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4"/>
    <p:sldMasterId id="2147483809" r:id="rId5"/>
  </p:sldMasterIdLst>
  <p:notesMasterIdLst>
    <p:notesMasterId r:id="rId43"/>
  </p:notesMasterIdLst>
  <p:handoutMasterIdLst>
    <p:handoutMasterId r:id="rId44"/>
  </p:handoutMasterIdLst>
  <p:sldIdLst>
    <p:sldId id="303" r:id="rId6"/>
    <p:sldId id="304" r:id="rId7"/>
    <p:sldId id="305" r:id="rId8"/>
    <p:sldId id="359" r:id="rId9"/>
    <p:sldId id="415" r:id="rId10"/>
    <p:sldId id="400" r:id="rId11"/>
    <p:sldId id="385" r:id="rId12"/>
    <p:sldId id="414" r:id="rId13"/>
    <p:sldId id="430" r:id="rId14"/>
    <p:sldId id="431" r:id="rId15"/>
    <p:sldId id="408" r:id="rId16"/>
    <p:sldId id="432" r:id="rId17"/>
    <p:sldId id="341" r:id="rId18"/>
    <p:sldId id="441" r:id="rId19"/>
    <p:sldId id="433" r:id="rId20"/>
    <p:sldId id="434" r:id="rId21"/>
    <p:sldId id="442" r:id="rId22"/>
    <p:sldId id="435" r:id="rId23"/>
    <p:sldId id="436" r:id="rId24"/>
    <p:sldId id="437" r:id="rId25"/>
    <p:sldId id="438" r:id="rId26"/>
    <p:sldId id="439" r:id="rId27"/>
    <p:sldId id="440" r:id="rId28"/>
    <p:sldId id="411" r:id="rId29"/>
    <p:sldId id="416" r:id="rId30"/>
    <p:sldId id="422" r:id="rId31"/>
    <p:sldId id="423" r:id="rId32"/>
    <p:sldId id="424" r:id="rId33"/>
    <p:sldId id="425" r:id="rId34"/>
    <p:sldId id="426" r:id="rId35"/>
    <p:sldId id="427" r:id="rId36"/>
    <p:sldId id="428" r:id="rId37"/>
    <p:sldId id="403" r:id="rId38"/>
    <p:sldId id="333" r:id="rId39"/>
    <p:sldId id="335" r:id="rId40"/>
    <p:sldId id="337" r:id="rId41"/>
    <p:sldId id="338"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19"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FFD004"/>
    <a:srgbClr val="C05B08"/>
    <a:srgbClr val="0000FF"/>
    <a:srgbClr val="084A9C"/>
    <a:srgbClr val="095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0" autoAdjust="0"/>
    <p:restoredTop sz="59727" autoAdjust="0"/>
  </p:normalViewPr>
  <p:slideViewPr>
    <p:cSldViewPr>
      <p:cViewPr varScale="1">
        <p:scale>
          <a:sx n="40" d="100"/>
          <a:sy n="40" d="100"/>
        </p:scale>
        <p:origin x="2072" y="32"/>
      </p:cViewPr>
      <p:guideLst>
        <p:guide orient="horz" pos="2064"/>
        <p:guide pos="2880"/>
      </p:guideLst>
    </p:cSldViewPr>
  </p:slideViewPr>
  <p:outlineViewPr>
    <p:cViewPr>
      <p:scale>
        <a:sx n="33" d="100"/>
        <a:sy n="33" d="100"/>
      </p:scale>
      <p:origin x="0" y="-10836"/>
    </p:cViewPr>
  </p:outlineViewPr>
  <p:notesTextViewPr>
    <p:cViewPr>
      <p:scale>
        <a:sx n="200" d="100"/>
        <a:sy n="200" d="100"/>
      </p:scale>
      <p:origin x="0" y="0"/>
    </p:cViewPr>
  </p:notesTextViewPr>
  <p:sorterViewPr>
    <p:cViewPr varScale="1">
      <p:scale>
        <a:sx n="1" d="1"/>
        <a:sy n="1" d="1"/>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5133C-22A1-4694-B196-EA9BC73E82F7}" type="doc">
      <dgm:prSet loTypeId="urn:microsoft.com/office/officeart/2005/8/layout/default" loCatId="list" qsTypeId="urn:microsoft.com/office/officeart/2005/8/quickstyle/simple1" qsCatId="simple" csTypeId="urn:microsoft.com/office/officeart/2005/8/colors/accent1_2" csCatId="accent1" phldr="1"/>
      <dgm:spPr/>
    </dgm:pt>
    <dgm:pt modelId="{B99F7EE5-DDCF-4C2E-BC7D-89CE067E7A95}">
      <dgm:prSet/>
      <dgm:spPr/>
      <dgm:t>
        <a:bodyPr/>
        <a:lstStyle/>
        <a:p>
          <a:r>
            <a:rPr lang="en-US" dirty="0"/>
            <a:t>Precise statement of need</a:t>
          </a:r>
        </a:p>
      </dgm:t>
    </dgm:pt>
    <dgm:pt modelId="{B0B54965-0D9E-4205-8D15-553362CC75D4}" type="parTrans" cxnId="{33A1D688-5944-410F-B862-25E7B20E7FB3}">
      <dgm:prSet/>
      <dgm:spPr/>
      <dgm:t>
        <a:bodyPr/>
        <a:lstStyle/>
        <a:p>
          <a:endParaRPr lang="en-US"/>
        </a:p>
      </dgm:t>
    </dgm:pt>
    <dgm:pt modelId="{A3C402E4-588E-4CF1-BFE6-EBC0D51B5F0A}" type="sibTrans" cxnId="{33A1D688-5944-410F-B862-25E7B20E7FB3}">
      <dgm:prSet/>
      <dgm:spPr/>
      <dgm:t>
        <a:bodyPr/>
        <a:lstStyle/>
        <a:p>
          <a:endParaRPr lang="en-US"/>
        </a:p>
      </dgm:t>
    </dgm:pt>
    <dgm:pt modelId="{C1FDF946-3127-4D96-9CA8-118D83B2B275}">
      <dgm:prSet/>
      <dgm:spPr/>
      <dgm:t>
        <a:bodyPr/>
        <a:lstStyle/>
        <a:p>
          <a:r>
            <a:rPr lang="en-US" dirty="0"/>
            <a:t>Business impact</a:t>
          </a:r>
        </a:p>
      </dgm:t>
      <dgm:extLst>
        <a:ext uri="{E40237B7-FDA0-4F09-8148-C483321AD2D9}">
          <dgm14:cNvPr xmlns:dgm14="http://schemas.microsoft.com/office/drawing/2010/diagram" id="0" name="" descr="This graphic shows 5 aspects of a business case executive summary: precise statement of need, business impact, proposed solution/alternatives, benefits estimation, and cost estimation."/>
        </a:ext>
      </dgm:extLst>
    </dgm:pt>
    <dgm:pt modelId="{3B8EEDFD-ED32-4351-A0E9-BE374E3391EC}" type="parTrans" cxnId="{E391AC57-CCD1-47BB-83A1-C9A90DEF1838}">
      <dgm:prSet/>
      <dgm:spPr/>
      <dgm:t>
        <a:bodyPr/>
        <a:lstStyle/>
        <a:p>
          <a:endParaRPr lang="en-US"/>
        </a:p>
      </dgm:t>
    </dgm:pt>
    <dgm:pt modelId="{0B24A1B0-AA50-4023-81AE-8BB581699EFA}" type="sibTrans" cxnId="{E391AC57-CCD1-47BB-83A1-C9A90DEF1838}">
      <dgm:prSet/>
      <dgm:spPr/>
      <dgm:t>
        <a:bodyPr/>
        <a:lstStyle/>
        <a:p>
          <a:endParaRPr lang="en-US"/>
        </a:p>
      </dgm:t>
    </dgm:pt>
    <dgm:pt modelId="{887988AE-7063-400F-A5DF-1526EF846D99}">
      <dgm:prSet/>
      <dgm:spPr/>
      <dgm:t>
        <a:bodyPr/>
        <a:lstStyle/>
        <a:p>
          <a:r>
            <a:rPr lang="en-US" dirty="0"/>
            <a:t>Proposed solution/alternatives</a:t>
          </a:r>
        </a:p>
      </dgm:t>
    </dgm:pt>
    <dgm:pt modelId="{26EB0E23-D975-423C-9E92-0D59A31339C6}" type="parTrans" cxnId="{EDC78A80-461F-40F1-B175-23B9DF7EB647}">
      <dgm:prSet/>
      <dgm:spPr/>
      <dgm:t>
        <a:bodyPr/>
        <a:lstStyle/>
        <a:p>
          <a:endParaRPr lang="en-US"/>
        </a:p>
      </dgm:t>
    </dgm:pt>
    <dgm:pt modelId="{D5B440CD-8241-43D8-9C83-711C2E514D88}" type="sibTrans" cxnId="{EDC78A80-461F-40F1-B175-23B9DF7EB647}">
      <dgm:prSet/>
      <dgm:spPr/>
      <dgm:t>
        <a:bodyPr/>
        <a:lstStyle/>
        <a:p>
          <a:endParaRPr lang="en-US"/>
        </a:p>
      </dgm:t>
    </dgm:pt>
    <dgm:pt modelId="{C4C03953-0912-4268-A8D3-75FAC7B6E903}">
      <dgm:prSet/>
      <dgm:spPr/>
      <dgm:t>
        <a:bodyPr/>
        <a:lstStyle/>
        <a:p>
          <a:r>
            <a:rPr lang="en-US"/>
            <a:t>Benefits estimation</a:t>
          </a:r>
          <a:endParaRPr lang="en-US" dirty="0"/>
        </a:p>
      </dgm:t>
    </dgm:pt>
    <dgm:pt modelId="{D7E68015-D833-402A-98BF-88217B705523}" type="parTrans" cxnId="{01F128AF-45A4-475A-B501-4DCF1B7797C4}">
      <dgm:prSet/>
      <dgm:spPr/>
      <dgm:t>
        <a:bodyPr/>
        <a:lstStyle/>
        <a:p>
          <a:endParaRPr lang="en-US"/>
        </a:p>
      </dgm:t>
    </dgm:pt>
    <dgm:pt modelId="{711530E1-015A-45EF-B7DE-D48CC891DF75}" type="sibTrans" cxnId="{01F128AF-45A4-475A-B501-4DCF1B7797C4}">
      <dgm:prSet/>
      <dgm:spPr/>
      <dgm:t>
        <a:bodyPr/>
        <a:lstStyle/>
        <a:p>
          <a:endParaRPr lang="en-US"/>
        </a:p>
      </dgm:t>
    </dgm:pt>
    <dgm:pt modelId="{0B3810A5-B3EF-4285-B1FF-AD2AABC3E7CB}">
      <dgm:prSet/>
      <dgm:spPr/>
      <dgm:t>
        <a:bodyPr/>
        <a:lstStyle/>
        <a:p>
          <a:r>
            <a:rPr lang="en-US" dirty="0"/>
            <a:t>Cost estimation</a:t>
          </a:r>
        </a:p>
      </dgm:t>
    </dgm:pt>
    <dgm:pt modelId="{55DFB0D2-0642-457A-A8A9-B0A5A9CE7F92}" type="parTrans" cxnId="{04B45864-B110-4C3E-BC18-90E267B334D6}">
      <dgm:prSet/>
      <dgm:spPr/>
      <dgm:t>
        <a:bodyPr/>
        <a:lstStyle/>
        <a:p>
          <a:endParaRPr lang="en-US"/>
        </a:p>
      </dgm:t>
    </dgm:pt>
    <dgm:pt modelId="{1F0184BE-1E73-46F3-A8A8-57E3AADD7D04}" type="sibTrans" cxnId="{04B45864-B110-4C3E-BC18-90E267B334D6}">
      <dgm:prSet/>
      <dgm:spPr/>
      <dgm:t>
        <a:bodyPr/>
        <a:lstStyle/>
        <a:p>
          <a:endParaRPr lang="en-US"/>
        </a:p>
      </dgm:t>
    </dgm:pt>
    <dgm:pt modelId="{A5F14646-E9A5-45F4-A03B-C9CAC6634983}" type="pres">
      <dgm:prSet presAssocID="{2AE5133C-22A1-4694-B196-EA9BC73E82F7}" presName="diagram" presStyleCnt="0">
        <dgm:presLayoutVars>
          <dgm:dir/>
          <dgm:resizeHandles val="exact"/>
        </dgm:presLayoutVars>
      </dgm:prSet>
      <dgm:spPr/>
    </dgm:pt>
    <dgm:pt modelId="{1CE0E15D-624C-4DF5-B632-C31E57E09A6E}" type="pres">
      <dgm:prSet presAssocID="{B99F7EE5-DDCF-4C2E-BC7D-89CE067E7A95}" presName="node" presStyleLbl="node1" presStyleIdx="0" presStyleCnt="5">
        <dgm:presLayoutVars>
          <dgm:bulletEnabled val="1"/>
        </dgm:presLayoutVars>
      </dgm:prSet>
      <dgm:spPr/>
    </dgm:pt>
    <dgm:pt modelId="{D1A7E79D-8C71-46B5-B346-D727192C43BC}" type="pres">
      <dgm:prSet presAssocID="{A3C402E4-588E-4CF1-BFE6-EBC0D51B5F0A}" presName="sibTrans" presStyleCnt="0"/>
      <dgm:spPr/>
    </dgm:pt>
    <dgm:pt modelId="{FD2323EC-C222-4348-AF3B-867B87908781}" type="pres">
      <dgm:prSet presAssocID="{C1FDF946-3127-4D96-9CA8-118D83B2B275}" presName="node" presStyleLbl="node1" presStyleIdx="1" presStyleCnt="5">
        <dgm:presLayoutVars>
          <dgm:bulletEnabled val="1"/>
        </dgm:presLayoutVars>
      </dgm:prSet>
      <dgm:spPr/>
    </dgm:pt>
    <dgm:pt modelId="{0435F4AA-A029-4C85-896B-F0C3B7FBAC84}" type="pres">
      <dgm:prSet presAssocID="{0B24A1B0-AA50-4023-81AE-8BB581699EFA}" presName="sibTrans" presStyleCnt="0"/>
      <dgm:spPr/>
    </dgm:pt>
    <dgm:pt modelId="{25C4C7F2-A306-4DCA-BB11-8B1E8114DE2C}" type="pres">
      <dgm:prSet presAssocID="{887988AE-7063-400F-A5DF-1526EF846D99}" presName="node" presStyleLbl="node1" presStyleIdx="2" presStyleCnt="5">
        <dgm:presLayoutVars>
          <dgm:bulletEnabled val="1"/>
        </dgm:presLayoutVars>
      </dgm:prSet>
      <dgm:spPr/>
    </dgm:pt>
    <dgm:pt modelId="{18034CC7-E33E-4A70-8F9C-0AD533F1EBE7}" type="pres">
      <dgm:prSet presAssocID="{D5B440CD-8241-43D8-9C83-711C2E514D88}" presName="sibTrans" presStyleCnt="0"/>
      <dgm:spPr/>
    </dgm:pt>
    <dgm:pt modelId="{43C42CD9-F03D-4BED-A799-12A28B4942C9}" type="pres">
      <dgm:prSet presAssocID="{C4C03953-0912-4268-A8D3-75FAC7B6E903}" presName="node" presStyleLbl="node1" presStyleIdx="3" presStyleCnt="5">
        <dgm:presLayoutVars>
          <dgm:bulletEnabled val="1"/>
        </dgm:presLayoutVars>
      </dgm:prSet>
      <dgm:spPr/>
    </dgm:pt>
    <dgm:pt modelId="{E68E4C2C-B3B2-4D22-BF44-A6F20260D278}" type="pres">
      <dgm:prSet presAssocID="{711530E1-015A-45EF-B7DE-D48CC891DF75}" presName="sibTrans" presStyleCnt="0"/>
      <dgm:spPr/>
    </dgm:pt>
    <dgm:pt modelId="{AC6F80D0-E45C-404E-A35D-403814122EBF}" type="pres">
      <dgm:prSet presAssocID="{0B3810A5-B3EF-4285-B1FF-AD2AABC3E7CB}" presName="node" presStyleLbl="node1" presStyleIdx="4" presStyleCnt="5">
        <dgm:presLayoutVars>
          <dgm:bulletEnabled val="1"/>
        </dgm:presLayoutVars>
      </dgm:prSet>
      <dgm:spPr/>
    </dgm:pt>
  </dgm:ptLst>
  <dgm:cxnLst>
    <dgm:cxn modelId="{4D28FE00-BBB7-480B-9316-80EDCAA530D4}" type="presOf" srcId="{887988AE-7063-400F-A5DF-1526EF846D99}" destId="{25C4C7F2-A306-4DCA-BB11-8B1E8114DE2C}" srcOrd="0" destOrd="0" presId="urn:microsoft.com/office/officeart/2005/8/layout/default"/>
    <dgm:cxn modelId="{04B45864-B110-4C3E-BC18-90E267B334D6}" srcId="{2AE5133C-22A1-4694-B196-EA9BC73E82F7}" destId="{0B3810A5-B3EF-4285-B1FF-AD2AABC3E7CB}" srcOrd="4" destOrd="0" parTransId="{55DFB0D2-0642-457A-A8A9-B0A5A9CE7F92}" sibTransId="{1F0184BE-1E73-46F3-A8A8-57E3AADD7D04}"/>
    <dgm:cxn modelId="{DDBF5C76-3881-4442-8CC1-E29A749F0C71}" type="presOf" srcId="{0B3810A5-B3EF-4285-B1FF-AD2AABC3E7CB}" destId="{AC6F80D0-E45C-404E-A35D-403814122EBF}" srcOrd="0" destOrd="0" presId="urn:microsoft.com/office/officeart/2005/8/layout/default"/>
    <dgm:cxn modelId="{E391AC57-CCD1-47BB-83A1-C9A90DEF1838}" srcId="{2AE5133C-22A1-4694-B196-EA9BC73E82F7}" destId="{C1FDF946-3127-4D96-9CA8-118D83B2B275}" srcOrd="1" destOrd="0" parTransId="{3B8EEDFD-ED32-4351-A0E9-BE374E3391EC}" sibTransId="{0B24A1B0-AA50-4023-81AE-8BB581699EFA}"/>
    <dgm:cxn modelId="{EDC78A80-461F-40F1-B175-23B9DF7EB647}" srcId="{2AE5133C-22A1-4694-B196-EA9BC73E82F7}" destId="{887988AE-7063-400F-A5DF-1526EF846D99}" srcOrd="2" destOrd="0" parTransId="{26EB0E23-D975-423C-9E92-0D59A31339C6}" sibTransId="{D5B440CD-8241-43D8-9C83-711C2E514D88}"/>
    <dgm:cxn modelId="{33A1D688-5944-410F-B862-25E7B20E7FB3}" srcId="{2AE5133C-22A1-4694-B196-EA9BC73E82F7}" destId="{B99F7EE5-DDCF-4C2E-BC7D-89CE067E7A95}" srcOrd="0" destOrd="0" parTransId="{B0B54965-0D9E-4205-8D15-553362CC75D4}" sibTransId="{A3C402E4-588E-4CF1-BFE6-EBC0D51B5F0A}"/>
    <dgm:cxn modelId="{5B6B4195-418F-439D-AF59-09EECD9723FC}" type="presOf" srcId="{C4C03953-0912-4268-A8D3-75FAC7B6E903}" destId="{43C42CD9-F03D-4BED-A799-12A28B4942C9}" srcOrd="0" destOrd="0" presId="urn:microsoft.com/office/officeart/2005/8/layout/default"/>
    <dgm:cxn modelId="{01F128AF-45A4-475A-B501-4DCF1B7797C4}" srcId="{2AE5133C-22A1-4694-B196-EA9BC73E82F7}" destId="{C4C03953-0912-4268-A8D3-75FAC7B6E903}" srcOrd="3" destOrd="0" parTransId="{D7E68015-D833-402A-98BF-88217B705523}" sibTransId="{711530E1-015A-45EF-B7DE-D48CC891DF75}"/>
    <dgm:cxn modelId="{3F23CDD9-72D0-4012-A567-D5082950BB36}" type="presOf" srcId="{B99F7EE5-DDCF-4C2E-BC7D-89CE067E7A95}" destId="{1CE0E15D-624C-4DF5-B632-C31E57E09A6E}" srcOrd="0" destOrd="0" presId="urn:microsoft.com/office/officeart/2005/8/layout/default"/>
    <dgm:cxn modelId="{FBA0C5E0-7F7C-4025-915D-89EF98A90D38}" type="presOf" srcId="{C1FDF946-3127-4D96-9CA8-118D83B2B275}" destId="{FD2323EC-C222-4348-AF3B-867B87908781}" srcOrd="0" destOrd="0" presId="urn:microsoft.com/office/officeart/2005/8/layout/default"/>
    <dgm:cxn modelId="{2911DBEB-5FF1-4205-B89F-E67143749ED6}" type="presOf" srcId="{2AE5133C-22A1-4694-B196-EA9BC73E82F7}" destId="{A5F14646-E9A5-45F4-A03B-C9CAC6634983}" srcOrd="0" destOrd="0" presId="urn:microsoft.com/office/officeart/2005/8/layout/default"/>
    <dgm:cxn modelId="{C75C312E-CF43-4961-9E3A-0F176D61B909}" type="presParOf" srcId="{A5F14646-E9A5-45F4-A03B-C9CAC6634983}" destId="{1CE0E15D-624C-4DF5-B632-C31E57E09A6E}" srcOrd="0" destOrd="0" presId="urn:microsoft.com/office/officeart/2005/8/layout/default"/>
    <dgm:cxn modelId="{C87430E6-446F-40C4-8104-0ACCE8CB35E4}" type="presParOf" srcId="{A5F14646-E9A5-45F4-A03B-C9CAC6634983}" destId="{D1A7E79D-8C71-46B5-B346-D727192C43BC}" srcOrd="1" destOrd="0" presId="urn:microsoft.com/office/officeart/2005/8/layout/default"/>
    <dgm:cxn modelId="{1FDF4145-8344-45DF-A02C-595A6A0B8FE9}" type="presParOf" srcId="{A5F14646-E9A5-45F4-A03B-C9CAC6634983}" destId="{FD2323EC-C222-4348-AF3B-867B87908781}" srcOrd="2" destOrd="0" presId="urn:microsoft.com/office/officeart/2005/8/layout/default"/>
    <dgm:cxn modelId="{BBA7318E-011D-41D4-8888-5A74C2FE1143}" type="presParOf" srcId="{A5F14646-E9A5-45F4-A03B-C9CAC6634983}" destId="{0435F4AA-A029-4C85-896B-F0C3B7FBAC84}" srcOrd="3" destOrd="0" presId="urn:microsoft.com/office/officeart/2005/8/layout/default"/>
    <dgm:cxn modelId="{48B0D9E1-3381-40B0-B1BC-04AF6B187F49}" type="presParOf" srcId="{A5F14646-E9A5-45F4-A03B-C9CAC6634983}" destId="{25C4C7F2-A306-4DCA-BB11-8B1E8114DE2C}" srcOrd="4" destOrd="0" presId="urn:microsoft.com/office/officeart/2005/8/layout/default"/>
    <dgm:cxn modelId="{DBABDD8E-755E-48A9-9B4B-7CC2B99A839E}" type="presParOf" srcId="{A5F14646-E9A5-45F4-A03B-C9CAC6634983}" destId="{18034CC7-E33E-4A70-8F9C-0AD533F1EBE7}" srcOrd="5" destOrd="0" presId="urn:microsoft.com/office/officeart/2005/8/layout/default"/>
    <dgm:cxn modelId="{0D89EBAF-B699-4812-8823-6B1A5D0F2480}" type="presParOf" srcId="{A5F14646-E9A5-45F4-A03B-C9CAC6634983}" destId="{43C42CD9-F03D-4BED-A799-12A28B4942C9}" srcOrd="6" destOrd="0" presId="urn:microsoft.com/office/officeart/2005/8/layout/default"/>
    <dgm:cxn modelId="{BE79DB45-78D9-455B-B75C-81A865281DCF}" type="presParOf" srcId="{A5F14646-E9A5-45F4-A03B-C9CAC6634983}" destId="{E68E4C2C-B3B2-4D22-BF44-A6F20260D278}" srcOrd="7" destOrd="0" presId="urn:microsoft.com/office/officeart/2005/8/layout/default"/>
    <dgm:cxn modelId="{8E7D9CEE-37A7-48B2-834E-36D966E09A93}" type="presParOf" srcId="{A5F14646-E9A5-45F4-A03B-C9CAC6634983}" destId="{AC6F80D0-E45C-404E-A35D-403814122EB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0E15D-624C-4DF5-B632-C31E57E09A6E}">
      <dsp:nvSpPr>
        <dsp:cNvPr id="0" name=""/>
        <dsp:cNvSpPr/>
      </dsp:nvSpPr>
      <dsp:spPr>
        <a:xfrm>
          <a:off x="0" y="6969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Precise statement of need</a:t>
          </a:r>
        </a:p>
      </dsp:txBody>
      <dsp:txXfrm>
        <a:off x="0" y="696912"/>
        <a:ext cx="2571749" cy="1543050"/>
      </dsp:txXfrm>
    </dsp:sp>
    <dsp:sp modelId="{FD2323EC-C222-4348-AF3B-867B87908781}">
      <dsp:nvSpPr>
        <dsp:cNvPr id="0" name=""/>
        <dsp:cNvSpPr/>
      </dsp:nvSpPr>
      <dsp:spPr>
        <a:xfrm>
          <a:off x="2828925" y="6969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Business impact</a:t>
          </a:r>
        </a:p>
      </dsp:txBody>
      <dsp:txXfrm>
        <a:off x="2828925" y="696912"/>
        <a:ext cx="2571749" cy="1543050"/>
      </dsp:txXfrm>
    </dsp:sp>
    <dsp:sp modelId="{25C4C7F2-A306-4DCA-BB11-8B1E8114DE2C}">
      <dsp:nvSpPr>
        <dsp:cNvPr id="0" name=""/>
        <dsp:cNvSpPr/>
      </dsp:nvSpPr>
      <dsp:spPr>
        <a:xfrm>
          <a:off x="5657849" y="6969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Proposed solution/alternatives</a:t>
          </a:r>
        </a:p>
      </dsp:txBody>
      <dsp:txXfrm>
        <a:off x="5657849" y="696912"/>
        <a:ext cx="2571749" cy="1543050"/>
      </dsp:txXfrm>
    </dsp:sp>
    <dsp:sp modelId="{43C42CD9-F03D-4BED-A799-12A28B4942C9}">
      <dsp:nvSpPr>
        <dsp:cNvPr id="0" name=""/>
        <dsp:cNvSpPr/>
      </dsp:nvSpPr>
      <dsp:spPr>
        <a:xfrm>
          <a:off x="1414462" y="249713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Benefits estimation</a:t>
          </a:r>
          <a:endParaRPr lang="en-US" sz="2200" kern="1200" dirty="0"/>
        </a:p>
      </dsp:txBody>
      <dsp:txXfrm>
        <a:off x="1414462" y="2497137"/>
        <a:ext cx="2571749" cy="1543050"/>
      </dsp:txXfrm>
    </dsp:sp>
    <dsp:sp modelId="{AC6F80D0-E45C-404E-A35D-403814122EBF}">
      <dsp:nvSpPr>
        <dsp:cNvPr id="0" name=""/>
        <dsp:cNvSpPr/>
      </dsp:nvSpPr>
      <dsp:spPr>
        <a:xfrm>
          <a:off x="4243387" y="2497137"/>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Cost estimation</a:t>
          </a:r>
        </a:p>
      </dsp:txBody>
      <dsp:txXfrm>
        <a:off x="4243387" y="2497137"/>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2/14/2019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2/14/2019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important that quality measure improvement is sensitive to changes in clinical care; that clinicians or hospitals see improvements in care provided reflected in performance on relevant quality measures.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developing a measure to assess the percentage of patients who have documentation of an advanced care plan in their medical record, provide evidence that that documentation leads to improved care, which in this case might be that end-of-life care is reflective of patient wishes and is patient-centered.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an </a:t>
            </a:r>
            <a:r>
              <a:rPr lang="en-US" sz="1200" i="0" kern="1200" dirty="0">
                <a:solidFill>
                  <a:schemeClr val="tx1"/>
                </a:solidFill>
                <a:effectLst/>
                <a:latin typeface="+mn-lt"/>
                <a:ea typeface="+mn-ea"/>
                <a:cs typeface="+mn-cs"/>
              </a:rPr>
              <a:t>outcome</a:t>
            </a:r>
            <a:r>
              <a:rPr lang="en-US" sz="1200" kern="1200" dirty="0">
                <a:solidFill>
                  <a:schemeClr val="tx1"/>
                </a:solidFill>
                <a:effectLst/>
                <a:latin typeface="+mn-lt"/>
                <a:ea typeface="+mn-ea"/>
                <a:cs typeface="+mn-cs"/>
              </a:rPr>
              <a:t> measure it’s important to demonstrate that the measure outcome is linked to potential improvements in care provided.  If developing a measure related to outcomes following an elective surgery, demonstrate that implementing the measure will result in improved clinical practices or practices that ultimately lead to the desired outcome.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Will such a measure lead to improved infection prevention protocols?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Will it bring down postoperative infections?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388939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1833979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section of the template asks you to describe the linkages and steps between measure focus and anticipated health outcomes.  Highlight how the measure could impact patient outcomes.  </a:t>
            </a:r>
          </a:p>
          <a:p>
            <a:endParaRPr lang="en-US" sz="120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Outcome </a:t>
            </a:r>
            <a:r>
              <a:rPr lang="en-US" sz="1200" kern="1200" dirty="0">
                <a:solidFill>
                  <a:schemeClr val="tx1"/>
                </a:solidFill>
                <a:effectLst/>
                <a:latin typeface="+mn-lt"/>
                <a:ea typeface="+mn-ea"/>
                <a:cs typeface="+mn-cs"/>
              </a:rPr>
              <a:t>measures: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example, if working on a hospital readmissions measure related to asthma, describe evidence linking the measure outcome — number of </a:t>
            </a:r>
            <a:r>
              <a:rPr lang="en-US" sz="1200" i="0" kern="1200" dirty="0">
                <a:solidFill>
                  <a:schemeClr val="tx1"/>
                </a:solidFill>
                <a:effectLst/>
                <a:latin typeface="+mn-lt"/>
                <a:ea typeface="+mn-ea"/>
                <a:cs typeface="+mn-cs"/>
              </a:rPr>
              <a:t>readmissions </a:t>
            </a:r>
            <a:r>
              <a:rPr lang="en-US" sz="1200" kern="1200" dirty="0">
                <a:solidFill>
                  <a:schemeClr val="tx1"/>
                </a:solidFill>
                <a:effectLst/>
                <a:latin typeface="+mn-lt"/>
                <a:ea typeface="+mn-ea"/>
                <a:cs typeface="+mn-cs"/>
              </a:rPr>
              <a:t>— to anticipated improvements in health outcomes such as better outpatient management of asthma symptoms and therefore reduced incidence of severe asthma attacks.  </a:t>
            </a:r>
          </a:p>
          <a:p>
            <a:r>
              <a:rPr lang="en-US" sz="120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Process</a:t>
            </a:r>
            <a:r>
              <a:rPr lang="en-US" sz="1200" kern="1200" dirty="0">
                <a:solidFill>
                  <a:schemeClr val="tx1"/>
                </a:solidFill>
                <a:effectLst/>
                <a:latin typeface="+mn-lt"/>
                <a:ea typeface="+mn-ea"/>
                <a:cs typeface="+mn-cs"/>
              </a:rPr>
              <a:t> measures: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example, demonstrating that medication reconciliation at discharge will reduce unnecessary opioid prescribing which may reduce opioid-related morbidity and mortality.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3314200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Asthma example: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Consider how many hospital readmissions are avoidable; therefore, what percentage could be reduced through improvements, follow-up outpatient care and adequate medication management.  Don’t assume you can improve an outcome by 100%, if it isn’t realistic to do so.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20389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measure is based largely on clinical practice guidelines, describe the strength of the evidence and any studies that support the underlying evidence.  Most clinical guidelines include a rating or description of the evidence supporting them.</a:t>
            </a:r>
          </a:p>
          <a:p>
            <a:r>
              <a:rPr lang="en-US" sz="120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0" indent="0">
              <a:buFont typeface="Arial" panose="020B0604020202020204" pitchFamily="34" charset="0"/>
              <a:buNone/>
            </a:pPr>
            <a:r>
              <a:rPr lang="en-US" sz="1200" i="0" kern="1200" dirty="0">
                <a:solidFill>
                  <a:schemeClr val="tx1"/>
                </a:solidFill>
                <a:effectLst/>
                <a:latin typeface="+mn-lt"/>
                <a:ea typeface="+mn-ea"/>
                <a:cs typeface="+mn-cs"/>
              </a:rPr>
              <a:t>Direct evidence: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Randomized controlled trials (RCTs), if the focus of those trials precisely mirrors the setting and population of your measure.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Direct data collection, available if completing a business case for measures already in use.  </a:t>
            </a:r>
          </a:p>
          <a:p>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i="0" kern="1200" dirty="0">
                <a:solidFill>
                  <a:schemeClr val="tx1"/>
                </a:solidFill>
                <a:effectLst/>
                <a:latin typeface="+mn-lt"/>
                <a:ea typeface="+mn-ea"/>
                <a:cs typeface="+mn-cs"/>
              </a:rPr>
              <a:t>Indirect</a:t>
            </a:r>
            <a:r>
              <a:rPr lang="en-US" sz="1200" kern="1200" dirty="0">
                <a:solidFill>
                  <a:schemeClr val="tx1"/>
                </a:solidFill>
                <a:effectLst/>
                <a:latin typeface="+mn-lt"/>
                <a:ea typeface="+mn-ea"/>
                <a:cs typeface="+mn-cs"/>
              </a:rPr>
              <a:t> evidence:</a:t>
            </a:r>
          </a:p>
          <a:p>
            <a:pPr marL="0" indent="0">
              <a:buFont typeface="Arial" panose="020B0604020202020204" pitchFamily="34" charset="0"/>
              <a:buNone/>
            </a:pPr>
            <a:r>
              <a:rPr lang="en-US" sz="120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example, a measure of neurological screening of lower extremities in diabetes patients; if citing evidence suggesting untreated neuropathy in diabetic patients leads to amputations, infer that increased screening for neuropathy leads to earlier identification and intervention, which could reduce the number of amputations.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types of evidence are </a:t>
            </a:r>
            <a:r>
              <a:rPr lang="en-US" sz="1200" i="0" kern="1200" dirty="0">
                <a:solidFill>
                  <a:schemeClr val="tx1"/>
                </a:solidFill>
                <a:effectLst/>
                <a:latin typeface="+mn-lt"/>
                <a:ea typeface="+mn-ea"/>
                <a:cs typeface="+mn-cs"/>
              </a:rPr>
              <a:t>valid</a:t>
            </a:r>
            <a:r>
              <a:rPr lang="en-US" sz="1200" kern="1200" dirty="0">
                <a:solidFill>
                  <a:schemeClr val="tx1"/>
                </a:solidFill>
                <a:effectLst/>
                <a:latin typeface="+mn-lt"/>
                <a:ea typeface="+mn-ea"/>
                <a:cs typeface="+mn-cs"/>
              </a:rPr>
              <a:t>, but it’s crucial to describe any assumptions that need to be made in order to make this case for the measure; especially true for indirect evidence.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975900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Draw from literature and expert input to quantify expected savings arising from preventing complications or unnecessary healthcare.  Consider whether new clinical processes result in cost saving efficiencies balanced against any costs associated with implementing those new workflows.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a:t>
            </a:r>
            <a:endParaRPr lang="en-US" sz="2400" i="0" dirty="0"/>
          </a:p>
          <a:p>
            <a:pPr marL="0" indent="0">
              <a:buFont typeface="Arial" panose="020B0604020202020204" pitchFamily="34" charset="0"/>
              <a:buNone/>
            </a:pPr>
            <a:r>
              <a:rPr lang="en-US" sz="2400" i="0" dirty="0"/>
              <a:t>How will the measure impact clinicians and their employers?  </a:t>
            </a:r>
          </a:p>
          <a:p>
            <a:pPr marL="0" indent="0">
              <a:buFont typeface="Arial" panose="020B0604020202020204" pitchFamily="34" charset="0"/>
              <a:buNone/>
            </a:pPr>
            <a:r>
              <a:rPr lang="en-US" sz="2400" i="0" dirty="0"/>
              <a:t>In workplace safety?  Staff supervision costs?  Training?</a:t>
            </a:r>
          </a:p>
          <a:p>
            <a:pPr marL="0" indent="0">
              <a:buFont typeface="Arial" panose="020B0604020202020204" pitchFamily="34" charset="0"/>
              <a:buNone/>
            </a:pPr>
            <a:endParaRPr lang="en-US" sz="2400" i="1"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i="1" kern="1200" dirty="0">
                <a:solidFill>
                  <a:schemeClr val="tx1"/>
                </a:solidFill>
                <a:effectLst/>
                <a:latin typeface="+mn-lt"/>
                <a:ea typeface="+mn-ea"/>
                <a:cs typeface="+mn-cs"/>
              </a:rPr>
              <a:t>Example:</a:t>
            </a:r>
            <a:r>
              <a:rPr lang="en-US" sz="2400" kern="1200" dirty="0">
                <a:solidFill>
                  <a:schemeClr val="tx1"/>
                </a:solidFill>
                <a:effectLst/>
                <a:latin typeface="+mn-lt"/>
                <a:ea typeface="+mn-ea"/>
                <a:cs typeface="+mn-cs"/>
              </a:rPr>
              <a:t> </a:t>
            </a:r>
            <a:endParaRPr lang="en-US" sz="2400" i="0" dirty="0"/>
          </a:p>
          <a:p>
            <a:pPr marL="0" indent="0">
              <a:buFont typeface="Arial" panose="020B0604020202020204" pitchFamily="34" charset="0"/>
              <a:buNone/>
            </a:pPr>
            <a:r>
              <a:rPr lang="en-US" sz="2400" i="0" dirty="0"/>
              <a:t>How will the measure impact costs related to liability?</a:t>
            </a:r>
          </a:p>
          <a:p>
            <a:pPr marL="0" indent="0">
              <a:buFont typeface="Arial" panose="020B0604020202020204" pitchFamily="34" charset="0"/>
              <a:buNone/>
            </a:pPr>
            <a:r>
              <a:rPr lang="en-US" sz="2400" i="0" dirty="0"/>
              <a:t>Worker’s compensation claims?  Fines?</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2400" i="1" dirty="0"/>
              <a:t>Example:</a:t>
            </a:r>
          </a:p>
          <a:p>
            <a:pPr marL="0" indent="0">
              <a:buFont typeface="Arial" panose="020B0604020202020204" pitchFamily="34" charset="0"/>
              <a:buNone/>
            </a:pPr>
            <a:r>
              <a:rPr lang="en-US" sz="2400" i="0" dirty="0"/>
              <a:t>How will the measure impact material costs for healthcare organizations?</a:t>
            </a:r>
          </a:p>
          <a:p>
            <a:pPr marL="0" indent="0">
              <a:buFont typeface="Arial" panose="020B0604020202020204" pitchFamily="34" charset="0"/>
              <a:buNone/>
            </a:pPr>
            <a:r>
              <a:rPr lang="en-US" sz="2400" i="0" dirty="0"/>
              <a:t>Product purchase?  Storage?  Disposal?</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i="1" dirty="0"/>
              <a:t>Example:</a:t>
            </a:r>
          </a:p>
          <a:p>
            <a:pPr marL="0" indent="0">
              <a:buFont typeface="Arial" panose="020B0604020202020204" pitchFamily="34" charset="0"/>
              <a:buNone/>
            </a:pPr>
            <a:r>
              <a:rPr lang="en-US" sz="1200" i="0" kern="1200" dirty="0">
                <a:solidFill>
                  <a:schemeClr val="tx1"/>
                </a:solidFill>
                <a:effectLst/>
                <a:latin typeface="+mn-lt"/>
                <a:ea typeface="+mn-ea"/>
                <a:cs typeface="+mn-cs"/>
              </a:rPr>
              <a:t>In terms of o</a:t>
            </a:r>
            <a:r>
              <a:rPr lang="en-US" sz="1200" kern="1200" dirty="0">
                <a:solidFill>
                  <a:schemeClr val="tx1"/>
                </a:solidFill>
                <a:effectLst/>
                <a:latin typeface="+mn-lt"/>
                <a:ea typeface="+mn-ea"/>
                <a:cs typeface="+mn-cs"/>
              </a:rPr>
              <a:t>verall improvements to population health, how will it result in savings?</a:t>
            </a:r>
          </a:p>
          <a:p>
            <a:pPr marL="0" indent="0">
              <a:buFont typeface="Arial" panose="020B0604020202020204" pitchFamily="34" charset="0"/>
              <a:buNone/>
            </a:pPr>
            <a:r>
              <a:rPr lang="en-US" sz="1200" kern="1200" dirty="0">
                <a:solidFill>
                  <a:schemeClr val="tx1"/>
                </a:solidFill>
                <a:effectLst/>
                <a:latin typeface="+mn-lt"/>
                <a:ea typeface="+mn-ea"/>
                <a:cs typeface="+mn-cs"/>
              </a:rPr>
              <a:t>For the healthcare industry in general?</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320492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influencing factors could positively or negatively impact the likelihood the measure will be used such as feasibility, including limitations to existing data infrastructure, or more with regards to stakeholder support for the measure topic.  Legal and regulatory issues should be cited where applicable, but more broadly for this section consider any external factors that influence or conversely, that could result in pushback from stakeholders down the line.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205670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Feasibility </a:t>
            </a:r>
            <a:r>
              <a:rPr lang="en-US" sz="1200" kern="1200" dirty="0">
                <a:solidFill>
                  <a:schemeClr val="tx1"/>
                </a:solidFill>
                <a:effectLst/>
                <a:latin typeface="+mn-lt"/>
                <a:ea typeface="+mn-ea"/>
                <a:cs typeface="+mn-cs"/>
              </a:rPr>
              <a:t>is a huge consideration with measure implementation.  Feasibility testing is a crucial component and these aspects of feasibility are assessed during early information-gathering and development.  The business case should include a thorough description of feasibility challenges: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Does the measure rely on specific technology capabilities?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specific EHR module?  Patient portal?  Any other supplementary system?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Are there risks or gaps associated with that?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Are most healthcare facilities likely to have that technology?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Are there times where uptake will be required?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Will there be a significant cost associated with implementing that technology?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That impact uptake among providers?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Consider </a:t>
            </a:r>
            <a:r>
              <a:rPr lang="en-US" sz="1200" i="1" kern="1200" dirty="0">
                <a:solidFill>
                  <a:schemeClr val="tx1"/>
                </a:solidFill>
                <a:effectLst/>
                <a:latin typeface="+mn-lt"/>
                <a:ea typeface="+mn-ea"/>
                <a:cs typeface="+mn-cs"/>
              </a:rPr>
              <a:t>capacity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readiness </a:t>
            </a:r>
            <a:r>
              <a:rPr lang="en-US" sz="1200" kern="1200" dirty="0">
                <a:solidFill>
                  <a:schemeClr val="tx1"/>
                </a:solidFill>
                <a:effectLst/>
                <a:latin typeface="+mn-lt"/>
                <a:ea typeface="+mn-ea"/>
                <a:cs typeface="+mn-cs"/>
              </a:rPr>
              <a:t>within the healthcare system, such as availability of data elements for eCQMs.  Are required data elements stored in an extractible field?  Consider workflow or technology implications, and the need for training on new infection prevention protocols or any anticipated pushback from stakeholders.  Feasibility challenges can drastically impact viability of use in a program; therefore, consider potential mitigation strategies as well to offset those concerns.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2522694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Resources required for implementation relate to overall </a:t>
            </a:r>
            <a:r>
              <a:rPr lang="en-US" sz="1200" i="0" kern="1200" dirty="0">
                <a:solidFill>
                  <a:schemeClr val="tx1"/>
                </a:solidFill>
                <a:effectLst/>
                <a:latin typeface="+mn-lt"/>
                <a:ea typeface="+mn-ea"/>
                <a:cs typeface="+mn-cs"/>
              </a:rPr>
              <a:t>cost</a:t>
            </a:r>
            <a:r>
              <a:rPr lang="en-US" sz="1200" kern="1200" dirty="0">
                <a:solidFill>
                  <a:schemeClr val="tx1"/>
                </a:solidFill>
                <a:effectLst/>
                <a:latin typeface="+mn-lt"/>
                <a:ea typeface="+mn-ea"/>
                <a:cs typeface="+mn-cs"/>
              </a:rPr>
              <a:t> impacts.  This field asks what is required of healthcare entities to implement the measure; ensure that you capture required data elements; that staff is in place to abstract/report on the measure and that EHR systems includes appropriate fields to collect the required information.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Describe ways your measure may minimize resource requirements through </a:t>
            </a:r>
            <a:r>
              <a:rPr lang="en-US" sz="1200" i="0" kern="1200" dirty="0">
                <a:solidFill>
                  <a:schemeClr val="tx1"/>
                </a:solidFill>
                <a:effectLst/>
                <a:latin typeface="+mn-lt"/>
                <a:ea typeface="+mn-ea"/>
                <a:cs typeface="+mn-cs"/>
              </a:rPr>
              <a:t>harmonization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existing measures wherein your measure relies on data elements/data fields that healthcare organizations already use in other programs.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262003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what will be required to change the </a:t>
            </a:r>
            <a:r>
              <a:rPr lang="en-US" sz="1200" i="0" kern="1200" dirty="0">
                <a:solidFill>
                  <a:schemeClr val="tx1"/>
                </a:solidFill>
                <a:effectLst/>
                <a:latin typeface="+mn-lt"/>
                <a:ea typeface="+mn-ea"/>
                <a:cs typeface="+mn-cs"/>
              </a:rPr>
              <a:t>way </a:t>
            </a:r>
            <a:r>
              <a:rPr lang="en-US" sz="1200" kern="1200" dirty="0">
                <a:solidFill>
                  <a:schemeClr val="tx1"/>
                </a:solidFill>
                <a:effectLst/>
                <a:latin typeface="+mn-lt"/>
                <a:ea typeface="+mn-ea"/>
                <a:cs typeface="+mn-cs"/>
              </a:rPr>
              <a:t>care is delivered.  It’s one thing to update workflows and data collection practices to comply with the measure, but it becomes more involved to implement broader changes that fulfill the underlying intent of the measure.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361558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CMS is committed to providing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CMS has implemented an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3568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baseline="0" dirty="0"/>
              <a:t>Examples</a:t>
            </a:r>
            <a:r>
              <a:rPr lang="en-US" sz="1200" baseline="0" dirty="0"/>
              <a:t> of unintended consequences: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Unintended effects on resource utilization may include effects on costs, as well as the inability to apply programs across different populations and affect disparities in care.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Unintended effects on provider behavior include measurement fixation behavior, as well as ‘crowding out’ behavior, in which gains in quality in one area may simply occur at the expense of quality of care in another area.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Patient preferences may not always match specific quality improvement measures. Unintended effects for patients may include decreased patient satisfaction, and/or trust or confidence in their provider.</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986942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Describe the underlying assumptions and cite any resources that informed your calculation.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you estimate your measure will result in a $</a:t>
            </a:r>
            <a:r>
              <a:rPr lang="en-US" sz="1200" kern="1200" dirty="0" err="1">
                <a:solidFill>
                  <a:schemeClr val="tx1"/>
                </a:solidFill>
                <a:effectLst/>
                <a:latin typeface="+mn-lt"/>
                <a:ea typeface="+mn-ea"/>
                <a:cs typeface="+mn-cs"/>
              </a:rPr>
              <a:t>4M</a:t>
            </a:r>
            <a:r>
              <a:rPr lang="en-US" sz="1200" kern="1200" dirty="0">
                <a:solidFill>
                  <a:schemeClr val="tx1"/>
                </a:solidFill>
                <a:effectLst/>
                <a:latin typeface="+mn-lt"/>
                <a:ea typeface="+mn-ea"/>
                <a:cs typeface="+mn-cs"/>
              </a:rPr>
              <a:t> cost savings, provide the methods in calculation used to arrive at that figure.  Aim for results with enough detail that are transparent and reproducible.  If applying a specific cost model, cite the components and input for that model.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93756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Cite key assumptions that </a:t>
            </a:r>
            <a:r>
              <a:rPr lang="en-US" sz="1200" i="0" kern="1200" dirty="0">
                <a:solidFill>
                  <a:schemeClr val="tx1"/>
                </a:solidFill>
                <a:effectLst/>
                <a:latin typeface="+mn-lt"/>
                <a:ea typeface="+mn-ea"/>
                <a:cs typeface="+mn-cs"/>
              </a:rPr>
              <a:t>limit</a:t>
            </a:r>
            <a:r>
              <a:rPr lang="en-US" sz="1200" kern="1200" dirty="0">
                <a:solidFill>
                  <a:schemeClr val="tx1"/>
                </a:solidFill>
                <a:effectLst/>
                <a:latin typeface="+mn-lt"/>
                <a:ea typeface="+mn-ea"/>
                <a:cs typeface="+mn-cs"/>
              </a:rPr>
              <a:t> the strength of your evidence for your business case and any weaknesses or gaps in the literature that may impact your ability to make the case for your measure.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3824710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opportunity to paint a picture describing the benefits of your measure, once factoring in any potential negative impacts associated with implementation costs, resource needs, et cetera.  Matt Humphrey from the RELI Group will now walk through some specific examples.</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186049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4123866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Adopting a higher cost drug to treat DVT, LMWH will save money based on published studies that show a potential 1:5 cost savings ratio when compared to traditional DVT treatment. LMWH is nearly $50 more per day but can initially be given in an outpatient setting. This results in reductions in hospitalizations, lab testing, length of stay (LOS) and can save approximately $800 per patient.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3442061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978333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cost savings model was used in the sample population while keeping an eye on the adoption rate and appropriate use of the treatment.  The findings show low adoption rates due to complexity and the coordination required among staff members.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2431395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653764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07744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058286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1783135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1134072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these examples are specific to this setting, they demonstrate the general principles associated with developing a business case by illustrating how historical data gathered from a scan of the literature can serve as a </a:t>
            </a:r>
            <a:r>
              <a:rPr lang="en-US" sz="1200" i="0" kern="1200" dirty="0">
                <a:solidFill>
                  <a:schemeClr val="tx1"/>
                </a:solidFill>
                <a:effectLst/>
                <a:latin typeface="+mn-lt"/>
                <a:ea typeface="+mn-ea"/>
                <a:cs typeface="+mn-cs"/>
              </a:rPr>
              <a:t>baseline</a:t>
            </a:r>
            <a:r>
              <a:rPr lang="en-US" sz="1200" kern="1200" dirty="0">
                <a:solidFill>
                  <a:schemeClr val="tx1"/>
                </a:solidFill>
                <a:effectLst/>
                <a:latin typeface="+mn-lt"/>
                <a:ea typeface="+mn-ea"/>
                <a:cs typeface="+mn-cs"/>
              </a:rPr>
              <a:t> for comparison against eventual data collected on the measure.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4219915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Business Case Template provides elements required to construct a</a:t>
            </a:r>
            <a:r>
              <a:rPr lang="en-US" i="0" dirty="0"/>
              <a:t> full </a:t>
            </a:r>
            <a:r>
              <a:rPr lang="en-US" dirty="0"/>
              <a:t>business case, including prompts to direct measure developers to consider quality gaps that exist, the benefits expected to accrue, the costs of implementing measures, and a time trajectory when CMS can expect realized benefits.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Business Case Template also includes prompts when fields request information also required for an NQF business case submission. The business case will be used during measure maintenance as a comparison to actual data and the performance of the measure. Additional elements may be required based on the types of measures under development and maintenance.</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3571244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2565390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675468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35</a:t>
            </a:fld>
            <a:endParaRPr lang="en-US" dirty="0"/>
          </a:p>
        </p:txBody>
      </p:sp>
    </p:spTree>
    <p:extLst>
      <p:ext uri="{BB962C8B-B14F-4D97-AF65-F5344CB8AC3E}">
        <p14:creationId xmlns:p14="http://schemas.microsoft.com/office/powerpoint/2010/main" val="1776146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36</a:t>
            </a:fld>
            <a:endParaRPr lang="en-US" dirty="0"/>
          </a:p>
        </p:txBody>
      </p:sp>
    </p:spTree>
    <p:extLst>
      <p:ext uri="{BB962C8B-B14F-4D97-AF65-F5344CB8AC3E}">
        <p14:creationId xmlns:p14="http://schemas.microsoft.com/office/powerpoint/2010/main" val="353425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r>
              <a:rPr lang="en-US" sz="1200" kern="1200" dirty="0">
                <a:solidFill>
                  <a:schemeClr val="tx1"/>
                </a:solidFill>
                <a:effectLst/>
                <a:latin typeface="+mn-lt"/>
                <a:ea typeface="+mn-ea"/>
                <a:cs typeface="+mn-cs"/>
              </a:rPr>
              <a:t>A </a:t>
            </a:r>
            <a:r>
              <a:rPr lang="en-US" sz="1200" i="1" kern="1200" dirty="0">
                <a:solidFill>
                  <a:schemeClr val="tx1"/>
                </a:solidFill>
                <a:effectLst/>
                <a:latin typeface="+mn-lt"/>
                <a:ea typeface="+mn-ea"/>
                <a:cs typeface="+mn-cs"/>
              </a:rPr>
              <a:t>business case </a:t>
            </a:r>
            <a:r>
              <a:rPr lang="en-US" sz="1200" kern="1200" dirty="0">
                <a:solidFill>
                  <a:schemeClr val="tx1"/>
                </a:solidFill>
                <a:effectLst/>
                <a:latin typeface="+mn-lt"/>
                <a:ea typeface="+mn-ea"/>
                <a:cs typeface="+mn-cs"/>
              </a:rPr>
              <a:t>refers to information compiled describing all anticipated impacts of implementing a quality measure.  To make a strong business case consider all potential impacts listed.  The process of collecting and documenting this information enables decision-making about investing resources in the development or continued use of quality measures. </a:t>
            </a:r>
            <a:endParaRPr lang="en-US" sz="120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25898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business case is associated with a number of specific </a:t>
            </a:r>
            <a:r>
              <a:rPr lang="en-US" sz="1200" i="0" kern="1200" dirty="0">
                <a:solidFill>
                  <a:schemeClr val="tx1"/>
                </a:solidFill>
                <a:effectLst/>
                <a:latin typeface="+mn-lt"/>
                <a:ea typeface="+mn-ea"/>
                <a:cs typeface="+mn-cs"/>
              </a:rPr>
              <a:t>objectives</a:t>
            </a:r>
            <a:r>
              <a:rPr lang="en-US" sz="120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Consider how the measure will further CMS’ aims and objectives, which may mean demonstrating how the measure would fit into the CMS Meaningful Measures Framework or meet a need in one of CMS’ quality reporting programs (QRPs).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Consider the strength of the evidence cited in the business case; whether there is an abundance of </a:t>
            </a:r>
            <a:r>
              <a:rPr lang="en-US" sz="1200" i="1" kern="1200" dirty="0">
                <a:solidFill>
                  <a:schemeClr val="tx1"/>
                </a:solidFill>
                <a:effectLst/>
                <a:latin typeface="+mn-lt"/>
                <a:ea typeface="+mn-ea"/>
                <a:cs typeface="+mn-cs"/>
              </a:rPr>
              <a:t>direct</a:t>
            </a:r>
            <a:r>
              <a:rPr lang="en-US" sz="1200" kern="1200" dirty="0">
                <a:solidFill>
                  <a:schemeClr val="tx1"/>
                </a:solidFill>
                <a:effectLst/>
                <a:latin typeface="+mn-lt"/>
                <a:ea typeface="+mn-ea"/>
                <a:cs typeface="+mn-cs"/>
              </a:rPr>
              <a:t> evidence linking the measure to the desired outcome, or whether the measure is based upon </a:t>
            </a:r>
            <a:r>
              <a:rPr lang="en-US" sz="1200" i="1" kern="1200" dirty="0">
                <a:solidFill>
                  <a:schemeClr val="tx1"/>
                </a:solidFill>
                <a:effectLst/>
                <a:latin typeface="+mn-lt"/>
                <a:ea typeface="+mn-ea"/>
                <a:cs typeface="+mn-cs"/>
              </a:rPr>
              <a:t>indirect</a:t>
            </a:r>
            <a:r>
              <a:rPr lang="en-US" sz="1200" kern="1200" dirty="0">
                <a:solidFill>
                  <a:schemeClr val="tx1"/>
                </a:solidFill>
                <a:effectLst/>
                <a:latin typeface="+mn-lt"/>
                <a:ea typeface="+mn-ea"/>
                <a:cs typeface="+mn-cs"/>
              </a:rPr>
              <a:t> evidence.</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Consider all costs, benefits and risks, and demonstrate why the measure represents the best balance of all three.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Consider feasibility by demonstrating sufficient capacity within the system to implement the measure.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57154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importance criteria in the Measure Evaluation Report and in the Measure Evaluation Criteria and Guidance for Evaluating Measures for Endorsement contain requirements for information that will be used to begin developing a business case.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guidance provided here and in the Business Case Form instructions will help developers to identify additional information to collect and construct a case to meet CMS’ requirements. To the greatest extent possible, CMS has aligned its Business Case Form with NQF’s Measure Submission Form. In some cases, a measure developer may be able to use text from their NQF Submission Forms to complete their CMS Business Case Form or vice versa. This practice is accepted and encouraged by CMS as it aligns with Lean quality improvement strategies.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For CMS-contracted measure developers it is a contractual requirement.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415019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CMS-contracted measure developers should align the business case development with the table shown here; other measure developers have more flexibility.  Most importantly, during specification and use, continuing evaluation and maintenance — essentially, develop your business case once you have a concept nailed down.  Reevaluate your business case for the measure to determine whether it aligns with the anticipated impacts detailed in its original business case once it’s being used.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measures in use, consider MUC/NQF timelines when deciding when to update your case.  It is beneficial to update your business case prior to the measure coming up for re-endorsement.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81020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In the CMS template, there aren’t fields that correspond to these categories.  In that document, this information is summarized in your executive summary, and then supported by information included in the rest of the form.  Address </a:t>
            </a:r>
            <a:r>
              <a:rPr lang="en-US" sz="1200" i="0" baseline="0" dirty="0"/>
              <a:t>each</a:t>
            </a:r>
            <a:r>
              <a:rPr lang="en-US" sz="1200" baseline="0" dirty="0"/>
              <a:t> topic using information compiled through the exercise of completing the remainder of the business case template: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285750" indent="-285750">
              <a:spcBef>
                <a:spcPct val="20000"/>
              </a:spcBef>
              <a:buFont typeface="Arial" pitchFamily="34" charset="0"/>
              <a:buChar char="•"/>
            </a:pPr>
            <a:r>
              <a:rPr lang="en-US" sz="1200" dirty="0"/>
              <a:t>What is the overall scope of the impact of this measure?</a:t>
            </a:r>
          </a:p>
          <a:p>
            <a:pPr marL="285750" indent="-285750">
              <a:spcBef>
                <a:spcPct val="20000"/>
              </a:spcBef>
              <a:buFont typeface="Arial" pitchFamily="34" charset="0"/>
              <a:buChar char="•"/>
            </a:pPr>
            <a:r>
              <a:rPr lang="en-US" sz="1200" dirty="0"/>
              <a:t>What is the expected investment required?</a:t>
            </a:r>
          </a:p>
          <a:p>
            <a:pPr marL="285750" indent="-285750">
              <a:spcBef>
                <a:spcPct val="20000"/>
              </a:spcBef>
              <a:buFont typeface="Arial" pitchFamily="34" charset="0"/>
              <a:buChar char="•"/>
            </a:pPr>
            <a:r>
              <a:rPr lang="en-US" sz="1200" dirty="0"/>
              <a:t>What is the projected return on investment (ROI)?</a:t>
            </a:r>
          </a:p>
          <a:p>
            <a:pPr marL="285750" indent="-285750">
              <a:spcBef>
                <a:spcPct val="20000"/>
              </a:spcBef>
              <a:buFont typeface="Arial" pitchFamily="34" charset="0"/>
              <a:buChar char="•"/>
            </a:pPr>
            <a:r>
              <a:rPr lang="en-US" sz="1200" dirty="0"/>
              <a:t>How will this measure, if implemented, impact different stakeholders (e.g., clinicians, patients, hospital administration)?</a:t>
            </a:r>
            <a:endParaRPr lang="en-US" sz="11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3567308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Unless you have access to clinical data — which you might have if you work for a large health system — you will likely seek this information in the literature by citing things like morbidity and mortality statistics and other related stats to characterize the current performance on related measures or topics.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Describe </a:t>
            </a:r>
            <a:r>
              <a:rPr lang="en-US" sz="1200" i="1" kern="1200" dirty="0">
                <a:solidFill>
                  <a:schemeClr val="tx1"/>
                </a:solidFill>
                <a:effectLst/>
                <a:latin typeface="+mn-lt"/>
                <a:ea typeface="+mn-ea"/>
                <a:cs typeface="+mn-cs"/>
              </a:rPr>
              <a:t>disparities</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Are rates of adverse health outcomes different?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Among subgroups defined by race or ethnicity, age, gender, regionality or any other characteristics?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 there an issue with healthcare access, or is there a quality problem?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other factors could be driving the gap you found in the literature?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By describing these disparities and their drivers, you’re setting the stage for how your measure will be able to address those issues.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812131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504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5" y="3033943"/>
            <a:ext cx="6734507" cy="2250988"/>
          </a:xfrm>
        </p:spPr>
        <p:txBody>
          <a:bodyPr/>
          <a:lstStyle/>
          <a:p>
            <a:r>
              <a:rPr lang="en-US"/>
              <a:t>Click to edit Master title style</a:t>
            </a:r>
          </a:p>
        </p:txBody>
      </p:sp>
    </p:spTree>
    <p:extLst>
      <p:ext uri="{BB962C8B-B14F-4D97-AF65-F5344CB8AC3E}">
        <p14:creationId xmlns:p14="http://schemas.microsoft.com/office/powerpoint/2010/main" val="149982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2"/>
            <a:ext cx="9144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696191" y="441382"/>
            <a:ext cx="6858000" cy="745048"/>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750190"/>
            <a:ext cx="6858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spTree>
    <p:extLst>
      <p:ext uri="{BB962C8B-B14F-4D97-AF65-F5344CB8AC3E}">
        <p14:creationId xmlns:p14="http://schemas.microsoft.com/office/powerpoint/2010/main" val="4059531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8" r:id="rId2"/>
    <p:sldLayoutId id="2147483806" r:id="rId3"/>
    <p:sldLayoutId id="2147483804" r:id="rId4"/>
    <p:sldLayoutId id="2147483805" r:id="rId5"/>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0"/>
            <a:ext cx="9299864" cy="698269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155864" y="5614267"/>
            <a:ext cx="9299864" cy="1368425"/>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Title Placeholder 1"/>
          <p:cNvSpPr>
            <a:spLocks noGrp="1"/>
          </p:cNvSpPr>
          <p:nvPr>
            <p:ph type="title"/>
          </p:nvPr>
        </p:nvSpPr>
        <p:spPr>
          <a:xfrm>
            <a:off x="568103" y="3033943"/>
            <a:ext cx="6734507"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572375" y="5962777"/>
            <a:ext cx="1381125" cy="640842"/>
          </a:xfrm>
          <a:prstGeom prst="rect">
            <a:avLst/>
          </a:prstGeom>
        </p:spPr>
      </p:pic>
    </p:spTree>
    <p:extLst>
      <p:ext uri="{BB962C8B-B14F-4D97-AF65-F5344CB8AC3E}">
        <p14:creationId xmlns:p14="http://schemas.microsoft.com/office/powerpoint/2010/main" val="672474415"/>
      </p:ext>
    </p:extLst>
  </p:cSld>
  <p:clrMap bg1="lt1" tx1="dk1" bg2="lt2" tx2="dk2" accent1="accent1" accent2="accent2" accent3="accent3" accent4="accent4" accent5="accent5" accent6="accent6" hlink="hlink" folHlink="folHlink"/>
  <p:sldLayoutIdLst>
    <p:sldLayoutId id="2147483810" r:id="rId1"/>
    <p:sldLayoutId id="2147483811" r:id="rId2"/>
  </p:sldLayoutIdLst>
  <p:txStyles>
    <p:titleStyle>
      <a:lvl1pPr algn="l" defTabSz="685800" rtl="0" eaLnBrk="1" latinLnBrk="0" hangingPunct="1">
        <a:lnSpc>
          <a:spcPct val="90000"/>
        </a:lnSpc>
        <a:spcBef>
          <a:spcPct val="0"/>
        </a:spcBef>
        <a:buNone/>
        <a:defRPr sz="6600" b="0" i="0" kern="1200">
          <a:solidFill>
            <a:schemeClr val="bg1"/>
          </a:solidFill>
          <a:latin typeface="Modern No. 20" charset="0"/>
          <a:ea typeface="Modern No. 20" charset="0"/>
          <a:cs typeface="Modern No. 20"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lueprintVer14.pdf"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mailto:Kimberly.Rawlings@cms.hh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275113"/>
            <a:ext cx="5058757" cy="707886"/>
          </a:xfrm>
          <a:prstGeom prst="rect">
            <a:avLst/>
          </a:prstGeom>
        </p:spPr>
        <p:txBody>
          <a:bodyPr wrap="none">
            <a:spAutoFit/>
          </a:bodyPr>
          <a:lstStyle/>
          <a:p>
            <a:r>
              <a:rPr lang="en-US" sz="4000" b="1" i="1" dirty="0">
                <a:solidFill>
                  <a:srgbClr val="084A9C"/>
                </a:solidFill>
              </a:rPr>
              <a:t>MACRA Info Session #3</a:t>
            </a:r>
          </a:p>
        </p:txBody>
      </p:sp>
      <p:sp>
        <p:nvSpPr>
          <p:cNvPr id="5" name="Title 4"/>
          <p:cNvSpPr>
            <a:spLocks noGrp="1"/>
          </p:cNvSpPr>
          <p:nvPr>
            <p:ph type="title"/>
          </p:nvPr>
        </p:nvSpPr>
        <p:spPr/>
        <p:txBody>
          <a:bodyPr/>
          <a:lstStyle/>
          <a:p>
            <a:r>
              <a:rPr lang="en-US" sz="3200" dirty="0"/>
              <a:t>CMS Measure Development Education &amp; Outreach</a:t>
            </a:r>
          </a:p>
        </p:txBody>
      </p:sp>
      <p:sp>
        <p:nvSpPr>
          <p:cNvPr id="2" name="TextBox 1"/>
          <p:cNvSpPr txBox="1"/>
          <p:nvPr/>
        </p:nvSpPr>
        <p:spPr>
          <a:xfrm>
            <a:off x="5167191" y="2597171"/>
            <a:ext cx="4053009" cy="1046440"/>
          </a:xfrm>
          <a:prstGeom prst="rect">
            <a:avLst/>
          </a:prstGeom>
          <a:noFill/>
        </p:spPr>
        <p:txBody>
          <a:bodyPr wrap="square" rtlCol="0">
            <a:spAutoFit/>
          </a:bodyPr>
          <a:lstStyle/>
          <a:p>
            <a:pPr lvl="0" algn="ctr">
              <a:spcBef>
                <a:spcPct val="20000"/>
              </a:spcBef>
            </a:pPr>
            <a:r>
              <a:rPr lang="en-US" sz="3100" b="1" i="1" dirty="0">
                <a:solidFill>
                  <a:srgbClr val="084A9C"/>
                </a:solidFill>
              </a:rPr>
              <a:t>Building a Business Case</a:t>
            </a:r>
          </a:p>
        </p:txBody>
      </p:sp>
      <p:sp>
        <p:nvSpPr>
          <p:cNvPr id="6" name="Text Placeholder 2"/>
          <p:cNvSpPr>
            <a:spLocks noGrp="1"/>
          </p:cNvSpPr>
          <p:nvPr>
            <p:ph type="body" sz="quarter" idx="10"/>
          </p:nvPr>
        </p:nvSpPr>
        <p:spPr>
          <a:xfrm>
            <a:off x="5334000" y="4728590"/>
            <a:ext cx="3780623" cy="1909027"/>
          </a:xfrm>
        </p:spPr>
        <p:txBody>
          <a:bodyPr>
            <a:noAutofit/>
          </a:bodyPr>
          <a:lstStyle/>
          <a:p>
            <a:pPr algn="ctr">
              <a:spcBef>
                <a:spcPts val="0"/>
              </a:spcBef>
            </a:pPr>
            <a:r>
              <a:rPr lang="en-US" dirty="0"/>
              <a:t>Presenters: </a:t>
            </a:r>
          </a:p>
          <a:p>
            <a:pPr algn="ctr">
              <a:spcBef>
                <a:spcPts val="0"/>
              </a:spcBef>
            </a:pPr>
            <a:r>
              <a:rPr lang="en-US" sz="2000" dirty="0"/>
              <a:t>Brenna Rabel, Battelle</a:t>
            </a:r>
          </a:p>
          <a:p>
            <a:pPr algn="ctr">
              <a:spcBef>
                <a:spcPts val="0"/>
              </a:spcBef>
            </a:pPr>
            <a:r>
              <a:rPr lang="en-US" sz="2000" dirty="0"/>
              <a:t>Matt Humphrey, RELI</a:t>
            </a:r>
          </a:p>
          <a:p>
            <a:pPr algn="ctr">
              <a:spcBef>
                <a:spcPts val="0"/>
              </a:spcBef>
            </a:pPr>
            <a:r>
              <a:rPr lang="en-US" sz="2000" dirty="0"/>
              <a:t>January 23, 2019</a:t>
            </a:r>
          </a:p>
          <a:p>
            <a:pPr algn="ctr">
              <a:spcBef>
                <a:spcPts val="0"/>
              </a:spcBef>
            </a:pPr>
            <a:r>
              <a:rPr lang="en-US" sz="2000" dirty="0"/>
              <a:t> 2:00-3:00pm EST</a:t>
            </a:r>
          </a:p>
          <a:p>
            <a:pPr algn="ctr">
              <a:spcBef>
                <a:spcPts val="0"/>
              </a:spcBef>
            </a:pPr>
            <a:r>
              <a:rPr lang="en-US" sz="2000" dirty="0"/>
              <a:t> </a:t>
            </a:r>
            <a:endParaRPr lang="en-US" dirty="0"/>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Impact on Care</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4327338"/>
          </a:xfrm>
          <a:prstGeom prst="rect">
            <a:avLst/>
          </a:prstGeom>
          <a:noFill/>
        </p:spPr>
        <p:txBody>
          <a:bodyPr wrap="square" rtlCol="0">
            <a:spAutoFit/>
          </a:bodyPr>
          <a:lstStyle/>
          <a:p>
            <a:pPr marL="285750" indent="-285750">
              <a:spcBef>
                <a:spcPct val="20000"/>
              </a:spcBef>
              <a:buFont typeface="Arial" pitchFamily="34" charset="0"/>
              <a:buChar char="•"/>
            </a:pPr>
            <a:r>
              <a:rPr lang="en-US" sz="3200" dirty="0"/>
              <a:t>Describe linkages and steps between measure focus and expected improvements to care provided. For example:</a:t>
            </a:r>
          </a:p>
          <a:p>
            <a:pPr marL="742950" lvl="1" indent="-285750">
              <a:spcBef>
                <a:spcPct val="20000"/>
              </a:spcBef>
              <a:buFont typeface="Arial" pitchFamily="34" charset="0"/>
              <a:buChar char="•"/>
            </a:pPr>
            <a:r>
              <a:rPr lang="en-US" sz="2800" dirty="0"/>
              <a:t>Illustrate how a measure focused on reducing opioid overuse could improve or help routinize medication reconciliation processes at healthcare facilities</a:t>
            </a:r>
          </a:p>
          <a:p>
            <a:pPr marL="742950" lvl="1" indent="-285750">
              <a:spcBef>
                <a:spcPct val="20000"/>
              </a:spcBef>
              <a:buFont typeface="Arial" pitchFamily="34" charset="0"/>
              <a:buChar char="•"/>
            </a:pPr>
            <a:r>
              <a:rPr lang="en-US" sz="2800" dirty="0"/>
              <a:t>Describe evidence linking the measured process (confirming documentation of an advance care plan) to the desired outcome (patient-led care planning)</a:t>
            </a:r>
          </a:p>
        </p:txBody>
      </p:sp>
    </p:spTree>
    <p:extLst>
      <p:ext uri="{BB962C8B-B14F-4D97-AF65-F5344CB8AC3E}">
        <p14:creationId xmlns:p14="http://schemas.microsoft.com/office/powerpoint/2010/main" val="383552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Metrics to Consider: Improving Care</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lnSpcReduction="10000"/>
          </a:bodyPr>
          <a:lstStyle/>
          <a:p>
            <a:r>
              <a:rPr lang="en-US" dirty="0"/>
              <a:t>When demonstrating how the measure will </a:t>
            </a:r>
            <a:r>
              <a:rPr lang="en-US" b="1" dirty="0"/>
              <a:t>improve care</a:t>
            </a:r>
            <a:r>
              <a:rPr lang="en-US" dirty="0"/>
              <a:t>, consider</a:t>
            </a:r>
          </a:p>
          <a:p>
            <a:pPr lvl="1"/>
            <a:r>
              <a:rPr lang="en-US" dirty="0"/>
              <a:t>Clinical performance gaps</a:t>
            </a:r>
          </a:p>
          <a:p>
            <a:pPr lvl="1"/>
            <a:r>
              <a:rPr lang="en-US" dirty="0"/>
              <a:t>Benefits of the process</a:t>
            </a:r>
          </a:p>
          <a:p>
            <a:pPr marL="457200" lvl="1" indent="0">
              <a:buNone/>
            </a:pPr>
            <a:r>
              <a:rPr lang="en-US" dirty="0"/>
              <a:t>    (e.g., how the process leads</a:t>
            </a:r>
          </a:p>
          <a:p>
            <a:pPr marL="457200" lvl="1" indent="0">
              <a:buNone/>
            </a:pPr>
            <a:r>
              <a:rPr lang="en-US" dirty="0"/>
              <a:t>    to better outcomes)</a:t>
            </a:r>
          </a:p>
          <a:p>
            <a:pPr lvl="1"/>
            <a:r>
              <a:rPr lang="en-US" dirty="0"/>
              <a:t>Lives saved</a:t>
            </a:r>
          </a:p>
          <a:p>
            <a:pPr lvl="1"/>
            <a:r>
              <a:rPr lang="en-US" dirty="0"/>
              <a:t>Patient experience or trust </a:t>
            </a:r>
          </a:p>
          <a:p>
            <a:pPr marL="457200" lvl="1" indent="0">
              <a:buNone/>
            </a:pPr>
            <a:r>
              <a:rPr lang="en-US" dirty="0"/>
              <a:t>    in the healthcare system</a:t>
            </a:r>
          </a:p>
          <a:p>
            <a:pPr lvl="1"/>
            <a:r>
              <a:rPr lang="en-US" dirty="0"/>
              <a:t>Reduced disparities</a:t>
            </a:r>
          </a:p>
          <a:p>
            <a:pPr lvl="1"/>
            <a:endParaRPr lang="en-US" dirty="0"/>
          </a:p>
        </p:txBody>
      </p:sp>
      <p:pic>
        <p:nvPicPr>
          <p:cNvPr id="4" name="Picture 3" descr="Picture of a clinician pushing an empty bed down a hospital hallway.">
            <a:extLst>
              <a:ext uri="{FF2B5EF4-FFF2-40B4-BE49-F238E27FC236}">
                <a16:creationId xmlns:a16="http://schemas.microsoft.com/office/drawing/2014/main" id="{A985FA08-4324-4859-9164-601433E341C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410200" y="3115920"/>
            <a:ext cx="3566052" cy="2162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1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Impact on Health Outcomes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4425827"/>
          </a:xfrm>
          <a:prstGeom prst="rect">
            <a:avLst/>
          </a:prstGeom>
          <a:noFill/>
        </p:spPr>
        <p:txBody>
          <a:bodyPr wrap="square" rtlCol="0">
            <a:spAutoFit/>
          </a:bodyPr>
          <a:lstStyle/>
          <a:p>
            <a:pPr marL="285750" indent="-285750">
              <a:spcBef>
                <a:spcPct val="20000"/>
              </a:spcBef>
              <a:buFont typeface="Arial" pitchFamily="34" charset="0"/>
              <a:buChar char="•"/>
            </a:pPr>
            <a:r>
              <a:rPr lang="en-US" sz="2800" dirty="0"/>
              <a:t>Describe the linkages and steps between the measure focus and anticipated health outcomes</a:t>
            </a:r>
          </a:p>
          <a:p>
            <a:pPr marL="742950" lvl="1" indent="-285750">
              <a:spcBef>
                <a:spcPct val="20000"/>
              </a:spcBef>
              <a:buFont typeface="Arial" pitchFamily="34" charset="0"/>
              <a:buChar char="•"/>
            </a:pPr>
            <a:r>
              <a:rPr lang="en-US" sz="2400" dirty="0"/>
              <a:t>For </a:t>
            </a:r>
            <a:r>
              <a:rPr lang="en-US" sz="2400" b="1" dirty="0"/>
              <a:t>outcome measures</a:t>
            </a:r>
            <a:r>
              <a:rPr lang="en-US" sz="2400" dirty="0"/>
              <a:t>: provide evidence that connects the measured outcome to improved health (e.g., describing how the measure will reduce negative health impacts of opioid overuse)</a:t>
            </a:r>
          </a:p>
          <a:p>
            <a:pPr marL="742950" lvl="1" indent="-285750">
              <a:spcBef>
                <a:spcPct val="20000"/>
              </a:spcBef>
              <a:buFont typeface="Arial" pitchFamily="34" charset="0"/>
              <a:buChar char="•"/>
            </a:pPr>
            <a:r>
              <a:rPr lang="en-US" sz="2400" dirty="0"/>
              <a:t>For </a:t>
            </a:r>
            <a:r>
              <a:rPr lang="en-US" sz="2400" b="1" dirty="0"/>
              <a:t>process measures</a:t>
            </a:r>
            <a:r>
              <a:rPr lang="en-US" sz="2400" dirty="0"/>
              <a:t>: provide evidence that the measured process will lead to improved outcomes (e.g., demonstrating that medication reconciliation at discharge will reduce unnecessary opioid prescribing, which may reduce opioid-related morbidity and mortality </a:t>
            </a:r>
          </a:p>
        </p:txBody>
      </p:sp>
    </p:spTree>
    <p:extLst>
      <p:ext uri="{BB962C8B-B14F-4D97-AF65-F5344CB8AC3E}">
        <p14:creationId xmlns:p14="http://schemas.microsoft.com/office/powerpoint/2010/main" val="1998891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Metrics to Consider: Improving Health</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5486400" cy="4736417"/>
          </a:xfrm>
        </p:spPr>
        <p:txBody>
          <a:bodyPr>
            <a:normAutofit fontScale="92500" lnSpcReduction="20000"/>
          </a:bodyPr>
          <a:lstStyle/>
          <a:p>
            <a:r>
              <a:rPr lang="en-US" dirty="0"/>
              <a:t>When demonstrating how the measure will improve health, consider</a:t>
            </a:r>
          </a:p>
          <a:p>
            <a:pPr lvl="1">
              <a:buFont typeface="Arial" panose="020B0604020202020204" pitchFamily="34" charset="0"/>
              <a:buChar char="•"/>
            </a:pPr>
            <a:r>
              <a:rPr lang="en-US" dirty="0"/>
              <a:t>Incidence and prevalence of condition or treatment</a:t>
            </a:r>
          </a:p>
          <a:p>
            <a:pPr lvl="1">
              <a:buFont typeface="Arial" panose="020B0604020202020204" pitchFamily="34" charset="0"/>
              <a:buChar char="•"/>
            </a:pPr>
            <a:r>
              <a:rPr lang="en-US" dirty="0"/>
              <a:t>How the measure will minimize morbidity and mortality, or hospital readmissions, or reduce average length of stay</a:t>
            </a:r>
          </a:p>
          <a:p>
            <a:pPr lvl="1">
              <a:buFont typeface="Arial" panose="020B0604020202020204" pitchFamily="34" charset="0"/>
              <a:buChar char="•"/>
            </a:pPr>
            <a:r>
              <a:rPr lang="en-US" dirty="0"/>
              <a:t>Impact on other health outcomes or quality of life</a:t>
            </a:r>
          </a:p>
          <a:p>
            <a:pPr lvl="1">
              <a:buFont typeface="Arial" panose="020B0604020202020204" pitchFamily="34" charset="0"/>
              <a:buChar char="•"/>
            </a:pPr>
            <a:r>
              <a:rPr lang="en-US" dirty="0"/>
              <a:t>Expected improvement</a:t>
            </a:r>
          </a:p>
          <a:p>
            <a:pPr lvl="1"/>
            <a:endParaRPr lang="en-US" dirty="0"/>
          </a:p>
        </p:txBody>
      </p:sp>
      <p:pic>
        <p:nvPicPr>
          <p:cNvPr id="3" name="Picture 2" descr="Graphic of physician and patient reviewing information together in patient room.">
            <a:extLst>
              <a:ext uri="{FF2B5EF4-FFF2-40B4-BE49-F238E27FC236}">
                <a16:creationId xmlns:a16="http://schemas.microsoft.com/office/drawing/2014/main" id="{FECC23AE-C7F0-4663-AF90-607C3C6996FC}"/>
              </a:ext>
            </a:extLst>
          </p:cNvPr>
          <p:cNvPicPr>
            <a:picLocks noChangeAspect="1"/>
          </p:cNvPicPr>
          <p:nvPr/>
        </p:nvPicPr>
        <p:blipFill>
          <a:blip r:embed="rId3"/>
          <a:stretch>
            <a:fillRect/>
          </a:stretch>
        </p:blipFill>
        <p:spPr>
          <a:xfrm>
            <a:off x="5943600" y="2733675"/>
            <a:ext cx="2590800" cy="3286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991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Evidence Supporting the Measure</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458200" cy="4736417"/>
          </a:xfrm>
        </p:spPr>
        <p:txBody>
          <a:bodyPr>
            <a:normAutofit lnSpcReduction="10000"/>
          </a:bodyPr>
          <a:lstStyle/>
          <a:p>
            <a:r>
              <a:rPr lang="en-US" dirty="0"/>
              <a:t>Clinical practice guidelines</a:t>
            </a:r>
          </a:p>
          <a:p>
            <a:pPr lvl="1">
              <a:buFont typeface="Arial" panose="020B0604020202020204" pitchFamily="34" charset="0"/>
              <a:buChar char="•"/>
            </a:pPr>
            <a:r>
              <a:rPr lang="en-US" dirty="0"/>
              <a:t>ECRI Guidelines Trust (previously the National Guideline Clearinghouse) stores information about the strength of underlying evidence</a:t>
            </a:r>
          </a:p>
          <a:p>
            <a:r>
              <a:rPr lang="en-US" dirty="0"/>
              <a:t>Direct evidence</a:t>
            </a:r>
          </a:p>
          <a:p>
            <a:pPr lvl="1">
              <a:buFont typeface="Arial" panose="020B0604020202020204" pitchFamily="34" charset="0"/>
              <a:buChar char="•"/>
            </a:pPr>
            <a:r>
              <a:rPr lang="en-US" dirty="0"/>
              <a:t>Directly demonstrates the link between the measure focus and the desired outcome</a:t>
            </a:r>
          </a:p>
          <a:p>
            <a:r>
              <a:rPr lang="en-US" dirty="0"/>
              <a:t>Indirect evidence</a:t>
            </a:r>
          </a:p>
          <a:p>
            <a:pPr lvl="1">
              <a:buFont typeface="Arial" panose="020B0604020202020204" pitchFamily="34" charset="0"/>
              <a:buChar char="•"/>
            </a:pPr>
            <a:r>
              <a:rPr lang="en-US" dirty="0"/>
              <a:t>Requires that an inference be made about the evidence and the conclusion to be drawn from it</a:t>
            </a:r>
          </a:p>
          <a:p>
            <a:endParaRPr lang="en-US" dirty="0"/>
          </a:p>
          <a:p>
            <a:pPr lvl="1"/>
            <a:endParaRPr lang="en-US" dirty="0"/>
          </a:p>
        </p:txBody>
      </p:sp>
    </p:spTree>
    <p:extLst>
      <p:ext uri="{BB962C8B-B14F-4D97-AF65-F5344CB8AC3E}">
        <p14:creationId xmlns:p14="http://schemas.microsoft.com/office/powerpoint/2010/main" val="427711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Impact on Healthcare Costs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1066800" y="1752600"/>
            <a:ext cx="7162800" cy="4093428"/>
          </a:xfrm>
          <a:prstGeom prst="rect">
            <a:avLst/>
          </a:prstGeom>
          <a:noFill/>
        </p:spPr>
        <p:txBody>
          <a:bodyPr wrap="square" rtlCol="0">
            <a:spAutoFit/>
          </a:bodyPr>
          <a:lstStyle/>
          <a:p>
            <a:pPr marL="285750" indent="-285750">
              <a:spcBef>
                <a:spcPct val="20000"/>
              </a:spcBef>
              <a:buFont typeface="Arial" pitchFamily="34" charset="0"/>
              <a:buChar char="•"/>
            </a:pPr>
            <a:r>
              <a:rPr lang="en-US" sz="3200" dirty="0"/>
              <a:t>Describe if and how the measure will impact healthcare costs</a:t>
            </a:r>
          </a:p>
          <a:p>
            <a:pPr marL="914400" lvl="1" indent="-457200">
              <a:spcBef>
                <a:spcPct val="20000"/>
              </a:spcBef>
              <a:buFont typeface="Arial" panose="020B0604020202020204" pitchFamily="34" charset="0"/>
              <a:buChar char="•"/>
            </a:pPr>
            <a:r>
              <a:rPr lang="en-US" sz="2800" dirty="0">
                <a:solidFill>
                  <a:prstClr val="black"/>
                </a:solidFill>
              </a:rPr>
              <a:t>Savings by preventing complications or unnecessary healthcare</a:t>
            </a:r>
          </a:p>
          <a:p>
            <a:pPr marL="914400" lvl="1" indent="-457200">
              <a:spcBef>
                <a:spcPct val="20000"/>
              </a:spcBef>
              <a:buFont typeface="Arial" panose="020B0604020202020204" pitchFamily="34" charset="0"/>
              <a:buChar char="•"/>
            </a:pPr>
            <a:r>
              <a:rPr lang="en-US" sz="2800" dirty="0">
                <a:solidFill>
                  <a:prstClr val="black"/>
                </a:solidFill>
              </a:rPr>
              <a:t>Efficiencies created by implementing </a:t>
            </a:r>
          </a:p>
          <a:p>
            <a:pPr lvl="1">
              <a:spcBef>
                <a:spcPct val="20000"/>
              </a:spcBef>
            </a:pPr>
            <a:r>
              <a:rPr lang="en-US" sz="2800" dirty="0">
                <a:solidFill>
                  <a:prstClr val="black"/>
                </a:solidFill>
              </a:rPr>
              <a:t>      a new clinical process</a:t>
            </a:r>
          </a:p>
          <a:p>
            <a:pPr marL="914400" lvl="1" indent="-457200">
              <a:spcBef>
                <a:spcPct val="20000"/>
              </a:spcBef>
              <a:buFont typeface="Arial" panose="020B0604020202020204" pitchFamily="34" charset="0"/>
              <a:buChar char="•"/>
            </a:pPr>
            <a:r>
              <a:rPr lang="en-US" sz="2800" dirty="0">
                <a:solidFill>
                  <a:prstClr val="black"/>
                </a:solidFill>
              </a:rPr>
              <a:t>Savings by improving population </a:t>
            </a:r>
          </a:p>
          <a:p>
            <a:pPr lvl="1">
              <a:spcBef>
                <a:spcPct val="20000"/>
              </a:spcBef>
            </a:pPr>
            <a:r>
              <a:rPr lang="en-US" sz="2800" dirty="0">
                <a:solidFill>
                  <a:prstClr val="black"/>
                </a:solidFill>
              </a:rPr>
              <a:t>	health</a:t>
            </a:r>
            <a:endParaRPr lang="en-US" sz="3200" dirty="0"/>
          </a:p>
        </p:txBody>
      </p:sp>
    </p:spTree>
    <p:extLst>
      <p:ext uri="{BB962C8B-B14F-4D97-AF65-F5344CB8AC3E}">
        <p14:creationId xmlns:p14="http://schemas.microsoft.com/office/powerpoint/2010/main" val="36322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Influencing Factors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4154984"/>
          </a:xfrm>
          <a:prstGeom prst="rect">
            <a:avLst/>
          </a:prstGeom>
          <a:noFill/>
        </p:spPr>
        <p:txBody>
          <a:bodyPr wrap="square" rtlCol="0">
            <a:spAutoFit/>
          </a:bodyPr>
          <a:lstStyle/>
          <a:p>
            <a:pPr marL="285750" indent="-285750">
              <a:spcBef>
                <a:spcPct val="20000"/>
              </a:spcBef>
              <a:buFont typeface="Arial" pitchFamily="34" charset="0"/>
              <a:buChar char="•"/>
            </a:pPr>
            <a:r>
              <a:rPr lang="en-US" sz="3200" dirty="0"/>
              <a:t>Describe factors that may influence measure adoption or outcomes resulting from the measure </a:t>
            </a:r>
          </a:p>
          <a:p>
            <a:pPr marL="742950" lvl="1" indent="-285750">
              <a:spcBef>
                <a:spcPct val="20000"/>
              </a:spcBef>
              <a:buFont typeface="Arial" pitchFamily="34" charset="0"/>
              <a:buChar char="•"/>
            </a:pPr>
            <a:r>
              <a:rPr lang="en-US" sz="2800" dirty="0"/>
              <a:t>Legislation and regulation</a:t>
            </a:r>
          </a:p>
          <a:p>
            <a:pPr marL="742950" lvl="1" indent="-285750">
              <a:spcBef>
                <a:spcPct val="20000"/>
              </a:spcBef>
              <a:buFont typeface="Arial" pitchFamily="34" charset="0"/>
              <a:buChar char="•"/>
            </a:pPr>
            <a:r>
              <a:rPr lang="en-US" sz="2800" dirty="0"/>
              <a:t>Endorsements</a:t>
            </a:r>
          </a:p>
          <a:p>
            <a:pPr marL="742950" lvl="1" indent="-285750">
              <a:spcBef>
                <a:spcPct val="20000"/>
              </a:spcBef>
              <a:buFont typeface="Arial" pitchFamily="34" charset="0"/>
              <a:buChar char="•"/>
            </a:pPr>
            <a:r>
              <a:rPr lang="en-US" sz="2800" dirty="0"/>
              <a:t>Stakeholder feedback</a:t>
            </a:r>
          </a:p>
          <a:p>
            <a:pPr marL="742950" lvl="1" indent="-285750">
              <a:spcBef>
                <a:spcPct val="20000"/>
              </a:spcBef>
              <a:buFont typeface="Arial" pitchFamily="34" charset="0"/>
              <a:buChar char="•"/>
            </a:pPr>
            <a:r>
              <a:rPr lang="en-US" sz="2800" dirty="0"/>
              <a:t>Competitive market pressures</a:t>
            </a:r>
          </a:p>
          <a:p>
            <a:pPr marL="742950" lvl="1" indent="-285750">
              <a:spcBef>
                <a:spcPct val="20000"/>
              </a:spcBef>
              <a:buFont typeface="Arial" pitchFamily="34" charset="0"/>
              <a:buChar char="•"/>
            </a:pPr>
            <a:r>
              <a:rPr lang="en-US" sz="2800" dirty="0"/>
              <a:t>Data infrastructure</a:t>
            </a:r>
          </a:p>
        </p:txBody>
      </p:sp>
    </p:spTree>
    <p:extLst>
      <p:ext uri="{BB962C8B-B14F-4D97-AF65-F5344CB8AC3E}">
        <p14:creationId xmlns:p14="http://schemas.microsoft.com/office/powerpoint/2010/main" val="192905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Influencing Factors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5330690"/>
          </a:xfrm>
          <a:prstGeom prst="rect">
            <a:avLst/>
          </a:prstGeom>
          <a:noFill/>
        </p:spPr>
        <p:txBody>
          <a:bodyPr wrap="square" rtlCol="0">
            <a:spAutoFit/>
          </a:bodyPr>
          <a:lstStyle/>
          <a:p>
            <a:pPr marL="285750" indent="-285750">
              <a:buFont typeface="Arial" panose="020B0604020202020204" pitchFamily="34" charset="0"/>
              <a:buChar char="•"/>
            </a:pPr>
            <a:r>
              <a:rPr lang="en-US" sz="3000" dirty="0"/>
              <a:t>Describe potential feasibility challenges that might impact successful measure implementation</a:t>
            </a:r>
          </a:p>
          <a:p>
            <a:pPr marL="742950" lvl="1" indent="-285750">
              <a:buFont typeface="Arial" panose="020B0604020202020204" pitchFamily="34" charset="0"/>
              <a:buChar char="•"/>
            </a:pPr>
            <a:r>
              <a:rPr lang="en-US" sz="2600" dirty="0"/>
              <a:t>Does the measure rely on specific technology, and if so, are there risks or gaps associated with it?</a:t>
            </a:r>
            <a:endParaRPr lang="en-US" sz="3000" dirty="0"/>
          </a:p>
          <a:p>
            <a:pPr marL="285750" indent="-285750">
              <a:buFont typeface="Arial" panose="020B0604020202020204" pitchFamily="34" charset="0"/>
              <a:buChar char="•"/>
            </a:pPr>
            <a:r>
              <a:rPr lang="en-US" sz="3000" dirty="0"/>
              <a:t>Consider capacity and readiness within the healthcare system to implement the measure</a:t>
            </a:r>
          </a:p>
          <a:p>
            <a:pPr marL="742950" lvl="1" indent="-285750">
              <a:buFont typeface="Arial" panose="020B0604020202020204" pitchFamily="34" charset="0"/>
              <a:buChar char="•"/>
            </a:pPr>
            <a:r>
              <a:rPr lang="en-US" sz="2600" dirty="0"/>
              <a:t>Availability of data elements (e.g., are electronic clinical quality measure data elements likely to be stored in easily extractable fields?)</a:t>
            </a:r>
          </a:p>
          <a:p>
            <a:pPr marL="742950" lvl="1" indent="-285750">
              <a:buFont typeface="Arial" panose="020B0604020202020204" pitchFamily="34" charset="0"/>
              <a:buChar char="•"/>
            </a:pPr>
            <a:r>
              <a:rPr lang="en-US" sz="2600" dirty="0"/>
              <a:t>Workflow or technology implications (e.g., need for training on a new infection prevention protocol)</a:t>
            </a:r>
          </a:p>
          <a:p>
            <a:pPr marL="285750" indent="-285750">
              <a:spcBef>
                <a:spcPct val="20000"/>
              </a:spcBef>
              <a:buFont typeface="Arial" pitchFamily="34" charset="0"/>
              <a:buChar char="•"/>
            </a:pPr>
            <a:endParaRPr lang="en-US" sz="3200" dirty="0"/>
          </a:p>
        </p:txBody>
      </p:sp>
    </p:spTree>
    <p:extLst>
      <p:ext uri="{BB962C8B-B14F-4D97-AF65-F5344CB8AC3E}">
        <p14:creationId xmlns:p14="http://schemas.microsoft.com/office/powerpoint/2010/main" val="4941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Resources Required for Implementation</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3059299"/>
          </a:xfrm>
          <a:prstGeom prst="rect">
            <a:avLst/>
          </a:prstGeom>
          <a:noFill/>
        </p:spPr>
        <p:txBody>
          <a:bodyPr wrap="square" rtlCol="0">
            <a:spAutoFit/>
          </a:bodyPr>
          <a:lstStyle/>
          <a:p>
            <a:pPr marL="285750" indent="-285750">
              <a:spcBef>
                <a:spcPct val="20000"/>
              </a:spcBef>
              <a:buFont typeface="Arial" pitchFamily="34" charset="0"/>
              <a:buChar char="•"/>
            </a:pPr>
            <a:r>
              <a:rPr lang="en-US" sz="3200" dirty="0"/>
              <a:t>Describe and quantify the resources necessary to implement the measure</a:t>
            </a:r>
          </a:p>
          <a:p>
            <a:pPr marL="742950" lvl="1" indent="-285750">
              <a:spcBef>
                <a:spcPct val="20000"/>
              </a:spcBef>
              <a:buFont typeface="Arial" pitchFamily="34" charset="0"/>
              <a:buChar char="•"/>
            </a:pPr>
            <a:r>
              <a:rPr lang="en-US" sz="2800" dirty="0"/>
              <a:t>Staff time</a:t>
            </a:r>
          </a:p>
          <a:p>
            <a:pPr marL="742950" lvl="1" indent="-285750">
              <a:spcBef>
                <a:spcPct val="20000"/>
              </a:spcBef>
              <a:buFont typeface="Arial" pitchFamily="34" charset="0"/>
              <a:buChar char="•"/>
            </a:pPr>
            <a:r>
              <a:rPr lang="en-US" sz="2800" dirty="0"/>
              <a:t>Costs associated with electronic health record modifications</a:t>
            </a:r>
          </a:p>
          <a:p>
            <a:pPr marL="742950" lvl="1" indent="-285750">
              <a:spcBef>
                <a:spcPct val="20000"/>
              </a:spcBef>
              <a:buFont typeface="Arial" pitchFamily="34" charset="0"/>
              <a:buChar char="•"/>
            </a:pPr>
            <a:r>
              <a:rPr lang="en-US" sz="2800" dirty="0"/>
              <a:t>Other direct and indirect costs </a:t>
            </a:r>
          </a:p>
        </p:txBody>
      </p:sp>
    </p:spTree>
    <p:extLst>
      <p:ext uri="{BB962C8B-B14F-4D97-AF65-F5344CB8AC3E}">
        <p14:creationId xmlns:p14="http://schemas.microsoft.com/office/powerpoint/2010/main" val="153233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Costs of Clinical Care</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3637919"/>
          </a:xfrm>
          <a:prstGeom prst="rect">
            <a:avLst/>
          </a:prstGeom>
          <a:noFill/>
        </p:spPr>
        <p:txBody>
          <a:bodyPr wrap="square" rtlCol="0">
            <a:spAutoFit/>
          </a:bodyPr>
          <a:lstStyle/>
          <a:p>
            <a:pPr marL="285750" indent="-285750">
              <a:spcBef>
                <a:spcPct val="20000"/>
              </a:spcBef>
              <a:buFont typeface="Arial" pitchFamily="34" charset="0"/>
              <a:buChar char="•"/>
            </a:pPr>
            <a:r>
              <a:rPr lang="en-US" sz="3200" dirty="0"/>
              <a:t>Describe and quantify the resources necessary to implement the changes in care the measure seeks to change</a:t>
            </a:r>
          </a:p>
          <a:p>
            <a:pPr marL="742950" lvl="1" indent="-285750">
              <a:spcBef>
                <a:spcPct val="20000"/>
              </a:spcBef>
              <a:buFont typeface="Arial" pitchFamily="34" charset="0"/>
              <a:buChar char="•"/>
            </a:pPr>
            <a:r>
              <a:rPr lang="en-US" sz="2800" dirty="0"/>
              <a:t>Staff time</a:t>
            </a:r>
          </a:p>
          <a:p>
            <a:pPr marL="742950" lvl="1" indent="-285750">
              <a:spcBef>
                <a:spcPct val="20000"/>
              </a:spcBef>
              <a:buFont typeface="Arial" pitchFamily="34" charset="0"/>
              <a:buChar char="•"/>
            </a:pPr>
            <a:r>
              <a:rPr lang="en-US" sz="2800" dirty="0"/>
              <a:t>Required trainings</a:t>
            </a:r>
          </a:p>
          <a:p>
            <a:pPr marL="742950" lvl="1" indent="-285750">
              <a:spcBef>
                <a:spcPct val="20000"/>
              </a:spcBef>
              <a:buFont typeface="Arial" pitchFamily="34" charset="0"/>
              <a:buChar char="•"/>
            </a:pPr>
            <a:r>
              <a:rPr lang="en-US" sz="2800" dirty="0"/>
              <a:t>New or updated technology requirements </a:t>
            </a:r>
          </a:p>
          <a:p>
            <a:pPr marL="742950" lvl="1" indent="-285750">
              <a:spcBef>
                <a:spcPct val="20000"/>
              </a:spcBef>
              <a:buFont typeface="Arial" pitchFamily="34" charset="0"/>
              <a:buChar char="•"/>
            </a:pPr>
            <a:r>
              <a:rPr lang="en-US" sz="2800" dirty="0"/>
              <a:t>Direct and indirect costs related to workflow changes </a:t>
            </a:r>
          </a:p>
        </p:txBody>
      </p:sp>
    </p:spTree>
    <p:extLst>
      <p:ext uri="{BB962C8B-B14F-4D97-AF65-F5344CB8AC3E}">
        <p14:creationId xmlns:p14="http://schemas.microsoft.com/office/powerpoint/2010/main" val="233707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Vision and Goals: </a:t>
            </a:r>
            <a:r>
              <a:rPr lang="en-US" sz="4000" dirty="0">
                <a:solidFill>
                  <a:prstClr val="white"/>
                </a:solidFill>
              </a:rPr>
              <a:t>MACRA Info Sessions</a:t>
            </a: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
        <p:nvSpPr>
          <p:cNvPr id="4" name="Content Placeholder 3"/>
          <p:cNvSpPr txBox="1">
            <a:spLocks noGrp="1"/>
          </p:cNvSpPr>
          <p:nvPr>
            <p:ph idx="1"/>
          </p:nvPr>
        </p:nvSpPr>
        <p:spPr>
          <a:xfrm>
            <a:off x="23734" y="1701281"/>
            <a:ext cx="8967866" cy="2948499"/>
          </a:xfrm>
          <a:prstGeom prst="rect">
            <a:avLst/>
          </a:prstGeom>
          <a:noFill/>
        </p:spPr>
        <p:txBody>
          <a:bodyPr wrap="square" rtlCol="0">
            <a:spAutoFit/>
          </a:bodyPr>
          <a:lstStyle/>
          <a:p>
            <a:r>
              <a:rPr lang="en-US" sz="2700" dirty="0"/>
              <a:t>An ongoing process to engage the public in quality measure development. </a:t>
            </a:r>
          </a:p>
          <a:p>
            <a:r>
              <a:rPr lang="en-US" sz="2700" dirty="0"/>
              <a:t>Elicit feedback that will help CMS design resources that can help all of those interested in healthcare quality improvement better understand the goals of quality measurement. </a:t>
            </a:r>
          </a:p>
          <a:p>
            <a:pPr marL="0" indent="0" algn="ctr">
              <a:buNone/>
            </a:pPr>
            <a:endParaRPr lang="en-US" sz="1000" dirty="0"/>
          </a:p>
        </p:txBody>
      </p:sp>
      <p:sp>
        <p:nvSpPr>
          <p:cNvPr id="6" name="Rectangle 5"/>
          <p:cNvSpPr/>
          <p:nvPr/>
        </p:nvSpPr>
        <p:spPr>
          <a:xfrm>
            <a:off x="469067" y="4328077"/>
            <a:ext cx="8205866" cy="2529923"/>
          </a:xfrm>
          <a:prstGeom prst="rect">
            <a:avLst/>
          </a:prstGeom>
        </p:spPr>
        <p:txBody>
          <a:bodyPr wrap="square" numCol="2">
            <a:spAutoFit/>
          </a:bodyPr>
          <a:lstStyle/>
          <a:p>
            <a:pPr marL="800100" lvl="1" indent="-342900">
              <a:buFont typeface="Arial" panose="020B0604020202020204" pitchFamily="34" charset="0"/>
              <a:buChar char="•"/>
            </a:pPr>
            <a:r>
              <a:rPr lang="en-US" sz="2400" dirty="0"/>
              <a:t>Education </a:t>
            </a:r>
          </a:p>
          <a:p>
            <a:pPr marL="800100" lvl="1" indent="-342900">
              <a:buFont typeface="Arial" panose="020B0604020202020204" pitchFamily="34" charset="0"/>
              <a:buChar char="•"/>
            </a:pPr>
            <a:r>
              <a:rPr lang="en-US" sz="2400" dirty="0"/>
              <a:t>Outreach</a:t>
            </a:r>
          </a:p>
          <a:p>
            <a:pPr marL="800100" lvl="1" indent="-342900">
              <a:spcBef>
                <a:spcPct val="20000"/>
              </a:spcBef>
              <a:buFont typeface="Arial" panose="020B0604020202020204" pitchFamily="34" charset="0"/>
              <a:buChar char="•"/>
            </a:pPr>
            <a:r>
              <a:rPr lang="en-US" sz="2400" dirty="0">
                <a:solidFill>
                  <a:prstClr val="black"/>
                </a:solidFill>
              </a:rPr>
              <a:t>Dedicated Websites</a:t>
            </a:r>
          </a:p>
          <a:p>
            <a:pPr marL="800100" lvl="1" indent="-342900">
              <a:spcBef>
                <a:spcPct val="20000"/>
              </a:spcBef>
              <a:buFont typeface="Arial" panose="020B0604020202020204" pitchFamily="34" charset="0"/>
              <a:buChar char="•"/>
            </a:pPr>
            <a:r>
              <a:rPr lang="en-US" sz="2400" dirty="0">
                <a:solidFill>
                  <a:prstClr val="black"/>
                </a:solidFill>
              </a:rPr>
              <a:t>Measure Development Roadmaps</a:t>
            </a:r>
          </a:p>
          <a:p>
            <a:pPr marL="800100" lvl="1" indent="-342900">
              <a:spcBef>
                <a:spcPct val="20000"/>
              </a:spcBef>
              <a:buFont typeface="Arial" panose="020B0604020202020204" pitchFamily="34" charset="0"/>
              <a:buChar char="•"/>
            </a:pPr>
            <a:r>
              <a:rPr lang="en-US" sz="2400" dirty="0">
                <a:solidFill>
                  <a:prstClr val="black"/>
                </a:solidFill>
              </a:rPr>
              <a:t>Listserv opportunities</a:t>
            </a:r>
          </a:p>
        </p:txBody>
      </p:sp>
      <p:pic>
        <p:nvPicPr>
          <p:cNvPr id="7" name="Picture 6" descr="Group of people brainstorming">
            <a:extLst>
              <a:ext uri="{FF2B5EF4-FFF2-40B4-BE49-F238E27FC236}">
                <a16:creationId xmlns:a16="http://schemas.microsoft.com/office/drawing/2014/main" id="{CA4D1EE5-B10F-4B8A-ACEA-E2361A92C1D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248912"/>
            <a:ext cx="3200400" cy="2304288"/>
          </a:xfrm>
          <a:prstGeom prst="rect">
            <a:avLst/>
          </a:prstGeom>
          <a:ln>
            <a:noFill/>
          </a:ln>
          <a:effectLst>
            <a:softEdge rad="112500"/>
          </a:effectLst>
        </p:spPr>
      </p:pic>
    </p:spTree>
    <p:extLst>
      <p:ext uri="{BB962C8B-B14F-4D97-AF65-F5344CB8AC3E}">
        <p14:creationId xmlns:p14="http://schemas.microsoft.com/office/powerpoint/2010/main" val="360404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Potential Unintended Consequences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5386090"/>
          </a:xfrm>
          <a:prstGeom prst="rect">
            <a:avLst/>
          </a:prstGeom>
          <a:noFill/>
        </p:spPr>
        <p:txBody>
          <a:bodyPr wrap="square" rtlCol="0">
            <a:spAutoFit/>
          </a:bodyPr>
          <a:lstStyle/>
          <a:p>
            <a:pPr marL="285750" indent="-285750">
              <a:spcBef>
                <a:spcPct val="20000"/>
              </a:spcBef>
              <a:buFont typeface="Arial" pitchFamily="34" charset="0"/>
              <a:buChar char="•"/>
            </a:pPr>
            <a:r>
              <a:rPr lang="en-US" sz="3200" dirty="0"/>
              <a:t>Consider unintended consequences related to</a:t>
            </a:r>
          </a:p>
          <a:p>
            <a:pPr marL="742950" lvl="1" indent="-285750">
              <a:spcBef>
                <a:spcPct val="20000"/>
              </a:spcBef>
              <a:buFont typeface="Arial" pitchFamily="34" charset="0"/>
              <a:buChar char="•"/>
            </a:pPr>
            <a:r>
              <a:rPr lang="en-US" sz="2800" dirty="0"/>
              <a:t>Resource utilization</a:t>
            </a:r>
          </a:p>
          <a:p>
            <a:pPr marL="742950" lvl="1" indent="-285750">
              <a:spcBef>
                <a:spcPct val="20000"/>
              </a:spcBef>
              <a:buFont typeface="Arial" pitchFamily="34" charset="0"/>
              <a:buChar char="•"/>
            </a:pPr>
            <a:r>
              <a:rPr lang="en-US" sz="2800" dirty="0"/>
              <a:t>Provider behavior</a:t>
            </a:r>
          </a:p>
          <a:p>
            <a:pPr marL="742950" lvl="1" indent="-285750">
              <a:spcBef>
                <a:spcPct val="20000"/>
              </a:spcBef>
              <a:buFont typeface="Arial" pitchFamily="34" charset="0"/>
              <a:buChar char="•"/>
            </a:pPr>
            <a:r>
              <a:rPr lang="en-US" sz="2800" dirty="0"/>
              <a:t>Patient satisfaction </a:t>
            </a:r>
          </a:p>
          <a:p>
            <a:pPr marL="285750" indent="-285750">
              <a:spcBef>
                <a:spcPct val="20000"/>
              </a:spcBef>
              <a:buFont typeface="Arial" pitchFamily="34" charset="0"/>
              <a:buChar char="•"/>
            </a:pPr>
            <a:r>
              <a:rPr lang="en-US" sz="3200" dirty="0"/>
              <a:t>Leverage qualitative feedback from clinical experts to anticipate potential consequences of the measure</a:t>
            </a:r>
          </a:p>
          <a:p>
            <a:pPr marL="285750" indent="-285750">
              <a:spcBef>
                <a:spcPct val="20000"/>
              </a:spcBef>
              <a:buFont typeface="Arial" pitchFamily="34" charset="0"/>
              <a:buChar char="•"/>
            </a:pPr>
            <a:r>
              <a:rPr lang="en-US" sz="3200" dirty="0"/>
              <a:t>For implemented measures, look for opportunities to assess this quantitatively</a:t>
            </a:r>
          </a:p>
          <a:p>
            <a:pPr marL="285750" indent="-285750">
              <a:spcBef>
                <a:spcPct val="20000"/>
              </a:spcBef>
              <a:buFont typeface="Arial" pitchFamily="34" charset="0"/>
              <a:buChar char="•"/>
            </a:pPr>
            <a:endParaRPr lang="en-US" sz="3200" dirty="0"/>
          </a:p>
        </p:txBody>
      </p:sp>
    </p:spTree>
    <p:extLst>
      <p:ext uri="{BB962C8B-B14F-4D97-AF65-F5344CB8AC3E}">
        <p14:creationId xmlns:p14="http://schemas.microsoft.com/office/powerpoint/2010/main" val="420689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Description of Model(s) and Formula(s) Used</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2653034"/>
          </a:xfrm>
          <a:prstGeom prst="rect">
            <a:avLst/>
          </a:prstGeom>
          <a:noFill/>
        </p:spPr>
        <p:txBody>
          <a:bodyPr wrap="square" rtlCol="0">
            <a:spAutoFit/>
          </a:bodyPr>
          <a:lstStyle/>
          <a:p>
            <a:pPr marL="285750" indent="-285750">
              <a:spcBef>
                <a:spcPct val="20000"/>
              </a:spcBef>
              <a:buFont typeface="Arial" pitchFamily="34" charset="0"/>
              <a:buChar char="•"/>
            </a:pPr>
            <a:r>
              <a:rPr lang="en-US" sz="3200" dirty="0"/>
              <a:t>Explain the methodology for calculating expected costs and resource use (e.g., variables used in a cost model)</a:t>
            </a:r>
          </a:p>
          <a:p>
            <a:pPr marL="285750" indent="-285750">
              <a:spcBef>
                <a:spcPct val="20000"/>
              </a:spcBef>
              <a:buFont typeface="Arial" pitchFamily="34" charset="0"/>
              <a:buChar char="•"/>
            </a:pPr>
            <a:r>
              <a:rPr lang="en-US" sz="3200" dirty="0"/>
              <a:t>Intended to promote transparency in the business case calculations</a:t>
            </a:r>
          </a:p>
        </p:txBody>
      </p:sp>
    </p:spTree>
    <p:extLst>
      <p:ext uri="{BB962C8B-B14F-4D97-AF65-F5344CB8AC3E}">
        <p14:creationId xmlns:p14="http://schemas.microsoft.com/office/powerpoint/2010/main" val="650054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Limitations of Analysis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2751522"/>
          </a:xfrm>
          <a:prstGeom prst="rect">
            <a:avLst/>
          </a:prstGeom>
          <a:noFill/>
        </p:spPr>
        <p:txBody>
          <a:bodyPr wrap="square" rtlCol="0">
            <a:spAutoFit/>
          </a:bodyPr>
          <a:lstStyle/>
          <a:p>
            <a:pPr marL="285750" indent="-285750">
              <a:spcBef>
                <a:spcPct val="20000"/>
              </a:spcBef>
              <a:buFont typeface="Arial" pitchFamily="34" charset="0"/>
              <a:buChar char="•"/>
            </a:pPr>
            <a:r>
              <a:rPr lang="en-US" sz="3200" dirty="0"/>
              <a:t>Describe key assumptions and the limitations of those assumptions</a:t>
            </a:r>
          </a:p>
          <a:p>
            <a:pPr marL="285750" indent="-285750">
              <a:spcBef>
                <a:spcPct val="20000"/>
              </a:spcBef>
              <a:buFont typeface="Arial" pitchFamily="34" charset="0"/>
              <a:buChar char="•"/>
            </a:pPr>
            <a:r>
              <a:rPr lang="en-US" sz="3200" dirty="0"/>
              <a:t>Explain weaknesses or gaps in the literature, especially for indirect evidence</a:t>
            </a:r>
          </a:p>
          <a:p>
            <a:pPr marL="285750" indent="-285750">
              <a:spcBef>
                <a:spcPct val="20000"/>
              </a:spcBef>
              <a:buFont typeface="Arial" pitchFamily="34" charset="0"/>
              <a:buChar char="•"/>
            </a:pPr>
            <a:r>
              <a:rPr lang="en-US" sz="3200" dirty="0"/>
              <a:t>Identify data that are missing or limited</a:t>
            </a:r>
          </a:p>
        </p:txBody>
      </p:sp>
    </p:spTree>
    <p:extLst>
      <p:ext uri="{BB962C8B-B14F-4D97-AF65-F5344CB8AC3E}">
        <p14:creationId xmlns:p14="http://schemas.microsoft.com/office/powerpoint/2010/main" val="2990016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Net Benefit</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4918269"/>
          </a:xfrm>
          <a:prstGeom prst="rect">
            <a:avLst/>
          </a:prstGeom>
          <a:noFill/>
        </p:spPr>
        <p:txBody>
          <a:bodyPr wrap="square" rtlCol="0">
            <a:spAutoFit/>
          </a:bodyPr>
          <a:lstStyle/>
          <a:p>
            <a:pPr marL="285750" indent="-285750">
              <a:spcBef>
                <a:spcPct val="20000"/>
              </a:spcBef>
              <a:buFont typeface="Arial" pitchFamily="34" charset="0"/>
              <a:buChar char="•"/>
            </a:pPr>
            <a:r>
              <a:rPr lang="en-US" sz="3200" dirty="0"/>
              <a:t>Report anticipated benefits related to:</a:t>
            </a:r>
          </a:p>
          <a:p>
            <a:pPr marL="285750" indent="-285750">
              <a:spcBef>
                <a:spcPct val="20000"/>
              </a:spcBef>
              <a:buFont typeface="Arial" pitchFamily="34" charset="0"/>
              <a:buChar char="•"/>
            </a:pPr>
            <a:r>
              <a:rPr lang="en-US" sz="3200" b="1" dirty="0"/>
              <a:t>Better health </a:t>
            </a:r>
            <a:r>
              <a:rPr lang="en-US" sz="3200" dirty="0"/>
              <a:t>through reduction in morbidity and mortality and improvements in quality of life</a:t>
            </a:r>
          </a:p>
          <a:p>
            <a:pPr marL="285750" indent="-285750">
              <a:spcBef>
                <a:spcPct val="20000"/>
              </a:spcBef>
              <a:buFont typeface="Arial" pitchFamily="34" charset="0"/>
              <a:buChar char="•"/>
            </a:pPr>
            <a:r>
              <a:rPr lang="en-US" sz="3200" b="1" dirty="0"/>
              <a:t>Better Care </a:t>
            </a:r>
            <a:r>
              <a:rPr lang="en-US" sz="3200" dirty="0"/>
              <a:t>through both improvement in the quality of care provided and positive influence on patients’ perception of their care</a:t>
            </a:r>
          </a:p>
          <a:p>
            <a:pPr marL="285750" indent="-285750">
              <a:spcBef>
                <a:spcPct val="20000"/>
              </a:spcBef>
              <a:buFont typeface="Arial" pitchFamily="34" charset="0"/>
              <a:buChar char="•"/>
            </a:pPr>
            <a:r>
              <a:rPr lang="en-US" sz="3200" b="1" dirty="0"/>
              <a:t>Affordability</a:t>
            </a:r>
            <a:r>
              <a:rPr lang="en-US" sz="3200" dirty="0"/>
              <a:t> through direct and indirect cost savings</a:t>
            </a:r>
          </a:p>
          <a:p>
            <a:pPr marL="285750" indent="-285750">
              <a:spcBef>
                <a:spcPct val="20000"/>
              </a:spcBef>
              <a:buFont typeface="Arial" pitchFamily="34" charset="0"/>
              <a:buChar char="•"/>
            </a:pPr>
            <a:endParaRPr lang="en-US" sz="3200" dirty="0"/>
          </a:p>
        </p:txBody>
      </p:sp>
    </p:spTree>
    <p:extLst>
      <p:ext uri="{BB962C8B-B14F-4D97-AF65-F5344CB8AC3E}">
        <p14:creationId xmlns:p14="http://schemas.microsoft.com/office/powerpoint/2010/main" val="123642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Designing your Business Case</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fontScale="92500" lnSpcReduction="20000"/>
          </a:bodyPr>
          <a:lstStyle/>
          <a:p>
            <a:r>
              <a:rPr lang="en-US" b="1" dirty="0"/>
              <a:t>Develop a hypothesis </a:t>
            </a:r>
            <a:r>
              <a:rPr lang="en-US" dirty="0"/>
              <a:t>about the measure trajectory (e.g., the effect of the measure over time)</a:t>
            </a:r>
          </a:p>
          <a:p>
            <a:r>
              <a:rPr lang="en-US" b="1" dirty="0"/>
              <a:t>Compile historical and baseline data </a:t>
            </a:r>
            <a:r>
              <a:rPr lang="en-US" dirty="0"/>
              <a:t>about similar measures to identify and monitor performance gaps</a:t>
            </a:r>
          </a:p>
          <a:p>
            <a:r>
              <a:rPr lang="en-US" b="1" dirty="0"/>
              <a:t>Apply a testable model </a:t>
            </a:r>
            <a:r>
              <a:rPr lang="en-US" dirty="0"/>
              <a:t>to quantify benefits of implementing the measure (e.g., cost savings model)</a:t>
            </a:r>
          </a:p>
          <a:p>
            <a:r>
              <a:rPr lang="en-US" b="1" dirty="0"/>
              <a:t>Re-evaluate</a:t>
            </a:r>
            <a:r>
              <a:rPr lang="en-US" dirty="0"/>
              <a:t> after the measure has been implemented</a:t>
            </a:r>
          </a:p>
        </p:txBody>
      </p:sp>
    </p:spTree>
    <p:extLst>
      <p:ext uri="{BB962C8B-B14F-4D97-AF65-F5344CB8AC3E}">
        <p14:creationId xmlns:p14="http://schemas.microsoft.com/office/powerpoint/2010/main" val="52131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Business Case Example 1</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b="1" dirty="0"/>
              <a:t>Hypothesis - </a:t>
            </a:r>
            <a:r>
              <a:rPr lang="en-US" dirty="0"/>
              <a:t>Adopting a higher cost drug, low molecular weight heparin (LMWH) to treat deep vein thrombosis will actually save money based on a published study showing a 1:5 cost savings ratio when compared to the traditional deep vein thrombosis (DVT) treatment</a:t>
            </a:r>
          </a:p>
        </p:txBody>
      </p:sp>
    </p:spTree>
    <p:extLst>
      <p:ext uri="{BB962C8B-B14F-4D97-AF65-F5344CB8AC3E}">
        <p14:creationId xmlns:p14="http://schemas.microsoft.com/office/powerpoint/2010/main" val="610188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Business Case Example 1</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b="1" dirty="0"/>
              <a:t>Historical and Baseline Data </a:t>
            </a:r>
          </a:p>
          <a:p>
            <a:pPr lvl="1">
              <a:buFont typeface="Arial" panose="020B0604020202020204" pitchFamily="34" charset="0"/>
              <a:buChar char="•"/>
            </a:pPr>
            <a:r>
              <a:rPr lang="en-US" dirty="0"/>
              <a:t>LMWH costs $50 more per day but can be given in an outpatient setting</a:t>
            </a:r>
          </a:p>
          <a:p>
            <a:pPr lvl="1">
              <a:buFont typeface="Arial" panose="020B0604020202020204" pitchFamily="34" charset="0"/>
              <a:buChar char="•"/>
            </a:pPr>
            <a:r>
              <a:rPr lang="en-US" dirty="0"/>
              <a:t>This results in reductions in hospitalizations, lab testing, length of stay</a:t>
            </a:r>
          </a:p>
          <a:p>
            <a:pPr lvl="1">
              <a:buFont typeface="Arial" panose="020B0604020202020204" pitchFamily="34" charset="0"/>
              <a:buChar char="•"/>
            </a:pPr>
            <a:r>
              <a:rPr lang="en-US" dirty="0"/>
              <a:t>Estimated cost savings of $800 per patient</a:t>
            </a:r>
          </a:p>
        </p:txBody>
      </p:sp>
    </p:spTree>
    <p:extLst>
      <p:ext uri="{BB962C8B-B14F-4D97-AF65-F5344CB8AC3E}">
        <p14:creationId xmlns:p14="http://schemas.microsoft.com/office/powerpoint/2010/main" val="1138606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Business Case Example 1</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b="1" dirty="0"/>
              <a:t>Testing </a:t>
            </a:r>
          </a:p>
          <a:p>
            <a:pPr lvl="1">
              <a:buFont typeface="Arial" panose="020B0604020202020204" pitchFamily="34" charset="0"/>
              <a:buChar char="•"/>
            </a:pPr>
            <a:r>
              <a:rPr lang="en-US" dirty="0"/>
              <a:t>Adoption rate of treatment</a:t>
            </a:r>
          </a:p>
          <a:p>
            <a:pPr lvl="1">
              <a:buFont typeface="Arial" panose="020B0604020202020204" pitchFamily="34" charset="0"/>
              <a:buChar char="•"/>
            </a:pPr>
            <a:r>
              <a:rPr lang="en-US" dirty="0"/>
              <a:t>Appropriate use of treatment</a:t>
            </a:r>
          </a:p>
          <a:p>
            <a:pPr lvl="1">
              <a:buFont typeface="Arial" panose="020B0604020202020204" pitchFamily="34" charset="0"/>
              <a:buChar char="•"/>
            </a:pPr>
            <a:r>
              <a:rPr lang="en-US" dirty="0"/>
              <a:t>Cost savings during the measurement period</a:t>
            </a:r>
          </a:p>
          <a:p>
            <a:r>
              <a:rPr lang="en-US" b="1" dirty="0"/>
              <a:t>Findings</a:t>
            </a:r>
          </a:p>
          <a:p>
            <a:pPr lvl="1">
              <a:buFont typeface="Arial" panose="020B0604020202020204" pitchFamily="34" charset="0"/>
              <a:buChar char="•"/>
            </a:pPr>
            <a:r>
              <a:rPr lang="en-US" dirty="0"/>
              <a:t>Adoption rate was low (29 out of 500 eligible patients in 6 months were on the treatment)</a:t>
            </a:r>
          </a:p>
          <a:p>
            <a:pPr lvl="1">
              <a:buFont typeface="Arial" panose="020B0604020202020204" pitchFamily="34" charset="0"/>
              <a:buChar char="•"/>
            </a:pPr>
            <a:r>
              <a:rPr lang="en-US" dirty="0"/>
              <a:t>Yielded savings of $22,000, but off protocol use made them negligible</a:t>
            </a:r>
          </a:p>
        </p:txBody>
      </p:sp>
    </p:spTree>
    <p:extLst>
      <p:ext uri="{BB962C8B-B14F-4D97-AF65-F5344CB8AC3E}">
        <p14:creationId xmlns:p14="http://schemas.microsoft.com/office/powerpoint/2010/main" val="42707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Business Case Example 1</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b="1" dirty="0"/>
              <a:t>Evaluation</a:t>
            </a:r>
          </a:p>
          <a:p>
            <a:pPr lvl="1">
              <a:buFont typeface="Arial" panose="020B0604020202020204" pitchFamily="34" charset="0"/>
              <a:buChar char="•"/>
            </a:pPr>
            <a:r>
              <a:rPr lang="en-US" dirty="0"/>
              <a:t>The organization would need to see wide adoption of the LMWH treatment to realize positive results in this cost savings model</a:t>
            </a:r>
          </a:p>
          <a:p>
            <a:pPr lvl="1">
              <a:buFont typeface="Arial" panose="020B0604020202020204" pitchFamily="34" charset="0"/>
              <a:buChar char="•"/>
            </a:pPr>
            <a:r>
              <a:rPr lang="en-US" dirty="0"/>
              <a:t>Misapplication must be avoided to prevent cost increase</a:t>
            </a:r>
          </a:p>
        </p:txBody>
      </p:sp>
    </p:spTree>
    <p:extLst>
      <p:ext uri="{BB962C8B-B14F-4D97-AF65-F5344CB8AC3E}">
        <p14:creationId xmlns:p14="http://schemas.microsoft.com/office/powerpoint/2010/main" val="370603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Business Case Example 2</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b="1" dirty="0"/>
              <a:t>Hypothesis - </a:t>
            </a:r>
            <a:r>
              <a:rPr lang="en-US" dirty="0"/>
              <a:t>Patients with high serum cholesterol levels, specifically those with a history of heart disease, would benefit from proper statin use, which can reduce heart attacks and make them less severe, if used properly</a:t>
            </a:r>
          </a:p>
        </p:txBody>
      </p:sp>
    </p:spTree>
    <p:extLst>
      <p:ext uri="{BB962C8B-B14F-4D97-AF65-F5344CB8AC3E}">
        <p14:creationId xmlns:p14="http://schemas.microsoft.com/office/powerpoint/2010/main" val="303435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
        <p:nvSpPr>
          <p:cNvPr id="6" name="Content Placeholder 2"/>
          <p:cNvSpPr txBox="1">
            <a:spLocks/>
          </p:cNvSpPr>
          <p:nvPr/>
        </p:nvSpPr>
        <p:spPr>
          <a:xfrm>
            <a:off x="457200" y="1887507"/>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Agenda:</a:t>
            </a:r>
          </a:p>
          <a:p>
            <a:pPr marL="0" indent="0">
              <a:buNone/>
            </a:pPr>
            <a:endParaRPr lang="en-US" sz="2800" dirty="0"/>
          </a:p>
        </p:txBody>
      </p:sp>
      <p:sp>
        <p:nvSpPr>
          <p:cNvPr id="7" name="Rectangle 6"/>
          <p:cNvSpPr/>
          <p:nvPr/>
        </p:nvSpPr>
        <p:spPr>
          <a:xfrm>
            <a:off x="266700" y="2607133"/>
            <a:ext cx="8610600" cy="1754326"/>
          </a:xfrm>
          <a:prstGeom prst="rect">
            <a:avLst/>
          </a:prstGeom>
        </p:spPr>
        <p:txBody>
          <a:bodyPr wrap="square">
            <a:spAutoFit/>
          </a:bodyPr>
          <a:lstStyle/>
          <a:p>
            <a:pPr marL="514350" indent="-514350">
              <a:buFont typeface="+mj-lt"/>
              <a:buAutoNum type="arabicPeriod"/>
            </a:pPr>
            <a:r>
              <a:rPr lang="en-US" sz="2700" dirty="0"/>
              <a:t>Overview of business cases for measure development</a:t>
            </a:r>
          </a:p>
          <a:p>
            <a:pPr marL="514350" indent="-514350">
              <a:buFont typeface="+mj-lt"/>
              <a:buAutoNum type="arabicPeriod"/>
            </a:pPr>
            <a:r>
              <a:rPr lang="en-US" sz="2700" dirty="0"/>
              <a:t>Components of the business case template</a:t>
            </a:r>
          </a:p>
          <a:p>
            <a:pPr marL="514350" indent="-514350">
              <a:buFont typeface="+mj-lt"/>
              <a:buAutoNum type="arabicPeriod"/>
            </a:pPr>
            <a:r>
              <a:rPr lang="en-US" sz="2700" dirty="0"/>
              <a:t>Examples</a:t>
            </a:r>
          </a:p>
          <a:p>
            <a:pPr marL="514350" indent="-514350">
              <a:buFont typeface="+mj-lt"/>
              <a:buAutoNum type="arabicPeriod"/>
            </a:pPr>
            <a:endParaRPr lang="en-US" sz="2700" dirty="0"/>
          </a:p>
        </p:txBody>
      </p:sp>
    </p:spTree>
    <p:extLst>
      <p:ext uri="{BB962C8B-B14F-4D97-AF65-F5344CB8AC3E}">
        <p14:creationId xmlns:p14="http://schemas.microsoft.com/office/powerpoint/2010/main" val="16069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Business Case Example 2</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b="1" dirty="0"/>
              <a:t>Historical and Baseline Data </a:t>
            </a:r>
          </a:p>
          <a:p>
            <a:pPr lvl="1">
              <a:buFont typeface="Arial" panose="020B0604020202020204" pitchFamily="34" charset="0"/>
              <a:buChar char="•"/>
            </a:pPr>
            <a:r>
              <a:rPr lang="en-US" dirty="0"/>
              <a:t>Improper use of statins is a common problem in the United States</a:t>
            </a:r>
          </a:p>
          <a:p>
            <a:pPr lvl="1">
              <a:buFont typeface="Arial" panose="020B0604020202020204" pitchFamily="34" charset="0"/>
              <a:buChar char="•"/>
            </a:pPr>
            <a:r>
              <a:rPr lang="en-US" dirty="0"/>
              <a:t>The health system was currently at 53% effective use of the therapy, with an approximate cost of $675 per patient. </a:t>
            </a:r>
          </a:p>
          <a:p>
            <a:pPr lvl="1">
              <a:buFont typeface="Arial" panose="020B0604020202020204" pitchFamily="34" charset="0"/>
              <a:buChar char="•"/>
            </a:pPr>
            <a:r>
              <a:rPr lang="en-US" dirty="0"/>
              <a:t>Research and literature suggests a 1:2 cost savings ratio.</a:t>
            </a:r>
          </a:p>
        </p:txBody>
      </p:sp>
    </p:spTree>
    <p:extLst>
      <p:ext uri="{BB962C8B-B14F-4D97-AF65-F5344CB8AC3E}">
        <p14:creationId xmlns:p14="http://schemas.microsoft.com/office/powerpoint/2010/main" val="1998085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Business Case Example 2</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b="1" dirty="0"/>
              <a:t>Testing: </a:t>
            </a:r>
          </a:p>
          <a:p>
            <a:pPr lvl="1">
              <a:buFont typeface="Arial" panose="020B0604020202020204" pitchFamily="34" charset="0"/>
              <a:buChar char="•"/>
            </a:pPr>
            <a:r>
              <a:rPr lang="en-US" dirty="0"/>
              <a:t>Conducted a trial lipid clinic of 800 patients</a:t>
            </a:r>
          </a:p>
          <a:p>
            <a:pPr lvl="1">
              <a:buFont typeface="Arial" panose="020B0604020202020204" pitchFamily="34" charset="0"/>
              <a:buChar char="•"/>
            </a:pPr>
            <a:r>
              <a:rPr lang="en-US" dirty="0"/>
              <a:t>Monitored statin use, tracked lipid levels, altered dosage, and provided counseling on diet and exercise</a:t>
            </a:r>
          </a:p>
          <a:p>
            <a:r>
              <a:rPr lang="en-US" b="1" dirty="0"/>
              <a:t>Findings:</a:t>
            </a:r>
          </a:p>
          <a:p>
            <a:pPr lvl="1">
              <a:buFont typeface="Arial" panose="020B0604020202020204" pitchFamily="34" charset="0"/>
              <a:buChar char="•"/>
            </a:pPr>
            <a:r>
              <a:rPr lang="en-US" dirty="0"/>
              <a:t>Improved patient health</a:t>
            </a:r>
          </a:p>
          <a:p>
            <a:pPr lvl="1">
              <a:buFont typeface="Arial" panose="020B0604020202020204" pitchFamily="34" charset="0"/>
              <a:buChar char="•"/>
            </a:pPr>
            <a:r>
              <a:rPr lang="en-US" dirty="0"/>
              <a:t>Potential 2:1 return on investment</a:t>
            </a:r>
          </a:p>
        </p:txBody>
      </p:sp>
    </p:spTree>
    <p:extLst>
      <p:ext uri="{BB962C8B-B14F-4D97-AF65-F5344CB8AC3E}">
        <p14:creationId xmlns:p14="http://schemas.microsoft.com/office/powerpoint/2010/main" val="1655106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Business Case Example 2</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b="1" dirty="0"/>
              <a:t>Evaluation</a:t>
            </a:r>
          </a:p>
          <a:p>
            <a:pPr lvl="1">
              <a:buFont typeface="Arial" panose="020B0604020202020204" pitchFamily="34" charset="0"/>
              <a:buChar char="•"/>
            </a:pPr>
            <a:r>
              <a:rPr lang="en-US" dirty="0"/>
              <a:t>Despite encouraging results, the program was not expanded</a:t>
            </a:r>
          </a:p>
          <a:p>
            <a:pPr lvl="1">
              <a:buFont typeface="Arial" panose="020B0604020202020204" pitchFamily="34" charset="0"/>
              <a:buChar char="•"/>
            </a:pPr>
            <a:r>
              <a:rPr lang="en-US" dirty="0"/>
              <a:t>Return on investment was deemed too long-term and patients benefitting now from the treatment may be patients elsewhere at the time future heart attacks would have occurred </a:t>
            </a:r>
          </a:p>
        </p:txBody>
      </p:sp>
    </p:spTree>
    <p:extLst>
      <p:ext uri="{BB962C8B-B14F-4D97-AF65-F5344CB8AC3E}">
        <p14:creationId xmlns:p14="http://schemas.microsoft.com/office/powerpoint/2010/main" val="2961227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Building a Business Case: Resources and Templates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228600" y="1828800"/>
            <a:ext cx="8458200" cy="4736417"/>
          </a:xfrm>
        </p:spPr>
        <p:txBody>
          <a:bodyPr numCol="2">
            <a:normAutofit/>
          </a:bodyPr>
          <a:lstStyle/>
          <a:p>
            <a:r>
              <a:rPr lang="en-US" sz="2800" dirty="0"/>
              <a:t>The MMS </a:t>
            </a:r>
            <a:r>
              <a:rPr lang="en-US" sz="2800" i="1" dirty="0"/>
              <a:t>Blueprint</a:t>
            </a:r>
            <a:r>
              <a:rPr lang="en-US" sz="2800" dirty="0"/>
              <a:t> contains</a:t>
            </a:r>
          </a:p>
          <a:p>
            <a:pPr lvl="1">
              <a:buFont typeface="Arial" panose="020B0604020202020204" pitchFamily="34" charset="0"/>
              <a:buChar char="•"/>
            </a:pPr>
            <a:r>
              <a:rPr lang="en-US" sz="2400" dirty="0"/>
              <a:t>A Business Case chapter which describes a business case and development</a:t>
            </a:r>
          </a:p>
          <a:p>
            <a:pPr lvl="1">
              <a:buFont typeface="Arial" panose="020B0604020202020204" pitchFamily="34" charset="0"/>
              <a:buChar char="•"/>
            </a:pPr>
            <a:r>
              <a:rPr lang="en-US" sz="2400" dirty="0"/>
              <a:t>A Business Case Template and Business Case Form Instructions, which includes detailed instructions for how to compile a business case</a:t>
            </a:r>
          </a:p>
        </p:txBody>
      </p:sp>
      <p:pic>
        <p:nvPicPr>
          <p:cNvPr id="7" name="Picture 6" descr="This image is a screen grab from the Blueprint, version 14.0, showing the first page of the Business Case Template.">
            <a:extLst>
              <a:ext uri="{FF2B5EF4-FFF2-40B4-BE49-F238E27FC236}">
                <a16:creationId xmlns:a16="http://schemas.microsoft.com/office/drawing/2014/main" id="{E33DD247-060A-48A5-B8A6-8D622CE1D6C2}"/>
              </a:ext>
            </a:extLst>
          </p:cNvPr>
          <p:cNvPicPr>
            <a:picLocks noChangeAspect="1"/>
          </p:cNvPicPr>
          <p:nvPr/>
        </p:nvPicPr>
        <p:blipFill>
          <a:blip r:embed="rId3"/>
          <a:stretch>
            <a:fillRect/>
          </a:stretch>
        </p:blipFill>
        <p:spPr>
          <a:xfrm>
            <a:off x="4724400" y="2185922"/>
            <a:ext cx="4191000" cy="4120634"/>
          </a:xfrm>
          <a:prstGeom prst="rect">
            <a:avLst/>
          </a:prstGeom>
        </p:spPr>
      </p:pic>
    </p:spTree>
    <p:extLst>
      <p:ext uri="{BB962C8B-B14F-4D97-AF65-F5344CB8AC3E}">
        <p14:creationId xmlns:p14="http://schemas.microsoft.com/office/powerpoint/2010/main" val="1793540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References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Content Placeholder 2"/>
          <p:cNvSpPr>
            <a:spLocks noGrp="1"/>
          </p:cNvSpPr>
          <p:nvPr>
            <p:ph idx="1"/>
          </p:nvPr>
        </p:nvSpPr>
        <p:spPr/>
        <p:txBody>
          <a:bodyPr>
            <a:normAutofit/>
          </a:bodyPr>
          <a:lstStyle/>
          <a:p>
            <a:r>
              <a:rPr lang="en-US" sz="2800" dirty="0"/>
              <a:t>CMS MMS Blueprint (</a:t>
            </a:r>
            <a:r>
              <a:rPr lang="en-US" sz="2800" dirty="0">
                <a:hlinkClick r:id="rId3"/>
              </a:rPr>
              <a:t>https://www.cms.gov/Medicare/Quality-Initiatives-Patient-Assessment-Instruments/MMS/Downloads/BlueprintVer14.pdf</a:t>
            </a:r>
            <a:endParaRPr lang="en-US" sz="2800" dirty="0"/>
          </a:p>
          <a:p>
            <a:pPr lvl="1"/>
            <a:r>
              <a:rPr lang="en-US" sz="2400" dirty="0"/>
              <a:t>Business Case Chapter: Section 3, Chapter 11</a:t>
            </a:r>
          </a:p>
          <a:p>
            <a:pPr lvl="1"/>
            <a:r>
              <a:rPr lang="en-US" sz="2400" dirty="0"/>
              <a:t>Business Case Form Instructions: Section 4, #2</a:t>
            </a:r>
          </a:p>
          <a:p>
            <a:pPr lvl="1"/>
            <a:r>
              <a:rPr lang="en-US" sz="2400" dirty="0"/>
              <a:t>Business Case Template: Section 4, #3</a:t>
            </a:r>
          </a:p>
          <a:p>
            <a:pPr marL="457200" lvl="1" indent="0">
              <a:buNone/>
            </a:pPr>
            <a:endParaRPr lang="en-US" sz="2700" dirty="0"/>
          </a:p>
        </p:txBody>
      </p:sp>
    </p:spTree>
    <p:extLst>
      <p:ext uri="{BB962C8B-B14F-4D97-AF65-F5344CB8AC3E}">
        <p14:creationId xmlns:p14="http://schemas.microsoft.com/office/powerpoint/2010/main" val="3441428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Discussion Questions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pic>
        <p:nvPicPr>
          <p:cNvPr id="7" name="Content Placeholder 6" descr="Graphic of a question mark button">
            <a:extLst>
              <a:ext uri="{FF2B5EF4-FFF2-40B4-BE49-F238E27FC236}">
                <a16:creationId xmlns:a16="http://schemas.microsoft.com/office/drawing/2014/main" id="{FF2F7BDC-2A1B-4865-92D2-B68D1A0F8F27}"/>
              </a:ext>
              <a:ext uri="{C183D7F6-B498-43B3-948B-1728B52AA6E4}">
                <adec:decorative xmlns:adec="http://schemas.microsoft.com/office/drawing/2017/decorative" val="0"/>
              </a:ext>
            </a:extLst>
          </p:cNvPr>
          <p:cNvPicPr>
            <a:picLocks noGrp="1" noChangeAspect="1"/>
          </p:cNvPicPr>
          <p:nvPr>
            <p:ph idx="1"/>
          </p:nvPr>
        </p:nvPicPr>
        <p:blipFill>
          <a:blip r:embed="rId3" cstate="print"/>
          <a:stretch>
            <a:fillRect/>
          </a:stretch>
        </p:blipFill>
        <p:spPr>
          <a:xfrm>
            <a:off x="2838450" y="2914924"/>
            <a:ext cx="3429000" cy="2572789"/>
          </a:xfrm>
          <a:prstGeom prst="rect">
            <a:avLst/>
          </a:prstGeom>
        </p:spPr>
      </p:pic>
    </p:spTree>
    <p:extLst>
      <p:ext uri="{BB962C8B-B14F-4D97-AF65-F5344CB8AC3E}">
        <p14:creationId xmlns:p14="http://schemas.microsoft.com/office/powerpoint/2010/main" val="3271712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Public Engagement Webinars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Content Placeholder 1"/>
          <p:cNvSpPr>
            <a:spLocks noGrp="1"/>
          </p:cNvSpPr>
          <p:nvPr>
            <p:ph idx="1"/>
          </p:nvPr>
        </p:nvSpPr>
        <p:spPr/>
        <p:txBody>
          <a:bodyPr>
            <a:normAutofit/>
          </a:bodyPr>
          <a:lstStyle/>
          <a:p>
            <a:pPr marL="0" indent="0">
              <a:buNone/>
            </a:pPr>
            <a:r>
              <a:rPr lang="en-US" sz="2700" b="1" dirty="0"/>
              <a:t>Planned Upcoming Webinars:</a:t>
            </a:r>
          </a:p>
          <a:p>
            <a:pPr marL="514350" indent="-457200"/>
            <a:r>
              <a:rPr lang="en-US" sz="2700" dirty="0"/>
              <a:t>February 13, 2019 – Patient Reported Outcome Measures</a:t>
            </a:r>
          </a:p>
          <a:p>
            <a:pPr marL="514350" indent="-457200"/>
            <a:r>
              <a:rPr lang="en-US" sz="2700" dirty="0"/>
              <a:t>March 6, 2019 – Best Practices for Environmental Scanning</a:t>
            </a:r>
            <a:endParaRPr lang="en-US" sz="2300" dirty="0"/>
          </a:p>
          <a:p>
            <a:pPr marL="514350" indent="-457200"/>
            <a:r>
              <a:rPr lang="en-US" sz="2700" dirty="0"/>
              <a:t>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Tree>
    <p:extLst>
      <p:ext uri="{BB962C8B-B14F-4D97-AF65-F5344CB8AC3E}">
        <p14:creationId xmlns:p14="http://schemas.microsoft.com/office/powerpoint/2010/main" val="712566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98" y="0"/>
            <a:ext cx="9118002" cy="1417638"/>
          </a:xfrm>
        </p:spPr>
        <p:txBody>
          <a:bodyPr anchor="t"/>
          <a:lstStyle/>
          <a:p>
            <a:r>
              <a:rPr lang="en-US" sz="4000" dirty="0"/>
              <a:t>MACRA Info Session #3</a:t>
            </a:r>
            <a:br>
              <a:rPr lang="en-US" sz="4000" dirty="0"/>
            </a:br>
            <a:endParaRPr lang="en-US" sz="4000" dirty="0"/>
          </a:p>
        </p:txBody>
      </p:sp>
      <p:sp>
        <p:nvSpPr>
          <p:cNvPr id="6" name="Text Placeholder 1"/>
          <p:cNvSpPr txBox="1">
            <a:spLocks/>
          </p:cNvSpPr>
          <p:nvPr/>
        </p:nvSpPr>
        <p:spPr>
          <a:xfrm>
            <a:off x="25998" y="1828800"/>
            <a:ext cx="9118002"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700" b="1" dirty="0"/>
              <a:t>Contact information:</a:t>
            </a:r>
          </a:p>
          <a:p>
            <a:r>
              <a:rPr lang="en-US" sz="2700" b="1" u="sng" dirty="0"/>
              <a:t>Battelle</a:t>
            </a:r>
          </a:p>
          <a:p>
            <a:pPr marL="0" indent="0">
              <a:buNone/>
            </a:pPr>
            <a:r>
              <a:rPr lang="en-US" sz="2700" dirty="0"/>
              <a:t>Measures Management System Contract Holder:  Battelle</a:t>
            </a:r>
          </a:p>
          <a:p>
            <a:pPr marL="0" indent="0">
              <a:buNone/>
            </a:pPr>
            <a:r>
              <a:rPr lang="en-US" sz="2700" dirty="0"/>
              <a:t>Contact:  </a:t>
            </a:r>
            <a:r>
              <a:rPr lang="en-US" sz="2700" dirty="0">
                <a:hlinkClick r:id="rId3"/>
              </a:rPr>
              <a:t>MMSsupport@Battelle.org</a:t>
            </a:r>
            <a:endParaRPr lang="en-US" sz="2700" dirty="0"/>
          </a:p>
          <a:p>
            <a:endParaRPr lang="en-US" sz="2700" u="sng" dirty="0"/>
          </a:p>
          <a:p>
            <a:r>
              <a:rPr lang="en-US" sz="2700" b="1" u="sng" dirty="0"/>
              <a:t>CMS</a:t>
            </a:r>
          </a:p>
          <a:p>
            <a:pPr marL="0" indent="0">
              <a:buNone/>
            </a:pPr>
            <a:r>
              <a:rPr lang="en-US" sz="2700" dirty="0"/>
              <a:t>Kimberly Rawlings: </a:t>
            </a:r>
            <a:r>
              <a:rPr lang="en-US" sz="2700" dirty="0">
                <a:hlinkClick r:id="rId4"/>
              </a:rPr>
              <a:t>Kimberly.Rawlings@cms.hhs.gov</a:t>
            </a:r>
            <a:r>
              <a:rPr lang="en-US" sz="2700" dirty="0"/>
              <a:t>  </a:t>
            </a:r>
          </a:p>
          <a:p>
            <a:pPr marL="0" indent="0">
              <a:buNone/>
            </a:pPr>
            <a:endParaRPr lang="en-US" sz="2700" dirty="0"/>
          </a:p>
        </p:txBody>
      </p:sp>
      <p:sp>
        <p:nvSpPr>
          <p:cNvPr id="5" name="Title 4"/>
          <p:cNvSpPr txBox="1">
            <a:spLocks/>
          </p:cNvSpPr>
          <p:nvPr/>
        </p:nvSpPr>
        <p:spPr>
          <a:xfrm>
            <a:off x="0" y="685799"/>
            <a:ext cx="9144000" cy="1015481"/>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Tree>
    <p:extLst>
      <p:ext uri="{BB962C8B-B14F-4D97-AF65-F5344CB8AC3E}">
        <p14:creationId xmlns:p14="http://schemas.microsoft.com/office/powerpoint/2010/main" val="27537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is a Business Case?</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828800"/>
            <a:ext cx="8763000" cy="5570756"/>
          </a:xfrm>
          <a:prstGeom prst="rect">
            <a:avLst/>
          </a:prstGeom>
          <a:noFill/>
        </p:spPr>
        <p:txBody>
          <a:bodyPr wrap="square" rtlCol="0">
            <a:spAutoFit/>
          </a:bodyPr>
          <a:lstStyle/>
          <a:p>
            <a:pPr marL="285750" indent="-285750">
              <a:buFont typeface="Arial" panose="020B0604020202020204" pitchFamily="34" charset="0"/>
              <a:buChar char="•"/>
            </a:pPr>
            <a:r>
              <a:rPr lang="en-US" sz="2800" dirty="0"/>
              <a:t>Documentation of all anticipated impacts of a quality measure (both positive and negative)</a:t>
            </a:r>
          </a:p>
          <a:p>
            <a:pPr marL="742950" lvl="1" indent="-285750">
              <a:buFont typeface="Arial" panose="020B0604020202020204" pitchFamily="34" charset="0"/>
              <a:buChar char="•"/>
            </a:pPr>
            <a:r>
              <a:rPr lang="en-US" sz="2400" dirty="0"/>
              <a:t>Resources required </a:t>
            </a:r>
          </a:p>
          <a:p>
            <a:pPr marL="742950" lvl="1" indent="-285750">
              <a:buFont typeface="Arial" panose="020B0604020202020204" pitchFamily="34" charset="0"/>
              <a:buChar char="•"/>
            </a:pPr>
            <a:r>
              <a:rPr lang="en-US" sz="2400" dirty="0"/>
              <a:t>Lives saved</a:t>
            </a:r>
          </a:p>
          <a:p>
            <a:pPr marL="742950" lvl="1" indent="-285750">
              <a:buFont typeface="Arial" panose="020B0604020202020204" pitchFamily="34" charset="0"/>
              <a:buChar char="•"/>
            </a:pPr>
            <a:r>
              <a:rPr lang="en-US" sz="2400" dirty="0"/>
              <a:t>Costs reduced</a:t>
            </a:r>
          </a:p>
          <a:p>
            <a:pPr marL="742950" lvl="1" indent="-285750">
              <a:buFont typeface="Arial" panose="020B0604020202020204" pitchFamily="34" charset="0"/>
              <a:buChar char="•"/>
            </a:pPr>
            <a:r>
              <a:rPr lang="en-US" sz="2400" dirty="0"/>
              <a:t>Complications prevented</a:t>
            </a:r>
          </a:p>
          <a:p>
            <a:pPr marL="742950" lvl="1" indent="-285750">
              <a:buFont typeface="Arial" panose="020B0604020202020204" pitchFamily="34" charset="0"/>
              <a:buChar char="•"/>
            </a:pPr>
            <a:r>
              <a:rPr lang="en-US" sz="2400" dirty="0"/>
              <a:t>Patient experience enhanced</a:t>
            </a:r>
          </a:p>
          <a:p>
            <a:pPr marL="742950" lvl="1" indent="-285750">
              <a:buFont typeface="Arial" panose="020B0604020202020204" pitchFamily="34" charset="0"/>
              <a:buChar char="•"/>
            </a:pPr>
            <a:r>
              <a:rPr lang="en-US" sz="2400" dirty="0"/>
              <a:t>Implementation challenges expected</a:t>
            </a:r>
          </a:p>
          <a:p>
            <a:pPr marL="285750" indent="-285750">
              <a:buFont typeface="Arial" panose="020B0604020202020204" pitchFamily="34" charset="0"/>
              <a:buChar char="•"/>
            </a:pPr>
            <a:r>
              <a:rPr lang="en-US" sz="2800" dirty="0"/>
              <a:t>Enables decision-making by demonstrating that the anticipated benefits outweigh costs and burden of collection and implementation</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0325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Objectives of the Business Case</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66700" y="1905060"/>
            <a:ext cx="86106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Explain why the measure is needed (e.g., opportunities for improvement, gaps in existing measure landscape)</a:t>
            </a:r>
          </a:p>
          <a:p>
            <a:pPr marL="285750" indent="-285750">
              <a:buFont typeface="Arial" panose="020B0604020202020204" pitchFamily="34" charset="0"/>
              <a:buChar char="•"/>
            </a:pPr>
            <a:r>
              <a:rPr lang="en-US" sz="2400" dirty="0"/>
              <a:t>Show how it will further CMS aims and objectives</a:t>
            </a:r>
          </a:p>
          <a:p>
            <a:pPr marL="285750" indent="-285750">
              <a:buFont typeface="Arial" panose="020B0604020202020204" pitchFamily="34" charset="0"/>
              <a:buChar char="•"/>
            </a:pPr>
            <a:r>
              <a:rPr lang="en-US" sz="2400" dirty="0"/>
              <a:t>Describe the strength of the evidence supporting the measured process/outcome</a:t>
            </a:r>
          </a:p>
          <a:p>
            <a:pPr marL="285750" indent="-285750">
              <a:buFont typeface="Arial" panose="020B0604020202020204" pitchFamily="34" charset="0"/>
              <a:buChar char="•"/>
            </a:pPr>
            <a:r>
              <a:rPr lang="en-US" sz="2400" dirty="0"/>
              <a:t>Illustrate why it is the best balance of direct and indirect cost, benefits, and risks</a:t>
            </a:r>
          </a:p>
          <a:p>
            <a:pPr marL="285750" indent="-285750">
              <a:buFont typeface="Arial" panose="020B0604020202020204" pitchFamily="34" charset="0"/>
              <a:buChar char="•"/>
            </a:pPr>
            <a:r>
              <a:rPr lang="en-US" sz="2400" dirty="0"/>
              <a:t>Describe all realistic and affordable costs</a:t>
            </a:r>
          </a:p>
          <a:p>
            <a:pPr marL="285750" indent="-285750">
              <a:buFont typeface="Arial" panose="020B0604020202020204" pitchFamily="34" charset="0"/>
              <a:buChar char="•"/>
            </a:pPr>
            <a:r>
              <a:rPr lang="en-US" sz="2400" dirty="0"/>
              <a:t>Demonstrate sufficient capacity </a:t>
            </a:r>
          </a:p>
          <a:p>
            <a:r>
              <a:rPr lang="en-US" sz="2400" dirty="0"/>
              <a:t>    within the system to implement the</a:t>
            </a:r>
          </a:p>
          <a:p>
            <a:r>
              <a:rPr lang="en-US" sz="2400" dirty="0"/>
              <a:t>    measure</a:t>
            </a:r>
          </a:p>
          <a:p>
            <a:endParaRPr lang="en-US" sz="2400" dirty="0"/>
          </a:p>
        </p:txBody>
      </p:sp>
      <p:pic>
        <p:nvPicPr>
          <p:cNvPr id="4" name="Picture 3">
            <a:extLst>
              <a:ext uri="{FF2B5EF4-FFF2-40B4-BE49-F238E27FC236}">
                <a16:creationId xmlns:a16="http://schemas.microsoft.com/office/drawing/2014/main" id="{62F871B7-96B5-4FA9-9D75-F6847C510A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53261" y="4343400"/>
            <a:ext cx="2828789" cy="2213040"/>
          </a:xfrm>
          <a:prstGeom prst="rect">
            <a:avLst/>
          </a:prstGeom>
        </p:spPr>
      </p:pic>
    </p:spTree>
    <p:extLst>
      <p:ext uri="{BB962C8B-B14F-4D97-AF65-F5344CB8AC3E}">
        <p14:creationId xmlns:p14="http://schemas.microsoft.com/office/powerpoint/2010/main" val="357558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Why Build a Business Case?</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66700" y="1905060"/>
            <a:ext cx="8610600" cy="4093428"/>
          </a:xfrm>
          <a:prstGeom prst="rect">
            <a:avLst/>
          </a:prstGeom>
          <a:noFill/>
        </p:spPr>
        <p:txBody>
          <a:bodyPr wrap="square" rtlCol="0">
            <a:spAutoFit/>
          </a:bodyPr>
          <a:lstStyle/>
          <a:p>
            <a:pPr marL="285750" indent="-285750">
              <a:buFont typeface="Arial" panose="020B0604020202020204" pitchFamily="34" charset="0"/>
              <a:buChar char="•"/>
            </a:pPr>
            <a:r>
              <a:rPr lang="en-US" sz="2800" dirty="0"/>
              <a:t>Helps establish measure importance</a:t>
            </a:r>
          </a:p>
          <a:p>
            <a:pPr marL="742950" lvl="1" indent="-285750">
              <a:buFont typeface="Arial" panose="020B0604020202020204" pitchFamily="34" charset="0"/>
              <a:buChar char="•"/>
            </a:pPr>
            <a:r>
              <a:rPr lang="en-US" sz="2400" dirty="0"/>
              <a:t>Aligns with NQF endorsement requirements</a:t>
            </a:r>
          </a:p>
          <a:p>
            <a:pPr marL="742950" lvl="1" indent="-285750">
              <a:buFont typeface="Arial" panose="020B0604020202020204" pitchFamily="34" charset="0"/>
              <a:buChar char="•"/>
            </a:pPr>
            <a:r>
              <a:rPr lang="en-US" sz="2400" dirty="0"/>
              <a:t>Can be submitted to the Measure Applications Partnership (MAP) committee during Pre-Rulemaking to inform their recommendation</a:t>
            </a:r>
          </a:p>
          <a:p>
            <a:pPr marL="285750" indent="-285750">
              <a:buFont typeface="Arial" panose="020B0604020202020204" pitchFamily="34" charset="0"/>
              <a:buChar char="•"/>
            </a:pPr>
            <a:r>
              <a:rPr lang="en-US" sz="2800" dirty="0"/>
              <a:t>Provides justification for continued investment in measure development</a:t>
            </a:r>
          </a:p>
          <a:p>
            <a:pPr marL="285750" indent="-285750">
              <a:buFont typeface="Arial" panose="020B0604020202020204" pitchFamily="34" charset="0"/>
              <a:buChar char="•"/>
            </a:pPr>
            <a:r>
              <a:rPr lang="en-US" sz="2800" dirty="0"/>
              <a:t>Enables CMS decision-making about continued use in CMS programs (for implemented measures)</a:t>
            </a:r>
          </a:p>
          <a:p>
            <a:endParaRPr lang="en-US" sz="2400" dirty="0"/>
          </a:p>
        </p:txBody>
      </p:sp>
    </p:spTree>
    <p:extLst>
      <p:ext uri="{BB962C8B-B14F-4D97-AF65-F5344CB8AC3E}">
        <p14:creationId xmlns:p14="http://schemas.microsoft.com/office/powerpoint/2010/main" val="251492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Timing</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66700" y="1847540"/>
            <a:ext cx="86106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For </a:t>
            </a:r>
            <a:r>
              <a:rPr lang="en-US" sz="2400" b="1" dirty="0"/>
              <a:t>measures under development</a:t>
            </a:r>
            <a:r>
              <a:rPr lang="en-US" sz="2400" dirty="0"/>
              <a:t>, business case should be made early, drawing from information collected during conceptualization</a:t>
            </a:r>
          </a:p>
          <a:p>
            <a:pPr marL="285750" indent="-285750">
              <a:buFont typeface="Arial" panose="020B0604020202020204" pitchFamily="34" charset="0"/>
              <a:buChar char="•"/>
            </a:pPr>
            <a:r>
              <a:rPr lang="en-US" sz="2400" dirty="0"/>
              <a:t>For </a:t>
            </a:r>
            <a:r>
              <a:rPr lang="en-US" sz="2400" b="1" dirty="0"/>
              <a:t>measures in use</a:t>
            </a:r>
            <a:r>
              <a:rPr lang="en-US" sz="2400" dirty="0"/>
              <a:t>, an updated business case can inform whether measure performance aligns with anticipated impacts</a:t>
            </a:r>
          </a:p>
          <a:p>
            <a:pPr marL="285750" indent="-285750">
              <a:buFont typeface="Arial" panose="020B0604020202020204" pitchFamily="34" charset="0"/>
              <a:buChar char="•"/>
            </a:pPr>
            <a:r>
              <a:rPr lang="en-US" sz="2400" dirty="0"/>
              <a:t>At every point, the business case should include analysis of existing related measures</a:t>
            </a:r>
          </a:p>
        </p:txBody>
      </p:sp>
      <p:pic>
        <p:nvPicPr>
          <p:cNvPr id="7" name="Picture 6" descr="Timetable graphic pulled from the MMS Blueprint, version 14.0; it shows how business case development fits in to the measure lifecycle. The most important points to complete the business case are during conceptualization/early specification and later, once the measure is in use in a program.">
            <a:extLst>
              <a:ext uri="{FF2B5EF4-FFF2-40B4-BE49-F238E27FC236}">
                <a16:creationId xmlns:a16="http://schemas.microsoft.com/office/drawing/2014/main" id="{25714931-3BF7-4946-9F1A-D39CF97FE1F6}"/>
              </a:ext>
            </a:extLst>
          </p:cNvPr>
          <p:cNvPicPr>
            <a:picLocks noChangeAspect="1"/>
          </p:cNvPicPr>
          <p:nvPr/>
        </p:nvPicPr>
        <p:blipFill>
          <a:blip r:embed="rId3"/>
          <a:stretch>
            <a:fillRect/>
          </a:stretch>
        </p:blipFill>
        <p:spPr>
          <a:xfrm>
            <a:off x="85725" y="4524375"/>
            <a:ext cx="8972550" cy="1952625"/>
          </a:xfrm>
          <a:prstGeom prst="rect">
            <a:avLst/>
          </a:prstGeom>
        </p:spPr>
      </p:pic>
    </p:spTree>
    <p:extLst>
      <p:ext uri="{BB962C8B-B14F-4D97-AF65-F5344CB8AC3E}">
        <p14:creationId xmlns:p14="http://schemas.microsoft.com/office/powerpoint/2010/main" val="23798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Business Case Template: Executive Summary</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graphicFrame>
        <p:nvGraphicFramePr>
          <p:cNvPr id="3" name="Content Placeholder 2" descr="Textbox">
            <a:extLst>
              <a:ext uri="{FF2B5EF4-FFF2-40B4-BE49-F238E27FC236}">
                <a16:creationId xmlns:a16="http://schemas.microsoft.com/office/drawing/2014/main" id="{0EAEAB9F-FCE7-4DC5-BCA7-6EDFBD1E7DCC}"/>
              </a:ext>
            </a:extLst>
          </p:cNvPr>
          <p:cNvGraphicFramePr>
            <a:graphicFrameLocks noGrp="1"/>
          </p:cNvGraphicFramePr>
          <p:nvPr>
            <p:ph idx="1"/>
            <p:extLst>
              <p:ext uri="{D42A27DB-BD31-4B8C-83A1-F6EECF244321}">
                <p14:modId xmlns:p14="http://schemas.microsoft.com/office/powerpoint/2010/main" val="3249546350"/>
              </p:ext>
            </p:extLst>
          </p:nvPr>
        </p:nvGraphicFramePr>
        <p:xfrm>
          <a:off x="474785" y="2514600"/>
          <a:ext cx="8229600" cy="473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F0E5E95-31D7-429E-A442-2C4CB2D921A1}"/>
              </a:ext>
            </a:extLst>
          </p:cNvPr>
          <p:cNvSpPr txBox="1"/>
          <p:nvPr/>
        </p:nvSpPr>
        <p:spPr>
          <a:xfrm>
            <a:off x="275492" y="1923274"/>
            <a:ext cx="8399585" cy="1077218"/>
          </a:xfrm>
          <a:prstGeom prst="rect">
            <a:avLst/>
          </a:prstGeom>
          <a:noFill/>
        </p:spPr>
        <p:txBody>
          <a:bodyPr wrap="square" rtlCol="0">
            <a:spAutoFit/>
          </a:bodyPr>
          <a:lstStyle/>
          <a:p>
            <a:pPr lvl="0" algn="ctr"/>
            <a:r>
              <a:rPr lang="en-US" sz="3200" dirty="0"/>
              <a:t>Frames the business case by explaining, at a high level</a:t>
            </a:r>
          </a:p>
        </p:txBody>
      </p:sp>
    </p:spTree>
    <p:extLst>
      <p:ext uri="{BB962C8B-B14F-4D97-AF65-F5344CB8AC3E}">
        <p14:creationId xmlns:p14="http://schemas.microsoft.com/office/powerpoint/2010/main" val="312960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#3</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Current Performance</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3761030"/>
          </a:xfrm>
          <a:prstGeom prst="rect">
            <a:avLst/>
          </a:prstGeom>
          <a:noFill/>
        </p:spPr>
        <p:txBody>
          <a:bodyPr wrap="square" rtlCol="0">
            <a:spAutoFit/>
          </a:bodyPr>
          <a:lstStyle/>
          <a:p>
            <a:pPr marL="285750" indent="-285750">
              <a:spcBef>
                <a:spcPct val="20000"/>
              </a:spcBef>
              <a:buFont typeface="Arial" pitchFamily="34" charset="0"/>
              <a:buChar char="•"/>
            </a:pPr>
            <a:r>
              <a:rPr lang="en-US" sz="3200" dirty="0"/>
              <a:t>Establish a baseline for the measure</a:t>
            </a:r>
          </a:p>
          <a:p>
            <a:pPr marL="742950" lvl="1" indent="-285750">
              <a:spcBef>
                <a:spcPct val="20000"/>
              </a:spcBef>
              <a:buFont typeface="Arial" pitchFamily="34" charset="0"/>
              <a:buChar char="•"/>
            </a:pPr>
            <a:r>
              <a:rPr lang="en-US" sz="2800" dirty="0"/>
              <a:t>Report relevant morbidity and mortality statistics</a:t>
            </a:r>
          </a:p>
          <a:p>
            <a:pPr marL="742950" lvl="1" indent="-285750">
              <a:spcBef>
                <a:spcPct val="20000"/>
              </a:spcBef>
              <a:buFont typeface="Arial" pitchFamily="34" charset="0"/>
              <a:buChar char="•"/>
            </a:pPr>
            <a:r>
              <a:rPr lang="en-US" sz="2800" dirty="0"/>
              <a:t>Review the literature for supplementary information</a:t>
            </a:r>
          </a:p>
          <a:p>
            <a:pPr marL="285750" indent="-285750">
              <a:spcBef>
                <a:spcPct val="20000"/>
              </a:spcBef>
              <a:buFont typeface="Arial" pitchFamily="34" charset="0"/>
              <a:buChar char="•"/>
            </a:pPr>
            <a:r>
              <a:rPr lang="en-US" sz="3200" dirty="0"/>
              <a:t>Describe any disparities</a:t>
            </a:r>
          </a:p>
          <a:p>
            <a:pPr marL="742950" lvl="1" indent="-285750">
              <a:spcBef>
                <a:spcPct val="20000"/>
              </a:spcBef>
              <a:buFont typeface="Arial" pitchFamily="34" charset="0"/>
              <a:buChar char="•"/>
            </a:pPr>
            <a:r>
              <a:rPr lang="en-US" sz="2800" dirty="0"/>
              <a:t>Describe performance by subgroup</a:t>
            </a:r>
          </a:p>
          <a:p>
            <a:pPr marL="742950" lvl="1" indent="-285750">
              <a:spcBef>
                <a:spcPct val="20000"/>
              </a:spcBef>
              <a:buFont typeface="Arial" pitchFamily="34" charset="0"/>
              <a:buChar char="•"/>
            </a:pPr>
            <a:r>
              <a:rPr lang="en-US" sz="2800" dirty="0"/>
              <a:t>Consider drivers of the issue or quality gap</a:t>
            </a:r>
          </a:p>
          <a:p>
            <a:pPr marL="742950" lvl="1" indent="-285750">
              <a:spcBef>
                <a:spcPct val="20000"/>
              </a:spcBef>
              <a:buFont typeface="Arial" pitchFamily="34" charset="0"/>
              <a:buChar char="•"/>
            </a:pPr>
            <a:endParaRPr lang="en-US" sz="2800" dirty="0"/>
          </a:p>
        </p:txBody>
      </p:sp>
    </p:spTree>
    <p:extLst>
      <p:ext uri="{BB962C8B-B14F-4D97-AF65-F5344CB8AC3E}">
        <p14:creationId xmlns:p14="http://schemas.microsoft.com/office/powerpoint/2010/main" val="172182044"/>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2D517-FCF4-4B15-BD46-23B9AA4BB45C}">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85f45de-9781-4f9c-a476-faa529bf8047"/>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3686</Words>
  <Application>Microsoft Office PowerPoint</Application>
  <PresentationFormat>On-screen Show (4:3)</PresentationFormat>
  <Paragraphs>409</Paragraphs>
  <Slides>37</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Avenir Medium</vt:lpstr>
      <vt:lpstr>Calibri</vt:lpstr>
      <vt:lpstr>Modern No. 20</vt:lpstr>
      <vt:lpstr>CMS_template</vt:lpstr>
      <vt:lpstr>7_Custom Design</vt:lpstr>
      <vt:lpstr>CMS Measure Development Education &amp; Outreach</vt:lpstr>
      <vt:lpstr>Vision and Goals: MACRA Info Sessions</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lpstr>MACRA Info Session #3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2019-02-14T14:34:21Z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