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93" r:id="rId4"/>
    <p:sldMasterId id="2147483809" r:id="rId5"/>
  </p:sldMasterIdLst>
  <p:notesMasterIdLst>
    <p:notesMasterId r:id="rId47"/>
  </p:notesMasterIdLst>
  <p:handoutMasterIdLst>
    <p:handoutMasterId r:id="rId48"/>
  </p:handoutMasterIdLst>
  <p:sldIdLst>
    <p:sldId id="303" r:id="rId6"/>
    <p:sldId id="452" r:id="rId7"/>
    <p:sldId id="305" r:id="rId8"/>
    <p:sldId id="457" r:id="rId9"/>
    <p:sldId id="453" r:id="rId10"/>
    <p:sldId id="461" r:id="rId11"/>
    <p:sldId id="454" r:id="rId12"/>
    <p:sldId id="400" r:id="rId13"/>
    <p:sldId id="471" r:id="rId14"/>
    <p:sldId id="472" r:id="rId15"/>
    <p:sldId id="473" r:id="rId16"/>
    <p:sldId id="474" r:id="rId17"/>
    <p:sldId id="475" r:id="rId18"/>
    <p:sldId id="476" r:id="rId19"/>
    <p:sldId id="477" r:id="rId20"/>
    <p:sldId id="479" r:id="rId21"/>
    <p:sldId id="480" r:id="rId22"/>
    <p:sldId id="481" r:id="rId23"/>
    <p:sldId id="482" r:id="rId24"/>
    <p:sldId id="483" r:id="rId25"/>
    <p:sldId id="485" r:id="rId26"/>
    <p:sldId id="486" r:id="rId27"/>
    <p:sldId id="487" r:id="rId28"/>
    <p:sldId id="444" r:id="rId29"/>
    <p:sldId id="429" r:id="rId30"/>
    <p:sldId id="488" r:id="rId31"/>
    <p:sldId id="459" r:id="rId32"/>
    <p:sldId id="422" r:id="rId33"/>
    <p:sldId id="425" r:id="rId34"/>
    <p:sldId id="468" r:id="rId35"/>
    <p:sldId id="467" r:id="rId36"/>
    <p:sldId id="489" r:id="rId37"/>
    <p:sldId id="465" r:id="rId38"/>
    <p:sldId id="464" r:id="rId39"/>
    <p:sldId id="463" r:id="rId40"/>
    <p:sldId id="462" r:id="rId41"/>
    <p:sldId id="469" r:id="rId42"/>
    <p:sldId id="470" r:id="rId43"/>
    <p:sldId id="335" r:id="rId44"/>
    <p:sldId id="455" r:id="rId45"/>
    <p:sldId id="456"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31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59"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A9C"/>
    <a:srgbClr val="E9EDF4"/>
    <a:srgbClr val="FFD004"/>
    <a:srgbClr val="E2AC00"/>
    <a:srgbClr val="C05B08"/>
    <a:srgbClr val="0000FF"/>
    <a:srgbClr val="095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60081" autoAdjust="0"/>
  </p:normalViewPr>
  <p:slideViewPr>
    <p:cSldViewPr>
      <p:cViewPr varScale="1">
        <p:scale>
          <a:sx n="40" d="100"/>
          <a:sy n="40" d="100"/>
        </p:scale>
        <p:origin x="2058" y="60"/>
      </p:cViewPr>
      <p:guideLst>
        <p:guide orient="horz" pos="2064"/>
        <p:guide pos="3120"/>
      </p:guideLst>
    </p:cSldViewPr>
  </p:slideViewPr>
  <p:outlineViewPr>
    <p:cViewPr>
      <p:scale>
        <a:sx n="33" d="100"/>
        <a:sy n="33" d="100"/>
      </p:scale>
      <p:origin x="0" y="-10836"/>
    </p:cViewPr>
  </p:outlineViewPr>
  <p:notesTextViewPr>
    <p:cViewPr>
      <p:scale>
        <a:sx n="200" d="100"/>
        <a:sy n="200" d="100"/>
      </p:scale>
      <p:origin x="0" y="0"/>
    </p:cViewPr>
  </p:notesTextViewPr>
  <p:sorterViewPr>
    <p:cViewPr varScale="1">
      <p:scale>
        <a:sx n="1" d="1"/>
        <a:sy n="1" d="1"/>
      </p:scale>
      <p:origin x="0" y="0"/>
    </p:cViewPr>
  </p:sorterViewPr>
  <p:notesViewPr>
    <p:cSldViewPr>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3/20/2019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3/20/2019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0</a:t>
            </a:fld>
            <a:endParaRPr lang="en-US" dirty="0"/>
          </a:p>
        </p:txBody>
      </p:sp>
    </p:spTree>
    <p:extLst>
      <p:ext uri="{BB962C8B-B14F-4D97-AF65-F5344CB8AC3E}">
        <p14:creationId xmlns:p14="http://schemas.microsoft.com/office/powerpoint/2010/main" val="119411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Quality Measurement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Operates through mechanisms of selection and choice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Focuses on systematic and persistent factors across the healthcare system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Focused on generating organizational value</a:t>
            </a: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Quality Improvement </a:t>
            </a:r>
            <a:endParaRPr lang="en-US" b="1" u="sng" dirty="0">
              <a:effectLst/>
            </a:endParaRPr>
          </a:p>
          <a:p>
            <a:r>
              <a:rPr lang="en-US" sz="1200" kern="1200" dirty="0">
                <a:solidFill>
                  <a:schemeClr val="tx1"/>
                </a:solidFill>
                <a:effectLst/>
                <a:latin typeface="+mn-lt"/>
                <a:ea typeface="+mn-ea"/>
                <a:cs typeface="+mn-cs"/>
              </a:rPr>
              <a:t>Operates through mechanisms of standardization and alignment with evidence.  </a:t>
            </a:r>
          </a:p>
          <a:p>
            <a:r>
              <a:rPr lang="en-US" sz="1200" kern="1200" dirty="0">
                <a:solidFill>
                  <a:schemeClr val="tx1"/>
                </a:solidFill>
                <a:effectLst/>
                <a:latin typeface="+mn-lt"/>
                <a:ea typeface="+mn-ea"/>
                <a:cs typeface="+mn-cs"/>
              </a:rPr>
              <a:t>Focuses on individual context in the expertise of clinicians and patients.</a:t>
            </a:r>
          </a:p>
          <a:p>
            <a:r>
              <a:rPr lang="en-US" sz="1200" kern="1200" dirty="0">
                <a:solidFill>
                  <a:schemeClr val="tx1"/>
                </a:solidFill>
                <a:effectLst/>
                <a:latin typeface="+mn-lt"/>
                <a:ea typeface="+mn-ea"/>
                <a:cs typeface="+mn-cs"/>
              </a:rPr>
              <a:t>Focuses on generating value for users.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differ in their </a:t>
            </a:r>
            <a:r>
              <a:rPr lang="en-US" sz="1200" i="1" kern="1200" dirty="0">
                <a:solidFill>
                  <a:schemeClr val="tx1"/>
                </a:solidFill>
                <a:effectLst/>
                <a:latin typeface="+mn-lt"/>
                <a:ea typeface="+mn-ea"/>
                <a:cs typeface="+mn-cs"/>
              </a:rPr>
              <a:t>focus </a:t>
            </a:r>
            <a:r>
              <a:rPr lang="en-US" sz="1200" i="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value.</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628738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do we better align quality measurement and quality improvement?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With the goal of creating better quality measures?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do we better support the user of quality measures?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sz="1200" b="1" u="sng" kern="1200" dirty="0">
                <a:solidFill>
                  <a:schemeClr val="tx1"/>
                </a:solidFill>
                <a:effectLst/>
                <a:latin typeface="+mn-lt"/>
                <a:ea typeface="+mn-ea"/>
                <a:cs typeface="+mn-cs"/>
              </a:rPr>
              <a:t>Clinical Quality Bundle</a:t>
            </a:r>
          </a:p>
          <a:p>
            <a:r>
              <a:rPr lang="en-US" sz="1200" kern="1200" dirty="0">
                <a:solidFill>
                  <a:schemeClr val="tx1"/>
                </a:solidFill>
                <a:effectLst/>
                <a:latin typeface="+mn-lt"/>
                <a:ea typeface="+mn-ea"/>
                <a:cs typeface="+mn-cs"/>
              </a:rPr>
              <a:t>The bundle would accompany the measure and specifications, a risk adjustment model, parameters for the model, benchmarks and thresholds with respect to performance in a population of interest.  Included in the bundle are a predictive model, decision support artifacts, clinical decision support (CDS) artifacts, the clinical engagement guide and a consumer engagement guide.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2742439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measure that is part of the Meaningful Measure group is the “concurrent use of opioids and benzodiazepines” (COB-AD).  The measure itself is trying to gain an understanding of the percentage of Medicaid beneficiaries who have a concurrent prescription of opioids and benzos.  Our goal is to see the percentage be as </a:t>
            </a:r>
            <a:r>
              <a:rPr lang="en-US" sz="1200" i="0" kern="1200" dirty="0">
                <a:solidFill>
                  <a:schemeClr val="tx1"/>
                </a:solidFill>
                <a:effectLst/>
                <a:latin typeface="+mn-lt"/>
                <a:ea typeface="+mn-ea"/>
                <a:cs typeface="+mn-cs"/>
              </a:rPr>
              <a:t>low</a:t>
            </a:r>
            <a:r>
              <a:rPr lang="en-US" sz="1200" kern="1200" dirty="0">
                <a:solidFill>
                  <a:schemeClr val="tx1"/>
                </a:solidFill>
                <a:effectLst/>
                <a:latin typeface="+mn-lt"/>
                <a:ea typeface="+mn-ea"/>
                <a:cs typeface="+mn-cs"/>
              </a:rPr>
              <a:t> as possible.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22518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Process</a:t>
            </a:r>
          </a:p>
          <a:p>
            <a:r>
              <a:rPr lang="en-US" sz="1200" i="0" kern="1200" dirty="0">
                <a:solidFill>
                  <a:schemeClr val="tx1"/>
                </a:solidFill>
                <a:effectLst/>
                <a:latin typeface="+mn-lt"/>
                <a:ea typeface="+mn-ea"/>
                <a:cs typeface="+mn-cs"/>
              </a:rPr>
              <a:t>A process </a:t>
            </a:r>
            <a:r>
              <a:rPr lang="en-US" sz="1200" kern="1200" dirty="0">
                <a:solidFill>
                  <a:schemeClr val="tx1"/>
                </a:solidFill>
                <a:effectLst/>
                <a:latin typeface="+mn-lt"/>
                <a:ea typeface="+mn-ea"/>
                <a:cs typeface="+mn-cs"/>
              </a:rPr>
              <a:t>measure is the proportion of time you do the right thing given the opportunity.  To better support measures strive to be explicit about the structure or process outcome evidentiary linkage.</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Structure</a:t>
            </a:r>
          </a:p>
          <a:p>
            <a:r>
              <a:rPr lang="en-US" sz="1200" i="0" kern="1200" dirty="0">
                <a:solidFill>
                  <a:schemeClr val="tx1"/>
                </a:solidFill>
                <a:effectLst/>
                <a:latin typeface="+mn-lt"/>
                <a:ea typeface="+mn-ea"/>
                <a:cs typeface="+mn-cs"/>
              </a:rPr>
              <a:t>By structure, we refer to the physical structure, the human capital processes that are standardized knowledge </a:t>
            </a:r>
            <a:r>
              <a:rPr lang="en-US" sz="1200" kern="1200" dirty="0">
                <a:solidFill>
                  <a:schemeClr val="tx1"/>
                </a:solidFill>
                <a:effectLst/>
                <a:latin typeface="+mn-lt"/>
                <a:ea typeface="+mn-ea"/>
                <a:cs typeface="+mn-cs"/>
              </a:rPr>
              <a:t>through structures. Being explicit about the outcomes associated with our process measure is one way in which we can better support the use and implementation of measures.</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3487688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Risk adjustment model</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Intended to account for characteristics of the patients related to the outcome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Independent of quality construct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Disentangles the quality and patient component</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Predictive model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Takes into account all the information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Used to make decisions about best next steps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Maximizes the likelihood of a good result for the measure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tool that is used to drive performance</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2192712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Why is it important to understand the predictive model of patients?</a:t>
            </a:r>
          </a:p>
          <a:p>
            <a:r>
              <a:rPr lang="en-US" sz="1200" b="1" u="sng" kern="1200" dirty="0">
                <a:solidFill>
                  <a:schemeClr val="tx1"/>
                </a:solidFill>
                <a:effectLst/>
                <a:latin typeface="+mn-lt"/>
                <a:ea typeface="+mn-ea"/>
                <a:cs typeface="+mn-cs"/>
              </a:rPr>
              <a:t>Who might be at risk for having both of these prescriptions?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Fifteenfold increase in the risk of death due to reduced/ceased respiration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More than 30% of overdoses involving opioids, benzodiazepine was present</a:t>
            </a:r>
            <a:endParaRPr lang="en-US"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1199739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Patient example: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u="sng"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Preexisting condition of difficulty sleeping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Preexisting use of benzodiazepine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Suffered a fall resulting in a broken back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Prescribed opioids in hospital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Predictive analytics can aid a clinician with prescribing practices.</a:t>
            </a:r>
            <a:endParaRPr lang="en-US"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3470324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CDS artifacts are decision trees based principally on guidelines and other systematic evidence.  Participation in the development of a CDS artifact is gaining a better sense of the status of the evidence base in support of the measure.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would participation in the creation of a CDS artifact result in a better CQM?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explicit is that evidence base?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mature is that evidence base with respect to the measure being developed?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particularly salient moving towards outcome measures.  Many measures put forth through NQF and other endorsement processes have a low level of maturity in their evidence base.  It is based on consensus evidence, or a general empirical finding about unanticipated variation.  Very few measures have strong empirical evidence that is either diagnostic or predictive or prescriptive in nature supporting the use of a quality measure.  Participation in CDS development would help bring out the status of the evidence base and identify ways in which the evidence base can be improved.</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3350368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AHRQ is developing the CDS Connect tool which helps to develop artifacts based on current standards and are interoperable with EHRs.   There are currently 2,000 measures in the inventory, but only a handful of artifacts.   The reason is that artifacts are based on very strong evidence, while the evidence base that supports measurement is not as strong. Hopefully, by participating in the development of additional CDSs for measures we can drive narrowing that gap.</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1838761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Quality measurement </a:t>
            </a:r>
            <a:r>
              <a:rPr lang="en-US" sz="1200" i="0" kern="1200" dirty="0">
                <a:solidFill>
                  <a:schemeClr val="tx1"/>
                </a:solidFill>
                <a:effectLst/>
                <a:latin typeface="+mn-lt"/>
                <a:ea typeface="+mn-ea"/>
                <a:cs typeface="+mn-cs"/>
              </a:rPr>
              <a:t>differs</a:t>
            </a:r>
            <a:r>
              <a:rPr lang="en-US" sz="1200" kern="1200" dirty="0">
                <a:solidFill>
                  <a:schemeClr val="tx1"/>
                </a:solidFill>
                <a:effectLst/>
                <a:latin typeface="+mn-lt"/>
                <a:ea typeface="+mn-ea"/>
                <a:cs typeface="+mn-cs"/>
              </a:rPr>
              <a:t> from quality improvement in its </a:t>
            </a:r>
            <a:r>
              <a:rPr lang="en-US" sz="1200" i="0" kern="1200" dirty="0">
                <a:solidFill>
                  <a:schemeClr val="tx1"/>
                </a:solidFill>
                <a:effectLst/>
                <a:latin typeface="+mn-lt"/>
                <a:ea typeface="+mn-ea"/>
                <a:cs typeface="+mn-cs"/>
              </a:rPr>
              <a:t>focus</a:t>
            </a:r>
            <a:r>
              <a:rPr lang="en-US" sz="1200" kern="1200" dirty="0">
                <a:solidFill>
                  <a:schemeClr val="tx1"/>
                </a:solidFill>
                <a:effectLst/>
                <a:latin typeface="+mn-lt"/>
                <a:ea typeface="+mn-ea"/>
                <a:cs typeface="+mn-cs"/>
              </a:rPr>
              <a:t> on factors structural in nature that are systematic and persistent over time vs. expertise and experience in quality improvement.  The development of CDS artifacts can identify those structural characteristics that enable good decision-making and identify good candidates for CQMs, and then use new tools of machine learning and AI to identify those structural characteristics and how to implement them in this CDS context. </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75395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CMS is committed to providing </a:t>
            </a:r>
            <a:r>
              <a:rPr lang="en-US" sz="1200" i="1" kern="1200" dirty="0">
                <a:solidFill>
                  <a:schemeClr val="tx1"/>
                </a:solidFill>
                <a:effectLst/>
                <a:latin typeface="+mn-lt"/>
                <a:ea typeface="+mn-ea"/>
                <a:cs typeface="+mn-cs"/>
              </a:rPr>
              <a:t>Education and Outreach </a:t>
            </a:r>
            <a:r>
              <a:rPr lang="en-US" sz="1200" kern="1200" dirty="0">
                <a:solidFill>
                  <a:schemeClr val="tx1"/>
                </a:solidFill>
                <a:effectLst/>
                <a:latin typeface="+mn-lt"/>
                <a:ea typeface="+mn-ea"/>
                <a:cs typeface="+mn-cs"/>
              </a:rPr>
              <a:t>opportunities about the quality measure development process to interested stakeholders to improve understanding of the process. CMS also seeks continual feedback to improve and/or expand its offerings to the healthcare quality measure development community and interested stakeholders.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date, CMS has implemented an </a:t>
            </a:r>
            <a:r>
              <a:rPr lang="en-US" sz="1200" i="1" kern="1200" dirty="0">
                <a:solidFill>
                  <a:schemeClr val="tx1"/>
                </a:solidFill>
                <a:effectLst/>
                <a:latin typeface="+mn-lt"/>
                <a:ea typeface="+mn-ea"/>
                <a:cs typeface="+mn-cs"/>
              </a:rPr>
              <a:t>Education and Outreach </a:t>
            </a:r>
            <a:r>
              <a:rPr lang="en-US" sz="1200" kern="1200" dirty="0">
                <a:solidFill>
                  <a:schemeClr val="tx1"/>
                </a:solidFill>
                <a:effectLst/>
                <a:latin typeface="+mn-lt"/>
                <a:ea typeface="+mn-ea"/>
                <a:cs typeface="+mn-cs"/>
              </a:rPr>
              <a:t>webinar series and has created resource materials that break down and explain various components and challenges in the measure development process. There are dedicated websites, listservs, and roadmap documents that are available to support those that are working in quality measure development, or are just curious and want to learn more about how it is done.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23568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Human strengths in problem-solving and improvising are part of what makes it a human system, but also what makes it successful.  In the incorporation of HCD think more in terms of a </a:t>
            </a:r>
            <a:r>
              <a:rPr lang="en-US" sz="1200" i="0" kern="1200" dirty="0">
                <a:solidFill>
                  <a:schemeClr val="tx1"/>
                </a:solidFill>
                <a:effectLst/>
                <a:latin typeface="+mn-lt"/>
                <a:ea typeface="+mn-ea"/>
                <a:cs typeface="+mn-cs"/>
              </a:rPr>
              <a:t>designer</a:t>
            </a:r>
            <a:r>
              <a:rPr lang="en-US" sz="1200" kern="1200" dirty="0">
                <a:solidFill>
                  <a:schemeClr val="tx1"/>
                </a:solidFill>
                <a:effectLst/>
                <a:latin typeface="+mn-lt"/>
                <a:ea typeface="+mn-ea"/>
                <a:cs typeface="+mn-cs"/>
              </a:rPr>
              <a:t> than a developer.  Measure designers engage users in an interactive way through narrative storytellings to help produce measures aligned with user values.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are the jobs that clinicians and patients need to accomplish?  </a:t>
            </a:r>
          </a:p>
          <a:p>
            <a:pPr marL="171450" indent="-171450" algn="l">
              <a:buFont typeface="Arial" panose="020B0604020202020204" pitchFamily="34" charset="0"/>
              <a:buChar char="•"/>
            </a:pPr>
            <a:r>
              <a:rPr lang="en-US" sz="1200" kern="1200" dirty="0">
                <a:solidFill>
                  <a:schemeClr val="tx1"/>
                </a:solidFill>
                <a:effectLst/>
                <a:latin typeface="+mn-lt"/>
                <a:ea typeface="+mn-ea"/>
                <a:cs typeface="+mn-cs"/>
              </a:rPr>
              <a:t>What are the roles that are involved?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are the tasks that are involved?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resources are necessary?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kinds of different situations might come up?  </a:t>
            </a:r>
            <a:endParaRPr lang="en-US" dirty="0">
              <a:effectLst/>
            </a:endParaRPr>
          </a:p>
          <a:p>
            <a:r>
              <a:rPr lang="en-US" sz="1200" kern="1200" dirty="0">
                <a:solidFill>
                  <a:schemeClr val="tx1"/>
                </a:solidFill>
                <a:effectLst/>
                <a:latin typeface="+mn-lt"/>
                <a:ea typeface="+mn-ea"/>
                <a:cs typeface="+mn-cs"/>
              </a:rPr>
              <a:t> </a:t>
            </a:r>
            <a:endParaRPr lang="en-US" dirty="0">
              <a:effectLst/>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3603157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How do comorbidities introduce challenges for patients?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do patients balance the need for treatment of anxiety, pain and insomnia?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are alternatives that both the clinician and patient may consider through a shared decision-making process?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2962665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862352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ER HIV Rapid Testing</a:t>
            </a:r>
          </a:p>
          <a:p>
            <a:endParaRPr lang="en-US" sz="1200" b="0" u="sng" kern="1200" dirty="0">
              <a:solidFill>
                <a:schemeClr val="tx1"/>
              </a:solidFill>
              <a:effectLst/>
              <a:latin typeface="+mn-lt"/>
              <a:ea typeface="+mn-ea"/>
              <a:cs typeface="+mn-cs"/>
            </a:endParaRPr>
          </a:p>
          <a:p>
            <a:r>
              <a:rPr lang="en-US" sz="1200" b="0" u="sng" kern="1200" dirty="0">
                <a:solidFill>
                  <a:schemeClr val="tx1"/>
                </a:solidFill>
                <a:effectLst/>
                <a:latin typeface="+mn-lt"/>
                <a:ea typeface="+mn-ea"/>
                <a:cs typeface="+mn-cs"/>
              </a:rPr>
              <a:t>Barriers</a:t>
            </a:r>
          </a:p>
          <a:p>
            <a:r>
              <a:rPr lang="en-US" sz="1200" kern="1200" dirty="0">
                <a:solidFill>
                  <a:schemeClr val="tx1"/>
                </a:solidFill>
                <a:effectLst/>
                <a:latin typeface="+mn-lt"/>
                <a:ea typeface="+mn-ea"/>
                <a:cs typeface="+mn-cs"/>
              </a:rPr>
              <a:t>Clinicians felt they did not have the tools to do the testing, and/or what to do if one tested positive.  They felt this was not the role of the ER. While doing other tests for pregnancy or syphilis and gonorrhea — HIV for some reason felt like one step too far.  </a:t>
            </a:r>
          </a:p>
          <a:p>
            <a:r>
              <a:rPr lang="en-US" sz="1200" kern="1200" dirty="0">
                <a:solidFill>
                  <a:schemeClr val="tx1"/>
                </a:solidFill>
                <a:effectLst/>
                <a:latin typeface="+mn-lt"/>
                <a:ea typeface="+mn-ea"/>
                <a:cs typeface="+mn-cs"/>
              </a:rPr>
              <a:t> </a:t>
            </a:r>
          </a:p>
          <a:p>
            <a:r>
              <a:rPr lang="en-US" sz="1200" b="0" u="sng" kern="1200" dirty="0">
                <a:solidFill>
                  <a:schemeClr val="tx1"/>
                </a:solidFill>
                <a:effectLst/>
                <a:latin typeface="+mn-lt"/>
                <a:ea typeface="+mn-ea"/>
                <a:cs typeface="+mn-cs"/>
              </a:rPr>
              <a:t>Successes</a:t>
            </a:r>
          </a:p>
          <a:p>
            <a:r>
              <a:rPr lang="en-US" sz="1200" kern="1200" dirty="0">
                <a:solidFill>
                  <a:schemeClr val="tx1"/>
                </a:solidFill>
                <a:effectLst/>
                <a:latin typeface="+mn-lt"/>
                <a:ea typeface="+mn-ea"/>
                <a:cs typeface="+mn-cs"/>
              </a:rPr>
              <a:t>Recommendations stating that everybody should get at least one HIV test and citing statistics from their area on the number of people testing HIV+ within the last year.  It was built into the EHR system that anytime a clinician checked the box requesting a syphilis test, the HIV test automatically was selected; otherwise, the clinician manually had to unselect it and enter a reason why — thus making the best choice the </a:t>
            </a:r>
            <a:r>
              <a:rPr lang="en-US" sz="1200" i="0" kern="1200" dirty="0">
                <a:solidFill>
                  <a:schemeClr val="tx1"/>
                </a:solidFill>
                <a:effectLst/>
                <a:latin typeface="+mn-lt"/>
                <a:ea typeface="+mn-ea"/>
                <a:cs typeface="+mn-cs"/>
              </a:rPr>
              <a:t>easiest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choice.  Within the first two months some ERs encountered as many as nine HIV+ tests.  Clinicians were very much onboard upon realizing these findings.</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3481462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2358953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799577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2885135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 MUC List happens before a new measure is submitted for formal notice of proposed rulemaking and public consideration.  ACA required CMS to publish the MUC List for full transparency and a careful vetting of measure ideas and concepts.</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27</a:t>
            </a:fld>
            <a:endParaRPr lang="en-US" dirty="0"/>
          </a:p>
        </p:txBody>
      </p:sp>
    </p:spTree>
    <p:extLst>
      <p:ext uri="{BB962C8B-B14F-4D97-AF65-F5344CB8AC3E}">
        <p14:creationId xmlns:p14="http://schemas.microsoft.com/office/powerpoint/2010/main" val="978333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pre-rulemaking regulations apply to only certain programs tending to do with hospitals and ambulatory, and also physician type groups.   The measures for programs on this slide go through the pre-rulemaking process.</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3077448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Additional reasons for rejection of a measure:</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CMS stating, “This measure has not been sufficiently tested, or not tested in the appropriate setting or population.”</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Is this considered a low-bar measure, in that does it offer enough improvement?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Is there room for practitioners, that is will the results be distributed enough?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Is there room for improvement among practitioners as they’re applying this measure in the field? </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29</a:t>
            </a:fld>
            <a:endParaRPr lang="en-US" dirty="0"/>
          </a:p>
        </p:txBody>
      </p:sp>
    </p:spTree>
    <p:extLst>
      <p:ext uri="{BB962C8B-B14F-4D97-AF65-F5344CB8AC3E}">
        <p14:creationId xmlns:p14="http://schemas.microsoft.com/office/powerpoint/2010/main" val="31526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1058286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January</a:t>
            </a:r>
            <a:r>
              <a:rPr lang="en-US" sz="1200" kern="1200" dirty="0">
                <a:solidFill>
                  <a:schemeClr val="tx1"/>
                </a:solidFill>
                <a:effectLst/>
                <a:latin typeface="+mn-lt"/>
                <a:ea typeface="+mn-ea"/>
                <a:cs typeface="+mn-cs"/>
              </a:rPr>
              <a:t> and in the months prior to January measures are being developed and tested and concepts tried out.  Around </a:t>
            </a:r>
            <a:r>
              <a:rPr lang="en-US" sz="1200" b="1" kern="1200" dirty="0">
                <a:solidFill>
                  <a:schemeClr val="tx1"/>
                </a:solidFill>
                <a:effectLst/>
                <a:latin typeface="+mn-lt"/>
                <a:ea typeface="+mn-ea"/>
                <a:cs typeface="+mn-cs"/>
              </a:rPr>
              <a:t>March-April</a:t>
            </a:r>
            <a:r>
              <a:rPr lang="en-US" sz="1200" kern="1200" dirty="0">
                <a:solidFill>
                  <a:schemeClr val="tx1"/>
                </a:solidFill>
                <a:effectLst/>
                <a:latin typeface="+mn-lt"/>
                <a:ea typeface="+mn-ea"/>
                <a:cs typeface="+mn-cs"/>
              </a:rPr>
              <a:t> new measures come to CMS and undergo a process of review across CMS and HHS.  ACA specifies that CMS must publish the list by </a:t>
            </a:r>
            <a:r>
              <a:rPr lang="en-US" sz="1200" b="1" kern="1200" dirty="0">
                <a:solidFill>
                  <a:schemeClr val="tx1"/>
                </a:solidFill>
                <a:effectLst/>
                <a:latin typeface="+mn-lt"/>
                <a:ea typeface="+mn-ea"/>
                <a:cs typeface="+mn-cs"/>
              </a:rPr>
              <a:t>December 1</a:t>
            </a:r>
            <a:r>
              <a:rPr lang="en-US" sz="1200" b="1" kern="1200" baseline="30000" dirty="0">
                <a:solidFill>
                  <a:schemeClr val="tx1"/>
                </a:solidFill>
                <a:effectLst/>
                <a:latin typeface="+mn-lt"/>
                <a:ea typeface="+mn-ea"/>
                <a:cs typeface="+mn-cs"/>
              </a:rPr>
              <a:t>st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every year.  After the MUC List comes out, the MAP workgroup formulates recommendations on every measure stating, “we recommend this, we do not recommend it, or we recommend it with the following suggestions.” CMS then take the measures back and decides whether to put them in the Federal Register in a notice of proposed rulemaking, and then within a year or two the final rules come out.</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30</a:t>
            </a:fld>
            <a:endParaRPr lang="en-US" dirty="0"/>
          </a:p>
        </p:txBody>
      </p:sp>
    </p:spTree>
    <p:extLst>
      <p:ext uri="{BB962C8B-B14F-4D97-AF65-F5344CB8AC3E}">
        <p14:creationId xmlns:p14="http://schemas.microsoft.com/office/powerpoint/2010/main" val="2471106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shows the </a:t>
            </a:r>
            <a:r>
              <a:rPr lang="en-US" sz="1200" i="0" kern="1200" dirty="0">
                <a:solidFill>
                  <a:schemeClr val="tx1"/>
                </a:solidFill>
                <a:effectLst/>
                <a:latin typeface="+mn-lt"/>
                <a:ea typeface="+mn-ea"/>
                <a:cs typeface="+mn-cs"/>
              </a:rPr>
              <a:t>workflow</a:t>
            </a:r>
            <a:r>
              <a:rPr lang="en-US" sz="1200" kern="1200" dirty="0">
                <a:solidFill>
                  <a:schemeClr val="tx1"/>
                </a:solidFill>
                <a:effectLst/>
                <a:latin typeface="+mn-lt"/>
                <a:ea typeface="+mn-ea"/>
                <a:cs typeface="+mn-cs"/>
              </a:rPr>
              <a:t> for a typical year.  JIRA is currently open for the new 2019 measures.  It opens in </a:t>
            </a:r>
            <a:r>
              <a:rPr lang="en-US" sz="1200" b="1" kern="1200" dirty="0">
                <a:solidFill>
                  <a:schemeClr val="tx1"/>
                </a:solidFill>
                <a:effectLst/>
                <a:latin typeface="+mn-lt"/>
                <a:ea typeface="+mn-ea"/>
                <a:cs typeface="+mn-cs"/>
              </a:rPr>
              <a:t>February-March</a:t>
            </a:r>
            <a:r>
              <a:rPr lang="en-US" sz="1200" kern="1200" dirty="0">
                <a:solidFill>
                  <a:schemeClr val="tx1"/>
                </a:solidFill>
                <a:effectLst/>
                <a:latin typeface="+mn-lt"/>
                <a:ea typeface="+mn-ea"/>
                <a:cs typeface="+mn-cs"/>
              </a:rPr>
              <a:t> and is open for several months and will be closing on </a:t>
            </a:r>
            <a:r>
              <a:rPr lang="en-US" sz="1200" b="1" kern="1200" dirty="0">
                <a:solidFill>
                  <a:schemeClr val="tx1"/>
                </a:solidFill>
                <a:effectLst/>
                <a:latin typeface="+mn-lt"/>
                <a:ea typeface="+mn-ea"/>
                <a:cs typeface="+mn-cs"/>
              </a:rPr>
              <a:t>June 3</a:t>
            </a:r>
            <a:r>
              <a:rPr lang="en-US" sz="1200" b="1"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During </a:t>
            </a:r>
            <a:r>
              <a:rPr lang="en-US" sz="1200" b="1" kern="1200" dirty="0">
                <a:solidFill>
                  <a:schemeClr val="tx1"/>
                </a:solidFill>
                <a:effectLst/>
                <a:latin typeface="+mn-lt"/>
                <a:ea typeface="+mn-ea"/>
                <a:cs typeface="+mn-cs"/>
              </a:rPr>
              <a:t>July </a:t>
            </a:r>
            <a:r>
              <a:rPr lang="en-US" sz="1200" kern="1200" dirty="0">
                <a:solidFill>
                  <a:schemeClr val="tx1"/>
                </a:solidFill>
                <a:effectLst/>
                <a:latin typeface="+mn-lt"/>
                <a:ea typeface="+mn-ea"/>
                <a:cs typeface="+mn-cs"/>
              </a:rPr>
              <a:t>the first draft of the MUC List is prepared.  In </a:t>
            </a:r>
            <a:r>
              <a:rPr lang="en-US" sz="1200" b="1" kern="1200" dirty="0">
                <a:solidFill>
                  <a:schemeClr val="tx1"/>
                </a:solidFill>
                <a:effectLst/>
                <a:latin typeface="+mn-lt"/>
                <a:ea typeface="+mn-ea"/>
                <a:cs typeface="+mn-cs"/>
              </a:rPr>
              <a:t>August</a:t>
            </a:r>
            <a:r>
              <a:rPr lang="en-US" sz="1200" kern="1200" dirty="0">
                <a:solidFill>
                  <a:schemeClr val="tx1"/>
                </a:solidFill>
                <a:effectLst/>
                <a:latin typeface="+mn-lt"/>
                <a:ea typeface="+mn-ea"/>
                <a:cs typeface="+mn-cs"/>
              </a:rPr>
              <a:t> it goes through an internal review at CMS. Between </a:t>
            </a:r>
            <a:r>
              <a:rPr lang="en-US" sz="1200" b="1" kern="1200" dirty="0">
                <a:solidFill>
                  <a:schemeClr val="tx1"/>
                </a:solidFill>
                <a:effectLst/>
                <a:latin typeface="+mn-lt"/>
                <a:ea typeface="+mn-ea"/>
                <a:cs typeface="+mn-cs"/>
              </a:rPr>
              <a:t>August-December</a:t>
            </a:r>
            <a:r>
              <a:rPr lang="en-US" sz="1200" kern="1200" dirty="0">
                <a:solidFill>
                  <a:schemeClr val="tx1"/>
                </a:solidFill>
                <a:effectLst/>
                <a:latin typeface="+mn-lt"/>
                <a:ea typeface="+mn-ea"/>
                <a:cs typeface="+mn-cs"/>
              </a:rPr>
              <a:t> it goes through the various layers of the sister organizations at HHS that review and approve each measure.  Additionally, they respond to any comments and questions that arise from that clearance process. </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31</a:t>
            </a:fld>
            <a:endParaRPr lang="en-US" dirty="0"/>
          </a:p>
        </p:txBody>
      </p:sp>
    </p:spTree>
    <p:extLst>
      <p:ext uri="{BB962C8B-B14F-4D97-AF65-F5344CB8AC3E}">
        <p14:creationId xmlns:p14="http://schemas.microsoft.com/office/powerpoint/2010/main" val="1818032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were a large number of measures in the early years of the program with as many as 500 in the year 2012.  In recent years that number has been scaled back. The MUC List comes out and NQF publishes their final recommendations report, typically by February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of the following year.</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32</a:t>
            </a:fld>
            <a:endParaRPr lang="en-US" dirty="0"/>
          </a:p>
        </p:txBody>
      </p:sp>
    </p:spTree>
    <p:extLst>
      <p:ext uri="{BB962C8B-B14F-4D97-AF65-F5344CB8AC3E}">
        <p14:creationId xmlns:p14="http://schemas.microsoft.com/office/powerpoint/2010/main" val="2079016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deadline this year is </a:t>
            </a:r>
            <a:r>
              <a:rPr lang="en-US" sz="1200" b="1" kern="1200" dirty="0">
                <a:solidFill>
                  <a:schemeClr val="tx1"/>
                </a:solidFill>
                <a:effectLst/>
                <a:latin typeface="+mn-lt"/>
                <a:ea typeface="+mn-ea"/>
                <a:cs typeface="+mn-cs"/>
              </a:rPr>
              <a:t>June 3</a:t>
            </a:r>
            <a:r>
              <a:rPr lang="en-US" sz="1200" b="1"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CMS has encouraged developers to move toward more </a:t>
            </a:r>
            <a:r>
              <a:rPr lang="en-US" sz="1200" i="0" kern="1200" dirty="0">
                <a:solidFill>
                  <a:schemeClr val="tx1"/>
                </a:solidFill>
                <a:effectLst/>
                <a:latin typeface="+mn-lt"/>
                <a:ea typeface="+mn-ea"/>
                <a:cs typeface="+mn-cs"/>
              </a:rPr>
              <a:t>outcome</a:t>
            </a:r>
            <a:r>
              <a:rPr lang="en-US" sz="1200" kern="1200" dirty="0">
                <a:solidFill>
                  <a:schemeClr val="tx1"/>
                </a:solidFill>
                <a:effectLst/>
                <a:latin typeface="+mn-lt"/>
                <a:ea typeface="+mn-ea"/>
                <a:cs typeface="+mn-cs"/>
              </a:rPr>
              <a:t> measures and fewer process measures.  If promoting or submitting a new measure for the MUC List, please check whether it was on a prior MUC List, or if it’s been through the MAP workgroup review process. Often we get measures marked as </a:t>
            </a:r>
            <a:r>
              <a:rPr lang="en-US" sz="1200" i="0" kern="1200" dirty="0">
                <a:solidFill>
                  <a:schemeClr val="tx1"/>
                </a:solidFill>
                <a:effectLst/>
                <a:latin typeface="+mn-lt"/>
                <a:ea typeface="+mn-ea"/>
                <a:cs typeface="+mn-cs"/>
              </a:rPr>
              <a:t>new</a:t>
            </a:r>
            <a:r>
              <a:rPr lang="en-US" sz="1200" kern="1200" dirty="0">
                <a:solidFill>
                  <a:schemeClr val="tx1"/>
                </a:solidFill>
                <a:effectLst/>
                <a:latin typeface="+mn-lt"/>
                <a:ea typeface="+mn-ea"/>
                <a:cs typeface="+mn-cs"/>
              </a:rPr>
              <a:t> when in fact they were on a prior MUC List, or have been in various stages of development but resubmitted again.</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33</a:t>
            </a:fld>
            <a:endParaRPr lang="en-US" dirty="0"/>
          </a:p>
        </p:txBody>
      </p:sp>
    </p:spTree>
    <p:extLst>
      <p:ext uri="{BB962C8B-B14F-4D97-AF65-F5344CB8AC3E}">
        <p14:creationId xmlns:p14="http://schemas.microsoft.com/office/powerpoint/2010/main" val="1200269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visit the pre-rulemaking website, you will see the user guide that describes how to get access if you do not already have access. JIRA puts all of the measure information in one place so that stakeholders can monitor a measure as it proceeds through the workflow and see which various decisions are made about it, and the reasons for those. </a:t>
            </a:r>
          </a:p>
          <a:p>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34</a:t>
            </a:fld>
            <a:endParaRPr lang="en-US" dirty="0"/>
          </a:p>
        </p:txBody>
      </p:sp>
    </p:spTree>
    <p:extLst>
      <p:ext uri="{BB962C8B-B14F-4D97-AF65-F5344CB8AC3E}">
        <p14:creationId xmlns:p14="http://schemas.microsoft.com/office/powerpoint/2010/main" val="3452304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Users were previously asked to specify one healthcare priority and one Meaningful Measure Area per measure.  This year we’re calling those the primary priority and primary Meaningful Measure Area, and giving users an </a:t>
            </a:r>
            <a:r>
              <a:rPr lang="en-US" sz="1200" i="0" kern="1200" dirty="0">
                <a:solidFill>
                  <a:schemeClr val="tx1"/>
                </a:solidFill>
                <a:effectLst/>
                <a:latin typeface="+mn-lt"/>
                <a:ea typeface="+mn-ea"/>
                <a:cs typeface="+mn-cs"/>
              </a:rPr>
              <a:t>option</a:t>
            </a:r>
            <a:r>
              <a:rPr lang="en-US" sz="1200" kern="1200" dirty="0">
                <a:solidFill>
                  <a:schemeClr val="tx1"/>
                </a:solidFill>
                <a:effectLst/>
                <a:latin typeface="+mn-lt"/>
                <a:ea typeface="+mn-ea"/>
                <a:cs typeface="+mn-cs"/>
              </a:rPr>
              <a:t>.  If it’s useful for your measure, you can also specify a secondary priority and a secondary Meaningful Measure Area.</a:t>
            </a:r>
            <a:endParaRPr lang="en-US" dirty="0">
              <a:effectLst/>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35</a:t>
            </a:fld>
            <a:endParaRPr lang="en-US" dirty="0"/>
          </a:p>
        </p:txBody>
      </p:sp>
    </p:spTree>
    <p:extLst>
      <p:ext uri="{BB962C8B-B14F-4D97-AF65-F5344CB8AC3E}">
        <p14:creationId xmlns:p14="http://schemas.microsoft.com/office/powerpoint/2010/main" val="3356187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36</a:t>
            </a:fld>
            <a:endParaRPr lang="en-US" dirty="0"/>
          </a:p>
        </p:txBody>
      </p:sp>
    </p:spTree>
    <p:extLst>
      <p:ext uri="{BB962C8B-B14F-4D97-AF65-F5344CB8AC3E}">
        <p14:creationId xmlns:p14="http://schemas.microsoft.com/office/powerpoint/2010/main" val="1109046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Year 2020 CMS is considering moving the schedule earlier in the year for which the cutoff may be earlier than June.  This is still in the early discussion stage, with the purpose being to assist the MAP workgroups.  If we’re able to publish the MUC List before December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then that gives the MAP workgroups more leeway to accomplish their important work of studying and making recommendations on all of the measures.</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37</a:t>
            </a:fld>
            <a:endParaRPr lang="en-US" dirty="0"/>
          </a:p>
        </p:txBody>
      </p:sp>
    </p:spTree>
    <p:extLst>
      <p:ext uri="{BB962C8B-B14F-4D97-AF65-F5344CB8AC3E}">
        <p14:creationId xmlns:p14="http://schemas.microsoft.com/office/powerpoint/2010/main" val="8415389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38</a:t>
            </a:fld>
            <a:endParaRPr lang="en-US" dirty="0"/>
          </a:p>
        </p:txBody>
      </p:sp>
    </p:spTree>
    <p:extLst>
      <p:ext uri="{BB962C8B-B14F-4D97-AF65-F5344CB8AC3E}">
        <p14:creationId xmlns:p14="http://schemas.microsoft.com/office/powerpoint/2010/main" val="6754688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39</a:t>
            </a:fld>
            <a:endParaRPr lang="en-US" dirty="0"/>
          </a:p>
        </p:txBody>
      </p:sp>
    </p:spTree>
    <p:extLst>
      <p:ext uri="{BB962C8B-B14F-4D97-AF65-F5344CB8AC3E}">
        <p14:creationId xmlns:p14="http://schemas.microsoft.com/office/powerpoint/2010/main" val="177614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highlight>
                  <a:srgbClr val="FFFF00"/>
                </a:highlight>
                <a:latin typeface="+mn-lt"/>
                <a:ea typeface="+mn-ea"/>
                <a:cs typeface="+mn-cs"/>
              </a:rPr>
              <a:t>The TEP reviewed the measure development lifecycle to ensure that as measures are developed, that they are meaningful to CMS, providers, and beneficiaries; that they employ an iterative and efficient process in this lifecycle that ultimately is successful all the way down the line through the implementation phase.</a:t>
            </a:r>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3599748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40</a:t>
            </a:fld>
            <a:endParaRPr lang="en-US" dirty="0"/>
          </a:p>
        </p:txBody>
      </p:sp>
    </p:spTree>
    <p:extLst>
      <p:ext uri="{BB962C8B-B14F-4D97-AF65-F5344CB8AC3E}">
        <p14:creationId xmlns:p14="http://schemas.microsoft.com/office/powerpoint/2010/main" val="3534257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focus was that we had patient/patient advocate representation. We had over 100 nominations for the TEP and ultimately selected 20 people to participate.  We had four alternatives in case somebody were to leave. </a:t>
            </a:r>
            <a:endParaRPr lang="en-US"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2762158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Collaboration and Sharing of Best Practices</a:t>
            </a:r>
          </a:p>
          <a:p>
            <a:r>
              <a:rPr lang="en-US" sz="1200" kern="1200" dirty="0">
                <a:solidFill>
                  <a:schemeClr val="tx1"/>
                </a:solidFill>
                <a:effectLst/>
                <a:latin typeface="+mn-lt"/>
                <a:ea typeface="+mn-ea"/>
                <a:cs typeface="+mn-cs"/>
              </a:rPr>
              <a:t>How do we engage the technical expert panels (TEPs)?  </a:t>
            </a:r>
          </a:p>
          <a:p>
            <a:r>
              <a:rPr lang="en-US" sz="1200" kern="1200" dirty="0">
                <a:solidFill>
                  <a:schemeClr val="tx1"/>
                </a:solidFill>
                <a:effectLst/>
                <a:latin typeface="+mn-lt"/>
                <a:ea typeface="+mn-ea"/>
                <a:cs typeface="+mn-cs"/>
              </a:rPr>
              <a:t>How do we find patients?  </a:t>
            </a:r>
          </a:p>
          <a:p>
            <a:r>
              <a:rPr lang="en-US" sz="1200" kern="1200" dirty="0">
                <a:solidFill>
                  <a:schemeClr val="tx1"/>
                </a:solidFill>
                <a:effectLst/>
                <a:latin typeface="+mn-lt"/>
                <a:ea typeface="+mn-ea"/>
                <a:cs typeface="+mn-cs"/>
              </a:rPr>
              <a:t>How are we doing testing and what data are we using?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Stakeholder Engagement and Education</a:t>
            </a:r>
          </a:p>
          <a:p>
            <a:r>
              <a:rPr lang="en-US" sz="1200" kern="1200" dirty="0">
                <a:solidFill>
                  <a:schemeClr val="tx1"/>
                </a:solidFill>
                <a:effectLst/>
                <a:latin typeface="+mn-lt"/>
                <a:ea typeface="+mn-ea"/>
                <a:cs typeface="+mn-cs"/>
              </a:rPr>
              <a:t>How do we get the right people in the room?  </a:t>
            </a:r>
          </a:p>
          <a:p>
            <a:r>
              <a:rPr lang="en-US" sz="1200" kern="1200" dirty="0">
                <a:solidFill>
                  <a:schemeClr val="tx1"/>
                </a:solidFill>
                <a:effectLst/>
                <a:latin typeface="+mn-lt"/>
                <a:ea typeface="+mn-ea"/>
                <a:cs typeface="+mn-cs"/>
              </a:rPr>
              <a:t>If you can’t engage in a TEP, how else might you work with patients or clinicians?  </a:t>
            </a:r>
          </a:p>
          <a:p>
            <a:r>
              <a:rPr lang="en-US" sz="1200" kern="1200" dirty="0">
                <a:solidFill>
                  <a:schemeClr val="tx1"/>
                </a:solidFill>
                <a:effectLst/>
                <a:latin typeface="+mn-lt"/>
                <a:ea typeface="+mn-ea"/>
                <a:cs typeface="+mn-cs"/>
              </a:rPr>
              <a:t>How else can you bring them into the discussion?  </a:t>
            </a:r>
          </a:p>
          <a:p>
            <a:r>
              <a:rPr lang="en-US" sz="1200" kern="1200" dirty="0">
                <a:solidFill>
                  <a:schemeClr val="tx1"/>
                </a:solidFill>
                <a:effectLst/>
                <a:latin typeface="+mn-lt"/>
                <a:ea typeface="+mn-ea"/>
                <a:cs typeface="+mn-cs"/>
              </a:rPr>
              <a:t>What resources are out there?</a:t>
            </a:r>
          </a:p>
          <a:p>
            <a:r>
              <a:rPr lang="en-US" sz="1200" kern="1200" dirty="0">
                <a:solidFill>
                  <a:schemeClr val="tx1"/>
                </a:solidFill>
                <a:effectLst/>
                <a:latin typeface="+mn-lt"/>
                <a:ea typeface="+mn-ea"/>
                <a:cs typeface="+mn-cs"/>
              </a:rPr>
              <a:t>What should CMS be encouraging contractors to do to ensure they’re getting the right information?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Additional findings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Social media networking sites such as PatientsLikeMe to glean information regarding patient visits, medications and conditions.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Engage healthy patients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do we get a different demographic than in the past?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do we get outside of that normal zone of people?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do we get new groups of people?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Patient stories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Why are they there?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Why is this important to them?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Grounds your group to the mission and vision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They feel invested and that their contributions are valuable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Providing members a toolkit, something that they can reference ahead of time is illustrative to the process of being engaged and aids familiarization of acronyms or topics to be discussed.  </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3586959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Testing data and tools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can we make testing data more available to our contractors or other measure developers?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Meaningful Measures and Transparency in the Measure Development Process</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do we ensure transparency going through the Measure Development Plan (MDP) or impact assessments?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do we ensure measures being developed are meaningful to patients and clinicians alike?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do we ensure that all of the information out there is usable by CMS stakeholders?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1197961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Measure Lifecycle</a:t>
            </a:r>
          </a:p>
          <a:p>
            <a:endParaRPr lang="en-US" sz="1200" b="1" u="sng"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Patients should be engaged as early as the very beginning in setting global priorities as programs are deciding on areas of focus, and areas of gaps.</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“Go/no-go” decision points occur after conceptualization and the creation of your business case.</a:t>
            </a:r>
          </a:p>
          <a:p>
            <a:pPr marL="457200" lvl="1" indent="0">
              <a:buFont typeface="Arial" panose="020B0604020202020204" pitchFamily="34" charset="0"/>
              <a:buNone/>
            </a:pPr>
            <a:r>
              <a:rPr lang="en-US" sz="1200" kern="1200" dirty="0">
                <a:solidFill>
                  <a:schemeClr val="tx1"/>
                </a:solidFill>
                <a:effectLst/>
                <a:latin typeface="+mn-lt"/>
                <a:ea typeface="+mn-ea"/>
                <a:cs typeface="+mn-cs"/>
              </a:rPr>
              <a:t>“Yes, this is a good business case, we are going to go forward.”  </a:t>
            </a:r>
          </a:p>
          <a:p>
            <a:pPr lvl="1"/>
            <a:r>
              <a:rPr lang="en-US" sz="1200" kern="1200" dirty="0">
                <a:solidFill>
                  <a:schemeClr val="tx1"/>
                </a:solidFill>
                <a:effectLst/>
                <a:latin typeface="+mn-lt"/>
                <a:ea typeface="+mn-ea"/>
                <a:cs typeface="+mn-cs"/>
              </a:rPr>
              <a:t>“No, this really is not aligned with what we were thinking, and this is a no-go for us.”  </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Revisit the “go/no-go” decision after alpha or beta testing.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4017192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How can we strengthen a measure as a whole when it goes out into the community so that clinicians feel like it is something they could reasonably implement within their practice?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1495739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35044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26471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8610600" y="6349727"/>
            <a:ext cx="457200" cy="276999"/>
          </a:xfrm>
          <a:prstGeom prst="rect">
            <a:avLst/>
          </a:prstGeom>
          <a:noFill/>
        </p:spPr>
        <p:txBody>
          <a:bodyPr wrap="square" rtlCol="0">
            <a:spAutoFit/>
          </a:bodyPr>
          <a:lstStyle/>
          <a:p>
            <a:fld id="{289D94F3-14B9-4CA5-821A-C6F60549434F}" type="slidenum">
              <a:rPr lang="en-US" sz="1200" smtClean="0"/>
              <a:pPr/>
              <a:t>‹#›</a:t>
            </a:fld>
            <a:endParaRPr lang="en-US" sz="1200" dirty="0"/>
          </a:p>
        </p:txBody>
      </p:sp>
      <p:sp>
        <p:nvSpPr>
          <p:cNvPr id="3" name="Date Placeholder 2"/>
          <p:cNvSpPr>
            <a:spLocks noGrp="1"/>
          </p:cNvSpPr>
          <p:nvPr>
            <p:ph type="dt" sz="half" idx="10"/>
          </p:nvPr>
        </p:nvSpPr>
        <p:spPr>
          <a:xfrm>
            <a:off x="1828800" y="5534794"/>
            <a:ext cx="2133600" cy="365125"/>
          </a:xfrm>
        </p:spPr>
        <p:txBody>
          <a:bodyPr/>
          <a:lstStyle/>
          <a:p>
            <a:endParaRPr lang="en-US" dirty="0"/>
          </a:p>
        </p:txBody>
      </p:sp>
      <p:sp>
        <p:nvSpPr>
          <p:cNvPr id="7" name="Slide Number Placeholder 6"/>
          <p:cNvSpPr>
            <a:spLocks noGrp="1"/>
          </p:cNvSpPr>
          <p:nvPr>
            <p:ph type="sldNum" sz="quarter" idx="11"/>
          </p:nvPr>
        </p:nvSpPr>
        <p:spPr/>
        <p:txBody>
          <a:body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7477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4655" y="3033943"/>
            <a:ext cx="6734507" cy="2250988"/>
          </a:xfrm>
        </p:spPr>
        <p:txBody>
          <a:bodyPr/>
          <a:lstStyle/>
          <a:p>
            <a:r>
              <a:rPr lang="en-US"/>
              <a:t>Click to edit Master title style</a:t>
            </a:r>
          </a:p>
        </p:txBody>
      </p:sp>
    </p:spTree>
    <p:extLst>
      <p:ext uri="{BB962C8B-B14F-4D97-AF65-F5344CB8AC3E}">
        <p14:creationId xmlns:p14="http://schemas.microsoft.com/office/powerpoint/2010/main" val="149982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5507182"/>
            <a:ext cx="9144000" cy="1368425"/>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ctrTitle" hasCustomPrompt="1"/>
          </p:nvPr>
        </p:nvSpPr>
        <p:spPr>
          <a:xfrm>
            <a:off x="696191" y="441382"/>
            <a:ext cx="6858000" cy="745048"/>
          </a:xfrm>
        </p:spPr>
        <p:txBody>
          <a:bodyPr anchor="b"/>
          <a:lstStyle>
            <a:lvl1pPr algn="l">
              <a:defRPr sz="375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1143000" y="1750190"/>
            <a:ext cx="6858000" cy="3468321"/>
          </a:xfrm>
          <a:prstGeom prst="rect">
            <a:avLst/>
          </a:prstGeom>
        </p:spPr>
        <p:txBody>
          <a:bodyPr/>
          <a:lstStyle>
            <a:lvl1pPr>
              <a:defRPr b="0" i="0">
                <a:solidFill>
                  <a:schemeClr val="tx1"/>
                </a:solidFill>
                <a:latin typeface="Avenir Medium" charset="0"/>
                <a:ea typeface="Avenir Medium" charset="0"/>
                <a:cs typeface="Avenir Medium" charset="0"/>
              </a:defRPr>
            </a:lvl1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5" y="5871337"/>
            <a:ext cx="1381125" cy="640842"/>
          </a:xfrm>
          <a:prstGeom prst="rect">
            <a:avLst/>
          </a:prstGeom>
        </p:spPr>
      </p:pic>
    </p:spTree>
    <p:extLst>
      <p:ext uri="{BB962C8B-B14F-4D97-AF65-F5344CB8AC3E}">
        <p14:creationId xmlns:p14="http://schemas.microsoft.com/office/powerpoint/2010/main" val="40595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8610600" y="6349727"/>
            <a:ext cx="457200" cy="276999"/>
          </a:xfrm>
          <a:prstGeom prst="rect">
            <a:avLst/>
          </a:prstGeom>
          <a:noFill/>
        </p:spPr>
        <p:txBody>
          <a:bodyPr wrap="square" rtlCol="0">
            <a:spAutoFit/>
          </a:bodyPr>
          <a:lstStyle/>
          <a:p>
            <a:fld id="{289D94F3-14B9-4CA5-821A-C6F60549434F}" type="slidenum">
              <a:rPr lang="en-US" sz="1200" smtClean="0"/>
              <a:pPr/>
              <a:t>‹#›</a:t>
            </a:fld>
            <a:endParaRPr lang="en-US" sz="1200" dirty="0"/>
          </a:p>
        </p:txBody>
      </p:sp>
      <p:sp>
        <p:nvSpPr>
          <p:cNvPr id="3" name="Date Placeholder 2"/>
          <p:cNvSpPr>
            <a:spLocks noGrp="1"/>
          </p:cNvSpPr>
          <p:nvPr>
            <p:ph type="dt" sz="half" idx="10"/>
          </p:nvPr>
        </p:nvSpPr>
        <p:spPr>
          <a:xfrm>
            <a:off x="1828800" y="5534794"/>
            <a:ext cx="2133600" cy="365125"/>
          </a:xfrm>
        </p:spPr>
        <p:txBody>
          <a:bodyPr/>
          <a:lstStyle/>
          <a:p>
            <a:endParaRPr lang="en-US" dirty="0"/>
          </a:p>
        </p:txBody>
      </p:sp>
      <p:sp>
        <p:nvSpPr>
          <p:cNvPr id="7" name="Slide Number Placeholder 6"/>
          <p:cNvSpPr>
            <a:spLocks noGrp="1"/>
          </p:cNvSpPr>
          <p:nvPr>
            <p:ph type="sldNum" sz="quarter" idx="11"/>
          </p:nvPr>
        </p:nvSpPr>
        <p:spPr/>
        <p:txBody>
          <a:body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559217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08" r:id="rId2"/>
    <p:sldLayoutId id="2147483806" r:id="rId3"/>
    <p:sldLayoutId id="2147483804" r:id="rId4"/>
    <p:sldLayoutId id="2147483805" r:id="rId5"/>
  </p:sldLayoutIdLst>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55864" y="0"/>
            <a:ext cx="9299864" cy="6982691"/>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Rectangle 7"/>
          <p:cNvSpPr/>
          <p:nvPr userDrawn="1"/>
        </p:nvSpPr>
        <p:spPr>
          <a:xfrm>
            <a:off x="-155864" y="5614267"/>
            <a:ext cx="9299864" cy="1368425"/>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0" name="Title Placeholder 1"/>
          <p:cNvSpPr>
            <a:spLocks noGrp="1"/>
          </p:cNvSpPr>
          <p:nvPr>
            <p:ph type="title"/>
          </p:nvPr>
        </p:nvSpPr>
        <p:spPr>
          <a:xfrm>
            <a:off x="568103" y="3033943"/>
            <a:ext cx="6734507" cy="2250988"/>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ctr">
            <a:noAutofit/>
          </a:bodyPr>
          <a:lstStyle/>
          <a:p>
            <a:r>
              <a:rPr lang="en-US" dirty="0"/>
              <a:t>Click to edit Master title style</a:t>
            </a:r>
          </a:p>
        </p:txBody>
      </p:sp>
      <p:pic>
        <p:nvPicPr>
          <p:cNvPr id="6" name="Picture 5"/>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572375" y="5962777"/>
            <a:ext cx="1381125" cy="640842"/>
          </a:xfrm>
          <a:prstGeom prst="rect">
            <a:avLst/>
          </a:prstGeom>
        </p:spPr>
      </p:pic>
    </p:spTree>
    <p:extLst>
      <p:ext uri="{BB962C8B-B14F-4D97-AF65-F5344CB8AC3E}">
        <p14:creationId xmlns:p14="http://schemas.microsoft.com/office/powerpoint/2010/main" val="67247441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Lst>
  <p:txStyles>
    <p:titleStyle>
      <a:lvl1pPr algn="l" defTabSz="685800" rtl="0" eaLnBrk="1" latinLnBrk="0" hangingPunct="1">
        <a:lnSpc>
          <a:spcPct val="90000"/>
        </a:lnSpc>
        <a:spcBef>
          <a:spcPct val="0"/>
        </a:spcBef>
        <a:buNone/>
        <a:defRPr sz="6600" b="0" i="0" kern="1200">
          <a:solidFill>
            <a:schemeClr val="bg1"/>
          </a:solidFill>
          <a:latin typeface="Modern No. 20" charset="0"/>
          <a:ea typeface="Modern No. 20" charset="0"/>
          <a:cs typeface="Modern No. 20"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QualityMeasures/Pre-Rule-Making.html"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QualityMeasures/Pre-Rule-Making.html"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hyperlink" Target="mailto:Helen.Dollar-Maples@cms.hhs.gov" TargetMode="External"/><Relationship Id="rId5" Type="http://schemas.openxmlformats.org/officeDocument/2006/relationships/hyperlink" Target="mailto:Brendan.Loughran@cms.hhs.gov" TargetMode="External"/><Relationship Id="rId4" Type="http://schemas.openxmlformats.org/officeDocument/2006/relationships/hyperlink" Target="mailto:Kimberly.Rawlings@cms.hhs.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5334000" y="4375804"/>
            <a:ext cx="3780623" cy="1909027"/>
          </a:xfrm>
        </p:spPr>
        <p:txBody>
          <a:bodyPr>
            <a:noAutofit/>
          </a:bodyPr>
          <a:lstStyle/>
          <a:p>
            <a:pPr algn="ctr">
              <a:spcBef>
                <a:spcPts val="0"/>
              </a:spcBef>
            </a:pPr>
            <a:r>
              <a:rPr lang="en-US" i="0" dirty="0"/>
              <a:t>Presenters: </a:t>
            </a:r>
          </a:p>
          <a:p>
            <a:pPr algn="ctr">
              <a:spcBef>
                <a:spcPts val="0"/>
              </a:spcBef>
            </a:pPr>
            <a:r>
              <a:rPr lang="en-US" sz="2000" i="0" dirty="0"/>
              <a:t>Nicole Brennan, Battelle</a:t>
            </a:r>
          </a:p>
          <a:p>
            <a:pPr algn="ctr">
              <a:spcBef>
                <a:spcPts val="0"/>
              </a:spcBef>
            </a:pPr>
            <a:r>
              <a:rPr lang="en-US" sz="2000" i="0" dirty="0"/>
              <a:t>Jeff Geppert, Battelle</a:t>
            </a:r>
            <a:br>
              <a:rPr lang="en-US" sz="2000" i="0" dirty="0"/>
            </a:br>
            <a:r>
              <a:rPr lang="en-US" sz="2000" i="0" dirty="0"/>
              <a:t>Vince Brown, Battelle</a:t>
            </a:r>
          </a:p>
          <a:p>
            <a:pPr algn="ctr">
              <a:spcBef>
                <a:spcPts val="0"/>
              </a:spcBef>
            </a:pPr>
            <a:endParaRPr lang="en-US" sz="2000" i="0" dirty="0"/>
          </a:p>
          <a:p>
            <a:pPr algn="ctr">
              <a:spcBef>
                <a:spcPts val="0"/>
              </a:spcBef>
            </a:pPr>
            <a:r>
              <a:rPr lang="en-US" sz="2000" i="0" dirty="0"/>
              <a:t>March 6, 2019</a:t>
            </a:r>
          </a:p>
          <a:p>
            <a:pPr algn="ctr">
              <a:spcBef>
                <a:spcPts val="0"/>
              </a:spcBef>
            </a:pPr>
            <a:r>
              <a:rPr lang="en-US" sz="2000" i="0" dirty="0"/>
              <a:t> 2:00-3:00pm EST</a:t>
            </a:r>
          </a:p>
          <a:p>
            <a:pPr algn="ctr">
              <a:spcBef>
                <a:spcPts val="0"/>
              </a:spcBef>
            </a:pPr>
            <a:r>
              <a:rPr lang="en-US" sz="2000" dirty="0"/>
              <a:t> </a:t>
            </a:r>
            <a:endParaRPr lang="en-US" dirty="0"/>
          </a:p>
        </p:txBody>
      </p:sp>
      <p:sp>
        <p:nvSpPr>
          <p:cNvPr id="2" name="TextBox 1"/>
          <p:cNvSpPr txBox="1"/>
          <p:nvPr/>
        </p:nvSpPr>
        <p:spPr>
          <a:xfrm>
            <a:off x="5197806" y="2971800"/>
            <a:ext cx="4053009" cy="1200329"/>
          </a:xfrm>
          <a:prstGeom prst="rect">
            <a:avLst/>
          </a:prstGeom>
          <a:noFill/>
        </p:spPr>
        <p:txBody>
          <a:bodyPr wrap="square" rtlCol="0">
            <a:spAutoFit/>
          </a:bodyPr>
          <a:lstStyle/>
          <a:p>
            <a:pPr lvl="0" algn="ctr">
              <a:spcBef>
                <a:spcPct val="20000"/>
              </a:spcBef>
            </a:pPr>
            <a:r>
              <a:rPr lang="en-US" sz="2400" b="1" dirty="0"/>
              <a:t>Introducing the Clinical Quality Bundle </a:t>
            </a:r>
            <a:br>
              <a:rPr lang="en-US" sz="2400" b="1" dirty="0"/>
            </a:br>
            <a:r>
              <a:rPr lang="en-US" sz="2400" b="1" dirty="0"/>
              <a:t>&amp; Pre-Rulemaking Updates</a:t>
            </a:r>
            <a:endParaRPr lang="en-US" sz="2400" b="1" i="1" dirty="0">
              <a:solidFill>
                <a:srgbClr val="084A9C"/>
              </a:solidFill>
            </a:endParaRPr>
          </a:p>
        </p:txBody>
      </p:sp>
      <p:sp>
        <p:nvSpPr>
          <p:cNvPr id="5" name="Title 4"/>
          <p:cNvSpPr>
            <a:spLocks noGrp="1"/>
          </p:cNvSpPr>
          <p:nvPr>
            <p:ph type="title"/>
          </p:nvPr>
        </p:nvSpPr>
        <p:spPr/>
        <p:txBody>
          <a:bodyPr/>
          <a:lstStyle/>
          <a:p>
            <a:r>
              <a:rPr lang="en-US" sz="3200" dirty="0"/>
              <a:t>CMS Measure Development Education &amp; Outreach</a:t>
            </a:r>
          </a:p>
        </p:txBody>
      </p:sp>
      <p:sp>
        <p:nvSpPr>
          <p:cNvPr id="3" name="Rectangle 2"/>
          <p:cNvSpPr/>
          <p:nvPr/>
        </p:nvSpPr>
        <p:spPr>
          <a:xfrm>
            <a:off x="3733800" y="275113"/>
            <a:ext cx="5058757" cy="707886"/>
          </a:xfrm>
          <a:prstGeom prst="rect">
            <a:avLst/>
          </a:prstGeom>
        </p:spPr>
        <p:txBody>
          <a:bodyPr wrap="none">
            <a:spAutoFit/>
          </a:bodyPr>
          <a:lstStyle/>
          <a:p>
            <a:r>
              <a:rPr lang="en-US" sz="4000" b="1" dirty="0">
                <a:solidFill>
                  <a:srgbClr val="084A9C"/>
                </a:solidFill>
              </a:rPr>
              <a:t>MACRA Info Session #5</a:t>
            </a:r>
          </a:p>
        </p:txBody>
      </p:sp>
    </p:spTree>
    <p:extLst>
      <p:ext uri="{BB962C8B-B14F-4D97-AF65-F5344CB8AC3E}">
        <p14:creationId xmlns:p14="http://schemas.microsoft.com/office/powerpoint/2010/main" val="26636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600" dirty="0"/>
              <a:t>Barriers to Implementing </a:t>
            </a:r>
            <a:br>
              <a:rPr lang="en-US" sz="3600" dirty="0"/>
            </a:br>
            <a:r>
              <a:rPr lang="en-US" sz="3600" dirty="0"/>
              <a:t>Clinical Quality Measures</a:t>
            </a:r>
          </a:p>
        </p:txBody>
      </p:sp>
      <p:sp>
        <p:nvSpPr>
          <p:cNvPr id="4" name="TextBox 3">
            <a:extLst>
              <a:ext uri="{FF2B5EF4-FFF2-40B4-BE49-F238E27FC236}">
                <a16:creationId xmlns:a16="http://schemas.microsoft.com/office/drawing/2014/main" id="{1A2EA57A-A5E6-4010-9C51-6518EC6072EE}"/>
              </a:ext>
            </a:extLst>
          </p:cNvPr>
          <p:cNvSpPr txBox="1"/>
          <p:nvPr/>
        </p:nvSpPr>
        <p:spPr>
          <a:xfrm>
            <a:off x="2210532" y="2819400"/>
            <a:ext cx="4495068" cy="2308324"/>
          </a:xfrm>
          <a:prstGeom prst="rect">
            <a:avLst/>
          </a:prstGeom>
          <a:noFill/>
        </p:spPr>
        <p:txBody>
          <a:bodyPr wrap="square" rtlCol="0">
            <a:spAutoFit/>
          </a:bodyPr>
          <a:lstStyle/>
          <a:p>
            <a:r>
              <a:rPr lang="en-US" sz="2400" dirty="0"/>
              <a:t>What are barriers to implementing clinical quality measures? </a:t>
            </a:r>
          </a:p>
          <a:p>
            <a:endParaRPr lang="en-US" sz="2400" dirty="0"/>
          </a:p>
          <a:p>
            <a:r>
              <a:rPr lang="en-US" sz="2400" dirty="0"/>
              <a:t>How can we support clinicians in clinical quality measurement and quality improvement?</a:t>
            </a:r>
          </a:p>
        </p:txBody>
      </p:sp>
      <p:cxnSp>
        <p:nvCxnSpPr>
          <p:cNvPr id="5" name="Straight Connector 4" descr="Line separating questions on the slide.">
            <a:extLst>
              <a:ext uri="{FF2B5EF4-FFF2-40B4-BE49-F238E27FC236}">
                <a16:creationId xmlns:a16="http://schemas.microsoft.com/office/drawing/2014/main" id="{791915CB-3E96-4F48-A866-C83D275B623F}"/>
              </a:ext>
            </a:extLst>
          </p:cNvPr>
          <p:cNvCxnSpPr>
            <a:cxnSpLocks/>
          </p:cNvCxnSpPr>
          <p:nvPr/>
        </p:nvCxnSpPr>
        <p:spPr>
          <a:xfrm>
            <a:off x="1752600" y="3821162"/>
            <a:ext cx="5410200" cy="0"/>
          </a:xfrm>
          <a:prstGeom prst="line">
            <a:avLst/>
          </a:prstGeom>
          <a:ln w="19050">
            <a:solidFill>
              <a:srgbClr val="084A9C"/>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E0CC57A-7CCE-48C0-95AB-105E95C5EC22}"/>
              </a:ext>
            </a:extLst>
          </p:cNvPr>
          <p:cNvSpPr txBox="1"/>
          <p:nvPr/>
        </p:nvSpPr>
        <p:spPr>
          <a:xfrm>
            <a:off x="571500" y="2028924"/>
            <a:ext cx="8001000" cy="461665"/>
          </a:xfrm>
          <a:prstGeom prst="rect">
            <a:avLst/>
          </a:prstGeom>
          <a:noFill/>
        </p:spPr>
        <p:txBody>
          <a:bodyPr wrap="square" rtlCol="0">
            <a:spAutoFit/>
          </a:bodyPr>
          <a:lstStyle/>
          <a:p>
            <a:r>
              <a:rPr lang="en-US" sz="2400" b="1" dirty="0"/>
              <a:t>Measures are only meaningful if they are being implemented. </a:t>
            </a:r>
          </a:p>
        </p:txBody>
      </p:sp>
    </p:spTree>
    <p:extLst>
      <p:ext uri="{BB962C8B-B14F-4D97-AF65-F5344CB8AC3E}">
        <p14:creationId xmlns:p14="http://schemas.microsoft.com/office/powerpoint/2010/main" val="1078680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600" dirty="0"/>
              <a:t>Clinical Quality Measure Bundle</a:t>
            </a:r>
          </a:p>
        </p:txBody>
      </p:sp>
      <p:pic>
        <p:nvPicPr>
          <p:cNvPr id="5" name="Picture 4" descr="Diagram showing the stages of a clinical quality measure: conceptualization; specification; testing; maintenance, use and validation; and implementation.">
            <a:extLst>
              <a:ext uri="{FF2B5EF4-FFF2-40B4-BE49-F238E27FC236}">
                <a16:creationId xmlns:a16="http://schemas.microsoft.com/office/drawing/2014/main" id="{756C1F36-4142-4567-9FA3-31935EC19085}"/>
              </a:ext>
            </a:extLst>
          </p:cNvPr>
          <p:cNvPicPr>
            <a:picLocks noChangeAspect="1"/>
          </p:cNvPicPr>
          <p:nvPr/>
        </p:nvPicPr>
        <p:blipFill>
          <a:blip r:embed="rId3"/>
          <a:stretch>
            <a:fillRect/>
          </a:stretch>
        </p:blipFill>
        <p:spPr>
          <a:xfrm>
            <a:off x="2667000" y="2267297"/>
            <a:ext cx="6366587" cy="3581617"/>
          </a:xfrm>
          <a:prstGeom prst="rect">
            <a:avLst/>
          </a:prstGeom>
        </p:spPr>
      </p:pic>
      <p:sp>
        <p:nvSpPr>
          <p:cNvPr id="6" name="Text Placeholder 5">
            <a:extLst>
              <a:ext uri="{FF2B5EF4-FFF2-40B4-BE49-F238E27FC236}">
                <a16:creationId xmlns:a16="http://schemas.microsoft.com/office/drawing/2014/main" id="{BA252F1C-97AF-4710-B64A-1B53111E62A9}"/>
              </a:ext>
            </a:extLst>
          </p:cNvPr>
          <p:cNvSpPr txBox="1">
            <a:spLocks/>
          </p:cNvSpPr>
          <p:nvPr/>
        </p:nvSpPr>
        <p:spPr>
          <a:xfrm>
            <a:off x="308663" y="990600"/>
            <a:ext cx="3958537" cy="4863569"/>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dirty="0">
                <a:solidFill>
                  <a:schemeClr val="tx1"/>
                </a:solidFill>
              </a:rPr>
              <a:t>The purpose of a clinical quality measure is to make good decisions, the goal of a CQM is to improve quality through improved performance. </a:t>
            </a:r>
          </a:p>
          <a:p>
            <a:pPr algn="l"/>
            <a:endParaRPr lang="en-US" sz="2400" dirty="0">
              <a:solidFill>
                <a:schemeClr val="tx1"/>
              </a:solidFill>
            </a:endParaRPr>
          </a:p>
          <a:p>
            <a:pPr algn="l"/>
            <a:endParaRPr lang="en-US" sz="2400" dirty="0">
              <a:solidFill>
                <a:schemeClr val="tx1"/>
              </a:solidFill>
            </a:endParaRPr>
          </a:p>
          <a:p>
            <a:pPr algn="l"/>
            <a:endParaRPr lang="en-US" sz="2400" dirty="0">
              <a:solidFill>
                <a:schemeClr val="tx1"/>
              </a:solidFill>
            </a:endParaRPr>
          </a:p>
        </p:txBody>
      </p:sp>
    </p:spTree>
    <p:extLst>
      <p:ext uri="{BB962C8B-B14F-4D97-AF65-F5344CB8AC3E}">
        <p14:creationId xmlns:p14="http://schemas.microsoft.com/office/powerpoint/2010/main" val="2075042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600" dirty="0"/>
              <a:t>Supporting Measure Implementation</a:t>
            </a:r>
          </a:p>
        </p:txBody>
      </p:sp>
      <p:sp>
        <p:nvSpPr>
          <p:cNvPr id="4" name="TextBox 3">
            <a:extLst>
              <a:ext uri="{FF2B5EF4-FFF2-40B4-BE49-F238E27FC236}">
                <a16:creationId xmlns:a16="http://schemas.microsoft.com/office/drawing/2014/main" id="{1A2EA57A-A5E6-4010-9C51-6518EC6072EE}"/>
              </a:ext>
            </a:extLst>
          </p:cNvPr>
          <p:cNvSpPr txBox="1"/>
          <p:nvPr/>
        </p:nvSpPr>
        <p:spPr>
          <a:xfrm>
            <a:off x="536331" y="1828800"/>
            <a:ext cx="7769469" cy="830997"/>
          </a:xfrm>
          <a:prstGeom prst="rect">
            <a:avLst/>
          </a:prstGeom>
          <a:noFill/>
        </p:spPr>
        <p:txBody>
          <a:bodyPr wrap="square" rtlCol="0">
            <a:spAutoFit/>
          </a:bodyPr>
          <a:lstStyle/>
          <a:p>
            <a:r>
              <a:rPr lang="en-US" sz="2400" b="1" dirty="0"/>
              <a:t>What tools could we release along with clinical quality measures that would support the implementation process? </a:t>
            </a:r>
          </a:p>
        </p:txBody>
      </p:sp>
      <p:sp>
        <p:nvSpPr>
          <p:cNvPr id="5" name="TextBox 4">
            <a:extLst>
              <a:ext uri="{FF2B5EF4-FFF2-40B4-BE49-F238E27FC236}">
                <a16:creationId xmlns:a16="http://schemas.microsoft.com/office/drawing/2014/main" id="{1701C21B-D05F-4487-A4DD-4BD05EDA9630}"/>
              </a:ext>
            </a:extLst>
          </p:cNvPr>
          <p:cNvSpPr txBox="1"/>
          <p:nvPr/>
        </p:nvSpPr>
        <p:spPr>
          <a:xfrm>
            <a:off x="551404" y="2895600"/>
            <a:ext cx="6321669" cy="2308324"/>
          </a:xfrm>
          <a:prstGeom prst="rect">
            <a:avLst/>
          </a:prstGeom>
          <a:noFill/>
        </p:spPr>
        <p:txBody>
          <a:bodyPr wrap="square" rtlCol="0">
            <a:spAutoFit/>
          </a:bodyPr>
          <a:lstStyle/>
          <a:p>
            <a:r>
              <a:rPr lang="en-US" sz="2400" dirty="0"/>
              <a:t>The Clinical Quality Measure Support Bundle</a:t>
            </a:r>
          </a:p>
          <a:p>
            <a:pPr marL="285750" indent="-285750">
              <a:buFont typeface="Arial" panose="020B0604020202020204" pitchFamily="34" charset="0"/>
              <a:buChar char="•"/>
            </a:pPr>
            <a:r>
              <a:rPr lang="en-US" sz="2400" dirty="0"/>
              <a:t>Predictive model</a:t>
            </a:r>
          </a:p>
          <a:p>
            <a:pPr marL="285750" indent="-285750">
              <a:buFont typeface="Arial" panose="020B0604020202020204" pitchFamily="34" charset="0"/>
              <a:buChar char="•"/>
            </a:pPr>
            <a:r>
              <a:rPr lang="en-US" sz="2400" dirty="0"/>
              <a:t>Clinical decision support (CDS) artifacts</a:t>
            </a:r>
          </a:p>
          <a:p>
            <a:pPr marL="285750" indent="-285750">
              <a:buFont typeface="Arial" panose="020B0604020202020204" pitchFamily="34" charset="0"/>
              <a:buChar char="•"/>
            </a:pPr>
            <a:r>
              <a:rPr lang="en-US" sz="2400" dirty="0"/>
              <a:t>Clinician engagement guide</a:t>
            </a:r>
          </a:p>
          <a:p>
            <a:pPr marL="285750" indent="-285750">
              <a:buFont typeface="Arial" panose="020B0604020202020204" pitchFamily="34" charset="0"/>
              <a:buChar char="•"/>
            </a:pPr>
            <a:r>
              <a:rPr lang="en-US" sz="2400" dirty="0"/>
              <a:t>Consumer engagement guide</a:t>
            </a:r>
          </a:p>
          <a:p>
            <a:endParaRPr lang="en-US" sz="2400" dirty="0"/>
          </a:p>
        </p:txBody>
      </p:sp>
    </p:spTree>
    <p:extLst>
      <p:ext uri="{BB962C8B-B14F-4D97-AF65-F5344CB8AC3E}">
        <p14:creationId xmlns:p14="http://schemas.microsoft.com/office/powerpoint/2010/main" val="436093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600" dirty="0"/>
              <a:t>Example: Concurrent Use of Opioids </a:t>
            </a:r>
            <a:br>
              <a:rPr lang="en-US" sz="3600" dirty="0"/>
            </a:br>
            <a:r>
              <a:rPr lang="en-US" sz="3600" dirty="0"/>
              <a:t>and Benzodiazepines</a:t>
            </a:r>
          </a:p>
        </p:txBody>
      </p:sp>
      <p:pic>
        <p:nvPicPr>
          <p:cNvPr id="5" name="Picture 4" descr="Screenshot of measure &quot;concurrent use of opioids and benzodiazepines&quot; in CMIT.">
            <a:extLst>
              <a:ext uri="{FF2B5EF4-FFF2-40B4-BE49-F238E27FC236}">
                <a16:creationId xmlns:a16="http://schemas.microsoft.com/office/drawing/2014/main" id="{94D44226-CD10-4527-8AFB-82AFDDD75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241" y="1676400"/>
            <a:ext cx="6599518" cy="50151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66375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predictive modeling graphic">
            <a:extLst>
              <a:ext uri="{FF2B5EF4-FFF2-40B4-BE49-F238E27FC236}">
                <a16:creationId xmlns:a16="http://schemas.microsoft.com/office/drawing/2014/main" id="{6B3E6E42-8697-4862-AAF7-22EF06CC62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92" b="7421"/>
          <a:stretch/>
        </p:blipFill>
        <p:spPr bwMode="auto">
          <a:xfrm>
            <a:off x="1377265" y="1853921"/>
            <a:ext cx="6389470" cy="42268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chor="ctr"/>
          <a:lstStyle/>
          <a:p>
            <a:r>
              <a:rPr lang="en-US" sz="3600" dirty="0"/>
              <a:t>Predictive Model</a:t>
            </a:r>
          </a:p>
        </p:txBody>
      </p:sp>
      <p:sp>
        <p:nvSpPr>
          <p:cNvPr id="4" name="TextBox 3">
            <a:extLst>
              <a:ext uri="{FF2B5EF4-FFF2-40B4-BE49-F238E27FC236}">
                <a16:creationId xmlns:a16="http://schemas.microsoft.com/office/drawing/2014/main" id="{1A2EA57A-A5E6-4010-9C51-6518EC6072EE}"/>
              </a:ext>
            </a:extLst>
          </p:cNvPr>
          <p:cNvSpPr txBox="1"/>
          <p:nvPr/>
        </p:nvSpPr>
        <p:spPr>
          <a:xfrm>
            <a:off x="536331" y="1828800"/>
            <a:ext cx="7769469" cy="461665"/>
          </a:xfrm>
          <a:prstGeom prst="rect">
            <a:avLst/>
          </a:prstGeom>
          <a:noFill/>
        </p:spPr>
        <p:txBody>
          <a:bodyPr wrap="square" rtlCol="0">
            <a:spAutoFit/>
          </a:bodyPr>
          <a:lstStyle/>
          <a:p>
            <a:r>
              <a:rPr lang="en-US" sz="2400" b="1" dirty="0"/>
              <a:t>Risk Adjustment and Predictive Modeling</a:t>
            </a:r>
          </a:p>
        </p:txBody>
      </p:sp>
    </p:spTree>
    <p:extLst>
      <p:ext uri="{BB962C8B-B14F-4D97-AF65-F5344CB8AC3E}">
        <p14:creationId xmlns:p14="http://schemas.microsoft.com/office/powerpoint/2010/main" val="4032916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600" dirty="0"/>
              <a:t>Predictive Model (cont.)</a:t>
            </a:r>
          </a:p>
        </p:txBody>
      </p:sp>
      <p:sp>
        <p:nvSpPr>
          <p:cNvPr id="4" name="TextBox 3">
            <a:extLst>
              <a:ext uri="{FF2B5EF4-FFF2-40B4-BE49-F238E27FC236}">
                <a16:creationId xmlns:a16="http://schemas.microsoft.com/office/drawing/2014/main" id="{1A2EA57A-A5E6-4010-9C51-6518EC6072EE}"/>
              </a:ext>
            </a:extLst>
          </p:cNvPr>
          <p:cNvSpPr txBox="1"/>
          <p:nvPr/>
        </p:nvSpPr>
        <p:spPr>
          <a:xfrm>
            <a:off x="381000" y="1676400"/>
            <a:ext cx="4645269" cy="4493538"/>
          </a:xfrm>
          <a:prstGeom prst="rect">
            <a:avLst/>
          </a:prstGeom>
          <a:noFill/>
        </p:spPr>
        <p:txBody>
          <a:bodyPr wrap="square" rtlCol="0">
            <a:spAutoFit/>
          </a:bodyPr>
          <a:lstStyle/>
          <a:p>
            <a:pPr marL="342900" indent="-342900">
              <a:buFont typeface="Arial" panose="020B0604020202020204" pitchFamily="34" charset="0"/>
              <a:buChar char="•"/>
            </a:pPr>
            <a:r>
              <a:rPr lang="en-US" sz="2200" dirty="0"/>
              <a:t>Stratify the patient population into subgroups according to the likelihood of the outcome of interest, incorporating both risk factors present at the beginning of the episode and factors that occur during the episode that are in the causal pathway </a:t>
            </a:r>
          </a:p>
          <a:p>
            <a:pPr marL="342900" indent="-342900">
              <a:buFont typeface="Arial" panose="020B0604020202020204" pitchFamily="34" charset="0"/>
              <a:buChar char="•"/>
            </a:pPr>
            <a:r>
              <a:rPr lang="en-US" sz="2200" dirty="0"/>
              <a:t>Used to intervene prospectively, and to analyze retrospectively. The predictive model would also be updated continuously throughout the episode.</a:t>
            </a:r>
          </a:p>
        </p:txBody>
      </p:sp>
      <p:sp>
        <p:nvSpPr>
          <p:cNvPr id="5" name="Rectangle 4" descr="&quot;Predictive modeling is a set of tools used to stratify a population according to its risk of nearly any outcome... ideally, patients are risk-stratified to identify opportunities for intervention before the occurrence of adverse outcomes that result in increased medical costs.&quot; Quote from article &quot;An Introduction to predictive modeling for disease management risk stratification.&quot;">
            <a:extLst>
              <a:ext uri="{FF2B5EF4-FFF2-40B4-BE49-F238E27FC236}">
                <a16:creationId xmlns:a16="http://schemas.microsoft.com/office/drawing/2014/main" id="{AE791B37-46FE-437C-A816-BB1958A88DA2}"/>
              </a:ext>
            </a:extLst>
          </p:cNvPr>
          <p:cNvSpPr/>
          <p:nvPr/>
        </p:nvSpPr>
        <p:spPr>
          <a:xfrm>
            <a:off x="5257800" y="1828800"/>
            <a:ext cx="3505200" cy="4419600"/>
          </a:xfrm>
          <a:prstGeom prst="rect">
            <a:avLst/>
          </a:prstGeom>
          <a:solidFill>
            <a:srgbClr val="084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3D812B8-C801-4EBA-BC37-37315323E12A}"/>
              </a:ext>
            </a:extLst>
          </p:cNvPr>
          <p:cNvSpPr txBox="1"/>
          <p:nvPr/>
        </p:nvSpPr>
        <p:spPr>
          <a:xfrm>
            <a:off x="5562600" y="1929348"/>
            <a:ext cx="2971800" cy="3785652"/>
          </a:xfrm>
          <a:prstGeom prst="rect">
            <a:avLst/>
          </a:prstGeom>
          <a:noFill/>
        </p:spPr>
        <p:txBody>
          <a:bodyPr wrap="square" rtlCol="0">
            <a:spAutoFit/>
          </a:bodyPr>
          <a:lstStyle/>
          <a:p>
            <a:r>
              <a:rPr lang="en-US" sz="2000" dirty="0">
                <a:solidFill>
                  <a:schemeClr val="bg1"/>
                </a:solidFill>
              </a:rPr>
              <a:t>“Predictive modeling is a set of tools used to stratify a population according to its risk of nearly any outcome… ideally, patients are risk‐stratified to identify opportunities for intervention </a:t>
            </a:r>
            <a:r>
              <a:rPr lang="en-US" sz="2000" u="sng" dirty="0">
                <a:solidFill>
                  <a:schemeClr val="bg1"/>
                </a:solidFill>
              </a:rPr>
              <a:t>before the occurrence of adverse outcomes</a:t>
            </a:r>
            <a:r>
              <a:rPr lang="en-US" sz="2000" dirty="0">
                <a:solidFill>
                  <a:schemeClr val="bg1"/>
                </a:solidFill>
              </a:rPr>
              <a:t> that result in increased medical costs.” </a:t>
            </a:r>
          </a:p>
          <a:p>
            <a:endParaRPr lang="en-US" sz="2000" dirty="0">
              <a:solidFill>
                <a:schemeClr val="bg1"/>
              </a:solidFill>
            </a:endParaRPr>
          </a:p>
        </p:txBody>
      </p:sp>
      <p:sp>
        <p:nvSpPr>
          <p:cNvPr id="3" name="TextBox 2">
            <a:extLst>
              <a:ext uri="{FF2B5EF4-FFF2-40B4-BE49-F238E27FC236}">
                <a16:creationId xmlns:a16="http://schemas.microsoft.com/office/drawing/2014/main" id="{22B06E85-35F0-4A6E-8632-547D7A25D172}"/>
              </a:ext>
            </a:extLst>
          </p:cNvPr>
          <p:cNvSpPr txBox="1"/>
          <p:nvPr/>
        </p:nvSpPr>
        <p:spPr>
          <a:xfrm>
            <a:off x="5505450" y="5638800"/>
            <a:ext cx="3086100" cy="577081"/>
          </a:xfrm>
          <a:prstGeom prst="rect">
            <a:avLst/>
          </a:prstGeom>
          <a:noFill/>
        </p:spPr>
        <p:txBody>
          <a:bodyPr wrap="square" rtlCol="0">
            <a:spAutoFit/>
          </a:bodyPr>
          <a:lstStyle/>
          <a:p>
            <a:r>
              <a:rPr lang="en-US" sz="1050" dirty="0">
                <a:solidFill>
                  <a:schemeClr val="bg1"/>
                </a:solidFill>
              </a:rPr>
              <a:t>Cousins MS, Shickle LM, Bander JA. An introduction to predictive modeling for disease management risk stratification. </a:t>
            </a:r>
            <a:r>
              <a:rPr lang="en-US" sz="1050" i="1" dirty="0">
                <a:solidFill>
                  <a:schemeClr val="bg1"/>
                </a:solidFill>
              </a:rPr>
              <a:t>Disease Management </a:t>
            </a:r>
            <a:r>
              <a:rPr lang="en-US" sz="1050" dirty="0">
                <a:solidFill>
                  <a:schemeClr val="bg1"/>
                </a:solidFill>
              </a:rPr>
              <a:t>2002;5:157‐167. </a:t>
            </a:r>
          </a:p>
        </p:txBody>
      </p:sp>
    </p:spTree>
    <p:extLst>
      <p:ext uri="{BB962C8B-B14F-4D97-AF65-F5344CB8AC3E}">
        <p14:creationId xmlns:p14="http://schemas.microsoft.com/office/powerpoint/2010/main" val="74362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600" dirty="0"/>
              <a:t>Opioids and Benzodiazepines</a:t>
            </a:r>
          </a:p>
        </p:txBody>
      </p:sp>
      <p:sp>
        <p:nvSpPr>
          <p:cNvPr id="4" name="TextBox 3">
            <a:extLst>
              <a:ext uri="{FF2B5EF4-FFF2-40B4-BE49-F238E27FC236}">
                <a16:creationId xmlns:a16="http://schemas.microsoft.com/office/drawing/2014/main" id="{1A2EA57A-A5E6-4010-9C51-6518EC6072EE}"/>
              </a:ext>
            </a:extLst>
          </p:cNvPr>
          <p:cNvSpPr txBox="1"/>
          <p:nvPr/>
        </p:nvSpPr>
        <p:spPr>
          <a:xfrm>
            <a:off x="381000" y="1676400"/>
            <a:ext cx="4575679"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Patients filling both opioid and benzodiazepine prescriptions had a 15-fold increase in the risk of death compared with those filling neither prescription.</a:t>
            </a:r>
          </a:p>
          <a:p>
            <a:pPr marL="342900" indent="-342900">
              <a:buFont typeface="Arial" panose="020B0604020202020204" pitchFamily="34" charset="0"/>
              <a:buChar char="•"/>
            </a:pPr>
            <a:r>
              <a:rPr lang="en-US" sz="2400" dirty="0"/>
              <a:t>More than 30 percent of overdoses involving opioids also involve benzodiazepines</a:t>
            </a:r>
          </a:p>
          <a:p>
            <a:pPr marL="342900" indent="-342900">
              <a:buFont typeface="Arial" panose="020B0604020202020204" pitchFamily="34" charset="0"/>
              <a:buChar char="•"/>
            </a:pPr>
            <a:r>
              <a:rPr lang="en-US" sz="2400" dirty="0"/>
              <a:t>Some of the conditions that warrant treatment with benzodiazepines (e.g., anxiety disorders) are also independent risk factors for opioid overdose.</a:t>
            </a:r>
          </a:p>
        </p:txBody>
      </p:sp>
    </p:spTree>
    <p:extLst>
      <p:ext uri="{BB962C8B-B14F-4D97-AF65-F5344CB8AC3E}">
        <p14:creationId xmlns:p14="http://schemas.microsoft.com/office/powerpoint/2010/main" val="1095716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600" dirty="0"/>
              <a:t>Opioids and Benzodiazepines</a:t>
            </a:r>
          </a:p>
        </p:txBody>
      </p:sp>
      <p:sp>
        <p:nvSpPr>
          <p:cNvPr id="4" name="TextBox 3">
            <a:extLst>
              <a:ext uri="{FF2B5EF4-FFF2-40B4-BE49-F238E27FC236}">
                <a16:creationId xmlns:a16="http://schemas.microsoft.com/office/drawing/2014/main" id="{1A2EA57A-A5E6-4010-9C51-6518EC6072EE}"/>
              </a:ext>
            </a:extLst>
          </p:cNvPr>
          <p:cNvSpPr txBox="1"/>
          <p:nvPr/>
        </p:nvSpPr>
        <p:spPr>
          <a:xfrm>
            <a:off x="381000" y="1676400"/>
            <a:ext cx="4575679"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Patients filling both opioid and benzodiazepine prescriptions had a 15-fold increase in the risk of death compared with those filling neither prescription.</a:t>
            </a:r>
          </a:p>
          <a:p>
            <a:pPr marL="342900" indent="-342900">
              <a:buFont typeface="Arial" panose="020B0604020202020204" pitchFamily="34" charset="0"/>
              <a:buChar char="•"/>
            </a:pPr>
            <a:r>
              <a:rPr lang="en-US" sz="2400" dirty="0"/>
              <a:t>More than 30 percent of overdoses involving opioids also involve benzodiazepines</a:t>
            </a:r>
          </a:p>
          <a:p>
            <a:pPr marL="342900" indent="-342900">
              <a:buFont typeface="Arial" panose="020B0604020202020204" pitchFamily="34" charset="0"/>
              <a:buChar char="•"/>
            </a:pPr>
            <a:r>
              <a:rPr lang="en-US" sz="2400" dirty="0"/>
              <a:t>Some of the conditions that warrant treatment with benzodiazepines (e.g., anxiety disorders) are also independent risk factors for opioid overdose.</a:t>
            </a:r>
          </a:p>
        </p:txBody>
      </p:sp>
      <p:sp>
        <p:nvSpPr>
          <p:cNvPr id="5" name="Text Placeholder 3">
            <a:extLst>
              <a:ext uri="{FF2B5EF4-FFF2-40B4-BE49-F238E27FC236}">
                <a16:creationId xmlns:a16="http://schemas.microsoft.com/office/drawing/2014/main" id="{B820C3B1-BBD8-42D2-8BBD-0CCCFA12BA6B}"/>
              </a:ext>
            </a:extLst>
          </p:cNvPr>
          <p:cNvSpPr txBox="1">
            <a:spLocks/>
          </p:cNvSpPr>
          <p:nvPr/>
        </p:nvSpPr>
        <p:spPr>
          <a:xfrm>
            <a:off x="5112010" y="1712294"/>
            <a:ext cx="3498590" cy="4508099"/>
          </a:xfrm>
          <a:prstGeom prst="rect">
            <a:avLst/>
          </a:prstGeom>
          <a:ln>
            <a:solidFill>
              <a:schemeClr val="accent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solidFill>
                  <a:srgbClr val="084A9C"/>
                </a:solidFill>
                <a:latin typeface="+mj-lt"/>
                <a:ea typeface="+mj-ea"/>
                <a:cs typeface="+mj-cs"/>
              </a:rPr>
              <a:t>Predictive Analytics</a:t>
            </a:r>
          </a:p>
          <a:p>
            <a:pPr marL="0" indent="0">
              <a:buNone/>
            </a:pPr>
            <a:r>
              <a:rPr lang="en-US" sz="2400" dirty="0">
                <a:solidFill>
                  <a:srgbClr val="084A9C"/>
                </a:solidFill>
                <a:latin typeface="+mj-lt"/>
                <a:ea typeface="+mj-ea"/>
                <a:cs typeface="+mj-cs"/>
              </a:rPr>
              <a:t>Patients with:</a:t>
            </a:r>
          </a:p>
          <a:p>
            <a:r>
              <a:rPr lang="en-US" sz="2400" dirty="0">
                <a:solidFill>
                  <a:srgbClr val="084A9C"/>
                </a:solidFill>
                <a:latin typeface="+mj-lt"/>
                <a:ea typeface="+mj-ea"/>
                <a:cs typeface="+mj-cs"/>
              </a:rPr>
              <a:t>Chronic Pain</a:t>
            </a:r>
          </a:p>
          <a:p>
            <a:r>
              <a:rPr lang="en-US" sz="2400" dirty="0">
                <a:solidFill>
                  <a:srgbClr val="084A9C"/>
                </a:solidFill>
                <a:latin typeface="+mj-lt"/>
                <a:ea typeface="+mj-ea"/>
                <a:cs typeface="+mj-cs"/>
              </a:rPr>
              <a:t>Alcohol Use/Abuse</a:t>
            </a:r>
          </a:p>
          <a:p>
            <a:r>
              <a:rPr lang="en-US" sz="2400" dirty="0">
                <a:solidFill>
                  <a:srgbClr val="084A9C"/>
                </a:solidFill>
                <a:latin typeface="+mj-lt"/>
                <a:ea typeface="+mj-ea"/>
                <a:cs typeface="+mj-cs"/>
              </a:rPr>
              <a:t>Veteran</a:t>
            </a:r>
          </a:p>
          <a:p>
            <a:r>
              <a:rPr lang="en-US" sz="2400" dirty="0">
                <a:solidFill>
                  <a:srgbClr val="084A9C"/>
                </a:solidFill>
                <a:latin typeface="+mj-lt"/>
                <a:ea typeface="+mj-ea"/>
                <a:cs typeface="+mj-cs"/>
              </a:rPr>
              <a:t>Woman</a:t>
            </a:r>
          </a:p>
          <a:p>
            <a:r>
              <a:rPr lang="en-US" sz="2400" dirty="0">
                <a:solidFill>
                  <a:srgbClr val="084A9C"/>
                </a:solidFill>
                <a:latin typeface="+mj-lt"/>
                <a:ea typeface="+mj-ea"/>
                <a:cs typeface="+mj-cs"/>
              </a:rPr>
              <a:t>Anxiety</a:t>
            </a:r>
          </a:p>
          <a:p>
            <a:r>
              <a:rPr lang="en-US" sz="2400" dirty="0">
                <a:solidFill>
                  <a:srgbClr val="084A9C"/>
                </a:solidFill>
                <a:latin typeface="+mj-lt"/>
                <a:ea typeface="+mj-ea"/>
                <a:cs typeface="+mj-cs"/>
              </a:rPr>
              <a:t>Depression</a:t>
            </a:r>
          </a:p>
          <a:p>
            <a:r>
              <a:rPr lang="en-US" sz="2400" dirty="0">
                <a:solidFill>
                  <a:srgbClr val="084A9C"/>
                </a:solidFill>
                <a:latin typeface="+mj-lt"/>
                <a:ea typeface="+mj-ea"/>
                <a:cs typeface="+mj-cs"/>
              </a:rPr>
              <a:t>Difficulty Sleeping</a:t>
            </a:r>
          </a:p>
          <a:p>
            <a:pPr marL="457200" indent="-457200"/>
            <a:endParaRPr lang="en-US" sz="2800" b="1" dirty="0">
              <a:solidFill>
                <a:srgbClr val="084A9C"/>
              </a:solidFill>
              <a:latin typeface="+mj-lt"/>
              <a:ea typeface="+mj-ea"/>
              <a:cs typeface="+mj-cs"/>
            </a:endParaRPr>
          </a:p>
        </p:txBody>
      </p:sp>
    </p:spTree>
    <p:extLst>
      <p:ext uri="{BB962C8B-B14F-4D97-AF65-F5344CB8AC3E}">
        <p14:creationId xmlns:p14="http://schemas.microsoft.com/office/powerpoint/2010/main" val="299002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600" dirty="0"/>
              <a:t>Clinical Decision Support (CDS)</a:t>
            </a:r>
          </a:p>
        </p:txBody>
      </p:sp>
      <p:sp>
        <p:nvSpPr>
          <p:cNvPr id="3" name="Rectangle 2">
            <a:extLst>
              <a:ext uri="{FF2B5EF4-FFF2-40B4-BE49-F238E27FC236}">
                <a16:creationId xmlns:a16="http://schemas.microsoft.com/office/drawing/2014/main" id="{0BFCA2CD-1FCD-4495-AE36-D2020FA92301}"/>
              </a:ext>
            </a:extLst>
          </p:cNvPr>
          <p:cNvSpPr/>
          <p:nvPr/>
        </p:nvSpPr>
        <p:spPr>
          <a:xfrm>
            <a:off x="381000" y="2209800"/>
            <a:ext cx="8610600" cy="3785652"/>
          </a:xfrm>
          <a:prstGeom prst="rect">
            <a:avLst/>
          </a:prstGeom>
        </p:spPr>
        <p:txBody>
          <a:bodyPr wrap="square">
            <a:spAutoFit/>
          </a:bodyPr>
          <a:lstStyle/>
          <a:p>
            <a:r>
              <a:rPr lang="en-US" sz="2000" dirty="0"/>
              <a:t>Clinical Decision Support (CDS) provides timely information to help inform decisions about a patient's care and has the ability to significantly impact improvements in quality, safety, efficiency, and effectiveness of health care.</a:t>
            </a:r>
          </a:p>
          <a:p>
            <a:endParaRPr lang="en-US" sz="2000" dirty="0"/>
          </a:p>
          <a:p>
            <a:r>
              <a:rPr lang="en-US" sz="2000" dirty="0"/>
              <a:t>CDS requires computable biomedical information, person-specific data, and a reasoning or inferencing mechanism that combines knowledge and data to generate and present helpful information to clinicians, patients, and care team members as care is being delivered. </a:t>
            </a:r>
          </a:p>
          <a:p>
            <a:endParaRPr lang="en-US" sz="2000" dirty="0"/>
          </a:p>
          <a:p>
            <a:r>
              <a:rPr lang="en-US" sz="2000" dirty="0"/>
              <a:t>This information must be filtered, organized, and presented in a way that supports the current workflow, allowing the user to make an informed decision quickly and to take action on that decision.</a:t>
            </a:r>
          </a:p>
        </p:txBody>
      </p:sp>
    </p:spTree>
    <p:extLst>
      <p:ext uri="{BB962C8B-B14F-4D97-AF65-F5344CB8AC3E}">
        <p14:creationId xmlns:p14="http://schemas.microsoft.com/office/powerpoint/2010/main" val="2621225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600" dirty="0"/>
              <a:t>Clinical Decision Support (cont.)</a:t>
            </a:r>
          </a:p>
        </p:txBody>
      </p:sp>
      <p:sp>
        <p:nvSpPr>
          <p:cNvPr id="4" name="TextBox 3">
            <a:extLst>
              <a:ext uri="{FF2B5EF4-FFF2-40B4-BE49-F238E27FC236}">
                <a16:creationId xmlns:a16="http://schemas.microsoft.com/office/drawing/2014/main" id="{1A2EA57A-A5E6-4010-9C51-6518EC6072EE}"/>
              </a:ext>
            </a:extLst>
          </p:cNvPr>
          <p:cNvSpPr txBox="1"/>
          <p:nvPr/>
        </p:nvSpPr>
        <p:spPr>
          <a:xfrm>
            <a:off x="304800" y="1676400"/>
            <a:ext cx="3886200" cy="4893647"/>
          </a:xfrm>
          <a:prstGeom prst="rect">
            <a:avLst/>
          </a:prstGeom>
          <a:noFill/>
        </p:spPr>
        <p:txBody>
          <a:bodyPr wrap="square" rtlCol="0">
            <a:spAutoFit/>
          </a:bodyPr>
          <a:lstStyle/>
          <a:p>
            <a:r>
              <a:rPr lang="en-US" sz="2400" dirty="0">
                <a:latin typeface="+mj-lt"/>
              </a:rPr>
              <a:t>CDS encompasses, but is not limited to:</a:t>
            </a:r>
          </a:p>
          <a:p>
            <a:pPr marL="342900" indent="-342900">
              <a:buFont typeface="Arial" panose="020B0604020202020204" pitchFamily="34" charset="0"/>
              <a:buChar char="•"/>
            </a:pPr>
            <a:r>
              <a:rPr lang="en-US" sz="2400" dirty="0">
                <a:solidFill>
                  <a:schemeClr val="dk1"/>
                </a:solidFill>
                <a:latin typeface="+mj-lt"/>
                <a:cs typeface="Arial"/>
              </a:rPr>
              <a:t>Computerized alerts and reminders for providers and patients</a:t>
            </a:r>
          </a:p>
          <a:p>
            <a:pPr marL="342900" indent="-342900">
              <a:buFont typeface="Arial" panose="020B0604020202020204" pitchFamily="34" charset="0"/>
              <a:buChar char="•"/>
            </a:pPr>
            <a:r>
              <a:rPr lang="en-US" sz="2400" dirty="0">
                <a:solidFill>
                  <a:schemeClr val="dk1"/>
                </a:solidFill>
                <a:latin typeface="+mj-lt"/>
                <a:cs typeface="Arial"/>
              </a:rPr>
              <a:t>Clinical guidelines</a:t>
            </a:r>
          </a:p>
          <a:p>
            <a:pPr marL="342900" indent="-342900">
              <a:buFont typeface="Arial" panose="020B0604020202020204" pitchFamily="34" charset="0"/>
              <a:buChar char="•"/>
            </a:pPr>
            <a:r>
              <a:rPr lang="en-US" sz="2400" dirty="0">
                <a:solidFill>
                  <a:schemeClr val="dk1"/>
                </a:solidFill>
                <a:latin typeface="+mj-lt"/>
                <a:cs typeface="Arial"/>
              </a:rPr>
              <a:t>Condition-specific order sets</a:t>
            </a:r>
          </a:p>
          <a:p>
            <a:pPr marL="342900" indent="-342900">
              <a:buFont typeface="Arial" panose="020B0604020202020204" pitchFamily="34" charset="0"/>
              <a:buChar char="•"/>
            </a:pPr>
            <a:r>
              <a:rPr lang="en-US" sz="2400" dirty="0">
                <a:solidFill>
                  <a:schemeClr val="dk1"/>
                </a:solidFill>
                <a:latin typeface="+mj-lt"/>
                <a:cs typeface="Arial"/>
              </a:rPr>
              <a:t>Focused patient data reports and summaries</a:t>
            </a:r>
          </a:p>
          <a:p>
            <a:pPr marL="342900" indent="-342900">
              <a:buFont typeface="Arial" panose="020B0604020202020204" pitchFamily="34" charset="0"/>
              <a:buChar char="•"/>
            </a:pPr>
            <a:r>
              <a:rPr lang="en-US" sz="2400" dirty="0">
                <a:solidFill>
                  <a:schemeClr val="dk1"/>
                </a:solidFill>
                <a:latin typeface="+mj-lt"/>
                <a:cs typeface="Arial"/>
              </a:rPr>
              <a:t>Documentation templates</a:t>
            </a:r>
          </a:p>
          <a:p>
            <a:pPr marL="342900" indent="-342900">
              <a:buFont typeface="Arial" panose="020B0604020202020204" pitchFamily="34" charset="0"/>
              <a:buChar char="•"/>
            </a:pPr>
            <a:r>
              <a:rPr lang="en-US" sz="2400" dirty="0">
                <a:solidFill>
                  <a:schemeClr val="dk1"/>
                </a:solidFill>
                <a:latin typeface="+mj-lt"/>
                <a:cs typeface="Arial"/>
              </a:rPr>
              <a:t>Diagnostic support</a:t>
            </a:r>
            <a:br>
              <a:rPr lang="en-US" sz="2400" dirty="0">
                <a:solidFill>
                  <a:schemeClr val="dk1"/>
                </a:solidFill>
                <a:latin typeface="+mj-lt"/>
                <a:cs typeface="Arial"/>
              </a:rPr>
            </a:br>
            <a:endParaRPr lang="en-US" sz="2400" dirty="0">
              <a:latin typeface="+mj-lt"/>
            </a:endParaRPr>
          </a:p>
        </p:txBody>
      </p:sp>
      <p:sp>
        <p:nvSpPr>
          <p:cNvPr id="6" name="Text Placeholder 3">
            <a:extLst>
              <a:ext uri="{FF2B5EF4-FFF2-40B4-BE49-F238E27FC236}">
                <a16:creationId xmlns:a16="http://schemas.microsoft.com/office/drawing/2014/main" id="{A2AC0CC7-2EFF-4621-B0CC-C6E99DC1B4AE}"/>
              </a:ext>
            </a:extLst>
          </p:cNvPr>
          <p:cNvSpPr txBox="1">
            <a:spLocks/>
          </p:cNvSpPr>
          <p:nvPr/>
        </p:nvSpPr>
        <p:spPr>
          <a:xfrm>
            <a:off x="4343400" y="1784478"/>
            <a:ext cx="4267200" cy="4844921"/>
          </a:xfrm>
          <a:prstGeom prst="rect">
            <a:avLst/>
          </a:prstGeom>
          <a:solidFill>
            <a:sysClr val="window" lastClr="FFFFFF"/>
          </a:solidFill>
          <a:ln w="25400" cap="flat" cmpd="sng" algn="ctr">
            <a:solidFill>
              <a:srgbClr val="084A9C"/>
            </a:solidFill>
            <a:prstDash val="solid"/>
          </a:ln>
          <a:effectLst/>
        </p:spPr>
        <p:txBody>
          <a:bodyPr>
            <a:normAutofit/>
          </a:bodyPr>
          <a:lstStyle>
            <a:lvl1pPr marL="0" indent="0" algn="l" defTabSz="457200" rtl="0" eaLnBrk="1" latinLnBrk="0" hangingPunct="1">
              <a:spcBef>
                <a:spcPct val="20000"/>
              </a:spcBef>
              <a:buFont typeface="Arial"/>
              <a:buNone/>
              <a:defRPr sz="1600" kern="1200">
                <a:solidFill>
                  <a:schemeClr val="dk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dk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dk1"/>
                </a:solidFill>
                <a:latin typeface="Arial"/>
                <a:ea typeface="+mn-ea"/>
                <a:cs typeface="Arial"/>
              </a:defRPr>
            </a:lvl3pPr>
            <a:lvl4pPr marL="1600200" indent="-228600" algn="l" defTabSz="457200" rtl="0" eaLnBrk="1" latinLnBrk="0" hangingPunct="1">
              <a:spcBef>
                <a:spcPct val="20000"/>
              </a:spcBef>
              <a:buFont typeface="Arial"/>
              <a:buChar char="–"/>
              <a:defRPr sz="1100" kern="1200">
                <a:solidFill>
                  <a:schemeClr val="dk1"/>
                </a:solidFill>
                <a:latin typeface="Arial"/>
                <a:ea typeface="+mn-ea"/>
                <a:cs typeface="Arial"/>
              </a:defRPr>
            </a:lvl4pPr>
            <a:lvl5pPr marL="2057400" indent="-228600" algn="l" defTabSz="457200" rtl="0" eaLnBrk="1" latinLnBrk="0" hangingPunct="1">
              <a:spcBef>
                <a:spcPct val="20000"/>
              </a:spcBef>
              <a:buFont typeface="Arial"/>
              <a:buChar char="»"/>
              <a:defRPr sz="1100" kern="1200">
                <a:solidFill>
                  <a:schemeClr val="dk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365760">
              <a:defRPr/>
            </a:pPr>
            <a:r>
              <a:rPr kumimoji="0" lang="en-US" sz="1800" b="1" i="0" u="none" strike="noStrike" kern="1200" cap="none" spc="0" normalizeH="0" baseline="0" noProof="0" dirty="0">
                <a:ln>
                  <a:noFill/>
                </a:ln>
                <a:solidFill>
                  <a:srgbClr val="084A9C"/>
                </a:solidFill>
                <a:effectLst/>
                <a:uLnTx/>
                <a:uFillTx/>
                <a:latin typeface="+mj-lt"/>
                <a:ea typeface="+mn-ea"/>
                <a:cs typeface="Arial"/>
              </a:rPr>
              <a:t>Qualified Clinical Decision Support Mechanisms as of June 2018</a:t>
            </a:r>
          </a:p>
          <a:p>
            <a:pPr marL="548640">
              <a:buFont typeface="Arial" panose="020B0604020202020204" pitchFamily="34" charset="0"/>
              <a:buChar char="•"/>
              <a:defRPr/>
            </a:pPr>
            <a:r>
              <a:rPr kumimoji="0" lang="en-US" b="0" i="0" u="none" strike="noStrike" kern="1200" cap="none" spc="0" normalizeH="0" baseline="0" noProof="0" dirty="0">
                <a:ln>
                  <a:noFill/>
                </a:ln>
                <a:solidFill>
                  <a:sysClr val="windowText" lastClr="000000"/>
                </a:solidFill>
                <a:effectLst/>
                <a:uLnTx/>
                <a:uFillTx/>
                <a:latin typeface="+mj-lt"/>
                <a:ea typeface="+mn-ea"/>
                <a:cs typeface="Arial"/>
              </a:rPr>
              <a:t>AIM Specialty Health ProviderPortal®*</a:t>
            </a:r>
          </a:p>
          <a:p>
            <a:pPr marL="548640">
              <a:buFont typeface="Arial" panose="020B0604020202020204" pitchFamily="34" charset="0"/>
              <a:buChar char="•"/>
              <a:defRPr/>
            </a:pPr>
            <a:r>
              <a:rPr kumimoji="0" lang="en-US" b="0" i="0" u="none" strike="noStrike" kern="1200" cap="none" spc="0" normalizeH="0" baseline="0" noProof="0" dirty="0">
                <a:ln>
                  <a:noFill/>
                </a:ln>
                <a:solidFill>
                  <a:sysClr val="windowText" lastClr="000000"/>
                </a:solidFill>
                <a:effectLst/>
                <a:uLnTx/>
                <a:uFillTx/>
                <a:latin typeface="+mj-lt"/>
                <a:ea typeface="+mn-ea"/>
                <a:cs typeface="Arial"/>
              </a:rPr>
              <a:t>Applied Pathways CURION™ Platform</a:t>
            </a:r>
          </a:p>
          <a:p>
            <a:pPr marL="548640">
              <a:buFont typeface="Arial" panose="020B0604020202020204" pitchFamily="34" charset="0"/>
              <a:buChar char="•"/>
              <a:defRPr/>
            </a:pPr>
            <a:r>
              <a:rPr kumimoji="0" lang="en-US" b="0" i="0" u="none" strike="noStrike" kern="1200" cap="none" spc="0" normalizeH="0" baseline="0" noProof="0" dirty="0">
                <a:ln>
                  <a:noFill/>
                </a:ln>
                <a:solidFill>
                  <a:sysClr val="windowText" lastClr="000000"/>
                </a:solidFill>
                <a:effectLst/>
                <a:uLnTx/>
                <a:uFillTx/>
                <a:latin typeface="+mj-lt"/>
                <a:ea typeface="+mn-ea"/>
                <a:cs typeface="Arial"/>
              </a:rPr>
              <a:t>Cranberry Peak ezCDS </a:t>
            </a:r>
          </a:p>
          <a:p>
            <a:pPr marL="548640">
              <a:buFont typeface="Arial" panose="020B0604020202020204" pitchFamily="34" charset="0"/>
              <a:buChar char="•"/>
              <a:defRPr/>
            </a:pPr>
            <a:r>
              <a:rPr kumimoji="0" lang="en-US" b="0" i="0" u="none" strike="noStrike" kern="1200" cap="none" spc="0" normalizeH="0" baseline="0" noProof="0" dirty="0">
                <a:ln>
                  <a:noFill/>
                </a:ln>
                <a:solidFill>
                  <a:sysClr val="windowText" lastClr="000000"/>
                </a:solidFill>
                <a:effectLst/>
                <a:uLnTx/>
                <a:uFillTx/>
                <a:latin typeface="+mj-lt"/>
                <a:ea typeface="+mn-ea"/>
                <a:cs typeface="Arial"/>
              </a:rPr>
              <a:t>eviCore healthcare's Clinical Decision Support Mechanism</a:t>
            </a:r>
          </a:p>
          <a:p>
            <a:pPr marL="548640">
              <a:buFont typeface="Arial" panose="020B0604020202020204" pitchFamily="34" charset="0"/>
              <a:buChar char="•"/>
              <a:defRPr/>
            </a:pPr>
            <a:r>
              <a:rPr kumimoji="0" lang="en-US" b="0" i="0" u="none" strike="noStrike" kern="1200" cap="none" spc="0" normalizeH="0" baseline="0" noProof="0" dirty="0">
                <a:ln>
                  <a:noFill/>
                </a:ln>
                <a:solidFill>
                  <a:sysClr val="windowText" lastClr="000000"/>
                </a:solidFill>
                <a:effectLst/>
                <a:uLnTx/>
                <a:uFillTx/>
                <a:latin typeface="+mj-lt"/>
                <a:ea typeface="+mn-ea"/>
                <a:cs typeface="Arial"/>
              </a:rPr>
              <a:t>MedCurrent OrderWise ™  </a:t>
            </a:r>
          </a:p>
          <a:p>
            <a:pPr marL="548640">
              <a:buFont typeface="Arial" panose="020B0604020202020204" pitchFamily="34" charset="0"/>
              <a:buChar char="•"/>
              <a:defRPr/>
            </a:pPr>
            <a:r>
              <a:rPr kumimoji="0" lang="en-US" b="0" i="0" u="none" strike="noStrike" kern="1200" cap="none" spc="0" normalizeH="0" baseline="0" noProof="0" dirty="0">
                <a:ln>
                  <a:noFill/>
                </a:ln>
                <a:solidFill>
                  <a:sysClr val="windowText" lastClr="000000"/>
                </a:solidFill>
                <a:effectLst/>
                <a:uLnTx/>
                <a:uFillTx/>
                <a:latin typeface="+mj-lt"/>
                <a:ea typeface="+mn-ea"/>
                <a:cs typeface="Arial"/>
              </a:rPr>
              <a:t>Medicalis Clinical Decision Support Mechanism</a:t>
            </a:r>
          </a:p>
          <a:p>
            <a:pPr marL="548640">
              <a:buFont typeface="Arial" panose="020B0604020202020204" pitchFamily="34" charset="0"/>
              <a:buChar char="•"/>
              <a:defRPr/>
            </a:pPr>
            <a:r>
              <a:rPr kumimoji="0" lang="en-US" b="0" i="0" u="none" strike="noStrike" kern="1200" cap="none" spc="0" normalizeH="0" baseline="0" noProof="0" dirty="0">
                <a:ln>
                  <a:noFill/>
                </a:ln>
                <a:solidFill>
                  <a:sysClr val="windowText" lastClr="000000"/>
                </a:solidFill>
                <a:effectLst/>
                <a:uLnTx/>
                <a:uFillTx/>
                <a:latin typeface="+mj-lt"/>
                <a:ea typeface="+mn-ea"/>
                <a:cs typeface="Arial"/>
              </a:rPr>
              <a:t>National Decision Support Company CareSelect™*</a:t>
            </a:r>
          </a:p>
          <a:p>
            <a:pPr marL="548640">
              <a:buFont typeface="Arial" panose="020B0604020202020204" pitchFamily="34" charset="0"/>
              <a:buChar char="•"/>
              <a:defRPr/>
            </a:pPr>
            <a:r>
              <a:rPr kumimoji="0" lang="en-US" b="0" i="0" u="none" strike="noStrike" kern="1200" cap="none" spc="0" normalizeH="0" baseline="0" noProof="0" dirty="0">
                <a:ln>
                  <a:noFill/>
                </a:ln>
                <a:solidFill>
                  <a:sysClr val="windowText" lastClr="000000"/>
                </a:solidFill>
                <a:effectLst/>
                <a:uLnTx/>
                <a:uFillTx/>
                <a:latin typeface="+mj-lt"/>
                <a:ea typeface="+mn-ea"/>
                <a:cs typeface="Arial"/>
              </a:rPr>
              <a:t>National Imaging Associates RadMD</a:t>
            </a:r>
            <a:br>
              <a:rPr kumimoji="0" lang="en-US" b="0" i="0" u="none" strike="noStrike" kern="1200" cap="none" spc="0" normalizeH="0" baseline="0" noProof="0" dirty="0">
                <a:ln>
                  <a:noFill/>
                </a:ln>
                <a:solidFill>
                  <a:sysClr val="windowText" lastClr="000000"/>
                </a:solidFill>
                <a:effectLst/>
                <a:uLnTx/>
                <a:uFillTx/>
                <a:latin typeface="+mj-lt"/>
                <a:ea typeface="+mn-ea"/>
                <a:cs typeface="Arial"/>
              </a:rPr>
            </a:br>
            <a:r>
              <a:rPr kumimoji="0" lang="en-US" b="0" i="0" u="none" strike="noStrike" kern="1200" cap="none" spc="0" normalizeH="0" baseline="0" noProof="0" dirty="0">
                <a:ln>
                  <a:noFill/>
                </a:ln>
                <a:solidFill>
                  <a:sysClr val="windowText" lastClr="000000"/>
                </a:solidFill>
                <a:effectLst/>
                <a:uLnTx/>
                <a:uFillTx/>
                <a:latin typeface="+mj-lt"/>
                <a:ea typeface="+mn-ea"/>
                <a:cs typeface="Arial"/>
              </a:rPr>
              <a:t>Sage Health Management Solutions Inc. RadWise®</a:t>
            </a:r>
          </a:p>
          <a:p>
            <a:pPr marL="548640">
              <a:buFont typeface="Arial" panose="020B0604020202020204" pitchFamily="34" charset="0"/>
              <a:buChar char="•"/>
              <a:defRPr/>
            </a:pPr>
            <a:r>
              <a:rPr kumimoji="0" lang="en-US" b="0" i="0" u="none" strike="noStrike" kern="1200" cap="none" spc="0" normalizeH="0" baseline="0" noProof="0" dirty="0">
                <a:ln>
                  <a:noFill/>
                </a:ln>
                <a:solidFill>
                  <a:sysClr val="windowText" lastClr="000000"/>
                </a:solidFill>
                <a:effectLst/>
                <a:uLnTx/>
                <a:uFillTx/>
                <a:latin typeface="+mj-lt"/>
                <a:ea typeface="+mn-ea"/>
                <a:cs typeface="Arial"/>
              </a:rPr>
              <a:t>Stanson Health's Stanson CDS</a:t>
            </a:r>
          </a:p>
          <a:p>
            <a:pPr marL="548640">
              <a:buFont typeface="Arial" panose="020B0604020202020204" pitchFamily="34" charset="0"/>
              <a:buChar char="•"/>
              <a:defRPr/>
            </a:pPr>
            <a:r>
              <a:rPr kumimoji="0" lang="en-US" b="0" i="0" u="none" strike="noStrike" kern="1200" cap="none" spc="0" normalizeH="0" baseline="0" noProof="0" dirty="0">
                <a:ln>
                  <a:noFill/>
                </a:ln>
                <a:solidFill>
                  <a:sysClr val="windowText" lastClr="000000"/>
                </a:solidFill>
                <a:effectLst/>
                <a:uLnTx/>
                <a:uFillTx/>
                <a:latin typeface="+mj-lt"/>
                <a:ea typeface="+mn-ea"/>
                <a:cs typeface="Arial"/>
              </a:rPr>
              <a:t>Test Appropriate CDSM*</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sysClr val="windowText" lastClr="000000"/>
              </a:solidFill>
              <a:effectLst/>
              <a:uLnTx/>
              <a:uFillTx/>
              <a:latin typeface="+mj-lt"/>
              <a:ea typeface="+mn-ea"/>
              <a:cs typeface="Arial"/>
            </a:endParaRPr>
          </a:p>
        </p:txBody>
      </p:sp>
    </p:spTree>
    <p:extLst>
      <p:ext uri="{BB962C8B-B14F-4D97-AF65-F5344CB8AC3E}">
        <p14:creationId xmlns:p14="http://schemas.microsoft.com/office/powerpoint/2010/main" val="102359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328534" y="1676400"/>
            <a:ext cx="7748666" cy="5410712"/>
          </a:xfrm>
          <a:prstGeom prst="rect">
            <a:avLst/>
          </a:prstGeom>
          <a:noFill/>
        </p:spPr>
        <p:txBody>
          <a:bodyPr wrap="square" rtlCol="0">
            <a:spAutoFit/>
          </a:bodyPr>
          <a:lstStyle/>
          <a:p>
            <a:r>
              <a:rPr lang="en-US" sz="2400" dirty="0"/>
              <a:t>An ongoing process to engage the public in quality measure development. </a:t>
            </a:r>
          </a:p>
          <a:p>
            <a:r>
              <a:rPr lang="en-US" sz="2400" dirty="0"/>
              <a:t>Elicit feedback that will help CMS design resources that can help all of those interested in healthcare quality improvement better understand the goals of quality measurement. </a:t>
            </a:r>
          </a:p>
          <a:p>
            <a:pPr marL="800100" lvl="1" indent="-342900">
              <a:spcBef>
                <a:spcPts val="300"/>
              </a:spcBef>
              <a:buFont typeface="Arial" panose="020B0604020202020204" pitchFamily="34" charset="0"/>
              <a:buChar char="•"/>
            </a:pPr>
            <a:r>
              <a:rPr lang="en-US" sz="2400" dirty="0"/>
              <a:t>Education </a:t>
            </a:r>
          </a:p>
          <a:p>
            <a:pPr marL="800100" lvl="1" indent="-342900">
              <a:spcBef>
                <a:spcPts val="300"/>
              </a:spcBef>
              <a:buFont typeface="Arial" panose="020B0604020202020204" pitchFamily="34" charset="0"/>
              <a:buChar char="•"/>
            </a:pPr>
            <a:r>
              <a:rPr lang="en-US" sz="2400" dirty="0"/>
              <a:t>Outreach</a:t>
            </a:r>
          </a:p>
          <a:p>
            <a:pPr marL="800100" lvl="1" indent="-342900">
              <a:spcBef>
                <a:spcPts val="300"/>
              </a:spcBef>
              <a:buFont typeface="Arial" panose="020B0604020202020204" pitchFamily="34" charset="0"/>
              <a:buChar char="•"/>
            </a:pPr>
            <a:r>
              <a:rPr lang="en-US" sz="2400" dirty="0">
                <a:solidFill>
                  <a:prstClr val="black"/>
                </a:solidFill>
              </a:rPr>
              <a:t>Dedicated Websites</a:t>
            </a:r>
          </a:p>
          <a:p>
            <a:pPr marL="800100" lvl="1" indent="-342900">
              <a:spcBef>
                <a:spcPts val="300"/>
              </a:spcBef>
              <a:buFont typeface="Arial" panose="020B0604020202020204" pitchFamily="34" charset="0"/>
              <a:buChar char="•"/>
            </a:pPr>
            <a:r>
              <a:rPr lang="en-US" sz="2400" dirty="0">
                <a:solidFill>
                  <a:prstClr val="black"/>
                </a:solidFill>
              </a:rPr>
              <a:t>Measure Development </a:t>
            </a:r>
            <a:br>
              <a:rPr lang="en-US" sz="2400" dirty="0">
                <a:solidFill>
                  <a:prstClr val="black"/>
                </a:solidFill>
              </a:rPr>
            </a:br>
            <a:r>
              <a:rPr lang="en-US" sz="2400" dirty="0">
                <a:solidFill>
                  <a:prstClr val="black"/>
                </a:solidFill>
              </a:rPr>
              <a:t>Roadmaps</a:t>
            </a:r>
          </a:p>
          <a:p>
            <a:pPr marL="800100" lvl="1" indent="-342900">
              <a:spcBef>
                <a:spcPts val="300"/>
              </a:spcBef>
              <a:buFont typeface="Arial" panose="020B0604020202020204" pitchFamily="34" charset="0"/>
              <a:buChar char="•"/>
            </a:pPr>
            <a:r>
              <a:rPr lang="en-US" sz="2400" dirty="0">
                <a:solidFill>
                  <a:prstClr val="black"/>
                </a:solidFill>
              </a:rPr>
              <a:t>Listserv opportunities</a:t>
            </a:r>
            <a:endParaRPr lang="en-US" sz="2400" dirty="0"/>
          </a:p>
          <a:p>
            <a:pPr marL="0" indent="0" algn="ctr">
              <a:buNone/>
            </a:pPr>
            <a:endParaRPr lang="en-US" sz="2400" dirty="0"/>
          </a:p>
        </p:txBody>
      </p:sp>
      <p:pic>
        <p:nvPicPr>
          <p:cNvPr id="7" name="Picture 6" descr="Graphic of a group of people together brainstorming.">
            <a:extLst>
              <a:ext uri="{FF2B5EF4-FFF2-40B4-BE49-F238E27FC236}">
                <a16:creationId xmlns:a16="http://schemas.microsoft.com/office/drawing/2014/main" id="{CA4D1EE5-B10F-4B8A-ACEA-E2361A92C1D9}"/>
              </a:ext>
              <a:ext uri="{C183D7F6-B498-43B3-948B-1728B52AA6E4}">
                <adec:decorative xmlns:adec="http://schemas.microsoft.com/office/drawing/2017/decorative" xmlns=""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633" y="3800844"/>
            <a:ext cx="3627967" cy="261213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0" y="0"/>
            <a:ext cx="9144000" cy="1343608"/>
          </a:xfrm>
        </p:spPr>
        <p:txBody>
          <a:bodyPr anchor="ctr"/>
          <a:lstStyle/>
          <a:p>
            <a:r>
              <a:rPr lang="en-US" sz="4000" dirty="0"/>
              <a:t>Vision and Goals: </a:t>
            </a:r>
            <a:r>
              <a:rPr lang="en-US" sz="4000" dirty="0">
                <a:solidFill>
                  <a:prstClr val="white"/>
                </a:solidFill>
              </a:rPr>
              <a:t>MACRA Info Sessions</a:t>
            </a:r>
            <a:endParaRPr lang="en-US" sz="4000" dirty="0"/>
          </a:p>
        </p:txBody>
      </p:sp>
    </p:spTree>
    <p:extLst>
      <p:ext uri="{BB962C8B-B14F-4D97-AF65-F5344CB8AC3E}">
        <p14:creationId xmlns:p14="http://schemas.microsoft.com/office/powerpoint/2010/main" val="2874901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600" dirty="0"/>
              <a:t>Clinical Decision Support (cont.)</a:t>
            </a:r>
          </a:p>
        </p:txBody>
      </p:sp>
      <p:sp>
        <p:nvSpPr>
          <p:cNvPr id="4" name="TextBox 3">
            <a:extLst>
              <a:ext uri="{FF2B5EF4-FFF2-40B4-BE49-F238E27FC236}">
                <a16:creationId xmlns:a16="http://schemas.microsoft.com/office/drawing/2014/main" id="{1A2EA57A-A5E6-4010-9C51-6518EC6072EE}"/>
              </a:ext>
            </a:extLst>
          </p:cNvPr>
          <p:cNvSpPr txBox="1"/>
          <p:nvPr/>
        </p:nvSpPr>
        <p:spPr>
          <a:xfrm>
            <a:off x="762000" y="1676400"/>
            <a:ext cx="7086600" cy="3416320"/>
          </a:xfrm>
          <a:prstGeom prst="rect">
            <a:avLst/>
          </a:prstGeom>
          <a:noFill/>
        </p:spPr>
        <p:txBody>
          <a:bodyPr wrap="square" rtlCol="0">
            <a:spAutoFit/>
          </a:bodyPr>
          <a:lstStyle/>
          <a:p>
            <a:r>
              <a:rPr lang="en-US" sz="2400" dirty="0">
                <a:latin typeface="+mj-lt"/>
              </a:rPr>
              <a:t>Studies have shown that well-executed CDS can:</a:t>
            </a:r>
          </a:p>
          <a:p>
            <a:pPr marL="285750" indent="-285750">
              <a:buFont typeface="Arial" panose="020B0604020202020204" pitchFamily="34" charset="0"/>
              <a:buChar char="•"/>
            </a:pPr>
            <a:r>
              <a:rPr lang="en-US" sz="2400" dirty="0">
                <a:latin typeface="+mj-lt"/>
              </a:rPr>
              <a:t>Reduce adverse events from drug-drug interactions</a:t>
            </a:r>
            <a:r>
              <a:rPr lang="en-US" sz="2400" baseline="30000" dirty="0">
                <a:latin typeface="+mj-lt"/>
              </a:rPr>
              <a:t>1,2</a:t>
            </a:r>
          </a:p>
          <a:p>
            <a:pPr marL="285750" indent="-285750">
              <a:buFont typeface="Arial" panose="020B0604020202020204" pitchFamily="34" charset="0"/>
              <a:buChar char="•"/>
            </a:pPr>
            <a:r>
              <a:rPr lang="en-US" sz="2400" dirty="0">
                <a:latin typeface="+mj-lt"/>
              </a:rPr>
              <a:t>Medication errors</a:t>
            </a:r>
            <a:r>
              <a:rPr lang="en-US" sz="2400" baseline="30000" dirty="0">
                <a:latin typeface="+mj-lt"/>
              </a:rPr>
              <a:t>3</a:t>
            </a:r>
          </a:p>
          <a:p>
            <a:pPr marL="285750" indent="-285750">
              <a:buFont typeface="Arial" panose="020B0604020202020204" pitchFamily="34" charset="0"/>
              <a:buChar char="•"/>
            </a:pPr>
            <a:r>
              <a:rPr lang="en-US" sz="2400" dirty="0">
                <a:latin typeface="+mj-lt"/>
              </a:rPr>
              <a:t>Decrease unnecessary laboratory testing</a:t>
            </a:r>
            <a:r>
              <a:rPr lang="en-US" sz="2400" baseline="30000" dirty="0">
                <a:latin typeface="+mj-lt"/>
              </a:rPr>
              <a:t>4</a:t>
            </a:r>
          </a:p>
          <a:p>
            <a:pPr marL="285750" indent="-285750">
              <a:buFont typeface="Arial" panose="020B0604020202020204" pitchFamily="34" charset="0"/>
              <a:buChar char="•"/>
            </a:pPr>
            <a:r>
              <a:rPr lang="en-US" sz="2400" dirty="0">
                <a:latin typeface="+mj-lt"/>
              </a:rPr>
              <a:t>Reduce cardiovascular risk in patients with type 2 diabetes</a:t>
            </a:r>
            <a:r>
              <a:rPr lang="en-US" sz="2400" baseline="30000" dirty="0">
                <a:latin typeface="+mj-lt"/>
              </a:rPr>
              <a:t>5</a:t>
            </a:r>
            <a:r>
              <a:rPr lang="en-US" sz="2400" dirty="0">
                <a:latin typeface="+mj-lt"/>
              </a:rPr>
              <a:t> </a:t>
            </a:r>
          </a:p>
          <a:p>
            <a:pPr marL="285750" indent="-285750">
              <a:buFont typeface="Arial" panose="020B0604020202020204" pitchFamily="34" charset="0"/>
              <a:buChar char="•"/>
            </a:pPr>
            <a:r>
              <a:rPr lang="en-US" sz="2400" dirty="0">
                <a:latin typeface="+mj-lt"/>
              </a:rPr>
              <a:t>Improve practitioner performance</a:t>
            </a:r>
            <a:r>
              <a:rPr lang="en-US" sz="2400" baseline="30000" dirty="0">
                <a:latin typeface="+mj-lt"/>
              </a:rPr>
              <a:t>6</a:t>
            </a:r>
          </a:p>
          <a:p>
            <a:pPr marL="285750" indent="-285750">
              <a:buFont typeface="Arial" panose="020B0604020202020204" pitchFamily="34" charset="0"/>
              <a:buChar char="•"/>
            </a:pPr>
            <a:r>
              <a:rPr lang="en-US" sz="2400" dirty="0">
                <a:latin typeface="+mj-lt"/>
              </a:rPr>
              <a:t>Increase cardiovascular disease risk assessment in routine primary care practice</a:t>
            </a:r>
            <a:r>
              <a:rPr lang="en-US" sz="2400" baseline="30000" dirty="0">
                <a:latin typeface="+mj-lt"/>
              </a:rPr>
              <a:t>7</a:t>
            </a:r>
          </a:p>
        </p:txBody>
      </p:sp>
      <p:sp>
        <p:nvSpPr>
          <p:cNvPr id="3" name="TextBox 2">
            <a:extLst>
              <a:ext uri="{FF2B5EF4-FFF2-40B4-BE49-F238E27FC236}">
                <a16:creationId xmlns:a16="http://schemas.microsoft.com/office/drawing/2014/main" id="{65F7D90A-23A9-4FEF-9B57-2A2891F68A90}"/>
              </a:ext>
            </a:extLst>
          </p:cNvPr>
          <p:cNvSpPr txBox="1"/>
          <p:nvPr/>
        </p:nvSpPr>
        <p:spPr>
          <a:xfrm>
            <a:off x="762000" y="6288613"/>
            <a:ext cx="8001000" cy="1138773"/>
          </a:xfrm>
          <a:prstGeom prst="rect">
            <a:avLst/>
          </a:prstGeom>
          <a:noFill/>
        </p:spPr>
        <p:txBody>
          <a:bodyPr wrap="square" numCol="4" rtlCol="0">
            <a:spAutoFit/>
          </a:bodyPr>
          <a:lstStyle/>
          <a:p>
            <a:r>
              <a:rPr lang="en-US" sz="1200" b="1" baseline="30000" dirty="0"/>
              <a:t>1</a:t>
            </a:r>
            <a:r>
              <a:rPr lang="en-US" sz="1200" b="1" dirty="0"/>
              <a:t> Smithburger et al., 2011</a:t>
            </a:r>
          </a:p>
          <a:p>
            <a:r>
              <a:rPr lang="en-US" sz="1200" b="1" baseline="30000" dirty="0"/>
              <a:t>2</a:t>
            </a:r>
            <a:r>
              <a:rPr lang="en-US" sz="1200" b="1" dirty="0"/>
              <a:t> Sonnichsen et al., 2016</a:t>
            </a:r>
          </a:p>
          <a:p>
            <a:endParaRPr lang="en-US" sz="1200" b="1" baseline="30000" dirty="0"/>
          </a:p>
          <a:p>
            <a:endParaRPr lang="en-US" sz="1200" b="1" baseline="30000" dirty="0"/>
          </a:p>
          <a:p>
            <a:endParaRPr lang="en-US" sz="1200" b="1" baseline="30000" dirty="0"/>
          </a:p>
          <a:p>
            <a:endParaRPr lang="en-US" sz="1200" b="1" baseline="30000" dirty="0"/>
          </a:p>
          <a:p>
            <a:endParaRPr lang="en-US" sz="1200" b="1" baseline="30000" dirty="0"/>
          </a:p>
          <a:p>
            <a:r>
              <a:rPr lang="en-US" sz="1200" b="1" baseline="30000" dirty="0"/>
              <a:t>3</a:t>
            </a:r>
            <a:r>
              <a:rPr lang="en-US" sz="1200" b="1" dirty="0"/>
              <a:t> Fritz et al., 2012</a:t>
            </a:r>
          </a:p>
          <a:p>
            <a:r>
              <a:rPr lang="en-US" sz="1200" b="1" baseline="30000" dirty="0"/>
              <a:t>4</a:t>
            </a:r>
            <a:r>
              <a:rPr lang="en-US" sz="1200" b="1" dirty="0"/>
              <a:t> Felcher et al., 2017</a:t>
            </a:r>
          </a:p>
          <a:p>
            <a:endParaRPr lang="en-US" sz="1200" b="1" dirty="0"/>
          </a:p>
          <a:p>
            <a:endParaRPr lang="en-US" sz="1200" b="1" dirty="0"/>
          </a:p>
          <a:p>
            <a:endParaRPr lang="en-US" sz="1200" b="1" dirty="0"/>
          </a:p>
          <a:p>
            <a:endParaRPr lang="en-US" sz="1200" b="1" baseline="30000" dirty="0"/>
          </a:p>
          <a:p>
            <a:r>
              <a:rPr lang="en-US" sz="1200" b="1" baseline="30000" dirty="0"/>
              <a:t>5</a:t>
            </a:r>
            <a:r>
              <a:rPr lang="en-US" sz="1200" b="1" dirty="0"/>
              <a:t> Cleveringa et al., 2008</a:t>
            </a:r>
          </a:p>
          <a:p>
            <a:r>
              <a:rPr lang="en-US" sz="1200" b="1" baseline="30000" dirty="0"/>
              <a:t>6</a:t>
            </a:r>
            <a:r>
              <a:rPr lang="en-US" sz="1200" b="1" dirty="0"/>
              <a:t> Garg et al., 2005 </a:t>
            </a:r>
          </a:p>
          <a:p>
            <a:endParaRPr lang="en-US" sz="1200" b="1" baseline="30000" dirty="0"/>
          </a:p>
          <a:p>
            <a:endParaRPr lang="en-US" sz="1200" b="1" baseline="30000" dirty="0"/>
          </a:p>
          <a:p>
            <a:endParaRPr lang="en-US" sz="1200" b="1" baseline="30000" dirty="0"/>
          </a:p>
          <a:p>
            <a:endParaRPr lang="en-US" sz="1200" b="1" baseline="30000" dirty="0"/>
          </a:p>
          <a:p>
            <a:endParaRPr lang="en-US" sz="1200" b="1" baseline="30000" dirty="0"/>
          </a:p>
          <a:p>
            <a:r>
              <a:rPr lang="en-US" sz="1200" b="1" baseline="30000" dirty="0"/>
              <a:t>7</a:t>
            </a:r>
            <a:r>
              <a:rPr lang="en-US" sz="1200" b="1" dirty="0"/>
              <a:t> Wells et al., 2008</a:t>
            </a:r>
          </a:p>
        </p:txBody>
      </p:sp>
    </p:spTree>
    <p:extLst>
      <p:ext uri="{BB962C8B-B14F-4D97-AF65-F5344CB8AC3E}">
        <p14:creationId xmlns:p14="http://schemas.microsoft.com/office/powerpoint/2010/main" val="378890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600" dirty="0"/>
              <a:t>User Engagement: </a:t>
            </a:r>
            <a:br>
              <a:rPr lang="en-US" sz="3600" dirty="0"/>
            </a:br>
            <a:r>
              <a:rPr lang="en-US" sz="3600" dirty="0"/>
              <a:t>Clinician and Patient Engagement</a:t>
            </a:r>
          </a:p>
        </p:txBody>
      </p:sp>
      <p:sp>
        <p:nvSpPr>
          <p:cNvPr id="4" name="TextBox 3">
            <a:extLst>
              <a:ext uri="{FF2B5EF4-FFF2-40B4-BE49-F238E27FC236}">
                <a16:creationId xmlns:a16="http://schemas.microsoft.com/office/drawing/2014/main" id="{1A2EA57A-A5E6-4010-9C51-6518EC6072EE}"/>
              </a:ext>
            </a:extLst>
          </p:cNvPr>
          <p:cNvSpPr txBox="1"/>
          <p:nvPr/>
        </p:nvSpPr>
        <p:spPr>
          <a:xfrm>
            <a:off x="762000" y="1828800"/>
            <a:ext cx="6858000" cy="3785652"/>
          </a:xfrm>
          <a:prstGeom prst="rect">
            <a:avLst/>
          </a:prstGeom>
          <a:noFill/>
        </p:spPr>
        <p:txBody>
          <a:bodyPr wrap="square" rtlCol="0">
            <a:spAutoFit/>
          </a:bodyPr>
          <a:lstStyle/>
          <a:p>
            <a:r>
              <a:rPr lang="en-US" sz="2400" b="1" dirty="0">
                <a:latin typeface="+mj-lt"/>
              </a:rPr>
              <a:t>Human-Centered Design</a:t>
            </a:r>
          </a:p>
          <a:p>
            <a:r>
              <a:rPr lang="en-US" sz="2400" dirty="0"/>
              <a:t>Using human-centered design (HCD) methods, the clinician and consumer engagement guides would:</a:t>
            </a:r>
          </a:p>
          <a:p>
            <a:pPr marL="342900" indent="-342900">
              <a:buFont typeface="Arial" panose="020B0604020202020204" pitchFamily="34" charset="0"/>
              <a:buChar char="•"/>
            </a:pPr>
            <a:r>
              <a:rPr lang="en-US" sz="2400" dirty="0"/>
              <a:t>Inform stakeholders about why the outcome is meaningful and what might be done to improve performance</a:t>
            </a:r>
          </a:p>
          <a:p>
            <a:pPr marL="342900" indent="-342900">
              <a:buFont typeface="Arial" panose="020B0604020202020204" pitchFamily="34" charset="0"/>
              <a:buChar char="•"/>
            </a:pPr>
            <a:r>
              <a:rPr lang="en-US" sz="2400" dirty="0"/>
              <a:t>Provide feedback to measure developers (e.g., remove unnecessarily burdensome exclusions or risk adjustment factors)</a:t>
            </a:r>
          </a:p>
          <a:p>
            <a:endParaRPr lang="en-US" sz="2400" dirty="0">
              <a:latin typeface="+mj-lt"/>
            </a:endParaRPr>
          </a:p>
        </p:txBody>
      </p:sp>
    </p:spTree>
    <p:extLst>
      <p:ext uri="{BB962C8B-B14F-4D97-AF65-F5344CB8AC3E}">
        <p14:creationId xmlns:p14="http://schemas.microsoft.com/office/powerpoint/2010/main" val="280447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600" dirty="0"/>
              <a:t>User Engagement: </a:t>
            </a:r>
            <a:br>
              <a:rPr lang="en-US" sz="3600" dirty="0"/>
            </a:br>
            <a:r>
              <a:rPr lang="en-US" sz="3600" dirty="0"/>
              <a:t>Clinician and Patient Engagement (cont.)</a:t>
            </a:r>
          </a:p>
        </p:txBody>
      </p:sp>
      <p:sp>
        <p:nvSpPr>
          <p:cNvPr id="4" name="TextBox 3">
            <a:extLst>
              <a:ext uri="{FF2B5EF4-FFF2-40B4-BE49-F238E27FC236}">
                <a16:creationId xmlns:a16="http://schemas.microsoft.com/office/drawing/2014/main" id="{1A2EA57A-A5E6-4010-9C51-6518EC6072EE}"/>
              </a:ext>
            </a:extLst>
          </p:cNvPr>
          <p:cNvSpPr txBox="1"/>
          <p:nvPr/>
        </p:nvSpPr>
        <p:spPr>
          <a:xfrm>
            <a:off x="533400" y="1676400"/>
            <a:ext cx="7924800" cy="4893647"/>
          </a:xfrm>
          <a:prstGeom prst="rect">
            <a:avLst/>
          </a:prstGeom>
          <a:noFill/>
        </p:spPr>
        <p:txBody>
          <a:bodyPr wrap="square" rtlCol="0">
            <a:spAutoFit/>
          </a:bodyPr>
          <a:lstStyle/>
          <a:p>
            <a:r>
              <a:rPr lang="en-US" sz="2400" dirty="0"/>
              <a:t>In 2016, the Centers for Disease Control and Prevention (CDC) issued new guidelines for the prescribing of opioids. They recommend that clinicians avoid prescribing benzodiazepines concurrently with opioids whenever possible. </a:t>
            </a:r>
          </a:p>
          <a:p>
            <a:pPr marL="342900" indent="-342900">
              <a:buFont typeface="Arial" panose="020B0604020202020204" pitchFamily="34" charset="0"/>
              <a:buChar char="•"/>
            </a:pPr>
            <a:r>
              <a:rPr lang="en-US" sz="2400" dirty="0"/>
              <a:t>Clinician engagement in clinical quality measure inclusion and exclusion criteria. </a:t>
            </a:r>
          </a:p>
          <a:p>
            <a:pPr marL="342900" indent="-342900">
              <a:buFont typeface="Arial" panose="020B0604020202020204" pitchFamily="34" charset="0"/>
              <a:buChar char="•"/>
            </a:pPr>
            <a:r>
              <a:rPr lang="en-US" sz="2400" dirty="0"/>
              <a:t>Patient engagement on how to recognize the challenges of co-morbidities</a:t>
            </a:r>
          </a:p>
          <a:p>
            <a:pPr marL="342900" indent="-342900">
              <a:buFont typeface="Arial" panose="020B0604020202020204" pitchFamily="34" charset="0"/>
              <a:buChar char="•"/>
            </a:pPr>
            <a:r>
              <a:rPr lang="en-US" sz="2400" dirty="0"/>
              <a:t>Patient engagement on treatment of anxiety and pain; pain and insomnia</a:t>
            </a:r>
          </a:p>
          <a:p>
            <a:pPr marL="342900" indent="-342900">
              <a:buFont typeface="Arial" panose="020B0604020202020204" pitchFamily="34" charset="0"/>
              <a:buChar char="•"/>
            </a:pPr>
            <a:r>
              <a:rPr lang="en-US" sz="2400" dirty="0"/>
              <a:t>Clinician engagement on the importance of avoiding dual prescriptions</a:t>
            </a:r>
          </a:p>
          <a:p>
            <a:pPr marL="342900" indent="-342900">
              <a:buFont typeface="Arial" panose="020B0604020202020204" pitchFamily="34" charset="0"/>
              <a:buChar char="•"/>
            </a:pPr>
            <a:r>
              <a:rPr lang="en-US" sz="2400" dirty="0"/>
              <a:t>Provided alternatives on managing pain, anxiety, insomnia</a:t>
            </a:r>
          </a:p>
        </p:txBody>
      </p:sp>
    </p:spTree>
    <p:extLst>
      <p:ext uri="{BB962C8B-B14F-4D97-AF65-F5344CB8AC3E}">
        <p14:creationId xmlns:p14="http://schemas.microsoft.com/office/powerpoint/2010/main" val="1030954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600" dirty="0"/>
              <a:t>User Engagement: </a:t>
            </a:r>
            <a:br>
              <a:rPr lang="en-US" sz="3600" dirty="0"/>
            </a:br>
            <a:r>
              <a:rPr lang="en-US" sz="3600" dirty="0"/>
              <a:t>Clinician and Patient Engagement (cont.)</a:t>
            </a:r>
          </a:p>
        </p:txBody>
      </p:sp>
      <p:sp>
        <p:nvSpPr>
          <p:cNvPr id="5" name="Text Placeholder 2">
            <a:extLst>
              <a:ext uri="{FF2B5EF4-FFF2-40B4-BE49-F238E27FC236}">
                <a16:creationId xmlns:a16="http://schemas.microsoft.com/office/drawing/2014/main" id="{6C7A8879-39F1-4275-94C3-D0D20D75CC4F}"/>
              </a:ext>
            </a:extLst>
          </p:cNvPr>
          <p:cNvSpPr txBox="1">
            <a:spLocks/>
          </p:cNvSpPr>
          <p:nvPr/>
        </p:nvSpPr>
        <p:spPr>
          <a:xfrm>
            <a:off x="274637" y="1686858"/>
            <a:ext cx="8519442" cy="4753311"/>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dirty="0">
                <a:solidFill>
                  <a:schemeClr val="tx1"/>
                </a:solidFill>
              </a:rPr>
              <a:t>Both prescription opioids and benzodiazepines now carry FDA "black box" warnings on the label highlighting the dangers of using these drugs together. </a:t>
            </a:r>
          </a:p>
          <a:p>
            <a:pPr algn="l"/>
            <a:endParaRPr lang="en-US" sz="2000" dirty="0">
              <a:solidFill>
                <a:schemeClr val="tx1"/>
              </a:solidFill>
            </a:endParaRPr>
          </a:p>
          <a:p>
            <a:pPr algn="l"/>
            <a:r>
              <a:rPr lang="en-US" sz="2000" dirty="0">
                <a:solidFill>
                  <a:schemeClr val="tx1"/>
                </a:solidFill>
              </a:rPr>
              <a:t>Prescribers are already required when prescribing an opioid to educate patients. If prescribers must start a benzodiazepine, this should be done with a short course planned (no more than 2–4 weeks). There should be a clear expectation regarding anticipated clinical benefit and a plan for stopping if side effects.</a:t>
            </a:r>
          </a:p>
          <a:p>
            <a:pPr algn="l"/>
            <a:endParaRPr lang="en-US" sz="2000" dirty="0">
              <a:solidFill>
                <a:schemeClr val="tx1"/>
              </a:solidFill>
            </a:endParaRPr>
          </a:p>
          <a:p>
            <a:pPr algn="l"/>
            <a:r>
              <a:rPr lang="en-US" sz="2000" dirty="0">
                <a:solidFill>
                  <a:schemeClr val="tx1"/>
                </a:solidFill>
              </a:rPr>
              <a:t>People being prescribed any medications should inform their doctors about all of the other drugs and medications they use, and patients should consult with their doctors about the potential dangers of using various medications and substances together, including the use of alcohol.</a:t>
            </a:r>
          </a:p>
          <a:p>
            <a:pPr algn="l"/>
            <a:endParaRPr lang="en-US" sz="2000" dirty="0">
              <a:solidFill>
                <a:schemeClr val="tx1"/>
              </a:solidFill>
            </a:endParaRPr>
          </a:p>
          <a:p>
            <a:pPr algn="l"/>
            <a:r>
              <a:rPr lang="en-US" sz="2000" dirty="0">
                <a:solidFill>
                  <a:schemeClr val="tx1"/>
                </a:solidFill>
              </a:rPr>
              <a:t>Shared Decision Making</a:t>
            </a:r>
          </a:p>
        </p:txBody>
      </p:sp>
    </p:spTree>
    <p:extLst>
      <p:ext uri="{BB962C8B-B14F-4D97-AF65-F5344CB8AC3E}">
        <p14:creationId xmlns:p14="http://schemas.microsoft.com/office/powerpoint/2010/main" val="2997599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D0E786-CF48-4EA6-BEE8-203F30BBA88B}"/>
              </a:ext>
            </a:extLst>
          </p:cNvPr>
          <p:cNvSpPr txBox="1"/>
          <p:nvPr/>
        </p:nvSpPr>
        <p:spPr>
          <a:xfrm>
            <a:off x="1447800" y="2103328"/>
            <a:ext cx="6248400" cy="3108543"/>
          </a:xfrm>
          <a:prstGeom prst="rect">
            <a:avLst/>
          </a:prstGeom>
          <a:noFill/>
        </p:spPr>
        <p:txBody>
          <a:bodyPr wrap="square" rtlCol="0">
            <a:spAutoFit/>
          </a:bodyPr>
          <a:lstStyle/>
          <a:p>
            <a:r>
              <a:rPr lang="en-US" sz="2800" dirty="0"/>
              <a:t>We have the tools necessary to improve quality through a systems approach.</a:t>
            </a:r>
          </a:p>
          <a:p>
            <a:endParaRPr lang="en-US" sz="2800" dirty="0"/>
          </a:p>
          <a:p>
            <a:r>
              <a:rPr lang="en-US" sz="2800" dirty="0"/>
              <a:t>Integrating a bundle of tools into the implementation of meaningful measures could result in increased use of a measure and improved health outcomes. </a:t>
            </a:r>
          </a:p>
        </p:txBody>
      </p:sp>
      <p:sp>
        <p:nvSpPr>
          <p:cNvPr id="2" name="Title 1"/>
          <p:cNvSpPr>
            <a:spLocks noGrp="1"/>
          </p:cNvSpPr>
          <p:nvPr>
            <p:ph type="title"/>
          </p:nvPr>
        </p:nvSpPr>
        <p:spPr>
          <a:xfrm>
            <a:off x="0" y="0"/>
            <a:ext cx="9144000" cy="1343608"/>
          </a:xfrm>
        </p:spPr>
        <p:txBody>
          <a:bodyPr anchor="ctr"/>
          <a:lstStyle/>
          <a:p>
            <a:r>
              <a:rPr lang="en-US" sz="4000" dirty="0"/>
              <a:t>Closing Thoughts</a:t>
            </a:r>
          </a:p>
        </p:txBody>
      </p:sp>
      <p:cxnSp>
        <p:nvCxnSpPr>
          <p:cNvPr id="7" name="Straight Connector 6" descr="Line separating closing thoughts sentences.">
            <a:extLst>
              <a:ext uri="{FF2B5EF4-FFF2-40B4-BE49-F238E27FC236}">
                <a16:creationId xmlns:a16="http://schemas.microsoft.com/office/drawing/2014/main" id="{166A0BA9-60E5-4C9B-8F38-5169D9F4261B}"/>
              </a:ext>
            </a:extLst>
          </p:cNvPr>
          <p:cNvCxnSpPr>
            <a:cxnSpLocks/>
          </p:cNvCxnSpPr>
          <p:nvPr/>
        </p:nvCxnSpPr>
        <p:spPr>
          <a:xfrm>
            <a:off x="990600" y="3200400"/>
            <a:ext cx="7162800" cy="0"/>
          </a:xfrm>
          <a:prstGeom prst="line">
            <a:avLst/>
          </a:prstGeom>
          <a:ln w="19050">
            <a:solidFill>
              <a:srgbClr val="084A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767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ctr"/>
          <a:lstStyle/>
          <a:p>
            <a:r>
              <a:rPr lang="en-US" sz="4000" dirty="0"/>
              <a:t>Discussion &amp; Questions</a:t>
            </a:r>
          </a:p>
        </p:txBody>
      </p:sp>
      <p:pic>
        <p:nvPicPr>
          <p:cNvPr id="7" name="Content Placeholder 6" descr="Question mark button graphic.">
            <a:extLst>
              <a:ext uri="{FF2B5EF4-FFF2-40B4-BE49-F238E27FC236}">
                <a16:creationId xmlns:a16="http://schemas.microsoft.com/office/drawing/2014/main" id="{FF2F7BDC-2A1B-4865-92D2-B68D1A0F8F27}"/>
              </a:ext>
              <a:ext uri="{C183D7F6-B498-43B3-948B-1728B52AA6E4}">
                <adec:decorative xmlns:adec="http://schemas.microsoft.com/office/drawing/2017/decorative" xmlns="" val="0"/>
              </a:ext>
            </a:extLst>
          </p:cNvPr>
          <p:cNvPicPr>
            <a:picLocks noGrp="1" noChangeAspect="1"/>
          </p:cNvPicPr>
          <p:nvPr>
            <p:ph idx="1"/>
          </p:nvPr>
        </p:nvPicPr>
        <p:blipFill>
          <a:blip r:embed="rId3" cstate="print"/>
          <a:stretch>
            <a:fillRect/>
          </a:stretch>
        </p:blipFill>
        <p:spPr>
          <a:xfrm>
            <a:off x="2838450" y="2914924"/>
            <a:ext cx="3429000" cy="2572789"/>
          </a:xfrm>
          <a:prstGeom prst="rect">
            <a:avLst/>
          </a:prstGeom>
        </p:spPr>
      </p:pic>
    </p:spTree>
    <p:extLst>
      <p:ext uri="{BB962C8B-B14F-4D97-AF65-F5344CB8AC3E}">
        <p14:creationId xmlns:p14="http://schemas.microsoft.com/office/powerpoint/2010/main" val="2080242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D0E786-CF48-4EA6-BEE8-203F30BBA88B}"/>
              </a:ext>
            </a:extLst>
          </p:cNvPr>
          <p:cNvSpPr txBox="1"/>
          <p:nvPr/>
        </p:nvSpPr>
        <p:spPr>
          <a:xfrm>
            <a:off x="762000" y="1524000"/>
            <a:ext cx="708660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Go to our Measures Management System website</a:t>
            </a:r>
          </a:p>
          <a:p>
            <a:pPr marL="285750" indent="-285750">
              <a:buFont typeface="Arial" panose="020B0604020202020204" pitchFamily="34" charset="0"/>
              <a:buChar char="•"/>
            </a:pPr>
            <a:r>
              <a:rPr lang="en-US" sz="2400" dirty="0"/>
              <a:t>Contact us at: </a:t>
            </a:r>
            <a:r>
              <a:rPr lang="en-US" sz="2400" b="1" dirty="0">
                <a:hlinkClick r:id="rId3"/>
              </a:rPr>
              <a:t>MMSSupport@Battelle.org</a:t>
            </a:r>
            <a:endParaRPr lang="en-US" sz="2400" b="1" dirty="0"/>
          </a:p>
        </p:txBody>
      </p:sp>
      <p:sp>
        <p:nvSpPr>
          <p:cNvPr id="2" name="Title 1"/>
          <p:cNvSpPr>
            <a:spLocks noGrp="1"/>
          </p:cNvSpPr>
          <p:nvPr>
            <p:ph type="title"/>
          </p:nvPr>
        </p:nvSpPr>
        <p:spPr>
          <a:xfrm>
            <a:off x="0" y="0"/>
            <a:ext cx="9144000" cy="1343608"/>
          </a:xfrm>
        </p:spPr>
        <p:txBody>
          <a:bodyPr anchor="ctr"/>
          <a:lstStyle/>
          <a:p>
            <a:r>
              <a:rPr lang="en-US" sz="4000" dirty="0"/>
              <a:t>For more information and support:</a:t>
            </a:r>
          </a:p>
        </p:txBody>
      </p:sp>
      <p:pic>
        <p:nvPicPr>
          <p:cNvPr id="9" name="Picture 8" descr="Screenshot of MMS website.">
            <a:extLst>
              <a:ext uri="{FF2B5EF4-FFF2-40B4-BE49-F238E27FC236}">
                <a16:creationId xmlns:a16="http://schemas.microsoft.com/office/drawing/2014/main" id="{7CCECCB6-231B-4B3A-954D-4E89DBC1067A}"/>
              </a:ext>
            </a:extLst>
          </p:cNvPr>
          <p:cNvPicPr>
            <a:picLocks noChangeAspect="1"/>
          </p:cNvPicPr>
          <p:nvPr/>
        </p:nvPicPr>
        <p:blipFill>
          <a:blip r:embed="rId4"/>
          <a:stretch>
            <a:fillRect/>
          </a:stretch>
        </p:blipFill>
        <p:spPr>
          <a:xfrm>
            <a:off x="333375" y="2446437"/>
            <a:ext cx="8477250" cy="42576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04227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descr="CMS logo">
            <a:extLst>
              <a:ext uri="{FF2B5EF4-FFF2-40B4-BE49-F238E27FC236}">
                <a16:creationId xmlns:a16="http://schemas.microsoft.com/office/drawing/2014/main" id="{54845358-E3C3-4E35-8B1D-F6F61B3F7059}"/>
              </a:ext>
              <a:ext uri="{C183D7F6-B498-43B3-948B-1728B52AA6E4}">
                <adec:decorative xmlns:adec="http://schemas.microsoft.com/office/drawing/2017/decorative" xmlns="" val="0"/>
              </a:ext>
            </a:extLst>
          </p:cNvPr>
          <p:cNvGrpSpPr/>
          <p:nvPr/>
        </p:nvGrpSpPr>
        <p:grpSpPr>
          <a:xfrm>
            <a:off x="0" y="5486400"/>
            <a:ext cx="9144000" cy="1359613"/>
            <a:chOff x="0" y="5486400"/>
            <a:chExt cx="9144000" cy="1359613"/>
          </a:xfrm>
        </p:grpSpPr>
        <p:grpSp>
          <p:nvGrpSpPr>
            <p:cNvPr id="4" name="Group 3">
              <a:extLst>
                <a:ext uri="{FF2B5EF4-FFF2-40B4-BE49-F238E27FC236}">
                  <a16:creationId xmlns:a16="http://schemas.microsoft.com/office/drawing/2014/main" id="{3DDAE356-7C6F-4719-9EEA-0DEC1F1F4191}"/>
                </a:ext>
              </a:extLst>
            </p:cNvPr>
            <p:cNvGrpSpPr/>
            <p:nvPr/>
          </p:nvGrpSpPr>
          <p:grpSpPr>
            <a:xfrm>
              <a:off x="0" y="5486400"/>
              <a:ext cx="9144000" cy="1359613"/>
              <a:chOff x="0" y="5486400"/>
              <a:chExt cx="9144000" cy="1359613"/>
            </a:xfrm>
          </p:grpSpPr>
          <p:sp>
            <p:nvSpPr>
              <p:cNvPr id="6" name="Rectangle 5">
                <a:extLst>
                  <a:ext uri="{FF2B5EF4-FFF2-40B4-BE49-F238E27FC236}">
                    <a16:creationId xmlns:a16="http://schemas.microsoft.com/office/drawing/2014/main" id="{79544043-1E39-497A-BB91-1CE7E2F78A5A}"/>
                  </a:ext>
                </a:extLst>
              </p:cNvPr>
              <p:cNvSpPr/>
              <p:nvPr/>
            </p:nvSpPr>
            <p:spPr>
              <a:xfrm>
                <a:off x="0" y="5502405"/>
                <a:ext cx="9144000" cy="1343608"/>
              </a:xfrm>
              <a:prstGeom prst="rect">
                <a:avLst/>
              </a:prstGeom>
              <a:solidFill>
                <a:srgbClr val="084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F3A41F7E-B9C7-4B9B-84E4-9A563523B759}"/>
                  </a:ext>
                </a:extLst>
              </p:cNvPr>
              <p:cNvCxnSpPr/>
              <p:nvPr/>
            </p:nvCxnSpPr>
            <p:spPr>
              <a:xfrm>
                <a:off x="0" y="5486400"/>
                <a:ext cx="9144000" cy="0"/>
              </a:xfrm>
              <a:prstGeom prst="line">
                <a:avLst/>
              </a:prstGeom>
              <a:ln w="76200">
                <a:solidFill>
                  <a:srgbClr val="FFD004"/>
                </a:solidFill>
              </a:ln>
            </p:spPr>
            <p:style>
              <a:lnRef idx="1">
                <a:schemeClr val="accent1"/>
              </a:lnRef>
              <a:fillRef idx="0">
                <a:schemeClr val="accent1"/>
              </a:fillRef>
              <a:effectRef idx="0">
                <a:schemeClr val="accent1"/>
              </a:effectRef>
              <a:fontRef idx="minor">
                <a:schemeClr val="tx1"/>
              </a:fontRef>
            </p:style>
          </p:cxnSp>
        </p:grpSp>
        <p:pic>
          <p:nvPicPr>
            <p:cNvPr id="5" name="Picture 4" descr="CMS Logo">
              <a:extLst>
                <a:ext uri="{FF2B5EF4-FFF2-40B4-BE49-F238E27FC236}">
                  <a16:creationId xmlns:a16="http://schemas.microsoft.com/office/drawing/2014/main" id="{160A260F-2277-4EA9-9757-532FB2D7137E}"/>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72375" y="5871337"/>
              <a:ext cx="1381125" cy="640842"/>
            </a:xfrm>
            <a:prstGeom prst="rect">
              <a:avLst/>
            </a:prstGeom>
          </p:spPr>
        </p:pic>
      </p:grpSp>
      <p:sp>
        <p:nvSpPr>
          <p:cNvPr id="2" name="Title 1">
            <a:extLst>
              <a:ext uri="{FF2B5EF4-FFF2-40B4-BE49-F238E27FC236}">
                <a16:creationId xmlns:a16="http://schemas.microsoft.com/office/drawing/2014/main" id="{BAEE79B4-2D6B-4844-9529-5BFC2541742C}"/>
              </a:ext>
            </a:extLst>
          </p:cNvPr>
          <p:cNvSpPr>
            <a:spLocks noGrp="1"/>
          </p:cNvSpPr>
          <p:nvPr>
            <p:ph type="ctrTitle"/>
          </p:nvPr>
        </p:nvSpPr>
        <p:spPr>
          <a:xfrm>
            <a:off x="1143000" y="2362200"/>
            <a:ext cx="6858000" cy="745048"/>
          </a:xfrm>
        </p:spPr>
        <p:txBody>
          <a:bodyPr/>
          <a:lstStyle/>
          <a:p>
            <a:pPr algn="ctr"/>
            <a:r>
              <a:rPr lang="en-US" sz="4400" b="1" dirty="0">
                <a:solidFill>
                  <a:srgbClr val="084A9C"/>
                </a:solidFill>
                <a:latin typeface="+mn-lt"/>
              </a:rPr>
              <a:t>Updates to the </a:t>
            </a:r>
            <a:br>
              <a:rPr lang="en-US" sz="4400" b="1" dirty="0">
                <a:solidFill>
                  <a:srgbClr val="084A9C"/>
                </a:solidFill>
                <a:latin typeface="+mn-lt"/>
              </a:rPr>
            </a:br>
            <a:r>
              <a:rPr lang="en-US" sz="4400" b="1" dirty="0">
                <a:solidFill>
                  <a:srgbClr val="084A9C"/>
                </a:solidFill>
                <a:latin typeface="+mn-lt"/>
              </a:rPr>
              <a:t>Pre-Rulemaking Process</a:t>
            </a:r>
          </a:p>
        </p:txBody>
      </p:sp>
    </p:spTree>
    <p:extLst>
      <p:ext uri="{BB962C8B-B14F-4D97-AF65-F5344CB8AC3E}">
        <p14:creationId xmlns:p14="http://schemas.microsoft.com/office/powerpoint/2010/main" val="315017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ctr"/>
          <a:lstStyle/>
          <a:p>
            <a:r>
              <a:rPr lang="en-US" sz="4000" dirty="0"/>
              <a:t>Pre-Rulemaking </a:t>
            </a:r>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686128"/>
            <a:ext cx="7620000" cy="4881695"/>
          </a:xfrm>
        </p:spPr>
        <p:txBody>
          <a:bodyPr>
            <a:noAutofit/>
          </a:bodyPr>
          <a:lstStyle/>
          <a:p>
            <a:pPr marL="0" indent="0">
              <a:buNone/>
            </a:pPr>
            <a:r>
              <a:rPr lang="en-US" sz="2400" b="1" dirty="0"/>
              <a:t>Statutory Reference</a:t>
            </a:r>
          </a:p>
          <a:p>
            <a:r>
              <a:rPr lang="en-US" sz="2400" dirty="0"/>
              <a:t>Section 3014 of the Patient Protection and</a:t>
            </a:r>
            <a:br>
              <a:rPr lang="en-US" sz="2400" dirty="0"/>
            </a:br>
            <a:r>
              <a:rPr lang="en-US" sz="2400" dirty="0"/>
              <a:t>Affordable Care Act </a:t>
            </a:r>
          </a:p>
          <a:p>
            <a:r>
              <a:rPr lang="en-US" sz="2400" dirty="0"/>
              <a:t>Section 1890 and 1890A of the Social Security Act</a:t>
            </a:r>
            <a:endParaRPr lang="en-US" sz="2400" b="1" dirty="0"/>
          </a:p>
          <a:p>
            <a:pPr marL="0" indent="0">
              <a:buNone/>
            </a:pPr>
            <a:r>
              <a:rPr lang="en-US" sz="2400" b="1" dirty="0"/>
              <a:t>Pre-Rulemaking Steps</a:t>
            </a:r>
          </a:p>
          <a:p>
            <a:pPr marL="914400" lvl="1" indent="-457200">
              <a:buClr>
                <a:schemeClr val="tx1"/>
              </a:buClr>
              <a:buFont typeface="+mj-lt"/>
              <a:buAutoNum type="arabicPeriod"/>
            </a:pPr>
            <a:r>
              <a:rPr lang="en-US" sz="2400" dirty="0"/>
              <a:t>CMS publishes the Measures under Consideration (MUC) List annually no later than December 1</a:t>
            </a:r>
          </a:p>
          <a:p>
            <a:pPr marL="914400" lvl="1" indent="-457200">
              <a:spcBef>
                <a:spcPts val="0"/>
              </a:spcBef>
              <a:buFont typeface="+mj-lt"/>
              <a:buAutoNum type="arabicPeriod"/>
            </a:pPr>
            <a:r>
              <a:rPr lang="en-US" sz="2400" dirty="0"/>
              <a:t>National Quality Forum (NQF) convenes multi-stakeholder groups: Measure Applications Partnership (MAP)</a:t>
            </a:r>
          </a:p>
          <a:p>
            <a:pPr marL="914400" lvl="1" indent="-457200">
              <a:spcBef>
                <a:spcPts val="0"/>
              </a:spcBef>
              <a:buClr>
                <a:schemeClr val="tx1"/>
              </a:buClr>
              <a:buFont typeface="+mj-lt"/>
              <a:buAutoNum type="arabicPeriod"/>
            </a:pPr>
            <a:r>
              <a:rPr lang="en-US" sz="2400" dirty="0"/>
              <a:t>MAP provides recommendations and feedback to the Secretary annually by February 1 </a:t>
            </a:r>
          </a:p>
        </p:txBody>
      </p:sp>
    </p:spTree>
    <p:extLst>
      <p:ext uri="{BB962C8B-B14F-4D97-AF65-F5344CB8AC3E}">
        <p14:creationId xmlns:p14="http://schemas.microsoft.com/office/powerpoint/2010/main" val="1138606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Pre-Rulemaking Process: </a:t>
            </a:r>
            <a:br>
              <a:rPr lang="en-US" sz="4000" dirty="0"/>
            </a:br>
            <a:r>
              <a:rPr lang="en-US" sz="4000" dirty="0"/>
              <a:t>Medicare Programs</a:t>
            </a:r>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533400" y="1676400"/>
            <a:ext cx="7239000" cy="4736417"/>
          </a:xfrm>
        </p:spPr>
        <p:txBody>
          <a:bodyPr>
            <a:normAutofit/>
          </a:bodyPr>
          <a:lstStyle/>
          <a:p>
            <a:pPr marL="0" indent="0">
              <a:buNone/>
            </a:pPr>
            <a:r>
              <a:rPr lang="en-US" sz="2400" dirty="0"/>
              <a:t>Applies to certain programs and measures</a:t>
            </a:r>
          </a:p>
        </p:txBody>
      </p:sp>
      <p:graphicFrame>
        <p:nvGraphicFramePr>
          <p:cNvPr id="4" name="Content Placeholder 4" descr="Medicare Program listing.&#10;">
            <a:extLst>
              <a:ext uri="{FF2B5EF4-FFF2-40B4-BE49-F238E27FC236}">
                <a16:creationId xmlns:a16="http://schemas.microsoft.com/office/drawing/2014/main" id="{32C6AD73-8AD8-45B4-B90F-E2510AE6C672}"/>
              </a:ext>
            </a:extLst>
          </p:cNvPr>
          <p:cNvGraphicFramePr>
            <a:graphicFrameLocks/>
          </p:cNvGraphicFramePr>
          <p:nvPr>
            <p:extLst>
              <p:ext uri="{D42A27DB-BD31-4B8C-83A1-F6EECF244321}">
                <p14:modId xmlns:p14="http://schemas.microsoft.com/office/powerpoint/2010/main" val="278739416"/>
              </p:ext>
            </p:extLst>
          </p:nvPr>
        </p:nvGraphicFramePr>
        <p:xfrm>
          <a:off x="609601" y="2286000"/>
          <a:ext cx="8077199" cy="3909070"/>
        </p:xfrm>
        <a:graphic>
          <a:graphicData uri="http://schemas.openxmlformats.org/drawingml/2006/table">
            <a:tbl>
              <a:tblPr firstRow="1">
                <a:tableStyleId>{5C22544A-7EE6-4342-B048-85BDC9FD1C3A}</a:tableStyleId>
              </a:tblPr>
              <a:tblGrid>
                <a:gridCol w="4073716">
                  <a:extLst>
                    <a:ext uri="{9D8B030D-6E8A-4147-A177-3AD203B41FA5}">
                      <a16:colId xmlns:a16="http://schemas.microsoft.com/office/drawing/2014/main" val="20000"/>
                    </a:ext>
                  </a:extLst>
                </a:gridCol>
                <a:gridCol w="4003483">
                  <a:extLst>
                    <a:ext uri="{9D8B030D-6E8A-4147-A177-3AD203B41FA5}">
                      <a16:colId xmlns:a16="http://schemas.microsoft.com/office/drawing/2014/main" val="20001"/>
                    </a:ext>
                  </a:extLst>
                </a:gridCol>
              </a:tblGrid>
              <a:tr h="331556">
                <a:tc gridSpan="2">
                  <a:txBody>
                    <a:bodyPr/>
                    <a:lstStyle/>
                    <a:p>
                      <a:pPr marL="0" marR="0" algn="ctr">
                        <a:spcBef>
                          <a:spcPts val="0"/>
                        </a:spcBef>
                        <a:spcAft>
                          <a:spcPts val="0"/>
                        </a:spcAft>
                      </a:pPr>
                      <a:r>
                        <a:rPr lang="en-US" sz="2000" b="1" u="none" strike="noStrike" kern="1200" dirty="0">
                          <a:solidFill>
                            <a:schemeClr val="bg1"/>
                          </a:solidFill>
                          <a:effectLst/>
                          <a:latin typeface="Arial" panose="020B0604020202020204" pitchFamily="34" charset="0"/>
                          <a:ea typeface="+mn-ea"/>
                          <a:cs typeface="Arial" panose="020B0604020202020204" pitchFamily="34" charset="0"/>
                        </a:rPr>
                        <a:t>Medicare Programs</a:t>
                      </a:r>
                    </a:p>
                  </a:txBody>
                  <a:tcPr marL="68580" marR="68580" marT="0" marB="0" anchor="ctr">
                    <a:solidFill>
                      <a:srgbClr val="084A9C"/>
                    </a:solidFill>
                  </a:tcPr>
                </a:tc>
                <a:tc hMerge="1">
                  <a:txBody>
                    <a:bodyPr/>
                    <a:lstStyle/>
                    <a:p>
                      <a:pPr marL="0" marR="0" algn="ctr">
                        <a:spcBef>
                          <a:spcPts val="0"/>
                        </a:spcBef>
                        <a:spcAft>
                          <a:spcPts val="0"/>
                        </a:spcAft>
                      </a:pPr>
                      <a:endParaRPr lang="en-US" sz="1200" u="none" strike="noStrike"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9"/>
                  </a:ext>
                </a:extLst>
              </a:tr>
              <a:tr h="331556">
                <a:tc>
                  <a:txBody>
                    <a:bodyPr/>
                    <a:lstStyle/>
                    <a:p>
                      <a:pPr marL="0" marR="0" algn="ctr">
                        <a:spcBef>
                          <a:spcPts val="0"/>
                        </a:spcBef>
                        <a:spcAft>
                          <a:spcPts val="0"/>
                        </a:spcAft>
                      </a:pPr>
                      <a:r>
                        <a:rPr lang="en-US" sz="1400" u="none" strike="noStrike" kern="1200" dirty="0">
                          <a:solidFill>
                            <a:schemeClr val="dk1"/>
                          </a:solidFill>
                          <a:effectLst/>
                          <a:latin typeface="Arial" panose="020B0604020202020204" pitchFamily="34" charset="0"/>
                          <a:ea typeface="+mn-ea"/>
                          <a:cs typeface="Arial" panose="020B0604020202020204" pitchFamily="34" charset="0"/>
                        </a:rPr>
                        <a:t>Ambulatory Surgical Center Quality Reporting</a:t>
                      </a:r>
                    </a:p>
                  </a:txBody>
                  <a:tcPr marL="68580" marR="68580" marT="0" marB="0" anchor="ctr"/>
                </a:tc>
                <a:tc>
                  <a:txBody>
                    <a:bodyPr/>
                    <a:lstStyle/>
                    <a:p>
                      <a:pPr marL="0" marR="0" algn="ctr">
                        <a:spcBef>
                          <a:spcPts val="0"/>
                        </a:spcBef>
                        <a:spcAft>
                          <a:spcPts val="0"/>
                        </a:spcAft>
                      </a:pPr>
                      <a:r>
                        <a:rPr lang="en-US" sz="1400" u="none" strike="noStrike" kern="1200" dirty="0">
                          <a:solidFill>
                            <a:schemeClr val="dk1"/>
                          </a:solidFill>
                          <a:effectLst/>
                          <a:latin typeface="Arial" panose="020B0604020202020204" pitchFamily="34" charset="0"/>
                          <a:ea typeface="+mn-ea"/>
                          <a:cs typeface="Arial" panose="020B0604020202020204" pitchFamily="34" charset="0"/>
                        </a:rPr>
                        <a:t>Inpatient Psychiatric Facility Quality Reporting</a:t>
                      </a:r>
                    </a:p>
                  </a:txBody>
                  <a:tcPr marL="68580" marR="68580" marT="0" marB="0" anchor="ctr"/>
                </a:tc>
                <a:extLst>
                  <a:ext uri="{0D108BD9-81ED-4DB2-BD59-A6C34878D82A}">
                    <a16:rowId xmlns:a16="http://schemas.microsoft.com/office/drawing/2014/main" val="10000"/>
                  </a:ext>
                </a:extLst>
              </a:tr>
              <a:tr h="474049">
                <a:tc>
                  <a:txBody>
                    <a:bodyPr/>
                    <a:lstStyle/>
                    <a:p>
                      <a:pPr marL="0" marR="0" algn="ctr">
                        <a:spcBef>
                          <a:spcPts val="0"/>
                        </a:spcBef>
                        <a:spcAft>
                          <a:spcPts val="0"/>
                        </a:spcAft>
                      </a:pPr>
                      <a:r>
                        <a:rPr lang="en-US" sz="1400" u="none" strike="noStrike" kern="1200" dirty="0">
                          <a:solidFill>
                            <a:schemeClr val="dk1"/>
                          </a:solidFill>
                          <a:effectLst/>
                          <a:latin typeface="Arial" panose="020B0604020202020204" pitchFamily="34" charset="0"/>
                          <a:ea typeface="+mn-ea"/>
                          <a:cs typeface="Arial" panose="020B0604020202020204" pitchFamily="34" charset="0"/>
                        </a:rPr>
                        <a:t>End-Stage Renal Disease Quality Incentive</a:t>
                      </a:r>
                    </a:p>
                  </a:txBody>
                  <a:tcPr marL="68580" marR="68580" marT="0" marB="0" anchor="ctr"/>
                </a:tc>
                <a:tc>
                  <a:txBody>
                    <a:bodyPr/>
                    <a:lstStyle/>
                    <a:p>
                      <a:pPr marL="0" marR="0" algn="ctr">
                        <a:spcBef>
                          <a:spcPts val="0"/>
                        </a:spcBef>
                        <a:spcAft>
                          <a:spcPts val="0"/>
                        </a:spcAft>
                      </a:pPr>
                      <a:r>
                        <a:rPr lang="en-US" sz="1400" u="none" strike="noStrike" kern="1200" dirty="0">
                          <a:solidFill>
                            <a:schemeClr val="dk1"/>
                          </a:solidFill>
                          <a:effectLst/>
                          <a:latin typeface="Arial" panose="020B0604020202020204" pitchFamily="34" charset="0"/>
                          <a:ea typeface="+mn-ea"/>
                          <a:cs typeface="Arial" panose="020B0604020202020204" pitchFamily="34" charset="0"/>
                        </a:rPr>
                        <a:t>Inpatient Rehabilitation Facility Quality Reporting</a:t>
                      </a:r>
                    </a:p>
                  </a:txBody>
                  <a:tcPr marL="68580" marR="68580" marT="0" marB="0" anchor="ctr"/>
                </a:tc>
                <a:extLst>
                  <a:ext uri="{0D108BD9-81ED-4DB2-BD59-A6C34878D82A}">
                    <a16:rowId xmlns:a16="http://schemas.microsoft.com/office/drawing/2014/main" val="10001"/>
                  </a:ext>
                </a:extLst>
              </a:tr>
              <a:tr h="331556">
                <a:tc>
                  <a:txBody>
                    <a:bodyPr/>
                    <a:lstStyle/>
                    <a:p>
                      <a:pPr marL="0" marR="0" algn="ctr">
                        <a:spcBef>
                          <a:spcPts val="0"/>
                        </a:spcBef>
                        <a:spcAft>
                          <a:spcPts val="0"/>
                        </a:spcAft>
                      </a:pPr>
                      <a:r>
                        <a:rPr lang="en-US" sz="1400" u="none" strike="noStrike" kern="1200" dirty="0">
                          <a:solidFill>
                            <a:schemeClr val="dk1"/>
                          </a:solidFill>
                          <a:effectLst/>
                          <a:latin typeface="Arial" panose="020B0604020202020204" pitchFamily="34" charset="0"/>
                          <a:ea typeface="+mn-ea"/>
                          <a:cs typeface="Arial" panose="020B0604020202020204" pitchFamily="34" charset="0"/>
                        </a:rPr>
                        <a:t>Home Health Quality Reporting</a:t>
                      </a:r>
                    </a:p>
                  </a:txBody>
                  <a:tcPr marL="68580" marR="68580" marT="0" marB="0" anchor="ctr"/>
                </a:tc>
                <a:tc>
                  <a:txBody>
                    <a:bodyPr/>
                    <a:lstStyle/>
                    <a:p>
                      <a:pPr marL="0" marR="0" algn="ctr">
                        <a:spcBef>
                          <a:spcPts val="0"/>
                        </a:spcBef>
                        <a:spcAft>
                          <a:spcPts val="0"/>
                        </a:spcAft>
                      </a:pPr>
                      <a:r>
                        <a:rPr lang="en-US" sz="1400" u="none" strike="noStrike" kern="1200" dirty="0">
                          <a:solidFill>
                            <a:schemeClr val="dk1"/>
                          </a:solidFill>
                          <a:effectLst/>
                          <a:latin typeface="Arial" panose="020B0604020202020204" pitchFamily="34" charset="0"/>
                          <a:ea typeface="+mn-ea"/>
                          <a:cs typeface="Arial" panose="020B0604020202020204" pitchFamily="34" charset="0"/>
                        </a:rPr>
                        <a:t>Long-Term Care Hospital Quality Reporting</a:t>
                      </a:r>
                    </a:p>
                  </a:txBody>
                  <a:tcPr marL="68580" marR="68580" marT="0" marB="0" anchor="ctr"/>
                </a:tc>
                <a:extLst>
                  <a:ext uri="{0D108BD9-81ED-4DB2-BD59-A6C34878D82A}">
                    <a16:rowId xmlns:a16="http://schemas.microsoft.com/office/drawing/2014/main" val="10002"/>
                  </a:ext>
                </a:extLst>
              </a:tr>
              <a:tr h="474049">
                <a:tc>
                  <a:txBody>
                    <a:bodyPr/>
                    <a:lstStyle/>
                    <a:p>
                      <a:pPr marL="0" marR="0" algn="ctr">
                        <a:spcBef>
                          <a:spcPts val="0"/>
                        </a:spcBef>
                        <a:spcAft>
                          <a:spcPts val="0"/>
                        </a:spcAft>
                      </a:pPr>
                      <a:r>
                        <a:rPr lang="en-US" sz="1400" u="none" strike="noStrike" kern="1200" dirty="0">
                          <a:solidFill>
                            <a:schemeClr val="dk1"/>
                          </a:solidFill>
                          <a:effectLst/>
                          <a:latin typeface="Arial" panose="020B0604020202020204" pitchFamily="34" charset="0"/>
                          <a:ea typeface="+mn-ea"/>
                          <a:cs typeface="Arial" panose="020B0604020202020204" pitchFamily="34" charset="0"/>
                        </a:rPr>
                        <a:t>Hospice Quality Reporting</a:t>
                      </a:r>
                    </a:p>
                  </a:txBody>
                  <a:tcPr marL="68580" marR="68580" marT="0" marB="0" anchor="ctr"/>
                </a:tc>
                <a:tc>
                  <a:txBody>
                    <a:bodyPr/>
                    <a:lstStyle/>
                    <a:p>
                      <a:pPr marL="0" marR="0" algn="ctr">
                        <a:spcBef>
                          <a:spcPts val="0"/>
                        </a:spcBef>
                        <a:spcAft>
                          <a:spcPts val="0"/>
                        </a:spcAft>
                      </a:pPr>
                      <a:r>
                        <a:rPr lang="en-US" sz="1400" u="none" strike="noStrike" kern="1200" dirty="0">
                          <a:solidFill>
                            <a:schemeClr val="dk1"/>
                          </a:solidFill>
                          <a:effectLst/>
                          <a:latin typeface="Arial" panose="020B0604020202020204" pitchFamily="34" charset="0"/>
                          <a:ea typeface="+mn-ea"/>
                          <a:cs typeface="Arial" panose="020B0604020202020204" pitchFamily="34" charset="0"/>
                        </a:rPr>
                        <a:t>Medicare and Medicaid Promoting Interoperability Program for Eligible Hospitals and Critical Access Hospitals (CAHs)</a:t>
                      </a:r>
                    </a:p>
                  </a:txBody>
                  <a:tcPr marL="68580" marR="68580" marT="0" marB="0" anchor="ctr"/>
                </a:tc>
                <a:extLst>
                  <a:ext uri="{0D108BD9-81ED-4DB2-BD59-A6C34878D82A}">
                    <a16:rowId xmlns:a16="http://schemas.microsoft.com/office/drawing/2014/main" val="10003"/>
                  </a:ext>
                </a:extLst>
              </a:tr>
              <a:tr h="331556">
                <a:tc>
                  <a:txBody>
                    <a:bodyPr/>
                    <a:lstStyle/>
                    <a:p>
                      <a:pPr marL="0" marR="0" algn="ctr">
                        <a:spcBef>
                          <a:spcPts val="0"/>
                        </a:spcBef>
                        <a:spcAft>
                          <a:spcPts val="0"/>
                        </a:spcAft>
                      </a:pPr>
                      <a:r>
                        <a:rPr lang="en-US" sz="1400" u="none" strike="noStrike" kern="1200" dirty="0">
                          <a:solidFill>
                            <a:schemeClr val="dk1"/>
                          </a:solidFill>
                          <a:effectLst/>
                          <a:latin typeface="Arial" panose="020B0604020202020204" pitchFamily="34" charset="0"/>
                          <a:ea typeface="+mn-ea"/>
                          <a:cs typeface="Arial" panose="020B0604020202020204" pitchFamily="34" charset="0"/>
                        </a:rPr>
                        <a:t>Hospital-Acquired Condition Reduction</a:t>
                      </a:r>
                    </a:p>
                  </a:txBody>
                  <a:tcPr marL="68580" marR="68580" marT="0" marB="0" anchor="ctr"/>
                </a:tc>
                <a:tc>
                  <a:txBody>
                    <a:bodyPr/>
                    <a:lstStyle/>
                    <a:p>
                      <a:pPr marL="0" marR="0" algn="ctr">
                        <a:spcBef>
                          <a:spcPts val="0"/>
                        </a:spcBef>
                        <a:spcAft>
                          <a:spcPts val="0"/>
                        </a:spcAft>
                      </a:pPr>
                      <a:r>
                        <a:rPr lang="en-US" sz="1400" u="none" strike="noStrike" kern="1200" dirty="0">
                          <a:solidFill>
                            <a:schemeClr val="dk1"/>
                          </a:solidFill>
                          <a:effectLst/>
                          <a:latin typeface="Arial" panose="020B0604020202020204" pitchFamily="34" charset="0"/>
                          <a:ea typeface="+mn-ea"/>
                          <a:cs typeface="Arial" panose="020B0604020202020204" pitchFamily="34" charset="0"/>
                        </a:rPr>
                        <a:t>Medicare Shared Savings</a:t>
                      </a:r>
                    </a:p>
                  </a:txBody>
                  <a:tcPr marL="68580" marR="68580" marT="0" marB="0" anchor="ctr"/>
                </a:tc>
                <a:extLst>
                  <a:ext uri="{0D108BD9-81ED-4DB2-BD59-A6C34878D82A}">
                    <a16:rowId xmlns:a16="http://schemas.microsoft.com/office/drawing/2014/main" val="10004"/>
                  </a:ext>
                </a:extLst>
              </a:tr>
              <a:tr h="331556">
                <a:tc>
                  <a:txBody>
                    <a:bodyPr/>
                    <a:lstStyle/>
                    <a:p>
                      <a:pPr marL="0" marR="0" algn="ctr">
                        <a:spcBef>
                          <a:spcPts val="0"/>
                        </a:spcBef>
                        <a:spcAft>
                          <a:spcPts val="0"/>
                        </a:spcAft>
                      </a:pPr>
                      <a:r>
                        <a:rPr lang="en-US" sz="1400" u="none" strike="noStrike" kern="1200" dirty="0">
                          <a:solidFill>
                            <a:schemeClr val="dk1"/>
                          </a:solidFill>
                          <a:effectLst/>
                          <a:latin typeface="Arial" panose="020B0604020202020204" pitchFamily="34" charset="0"/>
                          <a:ea typeface="+mn-ea"/>
                          <a:cs typeface="Arial" panose="020B0604020202020204" pitchFamily="34" charset="0"/>
                        </a:rPr>
                        <a:t>Hospital Inpatient Quality Reporting</a:t>
                      </a:r>
                    </a:p>
                  </a:txBody>
                  <a:tcPr marL="68580" marR="68580" marT="0" marB="0" anchor="ctr"/>
                </a:tc>
                <a:tc>
                  <a:txBody>
                    <a:bodyPr/>
                    <a:lstStyle/>
                    <a:p>
                      <a:pPr marL="0" marR="0" algn="ctr">
                        <a:spcBef>
                          <a:spcPts val="0"/>
                        </a:spcBef>
                        <a:spcAft>
                          <a:spcPts val="0"/>
                        </a:spcAft>
                      </a:pPr>
                      <a:r>
                        <a:rPr lang="en-US" sz="1400" u="none" strike="noStrike" kern="1200" dirty="0">
                          <a:solidFill>
                            <a:schemeClr val="dk1"/>
                          </a:solidFill>
                          <a:effectLst/>
                          <a:latin typeface="Arial" panose="020B0604020202020204" pitchFamily="34" charset="0"/>
                          <a:ea typeface="+mn-ea"/>
                          <a:cs typeface="Arial" panose="020B0604020202020204" pitchFamily="34" charset="0"/>
                        </a:rPr>
                        <a:t>Merit-based Incentive Payment System</a:t>
                      </a:r>
                    </a:p>
                  </a:txBody>
                  <a:tcPr marL="68580" marR="68580" marT="0" marB="0" anchor="ctr"/>
                </a:tc>
                <a:extLst>
                  <a:ext uri="{0D108BD9-81ED-4DB2-BD59-A6C34878D82A}">
                    <a16:rowId xmlns:a16="http://schemas.microsoft.com/office/drawing/2014/main" val="10005"/>
                  </a:ext>
                </a:extLst>
              </a:tr>
              <a:tr h="474049">
                <a:tc>
                  <a:txBody>
                    <a:bodyPr/>
                    <a:lstStyle/>
                    <a:p>
                      <a:pPr marL="0" marR="0" algn="ctr">
                        <a:spcBef>
                          <a:spcPts val="0"/>
                        </a:spcBef>
                        <a:spcAft>
                          <a:spcPts val="0"/>
                        </a:spcAft>
                      </a:pPr>
                      <a:r>
                        <a:rPr lang="en-US" sz="1400" u="none" strike="noStrike" kern="1200" dirty="0">
                          <a:solidFill>
                            <a:schemeClr val="dk1"/>
                          </a:solidFill>
                          <a:effectLst/>
                          <a:latin typeface="Arial" panose="020B0604020202020204" pitchFamily="34" charset="0"/>
                          <a:ea typeface="+mn-ea"/>
                          <a:cs typeface="Arial" panose="020B0604020202020204" pitchFamily="34" charset="0"/>
                        </a:rPr>
                        <a:t>Hospital Outpatient Quality Reporting</a:t>
                      </a:r>
                    </a:p>
                  </a:txBody>
                  <a:tcPr marL="68580" marR="68580" marT="0" marB="0" anchor="ctr"/>
                </a:tc>
                <a:tc>
                  <a:txBody>
                    <a:bodyPr/>
                    <a:lstStyle/>
                    <a:p>
                      <a:pPr marL="0" marR="0" algn="ctr">
                        <a:spcBef>
                          <a:spcPts val="0"/>
                        </a:spcBef>
                        <a:spcAft>
                          <a:spcPts val="0"/>
                        </a:spcAft>
                      </a:pPr>
                      <a:r>
                        <a:rPr lang="en-US" sz="1400" u="none" strike="noStrike" kern="1200" dirty="0">
                          <a:solidFill>
                            <a:schemeClr val="dk1"/>
                          </a:solidFill>
                          <a:effectLst/>
                          <a:latin typeface="Arial" panose="020B0604020202020204" pitchFamily="34" charset="0"/>
                          <a:ea typeface="+mn-ea"/>
                          <a:cs typeface="Arial" panose="020B0604020202020204" pitchFamily="34" charset="0"/>
                        </a:rPr>
                        <a:t>Prospective Payment System-Exempt Cancer Hospital Quality Reporting</a:t>
                      </a:r>
                    </a:p>
                  </a:txBody>
                  <a:tcPr marL="68580" marR="68580" marT="0" marB="0" anchor="ctr"/>
                </a:tc>
                <a:extLst>
                  <a:ext uri="{0D108BD9-81ED-4DB2-BD59-A6C34878D82A}">
                    <a16:rowId xmlns:a16="http://schemas.microsoft.com/office/drawing/2014/main" val="10006"/>
                  </a:ext>
                </a:extLst>
              </a:tr>
              <a:tr h="331556">
                <a:tc>
                  <a:txBody>
                    <a:bodyPr/>
                    <a:lstStyle/>
                    <a:p>
                      <a:pPr marL="0" marR="0" algn="ctr">
                        <a:spcBef>
                          <a:spcPts val="0"/>
                        </a:spcBef>
                        <a:spcAft>
                          <a:spcPts val="0"/>
                        </a:spcAft>
                      </a:pPr>
                      <a:r>
                        <a:rPr lang="en-US" sz="1400" u="none" strike="noStrike" kern="1200" dirty="0">
                          <a:solidFill>
                            <a:schemeClr val="dk1"/>
                          </a:solidFill>
                          <a:effectLst/>
                          <a:latin typeface="Arial" panose="020B0604020202020204" pitchFamily="34" charset="0"/>
                          <a:ea typeface="+mn-ea"/>
                          <a:cs typeface="Arial" panose="020B0604020202020204" pitchFamily="34" charset="0"/>
                        </a:rPr>
                        <a:t>Hospital Readmissions Reduction</a:t>
                      </a:r>
                    </a:p>
                  </a:txBody>
                  <a:tcPr marL="68580" marR="68580" marT="0" marB="0" anchor="ctr"/>
                </a:tc>
                <a:tc>
                  <a:txBody>
                    <a:bodyPr/>
                    <a:lstStyle/>
                    <a:p>
                      <a:pPr marL="0" marR="0" algn="ctr">
                        <a:spcBef>
                          <a:spcPts val="0"/>
                        </a:spcBef>
                        <a:spcAft>
                          <a:spcPts val="0"/>
                        </a:spcAft>
                      </a:pPr>
                      <a:r>
                        <a:rPr lang="en-US" sz="1400" u="none" strike="noStrike" kern="1200" dirty="0">
                          <a:solidFill>
                            <a:schemeClr val="dk1"/>
                          </a:solidFill>
                          <a:effectLst/>
                          <a:latin typeface="Arial" panose="020B0604020202020204" pitchFamily="34" charset="0"/>
                          <a:ea typeface="+mn-ea"/>
                          <a:cs typeface="Arial" panose="020B0604020202020204" pitchFamily="34" charset="0"/>
                        </a:rPr>
                        <a:t>Skilled Nursing Facility Quality Reporting</a:t>
                      </a:r>
                    </a:p>
                  </a:txBody>
                  <a:tcPr marL="68580" marR="68580" marT="0" marB="0" anchor="ctr"/>
                </a:tc>
                <a:extLst>
                  <a:ext uri="{0D108BD9-81ED-4DB2-BD59-A6C34878D82A}">
                    <a16:rowId xmlns:a16="http://schemas.microsoft.com/office/drawing/2014/main" val="10007"/>
                  </a:ext>
                </a:extLst>
              </a:tr>
              <a:tr h="331556">
                <a:tc>
                  <a:txBody>
                    <a:bodyPr/>
                    <a:lstStyle/>
                    <a:p>
                      <a:pPr marL="0" marR="0" algn="ctr">
                        <a:spcBef>
                          <a:spcPts val="0"/>
                        </a:spcBef>
                        <a:spcAft>
                          <a:spcPts val="0"/>
                        </a:spcAft>
                      </a:pPr>
                      <a:r>
                        <a:rPr lang="en-US" sz="1400" u="none" strike="noStrike" kern="1200" dirty="0">
                          <a:solidFill>
                            <a:schemeClr val="dk1"/>
                          </a:solidFill>
                          <a:effectLst/>
                          <a:latin typeface="Arial" panose="020B0604020202020204" pitchFamily="34" charset="0"/>
                          <a:ea typeface="+mn-ea"/>
                          <a:cs typeface="Arial" panose="020B0604020202020204" pitchFamily="34" charset="0"/>
                        </a:rPr>
                        <a:t>Hospital Value-Based Purchasing</a:t>
                      </a:r>
                    </a:p>
                  </a:txBody>
                  <a:tcPr marL="68580" marR="68580" marT="0" marB="0" anchor="ctr"/>
                </a:tc>
                <a:tc>
                  <a:txBody>
                    <a:bodyPr/>
                    <a:lstStyle/>
                    <a:p>
                      <a:pPr marL="0" marR="0" algn="ctr">
                        <a:spcBef>
                          <a:spcPts val="0"/>
                        </a:spcBef>
                        <a:spcAft>
                          <a:spcPts val="0"/>
                        </a:spcAft>
                      </a:pPr>
                      <a:r>
                        <a:rPr lang="en-US" sz="1400" u="none" strike="noStrike" kern="1200" dirty="0">
                          <a:solidFill>
                            <a:schemeClr val="dk1"/>
                          </a:solidFill>
                          <a:effectLst/>
                          <a:latin typeface="Arial" panose="020B0604020202020204" pitchFamily="34" charset="0"/>
                          <a:ea typeface="+mn-ea"/>
                          <a:cs typeface="Arial" panose="020B0604020202020204" pitchFamily="34" charset="0"/>
                        </a:rPr>
                        <a:t>Skilled Nursing Facility Value-Based Purchasing</a:t>
                      </a: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34351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descr="Agenda:&#10;1. Introduction to Clinical Quality Bundle&#10;2. Updates to the pre-rulemaking process.&#10;">
            <a:extLst>
              <a:ext uri="{FF2B5EF4-FFF2-40B4-BE49-F238E27FC236}">
                <a16:creationId xmlns:a16="http://schemas.microsoft.com/office/drawing/2014/main" id="{C0721A4E-BF36-4249-807B-BD004FA7A634}"/>
              </a:ext>
            </a:extLst>
          </p:cNvPr>
          <p:cNvSpPr/>
          <p:nvPr/>
        </p:nvSpPr>
        <p:spPr>
          <a:xfrm>
            <a:off x="1143000" y="1905000"/>
            <a:ext cx="6858000" cy="4572000"/>
          </a:xfrm>
          <a:prstGeom prst="roundRect">
            <a:avLst/>
          </a:prstGeom>
          <a:solidFill>
            <a:srgbClr val="084A9C"/>
          </a:solidFill>
          <a:ln w="57150">
            <a:solidFill>
              <a:srgbClr val="FFD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133600" y="2590800"/>
            <a:ext cx="5105400" cy="2215991"/>
          </a:xfrm>
          <a:prstGeom prst="rect">
            <a:avLst/>
          </a:prstGeom>
        </p:spPr>
        <p:txBody>
          <a:bodyPr wrap="square">
            <a:spAutoFit/>
          </a:bodyPr>
          <a:lstStyle/>
          <a:p>
            <a:pPr marL="514350" indent="-514350">
              <a:spcAft>
                <a:spcPts val="1200"/>
              </a:spcAft>
              <a:buFont typeface="+mj-lt"/>
              <a:buAutoNum type="arabicPeriod"/>
            </a:pPr>
            <a:r>
              <a:rPr lang="en-US" sz="3200" b="1" dirty="0">
                <a:solidFill>
                  <a:schemeClr val="bg1"/>
                </a:solidFill>
              </a:rPr>
              <a:t>Introduction to the Clinical Quality Bundle</a:t>
            </a:r>
          </a:p>
          <a:p>
            <a:pPr marL="514350" indent="-514350">
              <a:spcAft>
                <a:spcPts val="1200"/>
              </a:spcAft>
              <a:buFont typeface="+mj-lt"/>
              <a:buAutoNum type="arabicPeriod"/>
            </a:pPr>
            <a:r>
              <a:rPr lang="en-US" sz="3200" b="1" dirty="0">
                <a:solidFill>
                  <a:schemeClr val="bg1"/>
                </a:solidFill>
              </a:rPr>
              <a:t>Updates to the Pre-Rulemaking Process</a:t>
            </a:r>
          </a:p>
        </p:txBody>
      </p:sp>
      <p:sp>
        <p:nvSpPr>
          <p:cNvPr id="2" name="Title 1"/>
          <p:cNvSpPr>
            <a:spLocks noGrp="1"/>
          </p:cNvSpPr>
          <p:nvPr>
            <p:ph type="title"/>
          </p:nvPr>
        </p:nvSpPr>
        <p:spPr>
          <a:xfrm>
            <a:off x="0" y="0"/>
            <a:ext cx="9144000" cy="1343608"/>
          </a:xfrm>
        </p:spPr>
        <p:txBody>
          <a:bodyPr anchor="ctr"/>
          <a:lstStyle/>
          <a:p>
            <a:r>
              <a:rPr lang="en-US" sz="4000" dirty="0"/>
              <a:t>Agenda</a:t>
            </a:r>
          </a:p>
        </p:txBody>
      </p:sp>
    </p:spTree>
    <p:extLst>
      <p:ext uri="{BB962C8B-B14F-4D97-AF65-F5344CB8AC3E}">
        <p14:creationId xmlns:p14="http://schemas.microsoft.com/office/powerpoint/2010/main" val="160696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ctr"/>
          <a:lstStyle/>
          <a:p>
            <a:r>
              <a:rPr lang="en-US" sz="4000" dirty="0"/>
              <a:t>Pre-Rulemaking Process</a:t>
            </a:r>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7239000" cy="4736417"/>
          </a:xfrm>
        </p:spPr>
        <p:txBody>
          <a:bodyPr>
            <a:normAutofit/>
          </a:bodyPr>
          <a:lstStyle/>
          <a:p>
            <a:pPr marL="0" indent="0">
              <a:spcBef>
                <a:spcPts val="1800"/>
              </a:spcBef>
              <a:buNone/>
            </a:pPr>
            <a:r>
              <a:rPr lang="en-US" sz="2400" dirty="0"/>
              <a:t>Measure selection considerations include the following:</a:t>
            </a:r>
          </a:p>
          <a:p>
            <a:pPr marL="628650"/>
            <a:r>
              <a:rPr lang="en-US" sz="2400" dirty="0"/>
              <a:t>Does the measure align with the quality priorities?</a:t>
            </a:r>
          </a:p>
          <a:p>
            <a:pPr marL="628650"/>
            <a:r>
              <a:rPr lang="en-US" sz="2400" dirty="0"/>
              <a:t>Is the candidate measure fulfilling a Meaningful Measure Area gap for this program?</a:t>
            </a:r>
          </a:p>
          <a:p>
            <a:pPr marL="628650"/>
            <a:r>
              <a:rPr lang="en-US" sz="2400" dirty="0"/>
              <a:t>Is the measure evidence-based, fully developed, and tested?</a:t>
            </a:r>
          </a:p>
          <a:p>
            <a:pPr marL="628650"/>
            <a:r>
              <a:rPr lang="en-US" sz="2400" dirty="0"/>
              <a:t>Will the measure be easy to operationalize? </a:t>
            </a:r>
          </a:p>
          <a:p>
            <a:pPr marL="628650"/>
            <a:r>
              <a:rPr lang="en-US" sz="2400" dirty="0"/>
              <a:t>How is respondent burden affected?</a:t>
            </a:r>
          </a:p>
          <a:p>
            <a:pPr marL="628650"/>
            <a:r>
              <a:rPr lang="en-US" sz="2400" dirty="0"/>
              <a:t>Are there any unintended consequences?</a:t>
            </a:r>
          </a:p>
          <a:p>
            <a:pPr marL="628650"/>
            <a:r>
              <a:rPr lang="en-US" sz="2400" dirty="0"/>
              <a:t>What is the measure’s endorsement status?</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4014854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ctr"/>
          <a:lstStyle/>
          <a:p>
            <a:r>
              <a:rPr lang="en-US" sz="4000" dirty="0"/>
              <a:t>Measures Development Timeline</a:t>
            </a:r>
          </a:p>
        </p:txBody>
      </p:sp>
      <p:graphicFrame>
        <p:nvGraphicFramePr>
          <p:cNvPr id="6" name="Table 5" descr="Measures Development Timeline&#10;&#10;">
            <a:extLst>
              <a:ext uri="{FF2B5EF4-FFF2-40B4-BE49-F238E27FC236}">
                <a16:creationId xmlns:a16="http://schemas.microsoft.com/office/drawing/2014/main" id="{6D89BFC1-BAE1-4E86-966B-744DF503A941}"/>
              </a:ext>
            </a:extLst>
          </p:cNvPr>
          <p:cNvGraphicFramePr>
            <a:graphicFrameLocks noGrp="1"/>
          </p:cNvGraphicFramePr>
          <p:nvPr>
            <p:extLst>
              <p:ext uri="{D42A27DB-BD31-4B8C-83A1-F6EECF244321}">
                <p14:modId xmlns:p14="http://schemas.microsoft.com/office/powerpoint/2010/main" val="2428798680"/>
              </p:ext>
            </p:extLst>
          </p:nvPr>
        </p:nvGraphicFramePr>
        <p:xfrm>
          <a:off x="152396" y="2209800"/>
          <a:ext cx="8805848" cy="2568083"/>
        </p:xfrm>
        <a:graphic>
          <a:graphicData uri="http://schemas.openxmlformats.org/drawingml/2006/table">
            <a:tbl>
              <a:tblPr firstRow="1" bandRow="1">
                <a:tableStyleId>{5C22544A-7EE6-4342-B048-85BDC9FD1C3A}</a:tableStyleId>
              </a:tblPr>
              <a:tblGrid>
                <a:gridCol w="1100731">
                  <a:extLst>
                    <a:ext uri="{9D8B030D-6E8A-4147-A177-3AD203B41FA5}">
                      <a16:colId xmlns:a16="http://schemas.microsoft.com/office/drawing/2014/main" val="20000"/>
                    </a:ext>
                  </a:extLst>
                </a:gridCol>
                <a:gridCol w="1100731">
                  <a:extLst>
                    <a:ext uri="{9D8B030D-6E8A-4147-A177-3AD203B41FA5}">
                      <a16:colId xmlns:a16="http://schemas.microsoft.com/office/drawing/2014/main" val="20001"/>
                    </a:ext>
                  </a:extLst>
                </a:gridCol>
                <a:gridCol w="1100731">
                  <a:extLst>
                    <a:ext uri="{9D8B030D-6E8A-4147-A177-3AD203B41FA5}">
                      <a16:colId xmlns:a16="http://schemas.microsoft.com/office/drawing/2014/main" val="20002"/>
                    </a:ext>
                  </a:extLst>
                </a:gridCol>
                <a:gridCol w="1100731">
                  <a:extLst>
                    <a:ext uri="{9D8B030D-6E8A-4147-A177-3AD203B41FA5}">
                      <a16:colId xmlns:a16="http://schemas.microsoft.com/office/drawing/2014/main" val="20003"/>
                    </a:ext>
                  </a:extLst>
                </a:gridCol>
                <a:gridCol w="1100731">
                  <a:extLst>
                    <a:ext uri="{9D8B030D-6E8A-4147-A177-3AD203B41FA5}">
                      <a16:colId xmlns:a16="http://schemas.microsoft.com/office/drawing/2014/main" val="20004"/>
                    </a:ext>
                  </a:extLst>
                </a:gridCol>
                <a:gridCol w="1100731">
                  <a:extLst>
                    <a:ext uri="{9D8B030D-6E8A-4147-A177-3AD203B41FA5}">
                      <a16:colId xmlns:a16="http://schemas.microsoft.com/office/drawing/2014/main" val="20005"/>
                    </a:ext>
                  </a:extLst>
                </a:gridCol>
                <a:gridCol w="1100731">
                  <a:extLst>
                    <a:ext uri="{9D8B030D-6E8A-4147-A177-3AD203B41FA5}">
                      <a16:colId xmlns:a16="http://schemas.microsoft.com/office/drawing/2014/main" val="20006"/>
                    </a:ext>
                  </a:extLst>
                </a:gridCol>
                <a:gridCol w="1100731">
                  <a:extLst>
                    <a:ext uri="{9D8B030D-6E8A-4147-A177-3AD203B41FA5}">
                      <a16:colId xmlns:a16="http://schemas.microsoft.com/office/drawing/2014/main" val="20007"/>
                    </a:ext>
                  </a:extLst>
                </a:gridCol>
              </a:tblGrid>
              <a:tr h="854015">
                <a:tc>
                  <a:txBody>
                    <a:bodyPr/>
                    <a:lstStyle/>
                    <a:p>
                      <a:r>
                        <a:rPr lang="en-US" sz="2200" dirty="0">
                          <a:latin typeface="+mj-lt"/>
                        </a:rPr>
                        <a:t>←   1</a:t>
                      </a:r>
                    </a:p>
                  </a:txBody>
                  <a:tcPr marL="113869" marR="113869" marT="56934" marB="56934">
                    <a:solidFill>
                      <a:srgbClr val="084A9C"/>
                    </a:solidFill>
                  </a:tcPr>
                </a:tc>
                <a:tc>
                  <a:txBody>
                    <a:bodyPr/>
                    <a:lstStyle/>
                    <a:p>
                      <a:pPr marL="0" algn="l" defTabSz="914400" rtl="0" eaLnBrk="1" latinLnBrk="0" hangingPunct="1"/>
                      <a:r>
                        <a:rPr lang="en-US" sz="2200" b="1" kern="1200" dirty="0">
                          <a:solidFill>
                            <a:schemeClr val="lt1"/>
                          </a:solidFill>
                          <a:latin typeface="+mj-lt"/>
                          <a:ea typeface="+mn-ea"/>
                          <a:cs typeface="+mn-cs"/>
                        </a:rPr>
                        <a:t>4</a:t>
                      </a:r>
                    </a:p>
                  </a:txBody>
                  <a:tcPr marL="113869" marR="113869" marT="56934" marB="56934">
                    <a:solidFill>
                      <a:srgbClr val="084A9C"/>
                    </a:solidFill>
                  </a:tcPr>
                </a:tc>
                <a:tc>
                  <a:txBody>
                    <a:bodyPr/>
                    <a:lstStyle/>
                    <a:p>
                      <a:pPr marL="0" algn="l" defTabSz="914400" rtl="0" eaLnBrk="1" latinLnBrk="0" hangingPunct="1"/>
                      <a:r>
                        <a:rPr lang="en-US" sz="2200" b="1" kern="1200" dirty="0">
                          <a:solidFill>
                            <a:schemeClr val="lt1"/>
                          </a:solidFill>
                          <a:latin typeface="+mj-lt"/>
                          <a:ea typeface="+mn-ea"/>
                          <a:cs typeface="+mn-cs"/>
                        </a:rPr>
                        <a:t>8</a:t>
                      </a:r>
                    </a:p>
                  </a:txBody>
                  <a:tcPr marL="113869" marR="113869" marT="56934" marB="56934">
                    <a:solidFill>
                      <a:srgbClr val="084A9C"/>
                    </a:solidFill>
                  </a:tcPr>
                </a:tc>
                <a:tc>
                  <a:txBody>
                    <a:bodyPr/>
                    <a:lstStyle/>
                    <a:p>
                      <a:pPr marL="0" algn="l" defTabSz="914400" rtl="0" eaLnBrk="1" latinLnBrk="0" hangingPunct="1"/>
                      <a:r>
                        <a:rPr lang="en-US" sz="2200" b="1" kern="1200" dirty="0">
                          <a:solidFill>
                            <a:schemeClr val="lt1"/>
                          </a:solidFill>
                          <a:latin typeface="+mj-lt"/>
                          <a:ea typeface="+mn-ea"/>
                          <a:cs typeface="+mn-cs"/>
                        </a:rPr>
                        <a:t>12</a:t>
                      </a:r>
                    </a:p>
                  </a:txBody>
                  <a:tcPr marL="113869" marR="113869" marT="56934" marB="56934">
                    <a:solidFill>
                      <a:srgbClr val="084A9C"/>
                    </a:solidFill>
                  </a:tcPr>
                </a:tc>
                <a:tc>
                  <a:txBody>
                    <a:bodyPr/>
                    <a:lstStyle/>
                    <a:p>
                      <a:pPr marL="0" algn="l" defTabSz="914400" rtl="0" eaLnBrk="1" latinLnBrk="0" hangingPunct="1"/>
                      <a:r>
                        <a:rPr lang="en-US" sz="2200" b="1" kern="1200" dirty="0">
                          <a:solidFill>
                            <a:schemeClr val="lt1"/>
                          </a:solidFill>
                          <a:latin typeface="+mj-lt"/>
                          <a:ea typeface="+mn-ea"/>
                          <a:cs typeface="+mn-cs"/>
                        </a:rPr>
                        <a:t>16</a:t>
                      </a:r>
                    </a:p>
                  </a:txBody>
                  <a:tcPr marL="113869" marR="113869" marT="56934" marB="56934">
                    <a:solidFill>
                      <a:srgbClr val="084A9C"/>
                    </a:solidFill>
                  </a:tcPr>
                </a:tc>
                <a:tc>
                  <a:txBody>
                    <a:bodyPr/>
                    <a:lstStyle/>
                    <a:p>
                      <a:pPr marL="0" algn="l" defTabSz="914400" rtl="0" eaLnBrk="1" latinLnBrk="0" hangingPunct="1"/>
                      <a:r>
                        <a:rPr lang="en-US" sz="2200" b="1" kern="1200" dirty="0">
                          <a:solidFill>
                            <a:schemeClr val="lt1"/>
                          </a:solidFill>
                          <a:latin typeface="+mj-lt"/>
                          <a:ea typeface="+mn-ea"/>
                          <a:cs typeface="+mn-cs"/>
                        </a:rPr>
                        <a:t>20</a:t>
                      </a:r>
                    </a:p>
                  </a:txBody>
                  <a:tcPr marL="113869" marR="113869" marT="56934" marB="56934">
                    <a:solidFill>
                      <a:srgbClr val="084A9C"/>
                    </a:solidFill>
                  </a:tcPr>
                </a:tc>
                <a:tc>
                  <a:txBody>
                    <a:bodyPr/>
                    <a:lstStyle/>
                    <a:p>
                      <a:pPr marL="0" algn="l" defTabSz="914400" rtl="0" eaLnBrk="1" latinLnBrk="0" hangingPunct="1"/>
                      <a:r>
                        <a:rPr lang="en-US" sz="2200" b="1" kern="1200" dirty="0">
                          <a:solidFill>
                            <a:schemeClr val="lt1"/>
                          </a:solidFill>
                          <a:latin typeface="+mj-lt"/>
                          <a:ea typeface="+mn-ea"/>
                          <a:cs typeface="+mn-cs"/>
                        </a:rPr>
                        <a:t>24</a:t>
                      </a:r>
                    </a:p>
                  </a:txBody>
                  <a:tcPr marL="113869" marR="113869" marT="56934" marB="56934">
                    <a:solidFill>
                      <a:srgbClr val="084A9C"/>
                    </a:solidFill>
                  </a:tcPr>
                </a:tc>
                <a:tc>
                  <a:txBody>
                    <a:bodyPr/>
                    <a:lstStyle/>
                    <a:p>
                      <a:pPr marL="0" algn="l" defTabSz="914400" rtl="0" eaLnBrk="1" latinLnBrk="0" hangingPunct="1"/>
                      <a:r>
                        <a:rPr lang="en-US" sz="2200" b="1" kern="1200" dirty="0">
                          <a:solidFill>
                            <a:schemeClr val="lt1"/>
                          </a:solidFill>
                          <a:latin typeface="+mj-lt"/>
                          <a:ea typeface="+mn-ea"/>
                          <a:cs typeface="+mn-cs"/>
                        </a:rPr>
                        <a:t>28   →</a:t>
                      </a:r>
                    </a:p>
                  </a:txBody>
                  <a:tcPr marL="113869" marR="113869" marT="56934" marB="56934">
                    <a:solidFill>
                      <a:srgbClr val="084A9C"/>
                    </a:solidFill>
                  </a:tcPr>
                </a:tc>
                <a:extLst>
                  <a:ext uri="{0D108BD9-81ED-4DB2-BD59-A6C34878D82A}">
                    <a16:rowId xmlns:a16="http://schemas.microsoft.com/office/drawing/2014/main" val="10000"/>
                  </a:ext>
                </a:extLst>
              </a:tr>
              <a:tr h="1660585">
                <a:tc>
                  <a:txBody>
                    <a:bodyPr/>
                    <a:lstStyle/>
                    <a:p>
                      <a:r>
                        <a:rPr lang="en-US" sz="1500" dirty="0">
                          <a:latin typeface="+mj-lt"/>
                        </a:rPr>
                        <a:t>Develop</a:t>
                      </a:r>
                      <a:r>
                        <a:rPr lang="en-US" sz="1500" baseline="0" dirty="0">
                          <a:latin typeface="+mj-lt"/>
                        </a:rPr>
                        <a:t> &amp; test new measure initial concept (ongoing process)</a:t>
                      </a:r>
                      <a:endParaRPr lang="en-US" sz="1500" dirty="0">
                        <a:latin typeface="+mj-lt"/>
                      </a:endParaRPr>
                    </a:p>
                  </a:txBody>
                  <a:tcPr marL="113869" marR="113869" marT="56934" marB="56934">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a:solidFill>
                            <a:schemeClr val="dk1"/>
                          </a:solidFill>
                          <a:latin typeface="+mj-lt"/>
                          <a:ea typeface="+mn-ea"/>
                          <a:cs typeface="+mn-cs"/>
                        </a:rPr>
                        <a:t>Submit measures to MUC process</a:t>
                      </a:r>
                    </a:p>
                    <a:p>
                      <a:endParaRPr lang="en-US" sz="1500" kern="1200" baseline="0" dirty="0">
                        <a:solidFill>
                          <a:schemeClr val="dk1"/>
                        </a:solidFill>
                        <a:latin typeface="+mj-lt"/>
                        <a:ea typeface="+mn-ea"/>
                        <a:cs typeface="+mn-cs"/>
                      </a:endParaRPr>
                    </a:p>
                  </a:txBody>
                  <a:tcPr marL="113869" marR="113869" marT="56934" marB="56934">
                    <a:solidFill>
                      <a:srgbClr val="E9EDF4"/>
                    </a:solidFill>
                  </a:tcPr>
                </a:tc>
                <a:tc>
                  <a:txBody>
                    <a:bodyPr/>
                    <a:lstStyle/>
                    <a:p>
                      <a:r>
                        <a:rPr lang="en-US" sz="1500" kern="1200" baseline="0" dirty="0">
                          <a:solidFill>
                            <a:schemeClr val="dk1"/>
                          </a:solidFill>
                          <a:latin typeface="+mj-lt"/>
                          <a:ea typeface="+mn-ea"/>
                          <a:cs typeface="+mn-cs"/>
                        </a:rPr>
                        <a:t>Review and clearance</a:t>
                      </a:r>
                    </a:p>
                  </a:txBody>
                  <a:tcPr marL="113869" marR="113869" marT="56934" marB="56934">
                    <a:solidFill>
                      <a:srgbClr val="E9EDF4"/>
                    </a:solidFill>
                  </a:tcPr>
                </a:tc>
                <a:tc>
                  <a:txBody>
                    <a:bodyPr/>
                    <a:lstStyle/>
                    <a:p>
                      <a:r>
                        <a:rPr lang="en-US" sz="1500" kern="1200" baseline="0" dirty="0">
                          <a:solidFill>
                            <a:schemeClr val="dk1"/>
                          </a:solidFill>
                          <a:latin typeface="+mj-lt"/>
                          <a:ea typeface="+mn-ea"/>
                          <a:cs typeface="+mn-cs"/>
                        </a:rPr>
                        <a:t>MUC List published annually</a:t>
                      </a:r>
                    </a:p>
                  </a:txBody>
                  <a:tcPr marL="113869" marR="113869" marT="56934" marB="56934">
                    <a:solidFill>
                      <a:srgbClr val="E9EDF4"/>
                    </a:solidFill>
                  </a:tcPr>
                </a:tc>
                <a:tc>
                  <a:txBody>
                    <a:bodyPr/>
                    <a:lstStyle/>
                    <a:p>
                      <a:r>
                        <a:rPr lang="en-US" sz="1500" kern="1200" baseline="0" dirty="0">
                          <a:solidFill>
                            <a:schemeClr val="dk1"/>
                          </a:solidFill>
                          <a:latin typeface="+mj-lt"/>
                          <a:ea typeface="+mn-ea"/>
                          <a:cs typeface="+mn-cs"/>
                        </a:rPr>
                        <a:t>MAP public process and workgroup recomm.</a:t>
                      </a:r>
                    </a:p>
                  </a:txBody>
                  <a:tcPr marL="113869" marR="113869" marT="56934" marB="56934">
                    <a:solidFill>
                      <a:srgbClr val="E9EDF4"/>
                    </a:solidFill>
                  </a:tcPr>
                </a:tc>
                <a:tc>
                  <a:txBody>
                    <a:bodyPr/>
                    <a:lstStyle/>
                    <a:p>
                      <a:r>
                        <a:rPr lang="en-US" sz="1500" kern="1200" baseline="0" dirty="0">
                          <a:solidFill>
                            <a:schemeClr val="dk1"/>
                          </a:solidFill>
                          <a:latin typeface="+mj-lt"/>
                          <a:ea typeface="+mn-ea"/>
                          <a:cs typeface="+mn-cs"/>
                        </a:rPr>
                        <a:t>HHS and CMS develop Proposed Rules for measures</a:t>
                      </a:r>
                    </a:p>
                  </a:txBody>
                  <a:tcPr marL="113869" marR="113869" marT="56934" marB="56934">
                    <a:solidFill>
                      <a:srgbClr val="E9EDF4"/>
                    </a:solidFill>
                  </a:tcPr>
                </a:tc>
                <a:tc>
                  <a:txBody>
                    <a:bodyPr/>
                    <a:lstStyle/>
                    <a:p>
                      <a:r>
                        <a:rPr lang="en-US" sz="1500" kern="1200" baseline="0" dirty="0">
                          <a:solidFill>
                            <a:schemeClr val="dk1"/>
                          </a:solidFill>
                          <a:latin typeface="+mj-lt"/>
                          <a:ea typeface="+mn-ea"/>
                          <a:cs typeface="+mn-cs"/>
                        </a:rPr>
                        <a:t>Issue Final Rules</a:t>
                      </a:r>
                    </a:p>
                  </a:txBody>
                  <a:tcPr marL="113869" marR="113869" marT="56934" marB="56934">
                    <a:solidFill>
                      <a:srgbClr val="E9EDF4"/>
                    </a:solidFill>
                  </a:tcPr>
                </a:tc>
                <a:tc>
                  <a:txBody>
                    <a:bodyPr/>
                    <a:lstStyle/>
                    <a:p>
                      <a:r>
                        <a:rPr lang="en-US" sz="1500" kern="1200" baseline="0" dirty="0">
                          <a:solidFill>
                            <a:schemeClr val="dk1"/>
                          </a:solidFill>
                          <a:latin typeface="+mj-lt"/>
                          <a:ea typeface="+mn-ea"/>
                          <a:cs typeface="+mn-cs"/>
                        </a:rPr>
                        <a:t>Measures adopted in the field</a:t>
                      </a:r>
                    </a:p>
                  </a:txBody>
                  <a:tcPr marL="113869" marR="113869" marT="56934" marB="56934">
                    <a:solidFill>
                      <a:srgbClr val="E9EDF4"/>
                    </a:solidFill>
                  </a:tcPr>
                </a:tc>
                <a:extLst>
                  <a:ext uri="{0D108BD9-81ED-4DB2-BD59-A6C34878D82A}">
                    <a16:rowId xmlns:a16="http://schemas.microsoft.com/office/drawing/2014/main" val="10001"/>
                  </a:ext>
                </a:extLst>
              </a:tr>
            </a:tbl>
          </a:graphicData>
        </a:graphic>
      </p:graphicFrame>
      <p:graphicFrame>
        <p:nvGraphicFramePr>
          <p:cNvPr id="7" name="Table 6" descr="Measures Development Timeline" title="Measures Development Timeline">
            <a:extLst>
              <a:ext uri="{FF2B5EF4-FFF2-40B4-BE49-F238E27FC236}">
                <a16:creationId xmlns:a16="http://schemas.microsoft.com/office/drawing/2014/main" id="{821587FC-3E04-478A-87B1-DCEA08915F08}"/>
              </a:ext>
            </a:extLst>
          </p:cNvPr>
          <p:cNvGraphicFramePr>
            <a:graphicFrameLocks noGrp="1"/>
          </p:cNvGraphicFramePr>
          <p:nvPr>
            <p:extLst>
              <p:ext uri="{D42A27DB-BD31-4B8C-83A1-F6EECF244321}">
                <p14:modId xmlns:p14="http://schemas.microsoft.com/office/powerpoint/2010/main" val="3420369626"/>
              </p:ext>
            </p:extLst>
          </p:nvPr>
        </p:nvGraphicFramePr>
        <p:xfrm>
          <a:off x="152400" y="1841064"/>
          <a:ext cx="8805845" cy="457200"/>
        </p:xfrm>
        <a:graphic>
          <a:graphicData uri="http://schemas.openxmlformats.org/drawingml/2006/table">
            <a:tbl>
              <a:tblPr firstRow="1" bandRow="1">
                <a:tableStyleId>{5C22544A-7EE6-4342-B048-85BDC9FD1C3A}</a:tableStyleId>
              </a:tblPr>
              <a:tblGrid>
                <a:gridCol w="8805845">
                  <a:extLst>
                    <a:ext uri="{9D8B030D-6E8A-4147-A177-3AD203B41FA5}">
                      <a16:colId xmlns:a16="http://schemas.microsoft.com/office/drawing/2014/main" val="20000"/>
                    </a:ext>
                  </a:extLst>
                </a:gridCol>
              </a:tblGrid>
              <a:tr h="319722">
                <a:tc>
                  <a:txBody>
                    <a:bodyPr/>
                    <a:lstStyle/>
                    <a:p>
                      <a:pPr algn="ctr"/>
                      <a:r>
                        <a:rPr lang="en-US" sz="2400" dirty="0"/>
                        <a:t>Approximation in Months</a:t>
                      </a:r>
                    </a:p>
                  </a:txBody>
                  <a:tcPr>
                    <a:solidFill>
                      <a:srgbClr val="084A9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99522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Measures under Consideration </a:t>
            </a:r>
            <a:br>
              <a:rPr lang="en-US" sz="4000" dirty="0"/>
            </a:br>
            <a:r>
              <a:rPr lang="en-US" sz="4000" dirty="0"/>
              <a:t>List  Workflow</a:t>
            </a:r>
          </a:p>
        </p:txBody>
      </p:sp>
      <p:sp>
        <p:nvSpPr>
          <p:cNvPr id="3" name="Rectangle 2">
            <a:extLst>
              <a:ext uri="{FF2B5EF4-FFF2-40B4-BE49-F238E27FC236}">
                <a16:creationId xmlns:a16="http://schemas.microsoft.com/office/drawing/2014/main" id="{F8EA5249-5764-4590-84EC-36646E33A6E3}"/>
              </a:ext>
            </a:extLst>
          </p:cNvPr>
          <p:cNvSpPr/>
          <p:nvPr/>
        </p:nvSpPr>
        <p:spPr>
          <a:xfrm>
            <a:off x="431489" y="5046012"/>
            <a:ext cx="2347502" cy="369332"/>
          </a:xfrm>
          <a:prstGeom prst="rect">
            <a:avLst/>
          </a:prstGeom>
        </p:spPr>
        <p:txBody>
          <a:bodyPr wrap="none">
            <a:spAutoFit/>
          </a:bodyPr>
          <a:lstStyle/>
          <a:p>
            <a:r>
              <a:rPr lang="en-US" i="1" dirty="0"/>
              <a:t>*All dates are nominal.</a:t>
            </a:r>
          </a:p>
        </p:txBody>
      </p:sp>
      <p:pic>
        <p:nvPicPr>
          <p:cNvPr id="4" name="Picture 3" descr="Measures under consideration list workflow diagram. Feb/Mar: Jira opened for new candidate measures. June: Jira closes for new measures. July: Draft MUC list prepared. July/Aug: Federal-only stakeholder meeting (preview the MUC list). August: MUC clearance process begins. All dates are nominal.">
            <a:extLst>
              <a:ext uri="{FF2B5EF4-FFF2-40B4-BE49-F238E27FC236}">
                <a16:creationId xmlns:a16="http://schemas.microsoft.com/office/drawing/2014/main" id="{84F67530-1192-459A-9E87-765F0DDA2B04}"/>
              </a:ext>
            </a:extLst>
          </p:cNvPr>
          <p:cNvPicPr>
            <a:picLocks noChangeAspect="1"/>
          </p:cNvPicPr>
          <p:nvPr/>
        </p:nvPicPr>
        <p:blipFill>
          <a:blip r:embed="rId3"/>
          <a:stretch>
            <a:fillRect/>
          </a:stretch>
        </p:blipFill>
        <p:spPr>
          <a:xfrm>
            <a:off x="433387" y="1600200"/>
            <a:ext cx="8277225" cy="4257675"/>
          </a:xfrm>
          <a:prstGeom prst="rect">
            <a:avLst/>
          </a:prstGeom>
        </p:spPr>
      </p:pic>
    </p:spTree>
    <p:extLst>
      <p:ext uri="{BB962C8B-B14F-4D97-AF65-F5344CB8AC3E}">
        <p14:creationId xmlns:p14="http://schemas.microsoft.com/office/powerpoint/2010/main" val="2786527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Measures under Consideration </a:t>
            </a:r>
            <a:br>
              <a:rPr lang="en-US" sz="4000" dirty="0"/>
            </a:br>
            <a:r>
              <a:rPr lang="en-US" sz="4000" dirty="0"/>
              <a:t>List Trends</a:t>
            </a:r>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533400" y="3048000"/>
            <a:ext cx="7239000" cy="4736417"/>
          </a:xfrm>
        </p:spPr>
        <p:txBody>
          <a:bodyPr>
            <a:normAutofit/>
          </a:bodyPr>
          <a:lstStyle/>
          <a:p>
            <a:pPr marL="285750" indent="-285750"/>
            <a:r>
              <a:rPr lang="en-US" sz="2400" dirty="0"/>
              <a:t>CMS publishes the MUC List annually by December 1 </a:t>
            </a:r>
          </a:p>
          <a:p>
            <a:pPr marL="285750" indent="-285750"/>
            <a:r>
              <a:rPr lang="en-US" sz="2400" dirty="0"/>
              <a:t>The National Quality Forum (NQF) publishes the MAP Final Recommendations report in the first quarter of each subsequent year (example: 2018 MUC List </a:t>
            </a:r>
            <a:r>
              <a:rPr lang="en-US" sz="2400" dirty="0">
                <a:sym typeface="Wingdings" panose="05000000000000000000" pitchFamily="2" charset="2"/>
              </a:rPr>
              <a:t> 2019 MAP Report)</a:t>
            </a:r>
            <a:endParaRPr lang="en-US" sz="2400" dirty="0"/>
          </a:p>
          <a:p>
            <a:pPr marL="285750" indent="-285750"/>
            <a:r>
              <a:rPr lang="en-US" sz="2400" dirty="0"/>
              <a:t>A complete repository of these Lists and Reports is located at:  </a:t>
            </a:r>
            <a:r>
              <a:rPr lang="en-US" sz="2400" dirty="0">
                <a:hlinkClick r:id="rId3"/>
              </a:rPr>
              <a:t>https://www.cms.gov/Medicare/Quality-Initiatives-Patient-Assessment-Instruments/QualityMeasures/Pre-Rule-Making.html</a:t>
            </a:r>
            <a:r>
              <a:rPr lang="en-US" sz="2400" dirty="0"/>
              <a:t> </a:t>
            </a:r>
          </a:p>
          <a:p>
            <a:pPr marL="285750" indent="-285750"/>
            <a:endParaRPr lang="en-US" sz="2400" dirty="0"/>
          </a:p>
          <a:p>
            <a:pPr marL="0" indent="0">
              <a:buNone/>
            </a:pPr>
            <a:endParaRPr lang="en-US" sz="2400" dirty="0"/>
          </a:p>
          <a:p>
            <a:endParaRPr lang="en-US" sz="2400" dirty="0"/>
          </a:p>
        </p:txBody>
      </p:sp>
      <p:graphicFrame>
        <p:nvGraphicFramePr>
          <p:cNvPr id="4" name="Table 3" descr="Measures under Consideration List Trends" title="Measures under Consideration List Trends">
            <a:extLst>
              <a:ext uri="{FF2B5EF4-FFF2-40B4-BE49-F238E27FC236}">
                <a16:creationId xmlns:a16="http://schemas.microsoft.com/office/drawing/2014/main" id="{0244BB2B-31EA-49FC-AC1C-5C79DBDD9D43}"/>
              </a:ext>
            </a:extLst>
          </p:cNvPr>
          <p:cNvGraphicFramePr>
            <a:graphicFrameLocks noGrp="1"/>
          </p:cNvGraphicFramePr>
          <p:nvPr>
            <p:extLst>
              <p:ext uri="{D42A27DB-BD31-4B8C-83A1-F6EECF244321}">
                <p14:modId xmlns:p14="http://schemas.microsoft.com/office/powerpoint/2010/main" val="2962151843"/>
              </p:ext>
            </p:extLst>
          </p:nvPr>
        </p:nvGraphicFramePr>
        <p:xfrm>
          <a:off x="419100" y="1637866"/>
          <a:ext cx="8305800" cy="1282244"/>
        </p:xfrm>
        <a:graphic>
          <a:graphicData uri="http://schemas.openxmlformats.org/drawingml/2006/table">
            <a:tbl>
              <a:tblPr firstRow="1" bandRow="1">
                <a:tableStyleId>{5C22544A-7EE6-4342-B048-85BDC9FD1C3A}</a:tableStyleId>
              </a:tblPr>
              <a:tblGrid>
                <a:gridCol w="1237937">
                  <a:extLst>
                    <a:ext uri="{9D8B030D-6E8A-4147-A177-3AD203B41FA5}">
                      <a16:colId xmlns:a16="http://schemas.microsoft.com/office/drawing/2014/main" val="20000"/>
                    </a:ext>
                  </a:extLst>
                </a:gridCol>
                <a:gridCol w="912033">
                  <a:extLst>
                    <a:ext uri="{9D8B030D-6E8A-4147-A177-3AD203B41FA5}">
                      <a16:colId xmlns:a16="http://schemas.microsoft.com/office/drawing/2014/main" val="20001"/>
                    </a:ext>
                  </a:extLst>
                </a:gridCol>
                <a:gridCol w="912033">
                  <a:extLst>
                    <a:ext uri="{9D8B030D-6E8A-4147-A177-3AD203B41FA5}">
                      <a16:colId xmlns:a16="http://schemas.microsoft.com/office/drawing/2014/main" val="20002"/>
                    </a:ext>
                  </a:extLst>
                </a:gridCol>
                <a:gridCol w="912033">
                  <a:extLst>
                    <a:ext uri="{9D8B030D-6E8A-4147-A177-3AD203B41FA5}">
                      <a16:colId xmlns:a16="http://schemas.microsoft.com/office/drawing/2014/main" val="20003"/>
                    </a:ext>
                  </a:extLst>
                </a:gridCol>
                <a:gridCol w="912033">
                  <a:extLst>
                    <a:ext uri="{9D8B030D-6E8A-4147-A177-3AD203B41FA5}">
                      <a16:colId xmlns:a16="http://schemas.microsoft.com/office/drawing/2014/main" val="20004"/>
                    </a:ext>
                  </a:extLst>
                </a:gridCol>
                <a:gridCol w="912033">
                  <a:extLst>
                    <a:ext uri="{9D8B030D-6E8A-4147-A177-3AD203B41FA5}">
                      <a16:colId xmlns:a16="http://schemas.microsoft.com/office/drawing/2014/main" val="20005"/>
                    </a:ext>
                  </a:extLst>
                </a:gridCol>
                <a:gridCol w="836030">
                  <a:extLst>
                    <a:ext uri="{9D8B030D-6E8A-4147-A177-3AD203B41FA5}">
                      <a16:colId xmlns:a16="http://schemas.microsoft.com/office/drawing/2014/main" val="20006"/>
                    </a:ext>
                  </a:extLst>
                </a:gridCol>
                <a:gridCol w="836030">
                  <a:extLst>
                    <a:ext uri="{9D8B030D-6E8A-4147-A177-3AD203B41FA5}">
                      <a16:colId xmlns:a16="http://schemas.microsoft.com/office/drawing/2014/main" val="2545240595"/>
                    </a:ext>
                  </a:extLst>
                </a:gridCol>
                <a:gridCol w="835638">
                  <a:extLst>
                    <a:ext uri="{9D8B030D-6E8A-4147-A177-3AD203B41FA5}">
                      <a16:colId xmlns:a16="http://schemas.microsoft.com/office/drawing/2014/main" val="2978019834"/>
                    </a:ext>
                  </a:extLst>
                </a:gridCol>
              </a:tblGrid>
              <a:tr h="344637">
                <a:tc>
                  <a:txBody>
                    <a:bodyPr/>
                    <a:lstStyle/>
                    <a:p>
                      <a:pPr marL="0" marR="0" algn="ctr">
                        <a:lnSpc>
                          <a:spcPct val="107000"/>
                        </a:lnSpc>
                        <a:spcBef>
                          <a:spcPts val="0"/>
                        </a:spcBef>
                        <a:spcAft>
                          <a:spcPts val="0"/>
                        </a:spcAft>
                      </a:pPr>
                      <a:r>
                        <a:rPr lang="en-US" sz="1700" kern="1200" dirty="0">
                          <a:effectLst/>
                        </a:rPr>
                        <a:t>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6641" marR="86641" marT="43320" marB="43320">
                    <a:solidFill>
                      <a:srgbClr val="084A9C"/>
                    </a:solidFill>
                  </a:tcPr>
                </a:tc>
                <a:tc>
                  <a:txBody>
                    <a:bodyPr/>
                    <a:lstStyle/>
                    <a:p>
                      <a:pPr marL="0" marR="0" algn="ctr">
                        <a:lnSpc>
                          <a:spcPct val="107000"/>
                        </a:lnSpc>
                        <a:spcBef>
                          <a:spcPts val="0"/>
                        </a:spcBef>
                        <a:spcAft>
                          <a:spcPts val="0"/>
                        </a:spcAft>
                      </a:pPr>
                      <a:r>
                        <a:rPr lang="en-US" sz="1700" kern="1200" dirty="0">
                          <a:effectLst/>
                        </a:rPr>
                        <a:t>2011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6641" marR="86641" marT="43320" marB="43320" anchor="ctr">
                    <a:solidFill>
                      <a:srgbClr val="084A9C"/>
                    </a:solidFill>
                  </a:tcPr>
                </a:tc>
                <a:tc>
                  <a:txBody>
                    <a:bodyPr/>
                    <a:lstStyle/>
                    <a:p>
                      <a:pPr marL="0" marR="0" algn="ctr">
                        <a:lnSpc>
                          <a:spcPct val="107000"/>
                        </a:lnSpc>
                        <a:spcBef>
                          <a:spcPts val="0"/>
                        </a:spcBef>
                        <a:spcAft>
                          <a:spcPts val="0"/>
                        </a:spcAft>
                      </a:pPr>
                      <a:r>
                        <a:rPr lang="en-US" sz="1700" kern="1200" dirty="0">
                          <a:effectLst/>
                        </a:rPr>
                        <a:t>2012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6641" marR="86641" marT="43320" marB="43320" anchor="ctr">
                    <a:solidFill>
                      <a:srgbClr val="084A9C"/>
                    </a:solidFill>
                  </a:tcPr>
                </a:tc>
                <a:tc>
                  <a:txBody>
                    <a:bodyPr/>
                    <a:lstStyle/>
                    <a:p>
                      <a:pPr marL="0" marR="0" algn="ctr">
                        <a:lnSpc>
                          <a:spcPct val="107000"/>
                        </a:lnSpc>
                        <a:spcBef>
                          <a:spcPts val="0"/>
                        </a:spcBef>
                        <a:spcAft>
                          <a:spcPts val="0"/>
                        </a:spcAft>
                      </a:pPr>
                      <a:r>
                        <a:rPr lang="en-US" sz="1700" kern="1200" dirty="0">
                          <a:effectLst/>
                        </a:rPr>
                        <a:t>2013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6641" marR="86641" marT="43320" marB="43320" anchor="ctr">
                    <a:solidFill>
                      <a:srgbClr val="084A9C"/>
                    </a:solidFill>
                  </a:tcPr>
                </a:tc>
                <a:tc>
                  <a:txBody>
                    <a:bodyPr/>
                    <a:lstStyle/>
                    <a:p>
                      <a:pPr marL="0" marR="0" algn="ctr">
                        <a:lnSpc>
                          <a:spcPct val="107000"/>
                        </a:lnSpc>
                        <a:spcBef>
                          <a:spcPts val="0"/>
                        </a:spcBef>
                        <a:spcAft>
                          <a:spcPts val="0"/>
                        </a:spcAft>
                      </a:pPr>
                      <a:r>
                        <a:rPr lang="en-US" sz="1700" kern="1200" dirty="0">
                          <a:effectLst/>
                        </a:rPr>
                        <a:t>2014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6641" marR="86641" marT="43320" marB="43320" anchor="ctr">
                    <a:solidFill>
                      <a:srgbClr val="084A9C"/>
                    </a:solidFill>
                  </a:tcPr>
                </a:tc>
                <a:tc>
                  <a:txBody>
                    <a:bodyPr/>
                    <a:lstStyle/>
                    <a:p>
                      <a:pPr marL="0" marR="0" algn="ctr">
                        <a:lnSpc>
                          <a:spcPct val="107000"/>
                        </a:lnSpc>
                        <a:spcBef>
                          <a:spcPts val="0"/>
                        </a:spcBef>
                        <a:spcAft>
                          <a:spcPts val="0"/>
                        </a:spcAft>
                      </a:pPr>
                      <a:r>
                        <a:rPr lang="en-US" sz="1700" kern="1200" dirty="0">
                          <a:effectLst/>
                        </a:rPr>
                        <a:t>2015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6641" marR="86641" marT="43320" marB="43320" anchor="b">
                    <a:solidFill>
                      <a:srgbClr val="084A9C"/>
                    </a:solidFill>
                  </a:tcPr>
                </a:tc>
                <a:tc>
                  <a:txBody>
                    <a:bodyPr/>
                    <a:lstStyle/>
                    <a:p>
                      <a:pPr marL="0" marR="0" algn="ctr">
                        <a:lnSpc>
                          <a:spcPct val="107000"/>
                        </a:lnSpc>
                        <a:spcBef>
                          <a:spcPts val="0"/>
                        </a:spcBef>
                        <a:spcAft>
                          <a:spcPts val="0"/>
                        </a:spcAft>
                      </a:pPr>
                      <a:r>
                        <a:rPr lang="en-US" sz="1700" kern="1200" dirty="0">
                          <a:effectLst/>
                        </a:rPr>
                        <a:t>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84A9C"/>
                    </a:solidFill>
                  </a:tcPr>
                </a:tc>
                <a:tc>
                  <a:txBody>
                    <a:bodyPr/>
                    <a:lstStyle/>
                    <a:p>
                      <a:pPr marL="0" marR="0" algn="ctr">
                        <a:lnSpc>
                          <a:spcPct val="107000"/>
                        </a:lnSpc>
                        <a:spcBef>
                          <a:spcPts val="0"/>
                        </a:spcBef>
                        <a:spcAft>
                          <a:spcPts val="0"/>
                        </a:spcAft>
                      </a:pPr>
                      <a:r>
                        <a:rPr lang="en-US" sz="1700" b="1" kern="1200" dirty="0">
                          <a:solidFill>
                            <a:schemeClr val="lt1"/>
                          </a:solidFill>
                          <a:effectLst/>
                          <a:latin typeface="+mn-lt"/>
                          <a:ea typeface="+mn-ea"/>
                          <a:cs typeface="+mn-cs"/>
                        </a:rPr>
                        <a:t>2017</a:t>
                      </a:r>
                    </a:p>
                  </a:txBody>
                  <a:tcPr marL="0" marR="0" marT="0" marB="0" anchor="ctr">
                    <a:solidFill>
                      <a:srgbClr val="084A9C"/>
                    </a:solidFill>
                  </a:tcPr>
                </a:tc>
                <a:tc>
                  <a:txBody>
                    <a:bodyPr/>
                    <a:lstStyle/>
                    <a:p>
                      <a:pPr marL="0" marR="0" algn="ctr">
                        <a:lnSpc>
                          <a:spcPct val="107000"/>
                        </a:lnSpc>
                        <a:spcBef>
                          <a:spcPts val="0"/>
                        </a:spcBef>
                        <a:spcAft>
                          <a:spcPts val="0"/>
                        </a:spcAft>
                      </a:pPr>
                      <a:r>
                        <a:rPr lang="en-US" sz="1700" b="1" kern="1200" dirty="0">
                          <a:solidFill>
                            <a:schemeClr val="lt1"/>
                          </a:solidFill>
                          <a:effectLst/>
                          <a:latin typeface="+mn-lt"/>
                          <a:ea typeface="+mn-ea"/>
                          <a:cs typeface="+mn-cs"/>
                        </a:rPr>
                        <a:t>2018</a:t>
                      </a:r>
                    </a:p>
                  </a:txBody>
                  <a:tcPr marL="0" marR="0" marT="0" marB="0" anchor="ctr">
                    <a:solidFill>
                      <a:srgbClr val="084A9C"/>
                    </a:solidFill>
                  </a:tcPr>
                </a:tc>
                <a:extLst>
                  <a:ext uri="{0D108BD9-81ED-4DB2-BD59-A6C34878D82A}">
                    <a16:rowId xmlns:a16="http://schemas.microsoft.com/office/drawing/2014/main" val="10000"/>
                  </a:ext>
                </a:extLst>
              </a:tr>
              <a:tr h="874563">
                <a:tc>
                  <a:txBody>
                    <a:bodyPr/>
                    <a:lstStyle/>
                    <a:p>
                      <a:pPr marL="0" marR="0" algn="ctr">
                        <a:lnSpc>
                          <a:spcPct val="107000"/>
                        </a:lnSpc>
                        <a:spcBef>
                          <a:spcPts val="0"/>
                        </a:spcBef>
                        <a:spcAft>
                          <a:spcPts val="0"/>
                        </a:spcAft>
                      </a:pPr>
                      <a:r>
                        <a:rPr lang="en-US" sz="1700" kern="1200" dirty="0">
                          <a:effectLst/>
                        </a:rPr>
                        <a:t>Number of </a:t>
                      </a:r>
                      <a:br>
                        <a:rPr lang="en-US" sz="1700" kern="1200" dirty="0">
                          <a:effectLst/>
                        </a:rPr>
                      </a:br>
                      <a:r>
                        <a:rPr lang="en-US" sz="1700" kern="1200" dirty="0">
                          <a:effectLst/>
                        </a:rPr>
                        <a:t>Measure Records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6641" marR="86641" marT="43320" marB="43320">
                    <a:solidFill>
                      <a:srgbClr val="E9EDF4"/>
                    </a:solidFill>
                  </a:tcPr>
                </a:tc>
                <a:tc>
                  <a:txBody>
                    <a:bodyPr/>
                    <a:lstStyle/>
                    <a:p>
                      <a:pPr marL="0" marR="0" algn="ctr">
                        <a:lnSpc>
                          <a:spcPct val="107000"/>
                        </a:lnSpc>
                        <a:spcBef>
                          <a:spcPts val="0"/>
                        </a:spcBef>
                        <a:spcAft>
                          <a:spcPts val="0"/>
                        </a:spcAft>
                      </a:pPr>
                      <a:r>
                        <a:rPr lang="en-US" sz="1700" kern="1200" dirty="0">
                          <a:effectLst/>
                        </a:rPr>
                        <a:t>366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6641" marR="86641" marT="43320" marB="43320" anchor="ctr">
                    <a:solidFill>
                      <a:srgbClr val="E9EDF4"/>
                    </a:solidFill>
                  </a:tcPr>
                </a:tc>
                <a:tc>
                  <a:txBody>
                    <a:bodyPr/>
                    <a:lstStyle/>
                    <a:p>
                      <a:pPr marL="0" marR="0" algn="ctr">
                        <a:lnSpc>
                          <a:spcPct val="107000"/>
                        </a:lnSpc>
                        <a:spcBef>
                          <a:spcPts val="0"/>
                        </a:spcBef>
                        <a:spcAft>
                          <a:spcPts val="0"/>
                        </a:spcAft>
                      </a:pPr>
                      <a:r>
                        <a:rPr lang="en-US" sz="1700" kern="1200" dirty="0">
                          <a:effectLst/>
                        </a:rPr>
                        <a:t>507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6641" marR="86641" marT="43320" marB="43320" anchor="ctr">
                    <a:solidFill>
                      <a:srgbClr val="E9EDF4"/>
                    </a:solidFill>
                  </a:tcPr>
                </a:tc>
                <a:tc>
                  <a:txBody>
                    <a:bodyPr/>
                    <a:lstStyle/>
                    <a:p>
                      <a:pPr marL="0" marR="0" algn="ctr">
                        <a:lnSpc>
                          <a:spcPct val="107000"/>
                        </a:lnSpc>
                        <a:spcBef>
                          <a:spcPts val="0"/>
                        </a:spcBef>
                        <a:spcAft>
                          <a:spcPts val="0"/>
                        </a:spcAft>
                      </a:pPr>
                      <a:r>
                        <a:rPr lang="en-US" sz="1700" kern="1200" dirty="0">
                          <a:effectLst/>
                        </a:rPr>
                        <a:t>234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6641" marR="86641" marT="43320" marB="43320" anchor="ctr">
                    <a:solidFill>
                      <a:srgbClr val="E9EDF4"/>
                    </a:solidFill>
                  </a:tcPr>
                </a:tc>
                <a:tc>
                  <a:txBody>
                    <a:bodyPr/>
                    <a:lstStyle/>
                    <a:p>
                      <a:pPr marL="0" marR="0" algn="ctr">
                        <a:lnSpc>
                          <a:spcPct val="107000"/>
                        </a:lnSpc>
                        <a:spcBef>
                          <a:spcPts val="0"/>
                        </a:spcBef>
                        <a:spcAft>
                          <a:spcPts val="0"/>
                        </a:spcAft>
                      </a:pPr>
                      <a:r>
                        <a:rPr lang="en-US" sz="1700" kern="1200" dirty="0">
                          <a:effectLst/>
                        </a:rPr>
                        <a:t>202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6641" marR="86641" marT="43320" marB="43320" anchor="ctr">
                    <a:solidFill>
                      <a:srgbClr val="E9EDF4"/>
                    </a:solidFill>
                  </a:tcPr>
                </a:tc>
                <a:tc>
                  <a:txBody>
                    <a:bodyPr/>
                    <a:lstStyle/>
                    <a:p>
                      <a:pPr marL="0" marR="0" algn="ctr">
                        <a:lnSpc>
                          <a:spcPct val="107000"/>
                        </a:lnSpc>
                        <a:spcBef>
                          <a:spcPts val="0"/>
                        </a:spcBef>
                        <a:spcAft>
                          <a:spcPts val="0"/>
                        </a:spcAft>
                      </a:pPr>
                      <a:r>
                        <a:rPr lang="en-US" sz="1700" kern="1200" dirty="0">
                          <a:effectLst/>
                        </a:rPr>
                        <a:t>131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6641" marR="86641" marT="43320" marB="43320" anchor="ctr">
                    <a:solidFill>
                      <a:srgbClr val="E9EDF4"/>
                    </a:solidFill>
                  </a:tcPr>
                </a:tc>
                <a:tc>
                  <a:txBody>
                    <a:bodyPr/>
                    <a:lstStyle/>
                    <a:p>
                      <a:pPr marL="0" marR="0" algn="ctr">
                        <a:lnSpc>
                          <a:spcPct val="107000"/>
                        </a:lnSpc>
                        <a:spcBef>
                          <a:spcPts val="0"/>
                        </a:spcBef>
                        <a:spcAft>
                          <a:spcPts val="0"/>
                        </a:spcAft>
                      </a:pPr>
                      <a:r>
                        <a:rPr lang="en-US" sz="1700" kern="1200" dirty="0">
                          <a:solidFill>
                            <a:schemeClr val="dk1"/>
                          </a:solidFill>
                          <a:effectLst/>
                          <a:latin typeface="+mn-lt"/>
                          <a:ea typeface="+mn-ea"/>
                          <a:cs typeface="+mn-cs"/>
                        </a:rPr>
                        <a:t>97</a:t>
                      </a:r>
                    </a:p>
                  </a:txBody>
                  <a:tcPr marL="0" marR="0" marT="0" marB="0" anchor="ctr">
                    <a:solidFill>
                      <a:srgbClr val="E9EDF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700" kern="1200" dirty="0">
                          <a:solidFill>
                            <a:schemeClr val="dk1"/>
                          </a:solidFill>
                          <a:effectLst/>
                          <a:latin typeface="+mn-lt"/>
                          <a:ea typeface="+mn-ea"/>
                          <a:cs typeface="+mn-cs"/>
                        </a:rPr>
                        <a:t>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E9EDF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700" kern="1200" dirty="0">
                          <a:solidFill>
                            <a:schemeClr val="dk1"/>
                          </a:solidFill>
                          <a:effectLst/>
                          <a:latin typeface="+mn-lt"/>
                          <a:ea typeface="+mn-ea"/>
                          <a:cs typeface="+mn-cs"/>
                        </a:rPr>
                        <a:t>39</a:t>
                      </a:r>
                    </a:p>
                  </a:txBody>
                  <a:tcPr marL="0" marR="0" marT="0" marB="0" anchor="ctr">
                    <a:solidFill>
                      <a:srgbClr val="E9EDF4"/>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3032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ctr"/>
          <a:lstStyle/>
          <a:p>
            <a:r>
              <a:rPr lang="en-US" sz="4000" dirty="0"/>
              <a:t>Lessons Learned from 2018</a:t>
            </a:r>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7696200" cy="4736417"/>
          </a:xfrm>
        </p:spPr>
        <p:txBody>
          <a:bodyPr>
            <a:normAutofit/>
          </a:bodyPr>
          <a:lstStyle/>
          <a:p>
            <a:r>
              <a:rPr lang="en-US" sz="2400" dirty="0"/>
              <a:t>Need to make all measure owners, developers, and stewards aware of schedule each year</a:t>
            </a:r>
          </a:p>
          <a:p>
            <a:r>
              <a:rPr lang="en-US" sz="2400" dirty="0"/>
              <a:t>In general, CMS is promoting development of more outcome measures</a:t>
            </a:r>
          </a:p>
          <a:p>
            <a:r>
              <a:rPr lang="en-US" sz="2400" dirty="0"/>
              <a:t>Be sure to document changes and history/context when an existing measure is being resubmitted</a:t>
            </a:r>
          </a:p>
          <a:p>
            <a:pPr lvl="1">
              <a:buFont typeface="Courier New" panose="02070309020205020404" pitchFamily="49" charset="0"/>
              <a:buChar char="o"/>
            </a:pPr>
            <a:r>
              <a:rPr lang="en-US" sz="2400" dirty="0"/>
              <a:t>For a new program</a:t>
            </a:r>
          </a:p>
          <a:p>
            <a:pPr lvl="1">
              <a:buFont typeface="Courier New" panose="02070309020205020404" pitchFamily="49" charset="0"/>
              <a:buChar char="o"/>
            </a:pPr>
            <a:r>
              <a:rPr lang="en-US" sz="2400" dirty="0"/>
              <a:t>Undergoing substantial change</a:t>
            </a:r>
          </a:p>
        </p:txBody>
      </p:sp>
    </p:spTree>
    <p:extLst>
      <p:ext uri="{BB962C8B-B14F-4D97-AF65-F5344CB8AC3E}">
        <p14:creationId xmlns:p14="http://schemas.microsoft.com/office/powerpoint/2010/main" val="3031522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Online System for Gathering New Candidate Measure Information</a:t>
            </a:r>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7239000" cy="4736417"/>
          </a:xfrm>
        </p:spPr>
        <p:txBody>
          <a:bodyPr>
            <a:normAutofit/>
          </a:bodyPr>
          <a:lstStyle/>
          <a:p>
            <a:r>
              <a:rPr lang="en-US" sz="2400" dirty="0"/>
              <a:t>Jira system hosted by Office of the National Coordinator for Health Information Technology</a:t>
            </a:r>
          </a:p>
          <a:p>
            <a:r>
              <a:rPr lang="en-US" sz="2400" dirty="0"/>
              <a:t>Available to authorized users</a:t>
            </a:r>
          </a:p>
          <a:p>
            <a:r>
              <a:rPr lang="en-US" sz="2400" dirty="0"/>
              <a:t>Separate Jira project for each MUC year</a:t>
            </a:r>
          </a:p>
          <a:p>
            <a:r>
              <a:rPr lang="en-US" sz="2400" dirty="0"/>
              <a:t>Used to manage review, workflow, and approve/reject decisions for each measure</a:t>
            </a:r>
          </a:p>
          <a:p>
            <a:r>
              <a:rPr lang="en-US" sz="2400" dirty="0"/>
              <a:t>Can attach supporting data files</a:t>
            </a:r>
          </a:p>
          <a:p>
            <a:r>
              <a:rPr lang="en-US" sz="2400" dirty="0"/>
              <a:t>All measure information in one repository</a:t>
            </a:r>
          </a:p>
          <a:p>
            <a:endParaRPr lang="en-US" sz="2400" dirty="0"/>
          </a:p>
        </p:txBody>
      </p:sp>
    </p:spTree>
    <p:extLst>
      <p:ext uri="{BB962C8B-B14F-4D97-AF65-F5344CB8AC3E}">
        <p14:creationId xmlns:p14="http://schemas.microsoft.com/office/powerpoint/2010/main" val="3809720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ctr"/>
          <a:lstStyle/>
          <a:p>
            <a:r>
              <a:rPr lang="en-US" sz="4000" dirty="0"/>
              <a:t>New in Jira for 2019</a:t>
            </a:r>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7239000" cy="4736417"/>
          </a:xfrm>
        </p:spPr>
        <p:txBody>
          <a:bodyPr>
            <a:normAutofit/>
          </a:bodyPr>
          <a:lstStyle/>
          <a:p>
            <a:r>
              <a:rPr lang="en-US" sz="2400" dirty="0"/>
              <a:t>More choices in several drop-downs</a:t>
            </a:r>
          </a:p>
          <a:p>
            <a:r>
              <a:rPr lang="en-US" sz="2400" dirty="0"/>
              <a:t>Users may now select </a:t>
            </a:r>
          </a:p>
          <a:p>
            <a:pPr lvl="1">
              <a:buFont typeface="Courier New" panose="02070309020205020404" pitchFamily="49" charset="0"/>
              <a:buChar char="o"/>
            </a:pPr>
            <a:r>
              <a:rPr lang="en-US" sz="2400" dirty="0"/>
              <a:t>Secondary healthcare priority</a:t>
            </a:r>
          </a:p>
          <a:p>
            <a:pPr lvl="1">
              <a:buFont typeface="Courier New" panose="02070309020205020404" pitchFamily="49" charset="0"/>
              <a:buChar char="o"/>
            </a:pPr>
            <a:r>
              <a:rPr lang="en-US" sz="2400" dirty="0"/>
              <a:t>Secondary Meaningful Measure Area</a:t>
            </a:r>
          </a:p>
          <a:p>
            <a:r>
              <a:rPr lang="en-US" sz="2400" dirty="0"/>
              <a:t>Secondary priorities and MMAs are optional</a:t>
            </a:r>
          </a:p>
          <a:p>
            <a:r>
              <a:rPr lang="en-US" sz="2400" dirty="0"/>
              <a:t>Different choices for “Data Sources” and “How Measure Will Be Reported”</a:t>
            </a:r>
          </a:p>
          <a:p>
            <a:endParaRPr lang="en-US" sz="2400" dirty="0"/>
          </a:p>
          <a:p>
            <a:endParaRPr lang="en-US" sz="2400" dirty="0"/>
          </a:p>
        </p:txBody>
      </p:sp>
    </p:spTree>
    <p:extLst>
      <p:ext uri="{BB962C8B-B14F-4D97-AF65-F5344CB8AC3E}">
        <p14:creationId xmlns:p14="http://schemas.microsoft.com/office/powerpoint/2010/main" val="1820601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ctr"/>
          <a:lstStyle/>
          <a:p>
            <a:r>
              <a:rPr lang="en-US" sz="4000" dirty="0"/>
              <a:t>New for 2019 (cont.)</a:t>
            </a:r>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7239000" cy="4736417"/>
          </a:xfrm>
        </p:spPr>
        <p:txBody>
          <a:bodyPr>
            <a:normAutofit/>
          </a:bodyPr>
          <a:lstStyle/>
          <a:p>
            <a:r>
              <a:rPr lang="en-US" sz="2400" dirty="0"/>
              <a:t>Can use “Comments” field to define or elaborate on specific sources and reporting methods that are not in drop-down list</a:t>
            </a:r>
          </a:p>
          <a:p>
            <a:r>
              <a:rPr lang="en-US" sz="2400" dirty="0"/>
              <a:t>“EHR Incentive” program was renamed to reflect “Promoting Interoperability” for hospitals and providers</a:t>
            </a:r>
          </a:p>
          <a:p>
            <a:r>
              <a:rPr lang="en-US" sz="2400" dirty="0"/>
              <a:t>“Exclusions” field now includes “Exceptions”</a:t>
            </a:r>
          </a:p>
          <a:p>
            <a:r>
              <a:rPr lang="en-US" sz="2400" dirty="0"/>
              <a:t>Under “Person and Family Engagement,” the MMA “Patient reported functional outcomes” has been renamed “Functional outcomes”</a:t>
            </a:r>
          </a:p>
          <a:p>
            <a:endParaRPr lang="en-US" sz="2400" dirty="0"/>
          </a:p>
          <a:p>
            <a:endParaRPr lang="en-US" sz="2400" dirty="0"/>
          </a:p>
          <a:p>
            <a:pPr marL="0" indent="0">
              <a:buNone/>
            </a:pPr>
            <a:endParaRPr lang="en-US" sz="2400" dirty="0"/>
          </a:p>
        </p:txBody>
      </p:sp>
    </p:spTree>
    <p:extLst>
      <p:ext uri="{BB962C8B-B14F-4D97-AF65-F5344CB8AC3E}">
        <p14:creationId xmlns:p14="http://schemas.microsoft.com/office/powerpoint/2010/main" val="1663885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C36A18-1BCB-44E0-BE75-3D4BE1514FEB}"/>
              </a:ext>
            </a:extLst>
          </p:cNvPr>
          <p:cNvSpPr>
            <a:spLocks noGrp="1"/>
          </p:cNvSpPr>
          <p:nvPr>
            <p:ph type="title"/>
          </p:nvPr>
        </p:nvSpPr>
        <p:spPr/>
        <p:txBody>
          <a:bodyPr/>
          <a:lstStyle/>
          <a:p>
            <a:r>
              <a:rPr lang="en-US" dirty="0"/>
              <a:t>2019 Next Steps</a:t>
            </a:r>
          </a:p>
        </p:txBody>
      </p:sp>
      <p:sp>
        <p:nvSpPr>
          <p:cNvPr id="6" name="Content Placeholder 5">
            <a:extLst>
              <a:ext uri="{FF2B5EF4-FFF2-40B4-BE49-F238E27FC236}">
                <a16:creationId xmlns:a16="http://schemas.microsoft.com/office/drawing/2014/main" id="{3DB24658-7E7B-45AA-9D42-90EFEFBFAC45}"/>
              </a:ext>
            </a:extLst>
          </p:cNvPr>
          <p:cNvSpPr>
            <a:spLocks noGrp="1"/>
          </p:cNvSpPr>
          <p:nvPr>
            <p:ph idx="1"/>
          </p:nvPr>
        </p:nvSpPr>
        <p:spPr/>
        <p:txBody>
          <a:bodyPr>
            <a:normAutofit/>
          </a:bodyPr>
          <a:lstStyle/>
          <a:p>
            <a:r>
              <a:rPr lang="en-US" sz="2400" dirty="0"/>
              <a:t>Pre-Rulemaking Meeting Series (April 2019)</a:t>
            </a:r>
          </a:p>
          <a:p>
            <a:pPr lvl="1">
              <a:buFont typeface="Courier New" panose="02070309020205020404" pitchFamily="49" charset="0"/>
              <a:buChar char="o"/>
            </a:pPr>
            <a:r>
              <a:rPr lang="en-US" sz="2400" dirty="0"/>
              <a:t>2019 MUC List Kickoff Webinar</a:t>
            </a:r>
          </a:p>
          <a:p>
            <a:pPr lvl="1">
              <a:buFont typeface="Courier New" panose="02070309020205020404" pitchFamily="49" charset="0"/>
              <a:buChar char="o"/>
            </a:pPr>
            <a:r>
              <a:rPr lang="en-US" sz="2400" dirty="0"/>
              <a:t>CMS Program Measure-Specific Needs and Priorities Session</a:t>
            </a:r>
          </a:p>
          <a:p>
            <a:pPr lvl="1">
              <a:buFont typeface="Courier New" panose="02070309020205020404" pitchFamily="49" charset="0"/>
              <a:buChar char="o"/>
            </a:pPr>
            <a:r>
              <a:rPr lang="en-US" sz="2400" dirty="0"/>
              <a:t>Open Forum Discussions with Jira Demonstrations</a:t>
            </a:r>
            <a:br>
              <a:rPr lang="en-US" sz="2400" dirty="0"/>
            </a:br>
            <a:r>
              <a:rPr lang="en-US" sz="2400" dirty="0"/>
              <a:t>(two webinars)</a:t>
            </a:r>
          </a:p>
          <a:p>
            <a:r>
              <a:rPr lang="en-US" sz="2400" dirty="0"/>
              <a:t>Visit CMS Pre-Rulemaking site for more info </a:t>
            </a:r>
          </a:p>
          <a:p>
            <a:pPr lvl="1">
              <a:buFont typeface="Courier New" panose="02070309020205020404" pitchFamily="49" charset="0"/>
              <a:buChar char="o"/>
            </a:pPr>
            <a:r>
              <a:rPr lang="en-US" sz="2400" dirty="0">
                <a:hlinkClick r:id="rId3"/>
              </a:rPr>
              <a:t>https://www.cms.gov/Medicare/Quality-Initiatives-Patient-Assessment-Instruments/QualityMeasures/Pre-Rule-Making.html</a:t>
            </a:r>
            <a:endParaRPr lang="en-US" sz="2400" dirty="0"/>
          </a:p>
          <a:p>
            <a:endParaRPr lang="en-US" sz="2400" dirty="0"/>
          </a:p>
          <a:p>
            <a:endParaRPr lang="en-US" sz="2400" dirty="0"/>
          </a:p>
        </p:txBody>
      </p:sp>
    </p:spTree>
    <p:extLst>
      <p:ext uri="{BB962C8B-B14F-4D97-AF65-F5344CB8AC3E}">
        <p14:creationId xmlns:p14="http://schemas.microsoft.com/office/powerpoint/2010/main" val="3305774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ctr"/>
          <a:lstStyle/>
          <a:p>
            <a:r>
              <a:rPr lang="en-US" sz="4000" dirty="0"/>
              <a:t>Discussion Questions</a:t>
            </a:r>
          </a:p>
        </p:txBody>
      </p:sp>
      <p:pic>
        <p:nvPicPr>
          <p:cNvPr id="7" name="Content Placeholder 6" descr="Question mark button graphic.">
            <a:extLst>
              <a:ext uri="{FF2B5EF4-FFF2-40B4-BE49-F238E27FC236}">
                <a16:creationId xmlns:a16="http://schemas.microsoft.com/office/drawing/2014/main" id="{FF2F7BDC-2A1B-4865-92D2-B68D1A0F8F27}"/>
              </a:ext>
              <a:ext uri="{C183D7F6-B498-43B3-948B-1728B52AA6E4}">
                <adec:decorative xmlns:adec="http://schemas.microsoft.com/office/drawing/2017/decorative" xmlns="" val="0"/>
              </a:ext>
            </a:extLst>
          </p:cNvPr>
          <p:cNvPicPr>
            <a:picLocks noGrp="1" noChangeAspect="1"/>
          </p:cNvPicPr>
          <p:nvPr>
            <p:ph idx="1"/>
          </p:nvPr>
        </p:nvPicPr>
        <p:blipFill>
          <a:blip r:embed="rId3" cstate="print"/>
          <a:stretch>
            <a:fillRect/>
          </a:stretch>
        </p:blipFill>
        <p:spPr>
          <a:xfrm>
            <a:off x="2838450" y="2914924"/>
            <a:ext cx="3429000" cy="2572789"/>
          </a:xfrm>
          <a:prstGeom prst="rect">
            <a:avLst/>
          </a:prstGeom>
        </p:spPr>
      </p:pic>
    </p:spTree>
    <p:extLst>
      <p:ext uri="{BB962C8B-B14F-4D97-AF65-F5344CB8AC3E}">
        <p14:creationId xmlns:p14="http://schemas.microsoft.com/office/powerpoint/2010/main" val="3271712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descr="Text Box">
            <a:extLst>
              <a:ext uri="{FF2B5EF4-FFF2-40B4-BE49-F238E27FC236}">
                <a16:creationId xmlns:a16="http://schemas.microsoft.com/office/drawing/2014/main" id="{B2FA2128-CDEB-48EF-B5B3-246420F6EC45}"/>
              </a:ext>
              <a:ext uri="{C183D7F6-B498-43B3-948B-1728B52AA6E4}">
                <adec:decorative xmlns:adec="http://schemas.microsoft.com/office/drawing/2017/decorative" xmlns="" val="1"/>
              </a:ext>
            </a:extLst>
          </p:cNvPr>
          <p:cNvGrpSpPr/>
          <p:nvPr/>
        </p:nvGrpSpPr>
        <p:grpSpPr>
          <a:xfrm>
            <a:off x="0" y="5486400"/>
            <a:ext cx="9144000" cy="1359613"/>
            <a:chOff x="0" y="5486400"/>
            <a:chExt cx="9144000" cy="1359613"/>
          </a:xfrm>
        </p:grpSpPr>
        <p:grpSp>
          <p:nvGrpSpPr>
            <p:cNvPr id="4" name="Group 3">
              <a:extLst>
                <a:ext uri="{FF2B5EF4-FFF2-40B4-BE49-F238E27FC236}">
                  <a16:creationId xmlns:a16="http://schemas.microsoft.com/office/drawing/2014/main" id="{8FB6982C-F699-442A-BA37-5A6B63AACF21}"/>
                </a:ext>
              </a:extLst>
            </p:cNvPr>
            <p:cNvGrpSpPr/>
            <p:nvPr/>
          </p:nvGrpSpPr>
          <p:grpSpPr>
            <a:xfrm>
              <a:off x="0" y="5486400"/>
              <a:ext cx="9144000" cy="1359613"/>
              <a:chOff x="0" y="5486400"/>
              <a:chExt cx="9144000" cy="1359613"/>
            </a:xfrm>
          </p:grpSpPr>
          <p:sp>
            <p:nvSpPr>
              <p:cNvPr id="6" name="Rectangle 5">
                <a:extLst>
                  <a:ext uri="{FF2B5EF4-FFF2-40B4-BE49-F238E27FC236}">
                    <a16:creationId xmlns:a16="http://schemas.microsoft.com/office/drawing/2014/main" id="{D94C2783-4E60-42C1-8188-A2E1605CD615}"/>
                  </a:ext>
                </a:extLst>
              </p:cNvPr>
              <p:cNvSpPr/>
              <p:nvPr/>
            </p:nvSpPr>
            <p:spPr>
              <a:xfrm>
                <a:off x="0" y="5502405"/>
                <a:ext cx="9144000" cy="1343608"/>
              </a:xfrm>
              <a:prstGeom prst="rect">
                <a:avLst/>
              </a:prstGeom>
              <a:solidFill>
                <a:srgbClr val="084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02B8657-D802-484F-A6A4-770B38605EA1}"/>
                  </a:ext>
                </a:extLst>
              </p:cNvPr>
              <p:cNvCxnSpPr/>
              <p:nvPr/>
            </p:nvCxnSpPr>
            <p:spPr>
              <a:xfrm>
                <a:off x="0" y="5486400"/>
                <a:ext cx="9144000" cy="0"/>
              </a:xfrm>
              <a:prstGeom prst="line">
                <a:avLst/>
              </a:prstGeom>
              <a:ln w="76200">
                <a:solidFill>
                  <a:srgbClr val="FFD004"/>
                </a:solidFill>
              </a:ln>
            </p:spPr>
            <p:style>
              <a:lnRef idx="1">
                <a:schemeClr val="accent1"/>
              </a:lnRef>
              <a:fillRef idx="0">
                <a:schemeClr val="accent1"/>
              </a:fillRef>
              <a:effectRef idx="0">
                <a:schemeClr val="accent1"/>
              </a:effectRef>
              <a:fontRef idx="minor">
                <a:schemeClr val="tx1"/>
              </a:fontRef>
            </p:style>
          </p:cxnSp>
        </p:grpSp>
        <p:pic>
          <p:nvPicPr>
            <p:cNvPr id="5" name="Picture 4" descr="CMS Logo">
              <a:extLst>
                <a:ext uri="{FF2B5EF4-FFF2-40B4-BE49-F238E27FC236}">
                  <a16:creationId xmlns:a16="http://schemas.microsoft.com/office/drawing/2014/main" id="{A580AAD2-EF81-49F0-A95F-5F60DC555521}"/>
                </a:ext>
                <a:ext uri="{C183D7F6-B498-43B3-948B-1728B52AA6E4}">
                  <adec:decorative xmlns:adec="http://schemas.microsoft.com/office/drawing/2017/decorative" xmlns=""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72375" y="5871337"/>
              <a:ext cx="1381125" cy="640842"/>
            </a:xfrm>
            <a:prstGeom prst="rect">
              <a:avLst/>
            </a:prstGeom>
          </p:spPr>
        </p:pic>
      </p:grpSp>
      <p:sp>
        <p:nvSpPr>
          <p:cNvPr id="2" name="Title 1" descr="Introduction to the Clinical Quality Bundle.">
            <a:extLst>
              <a:ext uri="{FF2B5EF4-FFF2-40B4-BE49-F238E27FC236}">
                <a16:creationId xmlns:a16="http://schemas.microsoft.com/office/drawing/2014/main" id="{BAEE79B4-2D6B-4844-9529-5BFC2541742C}"/>
              </a:ext>
            </a:extLst>
          </p:cNvPr>
          <p:cNvSpPr>
            <a:spLocks noGrp="1"/>
          </p:cNvSpPr>
          <p:nvPr>
            <p:ph type="ctrTitle"/>
          </p:nvPr>
        </p:nvSpPr>
        <p:spPr>
          <a:xfrm>
            <a:off x="1143000" y="2696922"/>
            <a:ext cx="6858000" cy="745048"/>
          </a:xfrm>
        </p:spPr>
        <p:txBody>
          <a:bodyPr/>
          <a:lstStyle/>
          <a:p>
            <a:pPr algn="ctr"/>
            <a:r>
              <a:rPr lang="en-US" sz="4400" b="1" dirty="0">
                <a:solidFill>
                  <a:srgbClr val="084A9C"/>
                </a:solidFill>
                <a:latin typeface="+mn-lt"/>
              </a:rPr>
              <a:t>Introduction to the Clinical Quality Bundle</a:t>
            </a:r>
          </a:p>
        </p:txBody>
      </p:sp>
    </p:spTree>
    <p:extLst>
      <p:ext uri="{BB962C8B-B14F-4D97-AF65-F5344CB8AC3E}">
        <p14:creationId xmlns:p14="http://schemas.microsoft.com/office/powerpoint/2010/main" val="3788880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7" name="Content Placeholder 1"/>
          <p:cNvSpPr>
            <a:spLocks noGrp="1"/>
          </p:cNvSpPr>
          <p:nvPr>
            <p:ph idx="1"/>
          </p:nvPr>
        </p:nvSpPr>
        <p:spPr>
          <a:xfrm>
            <a:off x="838200" y="1981200"/>
            <a:ext cx="7239000" cy="3992563"/>
          </a:xfrm>
        </p:spPr>
        <p:txBody>
          <a:bodyPr>
            <a:normAutofit/>
          </a:bodyPr>
          <a:lstStyle/>
          <a:p>
            <a:pPr marL="0" indent="0">
              <a:buNone/>
            </a:pPr>
            <a:r>
              <a:rPr lang="en-US" sz="2700" b="1" dirty="0"/>
              <a:t>Planned Upcoming Webinars:</a:t>
            </a:r>
          </a:p>
          <a:p>
            <a:pPr marL="514350" indent="-457200"/>
            <a:r>
              <a:rPr lang="en-US" sz="2700" dirty="0"/>
              <a:t>April 3, 2019 – Why Measures Fail Endorsement, presented by NQF</a:t>
            </a:r>
          </a:p>
          <a:p>
            <a:pPr marL="514350" indent="-457200"/>
            <a:r>
              <a:rPr lang="en-US" sz="2700" dirty="0"/>
              <a:t>May 1, 2019 – Environmental Scans </a:t>
            </a:r>
            <a:br>
              <a:rPr lang="en-US" sz="2700" dirty="0"/>
            </a:br>
            <a:r>
              <a:rPr lang="en-US" sz="2700" dirty="0"/>
              <a:t>for Measure Development</a:t>
            </a:r>
          </a:p>
          <a:p>
            <a:pPr marL="57150" indent="0">
              <a:buNone/>
            </a:pPr>
            <a:endParaRPr lang="en-US" sz="2700" dirty="0"/>
          </a:p>
          <a:p>
            <a:pPr marL="57150" indent="0">
              <a:buNone/>
            </a:pPr>
            <a:r>
              <a:rPr lang="en-US" sz="2700" dirty="0"/>
              <a:t>To suggest topics for upcoming Info Sessions, email: </a:t>
            </a:r>
            <a:r>
              <a:rPr lang="en-US" sz="2700" dirty="0">
                <a:solidFill>
                  <a:schemeClr val="bg2">
                    <a:lumMod val="60000"/>
                    <a:lumOff val="40000"/>
                  </a:schemeClr>
                </a:solidFill>
                <a:hlinkClick r:id="rId3"/>
              </a:rPr>
              <a:t>MMSsupport@battelle.org</a:t>
            </a:r>
            <a:r>
              <a:rPr lang="en-US" sz="2700" dirty="0">
                <a:solidFill>
                  <a:srgbClr val="3333FF"/>
                </a:solidFill>
              </a:rPr>
              <a:t> </a:t>
            </a:r>
          </a:p>
        </p:txBody>
      </p:sp>
      <p:sp>
        <p:nvSpPr>
          <p:cNvPr id="2" name="Title 1"/>
          <p:cNvSpPr>
            <a:spLocks noGrp="1"/>
          </p:cNvSpPr>
          <p:nvPr>
            <p:ph type="title"/>
          </p:nvPr>
        </p:nvSpPr>
        <p:spPr>
          <a:xfrm>
            <a:off x="0" y="0"/>
            <a:ext cx="9144000" cy="1343608"/>
          </a:xfrm>
        </p:spPr>
        <p:txBody>
          <a:bodyPr anchor="ctr"/>
          <a:lstStyle/>
          <a:p>
            <a:r>
              <a:rPr lang="en-US" sz="4000" dirty="0"/>
              <a:t>Upcoming MACRA Info Sessions</a:t>
            </a:r>
          </a:p>
        </p:txBody>
      </p:sp>
    </p:spTree>
    <p:extLst>
      <p:ext uri="{BB962C8B-B14F-4D97-AF65-F5344CB8AC3E}">
        <p14:creationId xmlns:p14="http://schemas.microsoft.com/office/powerpoint/2010/main" val="3470320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457200" y="1828800"/>
            <a:ext cx="83058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700" b="1" u="sng" dirty="0"/>
              <a:t>Battelle</a:t>
            </a:r>
          </a:p>
          <a:p>
            <a:pPr marL="0" indent="0">
              <a:buNone/>
            </a:pPr>
            <a:r>
              <a:rPr lang="en-US" sz="2700" dirty="0"/>
              <a:t>Measures Management System Contract Holder </a:t>
            </a:r>
            <a:br>
              <a:rPr lang="en-US" sz="2700" dirty="0"/>
            </a:br>
            <a:r>
              <a:rPr lang="en-US" sz="2700" dirty="0"/>
              <a:t>Contact:  </a:t>
            </a:r>
            <a:r>
              <a:rPr lang="en-US" sz="2700" dirty="0">
                <a:hlinkClick r:id="rId3"/>
              </a:rPr>
              <a:t>MMSsupport@Battelle.org</a:t>
            </a:r>
            <a:endParaRPr lang="en-US" sz="2700" dirty="0"/>
          </a:p>
          <a:p>
            <a:endParaRPr lang="en-US" sz="2700" u="sng" dirty="0"/>
          </a:p>
          <a:p>
            <a:r>
              <a:rPr lang="en-US" sz="2700" b="1" u="sng" dirty="0"/>
              <a:t>CMS</a:t>
            </a:r>
          </a:p>
          <a:p>
            <a:pPr marL="0" indent="0">
              <a:buNone/>
            </a:pPr>
            <a:r>
              <a:rPr lang="en-US" sz="2700" dirty="0"/>
              <a:t>Kimberly Rawlings: </a:t>
            </a:r>
            <a:r>
              <a:rPr lang="en-US" sz="2700" dirty="0">
                <a:hlinkClick r:id="rId4"/>
              </a:rPr>
              <a:t>Kimberly.Rawlings@cms.hhs.gov</a:t>
            </a:r>
            <a:r>
              <a:rPr lang="en-US" sz="2700" dirty="0"/>
              <a:t>  </a:t>
            </a:r>
          </a:p>
          <a:p>
            <a:pPr marL="0" indent="0">
              <a:buNone/>
            </a:pPr>
            <a:r>
              <a:rPr lang="en-US" sz="2700" dirty="0"/>
              <a:t>Brendan Loughran: </a:t>
            </a:r>
            <a:r>
              <a:rPr lang="en-US" sz="2700" dirty="0">
                <a:hlinkClick r:id="rId5"/>
              </a:rPr>
              <a:t>Brendan.Loughran@cms.hhs.gov</a:t>
            </a:r>
            <a:endParaRPr lang="en-US" sz="2700" dirty="0"/>
          </a:p>
          <a:p>
            <a:pPr marL="0" indent="0">
              <a:buNone/>
            </a:pPr>
            <a:r>
              <a:rPr lang="en-US" sz="2700" dirty="0"/>
              <a:t>Helen Dollar-Maples: </a:t>
            </a:r>
            <a:r>
              <a:rPr lang="en-US" sz="2700" dirty="0">
                <a:hlinkClick r:id="rId6"/>
              </a:rPr>
              <a:t>Helen.Dollar-Maples@cms.hhs.gov</a:t>
            </a:r>
            <a:endParaRPr lang="en-US" sz="2700" dirty="0"/>
          </a:p>
          <a:p>
            <a:pPr marL="0" indent="0">
              <a:buNone/>
            </a:pPr>
            <a:endParaRPr lang="en-US" sz="2700" dirty="0"/>
          </a:p>
          <a:p>
            <a:pPr marL="0" indent="0">
              <a:buNone/>
            </a:pPr>
            <a:endParaRPr lang="en-US" sz="2700" dirty="0"/>
          </a:p>
        </p:txBody>
      </p:sp>
      <p:sp>
        <p:nvSpPr>
          <p:cNvPr id="4" name="Title 3"/>
          <p:cNvSpPr>
            <a:spLocks noGrp="1"/>
          </p:cNvSpPr>
          <p:nvPr>
            <p:ph type="title"/>
          </p:nvPr>
        </p:nvSpPr>
        <p:spPr>
          <a:xfrm>
            <a:off x="0" y="0"/>
            <a:ext cx="9144000" cy="1295400"/>
          </a:xfrm>
        </p:spPr>
        <p:txBody>
          <a:bodyPr anchor="ctr"/>
          <a:lstStyle/>
          <a:p>
            <a:r>
              <a:rPr lang="en-US" sz="4000" dirty="0"/>
              <a:t>Contact Information</a:t>
            </a:r>
          </a:p>
        </p:txBody>
      </p:sp>
    </p:spTree>
    <p:extLst>
      <p:ext uri="{BB962C8B-B14F-4D97-AF65-F5344CB8AC3E}">
        <p14:creationId xmlns:p14="http://schemas.microsoft.com/office/powerpoint/2010/main" val="4024403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600" dirty="0"/>
              <a:t>How do we ensure that meaningful measures are implemented in clinical practice? </a:t>
            </a:r>
          </a:p>
        </p:txBody>
      </p:sp>
      <p:sp>
        <p:nvSpPr>
          <p:cNvPr id="4" name="TextBox 3">
            <a:extLst>
              <a:ext uri="{FF2B5EF4-FFF2-40B4-BE49-F238E27FC236}">
                <a16:creationId xmlns:a16="http://schemas.microsoft.com/office/drawing/2014/main" id="{1A2EA57A-A5E6-4010-9C51-6518EC6072EE}"/>
              </a:ext>
            </a:extLst>
          </p:cNvPr>
          <p:cNvSpPr txBox="1"/>
          <p:nvPr/>
        </p:nvSpPr>
        <p:spPr>
          <a:xfrm>
            <a:off x="536331" y="1905000"/>
            <a:ext cx="8071338" cy="3416320"/>
          </a:xfrm>
          <a:prstGeom prst="rect">
            <a:avLst/>
          </a:prstGeom>
          <a:noFill/>
        </p:spPr>
        <p:txBody>
          <a:bodyPr wrap="square" rtlCol="0">
            <a:spAutoFit/>
          </a:bodyPr>
          <a:lstStyle/>
          <a:p>
            <a:pPr marL="342900" indent="-342900">
              <a:buFont typeface="Arial" panose="020B0604020202020204" pitchFamily="34" charset="0"/>
              <a:buChar char="•"/>
            </a:pPr>
            <a:r>
              <a:rPr lang="en-US" sz="2400" b="1" dirty="0"/>
              <a:t>Title of Technical Expert Panel (TEP):</a:t>
            </a:r>
            <a:r>
              <a:rPr lang="en-US" sz="2400" dirty="0"/>
              <a:t> Quality Measure Development: Supporting Efficiency and Innovation in the Process of Developing CMS Quality Measures</a:t>
            </a:r>
          </a:p>
          <a:p>
            <a:pPr marL="342900" indent="-342900">
              <a:buFont typeface="Arial" panose="020B0604020202020204" pitchFamily="34" charset="0"/>
              <a:buChar char="•"/>
            </a:pPr>
            <a:r>
              <a:rPr lang="en-US" sz="2400" b="1" dirty="0"/>
              <a:t>Dates:</a:t>
            </a:r>
            <a:r>
              <a:rPr lang="en-US" sz="2400" dirty="0"/>
              <a:t> September 15, 2017 and August 1, 2018</a:t>
            </a:r>
          </a:p>
          <a:p>
            <a:pPr marL="342900" indent="-342900">
              <a:buFont typeface="Arial" panose="020B0604020202020204" pitchFamily="34" charset="0"/>
              <a:buChar char="•"/>
            </a:pPr>
            <a:r>
              <a:rPr lang="en-US" sz="2400" b="1" dirty="0"/>
              <a:t>TEP Organizer: </a:t>
            </a:r>
            <a:r>
              <a:rPr lang="en-US" sz="2400" dirty="0"/>
              <a:t>Battelle </a:t>
            </a:r>
          </a:p>
          <a:p>
            <a:pPr marL="342900" indent="-342900">
              <a:buFont typeface="Arial" panose="020B0604020202020204" pitchFamily="34" charset="0"/>
              <a:buChar char="•"/>
            </a:pPr>
            <a:r>
              <a:rPr lang="en-US" sz="2400" b="1" dirty="0"/>
              <a:t>Purpose:</a:t>
            </a:r>
            <a:r>
              <a:rPr lang="en-US" sz="2400" dirty="0"/>
              <a:t> develop recommendations to assist CMS with adding value and efficiency to the measure development process. </a:t>
            </a:r>
          </a:p>
          <a:p>
            <a:endParaRPr lang="en-US" sz="2400" dirty="0"/>
          </a:p>
        </p:txBody>
      </p:sp>
    </p:spTree>
    <p:extLst>
      <p:ext uri="{BB962C8B-B14F-4D97-AF65-F5344CB8AC3E}">
        <p14:creationId xmlns:p14="http://schemas.microsoft.com/office/powerpoint/2010/main" val="741348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4000" b="1" dirty="0">
                <a:latin typeface="+mn-lt"/>
              </a:rPr>
              <a:t>TEP Composition</a:t>
            </a:r>
          </a:p>
        </p:txBody>
      </p:sp>
      <p:pic>
        <p:nvPicPr>
          <p:cNvPr id="6" name="Picture 5" descr="Chart breaking down TEP membership. Patients and patient advocates (22%), Non-MIDS measure developers (22%), MIDS measure developers (13%), Clinicians/hospital system representatives (13%), Research analysts (13%), Academics (9%), Health IT professionals (9%).">
            <a:extLst>
              <a:ext uri="{FF2B5EF4-FFF2-40B4-BE49-F238E27FC236}">
                <a16:creationId xmlns:a16="http://schemas.microsoft.com/office/drawing/2014/main" id="{81E3C863-D6CE-447D-80C4-EA17964D0DB7}"/>
              </a:ext>
            </a:extLst>
          </p:cNvPr>
          <p:cNvPicPr>
            <a:picLocks noChangeAspect="1"/>
          </p:cNvPicPr>
          <p:nvPr/>
        </p:nvPicPr>
        <p:blipFill rotWithShape="1">
          <a:blip r:embed="rId3"/>
          <a:srcRect t="13625"/>
          <a:stretch/>
        </p:blipFill>
        <p:spPr>
          <a:xfrm>
            <a:off x="152400" y="2057400"/>
            <a:ext cx="8743950" cy="3381375"/>
          </a:xfrm>
          <a:prstGeom prst="rect">
            <a:avLst/>
          </a:prstGeom>
        </p:spPr>
      </p:pic>
    </p:spTree>
    <p:extLst>
      <p:ext uri="{BB962C8B-B14F-4D97-AF65-F5344CB8AC3E}">
        <p14:creationId xmlns:p14="http://schemas.microsoft.com/office/powerpoint/2010/main" val="458902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000" dirty="0"/>
              <a:t>Technical Expert Panel Themes</a:t>
            </a:r>
          </a:p>
        </p:txBody>
      </p:sp>
      <p:pic>
        <p:nvPicPr>
          <p:cNvPr id="7" name="Picture 6" descr="Measure developers should share best practices and failures to help each other. CMS should support this by fostering collaboration through the development of a national testing resource or patient/caregiver engagement toolkit.">
            <a:extLst>
              <a:ext uri="{FF2B5EF4-FFF2-40B4-BE49-F238E27FC236}">
                <a16:creationId xmlns:a16="http://schemas.microsoft.com/office/drawing/2014/main" id="{CD1DDBD5-9846-47CA-9A86-6C20D72C5D45}"/>
              </a:ext>
            </a:extLst>
          </p:cNvPr>
          <p:cNvPicPr>
            <a:picLocks noChangeAspect="1"/>
          </p:cNvPicPr>
          <p:nvPr/>
        </p:nvPicPr>
        <p:blipFill rotWithShape="1">
          <a:blip r:embed="rId3"/>
          <a:srcRect l="1961" r="1745"/>
          <a:stretch/>
        </p:blipFill>
        <p:spPr>
          <a:xfrm>
            <a:off x="282397" y="1612760"/>
            <a:ext cx="8579489" cy="2258534"/>
          </a:xfrm>
          <a:prstGeom prst="rect">
            <a:avLst/>
          </a:prstGeom>
        </p:spPr>
      </p:pic>
      <p:pic>
        <p:nvPicPr>
          <p:cNvPr id="9" name="Picture 8" descr="CMS should support measure developers by promoting development of a toolkit to assist developers with patient and caregiver engagement. Patients and caregivers need to be engaged in all aspects of measure development from priority setting to reevaluation.">
            <a:extLst>
              <a:ext uri="{FF2B5EF4-FFF2-40B4-BE49-F238E27FC236}">
                <a16:creationId xmlns:a16="http://schemas.microsoft.com/office/drawing/2014/main" id="{6A99A981-34E7-467D-91B4-06E7FBAB00A3}"/>
              </a:ext>
            </a:extLst>
          </p:cNvPr>
          <p:cNvPicPr>
            <a:picLocks noChangeAspect="1"/>
          </p:cNvPicPr>
          <p:nvPr/>
        </p:nvPicPr>
        <p:blipFill rotWithShape="1">
          <a:blip r:embed="rId4"/>
          <a:srcRect l="6930" r="1336"/>
          <a:stretch/>
        </p:blipFill>
        <p:spPr>
          <a:xfrm>
            <a:off x="282377" y="4191000"/>
            <a:ext cx="8579246" cy="2146159"/>
          </a:xfrm>
          <a:prstGeom prst="rect">
            <a:avLst/>
          </a:prstGeom>
        </p:spPr>
      </p:pic>
    </p:spTree>
    <p:extLst>
      <p:ext uri="{BB962C8B-B14F-4D97-AF65-F5344CB8AC3E}">
        <p14:creationId xmlns:p14="http://schemas.microsoft.com/office/powerpoint/2010/main" val="3435387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chor="ctr"/>
          <a:lstStyle/>
          <a:p>
            <a:r>
              <a:rPr lang="en-US" sz="4000" dirty="0"/>
              <a:t>Technical Expert Panel Themes (cont.)</a:t>
            </a:r>
          </a:p>
        </p:txBody>
      </p:sp>
      <p:pic>
        <p:nvPicPr>
          <p:cNvPr id="9" name="Picture 8" descr="Measure developers need timely access to data appropriate for testing the scientific acceptability of measures. CMS should support development of additional tools and data sources that would allow measures to be tested as early as conceptualization to ensure measures are meaningful and not unduly burdensome.">
            <a:extLst>
              <a:ext uri="{FF2B5EF4-FFF2-40B4-BE49-F238E27FC236}">
                <a16:creationId xmlns:a16="http://schemas.microsoft.com/office/drawing/2014/main" id="{E1EBEC0F-12C0-4953-B33C-D0B3B01FE722}"/>
              </a:ext>
            </a:extLst>
          </p:cNvPr>
          <p:cNvPicPr>
            <a:picLocks noChangeAspect="1"/>
          </p:cNvPicPr>
          <p:nvPr/>
        </p:nvPicPr>
        <p:blipFill rotWithShape="1">
          <a:blip r:embed="rId3"/>
          <a:srcRect l="5529" r="2171"/>
          <a:stretch/>
        </p:blipFill>
        <p:spPr>
          <a:xfrm>
            <a:off x="372849" y="1734840"/>
            <a:ext cx="8424062" cy="2173527"/>
          </a:xfrm>
          <a:prstGeom prst="rect">
            <a:avLst/>
          </a:prstGeom>
        </p:spPr>
      </p:pic>
      <p:pic>
        <p:nvPicPr>
          <p:cNvPr id="11" name="Picture 10" descr="Priorities for measures should be based on domains or conditions, not clinical settings or programs. Data collection and reporting for quality measures should be standardized.">
            <a:extLst>
              <a:ext uri="{FF2B5EF4-FFF2-40B4-BE49-F238E27FC236}">
                <a16:creationId xmlns:a16="http://schemas.microsoft.com/office/drawing/2014/main" id="{8A93A1B4-D3E9-4AAA-85AD-3BF6D2F001E3}"/>
              </a:ext>
            </a:extLst>
          </p:cNvPr>
          <p:cNvPicPr>
            <a:picLocks noChangeAspect="1"/>
          </p:cNvPicPr>
          <p:nvPr/>
        </p:nvPicPr>
        <p:blipFill rotWithShape="1">
          <a:blip r:embed="rId4"/>
          <a:srcRect l="7236" r="2281"/>
          <a:stretch/>
        </p:blipFill>
        <p:spPr>
          <a:xfrm>
            <a:off x="359970" y="4191000"/>
            <a:ext cx="8424060" cy="2192040"/>
          </a:xfrm>
          <a:prstGeom prst="rect">
            <a:avLst/>
          </a:prstGeom>
        </p:spPr>
      </p:pic>
    </p:spTree>
    <p:extLst>
      <p:ext uri="{BB962C8B-B14F-4D97-AF65-F5344CB8AC3E}">
        <p14:creationId xmlns:p14="http://schemas.microsoft.com/office/powerpoint/2010/main" val="1060843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chor="ctr"/>
          <a:lstStyle/>
          <a:p>
            <a:r>
              <a:rPr lang="en-US" sz="4000" dirty="0"/>
              <a:t>Technical Expert Panel Themes (cont.)</a:t>
            </a:r>
          </a:p>
        </p:txBody>
      </p:sp>
      <p:pic>
        <p:nvPicPr>
          <p:cNvPr id="5" name="Picture 4" descr="Additional time and effort should go into determining measure development priorities and establishing systems that test and refine measures early in the process. The measure lifecycle should have a &quot;quick path to failure&quot; mechanism whereby measure development would not move forward for non-promising measure concepts or measures for which data collection burden would outweigh the benefits.">
            <a:extLst>
              <a:ext uri="{FF2B5EF4-FFF2-40B4-BE49-F238E27FC236}">
                <a16:creationId xmlns:a16="http://schemas.microsoft.com/office/drawing/2014/main" id="{D59639FD-CA12-498F-961B-7382BCE1F7C0}"/>
              </a:ext>
            </a:extLst>
          </p:cNvPr>
          <p:cNvPicPr>
            <a:picLocks noChangeAspect="1"/>
          </p:cNvPicPr>
          <p:nvPr/>
        </p:nvPicPr>
        <p:blipFill rotWithShape="1">
          <a:blip r:embed="rId3"/>
          <a:srcRect l="1964" r="1522"/>
          <a:stretch/>
        </p:blipFill>
        <p:spPr>
          <a:xfrm>
            <a:off x="153162" y="2362200"/>
            <a:ext cx="8837676" cy="2360826"/>
          </a:xfrm>
          <a:prstGeom prst="rect">
            <a:avLst/>
          </a:prstGeom>
        </p:spPr>
      </p:pic>
    </p:spTree>
    <p:extLst>
      <p:ext uri="{BB962C8B-B14F-4D97-AF65-F5344CB8AC3E}">
        <p14:creationId xmlns:p14="http://schemas.microsoft.com/office/powerpoint/2010/main" val="4245697895"/>
      </p:ext>
    </p:extLst>
  </p:cSld>
  <p:clrMapOvr>
    <a:masterClrMapping/>
  </p:clrMapOvr>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4" ma:contentTypeDescription="Create a new document." ma:contentTypeScope="" ma:versionID="066de2a32ec27da7a9b406a4a5d0c621">
  <xsd:schema xmlns:xsd="http://www.w3.org/2001/XMLSchema" xmlns:xs="http://www.w3.org/2001/XMLSchema" xmlns:p="http://schemas.microsoft.com/office/2006/metadata/properties" xmlns:ns2="c85f45de-9781-4f9c-a476-faa529bf8047" targetNamespace="http://schemas.microsoft.com/office/2006/metadata/properties" ma:root="true" ma:fieldsID="e34ff02e782245196d10dba890e4e3e8" ns2:_="">
    <xsd:import namespace="c85f45de-9781-4f9c-a476-faa529bf8047"/>
    <xsd:element name="properties">
      <xsd:complexType>
        <xsd:sequence>
          <xsd:element name="documentManagement">
            <xsd:complexType>
              <xsd:all>
                <xsd:element ref="ns2:Comments_x0020_Due_x0020_Date" minOccurs="0"/>
                <xsd:element ref="ns2:Program" minOccurs="0"/>
                <xsd:element ref="ns2:Assigned" minOccurs="0"/>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Comments_x0020_Due_x0020_Date" ma:index="8" nillable="true" ma:displayName="Comments Due Date" ma:format="DateOnly" ma:internalName="Comments_x0020_Due_x0020_Date">
      <xsd:simpleType>
        <xsd:restriction base="dms:DateTime"/>
      </xsd:simpleType>
    </xsd:element>
    <xsd:element name="Program" ma:index="9"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10" nillable="true" ma:displayName="Assigned" ma:internalName="Assigned">
      <xsd:simpleType>
        <xsd:restriction base="dms:Note">
          <xsd:maxLength value="255"/>
        </xsd:restriction>
      </xsd:simpleType>
    </xsd:element>
    <xsd:element name="Reviewed" ma:index="11"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96F362-5B79-4E46-94AA-C998950EA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F2D517-FCF4-4B15-BD46-23B9AA4BB45C}">
  <ds:schemaRefs>
    <ds:schemaRef ds:uri="c85f45de-9781-4f9c-a476-faa529bf8047"/>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585CBEC-A503-46BF-AF4D-401CB55F2C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3526</Words>
  <Application>Microsoft Office PowerPoint</Application>
  <PresentationFormat>On-screen Show (4:3)</PresentationFormat>
  <Paragraphs>465</Paragraphs>
  <Slides>41</Slides>
  <Notes>40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Avenir Medium</vt:lpstr>
      <vt:lpstr>Calibri</vt:lpstr>
      <vt:lpstr>Courier New</vt:lpstr>
      <vt:lpstr>Modern No. 20</vt:lpstr>
      <vt:lpstr>Times New Roman</vt:lpstr>
      <vt:lpstr>Wingdings</vt:lpstr>
      <vt:lpstr>CMS_template</vt:lpstr>
      <vt:lpstr>7_Custom Design</vt:lpstr>
      <vt:lpstr>CMS Measure Development Education &amp; Outreach</vt:lpstr>
      <vt:lpstr>Vision and Goals: MACRA Info Sessions</vt:lpstr>
      <vt:lpstr>Agenda</vt:lpstr>
      <vt:lpstr>Introduction to the Clinical Quality Bundle</vt:lpstr>
      <vt:lpstr>How do we ensure that meaningful measures are implemented in clinical practice? </vt:lpstr>
      <vt:lpstr>TEP Composition</vt:lpstr>
      <vt:lpstr>Technical Expert Panel Themes</vt:lpstr>
      <vt:lpstr>Technical Expert Panel Themes (cont.)</vt:lpstr>
      <vt:lpstr>Technical Expert Panel Themes (cont.)</vt:lpstr>
      <vt:lpstr>Barriers to Implementing  Clinical Quality Measures</vt:lpstr>
      <vt:lpstr>Clinical Quality Measure Bundle</vt:lpstr>
      <vt:lpstr>Supporting Measure Implementation</vt:lpstr>
      <vt:lpstr>Example: Concurrent Use of Opioids  and Benzodiazepines</vt:lpstr>
      <vt:lpstr>Predictive Model</vt:lpstr>
      <vt:lpstr>Predictive Model (cont.)</vt:lpstr>
      <vt:lpstr>Opioids and Benzodiazepines</vt:lpstr>
      <vt:lpstr>Opioids and Benzodiazepines</vt:lpstr>
      <vt:lpstr>Clinical Decision Support (CDS)</vt:lpstr>
      <vt:lpstr>Clinical Decision Support (cont.)</vt:lpstr>
      <vt:lpstr>Clinical Decision Support (cont.)</vt:lpstr>
      <vt:lpstr>User Engagement:  Clinician and Patient Engagement</vt:lpstr>
      <vt:lpstr>User Engagement:  Clinician and Patient Engagement (cont.)</vt:lpstr>
      <vt:lpstr>User Engagement:  Clinician and Patient Engagement (cont.)</vt:lpstr>
      <vt:lpstr>Closing Thoughts</vt:lpstr>
      <vt:lpstr>Discussion &amp; Questions</vt:lpstr>
      <vt:lpstr>For more information and support:</vt:lpstr>
      <vt:lpstr>Updates to the  Pre-Rulemaking Process</vt:lpstr>
      <vt:lpstr>Pre-Rulemaking </vt:lpstr>
      <vt:lpstr>Pre-Rulemaking Process:  Medicare Programs</vt:lpstr>
      <vt:lpstr>Pre-Rulemaking Process</vt:lpstr>
      <vt:lpstr>Measures Development Timeline</vt:lpstr>
      <vt:lpstr>Measures under Consideration  List  Workflow</vt:lpstr>
      <vt:lpstr>Measures under Consideration  List Trends</vt:lpstr>
      <vt:lpstr>Lessons Learned from 2018</vt:lpstr>
      <vt:lpstr>Online System for Gathering New Candidate Measure Information</vt:lpstr>
      <vt:lpstr>New in Jira for 2019</vt:lpstr>
      <vt:lpstr>New for 2019 (cont.)</vt:lpstr>
      <vt:lpstr>2019 Next Steps</vt:lpstr>
      <vt:lpstr>Discussion Questions</vt:lpstr>
      <vt:lpstr>Upcoming MACRA Info Sessions</vt:lpstr>
      <vt:lpstr>Contact Information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2016-08-30T18:54:20Z</dcterms:created>
  <dcterms:modified xsi:type="dcterms:W3CDTF">2019-03-21T00:35:03Z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