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2" r:id="rId6"/>
  </p:sldMasterIdLst>
  <p:notesMasterIdLst>
    <p:notesMasterId r:id="rId38"/>
  </p:notesMasterIdLst>
  <p:sldIdLst>
    <p:sldId id="303" r:id="rId7"/>
    <p:sldId id="452" r:id="rId8"/>
    <p:sldId id="258" r:id="rId9"/>
    <p:sldId id="314" r:id="rId10"/>
    <p:sldId id="316" r:id="rId11"/>
    <p:sldId id="313" r:id="rId12"/>
    <p:sldId id="267" r:id="rId13"/>
    <p:sldId id="259" r:id="rId14"/>
    <p:sldId id="272" r:id="rId15"/>
    <p:sldId id="315" r:id="rId16"/>
    <p:sldId id="273" r:id="rId17"/>
    <p:sldId id="271" r:id="rId18"/>
    <p:sldId id="317" r:id="rId19"/>
    <p:sldId id="260" r:id="rId20"/>
    <p:sldId id="270" r:id="rId21"/>
    <p:sldId id="318" r:id="rId22"/>
    <p:sldId id="261" r:id="rId23"/>
    <p:sldId id="265" r:id="rId24"/>
    <p:sldId id="268" r:id="rId25"/>
    <p:sldId id="320" r:id="rId26"/>
    <p:sldId id="319" r:id="rId27"/>
    <p:sldId id="321" r:id="rId28"/>
    <p:sldId id="275" r:id="rId29"/>
    <p:sldId id="274" r:id="rId30"/>
    <p:sldId id="276" r:id="rId31"/>
    <p:sldId id="266" r:id="rId32"/>
    <p:sldId id="312" r:id="rId33"/>
    <p:sldId id="335" r:id="rId34"/>
    <p:sldId id="488" r:id="rId35"/>
    <p:sldId id="455" r:id="rId36"/>
    <p:sldId id="45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921249-2094-4867-9EB1-F7EB4E639585}">
          <p14:sldIdLst>
            <p14:sldId id="303"/>
            <p14:sldId id="452"/>
            <p14:sldId id="258"/>
            <p14:sldId id="314"/>
            <p14:sldId id="316"/>
            <p14:sldId id="313"/>
            <p14:sldId id="267"/>
            <p14:sldId id="259"/>
            <p14:sldId id="272"/>
            <p14:sldId id="315"/>
            <p14:sldId id="273"/>
            <p14:sldId id="271"/>
            <p14:sldId id="317"/>
            <p14:sldId id="260"/>
            <p14:sldId id="270"/>
            <p14:sldId id="318"/>
            <p14:sldId id="261"/>
            <p14:sldId id="265"/>
            <p14:sldId id="268"/>
            <p14:sldId id="320"/>
            <p14:sldId id="319"/>
            <p14:sldId id="321"/>
            <p14:sldId id="275"/>
            <p14:sldId id="274"/>
            <p14:sldId id="276"/>
            <p14:sldId id="266"/>
            <p14:sldId id="312"/>
            <p14:sldId id="335"/>
            <p14:sldId id="488"/>
            <p14:sldId id="455"/>
            <p14:sldId id="45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Rawlings" initials="KR" lastIdx="6" clrIdx="0">
    <p:extLst>
      <p:ext uri="{19B8F6BF-5375-455C-9EA6-DF929625EA0E}">
        <p15:presenceInfo xmlns:p15="http://schemas.microsoft.com/office/powerpoint/2012/main" userId="Kimberly Rawlings" providerId="None"/>
      </p:ext>
    </p:extLst>
  </p:cmAuthor>
  <p:cmAuthor id="2" name="SOPHIA CHAN" initials="SC" lastIdx="15" clrIdx="1">
    <p:extLst>
      <p:ext uri="{19B8F6BF-5375-455C-9EA6-DF929625EA0E}">
        <p15:presenceInfo xmlns:p15="http://schemas.microsoft.com/office/powerpoint/2012/main" userId="SOPHIA CHAN" providerId="None"/>
      </p:ext>
    </p:extLst>
  </p:cmAuthor>
  <p:cmAuthor id="3" name="Helen Dollar-Maples" initials="HD" lastIdx="1" clrIdx="2">
    <p:extLst>
      <p:ext uri="{19B8F6BF-5375-455C-9EA6-DF929625EA0E}">
        <p15:presenceInfo xmlns:p15="http://schemas.microsoft.com/office/powerpoint/2012/main" userId="S-1-5-21-4095628063-3556742122-3606576086-130661" providerId="AD"/>
      </p:ext>
    </p:extLst>
  </p:cmAuthor>
  <p:cmAuthor id="4" name="Jean-Luc Tilly" initials="JT" lastIdx="18" clrIdx="3">
    <p:extLst>
      <p:ext uri="{19B8F6BF-5375-455C-9EA6-DF929625EA0E}">
        <p15:presenceInfo xmlns:p15="http://schemas.microsoft.com/office/powerpoint/2012/main" userId="S-1-5-21-1708537768-2111687655-682003330-37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0" autoAdjust="0"/>
    <p:restoredTop sz="93362" autoAdjust="0"/>
  </p:normalViewPr>
  <p:slideViewPr>
    <p:cSldViewPr snapToGrid="0" showGuides="1">
      <p:cViewPr varScale="1">
        <p:scale>
          <a:sx n="74" d="100"/>
          <a:sy n="74" d="100"/>
        </p:scale>
        <p:origin x="408" y="54"/>
      </p:cViewPr>
      <p:guideLst>
        <p:guide orient="horz" pos="2160"/>
        <p:guide pos="2880"/>
      </p:guideLst>
    </p:cSldViewPr>
  </p:slideViewPr>
  <p:notesTextViewPr>
    <p:cViewPr>
      <p:scale>
        <a:sx n="150" d="100"/>
        <a:sy n="150" d="100"/>
      </p:scale>
      <p:origin x="0" y="0"/>
    </p:cViewPr>
  </p:notesTextViewPr>
  <p:notesViewPr>
    <p:cSldViewPr snapToGrid="0">
      <p:cViewPr varScale="1">
        <p:scale>
          <a:sx n="101" d="100"/>
          <a:sy n="101" d="100"/>
        </p:scale>
        <p:origin x="346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3EE81-F7E4-4738-B557-3EE1D648EC17}" type="datetimeFigureOut">
              <a:rPr lang="en-US" smtClean="0"/>
              <a:t>04/09/2019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0CD8C-CB36-463B-B0AE-BF3546E4C367}" type="slidenum">
              <a:rPr lang="en-US" smtClean="0"/>
              <a:t>‹#›</a:t>
            </a:fld>
            <a:endParaRPr lang="en-US"/>
          </a:p>
        </p:txBody>
      </p:sp>
    </p:spTree>
    <p:extLst>
      <p:ext uri="{BB962C8B-B14F-4D97-AF65-F5344CB8AC3E}">
        <p14:creationId xmlns:p14="http://schemas.microsoft.com/office/powerpoint/2010/main" val="219824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Importance to measure and report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it important enough to be endorsed by NQF?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there a strong evidence base for the measure?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there really a quality problem or room for improvement?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Scientific acceptability of measure properties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terms of reliability, how is this behaving out in the world?</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Feasibility</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easy is it to collect the data and to implement the measure?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Usability and use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it being used in accountability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it being publicly reported?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Can you show that use of this measure has resulted in improvement?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Are there unintended consequences of measurement?</a:t>
            </a:r>
          </a:p>
          <a:p>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11</a:t>
            </a:fld>
            <a:endParaRPr lang="en-US"/>
          </a:p>
        </p:txBody>
      </p:sp>
    </p:spTree>
    <p:extLst>
      <p:ext uri="{BB962C8B-B14F-4D97-AF65-F5344CB8AC3E}">
        <p14:creationId xmlns:p14="http://schemas.microsoft.com/office/powerpoint/2010/main" val="59384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00CD8C-CB36-463B-B0AE-BF3546E4C367}" type="slidenum">
              <a:rPr lang="en-US" smtClean="0"/>
              <a:t>12</a:t>
            </a:fld>
            <a:endParaRPr lang="en-US"/>
          </a:p>
        </p:txBody>
      </p:sp>
    </p:spTree>
    <p:extLst>
      <p:ext uri="{BB962C8B-B14F-4D97-AF65-F5344CB8AC3E}">
        <p14:creationId xmlns:p14="http://schemas.microsoft.com/office/powerpoint/2010/main" val="248012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NQF endorses measures for use in quality improvement applications and accountability programs: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in certification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Accreditation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Public reporting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Payment programs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concept, what are you trying to assess?  For the construct, how have you chosen to operationalize what you are trying to assess with your measure?</a:t>
            </a:r>
          </a:p>
          <a:p>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14</a:t>
            </a:fld>
            <a:endParaRPr lang="en-US"/>
          </a:p>
        </p:txBody>
      </p:sp>
    </p:spTree>
    <p:extLst>
      <p:ext uri="{BB962C8B-B14F-4D97-AF65-F5344CB8AC3E}">
        <p14:creationId xmlns:p14="http://schemas.microsoft.com/office/powerpoint/2010/main" val="240593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NQF seeks a strong evidence base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NQF has a preference for outcome measures followed in reverse order by intermediate outcome measures, and then structure/process measures tightly linked to outcome measures.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the possibility of constructing an outcome measure using patients themselves as a data source.</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whether an existing measure can be expanded either by target population, or including additional care settings or levels of analysis.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addressing efficiencies in testing, retest and demonstrate the ability to fix problems.</a:t>
            </a:r>
          </a:p>
          <a:p>
            <a:pPr marL="0" indent="0">
              <a:buFont typeface="Arial" panose="020B0604020202020204" pitchFamily="34" charset="0"/>
              <a:buNone/>
            </a:pPr>
            <a:r>
              <a:rPr lang="en-US" sz="1200" kern="1200" dirty="0">
                <a:solidFill>
                  <a:schemeClr val="tx1"/>
                </a:solidFill>
                <a:effectLst/>
                <a:latin typeface="+mn-lt"/>
                <a:ea typeface="+mn-ea"/>
                <a:cs typeface="+mn-cs"/>
              </a:rPr>
              <a:t> </a:t>
            </a: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Harmonize measure specifications to minimize data collection burden.</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Competing measures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In this case we would endorse the </a:t>
            </a:r>
            <a:r>
              <a:rPr lang="en-US" sz="1200" i="1" kern="1200" dirty="0">
                <a:solidFill>
                  <a:schemeClr val="tx1"/>
                </a:solidFill>
                <a:effectLst/>
                <a:latin typeface="+mn-lt"/>
                <a:ea typeface="+mn-ea"/>
                <a:cs typeface="+mn-cs"/>
              </a:rPr>
              <a:t>superior </a:t>
            </a:r>
            <a:r>
              <a:rPr lang="en-US" sz="1200" kern="1200" dirty="0">
                <a:solidFill>
                  <a:schemeClr val="tx1"/>
                </a:solidFill>
                <a:effectLst/>
                <a:latin typeface="+mn-lt"/>
                <a:ea typeface="+mn-ea"/>
                <a:cs typeface="+mn-cs"/>
              </a:rPr>
              <a:t>measure.  Clearly articulate the quality problems, i.e., your rationale and show that there is a problem.  If there is a good justification for having competing measures, NQF may endorse two measures doing pretty much the same thing.</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15</a:t>
            </a:fld>
            <a:endParaRPr lang="en-US"/>
          </a:p>
        </p:txBody>
      </p:sp>
    </p:spTree>
    <p:extLst>
      <p:ext uri="{BB962C8B-B14F-4D97-AF65-F5344CB8AC3E}">
        <p14:creationId xmlns:p14="http://schemas.microsoft.com/office/powerpoint/2010/main" val="301770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strive to drive improvement in health and healthcare, but realize that your task is to convince the people around the table that what you’ve done meets our requirements for endorsement.  NQF desires to help you put your best foot forward, because nobody likes when a measure does not get through the process of endorsement.  </a:t>
            </a:r>
          </a:p>
        </p:txBody>
      </p:sp>
      <p:sp>
        <p:nvSpPr>
          <p:cNvPr id="4" name="Slide Number Placeholder 3"/>
          <p:cNvSpPr>
            <a:spLocks noGrp="1"/>
          </p:cNvSpPr>
          <p:nvPr>
            <p:ph type="sldNum" sz="quarter" idx="5"/>
          </p:nvPr>
        </p:nvSpPr>
        <p:spPr/>
        <p:txBody>
          <a:bodyPr/>
          <a:lstStyle/>
          <a:p>
            <a:fld id="{AC00CD8C-CB36-463B-B0AE-BF3546E4C367}" type="slidenum">
              <a:rPr lang="en-US" smtClean="0"/>
              <a:t>16</a:t>
            </a:fld>
            <a:endParaRPr lang="en-US"/>
          </a:p>
        </p:txBody>
      </p:sp>
    </p:spTree>
    <p:extLst>
      <p:ext uri="{BB962C8B-B14F-4D97-AF65-F5344CB8AC3E}">
        <p14:creationId xmlns:p14="http://schemas.microsoft.com/office/powerpoint/2010/main" val="382896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Non-adherence example 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Measures specified as ICD-10 require testing with ICD-10 coding; no longer accept ICD-9.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Non-adherence example 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reliance on face validity for maintenance measures will require that you provide justification. </a:t>
            </a:r>
          </a:p>
          <a:p>
            <a:r>
              <a:rPr lang="en-US" sz="1200" kern="1200" dirty="0">
                <a:solidFill>
                  <a:schemeClr val="tx1"/>
                </a:solidFill>
                <a:effectLst/>
                <a:latin typeface="+mn-lt"/>
                <a:ea typeface="+mn-ea"/>
                <a:cs typeface="+mn-cs"/>
              </a:rPr>
              <a:t>Measures presenting for maintenance without justification constitute non-adherence.  The standing committee will provide final determination as to the proposed justification’s validity.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may prove beneficial to participate in our NQF webinars.  Also, please join us at the upcoming NQF workshop being held in DC on June 10, 2019. </a:t>
            </a:r>
          </a:p>
        </p:txBody>
      </p:sp>
      <p:sp>
        <p:nvSpPr>
          <p:cNvPr id="4" name="Slide Number Placeholder 3"/>
          <p:cNvSpPr>
            <a:spLocks noGrp="1"/>
          </p:cNvSpPr>
          <p:nvPr>
            <p:ph type="sldNum" sz="quarter" idx="5"/>
          </p:nvPr>
        </p:nvSpPr>
        <p:spPr/>
        <p:txBody>
          <a:bodyPr/>
          <a:lstStyle/>
          <a:p>
            <a:fld id="{AC00CD8C-CB36-463B-B0AE-BF3546E4C367}" type="slidenum">
              <a:rPr lang="en-US" smtClean="0"/>
              <a:t>17</a:t>
            </a:fld>
            <a:endParaRPr lang="en-US"/>
          </a:p>
        </p:txBody>
      </p:sp>
    </p:spTree>
    <p:extLst>
      <p:ext uri="{BB962C8B-B14F-4D97-AF65-F5344CB8AC3E}">
        <p14:creationId xmlns:p14="http://schemas.microsoft.com/office/powerpoint/2010/main" val="224476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committees are all </a:t>
            </a:r>
            <a:r>
              <a:rPr lang="en-US" sz="1200" i="0" kern="1200" dirty="0">
                <a:solidFill>
                  <a:schemeClr val="tx1"/>
                </a:solidFill>
                <a:effectLst/>
                <a:latin typeface="+mn-lt"/>
                <a:ea typeface="+mn-ea"/>
                <a:cs typeface="+mn-cs"/>
              </a:rPr>
              <a:t>volunteers</a:t>
            </a:r>
            <a:r>
              <a:rPr lang="en-US" sz="1200" kern="1200" dirty="0">
                <a:solidFill>
                  <a:schemeClr val="tx1"/>
                </a:solidFill>
                <a:effectLst/>
                <a:latin typeface="+mn-lt"/>
                <a:ea typeface="+mn-ea"/>
                <a:cs typeface="+mn-cs"/>
              </a:rPr>
              <a:t> and their task is labor-intensive.  When attaching an article or a citation to an article that helps to explain your measure, realize the committee is under no obligation to review those materials.  Please be concise and synthesize that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 bit of </a:t>
            </a:r>
            <a:r>
              <a:rPr lang="en-US" sz="1200" i="0" kern="1200" dirty="0">
                <a:solidFill>
                  <a:schemeClr val="tx1"/>
                </a:solidFill>
                <a:effectLst/>
                <a:latin typeface="+mn-lt"/>
                <a:ea typeface="+mn-ea"/>
                <a:cs typeface="+mn-cs"/>
              </a:rPr>
              <a:t>an art </a:t>
            </a:r>
            <a:r>
              <a:rPr lang="en-US" sz="1200" kern="1200" dirty="0">
                <a:solidFill>
                  <a:schemeClr val="tx1"/>
                </a:solidFill>
                <a:effectLst/>
                <a:latin typeface="+mn-lt"/>
                <a:ea typeface="+mn-ea"/>
                <a:cs typeface="+mn-cs"/>
              </a:rPr>
              <a:t>to filling out the submission forms; therefore, do not delegate this task to less experienced team members.  If unavoidable, then certainly with appropriate guidance and thorough review afterwards.  Lastly, when something is not applicable to your measure write “N/A,” thus minimizing the possibility of being viewed as overlooked or intentionally omitted. </a:t>
            </a:r>
          </a:p>
        </p:txBody>
      </p:sp>
      <p:sp>
        <p:nvSpPr>
          <p:cNvPr id="4" name="Slide Number Placeholder 3"/>
          <p:cNvSpPr>
            <a:spLocks noGrp="1"/>
          </p:cNvSpPr>
          <p:nvPr>
            <p:ph type="sldNum" sz="quarter" idx="5"/>
          </p:nvPr>
        </p:nvSpPr>
        <p:spPr/>
        <p:txBody>
          <a:bodyPr/>
          <a:lstStyle/>
          <a:p>
            <a:fld id="{AC00CD8C-CB36-463B-B0AE-BF3546E4C367}" type="slidenum">
              <a:rPr lang="en-US" smtClean="0"/>
              <a:t>18</a:t>
            </a:fld>
            <a:endParaRPr lang="en-US"/>
          </a:p>
        </p:txBody>
      </p:sp>
    </p:spTree>
    <p:extLst>
      <p:ext uri="{BB962C8B-B14F-4D97-AF65-F5344CB8AC3E}">
        <p14:creationId xmlns:p14="http://schemas.microsoft.com/office/powerpoint/2010/main" val="269450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example on this slide depicts </a:t>
            </a:r>
            <a:r>
              <a:rPr lang="en-US" sz="1200" i="0" kern="1200" dirty="0">
                <a:solidFill>
                  <a:schemeClr val="tx1"/>
                </a:solidFill>
                <a:effectLst/>
                <a:latin typeface="+mn-lt"/>
                <a:ea typeface="+mn-ea"/>
                <a:cs typeface="+mn-cs"/>
              </a:rPr>
              <a:t>the pathway between </a:t>
            </a:r>
            <a:r>
              <a:rPr lang="en-US" sz="1200" kern="1200" dirty="0">
                <a:solidFill>
                  <a:schemeClr val="tx1"/>
                </a:solidFill>
                <a:effectLst/>
                <a:latin typeface="+mn-lt"/>
                <a:ea typeface="+mn-ea"/>
                <a:cs typeface="+mn-cs"/>
              </a:rPr>
              <a:t>the process and the improved health outcomes being targeted in a proposed measure.  We expect to see evidence showing that pelvic floor muscle training increases strength, endurance, and coordination, and that with these increases would result in decreased leakage.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Summarize the quality of the data, the quality of the evidence behind your measure, and the consistency of that evidence. NQF may encounter an exception to the evidence criterion; however, not all measures we endorse are completely evidence-based.  Remember this is meant to be used rarely and do not count on getting an exception to the evidence. </a:t>
            </a:r>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19</a:t>
            </a:fld>
            <a:endParaRPr lang="en-US"/>
          </a:p>
        </p:txBody>
      </p:sp>
    </p:spTree>
    <p:extLst>
      <p:ext uri="{BB962C8B-B14F-4D97-AF65-F5344CB8AC3E}">
        <p14:creationId xmlns:p14="http://schemas.microsoft.com/office/powerpoint/2010/main" val="126803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t>
            </a:r>
            <a:r>
              <a:rPr lang="en-US" sz="1200" i="0" kern="1200" dirty="0">
                <a:solidFill>
                  <a:schemeClr val="tx1"/>
                </a:solidFill>
                <a:effectLst/>
                <a:latin typeface="+mn-lt"/>
                <a:ea typeface="+mn-ea"/>
                <a:cs typeface="+mn-cs"/>
              </a:rPr>
              <a:t>brand new </a:t>
            </a:r>
            <a:r>
              <a:rPr lang="en-US" sz="1200" kern="1200" dirty="0">
                <a:solidFill>
                  <a:schemeClr val="tx1"/>
                </a:solidFill>
                <a:effectLst/>
                <a:latin typeface="+mn-lt"/>
                <a:ea typeface="+mn-ea"/>
                <a:cs typeface="+mn-cs"/>
              </a:rPr>
              <a:t>measures perhaps you’re pulling from the literature; however, when returning for maintenance NQF is hopeful that this measure is being used and that you can provide data which supports its current performance. </a:t>
            </a:r>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20</a:t>
            </a:fld>
            <a:endParaRPr lang="en-US"/>
          </a:p>
        </p:txBody>
      </p:sp>
    </p:spTree>
    <p:extLst>
      <p:ext uri="{BB962C8B-B14F-4D97-AF65-F5344CB8AC3E}">
        <p14:creationId xmlns:p14="http://schemas.microsoft.com/office/powerpoint/2010/main" val="265310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Testing specification example</a:t>
            </a:r>
            <a:r>
              <a:rPr lang="en-US" sz="1200" kern="1200" dirty="0">
                <a:solidFill>
                  <a:schemeClr val="tx1"/>
                </a:solidFill>
                <a:effectLst/>
                <a:latin typeface="+mn-lt"/>
                <a:ea typeface="+mn-ea"/>
                <a:cs typeface="+mn-cs"/>
              </a:rPr>
              <a:t>:</a:t>
            </a:r>
          </a:p>
          <a:p>
            <a:pPr marL="0" indent="0">
              <a:buFont typeface="Arial" panose="020B0604020202020204" pitchFamily="34" charset="0"/>
              <a:buNone/>
            </a:pPr>
            <a:r>
              <a:rPr lang="en-US" sz="1200" kern="1200" dirty="0">
                <a:solidFill>
                  <a:schemeClr val="tx1"/>
                </a:solidFill>
                <a:effectLst/>
                <a:latin typeface="+mn-lt"/>
                <a:ea typeface="+mn-ea"/>
                <a:cs typeface="+mn-cs"/>
              </a:rPr>
              <a:t>When not specifying a minimum threshold in terms of how many </a:t>
            </a:r>
            <a:r>
              <a:rPr lang="en-US" sz="1200" i="0" kern="1200" dirty="0">
                <a:solidFill>
                  <a:schemeClr val="tx1"/>
                </a:solidFill>
                <a:effectLst/>
                <a:latin typeface="+mn-lt"/>
                <a:ea typeface="+mn-ea"/>
                <a:cs typeface="+mn-cs"/>
              </a:rPr>
              <a:t>patients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included in the measure, do not use the minimum threshold when testing and so ensure that everything matches. Sampling is allowed, but NQF has guidance in terms of how big/how representative is good enough/big enough.</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Complex measure example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For complex measures being evaluated by our methods panel, provide enough detail when describing methods used, particularly when describing the methodology for testing, and when doing data element testing be specific about what you consider to be the gold standard.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Non-adherence example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When performing inter-rater reliability or some validation phase showing </a:t>
            </a:r>
            <a:r>
              <a:rPr lang="en-US" sz="1200" i="0"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percent agreement, NQF has stated specifically that it is insufficient and that we require a bit more sophisticated statistics than simply percent agreement.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reliability of data elements, NQF requires an analysis for </a:t>
            </a:r>
            <a:r>
              <a:rPr lang="en-US" sz="1200" i="0"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critical data elements.  We also require that you do your own interpretation.  In the case of threats to validity such as exclusions and missing data, NQF wishes to understand your thinking and how those issues were addressed.  Lastly, NQF provides a testing attachment in Word format which allows you to do formatting with accompanying tables and figures.</a:t>
            </a:r>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21</a:t>
            </a:fld>
            <a:endParaRPr lang="en-US"/>
          </a:p>
        </p:txBody>
      </p:sp>
    </p:spTree>
    <p:extLst>
      <p:ext uri="{BB962C8B-B14F-4D97-AF65-F5344CB8AC3E}">
        <p14:creationId xmlns:p14="http://schemas.microsoft.com/office/powerpoint/2010/main" val="127344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providing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a:t>
            </a:r>
            <a:r>
              <a:rPr lang="en-US" sz="1200" i="0" u="none" kern="1200" dirty="0">
                <a:solidFill>
                  <a:schemeClr val="tx1"/>
                </a:solidFill>
                <a:effectLst/>
                <a:latin typeface="+mn-lt"/>
                <a:ea typeface="+mn-ea"/>
                <a:cs typeface="+mn-cs"/>
              </a:rPr>
              <a:t> not </a:t>
            </a:r>
            <a:r>
              <a:rPr lang="en-US" sz="1200" kern="1200" dirty="0">
                <a:solidFill>
                  <a:schemeClr val="tx1"/>
                </a:solidFill>
                <a:effectLst/>
                <a:latin typeface="+mn-lt"/>
                <a:ea typeface="+mn-ea"/>
                <a:cs typeface="+mn-cs"/>
              </a:rPr>
              <a:t>the actual implementer of a measure, you may not, in fact, know who’s using your measure. Since it’s now a must-pass criterion, it is highly encouraged that you take this additional step to secure this important information.</a:t>
            </a:r>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22</a:t>
            </a:fld>
            <a:endParaRPr lang="en-US"/>
          </a:p>
        </p:txBody>
      </p:sp>
    </p:spTree>
    <p:extLst>
      <p:ext uri="{BB962C8B-B14F-4D97-AF65-F5344CB8AC3E}">
        <p14:creationId xmlns:p14="http://schemas.microsoft.com/office/powerpoint/2010/main" val="76779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Completeness/responsiveness checks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NQF has a limited amount of time get things ready for their committees to review so you might hear, “Here’s a list of things that we think you ought to address, and you have 48 hours.”  Let us know if there’s a list of ten things and you’re not quite sure -  “I only have time to do </a:t>
            </a:r>
            <a:r>
              <a:rPr lang="en-US" sz="1200" i="1" kern="1200" dirty="0">
                <a:solidFill>
                  <a:schemeClr val="tx1"/>
                </a:solidFill>
                <a:effectLst/>
                <a:latin typeface="+mn-lt"/>
                <a:ea typeface="+mn-ea"/>
                <a:cs typeface="+mn-cs"/>
              </a:rPr>
              <a:t>three</a:t>
            </a:r>
            <a:r>
              <a:rPr lang="en-US" sz="1200" kern="1200" dirty="0">
                <a:solidFill>
                  <a:schemeClr val="tx1"/>
                </a:solidFill>
                <a:effectLst/>
                <a:latin typeface="+mn-lt"/>
                <a:ea typeface="+mn-ea"/>
                <a:cs typeface="+mn-cs"/>
              </a:rPr>
              <a:t> of them and so which are the three important ones?”</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Deferring your measure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If it’s too much, then just say, “Look, I don't think that we can do this and get it in the shape that we need in time, and so let’s just drop to the next cycle and see if we can make that happen.”  By having multiple evaluation cycles in a year, seriously reconsider whether you should just defer to a subsequent cycle.</a:t>
            </a:r>
          </a:p>
        </p:txBody>
      </p:sp>
      <p:sp>
        <p:nvSpPr>
          <p:cNvPr id="4" name="Slide Number Placeholder 3"/>
          <p:cNvSpPr>
            <a:spLocks noGrp="1"/>
          </p:cNvSpPr>
          <p:nvPr>
            <p:ph type="sldNum" sz="quarter" idx="5"/>
          </p:nvPr>
        </p:nvSpPr>
        <p:spPr/>
        <p:txBody>
          <a:bodyPr/>
          <a:lstStyle/>
          <a:p>
            <a:fld id="{AC00CD8C-CB36-463B-B0AE-BF3546E4C367}" type="slidenum">
              <a:rPr lang="en-US" smtClean="0"/>
              <a:t>23</a:t>
            </a:fld>
            <a:endParaRPr lang="en-US"/>
          </a:p>
        </p:txBody>
      </p:sp>
    </p:spTree>
    <p:extLst>
      <p:ext uri="{BB962C8B-B14F-4D97-AF65-F5344CB8AC3E}">
        <p14:creationId xmlns:p14="http://schemas.microsoft.com/office/powerpoint/2010/main" val="338359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access the Submitting Standards page please visit our main webpage and navigate to the bottom.  There you will find hyperlinks, one of which will take you to our Submitting Standards page.  There is a lot of information on this page, including things like blank submission forms.  </a:t>
            </a:r>
          </a:p>
        </p:txBody>
      </p:sp>
      <p:sp>
        <p:nvSpPr>
          <p:cNvPr id="4" name="Slide Number Placeholder 3"/>
          <p:cNvSpPr>
            <a:spLocks noGrp="1"/>
          </p:cNvSpPr>
          <p:nvPr>
            <p:ph type="sldNum" sz="quarter" idx="5"/>
          </p:nvPr>
        </p:nvSpPr>
        <p:spPr/>
        <p:txBody>
          <a:bodyPr/>
          <a:lstStyle/>
          <a:p>
            <a:fld id="{AC00CD8C-CB36-463B-B0AE-BF3546E4C367}" type="slidenum">
              <a:rPr lang="en-US" smtClean="0"/>
              <a:t>24</a:t>
            </a:fld>
            <a:endParaRPr lang="en-US"/>
          </a:p>
        </p:txBody>
      </p:sp>
    </p:spTree>
    <p:extLst>
      <p:ext uri="{BB962C8B-B14F-4D97-AF65-F5344CB8AC3E}">
        <p14:creationId xmlns:p14="http://schemas.microsoft.com/office/powerpoint/2010/main" val="4014197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25</a:t>
            </a:fld>
            <a:endParaRPr lang="en-US"/>
          </a:p>
        </p:txBody>
      </p:sp>
    </p:spTree>
    <p:extLst>
      <p:ext uri="{BB962C8B-B14F-4D97-AF65-F5344CB8AC3E}">
        <p14:creationId xmlns:p14="http://schemas.microsoft.com/office/powerpoint/2010/main" val="295776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Choose a knowledgeable representative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bulk of your presentation is through the submission forms, but you do have a chance to enter into a dialogue with the standing committee when evaluating your measure.  Choose someone very knowledgeable and familiar with your measure being submitted, someone technically savvy in terms of how the measure was calculated, the methods, the results of testing — especially for outcome measures in terms of their ability to discuss their risk adjustment approach.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Preliminary analysis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NQF provides preliminary ratings for measures whereby you can see from our perspective what we think are some problems your measure might have in the endorsement process.  It is advisable to take advantage of that intel and be able to speak to the things we’ve pointed out.</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Know the audience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Consider who is sitting around the table so that you understand where they’re coming from and maybe that might help you craft your answers.  Developers spend a lot of time pressing for their discussion with our standing committees, and some folks clearly display being on top of things which in turn makes an impact during these discussions.</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Don’t take criticisms personally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People are human, but try not to take things personally.  Remember that you, everybody around the table and we at NQF all have a common end goal of trying to improve healthcare quality.</a:t>
            </a:r>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26</a:t>
            </a:fld>
            <a:endParaRPr lang="en-US"/>
          </a:p>
        </p:txBody>
      </p:sp>
    </p:spTree>
    <p:extLst>
      <p:ext uri="{BB962C8B-B14F-4D97-AF65-F5344CB8AC3E}">
        <p14:creationId xmlns:p14="http://schemas.microsoft.com/office/powerpoint/2010/main" val="358098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A814-3B7C-4561-A8F5-2FE0942823D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04/09/2019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33B6-F817-44B0-9873-3D1B8BC73C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727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468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61663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14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425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3</a:t>
            </a:fld>
            <a:endParaRPr lang="en-US"/>
          </a:p>
        </p:txBody>
      </p:sp>
    </p:spTree>
    <p:extLst>
      <p:ext uri="{BB962C8B-B14F-4D97-AF65-F5344CB8AC3E}">
        <p14:creationId xmlns:p14="http://schemas.microsoft.com/office/powerpoint/2010/main" val="274832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CE0F7E05-B017-4897-8471-3CAFF70D32E5}" type="slidenum">
              <a:rPr lang="en-US"/>
              <a:pPr>
                <a:defRPr/>
              </a:pPr>
              <a:t>4</a:t>
            </a:fld>
            <a:endParaRPr lang="en-US" dirty="0"/>
          </a:p>
        </p:txBody>
      </p:sp>
      <p:sp>
        <p:nvSpPr>
          <p:cNvPr id="35841" name="Rectangle 7"/>
          <p:cNvSpPr txBox="1">
            <a:spLocks noGrp="1" noChangeArrowheads="1"/>
          </p:cNvSpPr>
          <p:nvPr/>
        </p:nvSpPr>
        <p:spPr bwMode="auto">
          <a:xfrm>
            <a:off x="4143589" y="9119474"/>
            <a:ext cx="3169920" cy="480060"/>
          </a:xfrm>
          <a:prstGeom prst="rect">
            <a:avLst/>
          </a:prstGeom>
          <a:noFill/>
          <a:ln w="9525">
            <a:noFill/>
            <a:miter lim="800000"/>
            <a:headEnd/>
            <a:tailEnd/>
          </a:ln>
        </p:spPr>
        <p:txBody>
          <a:bodyPr lIns="96175" tIns="48087" rIns="96175" bIns="48087" anchor="b"/>
          <a:lstStyle/>
          <a:p>
            <a:pPr algn="r"/>
            <a:fld id="{1C12E5E6-A2E2-450C-8A44-B0FF4F0BFE4D}" type="slidenum">
              <a:rPr lang="en-US" sz="1400">
                <a:latin typeface="Arial" charset="0"/>
              </a:rPr>
              <a:pPr algn="r"/>
              <a:t>4</a:t>
            </a:fld>
            <a:endParaRPr lang="en-US" sz="1400" dirty="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1476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NQF, we are passionate about trying to improve our healthcare delivery system.  We see endorsement as a way to drive improvement; therefore, we endorse measures that we think are most likely to drive those improvements.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6</a:t>
            </a:fld>
            <a:endParaRPr lang="en-US" dirty="0"/>
          </a:p>
        </p:txBody>
      </p:sp>
    </p:spTree>
    <p:extLst>
      <p:ext uri="{BB962C8B-B14F-4D97-AF65-F5344CB8AC3E}">
        <p14:creationId xmlns:p14="http://schemas.microsoft.com/office/powerpoint/2010/main" val="234041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NQF is a nonprofit, nonpartisan, independent, membership-based organization trying to reach consensus on various issues related to healthcare measurement and quality improvement. Measure developers play a critical role in at least five and possibly even the sixth step, with the one step developers not as involved in being the “call for nominations.”</a:t>
            </a:r>
          </a:p>
        </p:txBody>
      </p:sp>
      <p:sp>
        <p:nvSpPr>
          <p:cNvPr id="4" name="Slide Number Placeholder 3"/>
          <p:cNvSpPr>
            <a:spLocks noGrp="1"/>
          </p:cNvSpPr>
          <p:nvPr>
            <p:ph type="sldNum" sz="quarter" idx="10"/>
          </p:nvPr>
        </p:nvSpPr>
        <p:spPr/>
        <p:txBody>
          <a:bodyPr/>
          <a:lstStyle/>
          <a:p>
            <a:fld id="{082333B6-F817-44B0-9873-3D1B8BC73C06}" type="slidenum">
              <a:rPr lang="en-US" smtClean="0"/>
              <a:pPr/>
              <a:t>7</a:t>
            </a:fld>
            <a:endParaRPr lang="en-US" dirty="0"/>
          </a:p>
        </p:txBody>
      </p:sp>
    </p:spTree>
    <p:extLst>
      <p:ext uri="{BB962C8B-B14F-4D97-AF65-F5344CB8AC3E}">
        <p14:creationId xmlns:p14="http://schemas.microsoft.com/office/powerpoint/2010/main" val="416550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8</a:t>
            </a:fld>
            <a:endParaRPr lang="en-US"/>
          </a:p>
        </p:txBody>
      </p:sp>
    </p:spTree>
    <p:extLst>
      <p:ext uri="{BB962C8B-B14F-4D97-AF65-F5344CB8AC3E}">
        <p14:creationId xmlns:p14="http://schemas.microsoft.com/office/powerpoint/2010/main" val="126324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u="sng" kern="1200" dirty="0">
                <a:solidFill>
                  <a:schemeClr val="tx1"/>
                </a:solidFill>
                <a:effectLst/>
                <a:latin typeface="+mn-lt"/>
                <a:ea typeface="+mn-ea"/>
                <a:cs typeface="+mn-cs"/>
              </a:rPr>
              <a:t>Standing Committee Composition</a:t>
            </a:r>
          </a:p>
          <a:p>
            <a:pPr marL="0" indent="0">
              <a:buFont typeface="Arial" panose="020B0604020202020204" pitchFamily="34" charset="0"/>
              <a:buNone/>
            </a:pPr>
            <a:r>
              <a:rPr lang="en-US" sz="1200" kern="1200" dirty="0">
                <a:solidFill>
                  <a:schemeClr val="tx1"/>
                </a:solidFill>
                <a:effectLst/>
                <a:latin typeface="+mn-lt"/>
                <a:ea typeface="+mn-ea"/>
                <a:cs typeface="+mn-cs"/>
              </a:rPr>
              <a:t>The NQF standing committees are multi-stakeholder groups who evaluate measures to determine their suitability for NQF endorsement.  The standing committees are familiar with the submission materials and our measure portfolios.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Topic areas</a:t>
            </a:r>
          </a:p>
          <a:p>
            <a:pPr marL="0" indent="0">
              <a:buFont typeface="Arial" panose="020B0604020202020204" pitchFamily="34" charset="0"/>
              <a:buNone/>
            </a:pPr>
            <a:r>
              <a:rPr lang="en-US" sz="1200" kern="1200" dirty="0">
                <a:solidFill>
                  <a:schemeClr val="tx1"/>
                </a:solidFill>
                <a:effectLst/>
                <a:latin typeface="+mn-lt"/>
                <a:ea typeface="+mn-ea"/>
                <a:cs typeface="+mn-cs"/>
              </a:rPr>
              <a:t>Measures occasionally do not fit into these 15 topic areas; hence, where the measure gets slotted depends on the measure itself, those areas of expertise on the committees, the capacity of the committees, or whether related/competing measures are being considered by a committee.  We strive to maintain consistency across committees, and in cases where we don’t have the right expertise we may borrow from committees and bring them aboard. </a:t>
            </a:r>
          </a:p>
        </p:txBody>
      </p:sp>
      <p:sp>
        <p:nvSpPr>
          <p:cNvPr id="4" name="Slide Number Placeholder 3"/>
          <p:cNvSpPr>
            <a:spLocks noGrp="1"/>
          </p:cNvSpPr>
          <p:nvPr>
            <p:ph type="sldNum" sz="quarter" idx="5"/>
          </p:nvPr>
        </p:nvSpPr>
        <p:spPr/>
        <p:txBody>
          <a:bodyPr/>
          <a:lstStyle/>
          <a:p>
            <a:fld id="{AC00CD8C-CB36-463B-B0AE-BF3546E4C367}" type="slidenum">
              <a:rPr lang="en-US" smtClean="0"/>
              <a:t>9</a:t>
            </a:fld>
            <a:endParaRPr lang="en-US"/>
          </a:p>
        </p:txBody>
      </p:sp>
    </p:spTree>
    <p:extLst>
      <p:ext uri="{BB962C8B-B14F-4D97-AF65-F5344CB8AC3E}">
        <p14:creationId xmlns:p14="http://schemas.microsoft.com/office/powerpoint/2010/main" val="411334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not an exhaustive list as we do at times include measure developers on our committees. Later in the slide deck, we will be addressing making your case to the standing committee, and so it’s helpful to think about </a:t>
            </a:r>
            <a:r>
              <a:rPr lang="en-US" sz="1200" i="0"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is sitting around the table and what their perspectives are as you’re putting together information on your measure.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C00CD8C-CB36-463B-B0AE-BF3546E4C367}" type="slidenum">
              <a:rPr lang="en-US" smtClean="0"/>
              <a:t>10</a:t>
            </a:fld>
            <a:endParaRPr lang="en-US"/>
          </a:p>
        </p:txBody>
      </p:sp>
    </p:spTree>
    <p:extLst>
      <p:ext uri="{BB962C8B-B14F-4D97-AF65-F5344CB8AC3E}">
        <p14:creationId xmlns:p14="http://schemas.microsoft.com/office/powerpoint/2010/main" val="1898184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24328" y="2688336"/>
            <a:ext cx="5724144" cy="1847088"/>
          </a:xfrm>
        </p:spPr>
        <p:txBody>
          <a:bodyPr anchor="t" anchorCtr="0"/>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624328" y="4727447"/>
            <a:ext cx="5724144" cy="1069848"/>
          </a:xfrm>
        </p:spPr>
        <p:txBody>
          <a:bodyPr>
            <a:noAutofit/>
          </a:bodyPr>
          <a:lstStyle>
            <a:lvl1pPr marL="0" indent="0" algn="l">
              <a:lnSpc>
                <a:spcPct val="100000"/>
              </a:lnSpc>
              <a:spcBef>
                <a:spcPts val="0"/>
              </a:spcBef>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00B666-574E-4CA1-AACE-825FB73A595E}" type="datetime1">
              <a:rPr lang="en-US" smtClean="0"/>
              <a:t>04/09/2019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AD5A-CF68-4B04-8214-1ACE792386A2}" type="slidenum">
              <a:rPr lang="en-US" smtClean="0"/>
              <a:t>‹#›</a:t>
            </a:fld>
            <a:endParaRPr lang="en-US"/>
          </a:p>
        </p:txBody>
      </p:sp>
      <p:sp>
        <p:nvSpPr>
          <p:cNvPr id="8" name="Text Placeholder 7"/>
          <p:cNvSpPr>
            <a:spLocks noGrp="1"/>
          </p:cNvSpPr>
          <p:nvPr>
            <p:ph type="body" sz="quarter" idx="13" hasCustomPrompt="1"/>
          </p:nvPr>
        </p:nvSpPr>
        <p:spPr>
          <a:xfrm>
            <a:off x="2624138" y="5980176"/>
            <a:ext cx="5724525" cy="371475"/>
          </a:xfrm>
        </p:spPr>
        <p:txBody>
          <a:bodyPr>
            <a:noAutofit/>
          </a:bodyPr>
          <a:lstStyle>
            <a:lvl1pPr marL="0" indent="0">
              <a:buFontTx/>
              <a:buNone/>
              <a:defRPr sz="1800" b="0" i="1" baseline="0"/>
            </a:lvl1pPr>
            <a:lvl2pPr marL="274320" indent="0">
              <a:buFontTx/>
              <a:buNone/>
              <a:defRPr sz="1800" b="0" i="1" baseline="0"/>
            </a:lvl2pPr>
            <a:lvl3pPr marL="548640" indent="0">
              <a:buFontTx/>
              <a:buNone/>
              <a:defRPr sz="1800" b="0" i="1" baseline="0"/>
            </a:lvl3pPr>
            <a:lvl4pPr marL="822960" indent="0">
              <a:buFontTx/>
              <a:buNone/>
              <a:defRPr sz="1800" b="0" i="1" baseline="0"/>
            </a:lvl4pPr>
            <a:lvl5pPr marL="1097280" indent="0">
              <a:buFontTx/>
              <a:buNone/>
              <a:defRPr sz="1800" b="0" i="1" baseline="0"/>
            </a:lvl5pPr>
          </a:lstStyle>
          <a:p>
            <a:pPr lvl="0"/>
            <a:r>
              <a:rPr lang="en-US" dirty="0"/>
              <a:t>Month 0, 0000</a:t>
            </a:r>
          </a:p>
        </p:txBody>
      </p:sp>
    </p:spTree>
    <p:extLst>
      <p:ext uri="{BB962C8B-B14F-4D97-AF65-F5344CB8AC3E}">
        <p14:creationId xmlns:p14="http://schemas.microsoft.com/office/powerpoint/2010/main" val="96174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lay Text No Bullets Green">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18B31-A7D7-4286-BAAF-C083EEF4702B}"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83418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lay Text No Bullets Blue">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E20CF0-D858-4367-9CDF-41C1949ED890}"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01626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lay Text No Bullets Orange">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A368A-4FAE-4555-8B01-5B47E26AC3C0}"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52833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lay Text No Bullets Purple">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06AD21-29B2-44F2-BBEC-8DEC9D3EC2CD}"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613460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pea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6CBD6-16E6-4830-AF43-DDB83B720067}"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7" name="Picture Placeholder 6"/>
          <p:cNvSpPr>
            <a:spLocks noGrp="1"/>
          </p:cNvSpPr>
          <p:nvPr>
            <p:ph type="pic" sz="quarter" idx="13"/>
          </p:nvPr>
        </p:nvSpPr>
        <p:spPr>
          <a:xfrm>
            <a:off x="758825" y="1664208"/>
            <a:ext cx="2441448" cy="3639312"/>
          </a:xfrm>
        </p:spPr>
        <p:txBody>
          <a:bodyPr/>
          <a:lstStyle/>
          <a:p>
            <a:r>
              <a:rPr lang="en-US"/>
              <a:t>Click icon to add picture</a:t>
            </a:r>
          </a:p>
        </p:txBody>
      </p:sp>
      <p:sp>
        <p:nvSpPr>
          <p:cNvPr id="9" name="Text Placeholder 8"/>
          <p:cNvSpPr>
            <a:spLocks noGrp="1"/>
          </p:cNvSpPr>
          <p:nvPr>
            <p:ph type="body" sz="quarter" idx="14" hasCustomPrompt="1"/>
          </p:nvPr>
        </p:nvSpPr>
        <p:spPr>
          <a:xfrm>
            <a:off x="3648456" y="1663700"/>
            <a:ext cx="5212080" cy="3621024"/>
          </a:xfrm>
        </p:spPr>
        <p:txBody>
          <a:bodyPr anchor="ctr" anchorCtr="0"/>
          <a:lstStyle>
            <a:lvl1pPr marL="91440" indent="-91440">
              <a:buClr>
                <a:schemeClr val="bg1"/>
              </a:buClr>
              <a:buSzPct val="25000"/>
              <a:buFont typeface="Calibri" panose="020F0502020204030204" pitchFamily="34" charset="0"/>
              <a:buChar char="▪"/>
              <a:defRPr/>
            </a:lvl1pPr>
            <a:lvl2pPr marL="91440" indent="-91440">
              <a:buClr>
                <a:schemeClr val="bg1"/>
              </a:buClr>
              <a:buSzPct val="25000"/>
              <a:buFont typeface="Calibri" panose="020F0502020204030204" pitchFamily="34" charset="0"/>
              <a:buChar char="▪"/>
              <a:defRPr sz="2600"/>
            </a:lvl2pPr>
          </a:lstStyle>
          <a:p>
            <a:pPr lvl="0"/>
            <a:r>
              <a:rPr lang="en-US" dirty="0"/>
              <a:t>Speaker Name</a:t>
            </a:r>
          </a:p>
          <a:p>
            <a:pPr lvl="1"/>
            <a:r>
              <a:rPr lang="en-US" dirty="0"/>
              <a:t>Title</a:t>
            </a:r>
          </a:p>
          <a:p>
            <a:pPr lvl="1"/>
            <a:endParaRPr lang="en-US" dirty="0"/>
          </a:p>
        </p:txBody>
      </p:sp>
    </p:spTree>
    <p:extLst>
      <p:ext uri="{BB962C8B-B14F-4D97-AF65-F5344CB8AC3E}">
        <p14:creationId xmlns:p14="http://schemas.microsoft.com/office/powerpoint/2010/main" val="619545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1E5421-732B-4C47-9D6B-E53ED388F92A}"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7" name="Picture Placeholder 6"/>
          <p:cNvSpPr>
            <a:spLocks noGrp="1"/>
          </p:cNvSpPr>
          <p:nvPr>
            <p:ph type="pic" sz="quarter" idx="13"/>
          </p:nvPr>
        </p:nvSpPr>
        <p:spPr>
          <a:xfrm>
            <a:off x="758825" y="1664208"/>
            <a:ext cx="2240280" cy="3374136"/>
          </a:xfrm>
        </p:spPr>
        <p:txBody>
          <a:bodyPr/>
          <a:lstStyle/>
          <a:p>
            <a:r>
              <a:rPr lang="en-US"/>
              <a:t>Click icon to add picture</a:t>
            </a:r>
            <a:endParaRPr lang="en-US" dirty="0"/>
          </a:p>
        </p:txBody>
      </p:sp>
      <p:sp>
        <p:nvSpPr>
          <p:cNvPr id="9" name="Picture Placeholder 8"/>
          <p:cNvSpPr>
            <a:spLocks noGrp="1"/>
          </p:cNvSpPr>
          <p:nvPr>
            <p:ph type="pic" sz="quarter" idx="14"/>
          </p:nvPr>
        </p:nvSpPr>
        <p:spPr>
          <a:xfrm>
            <a:off x="5001768" y="1664208"/>
            <a:ext cx="2240280" cy="3374136"/>
          </a:xfrm>
        </p:spPr>
        <p:txBody>
          <a:bodyPr/>
          <a:lstStyle/>
          <a:p>
            <a:r>
              <a:rPr lang="en-US"/>
              <a:t>Click icon to add picture</a:t>
            </a:r>
          </a:p>
        </p:txBody>
      </p:sp>
      <p:sp>
        <p:nvSpPr>
          <p:cNvPr id="11" name="Text Placeholder 10"/>
          <p:cNvSpPr>
            <a:spLocks noGrp="1"/>
          </p:cNvSpPr>
          <p:nvPr>
            <p:ph type="body" sz="quarter" idx="15" hasCustomPrompt="1"/>
          </p:nvPr>
        </p:nvSpPr>
        <p:spPr>
          <a:xfrm>
            <a:off x="668141" y="5065776"/>
            <a:ext cx="3538728" cy="1014984"/>
          </a:xfrm>
        </p:spPr>
        <p:txBody>
          <a:bodyPr/>
          <a:lstStyle>
            <a:lvl1pPr marL="91440" indent="-91440">
              <a:spcBef>
                <a:spcPts val="0"/>
              </a:spcBef>
              <a:buClr>
                <a:schemeClr val="bg1"/>
              </a:buClr>
              <a:buSzPct val="25000"/>
              <a:defRPr sz="2400"/>
            </a:lvl1pPr>
            <a:lvl2pPr marL="91440" indent="-91440">
              <a:spcBef>
                <a:spcPts val="0"/>
              </a:spcBef>
              <a:buClr>
                <a:schemeClr val="bg1"/>
              </a:buClr>
              <a:buSzPct val="25000"/>
              <a:defRPr sz="2500"/>
            </a:lvl2pPr>
          </a:lstStyle>
          <a:p>
            <a:pPr lvl="0"/>
            <a:r>
              <a:rPr lang="en-US" dirty="0"/>
              <a:t>Speaker Name</a:t>
            </a:r>
          </a:p>
          <a:p>
            <a:pPr lvl="1"/>
            <a:r>
              <a:rPr lang="en-US" dirty="0"/>
              <a:t>Title</a:t>
            </a:r>
          </a:p>
        </p:txBody>
      </p:sp>
      <p:sp>
        <p:nvSpPr>
          <p:cNvPr id="13" name="Text Placeholder 12"/>
          <p:cNvSpPr>
            <a:spLocks noGrp="1"/>
          </p:cNvSpPr>
          <p:nvPr>
            <p:ph type="body" sz="quarter" idx="16" hasCustomPrompt="1"/>
          </p:nvPr>
        </p:nvSpPr>
        <p:spPr>
          <a:xfrm>
            <a:off x="4884030" y="5065713"/>
            <a:ext cx="3538728" cy="1014984"/>
          </a:xfrm>
        </p:spPr>
        <p:txBody>
          <a:bodyPr>
            <a:normAutofit/>
          </a:bodyPr>
          <a:lstStyle>
            <a:lvl1pPr marL="91440" indent="-91440">
              <a:spcBef>
                <a:spcPts val="0"/>
              </a:spcBef>
              <a:buClr>
                <a:schemeClr val="bg1"/>
              </a:buClr>
              <a:buSzPct val="25000"/>
              <a:defRPr sz="2400" baseline="0"/>
            </a:lvl1pPr>
            <a:lvl2pPr marL="91440" indent="-91440">
              <a:spcBef>
                <a:spcPts val="0"/>
              </a:spcBef>
              <a:buClr>
                <a:schemeClr val="bg1"/>
              </a:buClr>
              <a:buSzPct val="25000"/>
              <a:defRPr sz="2400" baseline="0"/>
            </a:lvl2pPr>
          </a:lstStyle>
          <a:p>
            <a:pPr lvl="0"/>
            <a:r>
              <a:rPr lang="en-US" dirty="0"/>
              <a:t>Speaker Name</a:t>
            </a:r>
          </a:p>
          <a:p>
            <a:pPr lvl="1"/>
            <a:r>
              <a:rPr lang="en-US" dirty="0"/>
              <a:t>Title</a:t>
            </a:r>
          </a:p>
        </p:txBody>
      </p:sp>
    </p:spTree>
    <p:extLst>
      <p:ext uri="{BB962C8B-B14F-4D97-AF65-F5344CB8AC3E}">
        <p14:creationId xmlns:p14="http://schemas.microsoft.com/office/powerpoint/2010/main" val="1840971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ABCBC-325F-4B3C-9548-5B7C44FB2B6D}" type="datetime1">
              <a:rPr lang="en-US" smtClean="0"/>
              <a:t>04/09/2019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2AD5A-CF68-4B04-8214-1ACE792386A2}" type="slidenum">
              <a:rPr lang="en-US" smtClean="0"/>
              <a:t>‹#›</a:t>
            </a:fld>
            <a:endParaRPr lang="en-US"/>
          </a:p>
        </p:txBody>
      </p:sp>
    </p:spTree>
    <p:extLst>
      <p:ext uri="{BB962C8B-B14F-4D97-AF65-F5344CB8AC3E}">
        <p14:creationId xmlns:p14="http://schemas.microsoft.com/office/powerpoint/2010/main" val="2028375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2"/>
          <p:cNvSpPr>
            <a:spLocks noGrp="1"/>
          </p:cNvSpPr>
          <p:nvPr>
            <p:ph type="body" idx="10"/>
          </p:nvPr>
        </p:nvSpPr>
        <p:spPr>
          <a:xfrm>
            <a:off x="2624666" y="4724400"/>
            <a:ext cx="5710767" cy="1066800"/>
          </a:xfrm>
        </p:spPr>
        <p:txBody>
          <a:bodyPr lIns="0" tIns="0" rIns="0" bIns="0" anchor="t" anchorCtr="0">
            <a:noAutofit/>
          </a:bodyPr>
          <a:lstStyle>
            <a:lvl1pPr marL="0" indent="0">
              <a:spcBef>
                <a:spcPts val="0"/>
              </a:spcBef>
              <a:buNone/>
              <a:defRPr sz="1800" b="0">
                <a:solidFill>
                  <a:srgbClr val="1C1C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ext Placeholder 5"/>
          <p:cNvSpPr>
            <a:spLocks noGrp="1"/>
          </p:cNvSpPr>
          <p:nvPr>
            <p:ph type="body" sz="quarter" idx="11" hasCustomPrompt="1"/>
          </p:nvPr>
        </p:nvSpPr>
        <p:spPr>
          <a:xfrm>
            <a:off x="2624666" y="5977758"/>
            <a:ext cx="5676900" cy="390525"/>
          </a:xfrm>
        </p:spPr>
        <p:txBody>
          <a:bodyPr/>
          <a:lstStyle>
            <a:lvl1pPr marL="0" indent="0">
              <a:buNone/>
              <a:defRPr sz="1800" b="0" i="1" baseline="0">
                <a:solidFill>
                  <a:srgbClr val="1C1C1C"/>
                </a:solidFill>
              </a:defRPr>
            </a:lvl1pPr>
          </a:lstStyle>
          <a:p>
            <a:pPr lvl="0"/>
            <a:r>
              <a:rPr lang="en-US" dirty="0"/>
              <a:t>Month 0, 0000</a:t>
            </a:r>
          </a:p>
        </p:txBody>
      </p:sp>
      <p:sp>
        <p:nvSpPr>
          <p:cNvPr id="3" name="Title 2"/>
          <p:cNvSpPr>
            <a:spLocks noGrp="1"/>
          </p:cNvSpPr>
          <p:nvPr>
            <p:ph type="title"/>
          </p:nvPr>
        </p:nvSpPr>
        <p:spPr>
          <a:xfrm>
            <a:off x="2624666" y="2692399"/>
            <a:ext cx="5724575" cy="1845417"/>
          </a:xfrm>
        </p:spPr>
        <p:txBody>
          <a:bodyPr/>
          <a:lstStyle>
            <a:lvl1pPr>
              <a:defRPr baseline="0">
                <a:solidFill>
                  <a:srgbClr val="1C1C1C"/>
                </a:solidFill>
              </a:defRPr>
            </a:lvl1pPr>
          </a:lstStyle>
          <a:p>
            <a:r>
              <a:rPr lang="en-US"/>
              <a:t>Click to edit Master title style</a:t>
            </a:r>
            <a:endParaRPr lang="en-US" dirty="0"/>
          </a:p>
        </p:txBody>
      </p:sp>
    </p:spTree>
    <p:extLst>
      <p:ext uri="{BB962C8B-B14F-4D97-AF65-F5344CB8AC3E}">
        <p14:creationId xmlns:p14="http://schemas.microsoft.com/office/powerpoint/2010/main" val="189404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7" name="Content Placeholder 6"/>
          <p:cNvSpPr>
            <a:spLocks noGrp="1"/>
          </p:cNvSpPr>
          <p:nvPr>
            <p:ph sz="quarter" idx="14"/>
          </p:nvPr>
        </p:nvSpPr>
        <p:spPr>
          <a:xfrm>
            <a:off x="762000" y="1662113"/>
            <a:ext cx="7924800" cy="4570412"/>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3167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pecial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4" name="Content Placeholder 3"/>
          <p:cNvSpPr>
            <a:spLocks noGrp="1"/>
          </p:cNvSpPr>
          <p:nvPr>
            <p:ph sz="quarter" idx="13"/>
          </p:nvPr>
        </p:nvSpPr>
        <p:spPr>
          <a:xfrm>
            <a:off x="762000" y="1660525"/>
            <a:ext cx="7932738" cy="4572000"/>
          </a:xfrm>
        </p:spPr>
        <p:txBody>
          <a:bodyPr/>
          <a:lstStyle>
            <a:lvl1pPr marL="0" indent="0">
              <a:spcBef>
                <a:spcPts val="1800"/>
              </a:spcBef>
              <a:buSzPct val="100000"/>
              <a:buFont typeface="Calibri" panose="020F0502020204030204" pitchFamily="34" charset="0"/>
              <a:buChar char="​"/>
              <a:defRPr b="1"/>
            </a:lvl1pPr>
            <a:lvl2pPr marL="274320" indent="-274320">
              <a:lnSpc>
                <a:spcPct val="80000"/>
              </a:lnSpc>
              <a:spcBef>
                <a:spcPts val="600"/>
              </a:spcBef>
              <a:buSzPct val="100000"/>
              <a:buFont typeface="Wingdings" panose="05000000000000000000" pitchFamily="2" charset="2"/>
              <a:buChar char="§"/>
              <a:defRPr sz="2600" i="0" baseline="0"/>
            </a:lvl2pPr>
            <a:lvl3pPr marL="548640" indent="-274320">
              <a:buSzPct val="140000"/>
              <a:buFont typeface="Calibri" panose="020F0502020204030204" pitchFamily="34" charset="0"/>
              <a:buChar char="▫"/>
              <a:defRPr sz="2200" b="0" i="1" baseline="0"/>
            </a:lvl3pPr>
            <a:lvl4pPr marL="822960" indent="-274320">
              <a:buFont typeface="Calibri" panose="020F0502020204030204" pitchFamily="34" charset="0"/>
              <a:buChar char="»"/>
              <a:defRPr i="0"/>
            </a:lvl4pPr>
            <a:lvl5pPr marL="0" indent="0">
              <a:lnSpc>
                <a:spcPct val="90000"/>
              </a:lnSpc>
              <a:spcBef>
                <a:spcPts val="600"/>
              </a:spcBef>
              <a:buFont typeface="Arial" panose="020B0604020202020204" pitchFamily="34" charset="0"/>
              <a:buChar char="​"/>
              <a:defRPr sz="260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22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F7CF92-E632-423A-8894-1441545E405A}" type="datetime1">
              <a:rPr lang="en-US" smtClean="0"/>
              <a:t>04/09/2019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AD5A-CF68-4B04-8214-1ACE792386A2}" type="slidenum">
              <a:rPr lang="en-US" smtClean="0"/>
              <a:t>‹#›</a:t>
            </a:fld>
            <a:endParaRPr lang="en-US"/>
          </a:p>
        </p:txBody>
      </p:sp>
    </p:spTree>
    <p:extLst>
      <p:ext uri="{BB962C8B-B14F-4D97-AF65-F5344CB8AC3E}">
        <p14:creationId xmlns:p14="http://schemas.microsoft.com/office/powerpoint/2010/main" val="3046564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_Content_Subtit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11" name="Text Placeholder 10"/>
          <p:cNvSpPr>
            <a:spLocks noGrp="1"/>
          </p:cNvSpPr>
          <p:nvPr>
            <p:ph type="body" sz="quarter" idx="13"/>
          </p:nvPr>
        </p:nvSpPr>
        <p:spPr>
          <a:xfrm>
            <a:off x="762000" y="1662113"/>
            <a:ext cx="7924800" cy="457200"/>
          </a:xfrm>
        </p:spPr>
        <p:txBody>
          <a:bodyPr>
            <a:noAutofit/>
          </a:bodyPr>
          <a:lstStyle>
            <a:lvl1pPr marL="0" indent="0">
              <a:buNone/>
              <a:defRPr b="1" baseline="0">
                <a:solidFill>
                  <a:srgbClr val="1C1C1C"/>
                </a:solidFill>
              </a:defRPr>
            </a:lvl1pPr>
            <a:lvl4pPr marL="1097280" indent="0">
              <a:buNone/>
              <a:defRPr/>
            </a:lvl4pPr>
          </a:lstStyle>
          <a:p>
            <a:pPr lvl="0"/>
            <a:r>
              <a:rPr lang="en-US"/>
              <a:t>Edit Master text styles</a:t>
            </a:r>
          </a:p>
        </p:txBody>
      </p:sp>
      <p:sp>
        <p:nvSpPr>
          <p:cNvPr id="4" name="Content Placeholder 3"/>
          <p:cNvSpPr>
            <a:spLocks noGrp="1"/>
          </p:cNvSpPr>
          <p:nvPr>
            <p:ph sz="quarter" idx="14"/>
          </p:nvPr>
        </p:nvSpPr>
        <p:spPr>
          <a:xfrm>
            <a:off x="762000" y="2119313"/>
            <a:ext cx="7924800" cy="4113212"/>
          </a:xfrm>
        </p:spPr>
        <p:txBody>
          <a:bodyPr>
            <a:noAutofit/>
          </a:bodyPr>
          <a:lstStyle>
            <a:lvl1pPr>
              <a:defRPr baseline="0">
                <a:solidFill>
                  <a:srgbClr val="1C1C1C"/>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324886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0673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9290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52619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2858630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72554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Content_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061FAE-33F5-4FC4-B122-8119C4E03920}"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8" name="Text Placeholder 2"/>
          <p:cNvSpPr>
            <a:spLocks noGrp="1"/>
          </p:cNvSpPr>
          <p:nvPr>
            <p:ph type="body" idx="1"/>
          </p:nvPr>
        </p:nvSpPr>
        <p:spPr>
          <a:xfrm>
            <a:off x="758952" y="1664208"/>
            <a:ext cx="7927848" cy="457200"/>
          </a:xfrm>
        </p:spPr>
        <p:txBody>
          <a:bodyPr anchor="t" anchorCtr="0"/>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8"/>
          <p:cNvSpPr>
            <a:spLocks noGrp="1"/>
          </p:cNvSpPr>
          <p:nvPr>
            <p:ph sz="quarter" idx="14"/>
          </p:nvPr>
        </p:nvSpPr>
        <p:spPr>
          <a:xfrm>
            <a:off x="762000" y="2120900"/>
            <a:ext cx="792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825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Rectangle 2"/>
          <p:cNvSpPr/>
          <p:nvPr userDrawn="1"/>
        </p:nvSpPr>
        <p:spPr>
          <a:xfrm>
            <a:off x="0" y="0"/>
            <a:ext cx="9144000" cy="6275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8952" y="1664208"/>
            <a:ext cx="7927848" cy="1143000"/>
          </a:xfrm>
        </p:spPr>
        <p:txBody>
          <a:bodyPr anchor="t" anchorCtr="0"/>
          <a:lstStyle>
            <a:lvl1pPr>
              <a:defRPr sz="44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415129F-DE4C-44C8-B58A-FA3CC69E10A0}" type="datetime1">
              <a:rPr lang="en-US" smtClean="0"/>
              <a:t>04/09/2019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AD5A-CF68-4B04-8214-1ACE792386A2}" type="slidenum">
              <a:rPr lang="en-US" smtClean="0"/>
              <a:t>‹#›</a:t>
            </a:fld>
            <a:endParaRPr lang="en-US"/>
          </a:p>
        </p:txBody>
      </p:sp>
    </p:spTree>
    <p:extLst>
      <p:ext uri="{BB962C8B-B14F-4D97-AF65-F5344CB8AC3E}">
        <p14:creationId xmlns:p14="http://schemas.microsoft.com/office/powerpoint/2010/main" val="142681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8952" y="1664208"/>
            <a:ext cx="3657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9160" y="1664208"/>
            <a:ext cx="395020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C0CC1F-F86F-4CAD-AE7D-3D9DCF9ACC26}" type="datetime1">
              <a:rPr lang="en-US" smtClean="0"/>
              <a:t>04/09/2019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2AD5A-CF68-4B04-8214-1ACE792386A2}" type="slidenum">
              <a:rPr lang="en-US" smtClean="0"/>
              <a:t>‹#›</a:t>
            </a:fld>
            <a:endParaRPr lang="en-US"/>
          </a:p>
        </p:txBody>
      </p:sp>
    </p:spTree>
    <p:extLst>
      <p:ext uri="{BB962C8B-B14F-4D97-AF65-F5344CB8AC3E}">
        <p14:creationId xmlns:p14="http://schemas.microsoft.com/office/powerpoint/2010/main" val="406933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8952" y="301752"/>
            <a:ext cx="7927848" cy="1143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8952" y="1664208"/>
            <a:ext cx="3840480" cy="45720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8952" y="2130552"/>
            <a:ext cx="3849624" cy="41239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64208"/>
            <a:ext cx="3849624" cy="45720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744" y="2130552"/>
            <a:ext cx="3849624" cy="4105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AD679-7A19-4D66-B5FC-B812B229F169}" type="datetime1">
              <a:rPr lang="en-US" smtClean="0"/>
              <a:t>04/09/2019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2AD5A-CF68-4B04-8214-1ACE792386A2}" type="slidenum">
              <a:rPr lang="en-US" smtClean="0"/>
              <a:t>‹#›</a:t>
            </a:fld>
            <a:endParaRPr lang="en-US"/>
          </a:p>
        </p:txBody>
      </p:sp>
    </p:spTree>
    <p:extLst>
      <p:ext uri="{BB962C8B-B14F-4D97-AF65-F5344CB8AC3E}">
        <p14:creationId xmlns:p14="http://schemas.microsoft.com/office/powerpoint/2010/main" val="45466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E8CCD2-27B9-4438-B525-5FBD211F7072}" type="datetime1">
              <a:rPr lang="en-US" smtClean="0"/>
              <a:t>04/09/2019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7" name="Picture Placeholder 6"/>
          <p:cNvSpPr>
            <a:spLocks noGrp="1"/>
          </p:cNvSpPr>
          <p:nvPr>
            <p:ph type="pic" sz="quarter" idx="13"/>
          </p:nvPr>
        </p:nvSpPr>
        <p:spPr>
          <a:xfrm>
            <a:off x="0" y="1664208"/>
            <a:ext cx="9144000" cy="4572000"/>
          </a:xfrm>
        </p:spPr>
        <p:txBody>
          <a:bodyPr/>
          <a:lstStyle/>
          <a:p>
            <a:r>
              <a:rPr lang="en-US"/>
              <a:t>Click icon to add picture</a:t>
            </a:r>
          </a:p>
        </p:txBody>
      </p:sp>
    </p:spTree>
    <p:extLst>
      <p:ext uri="{BB962C8B-B14F-4D97-AF65-F5344CB8AC3E}">
        <p14:creationId xmlns:p14="http://schemas.microsoft.com/office/powerpoint/2010/main" val="87585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01752"/>
            <a:ext cx="7927848" cy="1143000"/>
          </a:xfrm>
        </p:spPr>
        <p:txBody>
          <a:bodyPr anchor="t" anchorCtr="0"/>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758952" y="1664208"/>
            <a:ext cx="7927848" cy="4023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58952" y="5779008"/>
            <a:ext cx="7927848" cy="457200"/>
          </a:xfrm>
        </p:spPr>
        <p:txBody>
          <a:bodyPr>
            <a:normAutofit/>
          </a:bodyPr>
          <a:lstStyle>
            <a:lvl1pPr marL="0" indent="0">
              <a:buNone/>
              <a:defRPr sz="2400" b="1" i="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BE874D-3762-4577-9D67-6786E5A7D2CA}" type="datetime1">
              <a:rPr lang="en-US" smtClean="0"/>
              <a:t>04/09/2019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2AD5A-CF68-4B04-8214-1ACE792386A2}" type="slidenum">
              <a:rPr lang="en-US" smtClean="0"/>
              <a:t>‹#›</a:t>
            </a:fld>
            <a:endParaRPr lang="en-US"/>
          </a:p>
        </p:txBody>
      </p:sp>
    </p:spTree>
    <p:extLst>
      <p:ext uri="{BB962C8B-B14F-4D97-AF65-F5344CB8AC3E}">
        <p14:creationId xmlns:p14="http://schemas.microsoft.com/office/powerpoint/2010/main" val="278480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ctur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969D5B-32ED-436D-B916-8DA17A69AD10}" type="datetime1">
              <a:rPr lang="en-US" smtClean="0"/>
              <a:t>04/09/2019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a:p>
        </p:txBody>
      </p:sp>
      <p:sp>
        <p:nvSpPr>
          <p:cNvPr id="7" name="Picture Placeholder 6"/>
          <p:cNvSpPr>
            <a:spLocks noGrp="1"/>
          </p:cNvSpPr>
          <p:nvPr>
            <p:ph type="pic" sz="quarter" idx="13"/>
          </p:nvPr>
        </p:nvSpPr>
        <p:spPr>
          <a:xfrm>
            <a:off x="0" y="0"/>
            <a:ext cx="9144000" cy="6281928"/>
          </a:xfrm>
        </p:spPr>
        <p:txBody>
          <a:bodyPr/>
          <a:lstStyle/>
          <a:p>
            <a:r>
              <a:rPr lang="en-US"/>
              <a:t>Click icon to add picture</a:t>
            </a:r>
          </a:p>
        </p:txBody>
      </p:sp>
    </p:spTree>
    <p:extLst>
      <p:ext uri="{BB962C8B-B14F-4D97-AF65-F5344CB8AC3E}">
        <p14:creationId xmlns:p14="http://schemas.microsoft.com/office/powerpoint/2010/main" val="240904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378" y="6281928"/>
            <a:ext cx="9143244" cy="402303"/>
          </a:xfrm>
          <a:prstGeom prst="rect">
            <a:avLst/>
          </a:prstGeom>
        </p:spPr>
      </p:pic>
      <p:sp>
        <p:nvSpPr>
          <p:cNvPr id="2" name="Title Placeholder 1"/>
          <p:cNvSpPr>
            <a:spLocks noGrp="1"/>
          </p:cNvSpPr>
          <p:nvPr>
            <p:ph type="title"/>
          </p:nvPr>
        </p:nvSpPr>
        <p:spPr>
          <a:xfrm>
            <a:off x="758952" y="301752"/>
            <a:ext cx="7927848"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1664208"/>
            <a:ext cx="7927848"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63046"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C4A6-9979-4948-B24C-2259AD5D0CEC}" type="datetime1">
              <a:rPr lang="en-US" smtClean="0"/>
              <a:t>04/09/2019</a:t>
            </a:fld>
            <a:endParaRPr lang="en-US"/>
          </a:p>
        </p:txBody>
      </p:sp>
      <p:sp>
        <p:nvSpPr>
          <p:cNvPr id="5" name="Footer Placeholder 4"/>
          <p:cNvSpPr>
            <a:spLocks noGrp="1"/>
          </p:cNvSpPr>
          <p:nvPr>
            <p:ph type="ftr" sz="quarter" idx="3"/>
          </p:nvPr>
        </p:nvSpPr>
        <p:spPr>
          <a:xfrm>
            <a:off x="3220446" y="6356351"/>
            <a:ext cx="45578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13964" y="6356351"/>
            <a:ext cx="8728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2AD5A-CF68-4B04-8214-1ACE792386A2}" type="slidenum">
              <a:rPr lang="en-US" smtClean="0"/>
              <a:t>‹#›</a:t>
            </a:fld>
            <a:endParaRPr lang="en-US"/>
          </a:p>
        </p:txBody>
      </p:sp>
    </p:spTree>
    <p:extLst>
      <p:ext uri="{BB962C8B-B14F-4D97-AF65-F5344CB8AC3E}">
        <p14:creationId xmlns:p14="http://schemas.microsoft.com/office/powerpoint/2010/main" val="115245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1" r:id="rId7"/>
    <p:sldLayoutId id="2147483657" r:id="rId8"/>
    <p:sldLayoutId id="2147483654" r:id="rId9"/>
    <p:sldLayoutId id="2147483662" r:id="rId10"/>
    <p:sldLayoutId id="2147483663" r:id="rId11"/>
    <p:sldLayoutId id="2147483664" r:id="rId12"/>
    <p:sldLayoutId id="2147483665" r:id="rId13"/>
    <p:sldLayoutId id="2147483666" r:id="rId14"/>
    <p:sldLayoutId id="2147483667" r:id="rId15"/>
    <p:sldLayoutId id="2147483655" r:id="rId16"/>
    <p:sldLayoutId id="2147483668" r:id="rId17"/>
    <p:sldLayoutId id="2147483669" r:id="rId18"/>
    <p:sldLayoutId id="2147483670" r:id="rId19"/>
    <p:sldLayoutId id="2147483671" r:id="rId20"/>
  </p:sldLayoutIdLst>
  <p:hf hdr="0" ftr="0" dt="0"/>
  <p:txStyles>
    <p:titleStyle>
      <a:lvl1pPr algn="l" defTabSz="914400" rtl="0" eaLnBrk="1" latinLnBrk="0" hangingPunct="1">
        <a:lnSpc>
          <a:spcPct val="90000"/>
        </a:lnSpc>
        <a:spcBef>
          <a:spcPct val="0"/>
        </a:spcBef>
        <a:buNone/>
        <a:defRPr sz="3600" b="1" i="0" kern="1200"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400"/>
        </a:spcBef>
        <a:buClr>
          <a:schemeClr val="accent1"/>
        </a:buClr>
        <a:buSzPct val="130000"/>
        <a:buFont typeface="Calibri" panose="020F0502020204030204" pitchFamily="34" charset="0"/>
        <a:buChar char="▪"/>
        <a:defRPr sz="2600" kern="1200" baseline="0">
          <a:solidFill>
            <a:schemeClr val="tx1"/>
          </a:solidFill>
          <a:latin typeface="+mn-lt"/>
          <a:ea typeface="+mn-ea"/>
          <a:cs typeface="+mn-cs"/>
        </a:defRPr>
      </a:lvl1pPr>
      <a:lvl2pPr marL="548640" indent="-256032" algn="l" defTabSz="914400" rtl="0" eaLnBrk="1" latinLnBrk="0" hangingPunct="1">
        <a:lnSpc>
          <a:spcPct val="90000"/>
        </a:lnSpc>
        <a:spcBef>
          <a:spcPts val="300"/>
        </a:spcBef>
        <a:buClr>
          <a:schemeClr val="accent1"/>
        </a:buClr>
        <a:buSzPct val="50000"/>
        <a:buFont typeface="Wingdings 2" panose="05020102010507070707" pitchFamily="18" charset="2"/>
        <a:buChar char=""/>
        <a:defRPr sz="2200" b="0" i="1" kern="1200" baseline="0">
          <a:solidFill>
            <a:schemeClr val="tx1"/>
          </a:solidFill>
          <a:latin typeface="+mn-lt"/>
          <a:ea typeface="+mn-ea"/>
          <a:cs typeface="+mn-cs"/>
        </a:defRPr>
      </a:lvl2pPr>
      <a:lvl3pPr marL="822960" indent="-274320" algn="l" defTabSz="914400" rtl="0" eaLnBrk="1" latinLnBrk="0" hangingPunct="1">
        <a:lnSpc>
          <a:spcPct val="90000"/>
        </a:lnSpc>
        <a:spcBef>
          <a:spcPts val="300"/>
        </a:spcBef>
        <a:buClr>
          <a:schemeClr val="accent1"/>
        </a:buClr>
        <a:buFont typeface="Calibri" panose="020F0502020204030204" pitchFamily="34" charset="0"/>
        <a:buChar char="»"/>
        <a:defRPr sz="2000" kern="1200" baseline="0">
          <a:solidFill>
            <a:schemeClr val="tx1"/>
          </a:solidFill>
          <a:latin typeface="+mn-lt"/>
          <a:ea typeface="+mn-ea"/>
          <a:cs typeface="+mn-cs"/>
        </a:defRPr>
      </a:lvl3pPr>
      <a:lvl4pPr marL="1097280" indent="-274320" algn="l" defTabSz="914400" rtl="0" eaLnBrk="1" latinLnBrk="0" hangingPunct="1">
        <a:lnSpc>
          <a:spcPct val="90000"/>
        </a:lnSpc>
        <a:spcBef>
          <a:spcPts val="300"/>
        </a:spcBef>
        <a:buClr>
          <a:schemeClr val="accent1"/>
        </a:buClr>
        <a:buFont typeface="Calibri" panose="020F0502020204030204" pitchFamily="34" charset="0"/>
        <a:buChar char="•"/>
        <a:defRPr sz="2000" b="0" i="1" kern="1200" baseline="0">
          <a:solidFill>
            <a:schemeClr val="tx1"/>
          </a:solidFill>
          <a:latin typeface="+mn-lt"/>
          <a:ea typeface="+mn-ea"/>
          <a:cs typeface="+mn-cs"/>
        </a:defRPr>
      </a:lvl4pPr>
      <a:lvl5pPr marL="1371600" indent="-274320" algn="l" defTabSz="914400" rtl="0" eaLnBrk="1" latinLnBrk="0" hangingPunct="1">
        <a:lnSpc>
          <a:spcPct val="90000"/>
        </a:lnSpc>
        <a:spcBef>
          <a:spcPts val="300"/>
        </a:spcBef>
        <a:buClr>
          <a:schemeClr val="accent1"/>
        </a:buClr>
        <a:buSzPct val="110000"/>
        <a:buFont typeface="Calibri" panose="020F0502020204030204" pitchFamily="34" charset="0"/>
        <a:buChar char="−"/>
        <a:defRPr sz="1800" b="0" i="1"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56" userDrawn="1">
          <p15:clr>
            <a:srgbClr val="F26B43"/>
          </p15:clr>
        </p15:guide>
        <p15:guide id="2" pos="4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472876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qualityforum.org/WorkArea/linkit.aspx?LinkIdentifier=id&amp;ItemID=88439"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www.qualityforum.org/Measuring_Performance/Submitting_Standards.aspx"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hyperlink" Target="mailto:Kimberly.Rawlings@cms.hh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kjohnson@qualityforum.org"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www.qualityforum.org/" TargetMode="External"/><Relationship Id="rId4" Type="http://schemas.openxmlformats.org/officeDocument/2006/relationships/hyperlink" Target="mailto:measuremaintenance@qualityforum.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5333998" y="4708505"/>
            <a:ext cx="3780623" cy="1909027"/>
          </a:xfrm>
        </p:spPr>
        <p:txBody>
          <a:bodyPr>
            <a:noAutofit/>
          </a:bodyPr>
          <a:lstStyle/>
          <a:p>
            <a:pPr algn="ctr">
              <a:spcBef>
                <a:spcPts val="0"/>
              </a:spcBef>
            </a:pPr>
            <a:r>
              <a:rPr lang="en-US" i="0" dirty="0"/>
              <a:t>Presenter: </a:t>
            </a:r>
          </a:p>
          <a:p>
            <a:pPr algn="ctr">
              <a:spcBef>
                <a:spcPts val="0"/>
              </a:spcBef>
            </a:pPr>
            <a:r>
              <a:rPr lang="en-US" sz="2000" i="0" dirty="0"/>
              <a:t>Karen Johnson, MS, Senior Director, Quality Measurement National Quality Forum</a:t>
            </a:r>
          </a:p>
          <a:p>
            <a:pPr algn="ctr">
              <a:spcBef>
                <a:spcPts val="0"/>
              </a:spcBef>
            </a:pPr>
            <a:r>
              <a:rPr lang="en-US" sz="2000" i="0" dirty="0"/>
              <a:t>April 3, 2019</a:t>
            </a:r>
          </a:p>
          <a:p>
            <a:pPr algn="ctr">
              <a:spcBef>
                <a:spcPts val="0"/>
              </a:spcBef>
            </a:pPr>
            <a:r>
              <a:rPr lang="en-US" sz="2000" i="0" dirty="0"/>
              <a:t> 2:00-3:00pm EST</a:t>
            </a:r>
          </a:p>
          <a:p>
            <a:pPr algn="ctr">
              <a:spcBef>
                <a:spcPts val="0"/>
              </a:spcBef>
            </a:pPr>
            <a:r>
              <a:rPr lang="en-US" sz="2000" dirty="0"/>
              <a:t> </a:t>
            </a:r>
            <a:endParaRPr lang="en-US" dirty="0"/>
          </a:p>
        </p:txBody>
      </p:sp>
      <p:sp>
        <p:nvSpPr>
          <p:cNvPr id="2" name="TextBox 1"/>
          <p:cNvSpPr txBox="1"/>
          <p:nvPr/>
        </p:nvSpPr>
        <p:spPr>
          <a:xfrm>
            <a:off x="5197806" y="2819400"/>
            <a:ext cx="4053009"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Where do measure submissions fall short? </a:t>
            </a:r>
            <a:endParaRPr lang="en-US" sz="2400" b="1" i="1" dirty="0">
              <a:solidFill>
                <a:srgbClr val="084A9C"/>
              </a:solidFill>
              <a:latin typeface="Calibri"/>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1" u="none" strike="noStrike" kern="1200" cap="none" spc="0" normalizeH="0" baseline="0" noProof="0" dirty="0">
                <a:ln>
                  <a:noFill/>
                </a:ln>
                <a:effectLst/>
                <a:uLnTx/>
                <a:uFillTx/>
                <a:latin typeface="Calibri"/>
                <a:ea typeface="+mn-ea"/>
                <a:cs typeface="+mn-cs"/>
              </a:rPr>
              <a:t>Pointers for Navigating NQF’s Consensus Development Process</a:t>
            </a:r>
            <a:endParaRPr kumimoji="0" lang="en-US" sz="2000" b="1" i="0" u="none" strike="noStrike" kern="1200" cap="none" spc="0" normalizeH="0" baseline="0" noProof="0" dirty="0">
              <a:ln>
                <a:noFill/>
              </a:ln>
              <a:effectLst/>
              <a:uLnTx/>
              <a:uFillTx/>
              <a:latin typeface="Calibri"/>
              <a:ea typeface="+mn-ea"/>
              <a:cs typeface="+mn-cs"/>
            </a:endParaRPr>
          </a:p>
        </p:txBody>
      </p:sp>
      <p:sp>
        <p:nvSpPr>
          <p:cNvPr id="5" name="Title 4"/>
          <p:cNvSpPr>
            <a:spLocks noGrp="1"/>
          </p:cNvSpPr>
          <p:nvPr>
            <p:ph type="title"/>
          </p:nvPr>
        </p:nvSpPr>
        <p:spPr/>
        <p:txBody>
          <a:bodyPr/>
          <a:lstStyle/>
          <a:p>
            <a:r>
              <a:rPr lang="en-US" sz="3200" dirty="0"/>
              <a:t>CMS Measure Development Education &amp; Outreach</a:t>
            </a:r>
          </a:p>
        </p:txBody>
      </p:sp>
      <p:sp>
        <p:nvSpPr>
          <p:cNvPr id="3" name="Rectangle 2"/>
          <p:cNvSpPr/>
          <p:nvPr/>
        </p:nvSpPr>
        <p:spPr>
          <a:xfrm>
            <a:off x="3733800" y="275113"/>
            <a:ext cx="509735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84A9C"/>
                </a:solidFill>
                <a:effectLst/>
                <a:uLnTx/>
                <a:uFillTx/>
                <a:latin typeface="Calibri"/>
                <a:ea typeface="+mn-ea"/>
                <a:cs typeface="+mn-cs"/>
              </a:rPr>
              <a:t>MACRA Info Session #5</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NQF Standing Committees</a:t>
            </a:r>
          </a:p>
        </p:txBody>
      </p:sp>
      <p:sp>
        <p:nvSpPr>
          <p:cNvPr id="3" name="Slide Number Placeholder 2"/>
          <p:cNvSpPr>
            <a:spLocks noGrp="1"/>
          </p:cNvSpPr>
          <p:nvPr>
            <p:ph type="sldNum" sz="quarter" idx="12"/>
          </p:nvPr>
        </p:nvSpPr>
        <p:spPr/>
        <p:txBody>
          <a:bodyPr/>
          <a:lstStyle/>
          <a:p>
            <a:fld id="{5CCC6898-6007-4132-BD9E-84FB4BADD336}" type="slidenum">
              <a:rPr lang="en-US" smtClean="0"/>
              <a:t>10</a:t>
            </a:fld>
            <a:endParaRPr lang="en-US" dirty="0"/>
          </a:p>
        </p:txBody>
      </p:sp>
      <p:sp>
        <p:nvSpPr>
          <p:cNvPr id="4" name="Content Placeholder 3"/>
          <p:cNvSpPr>
            <a:spLocks noGrp="1"/>
          </p:cNvSpPr>
          <p:nvPr>
            <p:ph sz="quarter" idx="14"/>
          </p:nvPr>
        </p:nvSpPr>
        <p:spPr>
          <a:xfrm>
            <a:off x="761999" y="1299648"/>
            <a:ext cx="7924800" cy="4570412"/>
          </a:xfrm>
        </p:spPr>
        <p:txBody>
          <a:bodyPr numCol="1"/>
          <a:lstStyle/>
          <a:p>
            <a:pPr marL="548640" lvl="2" indent="0">
              <a:buNone/>
            </a:pPr>
            <a:endParaRPr lang="en-US" sz="1800" dirty="0"/>
          </a:p>
          <a:p>
            <a:r>
              <a:rPr lang="en-US" dirty="0"/>
              <a:t>Multi-stakeholder perspectives</a:t>
            </a:r>
          </a:p>
          <a:p>
            <a:pPr lvl="1"/>
            <a:r>
              <a:rPr lang="en-US" dirty="0"/>
              <a:t>Healthcare providers</a:t>
            </a:r>
          </a:p>
          <a:p>
            <a:pPr lvl="2"/>
            <a:r>
              <a:rPr lang="en-US" dirty="0"/>
              <a:t>Different voices (e.g., physicians, nurses, etc.)</a:t>
            </a:r>
          </a:p>
          <a:p>
            <a:pPr lvl="2"/>
            <a:r>
              <a:rPr lang="en-US" dirty="0"/>
              <a:t>Various settings of care (e.g., hospitals, clinics, PAC/</a:t>
            </a:r>
            <a:r>
              <a:rPr lang="en-US" dirty="0" err="1"/>
              <a:t>LTC</a:t>
            </a:r>
            <a:r>
              <a:rPr lang="en-US" dirty="0"/>
              <a:t>, rural)</a:t>
            </a:r>
          </a:p>
          <a:p>
            <a:pPr lvl="1"/>
            <a:r>
              <a:rPr lang="en-US" dirty="0"/>
              <a:t>Health plans and other purchasers</a:t>
            </a:r>
          </a:p>
          <a:p>
            <a:pPr lvl="1"/>
            <a:r>
              <a:rPr lang="en-US" dirty="0"/>
              <a:t>Quality measurement experts/methodologists</a:t>
            </a:r>
          </a:p>
          <a:p>
            <a:pPr lvl="1"/>
            <a:r>
              <a:rPr lang="en-US" dirty="0"/>
              <a:t>Consumers</a:t>
            </a:r>
          </a:p>
          <a:p>
            <a:pPr lvl="1"/>
            <a:r>
              <a:rPr lang="en-US" dirty="0"/>
              <a:t>Patients</a:t>
            </a:r>
          </a:p>
          <a:p>
            <a:pPr lvl="1"/>
            <a:endParaRPr lang="en-US" dirty="0"/>
          </a:p>
          <a:p>
            <a:r>
              <a:rPr lang="en-US" dirty="0"/>
              <a:t>When seating Committee members, we look for needed perspectives and expertise (e.g., “many hats”)</a:t>
            </a:r>
          </a:p>
        </p:txBody>
      </p:sp>
    </p:spTree>
    <p:extLst>
      <p:ext uri="{BB962C8B-B14F-4D97-AF65-F5344CB8AC3E}">
        <p14:creationId xmlns:p14="http://schemas.microsoft.com/office/powerpoint/2010/main" val="252043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11</a:t>
            </a:fld>
            <a:endParaRPr lang="en-US" dirty="0"/>
          </a:p>
        </p:txBody>
      </p:sp>
      <p:sp>
        <p:nvSpPr>
          <p:cNvPr id="4" name="Content Placeholder 3"/>
          <p:cNvSpPr>
            <a:spLocks noGrp="1"/>
          </p:cNvSpPr>
          <p:nvPr>
            <p:ph sz="quarter" idx="14"/>
          </p:nvPr>
        </p:nvSpPr>
        <p:spPr>
          <a:xfrm>
            <a:off x="762000" y="1785939"/>
            <a:ext cx="7924800" cy="4570412"/>
          </a:xfrm>
        </p:spPr>
        <p:txBody>
          <a:bodyPr/>
          <a:lstStyle/>
          <a:p>
            <a:r>
              <a:rPr lang="en-US" dirty="0"/>
              <a:t>Importance to Measure and Report (must-pass)</a:t>
            </a:r>
          </a:p>
          <a:p>
            <a:pPr lvl="1"/>
            <a:r>
              <a:rPr lang="en-US" dirty="0"/>
              <a:t>Evidence</a:t>
            </a:r>
          </a:p>
          <a:p>
            <a:pPr lvl="1"/>
            <a:r>
              <a:rPr lang="en-US" dirty="0"/>
              <a:t>Opportunity for Improvement (gap)</a:t>
            </a:r>
          </a:p>
          <a:p>
            <a:r>
              <a:rPr lang="en-US" dirty="0"/>
              <a:t>Scientific Acceptability of Measure Properties (must-pass)</a:t>
            </a:r>
          </a:p>
          <a:p>
            <a:pPr lvl="1"/>
            <a:r>
              <a:rPr lang="en-US" dirty="0"/>
              <a:t>Reliability</a:t>
            </a:r>
          </a:p>
          <a:p>
            <a:pPr lvl="1"/>
            <a:r>
              <a:rPr lang="en-US" dirty="0"/>
              <a:t>Validity</a:t>
            </a:r>
          </a:p>
          <a:p>
            <a:r>
              <a:rPr lang="en-US" dirty="0"/>
              <a:t>Feasibility</a:t>
            </a:r>
          </a:p>
          <a:p>
            <a:r>
              <a:rPr lang="en-US" dirty="0"/>
              <a:t>Usability and Use</a:t>
            </a:r>
          </a:p>
          <a:p>
            <a:pPr lvl="1"/>
            <a:r>
              <a:rPr lang="en-US" dirty="0"/>
              <a:t>Use is must-pass for previously-endorsed measures</a:t>
            </a:r>
          </a:p>
          <a:p>
            <a:r>
              <a:rPr lang="en-US" dirty="0"/>
              <a:t>Comparison to Related/Competing Measures</a:t>
            </a:r>
          </a:p>
        </p:txBody>
      </p:sp>
      <p:sp>
        <p:nvSpPr>
          <p:cNvPr id="2" name="Title 1"/>
          <p:cNvSpPr>
            <a:spLocks noGrp="1"/>
          </p:cNvSpPr>
          <p:nvPr>
            <p:ph type="title"/>
          </p:nvPr>
        </p:nvSpPr>
        <p:spPr/>
        <p:txBody>
          <a:bodyPr/>
          <a:lstStyle/>
          <a:p>
            <a:r>
              <a:rPr lang="en-US" dirty="0" err="1"/>
              <a:t>NQF’s</a:t>
            </a:r>
            <a:r>
              <a:rPr lang="en-US" dirty="0"/>
              <a:t> Measure Evaluation Criteria</a:t>
            </a:r>
          </a:p>
        </p:txBody>
      </p:sp>
    </p:spTree>
    <p:extLst>
      <p:ext uri="{BB962C8B-B14F-4D97-AF65-F5344CB8AC3E}">
        <p14:creationId xmlns:p14="http://schemas.microsoft.com/office/powerpoint/2010/main" val="281904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12</a:t>
            </a:fld>
            <a:endParaRPr lang="en-US" dirty="0"/>
          </a:p>
        </p:txBody>
      </p:sp>
      <p:sp>
        <p:nvSpPr>
          <p:cNvPr id="4" name="Content Placeholder 3"/>
          <p:cNvSpPr>
            <a:spLocks noGrp="1"/>
          </p:cNvSpPr>
          <p:nvPr>
            <p:ph sz="quarter" idx="14"/>
          </p:nvPr>
        </p:nvSpPr>
        <p:spPr>
          <a:xfrm>
            <a:off x="762000" y="1616869"/>
            <a:ext cx="7924800" cy="4570412"/>
          </a:xfrm>
        </p:spPr>
        <p:txBody>
          <a:bodyPr/>
          <a:lstStyle/>
          <a:p>
            <a:r>
              <a:rPr lang="en-US" dirty="0"/>
              <a:t>Limitations specific to the measure itself</a:t>
            </a:r>
          </a:p>
          <a:p>
            <a:pPr lvl="1"/>
            <a:r>
              <a:rPr lang="en-US" dirty="0"/>
              <a:t>Measure concept </a:t>
            </a:r>
          </a:p>
          <a:p>
            <a:pPr lvl="1"/>
            <a:r>
              <a:rPr lang="en-US" dirty="0"/>
              <a:t>Measure construct</a:t>
            </a:r>
          </a:p>
          <a:p>
            <a:r>
              <a:rPr lang="en-US" dirty="0"/>
              <a:t>Problems with the “defense” of the measure</a:t>
            </a:r>
          </a:p>
          <a:p>
            <a:pPr lvl="1"/>
            <a:r>
              <a:rPr lang="en-US" dirty="0"/>
              <a:t>Non-adherence to </a:t>
            </a:r>
            <a:r>
              <a:rPr lang="en-US" dirty="0" err="1"/>
              <a:t>NQF’s</a:t>
            </a:r>
            <a:r>
              <a:rPr lang="en-US" dirty="0"/>
              <a:t> evaluation criteria</a:t>
            </a:r>
          </a:p>
          <a:p>
            <a:pPr lvl="1"/>
            <a:r>
              <a:rPr lang="en-US" dirty="0"/>
              <a:t>Deficiencies with written submission materials</a:t>
            </a:r>
          </a:p>
          <a:p>
            <a:pPr lvl="1"/>
            <a:r>
              <a:rPr lang="en-US" dirty="0"/>
              <a:t>Sub-optimal approach in oral presentations to Standing Committees</a:t>
            </a:r>
          </a:p>
        </p:txBody>
      </p:sp>
      <p:sp>
        <p:nvSpPr>
          <p:cNvPr id="2" name="Title 1"/>
          <p:cNvSpPr>
            <a:spLocks noGrp="1"/>
          </p:cNvSpPr>
          <p:nvPr>
            <p:ph type="title"/>
          </p:nvPr>
        </p:nvSpPr>
        <p:spPr/>
        <p:txBody>
          <a:bodyPr/>
          <a:lstStyle/>
          <a:p>
            <a:r>
              <a:rPr lang="en-US" dirty="0"/>
              <a:t>Two Principal Reasons Measures Do Not Obtain NQF Endorsement</a:t>
            </a:r>
          </a:p>
        </p:txBody>
      </p:sp>
    </p:spTree>
    <p:extLst>
      <p:ext uri="{BB962C8B-B14F-4D97-AF65-F5344CB8AC3E}">
        <p14:creationId xmlns:p14="http://schemas.microsoft.com/office/powerpoint/2010/main" val="9529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5F791B-D0B5-4FB5-A1B5-48B0558B9929}"/>
              </a:ext>
            </a:extLst>
          </p:cNvPr>
          <p:cNvSpPr>
            <a:spLocks noGrp="1"/>
          </p:cNvSpPr>
          <p:nvPr>
            <p:ph type="sldNum" sz="quarter" idx="12"/>
          </p:nvPr>
        </p:nvSpPr>
        <p:spPr/>
        <p:txBody>
          <a:bodyPr/>
          <a:lstStyle/>
          <a:p>
            <a:fld id="{5CCC6898-6007-4132-BD9E-84FB4BADD336}" type="slidenum">
              <a:rPr lang="en-US" smtClean="0"/>
              <a:t>13</a:t>
            </a:fld>
            <a:endParaRPr lang="en-US" dirty="0"/>
          </a:p>
        </p:txBody>
      </p:sp>
      <p:sp>
        <p:nvSpPr>
          <p:cNvPr id="5" name="Title 4">
            <a:extLst>
              <a:ext uri="{FF2B5EF4-FFF2-40B4-BE49-F238E27FC236}">
                <a16:creationId xmlns:a16="http://schemas.microsoft.com/office/drawing/2014/main" xmlns="" id="{ABE1ED14-73A6-4372-AC01-9AC2B567A7EB}"/>
              </a:ext>
            </a:extLst>
          </p:cNvPr>
          <p:cNvSpPr>
            <a:spLocks noGrp="1"/>
          </p:cNvSpPr>
          <p:nvPr>
            <p:ph type="title"/>
          </p:nvPr>
        </p:nvSpPr>
        <p:spPr/>
        <p:txBody>
          <a:bodyPr/>
          <a:lstStyle/>
          <a:p>
            <a:r>
              <a:rPr lang="en-US" dirty="0"/>
              <a:t>Limitations of the Measure</a:t>
            </a:r>
          </a:p>
        </p:txBody>
      </p:sp>
    </p:spTree>
    <p:extLst>
      <p:ext uri="{BB962C8B-B14F-4D97-AF65-F5344CB8AC3E}">
        <p14:creationId xmlns:p14="http://schemas.microsoft.com/office/powerpoint/2010/main" val="224763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14</a:t>
            </a:fld>
            <a:endParaRPr lang="en-US" dirty="0"/>
          </a:p>
        </p:txBody>
      </p:sp>
      <p:sp>
        <p:nvSpPr>
          <p:cNvPr id="4" name="Content Placeholder 3"/>
          <p:cNvSpPr>
            <a:spLocks noGrp="1"/>
          </p:cNvSpPr>
          <p:nvPr>
            <p:ph sz="quarter" idx="14"/>
          </p:nvPr>
        </p:nvSpPr>
        <p:spPr>
          <a:xfrm>
            <a:off x="762000" y="1255198"/>
            <a:ext cx="7924800" cy="5101153"/>
          </a:xfrm>
        </p:spPr>
        <p:txBody>
          <a:bodyPr/>
          <a:lstStyle/>
          <a:p>
            <a:r>
              <a:rPr lang="en-US" dirty="0"/>
              <a:t>NQF endorses measures for use in accountability programs (</a:t>
            </a:r>
            <a:r>
              <a:rPr lang="en-US" i="1" dirty="0">
                <a:solidFill>
                  <a:schemeClr val="accent2"/>
                </a:solidFill>
              </a:rPr>
              <a:t>not just for quality improvement</a:t>
            </a:r>
            <a:r>
              <a:rPr lang="en-US" dirty="0"/>
              <a:t>)</a:t>
            </a:r>
          </a:p>
          <a:p>
            <a:endParaRPr lang="en-US" dirty="0"/>
          </a:p>
          <a:p>
            <a:r>
              <a:rPr lang="en-US" dirty="0"/>
              <a:t>Demonstrate strong, direct relationship between process measures and patient outcomes</a:t>
            </a:r>
          </a:p>
          <a:p>
            <a:r>
              <a:rPr lang="en-US" dirty="0"/>
              <a:t>Address a known healthcare quality problem, with evidence of a performance gap</a:t>
            </a:r>
          </a:p>
          <a:p>
            <a:r>
              <a:rPr lang="en-US" dirty="0"/>
              <a:t>Be precisely and unambiguously specified</a:t>
            </a:r>
          </a:p>
          <a:p>
            <a:r>
              <a:rPr lang="en-US" dirty="0"/>
              <a:t>Differentiate good quality/performance from poor quality/performance</a:t>
            </a:r>
          </a:p>
          <a:p>
            <a:r>
              <a:rPr lang="en-US" dirty="0"/>
              <a:t>Be meaningful and actionable</a:t>
            </a:r>
          </a:p>
          <a:p>
            <a:pPr marL="0" indent="0">
              <a:buNone/>
            </a:pPr>
            <a:endParaRPr lang="en-US" dirty="0"/>
          </a:p>
        </p:txBody>
      </p:sp>
      <p:sp>
        <p:nvSpPr>
          <p:cNvPr id="2" name="Title 1"/>
          <p:cNvSpPr>
            <a:spLocks noGrp="1"/>
          </p:cNvSpPr>
          <p:nvPr>
            <p:ph type="title"/>
          </p:nvPr>
        </p:nvSpPr>
        <p:spPr/>
        <p:txBody>
          <a:bodyPr/>
          <a:lstStyle/>
          <a:p>
            <a:r>
              <a:rPr lang="en-US" dirty="0"/>
              <a:t>The Measure:  Concept and Construct</a:t>
            </a:r>
          </a:p>
        </p:txBody>
      </p:sp>
    </p:spTree>
    <p:extLst>
      <p:ext uri="{BB962C8B-B14F-4D97-AF65-F5344CB8AC3E}">
        <p14:creationId xmlns:p14="http://schemas.microsoft.com/office/powerpoint/2010/main" val="149185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15</a:t>
            </a:fld>
            <a:endParaRPr lang="en-US" dirty="0"/>
          </a:p>
        </p:txBody>
      </p:sp>
      <p:sp>
        <p:nvSpPr>
          <p:cNvPr id="4" name="Content Placeholder 3"/>
          <p:cNvSpPr>
            <a:spLocks noGrp="1"/>
          </p:cNvSpPr>
          <p:nvPr>
            <p:ph sz="quarter" idx="14"/>
          </p:nvPr>
        </p:nvSpPr>
        <p:spPr>
          <a:xfrm>
            <a:off x="761999" y="1159604"/>
            <a:ext cx="7924800" cy="5101153"/>
          </a:xfrm>
        </p:spPr>
        <p:txBody>
          <a:bodyPr/>
          <a:lstStyle/>
          <a:p>
            <a:r>
              <a:rPr lang="en-US" dirty="0"/>
              <a:t>Avoid “check box” measures</a:t>
            </a:r>
          </a:p>
          <a:p>
            <a:r>
              <a:rPr lang="en-US" dirty="0"/>
              <a:t>Avoid precursor or “stepping stone” measures</a:t>
            </a:r>
          </a:p>
          <a:p>
            <a:r>
              <a:rPr lang="en-US" dirty="0"/>
              <a:t>Think about whether an outcome measure is possible</a:t>
            </a:r>
          </a:p>
          <a:p>
            <a:pPr lvl="1"/>
            <a:r>
              <a:rPr lang="en-US" dirty="0"/>
              <a:t>Use the patient as a data source whenever appropriate</a:t>
            </a:r>
          </a:p>
          <a:p>
            <a:r>
              <a:rPr lang="en-US" dirty="0"/>
              <a:t>Can already existing measures be expanded?</a:t>
            </a:r>
          </a:p>
          <a:p>
            <a:pPr lvl="1"/>
            <a:r>
              <a:rPr lang="en-US" dirty="0"/>
              <a:t>Target population, setting, level of analysis</a:t>
            </a:r>
          </a:p>
          <a:p>
            <a:r>
              <a:rPr lang="en-US" dirty="0"/>
              <a:t>Carefully consider need for competing measures</a:t>
            </a:r>
          </a:p>
          <a:p>
            <a:r>
              <a:rPr lang="en-US" dirty="0"/>
              <a:t>Be able to clearly articulate the quality problem</a:t>
            </a:r>
          </a:p>
          <a:p>
            <a:endParaRPr lang="en-US" dirty="0"/>
          </a:p>
          <a:p>
            <a:r>
              <a:rPr lang="en-US" dirty="0"/>
              <a:t>Address deficiencies uncovered in measure testing</a:t>
            </a:r>
          </a:p>
          <a:p>
            <a:r>
              <a:rPr lang="en-US" dirty="0"/>
              <a:t>Harmonize measure specifications to the extent possible</a:t>
            </a:r>
          </a:p>
          <a:p>
            <a:endParaRPr lang="en-US" dirty="0"/>
          </a:p>
          <a:p>
            <a:endParaRPr lang="en-US" dirty="0">
              <a:solidFill>
                <a:srgbClr val="FF0000"/>
              </a:solidFill>
            </a:endParaRPr>
          </a:p>
          <a:p>
            <a:endParaRPr lang="en-US" dirty="0"/>
          </a:p>
          <a:p>
            <a:endParaRPr lang="en-US" dirty="0"/>
          </a:p>
          <a:p>
            <a:pPr marL="0" indent="0">
              <a:buNone/>
            </a:pPr>
            <a:endParaRPr lang="en-US" dirty="0"/>
          </a:p>
        </p:txBody>
      </p:sp>
      <p:sp>
        <p:nvSpPr>
          <p:cNvPr id="2" name="Title 1"/>
          <p:cNvSpPr>
            <a:spLocks noGrp="1"/>
          </p:cNvSpPr>
          <p:nvPr>
            <p:ph type="title"/>
          </p:nvPr>
        </p:nvSpPr>
        <p:spPr/>
        <p:txBody>
          <a:bodyPr/>
          <a:lstStyle/>
          <a:p>
            <a:r>
              <a:rPr lang="en-US" dirty="0"/>
              <a:t>Things to Consider:  Concept &amp; Construct</a:t>
            </a:r>
          </a:p>
        </p:txBody>
      </p:sp>
    </p:spTree>
    <p:extLst>
      <p:ext uri="{BB962C8B-B14F-4D97-AF65-F5344CB8AC3E}">
        <p14:creationId xmlns:p14="http://schemas.microsoft.com/office/powerpoint/2010/main" val="152651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5F791B-D0B5-4FB5-A1B5-48B0558B9929}"/>
              </a:ext>
            </a:extLst>
          </p:cNvPr>
          <p:cNvSpPr>
            <a:spLocks noGrp="1"/>
          </p:cNvSpPr>
          <p:nvPr>
            <p:ph type="sldNum" sz="quarter" idx="12"/>
          </p:nvPr>
        </p:nvSpPr>
        <p:spPr/>
        <p:txBody>
          <a:bodyPr/>
          <a:lstStyle/>
          <a:p>
            <a:fld id="{5CCC6898-6007-4132-BD9E-84FB4BADD336}" type="slidenum">
              <a:rPr lang="en-US" smtClean="0"/>
              <a:t>16</a:t>
            </a:fld>
            <a:endParaRPr lang="en-US" dirty="0"/>
          </a:p>
        </p:txBody>
      </p:sp>
      <p:sp>
        <p:nvSpPr>
          <p:cNvPr id="5" name="Title 4">
            <a:extLst>
              <a:ext uri="{FF2B5EF4-FFF2-40B4-BE49-F238E27FC236}">
                <a16:creationId xmlns:a16="http://schemas.microsoft.com/office/drawing/2014/main" xmlns="" id="{ABE1ED14-73A6-4372-AC01-9AC2B567A7EB}"/>
              </a:ext>
            </a:extLst>
          </p:cNvPr>
          <p:cNvSpPr>
            <a:spLocks noGrp="1"/>
          </p:cNvSpPr>
          <p:nvPr>
            <p:ph type="title"/>
          </p:nvPr>
        </p:nvSpPr>
        <p:spPr/>
        <p:txBody>
          <a:bodyPr/>
          <a:lstStyle/>
          <a:p>
            <a:r>
              <a:rPr lang="en-US" dirty="0"/>
              <a:t>Problems with the “Defense”</a:t>
            </a:r>
          </a:p>
        </p:txBody>
      </p:sp>
    </p:spTree>
    <p:extLst>
      <p:ext uri="{BB962C8B-B14F-4D97-AF65-F5344CB8AC3E}">
        <p14:creationId xmlns:p14="http://schemas.microsoft.com/office/powerpoint/2010/main" val="243028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17</a:t>
            </a:fld>
            <a:endParaRPr lang="en-US" dirty="0"/>
          </a:p>
        </p:txBody>
      </p:sp>
      <p:sp>
        <p:nvSpPr>
          <p:cNvPr id="4" name="Content Placeholder 3"/>
          <p:cNvSpPr>
            <a:spLocks noGrp="1"/>
          </p:cNvSpPr>
          <p:nvPr>
            <p:ph sz="quarter" idx="14"/>
          </p:nvPr>
        </p:nvSpPr>
        <p:spPr>
          <a:xfrm>
            <a:off x="762000" y="1634836"/>
            <a:ext cx="7924800" cy="4597689"/>
          </a:xfrm>
        </p:spPr>
        <p:txBody>
          <a:bodyPr/>
          <a:lstStyle/>
          <a:p>
            <a:r>
              <a:rPr lang="en-US" dirty="0"/>
              <a:t>Unfamiliarity with the NQF evaluation criteria/guidance</a:t>
            </a:r>
          </a:p>
          <a:p>
            <a:r>
              <a:rPr lang="en-US" dirty="0"/>
              <a:t>Not understanding </a:t>
            </a:r>
            <a:r>
              <a:rPr lang="en-US" dirty="0" err="1"/>
              <a:t>NQF’s</a:t>
            </a:r>
            <a:r>
              <a:rPr lang="en-US" dirty="0"/>
              <a:t> evaluation criteria /guidance</a:t>
            </a:r>
          </a:p>
          <a:p>
            <a:r>
              <a:rPr lang="en-US" dirty="0"/>
              <a:t>Using outdated evaluation criteria /guidance</a:t>
            </a:r>
          </a:p>
          <a:p>
            <a:r>
              <a:rPr lang="en-US" dirty="0"/>
              <a:t>Not following </a:t>
            </a:r>
            <a:r>
              <a:rPr lang="en-US" dirty="0" err="1"/>
              <a:t>NQF’s</a:t>
            </a:r>
            <a:r>
              <a:rPr lang="en-US" dirty="0"/>
              <a:t> evaluation criteria requirements</a:t>
            </a:r>
          </a:p>
          <a:p>
            <a:endParaRPr lang="en-US" dirty="0"/>
          </a:p>
          <a:p>
            <a:r>
              <a:rPr lang="en-US" dirty="0"/>
              <a:t>Some solutions</a:t>
            </a:r>
          </a:p>
          <a:p>
            <a:pPr lvl="1"/>
            <a:r>
              <a:rPr lang="en-US" dirty="0"/>
              <a:t>Use the </a:t>
            </a:r>
            <a:r>
              <a:rPr lang="en-US" dirty="0">
                <a:hlinkClick r:id="rId3"/>
              </a:rPr>
              <a:t>NQF Measure Evaluation Criteria and Guidance document </a:t>
            </a:r>
            <a:r>
              <a:rPr lang="en-US" dirty="0"/>
              <a:t>– updated August 2018 (new version expected May 2019)</a:t>
            </a:r>
          </a:p>
          <a:p>
            <a:pPr lvl="1"/>
            <a:r>
              <a:rPr lang="en-US" dirty="0"/>
              <a:t>Attend NQF developer webinars</a:t>
            </a:r>
          </a:p>
          <a:p>
            <a:pPr lvl="1"/>
            <a:r>
              <a:rPr lang="en-US" dirty="0"/>
              <a:t>Contact staff for help/technical assistance</a:t>
            </a:r>
          </a:p>
          <a:p>
            <a:pPr lvl="1"/>
            <a:endParaRPr lang="en-US" dirty="0"/>
          </a:p>
          <a:p>
            <a:endParaRPr lang="en-US" dirty="0"/>
          </a:p>
        </p:txBody>
      </p:sp>
      <p:sp>
        <p:nvSpPr>
          <p:cNvPr id="2" name="Title 1"/>
          <p:cNvSpPr>
            <a:spLocks noGrp="1"/>
          </p:cNvSpPr>
          <p:nvPr>
            <p:ph type="title"/>
          </p:nvPr>
        </p:nvSpPr>
        <p:spPr/>
        <p:txBody>
          <a:bodyPr/>
          <a:lstStyle/>
          <a:p>
            <a:r>
              <a:rPr lang="en-US" dirty="0"/>
              <a:t>Non-Adherence to </a:t>
            </a:r>
            <a:r>
              <a:rPr lang="en-US" dirty="0" err="1"/>
              <a:t>NQF’s</a:t>
            </a:r>
            <a:r>
              <a:rPr lang="en-US" dirty="0"/>
              <a:t> Evaluation Criteria</a:t>
            </a:r>
          </a:p>
        </p:txBody>
      </p:sp>
    </p:spTree>
    <p:extLst>
      <p:ext uri="{BB962C8B-B14F-4D97-AF65-F5344CB8AC3E}">
        <p14:creationId xmlns:p14="http://schemas.microsoft.com/office/powerpoint/2010/main" val="218409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18</a:t>
            </a:fld>
            <a:endParaRPr lang="en-US" dirty="0"/>
          </a:p>
        </p:txBody>
      </p:sp>
      <p:sp>
        <p:nvSpPr>
          <p:cNvPr id="4" name="Content Placeholder 3"/>
          <p:cNvSpPr>
            <a:spLocks noGrp="1"/>
          </p:cNvSpPr>
          <p:nvPr>
            <p:ph sz="quarter" idx="13"/>
          </p:nvPr>
        </p:nvSpPr>
        <p:spPr>
          <a:xfrm>
            <a:off x="754062" y="1592822"/>
            <a:ext cx="7932738" cy="4572452"/>
          </a:xfrm>
        </p:spPr>
        <p:txBody>
          <a:bodyPr/>
          <a:lstStyle/>
          <a:p>
            <a:pPr marL="274320" lvl="0" indent="-274320">
              <a:spcBef>
                <a:spcPts val="600"/>
              </a:spcBef>
              <a:buClr>
                <a:srgbClr val="0073B1"/>
              </a:buClr>
              <a:buSzTx/>
              <a:buFont typeface="Wingdings" pitchFamily="2" charset="2"/>
              <a:buChar char="§"/>
            </a:pPr>
            <a:r>
              <a:rPr lang="en-US" b="0" dirty="0"/>
              <a:t>The NQF submission is like a grant proposal, not a research report</a:t>
            </a:r>
          </a:p>
          <a:p>
            <a:pPr marL="548640" lvl="1">
              <a:buClr>
                <a:srgbClr val="0073B1"/>
              </a:buClr>
              <a:buSzTx/>
            </a:pPr>
            <a:r>
              <a:rPr lang="en-US" sz="2200" i="1" dirty="0"/>
              <a:t>Requires concise, specific responses to the questions being asked</a:t>
            </a:r>
            <a:endParaRPr lang="en-US" sz="1800" i="1" dirty="0"/>
          </a:p>
          <a:p>
            <a:pPr marL="548640" lvl="1">
              <a:buClr>
                <a:srgbClr val="0073B1"/>
              </a:buClr>
              <a:buSzTx/>
            </a:pPr>
            <a:r>
              <a:rPr lang="en-US" sz="2200" i="1" dirty="0"/>
              <a:t>Long lists of citations usually are not helpful</a:t>
            </a:r>
          </a:p>
          <a:p>
            <a:pPr marL="822960" lvl="2">
              <a:buClr>
                <a:srgbClr val="0073B1"/>
              </a:buClr>
              <a:buSzTx/>
            </a:pPr>
            <a:r>
              <a:rPr lang="en-US" sz="1800" dirty="0"/>
              <a:t>NQF Committees are not required to look at references or appendices—all information that you want them to consider must be in the submission</a:t>
            </a:r>
            <a:endParaRPr lang="en-US" sz="1800" i="1" dirty="0"/>
          </a:p>
          <a:p>
            <a:pPr marL="548640" lvl="1">
              <a:buClr>
                <a:srgbClr val="0073B1"/>
              </a:buClr>
              <a:buSzTx/>
            </a:pPr>
            <a:r>
              <a:rPr lang="en-US" sz="2200" i="1" dirty="0"/>
              <a:t>Do not delegate to the least experienced member of your team</a:t>
            </a:r>
          </a:p>
          <a:p>
            <a:pPr marL="274320" lvl="0" indent="-274320">
              <a:spcBef>
                <a:spcPts val="600"/>
              </a:spcBef>
              <a:buClr>
                <a:srgbClr val="0073B1"/>
              </a:buClr>
              <a:buSzTx/>
              <a:buFont typeface="Wingdings" pitchFamily="2" charset="2"/>
              <a:buChar char="§"/>
            </a:pPr>
            <a:r>
              <a:rPr lang="en-US" b="0" dirty="0"/>
              <a:t>Provide data or other quantitative information whenever asked</a:t>
            </a:r>
          </a:p>
          <a:p>
            <a:pPr marL="274320" lvl="0" indent="-274320">
              <a:spcBef>
                <a:spcPts val="600"/>
              </a:spcBef>
              <a:buClr>
                <a:srgbClr val="0073B1"/>
              </a:buClr>
              <a:buSzTx/>
              <a:buFont typeface="Wingdings" pitchFamily="2" charset="2"/>
              <a:buChar char="§"/>
            </a:pPr>
            <a:r>
              <a:rPr lang="en-US" b="0" dirty="0"/>
              <a:t>Answer ALL questions  </a:t>
            </a:r>
          </a:p>
          <a:p>
            <a:pPr marL="548640" lvl="1">
              <a:buClr>
                <a:srgbClr val="0073B1"/>
              </a:buClr>
              <a:buSzTx/>
            </a:pPr>
            <a:r>
              <a:rPr lang="en-US" sz="2200" i="1" dirty="0"/>
              <a:t>If a particular question does not apply, write “N/A”</a:t>
            </a:r>
          </a:p>
          <a:p>
            <a:pPr marL="548640" lvl="1">
              <a:buClr>
                <a:srgbClr val="0073B1"/>
              </a:buClr>
              <a:buSzTx/>
            </a:pPr>
            <a:r>
              <a:rPr lang="en-US" sz="2200" i="1" dirty="0"/>
              <a:t>NOTE that there are relatively few questions that should be “N/A”</a:t>
            </a:r>
          </a:p>
        </p:txBody>
      </p:sp>
      <p:sp>
        <p:nvSpPr>
          <p:cNvPr id="2" name="Title 1"/>
          <p:cNvSpPr>
            <a:spLocks noGrp="1"/>
          </p:cNvSpPr>
          <p:nvPr>
            <p:ph type="title"/>
          </p:nvPr>
        </p:nvSpPr>
        <p:spPr/>
        <p:txBody>
          <a:bodyPr/>
          <a:lstStyle/>
          <a:p>
            <a:r>
              <a:rPr lang="en-US" dirty="0"/>
              <a:t>Addressing General Deficiencies with Written Submission Materials</a:t>
            </a:r>
          </a:p>
        </p:txBody>
      </p:sp>
    </p:spTree>
    <p:extLst>
      <p:ext uri="{BB962C8B-B14F-4D97-AF65-F5344CB8AC3E}">
        <p14:creationId xmlns:p14="http://schemas.microsoft.com/office/powerpoint/2010/main" val="105309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19</a:t>
            </a:fld>
            <a:endParaRPr lang="en-US" dirty="0"/>
          </a:p>
        </p:txBody>
      </p:sp>
      <p:sp>
        <p:nvSpPr>
          <p:cNvPr id="4" name="Content Placeholder 3"/>
          <p:cNvSpPr>
            <a:spLocks noGrp="1"/>
          </p:cNvSpPr>
          <p:nvPr>
            <p:ph sz="quarter" idx="14"/>
          </p:nvPr>
        </p:nvSpPr>
        <p:spPr>
          <a:xfrm>
            <a:off x="762000" y="1447800"/>
            <a:ext cx="7924800" cy="4784725"/>
          </a:xfrm>
        </p:spPr>
        <p:txBody>
          <a:bodyPr/>
          <a:lstStyle/>
          <a:p>
            <a:r>
              <a:rPr lang="en-US" dirty="0"/>
              <a:t>Good logic diagram</a:t>
            </a:r>
          </a:p>
          <a:p>
            <a:pPr lvl="1"/>
            <a:r>
              <a:rPr lang="en-US" dirty="0"/>
              <a:t>This spells out what evidence the Standing Committee would expect to see </a:t>
            </a:r>
          </a:p>
          <a:p>
            <a:pPr lvl="1"/>
            <a:endParaRPr lang="en-US" dirty="0"/>
          </a:p>
          <a:p>
            <a:pPr lvl="1"/>
            <a:endParaRPr lang="en-US" dirty="0"/>
          </a:p>
          <a:p>
            <a:pPr lvl="2"/>
            <a:endParaRPr lang="en-US" dirty="0"/>
          </a:p>
          <a:p>
            <a:pPr lvl="1"/>
            <a:endParaRPr lang="en-US" dirty="0"/>
          </a:p>
          <a:p>
            <a:endParaRPr lang="en-US" sz="1200" dirty="0"/>
          </a:p>
          <a:p>
            <a:r>
              <a:rPr lang="en-US" dirty="0"/>
              <a:t>Provide a </a:t>
            </a:r>
            <a:r>
              <a:rPr lang="en-US" u="sng" dirty="0"/>
              <a:t>concise</a:t>
            </a:r>
            <a:r>
              <a:rPr lang="en-US" dirty="0"/>
              <a:t> description of the evidence – don’t make the Committee hunt for it</a:t>
            </a:r>
          </a:p>
          <a:p>
            <a:pPr lvl="1"/>
            <a:r>
              <a:rPr lang="en-US" dirty="0"/>
              <a:t>We ask you to </a:t>
            </a:r>
            <a:r>
              <a:rPr lang="en-US" u="sng" dirty="0"/>
              <a:t>summarize</a:t>
            </a:r>
            <a:r>
              <a:rPr lang="en-US" dirty="0"/>
              <a:t> the quality and consistency of the evidence</a:t>
            </a:r>
          </a:p>
          <a:p>
            <a:r>
              <a:rPr lang="en-US" dirty="0"/>
              <a:t>Measure should be evidence-based – do not count on an exception (these are possible, but should be rare)</a:t>
            </a:r>
          </a:p>
          <a:p>
            <a:pPr lvl="1"/>
            <a:endParaRPr lang="en-US" dirty="0">
              <a:solidFill>
                <a:srgbClr val="FF0000"/>
              </a:solidFill>
            </a:endParaRPr>
          </a:p>
        </p:txBody>
      </p:sp>
      <p:sp>
        <p:nvSpPr>
          <p:cNvPr id="2" name="Title 1"/>
          <p:cNvSpPr>
            <a:spLocks noGrp="1"/>
          </p:cNvSpPr>
          <p:nvPr>
            <p:ph type="title"/>
          </p:nvPr>
        </p:nvSpPr>
        <p:spPr/>
        <p:txBody>
          <a:bodyPr/>
          <a:lstStyle/>
          <a:p>
            <a:r>
              <a:rPr lang="en-US" dirty="0"/>
              <a:t>Issues with the Evidence </a:t>
            </a:r>
            <a:r>
              <a:rPr lang="en-US" dirty="0" err="1"/>
              <a:t>Subcriterion</a:t>
            </a:r>
            <a:endParaRPr lang="en-US" dirty="0"/>
          </a:p>
        </p:txBody>
      </p:sp>
      <p:pic>
        <p:nvPicPr>
          <p:cNvPr id="8" name="Picture 7" descr="Good logic diagram from pelvic floor muscle training to decreases in urine leakage.">
            <a:extLst>
              <a:ext uri="{FF2B5EF4-FFF2-40B4-BE49-F238E27FC236}">
                <a16:creationId xmlns:a16="http://schemas.microsoft.com/office/drawing/2014/main" xmlns="" id="{734BC656-746A-44D5-BFCC-F6FE12229BEC}"/>
              </a:ext>
            </a:extLst>
          </p:cNvPr>
          <p:cNvPicPr>
            <a:picLocks noChangeAspect="1"/>
          </p:cNvPicPr>
          <p:nvPr/>
        </p:nvPicPr>
        <p:blipFill>
          <a:blip r:embed="rId3"/>
          <a:stretch>
            <a:fillRect/>
          </a:stretch>
        </p:blipFill>
        <p:spPr>
          <a:xfrm>
            <a:off x="982494" y="2590800"/>
            <a:ext cx="7704306" cy="1382480"/>
          </a:xfrm>
          <a:prstGeom prst="rect">
            <a:avLst/>
          </a:prstGeom>
        </p:spPr>
      </p:pic>
    </p:spTree>
    <p:extLst>
      <p:ext uri="{BB962C8B-B14F-4D97-AF65-F5344CB8AC3E}">
        <p14:creationId xmlns:p14="http://schemas.microsoft.com/office/powerpoint/2010/main" val="221808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28534" y="1676400"/>
            <a:ext cx="7748666" cy="5603072"/>
          </a:xfrm>
          <a:prstGeom prst="rect">
            <a:avLst/>
          </a:prstGeom>
          <a:noFill/>
        </p:spPr>
        <p:txBody>
          <a:bodyPr wrap="square" rtlCol="0">
            <a:spAutoFit/>
          </a:bodyPr>
          <a:lstStyle/>
          <a:p>
            <a:r>
              <a:rPr lang="en-US" sz="2400" dirty="0"/>
              <a:t>An ongoing process to engage measure developers through education and outreach in quality measure topics. </a:t>
            </a:r>
          </a:p>
          <a:p>
            <a:r>
              <a:rPr lang="en-US" sz="2400" dirty="0"/>
              <a:t>Elicit feedback that will help CMS design resources that can help all of those interested in healthcare quality improvement better understand the goals of quality measurement. </a:t>
            </a:r>
          </a:p>
          <a:p>
            <a:pPr marL="800100" lvl="1" indent="-342900">
              <a:spcBef>
                <a:spcPts val="300"/>
              </a:spcBef>
              <a:buFont typeface="Arial" panose="020B0604020202020204" pitchFamily="34" charset="0"/>
              <a:buChar char="•"/>
            </a:pPr>
            <a:r>
              <a:rPr lang="en-US" sz="2400" dirty="0"/>
              <a:t>Education </a:t>
            </a:r>
          </a:p>
          <a:p>
            <a:pPr marL="800100" lvl="1" indent="-342900">
              <a:spcBef>
                <a:spcPts val="300"/>
              </a:spcBef>
              <a:buFont typeface="Arial" panose="020B0604020202020204" pitchFamily="34" charset="0"/>
              <a:buChar char="•"/>
            </a:pPr>
            <a:r>
              <a:rPr lang="en-US" sz="2400" dirty="0"/>
              <a:t>Outreach</a:t>
            </a:r>
          </a:p>
          <a:p>
            <a:pPr marL="800100" lvl="1" indent="-342900">
              <a:spcBef>
                <a:spcPts val="300"/>
              </a:spcBef>
              <a:buFont typeface="Arial" panose="020B0604020202020204" pitchFamily="34" charset="0"/>
              <a:buChar char="•"/>
            </a:pPr>
            <a:r>
              <a:rPr lang="en-US" sz="2400" dirty="0">
                <a:solidFill>
                  <a:prstClr val="black"/>
                </a:solidFill>
              </a:rPr>
              <a:t>Dedicated Websites</a:t>
            </a:r>
          </a:p>
          <a:p>
            <a:pPr marL="800100" lvl="1" indent="-342900">
              <a:spcBef>
                <a:spcPts val="300"/>
              </a:spcBef>
              <a:buFont typeface="Arial" panose="020B0604020202020204" pitchFamily="34" charset="0"/>
              <a:buChar char="•"/>
            </a:pPr>
            <a:r>
              <a:rPr lang="en-US" sz="2400" dirty="0">
                <a:solidFill>
                  <a:prstClr val="black"/>
                </a:solidFill>
              </a:rPr>
              <a:t>Measure Development </a:t>
            </a:r>
            <a:br>
              <a:rPr lang="en-US" sz="2400" dirty="0">
                <a:solidFill>
                  <a:prstClr val="black"/>
                </a:solidFill>
              </a:rPr>
            </a:br>
            <a:r>
              <a:rPr lang="en-US" sz="2400" dirty="0">
                <a:solidFill>
                  <a:prstClr val="black"/>
                </a:solidFill>
              </a:rPr>
              <a:t>Roadmaps</a:t>
            </a:r>
          </a:p>
          <a:p>
            <a:pPr marL="800100" lvl="1" indent="-342900">
              <a:spcBef>
                <a:spcPts val="300"/>
              </a:spcBef>
              <a:buFont typeface="Arial" panose="020B0604020202020204" pitchFamily="34" charset="0"/>
              <a:buChar char="•"/>
            </a:pPr>
            <a:r>
              <a:rPr lang="en-US" sz="2400" dirty="0">
                <a:solidFill>
                  <a:prstClr val="black"/>
                </a:solidFill>
              </a:rPr>
              <a:t>Listserv opportunities</a:t>
            </a:r>
            <a:endParaRPr lang="en-US" sz="2400" dirty="0"/>
          </a:p>
          <a:p>
            <a:pPr marL="0" indent="0" algn="ctr">
              <a:buNone/>
            </a:pPr>
            <a:endParaRPr lang="en-US" sz="2400" dirty="0"/>
          </a:p>
        </p:txBody>
      </p:sp>
      <p:pic>
        <p:nvPicPr>
          <p:cNvPr id="7" name="Picture 6" descr="a decorative picture depicting a crowd of many people">
            <a:extLst>
              <a:ext uri="{FF2B5EF4-FFF2-40B4-BE49-F238E27FC236}">
                <a16:creationId xmlns:a16="http://schemas.microsoft.com/office/drawing/2014/main" xmlns="" id="{CA4D1EE5-B10F-4B8A-ACEA-E2361A92C1D9}"/>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114800"/>
            <a:ext cx="3627967" cy="261213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0"/>
            <a:ext cx="9144000" cy="1343608"/>
          </a:xfrm>
        </p:spPr>
        <p:txBody>
          <a:bodyPr anchor="ctr"/>
          <a:lstStyle/>
          <a:p>
            <a:r>
              <a:rPr lang="en-US" sz="4000" dirty="0"/>
              <a:t>Vision and Goals: </a:t>
            </a:r>
            <a:r>
              <a:rPr lang="en-US" sz="4000" dirty="0">
                <a:solidFill>
                  <a:prstClr val="white"/>
                </a:solidFill>
              </a:rPr>
              <a:t>MACRA Info Sessions</a:t>
            </a:r>
            <a:endParaRPr lang="en-US" sz="4000" dirty="0"/>
          </a:p>
        </p:txBody>
      </p:sp>
    </p:spTree>
    <p:extLst>
      <p:ext uri="{BB962C8B-B14F-4D97-AF65-F5344CB8AC3E}">
        <p14:creationId xmlns:p14="http://schemas.microsoft.com/office/powerpoint/2010/main" val="287490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20</a:t>
            </a:fld>
            <a:endParaRPr lang="en-US" dirty="0"/>
          </a:p>
        </p:txBody>
      </p:sp>
      <p:sp>
        <p:nvSpPr>
          <p:cNvPr id="4" name="Content Placeholder 3"/>
          <p:cNvSpPr>
            <a:spLocks noGrp="1"/>
          </p:cNvSpPr>
          <p:nvPr>
            <p:ph sz="quarter" idx="14"/>
          </p:nvPr>
        </p:nvSpPr>
        <p:spPr>
          <a:xfrm>
            <a:off x="762000" y="1447799"/>
            <a:ext cx="7924800" cy="4784725"/>
          </a:xfrm>
        </p:spPr>
        <p:txBody>
          <a:bodyPr/>
          <a:lstStyle/>
          <a:p>
            <a:r>
              <a:rPr lang="en-US" dirty="0"/>
              <a:t>Data might not match the measure as specified</a:t>
            </a:r>
          </a:p>
          <a:p>
            <a:pPr lvl="1"/>
            <a:r>
              <a:rPr lang="en-US" dirty="0"/>
              <a:t>May be okay for a new measure, but not for a previously-endorsed measure</a:t>
            </a:r>
          </a:p>
          <a:p>
            <a:r>
              <a:rPr lang="en-US" dirty="0"/>
              <a:t>Performance data are not current</a:t>
            </a:r>
          </a:p>
          <a:p>
            <a:pPr lvl="1"/>
            <a:r>
              <a:rPr lang="en-US" dirty="0"/>
              <a:t>“Current” may mean different things, depending on the data source</a:t>
            </a:r>
          </a:p>
          <a:p>
            <a:r>
              <a:rPr lang="en-US" dirty="0"/>
              <a:t>Measures that are “topped out” may not be endorsed</a:t>
            </a:r>
            <a:r>
              <a:rPr lang="en-US" dirty="0">
                <a:solidFill>
                  <a:srgbClr val="FF0000"/>
                </a:solidFill>
              </a:rPr>
              <a:t> </a:t>
            </a:r>
          </a:p>
        </p:txBody>
      </p:sp>
      <p:sp>
        <p:nvSpPr>
          <p:cNvPr id="2" name="Title 1"/>
          <p:cNvSpPr>
            <a:spLocks noGrp="1"/>
          </p:cNvSpPr>
          <p:nvPr>
            <p:ph type="title"/>
          </p:nvPr>
        </p:nvSpPr>
        <p:spPr/>
        <p:txBody>
          <a:bodyPr/>
          <a:lstStyle/>
          <a:p>
            <a:r>
              <a:rPr lang="en-US" dirty="0"/>
              <a:t>Issues with the Gap Criterion</a:t>
            </a:r>
          </a:p>
        </p:txBody>
      </p:sp>
    </p:spTree>
    <p:extLst>
      <p:ext uri="{BB962C8B-B14F-4D97-AF65-F5344CB8AC3E}">
        <p14:creationId xmlns:p14="http://schemas.microsoft.com/office/powerpoint/2010/main" val="269938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21</a:t>
            </a:fld>
            <a:endParaRPr lang="en-US" dirty="0"/>
          </a:p>
        </p:txBody>
      </p:sp>
      <p:sp>
        <p:nvSpPr>
          <p:cNvPr id="4" name="Content Placeholder 3"/>
          <p:cNvSpPr>
            <a:spLocks noGrp="1"/>
          </p:cNvSpPr>
          <p:nvPr>
            <p:ph sz="quarter" idx="14"/>
          </p:nvPr>
        </p:nvSpPr>
        <p:spPr>
          <a:xfrm>
            <a:off x="762000" y="1447799"/>
            <a:ext cx="8265622" cy="4784725"/>
          </a:xfrm>
        </p:spPr>
        <p:txBody>
          <a:bodyPr/>
          <a:lstStyle/>
          <a:p>
            <a:r>
              <a:rPr lang="en-US" dirty="0"/>
              <a:t>Testing</a:t>
            </a:r>
          </a:p>
          <a:p>
            <a:pPr lvl="1"/>
            <a:r>
              <a:rPr lang="en-US" dirty="0"/>
              <a:t>Testing doesn’t use specified data source/level of analysis</a:t>
            </a:r>
          </a:p>
          <a:p>
            <a:pPr lvl="1"/>
            <a:r>
              <a:rPr lang="en-US" dirty="0"/>
              <a:t>Testing doesn’t match other specifications</a:t>
            </a:r>
          </a:p>
          <a:p>
            <a:pPr lvl="2"/>
            <a:r>
              <a:rPr lang="en-US" dirty="0"/>
              <a:t>If no minimum threshold specified, then don’t use a minimum threshold when testing</a:t>
            </a:r>
          </a:p>
          <a:p>
            <a:pPr lvl="1"/>
            <a:r>
              <a:rPr lang="en-US" dirty="0"/>
              <a:t>A sufficiently large, “representative” sample isn’t used in testing</a:t>
            </a:r>
          </a:p>
          <a:p>
            <a:pPr lvl="1"/>
            <a:r>
              <a:rPr lang="en-US" dirty="0"/>
              <a:t>Not enough detail when describing the methods used in testing</a:t>
            </a:r>
          </a:p>
          <a:p>
            <a:pPr lvl="1"/>
            <a:r>
              <a:rPr lang="en-US" dirty="0"/>
              <a:t>Methods don’t adhere to NQF requirements/guidance</a:t>
            </a:r>
          </a:p>
          <a:p>
            <a:pPr lvl="1"/>
            <a:r>
              <a:rPr lang="en-US" dirty="0"/>
              <a:t>Lack of interpretation of the testing results</a:t>
            </a:r>
          </a:p>
          <a:p>
            <a:pPr lvl="1"/>
            <a:r>
              <a:rPr lang="en-US" dirty="0"/>
              <a:t>Testing identifies a problem, but there is no re-testing</a:t>
            </a:r>
          </a:p>
          <a:p>
            <a:r>
              <a:rPr lang="en-US" dirty="0"/>
              <a:t>Threats to validity not described/explored</a:t>
            </a:r>
          </a:p>
          <a:p>
            <a:r>
              <a:rPr lang="en-US" dirty="0"/>
              <a:t>Not taking advantage of labels/headers/descriptive titles</a:t>
            </a:r>
          </a:p>
          <a:p>
            <a:pPr lvl="1"/>
            <a:r>
              <a:rPr lang="en-US" dirty="0"/>
              <a:t>Use for clarity and to make things easy to find</a:t>
            </a:r>
          </a:p>
          <a:p>
            <a:pPr lvl="1"/>
            <a:r>
              <a:rPr lang="en-US" dirty="0"/>
              <a:t>Don’t make us try to guess or assume</a:t>
            </a:r>
          </a:p>
        </p:txBody>
      </p:sp>
      <p:sp>
        <p:nvSpPr>
          <p:cNvPr id="2" name="Title 1"/>
          <p:cNvSpPr>
            <a:spLocks noGrp="1"/>
          </p:cNvSpPr>
          <p:nvPr>
            <p:ph type="title"/>
          </p:nvPr>
        </p:nvSpPr>
        <p:spPr/>
        <p:txBody>
          <a:bodyPr/>
          <a:lstStyle/>
          <a:p>
            <a:r>
              <a:rPr lang="en-US" dirty="0"/>
              <a:t>Issues with the Reliability/Validity </a:t>
            </a:r>
            <a:r>
              <a:rPr lang="en-US" dirty="0" err="1"/>
              <a:t>Subcriteria</a:t>
            </a:r>
            <a:endParaRPr lang="en-US" dirty="0"/>
          </a:p>
        </p:txBody>
      </p:sp>
    </p:spTree>
    <p:extLst>
      <p:ext uri="{BB962C8B-B14F-4D97-AF65-F5344CB8AC3E}">
        <p14:creationId xmlns:p14="http://schemas.microsoft.com/office/powerpoint/2010/main" val="386616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99C3BE8-0AE8-4375-B367-22D929FB5F02}"/>
              </a:ext>
            </a:extLst>
          </p:cNvPr>
          <p:cNvSpPr>
            <a:spLocks noGrp="1"/>
          </p:cNvSpPr>
          <p:nvPr>
            <p:ph type="sldNum" sz="quarter" idx="12"/>
          </p:nvPr>
        </p:nvSpPr>
        <p:spPr/>
        <p:txBody>
          <a:bodyPr/>
          <a:lstStyle/>
          <a:p>
            <a:fld id="{5CCC6898-6007-4132-BD9E-84FB4BADD336}" type="slidenum">
              <a:rPr lang="en-US" smtClean="0"/>
              <a:t>22</a:t>
            </a:fld>
            <a:endParaRPr lang="en-US" dirty="0"/>
          </a:p>
        </p:txBody>
      </p:sp>
      <p:sp>
        <p:nvSpPr>
          <p:cNvPr id="4" name="Content Placeholder 3">
            <a:extLst>
              <a:ext uri="{FF2B5EF4-FFF2-40B4-BE49-F238E27FC236}">
                <a16:creationId xmlns:a16="http://schemas.microsoft.com/office/drawing/2014/main" xmlns="" id="{8ABB5B79-C3BB-4A09-B0EA-8AF4765750B6}"/>
              </a:ext>
            </a:extLst>
          </p:cNvPr>
          <p:cNvSpPr>
            <a:spLocks noGrp="1"/>
          </p:cNvSpPr>
          <p:nvPr>
            <p:ph sz="quarter" idx="14"/>
          </p:nvPr>
        </p:nvSpPr>
        <p:spPr/>
        <p:txBody>
          <a:bodyPr/>
          <a:lstStyle/>
          <a:p>
            <a:r>
              <a:rPr lang="en-US" dirty="0"/>
              <a:t>Use is now must-pass for maintenance measures</a:t>
            </a:r>
          </a:p>
          <a:p>
            <a:pPr lvl="1"/>
            <a:r>
              <a:rPr lang="en-US" dirty="0"/>
              <a:t>Legwork may be required to know if your measure is being used</a:t>
            </a:r>
          </a:p>
        </p:txBody>
      </p:sp>
      <p:sp>
        <p:nvSpPr>
          <p:cNvPr id="2" name="Title 1">
            <a:extLst>
              <a:ext uri="{FF2B5EF4-FFF2-40B4-BE49-F238E27FC236}">
                <a16:creationId xmlns:a16="http://schemas.microsoft.com/office/drawing/2014/main" xmlns="" id="{E770D419-C5A8-40C0-91F3-32BAA617DDD1}"/>
              </a:ext>
            </a:extLst>
          </p:cNvPr>
          <p:cNvSpPr>
            <a:spLocks noGrp="1"/>
          </p:cNvSpPr>
          <p:nvPr>
            <p:ph type="title"/>
          </p:nvPr>
        </p:nvSpPr>
        <p:spPr/>
        <p:txBody>
          <a:bodyPr/>
          <a:lstStyle/>
          <a:p>
            <a:r>
              <a:rPr lang="en-US" dirty="0"/>
              <a:t>Issues with Usability and Use Criterion</a:t>
            </a:r>
          </a:p>
        </p:txBody>
      </p:sp>
    </p:spTree>
    <p:extLst>
      <p:ext uri="{BB962C8B-B14F-4D97-AF65-F5344CB8AC3E}">
        <p14:creationId xmlns:p14="http://schemas.microsoft.com/office/powerpoint/2010/main" val="360012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23</a:t>
            </a:fld>
            <a:endParaRPr lang="en-US" dirty="0"/>
          </a:p>
        </p:txBody>
      </p:sp>
      <p:sp>
        <p:nvSpPr>
          <p:cNvPr id="4" name="Content Placeholder 3"/>
          <p:cNvSpPr>
            <a:spLocks noGrp="1"/>
          </p:cNvSpPr>
          <p:nvPr>
            <p:ph sz="quarter" idx="14"/>
          </p:nvPr>
        </p:nvSpPr>
        <p:spPr>
          <a:xfrm>
            <a:off x="762000" y="1717964"/>
            <a:ext cx="7924800" cy="4514561"/>
          </a:xfrm>
        </p:spPr>
        <p:txBody>
          <a:bodyPr/>
          <a:lstStyle/>
          <a:p>
            <a:r>
              <a:rPr lang="en-US" dirty="0"/>
              <a:t>NQF staff will provide technical assistance before and during the submission process – just ask!</a:t>
            </a:r>
          </a:p>
          <a:p>
            <a:pPr lvl="1"/>
            <a:r>
              <a:rPr lang="en-US" dirty="0"/>
              <a:t>Staff will provide feedback on a draft submission before the submission deadline</a:t>
            </a:r>
          </a:p>
          <a:p>
            <a:r>
              <a:rPr lang="en-US" dirty="0"/>
              <a:t>Completeness/Responsiveness Checks after submission</a:t>
            </a:r>
          </a:p>
          <a:p>
            <a:pPr lvl="1"/>
            <a:r>
              <a:rPr lang="en-US" dirty="0"/>
              <a:t>Provided by NQF to help you “put your best foot forward”</a:t>
            </a:r>
          </a:p>
          <a:p>
            <a:pPr lvl="1"/>
            <a:r>
              <a:rPr lang="en-US" dirty="0"/>
              <a:t>If not clear what you need to do, get in touch quickly</a:t>
            </a:r>
          </a:p>
          <a:p>
            <a:pPr lvl="1"/>
            <a:r>
              <a:rPr lang="en-US" dirty="0"/>
              <a:t>Seriously consider whether to wait for the next evaluation cycle, to give you time to improve your submission</a:t>
            </a:r>
          </a:p>
          <a:p>
            <a:r>
              <a:rPr lang="en-US" dirty="0"/>
              <a:t>Take advantage of our written guidance</a:t>
            </a:r>
          </a:p>
        </p:txBody>
      </p:sp>
      <p:sp>
        <p:nvSpPr>
          <p:cNvPr id="2" name="Title 1"/>
          <p:cNvSpPr>
            <a:spLocks noGrp="1"/>
          </p:cNvSpPr>
          <p:nvPr>
            <p:ph type="title"/>
          </p:nvPr>
        </p:nvSpPr>
        <p:spPr/>
        <p:txBody>
          <a:bodyPr/>
          <a:lstStyle/>
          <a:p>
            <a:r>
              <a:rPr lang="en-US" dirty="0"/>
              <a:t>How Can NQF Help?</a:t>
            </a:r>
          </a:p>
        </p:txBody>
      </p:sp>
    </p:spTree>
    <p:extLst>
      <p:ext uri="{BB962C8B-B14F-4D97-AF65-F5344CB8AC3E}">
        <p14:creationId xmlns:p14="http://schemas.microsoft.com/office/powerpoint/2010/main" val="120157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BB263E3-FDAE-4E04-A145-0F3B6CA2911E}"/>
              </a:ext>
            </a:extLst>
          </p:cNvPr>
          <p:cNvSpPr>
            <a:spLocks noGrp="1"/>
          </p:cNvSpPr>
          <p:nvPr>
            <p:ph type="sldNum" sz="quarter" idx="12"/>
          </p:nvPr>
        </p:nvSpPr>
        <p:spPr/>
        <p:txBody>
          <a:bodyPr/>
          <a:lstStyle/>
          <a:p>
            <a:fld id="{5CCC6898-6007-4132-BD9E-84FB4BADD336}" type="slidenum">
              <a:rPr lang="en-US" smtClean="0"/>
              <a:t>24</a:t>
            </a:fld>
            <a:endParaRPr lang="en-US" dirty="0"/>
          </a:p>
        </p:txBody>
      </p:sp>
      <p:pic>
        <p:nvPicPr>
          <p:cNvPr id="5" name="Content Placeholder 4" descr="A screenshot of the National Quality Forum website&#10;">
            <a:extLst>
              <a:ext uri="{FF2B5EF4-FFF2-40B4-BE49-F238E27FC236}">
                <a16:creationId xmlns:a16="http://schemas.microsoft.com/office/drawing/2014/main" xmlns="" id="{9126E109-5A64-4B12-A09F-7CB91F4BB12A}"/>
              </a:ext>
            </a:extLst>
          </p:cNvPr>
          <p:cNvPicPr>
            <a:picLocks noGrp="1" noChangeAspect="1"/>
          </p:cNvPicPr>
          <p:nvPr>
            <p:ph sz="quarter" idx="14"/>
          </p:nvPr>
        </p:nvPicPr>
        <p:blipFill>
          <a:blip r:embed="rId3"/>
          <a:stretch>
            <a:fillRect/>
          </a:stretch>
        </p:blipFill>
        <p:spPr>
          <a:xfrm>
            <a:off x="1056568" y="1616869"/>
            <a:ext cx="7030863" cy="4570412"/>
          </a:xfrm>
          <a:prstGeom prst="rect">
            <a:avLst/>
          </a:prstGeom>
        </p:spPr>
      </p:pic>
      <p:sp>
        <p:nvSpPr>
          <p:cNvPr id="2" name="Title 1">
            <a:extLst>
              <a:ext uri="{FF2B5EF4-FFF2-40B4-BE49-F238E27FC236}">
                <a16:creationId xmlns:a16="http://schemas.microsoft.com/office/drawing/2014/main" xmlns="" id="{AF608861-AA83-47C3-AE51-D7902C2F67C2}"/>
              </a:ext>
            </a:extLst>
          </p:cNvPr>
          <p:cNvSpPr>
            <a:spLocks noGrp="1"/>
          </p:cNvSpPr>
          <p:nvPr>
            <p:ph type="title"/>
          </p:nvPr>
        </p:nvSpPr>
        <p:spPr/>
        <p:txBody>
          <a:bodyPr/>
          <a:lstStyle/>
          <a:p>
            <a:r>
              <a:rPr lang="en-US" dirty="0"/>
              <a:t>Become Familiar with our Submitting Standards Page</a:t>
            </a:r>
          </a:p>
        </p:txBody>
      </p:sp>
    </p:spTree>
    <p:extLst>
      <p:ext uri="{BB962C8B-B14F-4D97-AF65-F5344CB8AC3E}">
        <p14:creationId xmlns:p14="http://schemas.microsoft.com/office/powerpoint/2010/main" val="333605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25</a:t>
            </a:fld>
            <a:endParaRPr lang="en-US" dirty="0"/>
          </a:p>
        </p:txBody>
      </p:sp>
      <p:sp>
        <p:nvSpPr>
          <p:cNvPr id="4" name="Content Placeholder 3"/>
          <p:cNvSpPr>
            <a:spLocks noGrp="1"/>
          </p:cNvSpPr>
          <p:nvPr>
            <p:ph sz="quarter" idx="14"/>
          </p:nvPr>
        </p:nvSpPr>
        <p:spPr>
          <a:xfrm>
            <a:off x="828502" y="1670857"/>
            <a:ext cx="7924800" cy="4438997"/>
          </a:xfrm>
        </p:spPr>
        <p:txBody>
          <a:bodyPr/>
          <a:lstStyle/>
          <a:p>
            <a:r>
              <a:rPr lang="en-US" dirty="0"/>
              <a:t>Criteria and Guidance Document</a:t>
            </a:r>
          </a:p>
          <a:p>
            <a:r>
              <a:rPr lang="en-US" dirty="0"/>
              <a:t>Measure Developer Guidebook – updated annually</a:t>
            </a:r>
          </a:p>
          <a:p>
            <a:pPr lvl="1"/>
            <a:r>
              <a:rPr lang="en-US" dirty="0"/>
              <a:t>Explains the NQF process and expectations for developers</a:t>
            </a:r>
          </a:p>
          <a:p>
            <a:r>
              <a:rPr lang="en-US" dirty="0"/>
              <a:t>Evaluation algorithms for evidence, reliability and validity</a:t>
            </a:r>
          </a:p>
          <a:p>
            <a:pPr lvl="1"/>
            <a:r>
              <a:rPr lang="en-US" dirty="0"/>
              <a:t>Lays out the logic that committees will use for rating Evidence, Reliability, and Validity </a:t>
            </a:r>
            <a:r>
              <a:rPr lang="en-US" dirty="0" err="1"/>
              <a:t>subcriteria</a:t>
            </a:r>
            <a:endParaRPr lang="en-US" dirty="0"/>
          </a:p>
          <a:p>
            <a:r>
              <a:rPr lang="en-US" dirty="0"/>
              <a:t>What Good Looks Like:  examples of good submissions</a:t>
            </a:r>
          </a:p>
          <a:p>
            <a:r>
              <a:rPr lang="en-US" dirty="0"/>
              <a:t>Blank copies of submission forms</a:t>
            </a:r>
          </a:p>
          <a:p>
            <a:r>
              <a:rPr lang="en-US" dirty="0"/>
              <a:t>Resource libraries</a:t>
            </a:r>
          </a:p>
          <a:p>
            <a:pPr lvl="1"/>
            <a:r>
              <a:rPr lang="en-US" dirty="0"/>
              <a:t>Recordings of Methods Panel and Developer Webinar meetings</a:t>
            </a:r>
          </a:p>
          <a:p>
            <a:pPr lvl="1"/>
            <a:r>
              <a:rPr lang="en-US" dirty="0"/>
              <a:t>On-demand educational recordings</a:t>
            </a:r>
          </a:p>
        </p:txBody>
      </p:sp>
      <p:sp>
        <p:nvSpPr>
          <p:cNvPr id="2" name="Title 1"/>
          <p:cNvSpPr>
            <a:spLocks noGrp="1"/>
          </p:cNvSpPr>
          <p:nvPr>
            <p:ph type="title"/>
          </p:nvPr>
        </p:nvSpPr>
        <p:spPr/>
        <p:txBody>
          <a:bodyPr/>
          <a:lstStyle/>
          <a:p>
            <a:r>
              <a:rPr lang="en-US" dirty="0">
                <a:hlinkClick r:id="rId3"/>
              </a:rPr>
              <a:t>Submitting Standards Web Page</a:t>
            </a:r>
            <a:r>
              <a:rPr lang="en-US" dirty="0"/>
              <a:t> Resources</a:t>
            </a:r>
          </a:p>
        </p:txBody>
      </p:sp>
    </p:spTree>
    <p:extLst>
      <p:ext uri="{BB962C8B-B14F-4D97-AF65-F5344CB8AC3E}">
        <p14:creationId xmlns:p14="http://schemas.microsoft.com/office/powerpoint/2010/main" val="192905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26</a:t>
            </a:fld>
            <a:endParaRPr lang="en-US" dirty="0"/>
          </a:p>
        </p:txBody>
      </p:sp>
      <p:sp>
        <p:nvSpPr>
          <p:cNvPr id="4" name="Content Placeholder 3"/>
          <p:cNvSpPr>
            <a:spLocks noGrp="1"/>
          </p:cNvSpPr>
          <p:nvPr>
            <p:ph sz="quarter" idx="14"/>
          </p:nvPr>
        </p:nvSpPr>
        <p:spPr>
          <a:xfrm>
            <a:off x="762000" y="1447800"/>
            <a:ext cx="7924800" cy="5120417"/>
          </a:xfrm>
        </p:spPr>
        <p:txBody>
          <a:bodyPr/>
          <a:lstStyle/>
          <a:p>
            <a:r>
              <a:rPr lang="en-US" dirty="0"/>
              <a:t>Choose a knowledgeable representative(s) to speak about your measure</a:t>
            </a:r>
          </a:p>
          <a:p>
            <a:pPr lvl="1"/>
            <a:r>
              <a:rPr lang="en-US" dirty="0"/>
              <a:t>Must be familiar with the measure submission information</a:t>
            </a:r>
          </a:p>
          <a:p>
            <a:pPr lvl="1"/>
            <a:r>
              <a:rPr lang="en-US" dirty="0"/>
              <a:t>Must be able to respond to technical questions about the specifications, data, and testing</a:t>
            </a:r>
          </a:p>
          <a:p>
            <a:pPr lvl="1"/>
            <a:r>
              <a:rPr lang="en-US" dirty="0"/>
              <a:t>Uncertainty or equivocating can undermine your measure</a:t>
            </a:r>
          </a:p>
          <a:p>
            <a:r>
              <a:rPr lang="en-US" dirty="0"/>
              <a:t>Know the criteria and how your measure meets that criteria</a:t>
            </a:r>
          </a:p>
          <a:p>
            <a:r>
              <a:rPr lang="en-US" dirty="0"/>
              <a:t>Use NQF preliminary analysis and ratings to your advantage</a:t>
            </a:r>
          </a:p>
          <a:p>
            <a:r>
              <a:rPr lang="en-US" dirty="0"/>
              <a:t>Know the audience (the Committee perspectives)</a:t>
            </a:r>
          </a:p>
          <a:p>
            <a:r>
              <a:rPr lang="en-US" dirty="0"/>
              <a:t>Don’t take questions or criticisms of the measure personally</a:t>
            </a:r>
          </a:p>
          <a:p>
            <a:endParaRPr lang="en-US" dirty="0"/>
          </a:p>
          <a:p>
            <a:endParaRPr lang="en-US" dirty="0"/>
          </a:p>
        </p:txBody>
      </p:sp>
      <p:sp>
        <p:nvSpPr>
          <p:cNvPr id="2" name="Title 1"/>
          <p:cNvSpPr>
            <a:spLocks noGrp="1"/>
          </p:cNvSpPr>
          <p:nvPr>
            <p:ph type="title"/>
          </p:nvPr>
        </p:nvSpPr>
        <p:spPr/>
        <p:txBody>
          <a:bodyPr/>
          <a:lstStyle/>
          <a:p>
            <a:r>
              <a:rPr lang="en-US" dirty="0"/>
              <a:t>Suggestions for the Oral Presentation to Standing Committees</a:t>
            </a:r>
          </a:p>
        </p:txBody>
      </p:sp>
    </p:spTree>
    <p:extLst>
      <p:ext uri="{BB962C8B-B14F-4D97-AF65-F5344CB8AC3E}">
        <p14:creationId xmlns:p14="http://schemas.microsoft.com/office/powerpoint/2010/main" val="326472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fld id="{5CCC6898-6007-4132-BD9E-84FB4BADD336}" type="slidenum">
              <a:rPr lang="en-US" noProof="0" smtClean="0"/>
              <a:pPr lvl="0"/>
              <a:t>27</a:t>
            </a:fld>
            <a:endParaRPr lang="en-US" noProof="0" dirty="0"/>
          </a:p>
        </p:txBody>
      </p:sp>
      <p:pic>
        <p:nvPicPr>
          <p:cNvPr id="2" name="Picture 1" descr="Thank you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5" y="-1"/>
            <a:ext cx="9175685" cy="6356351"/>
          </a:xfrm>
          <a:prstGeom prst="rect">
            <a:avLst/>
          </a:prstGeom>
        </p:spPr>
      </p:pic>
      <p:sp>
        <p:nvSpPr>
          <p:cNvPr id="8" name="Title 7" hidden="1">
            <a:extLst>
              <a:ext uri="{FF2B5EF4-FFF2-40B4-BE49-F238E27FC236}">
                <a16:creationId xmlns:a16="http://schemas.microsoft.com/office/drawing/2014/main" xmlns="" id="{E4375C73-FA2B-4135-B27A-EB514989B5D7}"/>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66103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F2F7BDC-2A1B-4865-92D2-B68D1A0F8F27}"/>
              </a:ext>
              <a:ext uri="{C183D7F6-B498-43B3-948B-1728B52AA6E4}">
                <adec:decorative xmlns:adec="http://schemas.microsoft.com/office/drawing/2017/decorative" xmlns="" val="1"/>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
        <p:nvSpPr>
          <p:cNvPr id="2" name="Title 1"/>
          <p:cNvSpPr>
            <a:spLocks noGrp="1"/>
          </p:cNvSpPr>
          <p:nvPr>
            <p:ph type="title"/>
          </p:nvPr>
        </p:nvSpPr>
        <p:spPr>
          <a:xfrm>
            <a:off x="0" y="0"/>
            <a:ext cx="9144000" cy="1343608"/>
          </a:xfrm>
        </p:spPr>
        <p:txBody>
          <a:bodyPr anchor="ctr"/>
          <a:lstStyle/>
          <a:p>
            <a:r>
              <a:rPr lang="en-US" sz="4000" dirty="0"/>
              <a:t>Discussion Questions</a:t>
            </a:r>
          </a:p>
        </p:txBody>
      </p:sp>
    </p:spTree>
    <p:extLst>
      <p:ext uri="{BB962C8B-B14F-4D97-AF65-F5344CB8AC3E}">
        <p14:creationId xmlns:p14="http://schemas.microsoft.com/office/powerpoint/2010/main" val="327171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 name="Oval 1023" descr="Red circle around a send button in a screenshot of the chat and Q&amp;A boxes in the WebEx application">
            <a:extLst>
              <a:ext uri="{FF2B5EF4-FFF2-40B4-BE49-F238E27FC236}">
                <a16:creationId xmlns:a16="http://schemas.microsoft.com/office/drawing/2014/main" xmlns="" id="{41A8AD06-AAE0-466D-8771-AF465EF7CA19}"/>
              </a:ext>
            </a:extLst>
          </p:cNvPr>
          <p:cNvSpPr/>
          <p:nvPr/>
        </p:nvSpPr>
        <p:spPr>
          <a:xfrm>
            <a:off x="8077200" y="6096000"/>
            <a:ext cx="738266" cy="664198"/>
          </a:xfrm>
          <a:prstGeom prst="ellipse">
            <a:avLst/>
          </a:prstGeom>
          <a:noFill/>
          <a:ln w="38100">
            <a:solidFill>
              <a:srgbClr val="C05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Screenshot of the participant options in a WebEx application">
            <a:extLst>
              <a:ext uri="{FF2B5EF4-FFF2-40B4-BE49-F238E27FC236}">
                <a16:creationId xmlns:a16="http://schemas.microsoft.com/office/drawing/2014/main" xmlns="" id="{72ADA7C7-5469-4112-A1C2-847600926CFE}"/>
              </a:ext>
            </a:extLst>
          </p:cNvPr>
          <p:cNvPicPr>
            <a:picLocks noChangeAspect="1"/>
          </p:cNvPicPr>
          <p:nvPr/>
        </p:nvPicPr>
        <p:blipFill>
          <a:blip r:embed="rId3"/>
          <a:stretch>
            <a:fillRect/>
          </a:stretch>
        </p:blipFill>
        <p:spPr>
          <a:xfrm>
            <a:off x="6515258" y="1828800"/>
            <a:ext cx="2300208" cy="472986"/>
          </a:xfrm>
          <a:prstGeom prst="rect">
            <a:avLst/>
          </a:prstGeom>
          <a:effectLst>
            <a:outerShdw blurRad="63500" sx="102000" sy="102000" algn="ctr" rotWithShape="0">
              <a:prstClr val="black">
                <a:alpha val="40000"/>
              </a:prstClr>
            </a:outerShdw>
          </a:effectLst>
        </p:spPr>
      </p:pic>
      <p:cxnSp>
        <p:nvCxnSpPr>
          <p:cNvPr id="6" name="Straight Arrow Connector 5">
            <a:extLst>
              <a:ext uri="{FF2B5EF4-FFF2-40B4-BE49-F238E27FC236}">
                <a16:creationId xmlns:a16="http://schemas.microsoft.com/office/drawing/2014/main" xmlns="" id="{86D8A9BC-0F5D-43FA-80B6-7A3CE608A360}"/>
              </a:ext>
              <a:ext uri="{C183D7F6-B498-43B3-948B-1728B52AA6E4}">
                <adec:decorative xmlns:adec="http://schemas.microsoft.com/office/drawing/2017/decorative" xmlns="" val="1"/>
              </a:ext>
            </a:extLst>
          </p:cNvPr>
          <p:cNvCxnSpPr>
            <a:cxnSpLocks/>
          </p:cNvCxnSpPr>
          <p:nvPr/>
        </p:nvCxnSpPr>
        <p:spPr>
          <a:xfrm flipV="1">
            <a:off x="7665362" y="2197608"/>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xmlns="" id="{38051A43-DA56-4939-B4BE-7EB63972E0E0}"/>
              </a:ext>
              <a:ext uri="{C183D7F6-B498-43B3-948B-1728B52AA6E4}">
                <adec:decorative xmlns:adec="http://schemas.microsoft.com/office/drawing/2017/decorative" xmlns="" val="1"/>
              </a:ext>
            </a:extLst>
          </p:cNvPr>
          <p:cNvCxnSpPr>
            <a:cxnSpLocks/>
          </p:cNvCxnSpPr>
          <p:nvPr/>
        </p:nvCxnSpPr>
        <p:spPr>
          <a:xfrm>
            <a:off x="5715000" y="2667000"/>
            <a:ext cx="19503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8" name="Picture 7" descr="Screenshot of the chat and Q&amp;A boxes in the WebEx application">
            <a:extLst>
              <a:ext uri="{FF2B5EF4-FFF2-40B4-BE49-F238E27FC236}">
                <a16:creationId xmlns:a16="http://schemas.microsoft.com/office/drawing/2014/main" xmlns="" id="{A1A39823-0CF2-4DCE-89BB-F6297E61EE9B}"/>
              </a:ext>
            </a:extLst>
          </p:cNvPr>
          <p:cNvPicPr>
            <a:picLocks noChangeAspect="1"/>
          </p:cNvPicPr>
          <p:nvPr/>
        </p:nvPicPr>
        <p:blipFill>
          <a:blip r:embed="rId4"/>
          <a:stretch>
            <a:fillRect/>
          </a:stretch>
        </p:blipFill>
        <p:spPr>
          <a:xfrm>
            <a:off x="5943609" y="3048000"/>
            <a:ext cx="2819391" cy="3712198"/>
          </a:xfrm>
          <a:prstGeom prst="rect">
            <a:avLst/>
          </a:prstGeom>
          <a:effectLst>
            <a:outerShdw blurRad="63500" sx="102000" sy="102000" algn="ctr" rotWithShape="0">
              <a:prstClr val="black">
                <a:alpha val="40000"/>
              </a:prstClr>
            </a:outerShdw>
          </a:effectLst>
        </p:spPr>
      </p:pic>
      <p:cxnSp>
        <p:nvCxnSpPr>
          <p:cNvPr id="19" name="Straight Arrow Connector 18">
            <a:extLst>
              <a:ext uri="{FF2B5EF4-FFF2-40B4-BE49-F238E27FC236}">
                <a16:creationId xmlns:a16="http://schemas.microsoft.com/office/drawing/2014/main" xmlns="" id="{CE481734-C97F-4A00-9CA2-858C12890D13}"/>
              </a:ext>
              <a:ext uri="{C183D7F6-B498-43B3-948B-1728B52AA6E4}">
                <adec:decorative xmlns:adec="http://schemas.microsoft.com/office/drawing/2017/decorative" xmlns="" val="1"/>
              </a:ext>
            </a:extLst>
          </p:cNvPr>
          <p:cNvCxnSpPr>
            <a:cxnSpLocks/>
          </p:cNvCxnSpPr>
          <p:nvPr/>
        </p:nvCxnSpPr>
        <p:spPr>
          <a:xfrm flipV="1">
            <a:off x="3886200" y="3206708"/>
            <a:ext cx="4495800" cy="1460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xmlns="" id="{DA9F85E3-91C6-45DF-AB51-BEB1EBB5E4ED}"/>
              </a:ext>
              <a:ext uri="{C183D7F6-B498-43B3-948B-1728B52AA6E4}">
                <adec:decorative xmlns:adec="http://schemas.microsoft.com/office/drawing/2017/decorative" xmlns="" val="1"/>
              </a:ext>
            </a:extLst>
          </p:cNvPr>
          <p:cNvCxnSpPr>
            <a:cxnSpLocks/>
          </p:cNvCxnSpPr>
          <p:nvPr/>
        </p:nvCxnSpPr>
        <p:spPr>
          <a:xfrm>
            <a:off x="3733800" y="4343400"/>
            <a:ext cx="2362200" cy="60927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xmlns="" id="{F6A8E134-EFBF-4C18-83A6-FC47B6D5A8A1}"/>
              </a:ext>
              <a:ext uri="{C183D7F6-B498-43B3-948B-1728B52AA6E4}">
                <adec:decorative xmlns:adec="http://schemas.microsoft.com/office/drawing/2017/decorative" xmlns="" val="1"/>
              </a:ext>
            </a:extLst>
          </p:cNvPr>
          <p:cNvCxnSpPr>
            <a:cxnSpLocks/>
          </p:cNvCxnSpPr>
          <p:nvPr/>
        </p:nvCxnSpPr>
        <p:spPr>
          <a:xfrm>
            <a:off x="3733800" y="4343400"/>
            <a:ext cx="2362200" cy="21178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 name="Content Placeholder 3"/>
          <p:cNvSpPr txBox="1">
            <a:spLocks noGrp="1"/>
          </p:cNvSpPr>
          <p:nvPr>
            <p:ph idx="1"/>
          </p:nvPr>
        </p:nvSpPr>
        <p:spPr>
          <a:xfrm>
            <a:off x="457200" y="3151525"/>
            <a:ext cx="4618193" cy="3477875"/>
          </a:xfrm>
          <a:prstGeom prst="rect">
            <a:avLst/>
          </a:prstGeom>
          <a:noFill/>
        </p:spPr>
        <p:txBody>
          <a:bodyPr wrap="square" rtlCol="0">
            <a:spAutoFit/>
          </a:bodyPr>
          <a:lstStyle/>
          <a:p>
            <a:pPr marL="457200" indent="-457200">
              <a:spcBef>
                <a:spcPts val="0"/>
              </a:spcBef>
              <a:buFont typeface="+mj-lt"/>
              <a:buAutoNum type="arabicPeriod"/>
            </a:pPr>
            <a:r>
              <a:rPr lang="en-US" sz="2200" spc="-5" dirty="0">
                <a:latin typeface="Calibri" panose="020F0502020204030204" pitchFamily="34" charset="0"/>
                <a:ea typeface="Calibri" panose="020F0502020204030204" pitchFamily="34" charset="0"/>
              </a:rPr>
              <a:t>Raise your hand. We will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call on you at the end.</a:t>
            </a:r>
          </a:p>
          <a:p>
            <a:pPr marL="457200" indent="-457200">
              <a:spcBef>
                <a:spcPts val="0"/>
              </a:spcBef>
              <a:buFont typeface="+mj-lt"/>
              <a:buAutoNum type="arabicPeriod"/>
            </a:pPr>
            <a:r>
              <a:rPr lang="en-US" sz="2200" spc="-5" dirty="0">
                <a:latin typeface="Calibri" panose="020F0502020204030204" pitchFamily="34" charset="0"/>
                <a:ea typeface="Calibri" panose="020F0502020204030204" pitchFamily="34" charset="0"/>
              </a:rPr>
              <a:t>Type your question into the “Chat”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or “Q&amp;A” features. </a:t>
            </a:r>
          </a:p>
          <a:p>
            <a:pPr lvl="1">
              <a:spcBef>
                <a:spcPts val="0"/>
              </a:spcBef>
              <a:buFont typeface="Arial" panose="020B0604020202020204" pitchFamily="34" charset="0"/>
              <a:buChar char="•"/>
            </a:pPr>
            <a:r>
              <a:rPr lang="en-US" sz="2200" spc="-5" dirty="0">
                <a:latin typeface="Calibri" panose="020F0502020204030204" pitchFamily="34" charset="0"/>
                <a:ea typeface="Calibri" panose="020F0502020204030204" pitchFamily="34" charset="0"/>
              </a:rPr>
              <a:t>Hit “Send” to submit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your question.</a:t>
            </a:r>
          </a:p>
          <a:p>
            <a:pPr marL="457200" indent="-457200">
              <a:spcBef>
                <a:spcPts val="0"/>
              </a:spcBef>
              <a:buFont typeface="+mj-lt"/>
              <a:buAutoNum type="arabicPeriod"/>
            </a:pPr>
            <a:r>
              <a:rPr lang="en-US" sz="2200" spc="-5" dirty="0">
                <a:latin typeface="Calibri" panose="020F0502020204030204" pitchFamily="34" charset="0"/>
                <a:ea typeface="Calibri" panose="020F0502020204030204" pitchFamily="34" charset="0"/>
              </a:rPr>
              <a:t>Or you can ask a question at the end when we un-mute the lines.</a:t>
            </a:r>
          </a:p>
          <a:p>
            <a:pPr lvl="1">
              <a:spcBef>
                <a:spcPts val="0"/>
              </a:spcBef>
            </a:pPr>
            <a:endParaRPr lang="en-US" sz="2200" spc="-5" dirty="0">
              <a:latin typeface="Calibri" panose="020F0502020204030204" pitchFamily="34" charset="0"/>
              <a:ea typeface="Calibri" panose="020F0502020204030204" pitchFamily="34" charset="0"/>
            </a:endParaRPr>
          </a:p>
          <a:p>
            <a:pPr lvl="1">
              <a:spcBef>
                <a:spcPts val="0"/>
              </a:spcBef>
            </a:pPr>
            <a:endParaRPr lang="en-US" sz="2200" dirty="0">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xmlns="" id="{B4A7D30F-F8B2-4029-90A9-D592E042D161}"/>
              </a:ext>
            </a:extLst>
          </p:cNvPr>
          <p:cNvSpPr txBox="1"/>
          <p:nvPr/>
        </p:nvSpPr>
        <p:spPr>
          <a:xfrm>
            <a:off x="86717" y="1447800"/>
            <a:ext cx="5856891" cy="21236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presenters will answer questions </a:t>
            </a:r>
            <a:r>
              <a:rPr kumimoji="0" lang="en-US" sz="2200" b="1"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the end of the Info Session</a:t>
            </a:r>
            <a:r>
              <a:rPr kumimoji="0" lang="en-US" sz="220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To ask a question, use one of </a:t>
            </a:r>
            <a:r>
              <a:rPr kumimoji="0" lang="en-US" sz="2200" b="1"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Q&amp;A features </a:t>
            </a:r>
            <a:r>
              <a:rPr kumimoji="0" lang="en-US" sz="220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(note: select the participant panel icon if the Chat/Q&amp;A panel isn’t in 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0" y="0"/>
            <a:ext cx="9144000" cy="1343608"/>
          </a:xfrm>
        </p:spPr>
        <p:txBody>
          <a:bodyPr anchor="ctr"/>
          <a:lstStyle/>
          <a:p>
            <a:r>
              <a:rPr lang="en-US" sz="4000" dirty="0"/>
              <a:t>Want to Ask a Question?</a:t>
            </a:r>
          </a:p>
        </p:txBody>
      </p:sp>
    </p:spTree>
    <p:extLst>
      <p:ext uri="{BB962C8B-B14F-4D97-AF65-F5344CB8AC3E}">
        <p14:creationId xmlns:p14="http://schemas.microsoft.com/office/powerpoint/2010/main" val="232781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66" y="2443018"/>
            <a:ext cx="6161887" cy="1845417"/>
          </a:xfrm>
        </p:spPr>
        <p:txBody>
          <a:bodyPr/>
          <a:lstStyle/>
          <a:p>
            <a:r>
              <a:rPr lang="en-US" i="1" dirty="0"/>
              <a:t>Where do measure submissions fall short?</a:t>
            </a:r>
            <a:br>
              <a:rPr lang="en-US" i="1" dirty="0"/>
            </a:br>
            <a:r>
              <a:rPr lang="en-US" sz="1800" dirty="0"/>
              <a:t/>
            </a:r>
            <a:br>
              <a:rPr lang="en-US" sz="1800" dirty="0"/>
            </a:br>
            <a:r>
              <a:rPr lang="en-US" sz="2800" dirty="0"/>
              <a:t>Pointers for Navigating </a:t>
            </a:r>
            <a:r>
              <a:rPr lang="en-US" sz="2800" dirty="0" err="1"/>
              <a:t>NQF’s</a:t>
            </a:r>
            <a:r>
              <a:rPr lang="en-US" sz="2800" dirty="0"/>
              <a:t> Consensus Development Process</a:t>
            </a:r>
          </a:p>
        </p:txBody>
      </p:sp>
    </p:spTree>
    <p:extLst>
      <p:ext uri="{BB962C8B-B14F-4D97-AF65-F5344CB8AC3E}">
        <p14:creationId xmlns:p14="http://schemas.microsoft.com/office/powerpoint/2010/main" val="878387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1"/>
          <p:cNvSpPr>
            <a:spLocks noGrp="1"/>
          </p:cNvSpPr>
          <p:nvPr>
            <p:ph idx="1"/>
          </p:nvPr>
        </p:nvSpPr>
        <p:spPr>
          <a:xfrm>
            <a:off x="838200" y="1981200"/>
            <a:ext cx="7239000" cy="3992563"/>
          </a:xfrm>
        </p:spPr>
        <p:txBody>
          <a:bodyPr>
            <a:normAutofit fontScale="92500" lnSpcReduction="10000"/>
          </a:bodyPr>
          <a:lstStyle/>
          <a:p>
            <a:pPr marL="0" indent="0">
              <a:buNone/>
            </a:pPr>
            <a:r>
              <a:rPr lang="en-US" sz="2700" b="1" dirty="0"/>
              <a:t>Planned Upcoming Webinars:</a:t>
            </a:r>
          </a:p>
          <a:p>
            <a:pPr marL="514350" indent="-457200"/>
            <a:r>
              <a:rPr lang="en-US" sz="2700" dirty="0"/>
              <a:t>May 1, 2019 – Best Practices in Environmental Scanning and Introduction to the ESST</a:t>
            </a:r>
          </a:p>
          <a:p>
            <a:pPr marL="514350" indent="-457200"/>
            <a:r>
              <a:rPr lang="en-US" sz="2700" dirty="0"/>
              <a:t>May 22, 2019 – </a:t>
            </a:r>
            <a:r>
              <a:rPr lang="en-US" sz="2700" dirty="0" err="1"/>
              <a:t>eCQI</a:t>
            </a:r>
            <a:r>
              <a:rPr lang="en-US" sz="2700" dirty="0"/>
              <a:t> Resource Center: Resources and Updates</a:t>
            </a:r>
          </a:p>
          <a:p>
            <a:pPr marL="514350" indent="-457200"/>
            <a:r>
              <a:rPr lang="en-US" sz="2700" dirty="0"/>
              <a:t>June 5, 2019 – eCQM Testing: Making the Most of Limited Testing Data</a:t>
            </a:r>
          </a:p>
          <a:p>
            <a:pPr marL="57150" indent="0">
              <a:buNone/>
            </a:pPr>
            <a:endParaRPr lang="en-US" sz="2700" dirty="0"/>
          </a:p>
          <a:p>
            <a:pPr marL="57150" indent="0">
              <a:buNone/>
            </a:pPr>
            <a:r>
              <a:rPr lang="en-US" sz="2700" dirty="0"/>
              <a:t>To suggest topics for upcoming Info Sessions, 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
        <p:nvSpPr>
          <p:cNvPr id="2" name="Title 1"/>
          <p:cNvSpPr>
            <a:spLocks noGrp="1"/>
          </p:cNvSpPr>
          <p:nvPr>
            <p:ph type="title"/>
          </p:nvPr>
        </p:nvSpPr>
        <p:spPr>
          <a:xfrm>
            <a:off x="0" y="0"/>
            <a:ext cx="9144000" cy="1343608"/>
          </a:xfrm>
        </p:spPr>
        <p:txBody>
          <a:bodyPr anchor="ctr"/>
          <a:lstStyle/>
          <a:p>
            <a:r>
              <a:rPr lang="en-US" sz="4000" dirty="0"/>
              <a:t>Upcoming MACRA Info Sessions</a:t>
            </a:r>
          </a:p>
        </p:txBody>
      </p:sp>
    </p:spTree>
    <p:extLst>
      <p:ext uri="{BB962C8B-B14F-4D97-AF65-F5344CB8AC3E}">
        <p14:creationId xmlns:p14="http://schemas.microsoft.com/office/powerpoint/2010/main" val="3470320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1155999" y="1828800"/>
            <a:ext cx="68580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700" b="1" i="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1" i="0" u="sng" strike="noStrike" kern="1200" cap="none" spc="0" normalizeH="0" baseline="0" noProof="0" dirty="0">
                <a:ln>
                  <a:noFill/>
                </a:ln>
                <a:solidFill>
                  <a:prstClr val="black"/>
                </a:solidFill>
                <a:effectLst/>
                <a:uLnTx/>
                <a:uFillTx/>
                <a:latin typeface="Calibri"/>
                <a:ea typeface="+mn-ea"/>
                <a:cs typeface="+mn-cs"/>
              </a:rPr>
              <a:t>Battelle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Measures Management System Contract Holder Contact:  </a:t>
            </a:r>
            <a:r>
              <a:rPr kumimoji="0" lang="en-US" sz="2700" b="0" i="0" u="none" strike="noStrike" kern="1200" cap="none" spc="0" normalizeH="0" baseline="0" noProof="0" dirty="0">
                <a:ln>
                  <a:noFill/>
                </a:ln>
                <a:solidFill>
                  <a:prstClr val="black"/>
                </a:solidFill>
                <a:effectLst/>
                <a:uLnTx/>
                <a:uFillTx/>
                <a:latin typeface="Calibri"/>
                <a:ea typeface="+mn-ea"/>
                <a:cs typeface="+mn-cs"/>
                <a:hlinkClick r:id="rId3"/>
              </a:rPr>
              <a:t>MMSsupport@Battelle.org</a:t>
            </a: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700" b="0" i="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1" i="0" u="sng" strike="noStrike" kern="1200" cap="none" spc="0" normalizeH="0" baseline="0" noProof="0" dirty="0">
                <a:ln>
                  <a:noFill/>
                </a:ln>
                <a:solidFill>
                  <a:prstClr val="black"/>
                </a:solidFill>
                <a:effectLst/>
                <a:uLnTx/>
                <a:uFillTx/>
                <a:latin typeface="Calibri"/>
                <a:ea typeface="+mn-ea"/>
                <a:cs typeface="+mn-cs"/>
              </a:rPr>
              <a:t>CMS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Kimberly Rawlings: </a:t>
            </a:r>
            <a:r>
              <a:rPr kumimoji="0" lang="en-US" sz="2700" b="0" i="0" u="none" strike="noStrike" kern="1200" cap="none" spc="0" normalizeH="0" baseline="0" noProof="0" dirty="0">
                <a:ln>
                  <a:noFill/>
                </a:ln>
                <a:solidFill>
                  <a:prstClr val="black"/>
                </a:solidFill>
                <a:effectLst/>
                <a:uLnTx/>
                <a:uFillTx/>
                <a:latin typeface="Calibri"/>
                <a:ea typeface="+mn-ea"/>
                <a:cs typeface="+mn-cs"/>
                <a:hlinkClick r:id="rId4"/>
              </a:rPr>
              <a:t>Kimberly.Rawlings@cms.hhs.gov</a:t>
            </a:r>
            <a:r>
              <a:rPr kumimoji="0" lang="en-US" sz="27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3"/>
          <p:cNvSpPr>
            <a:spLocks noGrp="1"/>
          </p:cNvSpPr>
          <p:nvPr>
            <p:ph type="title"/>
          </p:nvPr>
        </p:nvSpPr>
        <p:spPr>
          <a:xfrm>
            <a:off x="0" y="0"/>
            <a:ext cx="9144000" cy="1295400"/>
          </a:xfrm>
        </p:spPr>
        <p:txBody>
          <a:bodyPr anchor="ctr"/>
          <a:lstStyle/>
          <a:p>
            <a:r>
              <a:rPr lang="en-US" sz="4000" dirty="0"/>
              <a:t>Contact Information</a:t>
            </a:r>
          </a:p>
        </p:txBody>
      </p:sp>
    </p:spTree>
    <p:extLst>
      <p:ext uri="{BB962C8B-B14F-4D97-AF65-F5344CB8AC3E}">
        <p14:creationId xmlns:p14="http://schemas.microsoft.com/office/powerpoint/2010/main" val="402440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dirty="0"/>
              <a:t>Objectives</a:t>
            </a:r>
          </a:p>
        </p:txBody>
      </p:sp>
      <p:sp>
        <p:nvSpPr>
          <p:cNvPr id="4" name="Rectangle 7"/>
          <p:cNvSpPr>
            <a:spLocks noGrp="1" noChangeArrowheads="1"/>
          </p:cNvSpPr>
          <p:nvPr>
            <p:ph type="sldNum" sz="quarter" idx="12"/>
          </p:nvPr>
        </p:nvSpPr>
        <p:spPr/>
        <p:txBody>
          <a:bodyPr/>
          <a:lstStyle/>
          <a:p>
            <a:fld id="{63D31346-214B-427E-836B-205B9FA8FA85}" type="slidenum">
              <a:rPr lang="en-US" smtClean="0"/>
              <a:pPr/>
              <a:t>4</a:t>
            </a:fld>
            <a:endParaRPr lang="en-US" dirty="0"/>
          </a:p>
        </p:txBody>
      </p:sp>
      <p:sp>
        <p:nvSpPr>
          <p:cNvPr id="34818" name="Rectangle 3"/>
          <p:cNvSpPr>
            <a:spLocks noGrp="1" noChangeArrowheads="1"/>
          </p:cNvSpPr>
          <p:nvPr>
            <p:ph idx="14"/>
          </p:nvPr>
        </p:nvSpPr>
        <p:spPr/>
        <p:txBody>
          <a:bodyPr/>
          <a:lstStyle/>
          <a:p>
            <a:pPr lvl="0"/>
            <a:r>
              <a:rPr lang="en-US" dirty="0"/>
              <a:t>Brief background</a:t>
            </a:r>
          </a:p>
          <a:p>
            <a:r>
              <a:rPr lang="en-US" dirty="0"/>
              <a:t>Limitations specific to the measure itself</a:t>
            </a:r>
          </a:p>
          <a:p>
            <a:r>
              <a:rPr lang="en-US" dirty="0"/>
              <a:t>Problems with the “defense” of the measure</a:t>
            </a:r>
          </a:p>
          <a:p>
            <a:pPr lvl="0"/>
            <a:endParaRPr lang="en-US" dirty="0"/>
          </a:p>
          <a:p>
            <a:pPr lvl="0"/>
            <a:endParaRPr lang="en-US" dirty="0"/>
          </a:p>
          <a:p>
            <a:pPr lvl="0"/>
            <a:endParaRPr lang="en-US" dirty="0"/>
          </a:p>
          <a:p>
            <a:pPr lvl="0"/>
            <a:endParaRPr lang="en-US" dirty="0"/>
          </a:p>
          <a:p>
            <a:pPr lvl="0"/>
            <a:r>
              <a:rPr lang="en-US" dirty="0"/>
              <a:t>Contact info</a:t>
            </a:r>
          </a:p>
          <a:p>
            <a:pPr lvl="1"/>
            <a:r>
              <a:rPr lang="en-US" dirty="0">
                <a:hlinkClick r:id="rId3"/>
              </a:rPr>
              <a:t>kjohnson@qualityforum.org</a:t>
            </a:r>
            <a:r>
              <a:rPr lang="en-US" dirty="0"/>
              <a:t>   202-559-9506</a:t>
            </a:r>
          </a:p>
          <a:p>
            <a:pPr lvl="1"/>
            <a:r>
              <a:rPr lang="en-US" dirty="0">
                <a:hlinkClick r:id="rId4"/>
              </a:rPr>
              <a:t>measuremaintenance@qualityforum.org</a:t>
            </a:r>
            <a:r>
              <a:rPr lang="en-US" dirty="0"/>
              <a:t> </a:t>
            </a:r>
          </a:p>
          <a:p>
            <a:pPr lvl="1"/>
            <a:r>
              <a:rPr lang="en-US" dirty="0">
                <a:hlinkClick r:id="rId5"/>
              </a:rPr>
              <a:t>www.qualityforum.org</a:t>
            </a:r>
            <a:r>
              <a:rPr lang="en-US" dirty="0"/>
              <a:t>   202-783-1300</a:t>
            </a:r>
          </a:p>
          <a:p>
            <a:pPr lvl="0"/>
            <a:endParaRPr lang="en-US" dirty="0"/>
          </a:p>
          <a:p>
            <a:pPr lvl="0"/>
            <a:endParaRPr lang="en-US" dirty="0"/>
          </a:p>
          <a:p>
            <a:pPr lvl="1"/>
            <a:endParaRPr lang="en-US" dirty="0"/>
          </a:p>
          <a:p>
            <a:endParaRPr lang="en-US" dirty="0"/>
          </a:p>
        </p:txBody>
      </p:sp>
    </p:spTree>
    <p:extLst>
      <p:ext uri="{BB962C8B-B14F-4D97-AF65-F5344CB8AC3E}">
        <p14:creationId xmlns:p14="http://schemas.microsoft.com/office/powerpoint/2010/main" val="225481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5F791B-D0B5-4FB5-A1B5-48B0558B9929}"/>
              </a:ext>
            </a:extLst>
          </p:cNvPr>
          <p:cNvSpPr>
            <a:spLocks noGrp="1"/>
          </p:cNvSpPr>
          <p:nvPr>
            <p:ph type="sldNum" sz="quarter" idx="12"/>
          </p:nvPr>
        </p:nvSpPr>
        <p:spPr/>
        <p:txBody>
          <a:bodyPr/>
          <a:lstStyle/>
          <a:p>
            <a:fld id="{5CCC6898-6007-4132-BD9E-84FB4BADD336}" type="slidenum">
              <a:rPr lang="en-US" smtClean="0"/>
              <a:t>5</a:t>
            </a:fld>
            <a:endParaRPr lang="en-US" dirty="0"/>
          </a:p>
        </p:txBody>
      </p:sp>
      <p:sp>
        <p:nvSpPr>
          <p:cNvPr id="5" name="Title 4">
            <a:extLst>
              <a:ext uri="{FF2B5EF4-FFF2-40B4-BE49-F238E27FC236}">
                <a16:creationId xmlns:a16="http://schemas.microsoft.com/office/drawing/2014/main" xmlns="" id="{ABE1ED14-73A6-4372-AC01-9AC2B567A7EB}"/>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20647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pPr/>
              <a:t>6</a:t>
            </a:fld>
            <a:endParaRPr lang="en-US" dirty="0"/>
          </a:p>
        </p:txBody>
      </p:sp>
      <p:sp>
        <p:nvSpPr>
          <p:cNvPr id="5" name="Text Placeholder 4"/>
          <p:cNvSpPr>
            <a:spLocks noGrp="1"/>
          </p:cNvSpPr>
          <p:nvPr>
            <p:ph type="body" sz="quarter" idx="13"/>
          </p:nvPr>
        </p:nvSpPr>
        <p:spPr>
          <a:xfrm>
            <a:off x="3505200" y="1905000"/>
            <a:ext cx="5257800" cy="2743200"/>
          </a:xfrm>
        </p:spPr>
        <p:txBody>
          <a:bodyPr/>
          <a:lstStyle/>
          <a:p>
            <a:pPr marL="0" lvl="1" indent="0" algn="ctr">
              <a:lnSpc>
                <a:spcPct val="100000"/>
              </a:lnSpc>
              <a:buSzTx/>
              <a:buNone/>
            </a:pPr>
            <a:r>
              <a:rPr lang="en-US" sz="2800" i="0" dirty="0">
                <a:solidFill>
                  <a:schemeClr val="tx1"/>
                </a:solidFill>
              </a:rPr>
              <a:t>The primary goal of healthcare performance measurement is to </a:t>
            </a:r>
            <a:r>
              <a:rPr lang="en-US" sz="2800" b="1" i="0" dirty="0">
                <a:solidFill>
                  <a:schemeClr val="tx1"/>
                </a:solidFill>
              </a:rPr>
              <a:t>improve the quality (and access and cost) of healthcare </a:t>
            </a:r>
          </a:p>
          <a:p>
            <a:pPr marL="0" lvl="1" indent="0" algn="ctr">
              <a:lnSpc>
                <a:spcPct val="100000"/>
              </a:lnSpc>
              <a:buSzTx/>
              <a:buNone/>
            </a:pPr>
            <a:r>
              <a:rPr lang="en-US" sz="2800" i="0" dirty="0">
                <a:solidFill>
                  <a:schemeClr val="tx1"/>
                </a:solidFill>
              </a:rPr>
              <a:t>received by patients </a:t>
            </a:r>
          </a:p>
          <a:p>
            <a:pPr marL="0" lvl="1" indent="0" algn="ctr">
              <a:lnSpc>
                <a:spcPct val="100000"/>
              </a:lnSpc>
              <a:buSzTx/>
              <a:buNone/>
            </a:pPr>
            <a:r>
              <a:rPr lang="en-US" sz="2800" i="0" dirty="0">
                <a:solidFill>
                  <a:schemeClr val="tx1"/>
                </a:solidFill>
              </a:rPr>
              <a:t>(and ultimately, to </a:t>
            </a:r>
            <a:r>
              <a:rPr lang="en-US" sz="2800" b="1" i="0" dirty="0">
                <a:solidFill>
                  <a:schemeClr val="tx1"/>
                </a:solidFill>
              </a:rPr>
              <a:t>improve health</a:t>
            </a:r>
            <a:r>
              <a:rPr lang="en-US" sz="2800" i="0" dirty="0">
                <a:solidFill>
                  <a:schemeClr val="tx1"/>
                </a:solidFill>
              </a:rPr>
              <a:t>)</a:t>
            </a:r>
          </a:p>
          <a:p>
            <a:pPr marL="0" lvl="1" indent="0">
              <a:lnSpc>
                <a:spcPct val="100000"/>
              </a:lnSpc>
              <a:buSzTx/>
              <a:buNone/>
            </a:pPr>
            <a:endParaRPr lang="en-US" b="1" dirty="0">
              <a:solidFill>
                <a:schemeClr val="accent2"/>
              </a:solidFill>
            </a:endParaRPr>
          </a:p>
          <a:p>
            <a:pPr marL="0" lvl="1" indent="0">
              <a:buSzTx/>
              <a:buNone/>
            </a:pPr>
            <a:endParaRPr lang="en-US" b="1" dirty="0">
              <a:solidFill>
                <a:schemeClr val="accent2"/>
              </a:solidFill>
            </a:endParaRPr>
          </a:p>
          <a:p>
            <a:pPr marL="0" lvl="1" indent="0">
              <a:buSzTx/>
              <a:buNone/>
            </a:pPr>
            <a:endParaRPr lang="en-US" b="1" dirty="0">
              <a:solidFill>
                <a:schemeClr val="accent2"/>
              </a:solidFill>
            </a:endParaRPr>
          </a:p>
          <a:p>
            <a:pPr marL="0" lvl="1" indent="0">
              <a:buSzTx/>
              <a:buNone/>
            </a:pPr>
            <a:endParaRPr lang="en-US" b="1" dirty="0">
              <a:solidFill>
                <a:schemeClr val="accent2"/>
              </a:solidFill>
            </a:endParaRPr>
          </a:p>
          <a:p>
            <a:pPr marL="0" lvl="1" indent="0">
              <a:buSzTx/>
              <a:buNone/>
            </a:pPr>
            <a:endParaRPr lang="en-US" b="1" dirty="0">
              <a:solidFill>
                <a:schemeClr val="accent2"/>
              </a:solidFill>
            </a:endParaRPr>
          </a:p>
          <a:p>
            <a:endParaRPr lang="en-US" dirty="0"/>
          </a:p>
        </p:txBody>
      </p:sp>
      <p:sp>
        <p:nvSpPr>
          <p:cNvPr id="6" name="Content Placeholder 5"/>
          <p:cNvSpPr>
            <a:spLocks noGrp="1"/>
          </p:cNvSpPr>
          <p:nvPr>
            <p:ph sz="quarter" idx="14"/>
          </p:nvPr>
        </p:nvSpPr>
        <p:spPr>
          <a:xfrm>
            <a:off x="990600" y="4968875"/>
            <a:ext cx="7696200" cy="1066800"/>
          </a:xfrm>
        </p:spPr>
        <p:txBody>
          <a:bodyPr/>
          <a:lstStyle/>
          <a:p>
            <a:pPr marL="0" lvl="1" indent="0" algn="ctr">
              <a:buSzTx/>
              <a:buNone/>
            </a:pPr>
            <a:r>
              <a:rPr lang="en-US" sz="2800" b="1" dirty="0">
                <a:solidFill>
                  <a:schemeClr val="accent2"/>
                </a:solidFill>
              </a:rPr>
              <a:t>Measurement is a quality improvement tool, </a:t>
            </a:r>
          </a:p>
          <a:p>
            <a:pPr marL="0" lvl="1" indent="0" algn="ctr">
              <a:buSzTx/>
              <a:buNone/>
            </a:pPr>
            <a:r>
              <a:rPr lang="en-US" sz="2800" b="1" dirty="0">
                <a:solidFill>
                  <a:schemeClr val="accent2"/>
                </a:solidFill>
              </a:rPr>
              <a:t>not an end in and of itself</a:t>
            </a:r>
          </a:p>
          <a:p>
            <a:pPr marL="0" lvl="1" indent="0" algn="ctr">
              <a:buSzTx/>
              <a:buNone/>
            </a:pPr>
            <a:endParaRPr lang="en-US" b="1" i="1" dirty="0">
              <a:solidFill>
                <a:schemeClr val="accent2"/>
              </a:solidFill>
            </a:endParaRPr>
          </a:p>
          <a:p>
            <a:pPr marL="365760" lvl="1">
              <a:buSzTx/>
              <a:buFont typeface="Wingdings" pitchFamily="2" charset="2"/>
              <a:buChar char="§"/>
            </a:pPr>
            <a:endParaRPr lang="en-US" dirty="0"/>
          </a:p>
          <a:p>
            <a:pPr marL="0" lvl="1" indent="0">
              <a:buSzTx/>
              <a:buNone/>
            </a:pPr>
            <a:endParaRPr lang="en-US" dirty="0"/>
          </a:p>
          <a:p>
            <a:endParaRPr lang="en-US" dirty="0"/>
          </a:p>
        </p:txBody>
      </p:sp>
      <p:pic>
        <p:nvPicPr>
          <p:cNvPr id="1026" name="Picture 2" descr="A picture containing measuring stick, object,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00" y="2158410"/>
            <a:ext cx="2934061" cy="19563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Do We Measure?</a:t>
            </a:r>
          </a:p>
        </p:txBody>
      </p:sp>
    </p:spTree>
    <p:extLst>
      <p:ext uri="{BB962C8B-B14F-4D97-AF65-F5344CB8AC3E}">
        <p14:creationId xmlns:p14="http://schemas.microsoft.com/office/powerpoint/2010/main" val="7776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spcBef>
                <a:spcPts val="1200"/>
              </a:spcBef>
            </a:pPr>
            <a:r>
              <a:rPr lang="en-US" dirty="0"/>
              <a:t>Intent to Submit</a:t>
            </a:r>
          </a:p>
          <a:p>
            <a:pPr>
              <a:spcBef>
                <a:spcPts val="1200"/>
              </a:spcBef>
            </a:pPr>
            <a:r>
              <a:rPr lang="en-US" dirty="0"/>
              <a:t>Call for Nominations</a:t>
            </a:r>
          </a:p>
          <a:p>
            <a:pPr>
              <a:spcBef>
                <a:spcPts val="1200"/>
              </a:spcBef>
            </a:pPr>
            <a:r>
              <a:rPr lang="en-US" dirty="0"/>
              <a:t>Measure Evaluation</a:t>
            </a:r>
          </a:p>
          <a:p>
            <a:pPr>
              <a:spcBef>
                <a:spcPts val="1200"/>
              </a:spcBef>
            </a:pPr>
            <a:r>
              <a:rPr lang="en-US" dirty="0"/>
              <a:t>Public Commenting Period with Member Support</a:t>
            </a:r>
          </a:p>
          <a:p>
            <a:pPr>
              <a:spcBef>
                <a:spcPts val="1200"/>
              </a:spcBef>
            </a:pPr>
            <a:r>
              <a:rPr lang="en-US" dirty="0"/>
              <a:t>Measure Endorsement</a:t>
            </a:r>
          </a:p>
          <a:p>
            <a:pPr>
              <a:spcBef>
                <a:spcPts val="1200"/>
              </a:spcBef>
            </a:pPr>
            <a:r>
              <a:rPr lang="en-US" dirty="0"/>
              <a:t>Measure Appeals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CC6898-6007-4132-BD9E-84FB4BADD336}" type="slidenum">
              <a:rPr lang="en-US" smtClean="0"/>
              <a:pPr/>
              <a:t>7</a:t>
            </a:fld>
            <a:endParaRPr lang="en-US" dirty="0"/>
          </a:p>
        </p:txBody>
      </p:sp>
      <p:sp>
        <p:nvSpPr>
          <p:cNvPr id="2" name="Title 1"/>
          <p:cNvSpPr>
            <a:spLocks noGrp="1"/>
          </p:cNvSpPr>
          <p:nvPr>
            <p:ph type="title"/>
          </p:nvPr>
        </p:nvSpPr>
        <p:spPr/>
        <p:txBody>
          <a:bodyPr/>
          <a:lstStyle/>
          <a:p>
            <a:r>
              <a:rPr lang="en-US" dirty="0"/>
              <a:t>NQF Consensus Development Process (CDP) </a:t>
            </a:r>
            <a:br>
              <a:rPr lang="en-US" dirty="0"/>
            </a:br>
            <a:r>
              <a:rPr lang="en-US" sz="2800" dirty="0"/>
              <a:t>6 Steps for Measure Endorsement</a:t>
            </a:r>
          </a:p>
        </p:txBody>
      </p:sp>
    </p:spTree>
    <p:extLst>
      <p:ext uri="{BB962C8B-B14F-4D97-AF65-F5344CB8AC3E}">
        <p14:creationId xmlns:p14="http://schemas.microsoft.com/office/powerpoint/2010/main" val="162741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8</a:t>
            </a:fld>
            <a:endParaRPr lang="en-US" dirty="0"/>
          </a:p>
        </p:txBody>
      </p:sp>
      <p:sp>
        <p:nvSpPr>
          <p:cNvPr id="4" name="Content Placeholder 3"/>
          <p:cNvSpPr>
            <a:spLocks noGrp="1"/>
          </p:cNvSpPr>
          <p:nvPr>
            <p:ph sz="quarter" idx="14"/>
          </p:nvPr>
        </p:nvSpPr>
        <p:spPr>
          <a:xfrm>
            <a:off x="762000" y="1785939"/>
            <a:ext cx="7924800" cy="4570412"/>
          </a:xfrm>
        </p:spPr>
        <p:txBody>
          <a:bodyPr/>
          <a:lstStyle/>
          <a:p>
            <a:r>
              <a:rPr lang="en-US" dirty="0"/>
              <a:t>Two evaluation cycles per year</a:t>
            </a:r>
          </a:p>
          <a:p>
            <a:pPr lvl="1"/>
            <a:r>
              <a:rPr lang="en-US" dirty="0"/>
              <a:t>Intent to Submit Deadline (August 1 and Jan 1)</a:t>
            </a:r>
          </a:p>
          <a:p>
            <a:pPr lvl="2"/>
            <a:r>
              <a:rPr lang="en-US" dirty="0"/>
              <a:t>Full Measure Specifications</a:t>
            </a:r>
          </a:p>
          <a:p>
            <a:pPr lvl="2"/>
            <a:r>
              <a:rPr lang="en-US" dirty="0"/>
              <a:t>Measure Testing Attachment</a:t>
            </a:r>
          </a:p>
          <a:p>
            <a:pPr lvl="1"/>
            <a:r>
              <a:rPr lang="en-US" dirty="0"/>
              <a:t>Full Submission Deadline (early April, early November)</a:t>
            </a:r>
          </a:p>
          <a:p>
            <a:pPr lvl="2"/>
            <a:r>
              <a:rPr lang="en-US" dirty="0"/>
              <a:t>Evidence, Gap, Feasibility, Usability and Use, Related/Competing</a:t>
            </a:r>
          </a:p>
          <a:p>
            <a:pPr lvl="2"/>
            <a:endParaRPr lang="en-US" dirty="0"/>
          </a:p>
          <a:p>
            <a:pPr lvl="1"/>
            <a:r>
              <a:rPr lang="en-US" dirty="0"/>
              <a:t>Measure evaluation meetings (~ February, June)</a:t>
            </a:r>
          </a:p>
          <a:p>
            <a:pPr lvl="1"/>
            <a:r>
              <a:rPr lang="en-US" dirty="0"/>
              <a:t>Draft reports out for comment (~ March/April, July/August)</a:t>
            </a:r>
          </a:p>
          <a:p>
            <a:pPr lvl="1"/>
            <a:r>
              <a:rPr lang="en-US" dirty="0" err="1"/>
              <a:t>CSAC</a:t>
            </a:r>
            <a:r>
              <a:rPr lang="en-US" dirty="0"/>
              <a:t> meetings (June, October) </a:t>
            </a:r>
          </a:p>
        </p:txBody>
      </p:sp>
      <p:sp>
        <p:nvSpPr>
          <p:cNvPr id="2" name="Title 1"/>
          <p:cNvSpPr>
            <a:spLocks noGrp="1"/>
          </p:cNvSpPr>
          <p:nvPr>
            <p:ph type="title"/>
          </p:nvPr>
        </p:nvSpPr>
        <p:spPr/>
        <p:txBody>
          <a:bodyPr/>
          <a:lstStyle/>
          <a:p>
            <a:r>
              <a:rPr lang="en-US" dirty="0"/>
              <a:t>CDP Timelines</a:t>
            </a:r>
          </a:p>
        </p:txBody>
      </p:sp>
    </p:spTree>
    <p:extLst>
      <p:ext uri="{BB962C8B-B14F-4D97-AF65-F5344CB8AC3E}">
        <p14:creationId xmlns:p14="http://schemas.microsoft.com/office/powerpoint/2010/main" val="252147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9</a:t>
            </a:fld>
            <a:endParaRPr lang="en-US" dirty="0"/>
          </a:p>
        </p:txBody>
      </p:sp>
      <p:sp>
        <p:nvSpPr>
          <p:cNvPr id="4" name="Content Placeholder 3"/>
          <p:cNvSpPr>
            <a:spLocks noGrp="1"/>
          </p:cNvSpPr>
          <p:nvPr>
            <p:ph sz="quarter" idx="14"/>
          </p:nvPr>
        </p:nvSpPr>
        <p:spPr>
          <a:xfrm>
            <a:off x="761999" y="1299648"/>
            <a:ext cx="7924800" cy="4570412"/>
          </a:xfrm>
        </p:spPr>
        <p:txBody>
          <a:bodyPr numCol="2"/>
          <a:lstStyle/>
          <a:p>
            <a:r>
              <a:rPr lang="en-US" sz="2400" dirty="0"/>
              <a:t>All-Cause Admissions/ Readmissions</a:t>
            </a:r>
          </a:p>
          <a:p>
            <a:r>
              <a:rPr lang="en-US" sz="2400" dirty="0"/>
              <a:t>Behavioral Health &amp; Substance Use</a:t>
            </a:r>
          </a:p>
          <a:p>
            <a:r>
              <a:rPr lang="en-US" sz="2400" dirty="0"/>
              <a:t>Cancer</a:t>
            </a:r>
          </a:p>
          <a:p>
            <a:r>
              <a:rPr lang="en-US" sz="2400" dirty="0"/>
              <a:t>Cardiovascular</a:t>
            </a:r>
          </a:p>
          <a:p>
            <a:r>
              <a:rPr lang="en-US" sz="2400" dirty="0"/>
              <a:t>Cost and Efficiency</a:t>
            </a:r>
          </a:p>
          <a:p>
            <a:r>
              <a:rPr lang="en-US" sz="2400" dirty="0"/>
              <a:t>Geriatrics &amp; Palliative Care</a:t>
            </a:r>
          </a:p>
          <a:p>
            <a:r>
              <a:rPr lang="en-US" sz="2400" dirty="0"/>
              <a:t>Neurology</a:t>
            </a:r>
          </a:p>
          <a:p>
            <a:r>
              <a:rPr lang="en-US" sz="2400" dirty="0"/>
              <a:t>Patient Experience &amp; Function</a:t>
            </a:r>
          </a:p>
          <a:p>
            <a:r>
              <a:rPr lang="en-US" sz="2400" dirty="0"/>
              <a:t>Patient Safety</a:t>
            </a:r>
          </a:p>
          <a:p>
            <a:r>
              <a:rPr lang="en-US" sz="2400" dirty="0"/>
              <a:t>Pediatrics </a:t>
            </a:r>
          </a:p>
          <a:p>
            <a:r>
              <a:rPr lang="en-US" sz="2400" dirty="0"/>
              <a:t>Perinatal &amp; Women’s Health</a:t>
            </a:r>
          </a:p>
          <a:p>
            <a:r>
              <a:rPr lang="en-US" sz="2400" dirty="0"/>
              <a:t>Prevention &amp; Population Health</a:t>
            </a:r>
          </a:p>
          <a:p>
            <a:r>
              <a:rPr lang="en-US" sz="2400" dirty="0"/>
              <a:t>Primary Care &amp; Chronic Illness</a:t>
            </a:r>
          </a:p>
          <a:p>
            <a:r>
              <a:rPr lang="en-US" sz="2400" dirty="0"/>
              <a:t>Renal</a:t>
            </a:r>
          </a:p>
          <a:p>
            <a:r>
              <a:rPr lang="en-US" sz="2400" dirty="0"/>
              <a:t>Surgery</a:t>
            </a:r>
          </a:p>
          <a:p>
            <a:pPr marL="274320" lvl="1" indent="0">
              <a:buNone/>
            </a:pPr>
            <a:endParaRPr lang="en-US" sz="2000" dirty="0"/>
          </a:p>
        </p:txBody>
      </p:sp>
      <p:sp>
        <p:nvSpPr>
          <p:cNvPr id="2" name="Title 1"/>
          <p:cNvSpPr>
            <a:spLocks noGrp="1"/>
          </p:cNvSpPr>
          <p:nvPr>
            <p:ph type="title"/>
          </p:nvPr>
        </p:nvSpPr>
        <p:spPr/>
        <p:txBody>
          <a:bodyPr/>
          <a:lstStyle/>
          <a:p>
            <a:r>
              <a:rPr lang="en-US" dirty="0"/>
              <a:t>NQF Standing Committees:  15 Topic Areas</a:t>
            </a:r>
          </a:p>
        </p:txBody>
      </p:sp>
    </p:spTree>
    <p:extLst>
      <p:ext uri="{BB962C8B-B14F-4D97-AF65-F5344CB8AC3E}">
        <p14:creationId xmlns:p14="http://schemas.microsoft.com/office/powerpoint/2010/main" val="1895060172"/>
      </p:ext>
    </p:extLst>
  </p:cSld>
  <p:clrMapOvr>
    <a:masterClrMapping/>
  </p:clrMapOvr>
</p:sld>
</file>

<file path=ppt/theme/theme1.xml><?xml version="1.0" encoding="utf-8"?>
<a:theme xmlns:a="http://schemas.openxmlformats.org/drawingml/2006/main" name="Office Theme">
  <a:themeElements>
    <a:clrScheme name="NQF High Contrast">
      <a:dk1>
        <a:srgbClr val="000000"/>
      </a:dk1>
      <a:lt1>
        <a:sysClr val="window" lastClr="FFFFFF"/>
      </a:lt1>
      <a:dk2>
        <a:srgbClr val="476173"/>
      </a:dk2>
      <a:lt2>
        <a:srgbClr val="FFC222"/>
      </a:lt2>
      <a:accent1>
        <a:srgbClr val="3B6E8F"/>
      </a:accent1>
      <a:accent2>
        <a:srgbClr val="CD4C00"/>
      </a:accent2>
      <a:accent3>
        <a:srgbClr val="6B7A17"/>
      </a:accent3>
      <a:accent4>
        <a:srgbClr val="6C207E"/>
      </a:accent4>
      <a:accent5>
        <a:srgbClr val="7E0D3E"/>
      </a:accent5>
      <a:accent6>
        <a:srgbClr val="007ACC"/>
      </a:accent6>
      <a:hlink>
        <a:srgbClr val="0000FF"/>
      </a:hlink>
      <a:folHlink>
        <a:srgbClr val="4761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QF PowerPoint Template.potx" id="{8A051276-AD97-43C8-9DFE-355AD59CA000}" vid="{21175A87-6FC8-4D8B-9C4F-63F55D6E5D8C}"/>
    </a:ext>
  </a:extLst>
</a:theme>
</file>

<file path=ppt/theme/theme2.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Type xmlns="836b82f1-340d-495e-85b5-201c5296619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CC1047693B9C4E82C98949384232E3" ma:contentTypeVersion="13" ma:contentTypeDescription="Create a new document." ma:contentTypeScope="" ma:versionID="4f8a7a2816b2d8d0099e90946c79375c">
  <xsd:schema xmlns:xsd="http://www.w3.org/2001/XMLSchema" xmlns:xs="http://www.w3.org/2001/XMLSchema" xmlns:p="http://schemas.microsoft.com/office/2006/metadata/properties" xmlns:ns2="836b82f1-340d-495e-85b5-201c5296619a" targetNamespace="http://schemas.microsoft.com/office/2006/metadata/properties" ma:root="true" ma:fieldsID="3be9963e7f408cfe264e4739eaeea019" ns2:_="">
    <xsd:import namespace="836b82f1-340d-495e-85b5-201c5296619a"/>
    <xsd:element name="properties">
      <xsd:complexType>
        <xsd:sequence>
          <xsd:element name="documentManagement">
            <xsd:complexType>
              <xsd:all>
                <xsd:element ref="ns2:Cont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b82f1-340d-495e-85b5-201c5296619a" elementFormDefault="qualified">
    <xsd:import namespace="http://schemas.microsoft.com/office/2006/documentManagement/types"/>
    <xsd:import namespace="http://schemas.microsoft.com/office/infopath/2007/PartnerControls"/>
    <xsd:element name="Content_x0020_Type" ma:index="2" nillable="true" ma:displayName="Document Type" ma:format="Dropdown" ma:internalName="Content_x0020_Type">
      <xsd:simpleType>
        <xsd:restriction base="dms:Choice">
          <xsd:enumeration value="Policies &amp; Procedures"/>
          <xsd:enumeration value="Maintenance Forms"/>
          <xsd:enumeration value="Measure Developer Webinars"/>
          <xsd:enumeration value="Maintenance Tracking Documents"/>
          <xsd:enumeration value="CSAC Materials"/>
          <xsd:enumeration value="Reference Materials"/>
          <xsd:enumeration value="Measure Developer Workshop"/>
          <xsd:enumeration value="Measure Developer Schedules"/>
          <xsd:enumeration value="Measure Developer Advisory Panel"/>
          <xsd:enumeration value="Restructuring Maintenance"/>
          <xsd:enumeration value="Project Management"/>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634863537806517836</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634863537806517836</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634863537806517836</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4FA8FA-FB35-4C02-9757-BB32B0CD60B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36b82f1-340d-495e-85b5-201c5296619a"/>
    <ds:schemaRef ds:uri="http://www.w3.org/XML/1998/namespace"/>
    <ds:schemaRef ds:uri="http://purl.org/dc/dcmitype/"/>
  </ds:schemaRefs>
</ds:datastoreItem>
</file>

<file path=customXml/itemProps2.xml><?xml version="1.0" encoding="utf-8"?>
<ds:datastoreItem xmlns:ds="http://schemas.openxmlformats.org/officeDocument/2006/customXml" ds:itemID="{069C6C72-DFE6-4CA6-8113-FAAE3E072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b82f1-340d-495e-85b5-201c52966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8986AC-0B28-403C-908F-901DD86FF367}">
  <ds:schemaRefs>
    <ds:schemaRef ds:uri="http://schemas.microsoft.com/sharepoint/events"/>
  </ds:schemaRefs>
</ds:datastoreItem>
</file>

<file path=customXml/itemProps4.xml><?xml version="1.0" encoding="utf-8"?>
<ds:datastoreItem xmlns:ds="http://schemas.openxmlformats.org/officeDocument/2006/customXml" ds:itemID="{71FFF6BB-70E1-45DC-AC3D-2801DE65C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NQF PowerPoint Template</Template>
  <TotalTime>3207</TotalTime>
  <Words>2636</Words>
  <Application>Microsoft Office PowerPoint</Application>
  <PresentationFormat>On-screen Show (4:3)</PresentationFormat>
  <Paragraphs>392</Paragraphs>
  <Slides>31</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Wingdings</vt:lpstr>
      <vt:lpstr>Wingdings 2</vt:lpstr>
      <vt:lpstr>Office Theme</vt:lpstr>
      <vt:lpstr>CMS_template</vt:lpstr>
      <vt:lpstr>CMS Measure Development Education &amp; Outreach</vt:lpstr>
      <vt:lpstr>Vision and Goals: MACRA Info Sessions</vt:lpstr>
      <vt:lpstr>Where do measure submissions fall short?  Pointers for Navigating NQF’s Consensus Development Process</vt:lpstr>
      <vt:lpstr>Objectives</vt:lpstr>
      <vt:lpstr>Background</vt:lpstr>
      <vt:lpstr>Why Do We Measure?</vt:lpstr>
      <vt:lpstr>NQF Consensus Development Process (CDP)  6 Steps for Measure Endorsement</vt:lpstr>
      <vt:lpstr>CDP Timelines</vt:lpstr>
      <vt:lpstr>NQF Standing Committees:  15 Topic Areas</vt:lpstr>
      <vt:lpstr>NQF Standing Committees</vt:lpstr>
      <vt:lpstr>NQF’s Measure Evaluation Criteria</vt:lpstr>
      <vt:lpstr>Two Principal Reasons Measures Do Not Obtain NQF Endorsement</vt:lpstr>
      <vt:lpstr>Limitations of the Measure</vt:lpstr>
      <vt:lpstr>The Measure:  Concept and Construct</vt:lpstr>
      <vt:lpstr>Things to Consider:  Concept &amp; Construct</vt:lpstr>
      <vt:lpstr>Problems with the “Defense”</vt:lpstr>
      <vt:lpstr>Non-Adherence to NQF’s Evaluation Criteria</vt:lpstr>
      <vt:lpstr>Addressing General Deficiencies with Written Submission Materials</vt:lpstr>
      <vt:lpstr>Issues with the Evidence Subcriterion</vt:lpstr>
      <vt:lpstr>Issues with the Gap Criterion</vt:lpstr>
      <vt:lpstr>Issues with the Reliability/Validity Subcriteria</vt:lpstr>
      <vt:lpstr>Issues with Usability and Use Criterion</vt:lpstr>
      <vt:lpstr>How Can NQF Help?</vt:lpstr>
      <vt:lpstr>Become Familiar with our Submitting Standards Page</vt:lpstr>
      <vt:lpstr>Submitting Standards Web Page Resources</vt:lpstr>
      <vt:lpstr>Suggestions for the Oral Presentation to Standing Committees</vt:lpstr>
      <vt:lpstr>Thank you</vt:lpstr>
      <vt:lpstr>Discussion Questions</vt:lpstr>
      <vt:lpstr>Want to Ask a Question?</vt:lpstr>
      <vt:lpstr>Upcoming MACRA Info Sessions</vt:lpstr>
      <vt:lpstr>Contact Information</vt:lpstr>
    </vt:vector>
  </TitlesOfParts>
  <Company>National Quality Forum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measures fail to receive NQF endorsement?</dc:title>
  <dc:creator>Jean-Luc Tilly</dc:creator>
  <cp:lastModifiedBy>Wesley Wei</cp:lastModifiedBy>
  <cp:revision>71</cp:revision>
  <dcterms:created xsi:type="dcterms:W3CDTF">2019-02-12T19:19:37Z</dcterms:created>
  <dcterms:modified xsi:type="dcterms:W3CDTF">2019-04-09T20:44:26Z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0x010100B8CC1047693B9C4E82C98949384232E3</vt:lpwstr>
  </property>
</Properties>
</file>