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5"/>
  </p:sldMasterIdLst>
  <p:notesMasterIdLst>
    <p:notesMasterId r:id="rId56"/>
  </p:notesMasterIdLst>
  <p:handoutMasterIdLst>
    <p:handoutMasterId r:id="rId57"/>
  </p:handoutMasterIdLst>
  <p:sldIdLst>
    <p:sldId id="431" r:id="rId6"/>
    <p:sldId id="432" r:id="rId7"/>
    <p:sldId id="433" r:id="rId8"/>
    <p:sldId id="260" r:id="rId9"/>
    <p:sldId id="424" r:id="rId10"/>
    <p:sldId id="429" r:id="rId11"/>
    <p:sldId id="430" r:id="rId12"/>
    <p:sldId id="427" r:id="rId13"/>
    <p:sldId id="383" r:id="rId14"/>
    <p:sldId id="384" r:id="rId15"/>
    <p:sldId id="385" r:id="rId16"/>
    <p:sldId id="386" r:id="rId17"/>
    <p:sldId id="387" r:id="rId18"/>
    <p:sldId id="407" r:id="rId19"/>
    <p:sldId id="408" r:id="rId20"/>
    <p:sldId id="388" r:id="rId21"/>
    <p:sldId id="389" r:id="rId22"/>
    <p:sldId id="390" r:id="rId23"/>
    <p:sldId id="411" r:id="rId24"/>
    <p:sldId id="392" r:id="rId25"/>
    <p:sldId id="393" r:id="rId26"/>
    <p:sldId id="410" r:id="rId27"/>
    <p:sldId id="394" r:id="rId28"/>
    <p:sldId id="391" r:id="rId29"/>
    <p:sldId id="396" r:id="rId30"/>
    <p:sldId id="395" r:id="rId31"/>
    <p:sldId id="412" r:id="rId32"/>
    <p:sldId id="397" r:id="rId33"/>
    <p:sldId id="398" r:id="rId34"/>
    <p:sldId id="399" r:id="rId35"/>
    <p:sldId id="400" r:id="rId36"/>
    <p:sldId id="401" r:id="rId37"/>
    <p:sldId id="413" r:id="rId38"/>
    <p:sldId id="414" r:id="rId39"/>
    <p:sldId id="415" r:id="rId40"/>
    <p:sldId id="416" r:id="rId41"/>
    <p:sldId id="417" r:id="rId42"/>
    <p:sldId id="418" r:id="rId43"/>
    <p:sldId id="419" r:id="rId44"/>
    <p:sldId id="420" r:id="rId45"/>
    <p:sldId id="421" r:id="rId46"/>
    <p:sldId id="422" r:id="rId47"/>
    <p:sldId id="423" r:id="rId48"/>
    <p:sldId id="426" r:id="rId49"/>
    <p:sldId id="425" r:id="rId50"/>
    <p:sldId id="382" r:id="rId51"/>
    <p:sldId id="435" r:id="rId52"/>
    <p:sldId id="434" r:id="rId53"/>
    <p:sldId id="436" r:id="rId54"/>
    <p:sldId id="437"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C90FEB-8BE9-43D5-A553-D82EA9AA569B}">
          <p14:sldIdLst>
            <p14:sldId id="431"/>
            <p14:sldId id="432"/>
            <p14:sldId id="433"/>
            <p14:sldId id="260"/>
            <p14:sldId id="424"/>
            <p14:sldId id="429"/>
            <p14:sldId id="430"/>
            <p14:sldId id="427"/>
            <p14:sldId id="383"/>
            <p14:sldId id="384"/>
            <p14:sldId id="385"/>
            <p14:sldId id="386"/>
            <p14:sldId id="387"/>
            <p14:sldId id="407"/>
            <p14:sldId id="408"/>
            <p14:sldId id="388"/>
            <p14:sldId id="389"/>
            <p14:sldId id="390"/>
            <p14:sldId id="411"/>
            <p14:sldId id="392"/>
            <p14:sldId id="393"/>
            <p14:sldId id="410"/>
            <p14:sldId id="394"/>
            <p14:sldId id="391"/>
            <p14:sldId id="396"/>
            <p14:sldId id="395"/>
            <p14:sldId id="412"/>
            <p14:sldId id="397"/>
            <p14:sldId id="398"/>
            <p14:sldId id="399"/>
            <p14:sldId id="400"/>
            <p14:sldId id="401"/>
            <p14:sldId id="413"/>
            <p14:sldId id="414"/>
            <p14:sldId id="415"/>
            <p14:sldId id="416"/>
            <p14:sldId id="417"/>
            <p14:sldId id="418"/>
            <p14:sldId id="419"/>
            <p14:sldId id="420"/>
            <p14:sldId id="421"/>
            <p14:sldId id="422"/>
            <p14:sldId id="423"/>
            <p14:sldId id="426"/>
            <p14:sldId id="425"/>
            <p14:sldId id="382"/>
            <p14:sldId id="435"/>
            <p14:sldId id="434"/>
            <p14:sldId id="436"/>
            <p14:sldId id="437"/>
          </p14:sldIdLst>
        </p14:section>
      </p14:sectionLst>
    </p:ext>
    <p:ext uri="{EFAFB233-063F-42B5-8137-9DF3F51BA10A}">
      <p15:sldGuideLst xmlns:p15="http://schemas.microsoft.com/office/powerpoint/2012/main">
        <p15:guide id="1" orient="horz" pos="1047">
          <p15:clr>
            <a:srgbClr val="A4A3A4"/>
          </p15:clr>
        </p15:guide>
        <p15:guide id="2" pos="480">
          <p15:clr>
            <a:srgbClr val="A4A3A4"/>
          </p15:clr>
        </p15:guide>
        <p15:guide id="3" orient="horz" pos="3931">
          <p15:clr>
            <a:srgbClr val="A4A3A4"/>
          </p15:clr>
        </p15:guide>
        <p15:guide id="4" orient="horz" pos="1051">
          <p15:clr>
            <a:srgbClr val="A4A3A4"/>
          </p15:clr>
        </p15:guide>
        <p15:guide id="5" orient="horz" pos="418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Skipper" initials="CS" lastIdx="18" clrIdx="0">
    <p:extLst>
      <p:ext uri="{19B8F6BF-5375-455C-9EA6-DF929625EA0E}">
        <p15:presenceInfo xmlns:p15="http://schemas.microsoft.com/office/powerpoint/2012/main" userId="S-1-5-21-1708537768-2111687655-682003330-26770" providerId="AD"/>
      </p:ext>
    </p:extLst>
  </p:cmAuthor>
  <p:cmAuthor id="2" name="Katherine McQueston" initials="KM" lastIdx="3" clrIdx="1">
    <p:extLst>
      <p:ext uri="{19B8F6BF-5375-455C-9EA6-DF929625EA0E}">
        <p15:presenceInfo xmlns:p15="http://schemas.microsoft.com/office/powerpoint/2012/main" userId="S-1-5-21-1708537768-2111687655-682003330-37736" providerId="AD"/>
      </p:ext>
    </p:extLst>
  </p:cmAuthor>
  <p:cmAuthor id="3" name="Kathryn Goodwin" initials="KG" lastIdx="4" clrIdx="2">
    <p:extLst>
      <p:ext uri="{19B8F6BF-5375-455C-9EA6-DF929625EA0E}">
        <p15:presenceInfo xmlns:p15="http://schemas.microsoft.com/office/powerpoint/2012/main" userId="S-1-5-21-1708537768-2111687655-682003330-3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DCE6"/>
    <a:srgbClr val="C0CDD5"/>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6" autoAdjust="0"/>
    <p:restoredTop sz="86377" autoAdjust="0"/>
  </p:normalViewPr>
  <p:slideViewPr>
    <p:cSldViewPr snapToGrid="0">
      <p:cViewPr>
        <p:scale>
          <a:sx n="90" d="100"/>
          <a:sy n="90" d="100"/>
        </p:scale>
        <p:origin x="-222" y="-462"/>
      </p:cViewPr>
      <p:guideLst>
        <p:guide orient="horz" pos="1047"/>
        <p:guide pos="480"/>
        <p:guide orient="horz" pos="3931"/>
        <p:guide orient="horz" pos="1051"/>
        <p:guide orient="horz" pos="4185"/>
      </p:guideLst>
    </p:cSldViewPr>
  </p:slideViewPr>
  <p:outlineViewPr>
    <p:cViewPr>
      <p:scale>
        <a:sx n="33" d="100"/>
        <a:sy n="33" d="100"/>
      </p:scale>
      <p:origin x="0" y="-40788"/>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52" d="100"/>
          <a:sy n="52" d="100"/>
        </p:scale>
        <p:origin x="2076" y="72"/>
      </p:cViewPr>
      <p:guideLst>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B69E5-5967-4F7D-A50A-D1C78100FC7E}"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61697802-AFEA-46FB-B472-6398A557C01C}">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i="1" baseline="0" dirty="0"/>
            <a:t>Complex Measures</a:t>
          </a:r>
          <a:endParaRPr lang="en-US" dirty="0"/>
        </a:p>
      </dgm:t>
    </dgm:pt>
    <dgm:pt modelId="{8687F601-5D10-482E-A0E5-4E10E368ED03}" type="parTrans" cxnId="{461BB814-9BCA-4AE0-A0F9-23C6F479B375}">
      <dgm:prSet/>
      <dgm:spPr/>
      <dgm:t>
        <a:bodyPr/>
        <a:lstStyle/>
        <a:p>
          <a:endParaRPr lang="en-US"/>
        </a:p>
      </dgm:t>
    </dgm:pt>
    <dgm:pt modelId="{269A3C5A-C0CD-4FEA-A580-94720328BFAD}" type="sibTrans" cxnId="{461BB814-9BCA-4AE0-A0F9-23C6F479B375}">
      <dgm:prSet/>
      <dgm:spPr/>
      <dgm:t>
        <a:bodyPr/>
        <a:lstStyle/>
        <a:p>
          <a:endParaRPr lang="en-US"/>
        </a:p>
      </dgm:t>
    </dgm:pt>
    <dgm:pt modelId="{7EFAC203-5AC8-4B0E-B86B-391A2E70D49C}">
      <dgm:prSet custT="1"/>
      <dgm:spPr/>
      <dgm:t>
        <a:bodyPr/>
        <a:lstStyle/>
        <a:p>
          <a:pPr rtl="0"/>
          <a:r>
            <a:rPr lang="en-US" sz="1600" b="1" baseline="0" dirty="0"/>
            <a:t>Outcome measures, including intermediate clinical outcomes</a:t>
          </a:r>
          <a:endParaRPr lang="en-US" sz="1600" b="1" dirty="0"/>
        </a:p>
      </dgm:t>
    </dgm:pt>
    <dgm:pt modelId="{5DAF96FA-91D6-4839-9D1E-0F0D87ECB5F2}" type="parTrans" cxnId="{7D69CAA8-21CC-4986-8B10-5449FD9F8865}">
      <dgm:prSet/>
      <dgm:spPr/>
      <dgm:t>
        <a:bodyPr/>
        <a:lstStyle/>
        <a:p>
          <a:endParaRPr lang="en-US"/>
        </a:p>
      </dgm:t>
    </dgm:pt>
    <dgm:pt modelId="{AEB0BAFD-4EC8-4B81-8758-EFEC489CAD0C}" type="sibTrans" cxnId="{7D69CAA8-21CC-4986-8B10-5449FD9F8865}">
      <dgm:prSet/>
      <dgm:spPr/>
      <dgm:t>
        <a:bodyPr/>
        <a:lstStyle/>
        <a:p>
          <a:endParaRPr lang="en-US"/>
        </a:p>
      </dgm:t>
    </dgm:pt>
    <dgm:pt modelId="{46018340-48D4-4762-9AFD-696929157B6A}">
      <dgm:prSet custT="1"/>
      <dgm:spPr/>
      <dgm:t>
        <a:bodyPr/>
        <a:lstStyle/>
        <a:p>
          <a:pPr rtl="0"/>
          <a:r>
            <a:rPr lang="en-US" sz="1600" b="1" baseline="0" dirty="0"/>
            <a:t>Instrument-based measures (e.g., PRO-PMs)</a:t>
          </a:r>
          <a:endParaRPr lang="en-US" sz="1600" b="1" dirty="0"/>
        </a:p>
      </dgm:t>
    </dgm:pt>
    <dgm:pt modelId="{4AAAA317-7A21-41C8-83E8-1C290F007E5F}" type="parTrans" cxnId="{14F47A6B-95FD-4AAE-A550-9ADBCABE4612}">
      <dgm:prSet/>
      <dgm:spPr/>
      <dgm:t>
        <a:bodyPr/>
        <a:lstStyle/>
        <a:p>
          <a:endParaRPr lang="en-US"/>
        </a:p>
      </dgm:t>
    </dgm:pt>
    <dgm:pt modelId="{6B042669-BAA9-4F8E-A42E-8BB9DA6CD51D}" type="sibTrans" cxnId="{14F47A6B-95FD-4AAE-A550-9ADBCABE4612}">
      <dgm:prSet/>
      <dgm:spPr/>
      <dgm:t>
        <a:bodyPr/>
        <a:lstStyle/>
        <a:p>
          <a:endParaRPr lang="en-US"/>
        </a:p>
      </dgm:t>
    </dgm:pt>
    <dgm:pt modelId="{03457C38-BC14-4459-BE4A-9F07279DDF96}">
      <dgm:prSet custT="1"/>
      <dgm:spPr/>
      <dgm:t>
        <a:bodyPr/>
        <a:lstStyle/>
        <a:p>
          <a:pPr rtl="0"/>
          <a:r>
            <a:rPr lang="en-US" sz="1600" b="1" baseline="0" dirty="0"/>
            <a:t>Cost/resource use measures</a:t>
          </a:r>
          <a:endParaRPr lang="en-US" sz="1600" b="1" dirty="0"/>
        </a:p>
      </dgm:t>
    </dgm:pt>
    <dgm:pt modelId="{C0F34BB1-638F-405F-BCFC-17A7191E260D}" type="parTrans" cxnId="{12F1B299-55B8-4627-AFB3-6D95DE5E2A5E}">
      <dgm:prSet/>
      <dgm:spPr/>
      <dgm:t>
        <a:bodyPr/>
        <a:lstStyle/>
        <a:p>
          <a:endParaRPr lang="en-US"/>
        </a:p>
      </dgm:t>
    </dgm:pt>
    <dgm:pt modelId="{D2D59AC7-3619-4548-92D9-086B409FAA2A}" type="sibTrans" cxnId="{12F1B299-55B8-4627-AFB3-6D95DE5E2A5E}">
      <dgm:prSet/>
      <dgm:spPr/>
      <dgm:t>
        <a:bodyPr/>
        <a:lstStyle/>
        <a:p>
          <a:endParaRPr lang="en-US"/>
        </a:p>
      </dgm:t>
    </dgm:pt>
    <dgm:pt modelId="{28307246-7F07-4DBB-A5AC-80FA56385ECE}">
      <dgm:prSet custT="1"/>
      <dgm:spPr/>
      <dgm:t>
        <a:bodyPr/>
        <a:lstStyle/>
        <a:p>
          <a:pPr rtl="0"/>
          <a:r>
            <a:rPr lang="en-US" sz="1600" b="1" baseline="0" dirty="0"/>
            <a:t>Efficiency measures (those combining concepts of resource use and quality)</a:t>
          </a:r>
          <a:endParaRPr lang="en-US" sz="1600" b="1" dirty="0"/>
        </a:p>
      </dgm:t>
    </dgm:pt>
    <dgm:pt modelId="{F4C5F2C1-7ACD-4EAE-822E-3A15B2EACEF5}" type="parTrans" cxnId="{F15A8862-3245-44D8-ABE2-F83A6E4780C9}">
      <dgm:prSet/>
      <dgm:spPr/>
      <dgm:t>
        <a:bodyPr/>
        <a:lstStyle/>
        <a:p>
          <a:endParaRPr lang="en-US"/>
        </a:p>
      </dgm:t>
    </dgm:pt>
    <dgm:pt modelId="{447ADCCD-D161-45F7-B863-DBCE43E6B0DD}" type="sibTrans" cxnId="{F15A8862-3245-44D8-ABE2-F83A6E4780C9}">
      <dgm:prSet/>
      <dgm:spPr/>
      <dgm:t>
        <a:bodyPr/>
        <a:lstStyle/>
        <a:p>
          <a:endParaRPr lang="en-US"/>
        </a:p>
      </dgm:t>
    </dgm:pt>
    <dgm:pt modelId="{F77D17AF-3DB0-41AD-A4C4-8A7EE905CF7A}">
      <dgm:prSet custT="1"/>
      <dgm:spPr/>
      <dgm:t>
        <a:bodyPr/>
        <a:lstStyle/>
        <a:p>
          <a:pPr rtl="0"/>
          <a:r>
            <a:rPr lang="en-US" sz="1600" b="1" baseline="0" dirty="0"/>
            <a:t>Composite measures</a:t>
          </a:r>
          <a:endParaRPr lang="en-US" sz="1600" b="1" dirty="0"/>
        </a:p>
      </dgm:t>
    </dgm:pt>
    <dgm:pt modelId="{E8491A29-E090-4D95-A3A8-DC7B94E7782D}" type="parTrans" cxnId="{3259306D-2489-4C0E-AB96-A4D4FDC58671}">
      <dgm:prSet/>
      <dgm:spPr/>
      <dgm:t>
        <a:bodyPr/>
        <a:lstStyle/>
        <a:p>
          <a:endParaRPr lang="en-US"/>
        </a:p>
      </dgm:t>
    </dgm:pt>
    <dgm:pt modelId="{DB29ABF1-36D3-47DB-9608-22F63CDA8753}" type="sibTrans" cxnId="{3259306D-2489-4C0E-AB96-A4D4FDC58671}">
      <dgm:prSet/>
      <dgm:spPr/>
      <dgm:t>
        <a:bodyPr/>
        <a:lstStyle/>
        <a:p>
          <a:endParaRPr lang="en-US"/>
        </a:p>
      </dgm:t>
    </dgm:pt>
    <dgm:pt modelId="{144123D0-226D-4F05-9F31-C8B019B4C4CA}">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i="1" baseline="0" dirty="0"/>
            <a:t>Non-Complex Measures</a:t>
          </a:r>
          <a:endParaRPr lang="en-US" dirty="0"/>
        </a:p>
      </dgm:t>
    </dgm:pt>
    <dgm:pt modelId="{AA445BF2-58A2-4553-BE35-32FC91C2B33F}" type="parTrans" cxnId="{69BF183E-F1E7-4E21-9EBD-E650BE032EA0}">
      <dgm:prSet/>
      <dgm:spPr/>
      <dgm:t>
        <a:bodyPr/>
        <a:lstStyle/>
        <a:p>
          <a:endParaRPr lang="en-US"/>
        </a:p>
      </dgm:t>
    </dgm:pt>
    <dgm:pt modelId="{3C097A64-5A7A-4EBB-922A-0FC9A199E458}" type="sibTrans" cxnId="{69BF183E-F1E7-4E21-9EBD-E650BE032EA0}">
      <dgm:prSet/>
      <dgm:spPr/>
      <dgm:t>
        <a:bodyPr/>
        <a:lstStyle/>
        <a:p>
          <a:endParaRPr lang="en-US"/>
        </a:p>
      </dgm:t>
    </dgm:pt>
    <dgm:pt modelId="{17787333-89FB-4C5A-BF50-402202EB0F91}">
      <dgm:prSet custT="1"/>
      <dgm:spPr/>
      <dgm:t>
        <a:bodyPr/>
        <a:lstStyle/>
        <a:p>
          <a:pPr rtl="0"/>
          <a:r>
            <a:rPr lang="en-US" sz="1600" b="1" baseline="0" dirty="0"/>
            <a:t>Process measures</a:t>
          </a:r>
          <a:endParaRPr lang="en-US" sz="1600" b="1" dirty="0"/>
        </a:p>
      </dgm:t>
    </dgm:pt>
    <dgm:pt modelId="{9E6ACB18-37AA-454D-A619-B25C44217723}" type="parTrans" cxnId="{1F8752AF-B63C-44F8-AFBF-AED51CF6BB97}">
      <dgm:prSet/>
      <dgm:spPr/>
      <dgm:t>
        <a:bodyPr/>
        <a:lstStyle/>
        <a:p>
          <a:endParaRPr lang="en-US"/>
        </a:p>
      </dgm:t>
    </dgm:pt>
    <dgm:pt modelId="{AD995F55-574B-4B5E-B464-C9577792F650}" type="sibTrans" cxnId="{1F8752AF-B63C-44F8-AFBF-AED51CF6BB97}">
      <dgm:prSet/>
      <dgm:spPr/>
      <dgm:t>
        <a:bodyPr/>
        <a:lstStyle/>
        <a:p>
          <a:endParaRPr lang="en-US"/>
        </a:p>
      </dgm:t>
    </dgm:pt>
    <dgm:pt modelId="{1CB40BB4-C438-4EBB-83D8-272831AFA37A}">
      <dgm:prSet custT="1"/>
      <dgm:spPr/>
      <dgm:t>
        <a:bodyPr/>
        <a:lstStyle/>
        <a:p>
          <a:pPr rtl="0"/>
          <a:r>
            <a:rPr lang="en-US" sz="1600" b="1" baseline="0" dirty="0"/>
            <a:t>Structural measures </a:t>
          </a:r>
          <a:endParaRPr lang="en-US" sz="1600" b="1" dirty="0"/>
        </a:p>
      </dgm:t>
    </dgm:pt>
    <dgm:pt modelId="{B05DDF60-501E-4509-8182-56315D2A1108}" type="parTrans" cxnId="{509C95A0-5C26-4E47-98C6-BF0DBC5124A5}">
      <dgm:prSet/>
      <dgm:spPr/>
      <dgm:t>
        <a:bodyPr/>
        <a:lstStyle/>
        <a:p>
          <a:endParaRPr lang="en-US"/>
        </a:p>
      </dgm:t>
    </dgm:pt>
    <dgm:pt modelId="{035E6147-C71A-4D09-9639-3B18A934DC64}" type="sibTrans" cxnId="{509C95A0-5C26-4E47-98C6-BF0DBC5124A5}">
      <dgm:prSet/>
      <dgm:spPr/>
      <dgm:t>
        <a:bodyPr/>
        <a:lstStyle/>
        <a:p>
          <a:endParaRPr lang="en-US"/>
        </a:p>
      </dgm:t>
    </dgm:pt>
    <dgm:pt modelId="{E994CB53-E10A-4D4A-ABDF-5B38B303E1E3}">
      <dgm:prSet custT="1"/>
      <dgm:spPr/>
      <dgm:t>
        <a:bodyPr/>
        <a:lstStyle/>
        <a:p>
          <a:pPr rtl="0"/>
          <a:r>
            <a:rPr lang="en-US" sz="1600" b="1" baseline="0" dirty="0"/>
            <a:t>Previously endorsed complex measures with no changes/updates to the specifications or testing </a:t>
          </a:r>
          <a:endParaRPr lang="en-US" sz="1600" b="1" dirty="0"/>
        </a:p>
      </dgm:t>
    </dgm:pt>
    <dgm:pt modelId="{CB227F42-419D-4C5A-ACC5-41D50EAE48EE}" type="parTrans" cxnId="{0A377C15-FF67-4CA2-B002-831761289244}">
      <dgm:prSet/>
      <dgm:spPr/>
      <dgm:t>
        <a:bodyPr/>
        <a:lstStyle/>
        <a:p>
          <a:endParaRPr lang="en-US"/>
        </a:p>
      </dgm:t>
    </dgm:pt>
    <dgm:pt modelId="{10AFA97B-A0C0-4E6E-924D-B8187CC51C8F}" type="sibTrans" cxnId="{0A377C15-FF67-4CA2-B002-831761289244}">
      <dgm:prSet/>
      <dgm:spPr/>
      <dgm:t>
        <a:bodyPr/>
        <a:lstStyle/>
        <a:p>
          <a:endParaRPr lang="en-US"/>
        </a:p>
      </dgm:t>
    </dgm:pt>
    <dgm:pt modelId="{8D801A97-AA89-431A-80C2-AA7C578EC100}" type="pres">
      <dgm:prSet presAssocID="{444B69E5-5967-4F7D-A50A-D1C78100FC7E}" presName="linearFlow" presStyleCnt="0">
        <dgm:presLayoutVars>
          <dgm:dir/>
          <dgm:animLvl val="lvl"/>
          <dgm:resizeHandles val="exact"/>
        </dgm:presLayoutVars>
      </dgm:prSet>
      <dgm:spPr/>
    </dgm:pt>
    <dgm:pt modelId="{D1964135-E535-45ED-BEDA-A80E3A5C6A37}" type="pres">
      <dgm:prSet presAssocID="{61697802-AFEA-46FB-B472-6398A557C01C}" presName="composite" presStyleCnt="0"/>
      <dgm:spPr/>
    </dgm:pt>
    <dgm:pt modelId="{47A856C9-6152-4B66-8A3C-66E7A7819DF6}" type="pres">
      <dgm:prSet presAssocID="{61697802-AFEA-46FB-B472-6398A557C01C}" presName="parentText" presStyleLbl="alignNode1" presStyleIdx="0" presStyleCnt="2" custLinFactNeighborY="0">
        <dgm:presLayoutVars>
          <dgm:chMax val="1"/>
          <dgm:bulletEnabled val="1"/>
        </dgm:presLayoutVars>
      </dgm:prSet>
      <dgm:spPr/>
    </dgm:pt>
    <dgm:pt modelId="{094B0BC6-BCC1-408B-97E1-E48185C80A4F}" type="pres">
      <dgm:prSet presAssocID="{61697802-AFEA-46FB-B472-6398A557C01C}" presName="descendantText" presStyleLbl="alignAcc1" presStyleIdx="0" presStyleCnt="2">
        <dgm:presLayoutVars>
          <dgm:bulletEnabled val="1"/>
        </dgm:presLayoutVars>
      </dgm:prSet>
      <dgm:spPr/>
    </dgm:pt>
    <dgm:pt modelId="{ABB268DA-C922-4D6D-92A3-5449FA70BFDA}" type="pres">
      <dgm:prSet presAssocID="{269A3C5A-C0CD-4FEA-A580-94720328BFAD}" presName="sp" presStyleCnt="0"/>
      <dgm:spPr/>
    </dgm:pt>
    <dgm:pt modelId="{62025A79-E05E-4ECC-A903-E746C5FA1E58}" type="pres">
      <dgm:prSet presAssocID="{144123D0-226D-4F05-9F31-C8B019B4C4CA}" presName="composite" presStyleCnt="0"/>
      <dgm:spPr/>
    </dgm:pt>
    <dgm:pt modelId="{F57C56C2-97CC-40DB-B216-9D330D861E1D}" type="pres">
      <dgm:prSet presAssocID="{144123D0-226D-4F05-9F31-C8B019B4C4CA}" presName="parentText" presStyleLbl="alignNode1" presStyleIdx="1" presStyleCnt="2">
        <dgm:presLayoutVars>
          <dgm:chMax val="1"/>
          <dgm:bulletEnabled val="1"/>
        </dgm:presLayoutVars>
      </dgm:prSet>
      <dgm:spPr/>
    </dgm:pt>
    <dgm:pt modelId="{2808A957-9AB9-409F-A00F-A743F8978FEE}" type="pres">
      <dgm:prSet presAssocID="{144123D0-226D-4F05-9F31-C8B019B4C4CA}" presName="descendantText" presStyleLbl="alignAcc1" presStyleIdx="1" presStyleCnt="2">
        <dgm:presLayoutVars>
          <dgm:bulletEnabled val="1"/>
        </dgm:presLayoutVars>
      </dgm:prSet>
      <dgm:spPr/>
    </dgm:pt>
  </dgm:ptLst>
  <dgm:cxnLst>
    <dgm:cxn modelId="{D0B37500-7D3B-4D94-A09A-ACAEE9AB2039}" type="presOf" srcId="{E994CB53-E10A-4D4A-ABDF-5B38B303E1E3}" destId="{2808A957-9AB9-409F-A00F-A743F8978FEE}" srcOrd="0" destOrd="2" presId="urn:microsoft.com/office/officeart/2005/8/layout/chevron2"/>
    <dgm:cxn modelId="{C54C910B-DB90-49B1-97AE-6384823854A4}" type="presOf" srcId="{144123D0-226D-4F05-9F31-C8B019B4C4CA}" destId="{F57C56C2-97CC-40DB-B216-9D330D861E1D}" srcOrd="0" destOrd="0" presId="urn:microsoft.com/office/officeart/2005/8/layout/chevron2"/>
    <dgm:cxn modelId="{461BB814-9BCA-4AE0-A0F9-23C6F479B375}" srcId="{444B69E5-5967-4F7D-A50A-D1C78100FC7E}" destId="{61697802-AFEA-46FB-B472-6398A557C01C}" srcOrd="0" destOrd="0" parTransId="{8687F601-5D10-482E-A0E5-4E10E368ED03}" sibTransId="{269A3C5A-C0CD-4FEA-A580-94720328BFAD}"/>
    <dgm:cxn modelId="{0A377C15-FF67-4CA2-B002-831761289244}" srcId="{144123D0-226D-4F05-9F31-C8B019B4C4CA}" destId="{E994CB53-E10A-4D4A-ABDF-5B38B303E1E3}" srcOrd="2" destOrd="0" parTransId="{CB227F42-419D-4C5A-ACC5-41D50EAE48EE}" sibTransId="{10AFA97B-A0C0-4E6E-924D-B8187CC51C8F}"/>
    <dgm:cxn modelId="{DB1C5A1A-185C-4D4E-B774-4EC9C50B7339}" type="presOf" srcId="{28307246-7F07-4DBB-A5AC-80FA56385ECE}" destId="{094B0BC6-BCC1-408B-97E1-E48185C80A4F}" srcOrd="0" destOrd="3" presId="urn:microsoft.com/office/officeart/2005/8/layout/chevron2"/>
    <dgm:cxn modelId="{3A6EB126-49F9-4366-96A9-CF57B6FE6071}" type="presOf" srcId="{61697802-AFEA-46FB-B472-6398A557C01C}" destId="{47A856C9-6152-4B66-8A3C-66E7A7819DF6}" srcOrd="0" destOrd="0" presId="urn:microsoft.com/office/officeart/2005/8/layout/chevron2"/>
    <dgm:cxn modelId="{3865433B-068D-40DE-B2EA-72418BC5192C}" type="presOf" srcId="{1CB40BB4-C438-4EBB-83D8-272831AFA37A}" destId="{2808A957-9AB9-409F-A00F-A743F8978FEE}" srcOrd="0" destOrd="1" presId="urn:microsoft.com/office/officeart/2005/8/layout/chevron2"/>
    <dgm:cxn modelId="{69BF183E-F1E7-4E21-9EBD-E650BE032EA0}" srcId="{444B69E5-5967-4F7D-A50A-D1C78100FC7E}" destId="{144123D0-226D-4F05-9F31-C8B019B4C4CA}" srcOrd="1" destOrd="0" parTransId="{AA445BF2-58A2-4553-BE35-32FC91C2B33F}" sibTransId="{3C097A64-5A7A-4EBB-922A-0FC9A199E458}"/>
    <dgm:cxn modelId="{F15A8862-3245-44D8-ABE2-F83A6E4780C9}" srcId="{61697802-AFEA-46FB-B472-6398A557C01C}" destId="{28307246-7F07-4DBB-A5AC-80FA56385ECE}" srcOrd="3" destOrd="0" parTransId="{F4C5F2C1-7ACD-4EAE-822E-3A15B2EACEF5}" sibTransId="{447ADCCD-D161-45F7-B863-DBCE43E6B0DD}"/>
    <dgm:cxn modelId="{D0A46545-E1E9-46CA-8675-0BD11F215845}" type="presOf" srcId="{46018340-48D4-4762-9AFD-696929157B6A}" destId="{094B0BC6-BCC1-408B-97E1-E48185C80A4F}" srcOrd="0" destOrd="1" presId="urn:microsoft.com/office/officeart/2005/8/layout/chevron2"/>
    <dgm:cxn modelId="{14F47A6B-95FD-4AAE-A550-9ADBCABE4612}" srcId="{61697802-AFEA-46FB-B472-6398A557C01C}" destId="{46018340-48D4-4762-9AFD-696929157B6A}" srcOrd="1" destOrd="0" parTransId="{4AAAA317-7A21-41C8-83E8-1C290F007E5F}" sibTransId="{6B042669-BAA9-4F8E-A42E-8BB9DA6CD51D}"/>
    <dgm:cxn modelId="{3259306D-2489-4C0E-AB96-A4D4FDC58671}" srcId="{61697802-AFEA-46FB-B472-6398A557C01C}" destId="{F77D17AF-3DB0-41AD-A4C4-8A7EE905CF7A}" srcOrd="4" destOrd="0" parTransId="{E8491A29-E090-4D95-A3A8-DC7B94E7782D}" sibTransId="{DB29ABF1-36D3-47DB-9608-22F63CDA8753}"/>
    <dgm:cxn modelId="{ED372981-3FAA-424E-8BA3-21EFADBA8D44}" type="presOf" srcId="{03457C38-BC14-4459-BE4A-9F07279DDF96}" destId="{094B0BC6-BCC1-408B-97E1-E48185C80A4F}" srcOrd="0" destOrd="2" presId="urn:microsoft.com/office/officeart/2005/8/layout/chevron2"/>
    <dgm:cxn modelId="{6CA6E481-4222-41A6-94B2-26B00D69C779}" type="presOf" srcId="{17787333-89FB-4C5A-BF50-402202EB0F91}" destId="{2808A957-9AB9-409F-A00F-A743F8978FEE}" srcOrd="0" destOrd="0" presId="urn:microsoft.com/office/officeart/2005/8/layout/chevron2"/>
    <dgm:cxn modelId="{F36A028E-87CA-4AFE-8268-8FE24F873028}" type="presOf" srcId="{F77D17AF-3DB0-41AD-A4C4-8A7EE905CF7A}" destId="{094B0BC6-BCC1-408B-97E1-E48185C80A4F}" srcOrd="0" destOrd="4" presId="urn:microsoft.com/office/officeart/2005/8/layout/chevron2"/>
    <dgm:cxn modelId="{D8D7E390-F6F8-4C21-B472-8E5782A00EEE}" type="presOf" srcId="{444B69E5-5967-4F7D-A50A-D1C78100FC7E}" destId="{8D801A97-AA89-431A-80C2-AA7C578EC100}" srcOrd="0" destOrd="0" presId="urn:microsoft.com/office/officeart/2005/8/layout/chevron2"/>
    <dgm:cxn modelId="{12F1B299-55B8-4627-AFB3-6D95DE5E2A5E}" srcId="{61697802-AFEA-46FB-B472-6398A557C01C}" destId="{03457C38-BC14-4459-BE4A-9F07279DDF96}" srcOrd="2" destOrd="0" parTransId="{C0F34BB1-638F-405F-BCFC-17A7191E260D}" sibTransId="{D2D59AC7-3619-4548-92D9-086B409FAA2A}"/>
    <dgm:cxn modelId="{509C95A0-5C26-4E47-98C6-BF0DBC5124A5}" srcId="{144123D0-226D-4F05-9F31-C8B019B4C4CA}" destId="{1CB40BB4-C438-4EBB-83D8-272831AFA37A}" srcOrd="1" destOrd="0" parTransId="{B05DDF60-501E-4509-8182-56315D2A1108}" sibTransId="{035E6147-C71A-4D09-9639-3B18A934DC64}"/>
    <dgm:cxn modelId="{7D69CAA8-21CC-4986-8B10-5449FD9F8865}" srcId="{61697802-AFEA-46FB-B472-6398A557C01C}" destId="{7EFAC203-5AC8-4B0E-B86B-391A2E70D49C}" srcOrd="0" destOrd="0" parTransId="{5DAF96FA-91D6-4839-9D1E-0F0D87ECB5F2}" sibTransId="{AEB0BAFD-4EC8-4B81-8758-EFEC489CAD0C}"/>
    <dgm:cxn modelId="{1F8752AF-B63C-44F8-AFBF-AED51CF6BB97}" srcId="{144123D0-226D-4F05-9F31-C8B019B4C4CA}" destId="{17787333-89FB-4C5A-BF50-402202EB0F91}" srcOrd="0" destOrd="0" parTransId="{9E6ACB18-37AA-454D-A619-B25C44217723}" sibTransId="{AD995F55-574B-4B5E-B464-C9577792F650}"/>
    <dgm:cxn modelId="{F4AFBFCC-CF4F-4FF2-99C4-1238AD935F22}" type="presOf" srcId="{7EFAC203-5AC8-4B0E-B86B-391A2E70D49C}" destId="{094B0BC6-BCC1-408B-97E1-E48185C80A4F}" srcOrd="0" destOrd="0" presId="urn:microsoft.com/office/officeart/2005/8/layout/chevron2"/>
    <dgm:cxn modelId="{B9FD6129-4A93-4F42-B99A-67CC6F01F9B5}" type="presParOf" srcId="{8D801A97-AA89-431A-80C2-AA7C578EC100}" destId="{D1964135-E535-45ED-BEDA-A80E3A5C6A37}" srcOrd="0" destOrd="0" presId="urn:microsoft.com/office/officeart/2005/8/layout/chevron2"/>
    <dgm:cxn modelId="{0075DD7E-C113-4CA0-B41E-FDF172D23098}" type="presParOf" srcId="{D1964135-E535-45ED-BEDA-A80E3A5C6A37}" destId="{47A856C9-6152-4B66-8A3C-66E7A7819DF6}" srcOrd="0" destOrd="0" presId="urn:microsoft.com/office/officeart/2005/8/layout/chevron2"/>
    <dgm:cxn modelId="{53BD5DE5-3686-40A0-9D9E-B65F6B2E580F}" type="presParOf" srcId="{D1964135-E535-45ED-BEDA-A80E3A5C6A37}" destId="{094B0BC6-BCC1-408B-97E1-E48185C80A4F}" srcOrd="1" destOrd="0" presId="urn:microsoft.com/office/officeart/2005/8/layout/chevron2"/>
    <dgm:cxn modelId="{5485DD48-836C-43EE-9AB2-FC1ED3E5D7FD}" type="presParOf" srcId="{8D801A97-AA89-431A-80C2-AA7C578EC100}" destId="{ABB268DA-C922-4D6D-92A3-5449FA70BFDA}" srcOrd="1" destOrd="0" presId="urn:microsoft.com/office/officeart/2005/8/layout/chevron2"/>
    <dgm:cxn modelId="{DCE88DA0-CEA8-432C-B211-6384E64E0F44}" type="presParOf" srcId="{8D801A97-AA89-431A-80C2-AA7C578EC100}" destId="{62025A79-E05E-4ECC-A903-E746C5FA1E58}" srcOrd="2" destOrd="0" presId="urn:microsoft.com/office/officeart/2005/8/layout/chevron2"/>
    <dgm:cxn modelId="{6B6D3CC4-6752-4CD6-A328-FBAF5EA1EBDD}" type="presParOf" srcId="{62025A79-E05E-4ECC-A903-E746C5FA1E58}" destId="{F57C56C2-97CC-40DB-B216-9D330D861E1D}" srcOrd="0" destOrd="0" presId="urn:microsoft.com/office/officeart/2005/8/layout/chevron2"/>
    <dgm:cxn modelId="{90AD81BB-CB32-4419-952B-5218D3341CE4}" type="presParOf" srcId="{62025A79-E05E-4ECC-A903-E746C5FA1E58}" destId="{2808A957-9AB9-409F-A00F-A743F8978FE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56C9-6152-4B66-8A3C-66E7A7819DF6}">
      <dsp:nvSpPr>
        <dsp:cNvPr id="0" name=""/>
        <dsp:cNvSpPr/>
      </dsp:nvSpPr>
      <dsp:spPr>
        <a:xfrm rot="5400000">
          <a:off x="-363180" y="369074"/>
          <a:ext cx="2421201" cy="169484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i="1" kern="1200" baseline="0" dirty="0"/>
            <a:t>Complex Measures</a:t>
          </a:r>
          <a:endParaRPr lang="en-US" sz="2400" kern="1200" dirty="0"/>
        </a:p>
      </dsp:txBody>
      <dsp:txXfrm rot="-5400000">
        <a:off x="1" y="853313"/>
        <a:ext cx="1694840" cy="726361"/>
      </dsp:txXfrm>
    </dsp:sp>
    <dsp:sp modelId="{094B0BC6-BCC1-408B-97E1-E48185C80A4F}">
      <dsp:nvSpPr>
        <dsp:cNvPr id="0" name=""/>
        <dsp:cNvSpPr/>
      </dsp:nvSpPr>
      <dsp:spPr>
        <a:xfrm rot="5400000">
          <a:off x="4022930" y="-2322194"/>
          <a:ext cx="1573780" cy="622995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baseline="0" dirty="0"/>
            <a:t>Outcome measures, including intermediate clinical outcomes</a:t>
          </a:r>
          <a:endParaRPr lang="en-US" sz="1600" b="1" kern="1200" dirty="0"/>
        </a:p>
        <a:p>
          <a:pPr marL="171450" lvl="1" indent="-171450" algn="l" defTabSz="711200" rtl="0">
            <a:lnSpc>
              <a:spcPct val="90000"/>
            </a:lnSpc>
            <a:spcBef>
              <a:spcPct val="0"/>
            </a:spcBef>
            <a:spcAft>
              <a:spcPct val="15000"/>
            </a:spcAft>
            <a:buChar char="•"/>
          </a:pPr>
          <a:r>
            <a:rPr lang="en-US" sz="1600" b="1" kern="1200" baseline="0" dirty="0"/>
            <a:t>Instrument-based measures (e.g., PRO-PMs)</a:t>
          </a:r>
          <a:endParaRPr lang="en-US" sz="1600" b="1" kern="1200" dirty="0"/>
        </a:p>
        <a:p>
          <a:pPr marL="171450" lvl="1" indent="-171450" algn="l" defTabSz="711200" rtl="0">
            <a:lnSpc>
              <a:spcPct val="90000"/>
            </a:lnSpc>
            <a:spcBef>
              <a:spcPct val="0"/>
            </a:spcBef>
            <a:spcAft>
              <a:spcPct val="15000"/>
            </a:spcAft>
            <a:buChar char="•"/>
          </a:pPr>
          <a:r>
            <a:rPr lang="en-US" sz="1600" b="1" kern="1200" baseline="0" dirty="0"/>
            <a:t>Cost/resource use measures</a:t>
          </a:r>
          <a:endParaRPr lang="en-US" sz="1600" b="1" kern="1200" dirty="0"/>
        </a:p>
        <a:p>
          <a:pPr marL="171450" lvl="1" indent="-171450" algn="l" defTabSz="711200" rtl="0">
            <a:lnSpc>
              <a:spcPct val="90000"/>
            </a:lnSpc>
            <a:spcBef>
              <a:spcPct val="0"/>
            </a:spcBef>
            <a:spcAft>
              <a:spcPct val="15000"/>
            </a:spcAft>
            <a:buChar char="•"/>
          </a:pPr>
          <a:r>
            <a:rPr lang="en-US" sz="1600" b="1" kern="1200" baseline="0" dirty="0"/>
            <a:t>Efficiency measures (those combining concepts of resource use and quality)</a:t>
          </a:r>
          <a:endParaRPr lang="en-US" sz="1600" b="1" kern="1200" dirty="0"/>
        </a:p>
        <a:p>
          <a:pPr marL="171450" lvl="1" indent="-171450" algn="l" defTabSz="711200" rtl="0">
            <a:lnSpc>
              <a:spcPct val="90000"/>
            </a:lnSpc>
            <a:spcBef>
              <a:spcPct val="0"/>
            </a:spcBef>
            <a:spcAft>
              <a:spcPct val="15000"/>
            </a:spcAft>
            <a:buChar char="•"/>
          </a:pPr>
          <a:r>
            <a:rPr lang="en-US" sz="1600" b="1" kern="1200" baseline="0" dirty="0"/>
            <a:t>Composite measures</a:t>
          </a:r>
          <a:endParaRPr lang="en-US" sz="1600" b="1" kern="1200" dirty="0"/>
        </a:p>
      </dsp:txBody>
      <dsp:txXfrm rot="-5400000">
        <a:off x="1694841" y="82721"/>
        <a:ext cx="6153133" cy="1420128"/>
      </dsp:txXfrm>
    </dsp:sp>
    <dsp:sp modelId="{F57C56C2-97CC-40DB-B216-9D330D861E1D}">
      <dsp:nvSpPr>
        <dsp:cNvPr id="0" name=""/>
        <dsp:cNvSpPr/>
      </dsp:nvSpPr>
      <dsp:spPr>
        <a:xfrm rot="5400000">
          <a:off x="-363180" y="2506496"/>
          <a:ext cx="2421201" cy="1694840"/>
        </a:xfrm>
        <a:prstGeom prst="chevron">
          <a:avLst/>
        </a:prstGeom>
        <a:gradFill rotWithShape="0">
          <a:gsLst>
            <a:gs pos="0">
              <a:schemeClr val="accent5">
                <a:hueOff val="9263503"/>
                <a:satOff val="0"/>
                <a:lumOff val="-15100"/>
                <a:alphaOff val="0"/>
                <a:shade val="51000"/>
                <a:satMod val="130000"/>
              </a:schemeClr>
            </a:gs>
            <a:gs pos="80000">
              <a:schemeClr val="accent5">
                <a:hueOff val="9263503"/>
                <a:satOff val="0"/>
                <a:lumOff val="-15100"/>
                <a:alphaOff val="0"/>
                <a:shade val="93000"/>
                <a:satMod val="130000"/>
              </a:schemeClr>
            </a:gs>
            <a:gs pos="100000">
              <a:schemeClr val="accent5">
                <a:hueOff val="9263503"/>
                <a:satOff val="0"/>
                <a:lumOff val="-15100"/>
                <a:alphaOff val="0"/>
                <a:shade val="94000"/>
                <a:satMod val="135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i="1" kern="1200" baseline="0" dirty="0"/>
            <a:t>Non-Complex Measures</a:t>
          </a:r>
          <a:endParaRPr lang="en-US" sz="2400" kern="1200" dirty="0"/>
        </a:p>
      </dsp:txBody>
      <dsp:txXfrm rot="-5400000">
        <a:off x="1" y="2990735"/>
        <a:ext cx="1694840" cy="726361"/>
      </dsp:txXfrm>
    </dsp:sp>
    <dsp:sp modelId="{2808A957-9AB9-409F-A00F-A743F8978FEE}">
      <dsp:nvSpPr>
        <dsp:cNvPr id="0" name=""/>
        <dsp:cNvSpPr/>
      </dsp:nvSpPr>
      <dsp:spPr>
        <a:xfrm rot="5400000">
          <a:off x="4022930" y="-184772"/>
          <a:ext cx="1573780" cy="6229959"/>
        </a:xfrm>
        <a:prstGeom prst="round2SameRect">
          <a:avLst/>
        </a:prstGeom>
        <a:solidFill>
          <a:schemeClr val="lt1">
            <a:alpha val="90000"/>
            <a:hueOff val="0"/>
            <a:satOff val="0"/>
            <a:lumOff val="0"/>
            <a:alphaOff val="0"/>
          </a:schemeClr>
        </a:solidFill>
        <a:ln w="9525" cap="flat" cmpd="sng" algn="ctr">
          <a:solidFill>
            <a:schemeClr val="accent5">
              <a:hueOff val="9263503"/>
              <a:satOff val="0"/>
              <a:lumOff val="-151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baseline="0" dirty="0"/>
            <a:t>Process measures</a:t>
          </a:r>
          <a:endParaRPr lang="en-US" sz="1600" b="1" kern="1200" dirty="0"/>
        </a:p>
        <a:p>
          <a:pPr marL="171450" lvl="1" indent="-171450" algn="l" defTabSz="711200" rtl="0">
            <a:lnSpc>
              <a:spcPct val="90000"/>
            </a:lnSpc>
            <a:spcBef>
              <a:spcPct val="0"/>
            </a:spcBef>
            <a:spcAft>
              <a:spcPct val="15000"/>
            </a:spcAft>
            <a:buChar char="•"/>
          </a:pPr>
          <a:r>
            <a:rPr lang="en-US" sz="1600" b="1" kern="1200" baseline="0" dirty="0"/>
            <a:t>Structural measures </a:t>
          </a:r>
          <a:endParaRPr lang="en-US" sz="1600" b="1" kern="1200" dirty="0"/>
        </a:p>
        <a:p>
          <a:pPr marL="171450" lvl="1" indent="-171450" algn="l" defTabSz="711200" rtl="0">
            <a:lnSpc>
              <a:spcPct val="90000"/>
            </a:lnSpc>
            <a:spcBef>
              <a:spcPct val="0"/>
            </a:spcBef>
            <a:spcAft>
              <a:spcPct val="15000"/>
            </a:spcAft>
            <a:buChar char="•"/>
          </a:pPr>
          <a:r>
            <a:rPr lang="en-US" sz="1600" b="1" kern="1200" baseline="0" dirty="0"/>
            <a:t>Previously endorsed complex measures with no changes/updates to the specifications or testing </a:t>
          </a:r>
          <a:endParaRPr lang="en-US" sz="1600" b="1" kern="1200" dirty="0"/>
        </a:p>
      </dsp:txBody>
      <dsp:txXfrm rot="-5400000">
        <a:off x="1694841" y="2220143"/>
        <a:ext cx="6153133" cy="14201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8AB85922-25DF-4734-B142-4EE100FF03D3}" type="datetimeFigureOut">
              <a:rPr lang="en-US" smtClean="0"/>
              <a:t>9/17/2018</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8C00A4C-621E-4639-B2AE-353B5A48ADED}" type="slidenum">
              <a:rPr lang="en-US" smtClean="0"/>
              <a:t>‹#›</a:t>
            </a:fld>
            <a:endParaRPr lang="en-US" dirty="0"/>
          </a:p>
        </p:txBody>
      </p:sp>
    </p:spTree>
    <p:extLst>
      <p:ext uri="{BB962C8B-B14F-4D97-AF65-F5344CB8AC3E}">
        <p14:creationId xmlns:p14="http://schemas.microsoft.com/office/powerpoint/2010/main" val="344653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3F7121E-249D-4133-85CD-DEC0CAC6A647}" type="datetimeFigureOut">
              <a:rPr lang="en-US" smtClean="0"/>
              <a:t>9/17/2018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82333B6-F817-44B0-9873-3D1B8BC73C06}" type="slidenum">
              <a:rPr lang="en-US" smtClean="0"/>
              <a:t>‹#›</a:t>
            </a:fld>
            <a:endParaRPr lang="en-US" dirty="0"/>
          </a:p>
        </p:txBody>
      </p:sp>
    </p:spTree>
    <p:extLst>
      <p:ext uri="{BB962C8B-B14F-4D97-AF65-F5344CB8AC3E}">
        <p14:creationId xmlns:p14="http://schemas.microsoft.com/office/powerpoint/2010/main" val="22088651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182880" algn="l" defTabSz="914400" rtl="0" eaLnBrk="1" latinLnBrk="0" hangingPunct="1">
      <a:spcBef>
        <a:spcPts val="200"/>
      </a:spcBef>
      <a:defRPr sz="1200" kern="1200">
        <a:solidFill>
          <a:schemeClr val="tx1"/>
        </a:solidFill>
        <a:latin typeface="+mn-lt"/>
        <a:ea typeface="+mn-ea"/>
        <a:cs typeface="+mn-cs"/>
      </a:defRPr>
    </a:lvl2pPr>
    <a:lvl3pPr marL="365760" algn="l" defTabSz="914400" rtl="0" eaLnBrk="1" latinLnBrk="0" hangingPunct="1">
      <a:spcBef>
        <a:spcPts val="200"/>
      </a:spcBef>
      <a:defRPr sz="1200" kern="1200">
        <a:solidFill>
          <a:schemeClr val="tx1"/>
        </a:solidFill>
        <a:latin typeface="+mn-lt"/>
        <a:ea typeface="+mn-ea"/>
        <a:cs typeface="+mn-cs"/>
      </a:defRPr>
    </a:lvl3pPr>
    <a:lvl4pPr marL="548640" algn="l" defTabSz="914400" rtl="0" eaLnBrk="1" latinLnBrk="0" hangingPunct="1">
      <a:spcBef>
        <a:spcPts val="200"/>
      </a:spcBef>
      <a:defRPr sz="1200" kern="1200">
        <a:solidFill>
          <a:schemeClr val="tx1"/>
        </a:solidFill>
        <a:latin typeface="+mn-lt"/>
        <a:ea typeface="+mn-ea"/>
        <a:cs typeface="+mn-cs"/>
      </a:defRPr>
    </a:lvl4pPr>
    <a:lvl5pPr marL="731520" algn="l" defTabSz="914400" rtl="0" eaLnBrk="1" latinLnBrk="0" hangingPunct="1">
      <a:spcBef>
        <a:spcPts val="2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dirty="0"/>
          </a:p>
        </p:txBody>
      </p:sp>
      <p:sp>
        <p:nvSpPr>
          <p:cNvPr id="4" name="Slide Number Placeholder 3"/>
          <p:cNvSpPr>
            <a:spLocks noGrp="1"/>
          </p:cNvSpPr>
          <p:nvPr>
            <p:ph type="sldNum" sz="quarter" idx="10"/>
          </p:nvPr>
        </p:nvSpPr>
        <p:spPr/>
        <p:txBody>
          <a:bodyPr/>
          <a:lstStyle/>
          <a:p>
            <a:fld id="{082333B6-F817-44B0-9873-3D1B8BC73C06}" type="slidenum">
              <a:rPr lang="en-US" smtClean="0"/>
              <a:t>1</a:t>
            </a:fld>
            <a:endParaRPr lang="en-US" dirty="0"/>
          </a:p>
        </p:txBody>
      </p:sp>
    </p:spTree>
    <p:extLst>
      <p:ext uri="{BB962C8B-B14F-4D97-AF65-F5344CB8AC3E}">
        <p14:creationId xmlns:p14="http://schemas.microsoft.com/office/powerpoint/2010/main" val="10103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NQF’s criteria are organized around </a:t>
            </a:r>
            <a:r>
              <a:rPr lang="en-US" sz="2600" i="0" dirty="0"/>
              <a:t>five</a:t>
            </a:r>
            <a:r>
              <a:rPr lang="en-US" sz="2600" dirty="0"/>
              <a:t> major concepts, with subcriteria that further describe how the main criteria are demonstrated. The criteria are arranged in a hierarchy for review and evaluation.</a:t>
            </a:r>
          </a:p>
          <a:p>
            <a:endParaRPr lang="en-US" sz="2600" dirty="0"/>
          </a:p>
          <a:p>
            <a:r>
              <a:rPr lang="en-US" sz="1200" b="0" i="0" u="none" strike="noStrike" kern="1200" baseline="0" dirty="0">
                <a:solidFill>
                  <a:schemeClr val="tx1"/>
                </a:solidFill>
                <a:latin typeface="+mn-lt"/>
                <a:ea typeface="+mn-ea"/>
                <a:cs typeface="+mn-cs"/>
              </a:rPr>
              <a:t>For each of the standard criteria, several subcriteria delineate how to demonstrate that the major criteria are met</a:t>
            </a:r>
            <a:r>
              <a:rPr lang="en-US" dirty="0"/>
              <a:t>.</a:t>
            </a:r>
            <a:r>
              <a:rPr lang="en-US" sz="1200" b="0" i="0" u="none" strike="noStrike" kern="1200" baseline="0" dirty="0">
                <a:solidFill>
                  <a:schemeClr val="tx1"/>
                </a:solidFill>
                <a:latin typeface="+mn-lt"/>
                <a:ea typeface="+mn-ea"/>
                <a:cs typeface="+mn-cs"/>
              </a:rPr>
              <a:t> NQF’s criteria parallel best practices for measure development; for example, begin with identifying what is important to measure, and later what is feasible. Most criteria and subcriteria involve a matter of degree rather than an all-or-nothing determination as this requires both evidence and expert judgment.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major endorsement criteria will be discussed in more detail throughout this presentation.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88A5C88-D8CB-45C8-9188-AD69272F01B7}" type="slidenum">
              <a:rPr lang="en-US" smtClean="0"/>
              <a:pPr>
                <a:defRPr/>
              </a:pPr>
              <a:t>10</a:t>
            </a:fld>
            <a:endParaRPr lang="en-US" dirty="0"/>
          </a:p>
        </p:txBody>
      </p:sp>
    </p:spTree>
    <p:extLst>
      <p:ext uri="{BB962C8B-B14F-4D97-AF65-F5344CB8AC3E}">
        <p14:creationId xmlns:p14="http://schemas.microsoft.com/office/powerpoint/2010/main" val="361161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first criterion reflects the goal of measuring those aspects with the greatest potential of driving improvements.  These measures are evidence-based and reflect variation in performance, overall less-than-optimal performance, or disparities. This criterion allows for distinction between that which is important to do in clinical practice versus those that rise to the level of importance required for a national performance measure. NQF considers criterion number one and its associated subcriteria as paramount.  This criterion and both of its subcriteria are must-pass criteria.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11</a:t>
            </a:fld>
            <a:endParaRPr lang="en-US" dirty="0"/>
          </a:p>
        </p:txBody>
      </p:sp>
    </p:spTree>
    <p:extLst>
      <p:ext uri="{BB962C8B-B14F-4D97-AF65-F5344CB8AC3E}">
        <p14:creationId xmlns:p14="http://schemas.microsoft.com/office/powerpoint/2010/main" val="333238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baseline="0" dirty="0"/>
              <a:t>Subcriterion 1a is </a:t>
            </a:r>
            <a:r>
              <a:rPr lang="en-US" i="1" u="none" baseline="0" dirty="0"/>
              <a:t>evidence</a:t>
            </a:r>
            <a:r>
              <a:rPr lang="en-US" u="none" baseline="0" dirty="0"/>
              <a:t>. This subcriterion addresses the question of whether there is adequate empirical evidence to support a measure for use as a national consensus standard. The assumption underlying this subcriterion is that use of limited resources for measuring and reporting a measure are justified only if there is unambiguous evidence that it can facilitate gains in quality and health. For many healthcare quality measures, the evidence will be that of clinical effectiveness and a link to desired health outcomes. The strength of such evidence is related to its quantity, quality, and consistency from the relevant body of evidence.</a:t>
            </a:r>
          </a:p>
          <a:p>
            <a:pPr marL="0" indent="0">
              <a:buFont typeface="Arial" panose="020B0604020202020204" pitchFamily="34" charset="0"/>
              <a:buNone/>
            </a:pPr>
            <a:endParaRPr lang="en-US" u="none" baseline="0" dirty="0"/>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12</a:t>
            </a:fld>
            <a:endParaRPr lang="en-US" dirty="0"/>
          </a:p>
        </p:txBody>
      </p:sp>
    </p:spTree>
    <p:extLst>
      <p:ext uri="{BB962C8B-B14F-4D97-AF65-F5344CB8AC3E}">
        <p14:creationId xmlns:p14="http://schemas.microsoft.com/office/powerpoint/2010/main" val="259472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NQF</a:t>
            </a:r>
            <a:r>
              <a:rPr lang="en-US" baseline="0" dirty="0"/>
              <a:t> has created g</a:t>
            </a:r>
            <a:r>
              <a:rPr lang="en-US" dirty="0"/>
              <a:t>uidance for evaluating the clinical evidence. The algorithm</a:t>
            </a:r>
            <a:r>
              <a:rPr lang="en-US" baseline="0" dirty="0"/>
              <a:t> was designed to assist committee members in determining the appropriate rating for meeting this subcriterion.  Several k</a:t>
            </a:r>
            <a:r>
              <a:rPr lang="en-US" dirty="0"/>
              <a:t>ey points for evaluating evidence:</a:t>
            </a:r>
          </a:p>
          <a:p>
            <a:endParaRPr lang="en-US" dirty="0"/>
          </a:p>
          <a:p>
            <a:r>
              <a:rPr lang="en-US" dirty="0"/>
              <a:t>• Evaluation of the evidence subcriterion depends on the type of measure under consideration.</a:t>
            </a:r>
          </a:p>
          <a:p>
            <a:r>
              <a:rPr lang="en-US" dirty="0"/>
              <a:t>• Evidence should be presented about the relevant body of evidence, not selected individual studies.</a:t>
            </a:r>
          </a:p>
          <a:p>
            <a:r>
              <a:rPr lang="en-US" dirty="0"/>
              <a:t>• Measure developers will summarize a systematic review of the evidence assembled, reviewed, and graded by others.</a:t>
            </a:r>
          </a:p>
          <a:p>
            <a:r>
              <a:rPr lang="en-US" dirty="0"/>
              <a:t>• Expert opinion is not considered empirical evidence, but evidence is not limited to Randomized Control Trials (RCTs).</a:t>
            </a:r>
          </a:p>
          <a:p>
            <a:r>
              <a:rPr lang="en-US" dirty="0"/>
              <a:t>• Measures with inconsistent/conflicting evidence should not pass the evidence subcriterion.</a:t>
            </a:r>
          </a:p>
          <a:p>
            <a:r>
              <a:rPr lang="en-US" dirty="0"/>
              <a:t>• When evaluating the quality of the evidence, consider the following:</a:t>
            </a:r>
          </a:p>
          <a:p>
            <a:pPr lvl="2"/>
            <a:r>
              <a:rPr lang="en-US" dirty="0"/>
              <a:t>o The study design itself (e.g., RCT, non-RCT) or flaws in the design or conduct of the study (e.g., lack of allocation concealment or blinding; large losses to follow-up; failure to adhere to intention to treat analysis; stopping early for benefit; failure to report important outcomes)</a:t>
            </a:r>
          </a:p>
          <a:p>
            <a:pPr lvl="2"/>
            <a:r>
              <a:rPr lang="en-US" dirty="0"/>
              <a:t>o The directness/indirectness of evidence to measure as specified (e.g., regarding the population, intervention, comparators, and/or outcomes)</a:t>
            </a:r>
          </a:p>
          <a:p>
            <a:pPr lvl="2"/>
            <a:r>
              <a:rPr lang="en-US" dirty="0"/>
              <a:t>o Imprecision in study results (i.e., wide confidence intervals due to few patients or events)</a:t>
            </a:r>
          </a:p>
          <a:p>
            <a:endParaRPr lang="en-US" dirty="0"/>
          </a:p>
          <a:p>
            <a:r>
              <a:rPr lang="en-US" dirty="0"/>
              <a:t>Under limited circumstances, an exception to the evidence subcriterion may be invoked and evaluated according to the evidence algorithm.</a:t>
            </a:r>
          </a:p>
        </p:txBody>
      </p:sp>
      <p:sp>
        <p:nvSpPr>
          <p:cNvPr id="4" name="Slide Number Placeholder 3"/>
          <p:cNvSpPr>
            <a:spLocks noGrp="1"/>
          </p:cNvSpPr>
          <p:nvPr>
            <p:ph type="sldNum" sz="quarter" idx="10"/>
          </p:nvPr>
        </p:nvSpPr>
        <p:spPr/>
        <p:txBody>
          <a:bodyPr/>
          <a:lstStyle/>
          <a:p>
            <a:fld id="{082333B6-F817-44B0-9873-3D1B8BC73C06}" type="slidenum">
              <a:rPr lang="en-US" smtClean="0"/>
              <a:pPr/>
              <a:t>13</a:t>
            </a:fld>
            <a:endParaRPr lang="en-US" dirty="0"/>
          </a:p>
        </p:txBody>
      </p:sp>
    </p:spTree>
    <p:extLst>
      <p:ext uri="{BB962C8B-B14F-4D97-AF65-F5344CB8AC3E}">
        <p14:creationId xmlns:p14="http://schemas.microsoft.com/office/powerpoint/2010/main" val="136151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measurement enterprise is resource intensive, NQF’s position is to endorse measures that address areas of known </a:t>
            </a:r>
            <a:r>
              <a:rPr lang="en-US" i="0" dirty="0"/>
              <a:t>gaps in performance</a:t>
            </a:r>
            <a:r>
              <a:rPr lang="en-US" dirty="0"/>
              <a:t>. Opportunity for improvement can be demonstrated by data that indicate overall poor performance in the activity or outcome targeted by the measure, substantial variation in performance across providers, or variation in performance for certain subpopulations such as disparities in care.</a:t>
            </a:r>
          </a:p>
          <a:p>
            <a:endParaRPr lang="en-US" dirty="0"/>
          </a:p>
          <a:p>
            <a:r>
              <a:rPr lang="en-US" dirty="0"/>
              <a:t>Occasionally, measures being evaluated for continued endorsement may reflect a high level of performance across all providers and for all population subgroups — </a:t>
            </a:r>
            <a:r>
              <a:rPr lang="en-US" i="1" dirty="0"/>
              <a:t>topped out</a:t>
            </a:r>
            <a:r>
              <a:rPr lang="en-US" dirty="0"/>
              <a:t>. Such measures previously would not be considered as meeting the performance gap subcriterion and thus might not be granted continued endorsement.  The standing committee may, in certain circumstances, recommend those measures for inactive endorsement with reserve status. Use of the reserve status should be applied only to highly credible, reliable, and valid measures that have high levels of performance due to quality improvement actions.</a:t>
            </a:r>
          </a:p>
        </p:txBody>
      </p:sp>
      <p:sp>
        <p:nvSpPr>
          <p:cNvPr id="4" name="Slide Number Placeholder 3"/>
          <p:cNvSpPr>
            <a:spLocks noGrp="1"/>
          </p:cNvSpPr>
          <p:nvPr>
            <p:ph type="sldNum" sz="quarter" idx="10"/>
          </p:nvPr>
        </p:nvSpPr>
        <p:spPr/>
        <p:txBody>
          <a:bodyPr/>
          <a:lstStyle/>
          <a:p>
            <a:fld id="{082333B6-F817-44B0-9873-3D1B8BC73C06}" type="slidenum">
              <a:rPr lang="en-US" smtClean="0"/>
              <a:t>14</a:t>
            </a:fld>
            <a:endParaRPr lang="en-US" dirty="0"/>
          </a:p>
        </p:txBody>
      </p:sp>
    </p:spTree>
    <p:extLst>
      <p:ext uri="{BB962C8B-B14F-4D97-AF65-F5344CB8AC3E}">
        <p14:creationId xmlns:p14="http://schemas.microsoft.com/office/powerpoint/2010/main" val="374015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i="0" dirty="0"/>
              <a:t>composite</a:t>
            </a:r>
            <a:r>
              <a:rPr lang="en-US" dirty="0"/>
              <a:t> performance measure is a combination of two or more component measures, each of which individually reflects quality of care, into a single performance measure with a single score. The types of measures that will/will not be considered composite performance measures for purposes of NQF measure submission, evaluation, and endorsement are listed in the section on composites measures in the </a:t>
            </a:r>
            <a:r>
              <a:rPr lang="en-US" i="1" dirty="0"/>
              <a:t>Measure Evaluation Criteria and Guidance </a:t>
            </a:r>
            <a:r>
              <a:rPr lang="en-US" dirty="0"/>
              <a:t>document. </a:t>
            </a:r>
          </a:p>
          <a:p>
            <a:endParaRPr lang="en-US" dirty="0"/>
          </a:p>
          <a:p>
            <a:r>
              <a:rPr lang="en-US" dirty="0"/>
              <a:t>The </a:t>
            </a:r>
            <a:r>
              <a:rPr lang="en-US" i="0" dirty="0"/>
              <a:t>first</a:t>
            </a:r>
            <a:r>
              <a:rPr lang="en-US" i="1" dirty="0"/>
              <a:t> </a:t>
            </a:r>
            <a:r>
              <a:rPr lang="en-US" dirty="0"/>
              <a:t>step in developing a composite performance measure should be to articulate a coherent quality construct and rationale to guide construction of the composite. Once this is determined, the developer should select which component measures will be included in the composite measure and determine how those components will be combined.  This subcriterion allows measure developers to "tell the story" behind their composite performance measure. Developers are asked to describe the quality construct, which should include the following:</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overall area of quality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component measures that are included in the composite performance measure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conceptual relationships between each component and the overall composite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relationships among the component measures (e.g., whether they are correlated or not, processes that are expected to lead to better outcomes)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Developers also should describe the rationale underlying the composite performance measure, including a discussion of how the composite performance measure provides added value over and above what is provided by the component measures individually. Finally, they should describe how the method for combining the component measures </a:t>
            </a:r>
            <a:r>
              <a:rPr lang="en-US" sz="1200" b="0" i="1" u="none" strike="noStrike" kern="1200" baseline="0" dirty="0">
                <a:solidFill>
                  <a:schemeClr val="tx1"/>
                </a:solidFill>
                <a:latin typeface="+mn-lt"/>
                <a:ea typeface="+mn-ea"/>
                <a:cs typeface="+mn-cs"/>
              </a:rPr>
              <a:t>fits</a:t>
            </a:r>
            <a:r>
              <a:rPr lang="en-US" sz="1200" b="0" i="0" u="none" strike="noStrike" kern="1200" baseline="0" dirty="0">
                <a:solidFill>
                  <a:schemeClr val="tx1"/>
                </a:solidFill>
                <a:latin typeface="+mn-lt"/>
                <a:ea typeface="+mn-ea"/>
                <a:cs typeface="+mn-cs"/>
              </a:rPr>
              <a:t> with the quality construct and rationale that they have articulated.</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15</a:t>
            </a:fld>
            <a:endParaRPr lang="en-US" dirty="0"/>
          </a:p>
        </p:txBody>
      </p:sp>
    </p:spTree>
    <p:extLst>
      <p:ext uri="{BB962C8B-B14F-4D97-AF65-F5344CB8AC3E}">
        <p14:creationId xmlns:p14="http://schemas.microsoft.com/office/powerpoint/2010/main" val="250342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NQF’s measure</a:t>
            </a:r>
            <a:r>
              <a:rPr lang="en-US" baseline="0" dirty="0"/>
              <a:t> evaluation criteria applies to both maintenance and new measures; however, this slide highlights how the the criteria emphasis differs between the two.</a:t>
            </a:r>
          </a:p>
          <a:p>
            <a:endParaRPr lang="en-US" baseline="0" dirty="0"/>
          </a:p>
          <a:p>
            <a:r>
              <a:rPr lang="en-US" sz="1200" kern="1200" dirty="0">
                <a:solidFill>
                  <a:schemeClr val="tx1"/>
                </a:solidFill>
                <a:effectLst/>
                <a:latin typeface="+mn-lt"/>
                <a:ea typeface="+mn-ea"/>
                <a:cs typeface="+mn-cs"/>
              </a:rPr>
              <a:t>There are some differences between new measures and maintenance measures.  We have more emphasis on looking at evidence for new measures and links between the process and outcomes for outcome measures.  For maintenance measures it is decreased, but this is touched upon around performance gaps, in that with maintenance measures we want to continue to see some type of performance gap or variation. </a:t>
            </a: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16</a:t>
            </a:fld>
            <a:endParaRPr lang="en-US" dirty="0"/>
          </a:p>
        </p:txBody>
      </p:sp>
    </p:spTree>
    <p:extLst>
      <p:ext uri="{BB962C8B-B14F-4D97-AF65-F5344CB8AC3E}">
        <p14:creationId xmlns:p14="http://schemas.microsoft.com/office/powerpoint/2010/main" val="210578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47" indent="-299172">
              <a:defRPr>
                <a:solidFill>
                  <a:schemeClr val="tx1"/>
                </a:solidFill>
                <a:latin typeface="Verdana" pitchFamily="34" charset="0"/>
              </a:defRPr>
            </a:lvl2pPr>
            <a:lvl3pPr marL="1196687" indent="-239338">
              <a:defRPr>
                <a:solidFill>
                  <a:schemeClr val="tx1"/>
                </a:solidFill>
                <a:latin typeface="Verdana" pitchFamily="34" charset="0"/>
              </a:defRPr>
            </a:lvl3pPr>
            <a:lvl4pPr marL="1675361" indent="-239338">
              <a:defRPr>
                <a:solidFill>
                  <a:schemeClr val="tx1"/>
                </a:solidFill>
                <a:latin typeface="Verdana" pitchFamily="34" charset="0"/>
              </a:defRPr>
            </a:lvl4pPr>
            <a:lvl5pPr marL="2154037" indent="-239338">
              <a:defRPr>
                <a:solidFill>
                  <a:schemeClr val="tx1"/>
                </a:solidFill>
                <a:latin typeface="Verdana" pitchFamily="34" charset="0"/>
              </a:defRPr>
            </a:lvl5pPr>
            <a:lvl6pPr marL="2632711" indent="-239338" eaLnBrk="0" fontAlgn="base" hangingPunct="0">
              <a:spcBef>
                <a:spcPct val="0"/>
              </a:spcBef>
              <a:spcAft>
                <a:spcPct val="0"/>
              </a:spcAft>
              <a:defRPr>
                <a:solidFill>
                  <a:schemeClr val="tx1"/>
                </a:solidFill>
                <a:latin typeface="Verdana" pitchFamily="34" charset="0"/>
              </a:defRPr>
            </a:lvl6pPr>
            <a:lvl7pPr marL="3111385" indent="-239338" eaLnBrk="0" fontAlgn="base" hangingPunct="0">
              <a:spcBef>
                <a:spcPct val="0"/>
              </a:spcBef>
              <a:spcAft>
                <a:spcPct val="0"/>
              </a:spcAft>
              <a:defRPr>
                <a:solidFill>
                  <a:schemeClr val="tx1"/>
                </a:solidFill>
                <a:latin typeface="Verdana" pitchFamily="34" charset="0"/>
              </a:defRPr>
            </a:lvl7pPr>
            <a:lvl8pPr marL="3590060" indent="-239338" eaLnBrk="0" fontAlgn="base" hangingPunct="0">
              <a:spcBef>
                <a:spcPct val="0"/>
              </a:spcBef>
              <a:spcAft>
                <a:spcPct val="0"/>
              </a:spcAft>
              <a:defRPr>
                <a:solidFill>
                  <a:schemeClr val="tx1"/>
                </a:solidFill>
                <a:latin typeface="Verdana" pitchFamily="34" charset="0"/>
              </a:defRPr>
            </a:lvl8pPr>
            <a:lvl9pPr marL="4068734" indent="-239338" eaLnBrk="0" fontAlgn="base" hangingPunct="0">
              <a:spcBef>
                <a:spcPct val="0"/>
              </a:spcBef>
              <a:spcAft>
                <a:spcPct val="0"/>
              </a:spcAft>
              <a:defRPr>
                <a:solidFill>
                  <a:schemeClr val="tx1"/>
                </a:solidFill>
                <a:latin typeface="Verdana" pitchFamily="34" charset="0"/>
              </a:defRPr>
            </a:lvl9pPr>
          </a:lstStyle>
          <a:p>
            <a:fld id="{9803C722-C681-4741-9BE3-C8583F0FDC39}" type="slidenum">
              <a:rPr lang="en-US" smtClean="0">
                <a:solidFill>
                  <a:prstClr val="black"/>
                </a:solidFill>
                <a:latin typeface="Arial" charset="0"/>
              </a:rPr>
              <a:pPr/>
              <a:t>17</a:t>
            </a:fld>
            <a:endParaRPr lang="en-US" dirty="0">
              <a:solidFill>
                <a:prstClr val="black"/>
              </a:solidFill>
              <a:latin typeface="Arial" charset="0"/>
            </a:endParaRPr>
          </a:p>
        </p:txBody>
      </p:sp>
      <p:sp>
        <p:nvSpPr>
          <p:cNvPr id="106499"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44F4FB3B-4D69-493B-A343-7C472C1C5F8E}" type="slidenum">
              <a:rPr lang="en-US" sz="1300">
                <a:solidFill>
                  <a:prstClr val="black"/>
                </a:solidFill>
                <a:latin typeface="Arial" charset="0"/>
              </a:rPr>
              <a:pPr algn="r"/>
              <a:t>17</a:t>
            </a:fld>
            <a:endParaRPr lang="en-US" sz="1300" dirty="0">
              <a:solidFill>
                <a:prstClr val="black"/>
              </a:solidFill>
              <a:latin typeface="Arial" charset="0"/>
            </a:endParaRPr>
          </a:p>
        </p:txBody>
      </p:sp>
      <p:sp>
        <p:nvSpPr>
          <p:cNvPr id="10650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401A7A42-D16A-444E-B6A5-1A81AF354D4B}" type="slidenum">
              <a:rPr lang="en-US" sz="1300">
                <a:solidFill>
                  <a:prstClr val="black"/>
                </a:solidFill>
                <a:latin typeface="Arial" charset="0"/>
              </a:rPr>
              <a:pPr algn="r"/>
              <a:t>17</a:t>
            </a:fld>
            <a:endParaRPr lang="en-US" sz="1300" dirty="0">
              <a:solidFill>
                <a:prstClr val="black"/>
              </a:solidFill>
              <a:latin typeface="Arial" charset="0"/>
            </a:endParaRPr>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Once the standing committee agrees that a measure is “important to measure and report,” it will then consider the scientific properties of the measure. The </a:t>
            </a:r>
            <a:r>
              <a:rPr lang="en-US" i="1" dirty="0"/>
              <a:t>second</a:t>
            </a:r>
            <a:r>
              <a:rPr lang="en-US" dirty="0"/>
              <a:t> evaluation criterion, “scientific acceptability of measure properties” reflects NQF's view that performance measures must demonstrate sound measurement science.  They must be both reliable and valid. Both the reliability and validity subcriteria under the scientific acceptability criterion are must-pass subcriteria; if both of these are not met, then the measure</a:t>
            </a:r>
            <a:r>
              <a:rPr lang="en-US" baseline="0" dirty="0"/>
              <a:t> can</a:t>
            </a:r>
            <a:r>
              <a:rPr lang="en-US" dirty="0"/>
              <a:t>not be endorsed.</a:t>
            </a:r>
          </a:p>
          <a:p>
            <a:endParaRPr lang="en-US" dirty="0"/>
          </a:p>
          <a:p>
            <a:r>
              <a:rPr lang="en-US" sz="1200" b="0" i="0" u="none" strike="noStrike" kern="1200" baseline="0" dirty="0">
                <a:solidFill>
                  <a:schemeClr val="tx1"/>
                </a:solidFill>
                <a:latin typeface="+mn-lt"/>
                <a:ea typeface="+mn-ea"/>
                <a:cs typeface="+mn-cs"/>
              </a:rPr>
              <a:t>The criterion is meant to reflect the extent to which the measure, as specified, produces consistent and credible results about the quality of care. The focus of this criterion is measurement science, </a:t>
            </a:r>
            <a:r>
              <a:rPr lang="en-US" sz="1200" b="0" i="1" u="none" strike="noStrike" kern="1200" baseline="0" dirty="0">
                <a:solidFill>
                  <a:schemeClr val="tx1"/>
                </a:solidFill>
                <a:latin typeface="+mn-lt"/>
                <a:ea typeface="+mn-ea"/>
                <a:cs typeface="+mn-cs"/>
              </a:rPr>
              <a:t>not</a:t>
            </a:r>
            <a:r>
              <a:rPr lang="en-US" sz="1200" b="0" i="0" u="none" strike="noStrike" kern="1200" baseline="0" dirty="0">
                <a:solidFill>
                  <a:schemeClr val="tx1"/>
                </a:solidFill>
                <a:latin typeface="+mn-lt"/>
                <a:ea typeface="+mn-ea"/>
                <a:cs typeface="+mn-cs"/>
              </a:rPr>
              <a:t> clinical science.  Specifically, this criterion addresses the basic measurement principles of </a:t>
            </a:r>
            <a:r>
              <a:rPr lang="en-US" sz="1200" b="0" i="1" u="none" strike="noStrike" kern="1200" baseline="0" dirty="0">
                <a:solidFill>
                  <a:schemeClr val="tx1"/>
                </a:solidFill>
                <a:latin typeface="+mn-lt"/>
                <a:ea typeface="+mn-ea"/>
                <a:cs typeface="+mn-cs"/>
              </a:rPr>
              <a:t>reliability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validity. </a:t>
            </a:r>
            <a:r>
              <a:rPr lang="en-US" sz="1200" b="0" i="0" u="none" strike="noStrike" kern="1200" baseline="0" dirty="0">
                <a:solidFill>
                  <a:schemeClr val="tx1"/>
                </a:solidFill>
                <a:latin typeface="+mn-lt"/>
                <a:ea typeface="+mn-ea"/>
                <a:cs typeface="+mn-cs"/>
              </a:rPr>
              <a:t>This can help to address the following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Are the specifications clear so that everyone will calculate the measure in the same way? </a:t>
            </a:r>
          </a:p>
          <a:p>
            <a:r>
              <a:rPr lang="en-US" sz="1200" b="0" i="0" u="none" strike="noStrike" kern="1200" baseline="0" dirty="0">
                <a:solidFill>
                  <a:schemeClr val="tx1"/>
                </a:solidFill>
                <a:latin typeface="+mn-lt"/>
                <a:ea typeface="+mn-ea"/>
                <a:cs typeface="+mn-cs"/>
              </a:rPr>
              <a:t>• Is the variation between providers primarily due to real differences? Is it because there is a lot of </a:t>
            </a:r>
            <a:r>
              <a:rPr lang="en-US" sz="1200" b="0" i="1" u="none" strike="noStrike" kern="1200" baseline="0" dirty="0">
                <a:solidFill>
                  <a:schemeClr val="tx1"/>
                </a:solidFill>
                <a:latin typeface="+mn-lt"/>
                <a:ea typeface="+mn-ea"/>
                <a:cs typeface="+mn-cs"/>
              </a:rPr>
              <a:t>noise</a:t>
            </a:r>
            <a:r>
              <a:rPr lang="en-US" sz="1200" b="0" i="0" u="none" strike="noStrike" kern="1200" baseline="0" dirty="0">
                <a:solidFill>
                  <a:schemeClr val="tx1"/>
                </a:solidFill>
                <a:latin typeface="+mn-lt"/>
                <a:ea typeface="+mn-ea"/>
                <a:cs typeface="+mn-cs"/>
              </a:rPr>
              <a:t> in the measurement? </a:t>
            </a:r>
          </a:p>
          <a:p>
            <a:r>
              <a:rPr lang="en-US" sz="1200" b="0" i="0" u="none" strike="noStrike" kern="1200" baseline="0" dirty="0">
                <a:solidFill>
                  <a:schemeClr val="tx1"/>
                </a:solidFill>
                <a:latin typeface="+mn-lt"/>
                <a:ea typeface="+mn-ea"/>
                <a:cs typeface="+mn-cs"/>
              </a:rPr>
              <a:t>• Is the measure actually measuring what it is intended to measure (i.e., quality of care)? </a:t>
            </a:r>
          </a:p>
          <a:p>
            <a:r>
              <a:rPr lang="en-US" sz="1200" b="0" i="0" u="none" strike="noStrike" kern="1200" baseline="0" dirty="0">
                <a:solidFill>
                  <a:schemeClr val="tx1"/>
                </a:solidFill>
                <a:latin typeface="+mn-lt"/>
                <a:ea typeface="+mn-ea"/>
                <a:cs typeface="+mn-cs"/>
              </a:rPr>
              <a:t>• Do the results of the measurement allow for correct conclusions about quality of care?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of measures that are unreliable or invalid could result in inconsistent measurement, inaccurate measurement, and measurement that cannot differentiate providers, and/or measurement that lead to wrong conclusions about the quality of care provided. The consequences of using unreliable/invalid measures can be considerable — waste of resources used in data collection, reporting/reacting to results; misinformation, misdirection, or even unintended harmful consequences for patients. The use of unreliable or invalid measures will undermine confidence in measures among providers and consumers of healthcare. </a:t>
            </a:r>
            <a:endParaRPr lang="en-US" dirty="0"/>
          </a:p>
          <a:p>
            <a:endParaRPr lang="en-US" dirty="0"/>
          </a:p>
          <a:p>
            <a:r>
              <a:rPr lang="en-US" dirty="0"/>
              <a:t>Reliability and validity are not all-or-none properties; </a:t>
            </a:r>
            <a:r>
              <a:rPr lang="en-US" dirty="0">
                <a:sym typeface="Symbol" pitchFamily="18" charset="2"/>
              </a:rPr>
              <a:t>they are </a:t>
            </a:r>
            <a:r>
              <a:rPr lang="en-US" dirty="0"/>
              <a:t>a matter of </a:t>
            </a:r>
            <a:r>
              <a:rPr lang="en-US" i="1" dirty="0"/>
              <a:t>degree.  </a:t>
            </a:r>
            <a:r>
              <a:rPr lang="en-US" dirty="0"/>
              <a:t>Reliability and validity are not static and can vary with different conditions of using the measure.  In order to be valid, a measure must be reliable, but reliability does not guarantee validity.</a:t>
            </a:r>
          </a:p>
          <a:p>
            <a:pPr eaLnBrk="1" hangingPunct="1"/>
            <a:endParaRPr lang="en-US" dirty="0"/>
          </a:p>
        </p:txBody>
      </p:sp>
    </p:spTree>
    <p:extLst>
      <p:ext uri="{BB962C8B-B14F-4D97-AF65-F5344CB8AC3E}">
        <p14:creationId xmlns:p14="http://schemas.microsoft.com/office/powerpoint/2010/main" val="3556802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5C2D67B4-B210-45B8-B07D-3FF4DC121CCE}" type="slidenum">
              <a:rPr lang="en-US"/>
              <a:pPr>
                <a:defRPr/>
              </a:pPr>
              <a:t>18</a:t>
            </a:fld>
            <a:endParaRPr lang="en-US" dirty="0"/>
          </a:p>
        </p:txBody>
      </p:sp>
      <p:sp>
        <p:nvSpPr>
          <p:cNvPr id="44033" name="Rectangle 7"/>
          <p:cNvSpPr txBox="1">
            <a:spLocks noGrp="1" noChangeArrowheads="1"/>
          </p:cNvSpPr>
          <p:nvPr/>
        </p:nvSpPr>
        <p:spPr bwMode="auto">
          <a:xfrm>
            <a:off x="4143589" y="9119474"/>
            <a:ext cx="3169920" cy="480060"/>
          </a:xfrm>
          <a:prstGeom prst="rect">
            <a:avLst/>
          </a:prstGeom>
          <a:noFill/>
          <a:ln w="9525">
            <a:noFill/>
            <a:miter lim="800000"/>
            <a:headEnd/>
            <a:tailEnd/>
          </a:ln>
        </p:spPr>
        <p:txBody>
          <a:bodyPr lIns="96164" tIns="48081" rIns="96164" bIns="48081" anchor="b"/>
          <a:lstStyle/>
          <a:p>
            <a:pPr algn="r"/>
            <a:fld id="{93D2249A-6550-48C9-9ECA-1C83AD66AC27}" type="slidenum">
              <a:rPr lang="en-US" sz="1400">
                <a:latin typeface="Arial" charset="0"/>
              </a:rPr>
              <a:pPr algn="r"/>
              <a:t>18</a:t>
            </a:fld>
            <a:endParaRPr lang="en-US" sz="1400" dirty="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This </a:t>
            </a:r>
            <a:r>
              <a:rPr lang="en-US" sz="1200" b="0" i="1" u="none" strike="noStrike" kern="1200" baseline="0" dirty="0">
                <a:solidFill>
                  <a:schemeClr val="tx1"/>
                </a:solidFill>
                <a:latin typeface="+mn-lt"/>
                <a:ea typeface="+mn-ea"/>
                <a:cs typeface="+mn-cs"/>
              </a:rPr>
              <a:t>bullseye</a:t>
            </a:r>
            <a:r>
              <a:rPr lang="en-US" sz="1200" b="0" i="0" u="none" strike="noStrike" kern="1200" baseline="0" dirty="0">
                <a:solidFill>
                  <a:schemeClr val="tx1"/>
                </a:solidFill>
                <a:latin typeface="+mn-lt"/>
                <a:ea typeface="+mn-ea"/>
                <a:cs typeface="+mn-cs"/>
              </a:rPr>
              <a:t> graphic illustrates the concepts of reliability and validity of measurement.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center of the target is the concept being measured (e.g., percentage of facilities that provide aspirin to heart attack patients within 24 hours of arrival). Each dot on the target represents a measurement. In the </a:t>
            </a:r>
            <a:r>
              <a:rPr lang="en-US" sz="1200" b="0" i="1" u="none" strike="noStrike" kern="1200" baseline="0" dirty="0">
                <a:solidFill>
                  <a:schemeClr val="tx1"/>
                </a:solidFill>
                <a:latin typeface="+mn-lt"/>
                <a:ea typeface="+mn-ea"/>
                <a:cs typeface="+mn-cs"/>
              </a:rPr>
              <a:t>first</a:t>
            </a:r>
            <a:r>
              <a:rPr lang="en-US" sz="1200" b="0" i="0" u="none" strike="noStrike" kern="1200" baseline="0" dirty="0">
                <a:solidFill>
                  <a:schemeClr val="tx1"/>
                </a:solidFill>
                <a:latin typeface="+mn-lt"/>
                <a:ea typeface="+mn-ea"/>
                <a:cs typeface="+mn-cs"/>
              </a:rPr>
              <a:t> target, all of the measurements are quite similar and consistent, but do not do a very good job of hitting the target.  This portrays a measure that is reliable, but not valid. In the </a:t>
            </a:r>
            <a:r>
              <a:rPr lang="en-US" sz="1200" b="0" i="1" u="none" strike="noStrike" kern="1200" baseline="0" dirty="0">
                <a:solidFill>
                  <a:schemeClr val="tx1"/>
                </a:solidFill>
                <a:latin typeface="+mn-lt"/>
                <a:ea typeface="+mn-ea"/>
                <a:cs typeface="+mn-cs"/>
              </a:rPr>
              <a:t>second </a:t>
            </a:r>
            <a:r>
              <a:rPr lang="en-US" sz="1200" b="0" i="0" u="none" strike="noStrike" kern="1200" baseline="0" dirty="0">
                <a:solidFill>
                  <a:schemeClr val="tx1"/>
                </a:solidFill>
                <a:latin typeface="+mn-lt"/>
                <a:ea typeface="+mn-ea"/>
                <a:cs typeface="+mn-cs"/>
              </a:rPr>
              <a:t>target, the measurements are not very close to each other or to the center of the target.  This portrays a measure that is neither reliable nor valid. In the </a:t>
            </a:r>
            <a:r>
              <a:rPr lang="en-US" sz="1200" b="0" i="1" u="none" strike="noStrike" kern="1200" baseline="0" dirty="0">
                <a:solidFill>
                  <a:schemeClr val="tx1"/>
                </a:solidFill>
                <a:latin typeface="+mn-lt"/>
                <a:ea typeface="+mn-ea"/>
                <a:cs typeface="+mn-cs"/>
              </a:rPr>
              <a:t>third</a:t>
            </a:r>
            <a:r>
              <a:rPr lang="en-US" sz="1200" b="0" i="0" u="none" strike="noStrike" kern="1200" baseline="0" dirty="0">
                <a:solidFill>
                  <a:schemeClr val="tx1"/>
                </a:solidFill>
                <a:latin typeface="+mn-lt"/>
                <a:ea typeface="+mn-ea"/>
                <a:cs typeface="+mn-cs"/>
              </a:rPr>
              <a:t> target, all of the measurements are close to each other and to the center of the target.  This portrays a measure that is both valid and reliable.  In order to be valid a measure must be reliable; however, reliability does not guarantee validity. </a:t>
            </a: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23692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47" indent="-299172">
              <a:defRPr>
                <a:solidFill>
                  <a:schemeClr val="tx1"/>
                </a:solidFill>
                <a:latin typeface="Verdana" pitchFamily="34" charset="0"/>
              </a:defRPr>
            </a:lvl2pPr>
            <a:lvl3pPr marL="1196687" indent="-239338">
              <a:defRPr>
                <a:solidFill>
                  <a:schemeClr val="tx1"/>
                </a:solidFill>
                <a:latin typeface="Verdana" pitchFamily="34" charset="0"/>
              </a:defRPr>
            </a:lvl3pPr>
            <a:lvl4pPr marL="1675361" indent="-239338">
              <a:defRPr>
                <a:solidFill>
                  <a:schemeClr val="tx1"/>
                </a:solidFill>
                <a:latin typeface="Verdana" pitchFamily="34" charset="0"/>
              </a:defRPr>
            </a:lvl4pPr>
            <a:lvl5pPr marL="2154037" indent="-239338">
              <a:defRPr>
                <a:solidFill>
                  <a:schemeClr val="tx1"/>
                </a:solidFill>
                <a:latin typeface="Verdana" pitchFamily="34" charset="0"/>
              </a:defRPr>
            </a:lvl5pPr>
            <a:lvl6pPr marL="2632711" indent="-239338" eaLnBrk="0" fontAlgn="base" hangingPunct="0">
              <a:spcBef>
                <a:spcPct val="0"/>
              </a:spcBef>
              <a:spcAft>
                <a:spcPct val="0"/>
              </a:spcAft>
              <a:defRPr>
                <a:solidFill>
                  <a:schemeClr val="tx1"/>
                </a:solidFill>
                <a:latin typeface="Verdana" pitchFamily="34" charset="0"/>
              </a:defRPr>
            </a:lvl6pPr>
            <a:lvl7pPr marL="3111385" indent="-239338" eaLnBrk="0" fontAlgn="base" hangingPunct="0">
              <a:spcBef>
                <a:spcPct val="0"/>
              </a:spcBef>
              <a:spcAft>
                <a:spcPct val="0"/>
              </a:spcAft>
              <a:defRPr>
                <a:solidFill>
                  <a:schemeClr val="tx1"/>
                </a:solidFill>
                <a:latin typeface="Verdana" pitchFamily="34" charset="0"/>
              </a:defRPr>
            </a:lvl7pPr>
            <a:lvl8pPr marL="3590060" indent="-239338" eaLnBrk="0" fontAlgn="base" hangingPunct="0">
              <a:spcBef>
                <a:spcPct val="0"/>
              </a:spcBef>
              <a:spcAft>
                <a:spcPct val="0"/>
              </a:spcAft>
              <a:defRPr>
                <a:solidFill>
                  <a:schemeClr val="tx1"/>
                </a:solidFill>
                <a:latin typeface="Verdana" pitchFamily="34" charset="0"/>
              </a:defRPr>
            </a:lvl8pPr>
            <a:lvl9pPr marL="4068734" indent="-239338" eaLnBrk="0" fontAlgn="base" hangingPunct="0">
              <a:spcBef>
                <a:spcPct val="0"/>
              </a:spcBef>
              <a:spcAft>
                <a:spcPct val="0"/>
              </a:spcAft>
              <a:defRPr>
                <a:solidFill>
                  <a:schemeClr val="tx1"/>
                </a:solidFill>
                <a:latin typeface="Verdana" pitchFamily="34" charset="0"/>
              </a:defRPr>
            </a:lvl9pPr>
          </a:lstStyle>
          <a:p>
            <a:fld id="{9803C722-C681-4741-9BE3-C8583F0FDC39}" type="slidenum">
              <a:rPr lang="en-US" smtClean="0">
                <a:solidFill>
                  <a:prstClr val="black"/>
                </a:solidFill>
                <a:latin typeface="Arial" charset="0"/>
              </a:rPr>
              <a:pPr/>
              <a:t>19</a:t>
            </a:fld>
            <a:endParaRPr lang="en-US" dirty="0">
              <a:solidFill>
                <a:prstClr val="black"/>
              </a:solidFill>
              <a:latin typeface="Arial" charset="0"/>
            </a:endParaRPr>
          </a:p>
        </p:txBody>
      </p:sp>
      <p:sp>
        <p:nvSpPr>
          <p:cNvPr id="106499"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44F4FB3B-4D69-493B-A343-7C472C1C5F8E}" type="slidenum">
              <a:rPr lang="en-US" sz="1300">
                <a:solidFill>
                  <a:prstClr val="black"/>
                </a:solidFill>
                <a:latin typeface="Arial" charset="0"/>
              </a:rPr>
              <a:pPr algn="r"/>
              <a:t>19</a:t>
            </a:fld>
            <a:endParaRPr lang="en-US" sz="1300" dirty="0">
              <a:solidFill>
                <a:prstClr val="black"/>
              </a:solidFill>
              <a:latin typeface="Arial" charset="0"/>
            </a:endParaRPr>
          </a:p>
        </p:txBody>
      </p:sp>
      <p:sp>
        <p:nvSpPr>
          <p:cNvPr id="10650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401A7A42-D16A-444E-B6A5-1A81AF354D4B}" type="slidenum">
              <a:rPr lang="en-US" sz="1300">
                <a:solidFill>
                  <a:prstClr val="black"/>
                </a:solidFill>
                <a:latin typeface="Arial" charset="0"/>
              </a:rPr>
              <a:pPr algn="r"/>
              <a:t>19</a:t>
            </a:fld>
            <a:endParaRPr lang="en-US" sz="1300" dirty="0">
              <a:solidFill>
                <a:prstClr val="black"/>
              </a:solidFill>
              <a:latin typeface="Arial" charset="0"/>
            </a:endParaRPr>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Empirical evidence of reliability and validity is expected.  Reliability and validity are demonstrated for the measure </a:t>
            </a:r>
            <a:r>
              <a:rPr lang="en-US" b="0" dirty="0">
                <a:solidFill>
                  <a:schemeClr val="accent2"/>
                </a:solidFill>
              </a:rPr>
              <a:t>as specified, and not the measure concept.</a:t>
            </a:r>
          </a:p>
          <a:p>
            <a:pPr>
              <a:defRPr/>
            </a:pPr>
            <a:endParaRPr lang="en-US" dirty="0"/>
          </a:p>
          <a:p>
            <a:pPr>
              <a:defRPr/>
            </a:pPr>
            <a:r>
              <a:rPr lang="en-US" dirty="0"/>
              <a:t>NQF is</a:t>
            </a:r>
            <a:r>
              <a:rPr lang="en-US" baseline="0" dirty="0"/>
              <a:t> f</a:t>
            </a:r>
            <a:r>
              <a:rPr lang="en-US" dirty="0"/>
              <a:t>lexible on the types of testing we</a:t>
            </a:r>
            <a:r>
              <a:rPr lang="en-US" baseline="0" dirty="0"/>
              <a:t> accept,</a:t>
            </a:r>
            <a:r>
              <a:rPr lang="en-US" dirty="0"/>
              <a:t> rather than prescriptive.</a:t>
            </a:r>
            <a:r>
              <a:rPr lang="en-US" baseline="0" dirty="0"/>
              <a:t> There are not specific thresholds that must be met, but we do ask that results be </a:t>
            </a:r>
            <a:r>
              <a:rPr lang="en-US" dirty="0"/>
              <a:t>within acceptable norms.  Testing is required, because insufficient evidence and lack of testing cannot be evaluated or considered for endorsement.</a:t>
            </a:r>
          </a:p>
          <a:p>
            <a:pPr>
              <a:defRPr/>
            </a:pPr>
            <a:endParaRPr lang="en-US" dirty="0"/>
          </a:p>
          <a:p>
            <a:pPr>
              <a:defRPr/>
            </a:pPr>
            <a:r>
              <a:rPr lang="en-US" dirty="0"/>
              <a:t>Reliability and validity can be tested for the </a:t>
            </a:r>
            <a:r>
              <a:rPr lang="en-US" b="1" i="1" dirty="0"/>
              <a:t>data elements</a:t>
            </a:r>
            <a:r>
              <a:rPr lang="en-US" dirty="0"/>
              <a:t> and/or the </a:t>
            </a:r>
            <a:r>
              <a:rPr lang="en-US" b="1" i="1" dirty="0"/>
              <a:t>measure score</a:t>
            </a:r>
          </a:p>
          <a:p>
            <a:pPr lvl="1"/>
            <a:r>
              <a:rPr lang="en-US" dirty="0"/>
              <a:t>Data elements include</a:t>
            </a:r>
            <a:r>
              <a:rPr lang="en-US" baseline="0" dirty="0"/>
              <a:t> things like: </a:t>
            </a:r>
            <a:endParaRPr lang="en-US" dirty="0"/>
          </a:p>
          <a:p>
            <a:pPr lvl="2"/>
            <a:r>
              <a:rPr lang="en-US" dirty="0"/>
              <a:t>Numerator (e.g., is number of laboratory tests) </a:t>
            </a:r>
          </a:p>
          <a:p>
            <a:pPr lvl="2"/>
            <a:r>
              <a:rPr lang="en-US" dirty="0"/>
              <a:t>Denominator (e.g., patients with diabetes)</a:t>
            </a:r>
          </a:p>
          <a:p>
            <a:pPr lvl="2"/>
            <a:r>
              <a:rPr lang="en-US" dirty="0"/>
              <a:t>Generally not focused on the reliability of the physiologic test</a:t>
            </a:r>
          </a:p>
          <a:p>
            <a:pPr lvl="1"/>
            <a:r>
              <a:rPr lang="en-US" dirty="0"/>
              <a:t>Measure score is something like:</a:t>
            </a:r>
          </a:p>
          <a:p>
            <a:pPr lvl="2"/>
            <a:r>
              <a:rPr lang="en-US" dirty="0"/>
              <a:t>Observed/Expect total cost per AMI episode</a:t>
            </a:r>
          </a:p>
          <a:p>
            <a:pPr lvl="1">
              <a:defRPr/>
            </a:pPr>
            <a:r>
              <a:rPr lang="en-US" sz="2700" dirty="0"/>
              <a:t>Testing can be done on samples, and it doesn’t need to be done</a:t>
            </a:r>
            <a:r>
              <a:rPr lang="en-US" sz="2700" baseline="0" dirty="0"/>
              <a:t> on every single patient in a hospital in an entire year.</a:t>
            </a:r>
            <a:endParaRPr lang="en-US" sz="2700" dirty="0"/>
          </a:p>
          <a:p>
            <a:pPr>
              <a:defRPr/>
            </a:pPr>
            <a:endParaRPr lang="en-US" sz="2700" dirty="0"/>
          </a:p>
          <a:p>
            <a:pPr>
              <a:defRPr/>
            </a:pPr>
            <a:r>
              <a:rPr lang="en-US" sz="2700" dirty="0"/>
              <a:t>Note for </a:t>
            </a:r>
            <a:r>
              <a:rPr lang="en-US" sz="2700" i="1" u="none" dirty="0"/>
              <a:t>reliability</a:t>
            </a:r>
            <a:r>
              <a:rPr lang="en-US" sz="2700" u="none" dirty="0"/>
              <a:t> testing in that if a measure has empirical evidence of data element validity, separate reliability of data elements is </a:t>
            </a:r>
            <a:r>
              <a:rPr lang="en-US" sz="2700" i="1" u="none" dirty="0"/>
              <a:t>not</a:t>
            </a:r>
            <a:r>
              <a:rPr lang="en-US" sz="2700" u="none" dirty="0"/>
              <a:t> required</a:t>
            </a:r>
            <a:r>
              <a:rPr lang="en-US" sz="2700" u="none" baseline="0" dirty="0"/>
              <a:t>, because the data element validity is sufficient to also demonstrate reliability</a:t>
            </a:r>
            <a:r>
              <a:rPr lang="en-US" sz="2700" baseline="0" dirty="0"/>
              <a:t>.  </a:t>
            </a:r>
            <a:r>
              <a:rPr lang="en-US" sz="2800" b="0" baseline="0" dirty="0"/>
              <a:t>For r</a:t>
            </a:r>
            <a:r>
              <a:rPr lang="en-US" sz="2800" b="0" dirty="0"/>
              <a:t>esults</a:t>
            </a:r>
            <a:r>
              <a:rPr lang="en-US" sz="2800" b="0" baseline="0" dirty="0"/>
              <a:t> of their reliability tests, </a:t>
            </a:r>
            <a:r>
              <a:rPr lang="en-US" sz="2800" baseline="0" dirty="0"/>
              <a:t>NQF asks for both the actual statistical results of the tests, as well as some commentary about what the statistics mean.  We look for both data and narrative to explain the data.  </a:t>
            </a:r>
            <a:endParaRPr lang="en-US" sz="2700" dirty="0"/>
          </a:p>
          <a:p>
            <a:pPr eaLnBrk="1" hangingPunct="1"/>
            <a:endParaRPr lang="en-US" dirty="0"/>
          </a:p>
        </p:txBody>
      </p:sp>
    </p:spTree>
    <p:extLst>
      <p:ext uri="{BB962C8B-B14F-4D97-AF65-F5344CB8AC3E}">
        <p14:creationId xmlns:p14="http://schemas.microsoft.com/office/powerpoint/2010/main" val="385173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t>2</a:t>
            </a:fld>
            <a:endParaRPr lang="en-US" dirty="0"/>
          </a:p>
        </p:txBody>
      </p:sp>
    </p:spTree>
    <p:extLst>
      <p:ext uri="{BB962C8B-B14F-4D97-AF65-F5344CB8AC3E}">
        <p14:creationId xmlns:p14="http://schemas.microsoft.com/office/powerpoint/2010/main" val="312251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E5832874-0F12-4D73-A967-B4C99CC4580D}" type="slidenum">
              <a:rPr lang="en-US"/>
              <a:pPr>
                <a:defRPr/>
              </a:pPr>
              <a:t>20</a:t>
            </a:fld>
            <a:endParaRPr lang="en-US" dirty="0"/>
          </a:p>
        </p:txBody>
      </p:sp>
      <p:sp>
        <p:nvSpPr>
          <p:cNvPr id="39937" name="Rectangle 7"/>
          <p:cNvSpPr txBox="1">
            <a:spLocks noGrp="1" noChangeArrowheads="1"/>
          </p:cNvSpPr>
          <p:nvPr/>
        </p:nvSpPr>
        <p:spPr bwMode="auto">
          <a:xfrm>
            <a:off x="4143589" y="9119474"/>
            <a:ext cx="3169920" cy="480060"/>
          </a:xfrm>
          <a:prstGeom prst="rect">
            <a:avLst/>
          </a:prstGeom>
          <a:noFill/>
          <a:ln w="9525">
            <a:noFill/>
            <a:miter lim="800000"/>
            <a:headEnd/>
            <a:tailEnd/>
          </a:ln>
        </p:spPr>
        <p:txBody>
          <a:bodyPr lIns="96175" tIns="48087" rIns="96175" bIns="48087" anchor="b"/>
          <a:lstStyle/>
          <a:p>
            <a:pPr algn="r"/>
            <a:fld id="{C11E9058-4FDC-4515-9FAB-DDD55E41B8BA}" type="slidenum">
              <a:rPr lang="en-US" sz="1400">
                <a:latin typeface="Arial" charset="0"/>
              </a:rPr>
              <a:pPr algn="r"/>
              <a:t>20</a:t>
            </a:fld>
            <a:endParaRPr lang="en-US" sz="1400" dirty="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defTabSz="961738">
              <a:defRPr/>
            </a:pPr>
            <a:r>
              <a:rPr lang="en-US" dirty="0"/>
              <a:t>Precise specifications provide the foundation for achieving consistency, but not empirical evidence of reliability.  Has it been demonstrated that variability across entities is due to true difference (signal) vs. error (noise)?  </a:t>
            </a:r>
            <a:r>
              <a:rPr lang="en-US" baseline="0" dirty="0"/>
              <a:t>In Section 2a-1, you will see </a:t>
            </a:r>
            <a:r>
              <a:rPr lang="en-US" b="0" baseline="0" dirty="0"/>
              <a:t>precise specifications </a:t>
            </a:r>
            <a:r>
              <a:rPr lang="en-US" baseline="0" dirty="0"/>
              <a:t>of the measure.   On the first page of the form we show the </a:t>
            </a:r>
            <a:r>
              <a:rPr lang="en-US" i="1" baseline="0" dirty="0"/>
              <a:t>general </a:t>
            </a:r>
            <a:r>
              <a:rPr lang="en-US" baseline="0" dirty="0"/>
              <a:t>numerator and denominator statements, but in this section the developer gives all the details under those general statements. </a:t>
            </a:r>
          </a:p>
          <a:p>
            <a:endParaRPr lang="en-US" baseline="0" dirty="0"/>
          </a:p>
          <a:p>
            <a:r>
              <a:rPr lang="en-US" b="0" baseline="0" dirty="0"/>
              <a:t>Exclusions to the denominator.  </a:t>
            </a:r>
            <a:r>
              <a:rPr lang="en-US" baseline="0" dirty="0"/>
              <a:t>As measures are evaluated, NQF asks committees to consider these exclusions of people who are not in the measure and determine whether or not they ring true.  </a:t>
            </a:r>
            <a:r>
              <a:rPr lang="en-US" dirty="0"/>
              <a:t>How the measure is </a:t>
            </a:r>
            <a:r>
              <a:rPr lang="en-US" b="0" dirty="0"/>
              <a:t>stratified or risk adjusted — n</a:t>
            </a:r>
            <a:r>
              <a:rPr lang="en-US" dirty="0"/>
              <a:t>ote that stratification/risk</a:t>
            </a:r>
            <a:r>
              <a:rPr lang="en-US" baseline="0" dirty="0"/>
              <a:t> adjustment is typically seen with outcome measures.  Note also under that section the developer is telling you that the measure score is a rate or proportion, and that higher scores reflect better quality. By sources of data, we mean what kind of data they have specified the measure as relying upon.  Here the data can come from electronic clinical data, EHRs, or paper records.</a:t>
            </a:r>
          </a:p>
          <a:p>
            <a:endParaRPr lang="en-US" dirty="0"/>
          </a:p>
        </p:txBody>
      </p:sp>
    </p:spTree>
    <p:extLst>
      <p:ext uri="{BB962C8B-B14F-4D97-AF65-F5344CB8AC3E}">
        <p14:creationId xmlns:p14="http://schemas.microsoft.com/office/powerpoint/2010/main" val="3406976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reliability algorithm</a:t>
            </a:r>
            <a:r>
              <a:rPr lang="en-US" baseline="0" dirty="0"/>
              <a:t> that we ask committees to walk through.  It tells us if a measure is high, moderate, low, or insufficient on reliability.  Measures must achieve either a high or a moderate to continue to move </a:t>
            </a:r>
            <a:r>
              <a:rPr lang="en-US" i="1" baseline="0" dirty="0"/>
              <a:t>forward</a:t>
            </a:r>
            <a:r>
              <a:rPr lang="en-US" baseline="0" dirty="0"/>
              <a:t> through the evaluation process.  If a measure is rated low or insufficient, it does not pass reliability.  </a:t>
            </a: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21</a:t>
            </a:fld>
            <a:endParaRPr lang="en-US" dirty="0"/>
          </a:p>
        </p:txBody>
      </p:sp>
    </p:spTree>
    <p:extLst>
      <p:ext uri="{BB962C8B-B14F-4D97-AF65-F5344CB8AC3E}">
        <p14:creationId xmlns:p14="http://schemas.microsoft.com/office/powerpoint/2010/main" val="960420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47" indent="-299172">
              <a:defRPr>
                <a:solidFill>
                  <a:schemeClr val="tx1"/>
                </a:solidFill>
                <a:latin typeface="Verdana" pitchFamily="34" charset="0"/>
              </a:defRPr>
            </a:lvl2pPr>
            <a:lvl3pPr marL="1196687" indent="-239338">
              <a:defRPr>
                <a:solidFill>
                  <a:schemeClr val="tx1"/>
                </a:solidFill>
                <a:latin typeface="Verdana" pitchFamily="34" charset="0"/>
              </a:defRPr>
            </a:lvl3pPr>
            <a:lvl4pPr marL="1675361" indent="-239338">
              <a:defRPr>
                <a:solidFill>
                  <a:schemeClr val="tx1"/>
                </a:solidFill>
                <a:latin typeface="Verdana" pitchFamily="34" charset="0"/>
              </a:defRPr>
            </a:lvl4pPr>
            <a:lvl5pPr marL="2154037" indent="-239338">
              <a:defRPr>
                <a:solidFill>
                  <a:schemeClr val="tx1"/>
                </a:solidFill>
                <a:latin typeface="Verdana" pitchFamily="34" charset="0"/>
              </a:defRPr>
            </a:lvl5pPr>
            <a:lvl6pPr marL="2632711" indent="-239338" eaLnBrk="0" fontAlgn="base" hangingPunct="0">
              <a:spcBef>
                <a:spcPct val="0"/>
              </a:spcBef>
              <a:spcAft>
                <a:spcPct val="0"/>
              </a:spcAft>
              <a:defRPr>
                <a:solidFill>
                  <a:schemeClr val="tx1"/>
                </a:solidFill>
                <a:latin typeface="Verdana" pitchFamily="34" charset="0"/>
              </a:defRPr>
            </a:lvl6pPr>
            <a:lvl7pPr marL="3111385" indent="-239338" eaLnBrk="0" fontAlgn="base" hangingPunct="0">
              <a:spcBef>
                <a:spcPct val="0"/>
              </a:spcBef>
              <a:spcAft>
                <a:spcPct val="0"/>
              </a:spcAft>
              <a:defRPr>
                <a:solidFill>
                  <a:schemeClr val="tx1"/>
                </a:solidFill>
                <a:latin typeface="Verdana" pitchFamily="34" charset="0"/>
              </a:defRPr>
            </a:lvl7pPr>
            <a:lvl8pPr marL="3590060" indent="-239338" eaLnBrk="0" fontAlgn="base" hangingPunct="0">
              <a:spcBef>
                <a:spcPct val="0"/>
              </a:spcBef>
              <a:spcAft>
                <a:spcPct val="0"/>
              </a:spcAft>
              <a:defRPr>
                <a:solidFill>
                  <a:schemeClr val="tx1"/>
                </a:solidFill>
                <a:latin typeface="Verdana" pitchFamily="34" charset="0"/>
              </a:defRPr>
            </a:lvl8pPr>
            <a:lvl9pPr marL="4068734" indent="-239338" eaLnBrk="0" fontAlgn="base" hangingPunct="0">
              <a:spcBef>
                <a:spcPct val="0"/>
              </a:spcBef>
              <a:spcAft>
                <a:spcPct val="0"/>
              </a:spcAft>
              <a:defRPr>
                <a:solidFill>
                  <a:schemeClr val="tx1"/>
                </a:solidFill>
                <a:latin typeface="Verdana" pitchFamily="34" charset="0"/>
              </a:defRPr>
            </a:lvl9pPr>
          </a:lstStyle>
          <a:p>
            <a:fld id="{9803C722-C681-4741-9BE3-C8583F0FDC39}" type="slidenum">
              <a:rPr lang="en-US" smtClean="0">
                <a:solidFill>
                  <a:prstClr val="black"/>
                </a:solidFill>
                <a:latin typeface="Arial" charset="0"/>
              </a:rPr>
              <a:pPr/>
              <a:t>22</a:t>
            </a:fld>
            <a:endParaRPr lang="en-US" dirty="0">
              <a:solidFill>
                <a:prstClr val="black"/>
              </a:solidFill>
              <a:latin typeface="Arial" charset="0"/>
            </a:endParaRPr>
          </a:p>
        </p:txBody>
      </p:sp>
      <p:sp>
        <p:nvSpPr>
          <p:cNvPr id="106499"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44F4FB3B-4D69-493B-A343-7C472C1C5F8E}" type="slidenum">
              <a:rPr lang="en-US" sz="1300">
                <a:solidFill>
                  <a:prstClr val="black"/>
                </a:solidFill>
                <a:latin typeface="Arial" charset="0"/>
              </a:rPr>
              <a:pPr algn="r"/>
              <a:t>22</a:t>
            </a:fld>
            <a:endParaRPr lang="en-US" sz="1300" dirty="0">
              <a:solidFill>
                <a:prstClr val="black"/>
              </a:solidFill>
              <a:latin typeface="Arial" charset="0"/>
            </a:endParaRPr>
          </a:p>
        </p:txBody>
      </p:sp>
      <p:sp>
        <p:nvSpPr>
          <p:cNvPr id="10650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5" tIns="47867" rIns="95735" bIns="47867"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401A7A42-D16A-444E-B6A5-1A81AF354D4B}" type="slidenum">
              <a:rPr lang="en-US" sz="1300">
                <a:solidFill>
                  <a:prstClr val="black"/>
                </a:solidFill>
                <a:latin typeface="Arial" charset="0"/>
              </a:rPr>
              <a:pPr algn="r"/>
              <a:t>22</a:t>
            </a:fld>
            <a:endParaRPr lang="en-US" sz="1300" dirty="0">
              <a:solidFill>
                <a:prstClr val="black"/>
              </a:solidFill>
              <a:latin typeface="Arial" charset="0"/>
            </a:endParaRPr>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Reliability and validity are not all-or-none properties.  T</a:t>
            </a:r>
            <a:r>
              <a:rPr lang="en-US" dirty="0">
                <a:sym typeface="Symbol" pitchFamily="18" charset="2"/>
              </a:rPr>
              <a:t>hey are </a:t>
            </a:r>
            <a:r>
              <a:rPr lang="en-US" dirty="0"/>
              <a:t>a matter of degree and reliability and validity are not static.  T</a:t>
            </a:r>
            <a:r>
              <a:rPr lang="en-US" dirty="0">
                <a:sym typeface="Symbol" pitchFamily="18" charset="2"/>
              </a:rPr>
              <a:t>hey </a:t>
            </a:r>
            <a:r>
              <a:rPr lang="en-US" dirty="0"/>
              <a:t>can vary with different conditions of using the measure.  In order to be valid, a measure must be reliable; however, reliability does not guarantee validity and so we also</a:t>
            </a:r>
            <a:r>
              <a:rPr lang="en-US" baseline="0" dirty="0"/>
              <a:t> look to empirical testing for the validity of a measure. </a:t>
            </a:r>
            <a:endParaRPr lang="en-US" dirty="0"/>
          </a:p>
          <a:p>
            <a:pPr eaLnBrk="1" hangingPunct="1"/>
            <a:endParaRPr lang="en-US" dirty="0"/>
          </a:p>
          <a:p>
            <a:pPr>
              <a:defRPr/>
            </a:pPr>
            <a:r>
              <a:rPr lang="en-US" dirty="0"/>
              <a:t>As with </a:t>
            </a:r>
            <a:r>
              <a:rPr lang="en-US" i="1" dirty="0"/>
              <a:t>reliability</a:t>
            </a:r>
            <a:r>
              <a:rPr lang="en-US" dirty="0"/>
              <a:t>, NQF is flexible in the type</a:t>
            </a:r>
            <a:r>
              <a:rPr lang="en-US" baseline="0" dirty="0"/>
              <a:t>s of testing considered acceptable.  We do not set thresholds, but we look for results </a:t>
            </a:r>
            <a:r>
              <a:rPr lang="en-US" dirty="0"/>
              <a:t>within acceptable norms.  We</a:t>
            </a:r>
            <a:r>
              <a:rPr lang="en-US" baseline="0" dirty="0"/>
              <a:t> cannot consider measures that do not have validity testing.  </a:t>
            </a:r>
          </a:p>
          <a:p>
            <a:pPr>
              <a:defRPr/>
            </a:pPr>
            <a:endParaRPr lang="en-US" baseline="0" dirty="0"/>
          </a:p>
          <a:p>
            <a:pPr eaLnBrk="1" hangingPunct="1"/>
            <a:endParaRPr lang="en-US" dirty="0"/>
          </a:p>
        </p:txBody>
      </p:sp>
    </p:spTree>
    <p:extLst>
      <p:ext uri="{BB962C8B-B14F-4D97-AF65-F5344CB8AC3E}">
        <p14:creationId xmlns:p14="http://schemas.microsoft.com/office/powerpoint/2010/main" val="2190263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NQF prefers</a:t>
            </a:r>
            <a:r>
              <a:rPr lang="en-US" baseline="0" dirty="0"/>
              <a:t> statistical validity testing, but for new measures will accept </a:t>
            </a:r>
            <a:r>
              <a:rPr lang="en-US" i="1" baseline="0" dirty="0"/>
              <a:t>face </a:t>
            </a:r>
            <a:r>
              <a:rPr lang="en-US" baseline="0" dirty="0"/>
              <a:t>validity.  For empirical validity testing, we either assess the measure score — relationship of the results to another concept — or data elements and how correct the data elements are compared to a gold standard.  Face validity is a subjective decision by a group of experts that the measure tells you something about the quality of the care.</a:t>
            </a: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23</a:t>
            </a:fld>
            <a:endParaRPr lang="en-US" dirty="0"/>
          </a:p>
        </p:txBody>
      </p:sp>
    </p:spTree>
    <p:extLst>
      <p:ext uri="{BB962C8B-B14F-4D97-AF65-F5344CB8AC3E}">
        <p14:creationId xmlns:p14="http://schemas.microsoft.com/office/powerpoint/2010/main" val="54082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a </a:t>
            </a:r>
            <a:r>
              <a:rPr lang="en-US" i="0" dirty="0"/>
              <a:t>summary</a:t>
            </a:r>
            <a:r>
              <a:rPr lang="en-US" baseline="0" dirty="0"/>
              <a:t> of what NQF looks for when assessing scientific acceptability.</a:t>
            </a:r>
            <a:endParaRPr 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47" indent="-299172">
              <a:defRPr>
                <a:solidFill>
                  <a:schemeClr val="tx1"/>
                </a:solidFill>
                <a:latin typeface="Verdana" pitchFamily="34" charset="0"/>
              </a:defRPr>
            </a:lvl2pPr>
            <a:lvl3pPr marL="1196687" indent="-239338">
              <a:defRPr>
                <a:solidFill>
                  <a:schemeClr val="tx1"/>
                </a:solidFill>
                <a:latin typeface="Verdana" pitchFamily="34" charset="0"/>
              </a:defRPr>
            </a:lvl3pPr>
            <a:lvl4pPr marL="1675361" indent="-239338">
              <a:defRPr>
                <a:solidFill>
                  <a:schemeClr val="tx1"/>
                </a:solidFill>
                <a:latin typeface="Verdana" pitchFamily="34" charset="0"/>
              </a:defRPr>
            </a:lvl4pPr>
            <a:lvl5pPr marL="2154037" indent="-239338">
              <a:defRPr>
                <a:solidFill>
                  <a:schemeClr val="tx1"/>
                </a:solidFill>
                <a:latin typeface="Verdana" pitchFamily="34" charset="0"/>
              </a:defRPr>
            </a:lvl5pPr>
            <a:lvl6pPr marL="2632711" indent="-239338" eaLnBrk="0" fontAlgn="base" hangingPunct="0">
              <a:spcBef>
                <a:spcPct val="0"/>
              </a:spcBef>
              <a:spcAft>
                <a:spcPct val="0"/>
              </a:spcAft>
              <a:defRPr>
                <a:solidFill>
                  <a:schemeClr val="tx1"/>
                </a:solidFill>
                <a:latin typeface="Verdana" pitchFamily="34" charset="0"/>
              </a:defRPr>
            </a:lvl6pPr>
            <a:lvl7pPr marL="3111385" indent="-239338" eaLnBrk="0" fontAlgn="base" hangingPunct="0">
              <a:spcBef>
                <a:spcPct val="0"/>
              </a:spcBef>
              <a:spcAft>
                <a:spcPct val="0"/>
              </a:spcAft>
              <a:defRPr>
                <a:solidFill>
                  <a:schemeClr val="tx1"/>
                </a:solidFill>
                <a:latin typeface="Verdana" pitchFamily="34" charset="0"/>
              </a:defRPr>
            </a:lvl7pPr>
            <a:lvl8pPr marL="3590060" indent="-239338" eaLnBrk="0" fontAlgn="base" hangingPunct="0">
              <a:spcBef>
                <a:spcPct val="0"/>
              </a:spcBef>
              <a:spcAft>
                <a:spcPct val="0"/>
              </a:spcAft>
              <a:defRPr>
                <a:solidFill>
                  <a:schemeClr val="tx1"/>
                </a:solidFill>
                <a:latin typeface="Verdana" pitchFamily="34" charset="0"/>
              </a:defRPr>
            </a:lvl8pPr>
            <a:lvl9pPr marL="4068734" indent="-239338" eaLnBrk="0" fontAlgn="base" hangingPunct="0">
              <a:spcBef>
                <a:spcPct val="0"/>
              </a:spcBef>
              <a:spcAft>
                <a:spcPct val="0"/>
              </a:spcAft>
              <a:defRPr>
                <a:solidFill>
                  <a:schemeClr val="tx1"/>
                </a:solidFill>
                <a:latin typeface="Verdana" pitchFamily="34" charset="0"/>
              </a:defRPr>
            </a:lvl9pPr>
          </a:lstStyle>
          <a:p>
            <a:fld id="{56BA848C-1896-44F9-A37F-599FFEFA3A14}" type="slidenum">
              <a:rPr lang="en-US" smtClean="0">
                <a:solidFill>
                  <a:prstClr val="black"/>
                </a:solidFill>
                <a:latin typeface="Arial" charset="0"/>
              </a:rPr>
              <a:pPr/>
              <a:t>24</a:t>
            </a:fld>
            <a:endParaRPr lang="en-US" dirty="0">
              <a:solidFill>
                <a:prstClr val="black"/>
              </a:solidFill>
              <a:latin typeface="Arial" charset="0"/>
            </a:endParaRPr>
          </a:p>
        </p:txBody>
      </p:sp>
    </p:spTree>
    <p:extLst>
      <p:ext uri="{BB962C8B-B14F-4D97-AF65-F5344CB8AC3E}">
        <p14:creationId xmlns:p14="http://schemas.microsoft.com/office/powerpoint/2010/main" val="414605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303A244F-94B6-4D0B-AA27-4DBEAB5089CC}" type="slidenum">
              <a:rPr lang="en-US"/>
              <a:pPr>
                <a:defRPr/>
              </a:pPr>
              <a:t>25</a:t>
            </a:fld>
            <a:endParaRPr lang="en-US" dirty="0"/>
          </a:p>
        </p:txBody>
      </p:sp>
      <p:sp>
        <p:nvSpPr>
          <p:cNvPr id="50177" name="Rectangle 7"/>
          <p:cNvSpPr txBox="1">
            <a:spLocks noGrp="1" noChangeArrowheads="1"/>
          </p:cNvSpPr>
          <p:nvPr/>
        </p:nvSpPr>
        <p:spPr bwMode="auto">
          <a:xfrm>
            <a:off x="4143589" y="9119474"/>
            <a:ext cx="3169920" cy="480060"/>
          </a:xfrm>
          <a:prstGeom prst="rect">
            <a:avLst/>
          </a:prstGeom>
          <a:noFill/>
          <a:ln w="9525">
            <a:noFill/>
            <a:miter lim="800000"/>
            <a:headEnd/>
            <a:tailEnd/>
          </a:ln>
        </p:spPr>
        <p:txBody>
          <a:bodyPr lIns="96164" tIns="48081" rIns="96164" bIns="48081" anchor="b"/>
          <a:lstStyle/>
          <a:p>
            <a:pPr algn="r"/>
            <a:fld id="{C35770A6-49E1-4DDA-B79B-385EF703E94B}" type="slidenum">
              <a:rPr lang="en-US" sz="1400">
                <a:latin typeface="Arial" charset="0"/>
              </a:rPr>
              <a:pPr algn="r"/>
              <a:t>25</a:t>
            </a:fld>
            <a:endParaRPr lang="en-US" sz="1400" dirty="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dirty="0"/>
              <a:t>Threats to</a:t>
            </a:r>
            <a:r>
              <a:rPr lang="en-US" baseline="0" dirty="0"/>
              <a:t> validity are ways that measures could be negatively impacted and therefore invalid.  For example, if you excluded the wrong patients, or if you did not manage missing data, you would not accurately assess the quality of care given. If a measure can be collected using multiple data sources, you need to ensure the same result regardless of which data source.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kern="1200" baseline="0" dirty="0">
                <a:solidFill>
                  <a:schemeClr val="tx1"/>
                </a:solidFill>
                <a:effectLst/>
                <a:latin typeface="+mn-lt"/>
                <a:ea typeface="+mn-ea"/>
                <a:cs typeface="+mn-cs"/>
              </a:rPr>
              <a:t>Developers are asked to </a:t>
            </a:r>
            <a:r>
              <a:rPr lang="en-US" sz="1300" dirty="0"/>
              <a:t>respon</a:t>
            </a:r>
            <a:r>
              <a:rPr lang="en-US" sz="1300" baseline="0" dirty="0"/>
              <a:t>d </a:t>
            </a:r>
            <a:r>
              <a:rPr lang="en-US" sz="1300" dirty="0"/>
              <a:t>to questions on how they thought about potential threats to validity and assess the impact of these threats on their measure.  The committees</a:t>
            </a:r>
            <a:r>
              <a:rPr lang="en-US" sz="1300" baseline="0" dirty="0"/>
              <a:t> are asked whether developers addressed them adequately.</a:t>
            </a:r>
            <a:endParaRPr lang="en-US" sz="1300" dirty="0"/>
          </a:p>
        </p:txBody>
      </p:sp>
    </p:spTree>
    <p:extLst>
      <p:ext uri="{BB962C8B-B14F-4D97-AF65-F5344CB8AC3E}">
        <p14:creationId xmlns:p14="http://schemas.microsoft.com/office/powerpoint/2010/main" val="1718779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validity algorithm</a:t>
            </a:r>
            <a:r>
              <a:rPr lang="en-US" baseline="0" dirty="0"/>
              <a:t> we ask committees to walk through.  It tells you whether a measure is high, moderate, low, or insufficient on validity.</a:t>
            </a: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26</a:t>
            </a:fld>
            <a:endParaRPr lang="en-US" dirty="0"/>
          </a:p>
        </p:txBody>
      </p:sp>
    </p:spTree>
    <p:extLst>
      <p:ext uri="{BB962C8B-B14F-4D97-AF65-F5344CB8AC3E}">
        <p14:creationId xmlns:p14="http://schemas.microsoft.com/office/powerpoint/2010/main" val="2308537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Composite </a:t>
            </a:r>
            <a:r>
              <a:rPr lang="en-US" sz="1200" b="0" i="0" u="none" strike="noStrike" kern="1200" baseline="0" dirty="0">
                <a:solidFill>
                  <a:schemeClr val="tx1"/>
                </a:solidFill>
                <a:latin typeface="+mn-lt"/>
                <a:ea typeface="+mn-ea"/>
                <a:cs typeface="+mn-cs"/>
              </a:rPr>
              <a:t>measures combine two or more component measures, each of which individually reflects quality of care, into a single performance measure with a single score. They </a:t>
            </a:r>
            <a:r>
              <a:rPr lang="en-US" dirty="0"/>
              <a:t>must</a:t>
            </a:r>
            <a:r>
              <a:rPr lang="en-US" baseline="0" dirty="0"/>
              <a:t> demonstrate reliability and validity of the composite measure score, not just the component measures.  </a:t>
            </a: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27</a:t>
            </a:fld>
            <a:endParaRPr lang="en-US" dirty="0"/>
          </a:p>
        </p:txBody>
      </p:sp>
    </p:spTree>
    <p:extLst>
      <p:ext uri="{BB962C8B-B14F-4D97-AF65-F5344CB8AC3E}">
        <p14:creationId xmlns:p14="http://schemas.microsoft.com/office/powerpoint/2010/main" val="199924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what we look for in the differences between new and maintenance measures for the scientific acceptability criteria. For maintenance measures, we are looking for updated validity testing if there was no empirical testing reviewed in the past. If prior testing was adequate, we do not reassess. If there is updated testing, the committee will review it again. </a:t>
            </a:r>
          </a:p>
        </p:txBody>
      </p:sp>
      <p:sp>
        <p:nvSpPr>
          <p:cNvPr id="4" name="Slide Number Placeholder 3"/>
          <p:cNvSpPr>
            <a:spLocks noGrp="1"/>
          </p:cNvSpPr>
          <p:nvPr>
            <p:ph type="sldNum" sz="quarter" idx="10"/>
          </p:nvPr>
        </p:nvSpPr>
        <p:spPr/>
        <p:txBody>
          <a:bodyPr/>
          <a:lstStyle/>
          <a:p>
            <a:fld id="{082333B6-F817-44B0-9873-3D1B8BC73C06}" type="slidenum">
              <a:rPr lang="en-US" smtClean="0"/>
              <a:t>28</a:t>
            </a:fld>
            <a:endParaRPr lang="en-US" dirty="0"/>
          </a:p>
        </p:txBody>
      </p:sp>
    </p:spTree>
    <p:extLst>
      <p:ext uri="{BB962C8B-B14F-4D97-AF65-F5344CB8AC3E}">
        <p14:creationId xmlns:p14="http://schemas.microsoft.com/office/powerpoint/2010/main" val="2835579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943" indent="-299209">
              <a:defRPr>
                <a:solidFill>
                  <a:schemeClr val="tx1"/>
                </a:solidFill>
                <a:latin typeface="Verdana" pitchFamily="34" charset="0"/>
              </a:defRPr>
            </a:lvl2pPr>
            <a:lvl3pPr marL="1196835" indent="-239367">
              <a:defRPr>
                <a:solidFill>
                  <a:schemeClr val="tx1"/>
                </a:solidFill>
                <a:latin typeface="Verdana" pitchFamily="34" charset="0"/>
              </a:defRPr>
            </a:lvl3pPr>
            <a:lvl4pPr marL="1675569" indent="-239367">
              <a:defRPr>
                <a:solidFill>
                  <a:schemeClr val="tx1"/>
                </a:solidFill>
                <a:latin typeface="Verdana" pitchFamily="34" charset="0"/>
              </a:defRPr>
            </a:lvl4pPr>
            <a:lvl5pPr marL="2154304" indent="-239367">
              <a:defRPr>
                <a:solidFill>
                  <a:schemeClr val="tx1"/>
                </a:solidFill>
                <a:latin typeface="Verdana" pitchFamily="34" charset="0"/>
              </a:defRPr>
            </a:lvl5pPr>
            <a:lvl6pPr marL="2633038" indent="-239367" eaLnBrk="0" fontAlgn="base" hangingPunct="0">
              <a:spcBef>
                <a:spcPct val="0"/>
              </a:spcBef>
              <a:spcAft>
                <a:spcPct val="0"/>
              </a:spcAft>
              <a:defRPr>
                <a:solidFill>
                  <a:schemeClr val="tx1"/>
                </a:solidFill>
                <a:latin typeface="Verdana" pitchFamily="34" charset="0"/>
              </a:defRPr>
            </a:lvl6pPr>
            <a:lvl7pPr marL="3111772" indent="-239367" eaLnBrk="0" fontAlgn="base" hangingPunct="0">
              <a:spcBef>
                <a:spcPct val="0"/>
              </a:spcBef>
              <a:spcAft>
                <a:spcPct val="0"/>
              </a:spcAft>
              <a:defRPr>
                <a:solidFill>
                  <a:schemeClr val="tx1"/>
                </a:solidFill>
                <a:latin typeface="Verdana" pitchFamily="34" charset="0"/>
              </a:defRPr>
            </a:lvl7pPr>
            <a:lvl8pPr marL="3590506" indent="-239367" eaLnBrk="0" fontAlgn="base" hangingPunct="0">
              <a:spcBef>
                <a:spcPct val="0"/>
              </a:spcBef>
              <a:spcAft>
                <a:spcPct val="0"/>
              </a:spcAft>
              <a:defRPr>
                <a:solidFill>
                  <a:schemeClr val="tx1"/>
                </a:solidFill>
                <a:latin typeface="Verdana" pitchFamily="34" charset="0"/>
              </a:defRPr>
            </a:lvl8pPr>
            <a:lvl9pPr marL="4069240" indent="-239367" eaLnBrk="0" fontAlgn="base" hangingPunct="0">
              <a:spcBef>
                <a:spcPct val="0"/>
              </a:spcBef>
              <a:spcAft>
                <a:spcPct val="0"/>
              </a:spcAft>
              <a:defRPr>
                <a:solidFill>
                  <a:schemeClr val="tx1"/>
                </a:solidFill>
                <a:latin typeface="Verdana" pitchFamily="34" charset="0"/>
              </a:defRPr>
            </a:lvl9pPr>
          </a:lstStyle>
          <a:p>
            <a:fld id="{6137C957-EF24-47EB-AEBE-1A645475627E}" type="slidenum">
              <a:rPr lang="en-US" smtClean="0">
                <a:latin typeface="Arial" charset="0"/>
              </a:rPr>
              <a:pPr/>
              <a:t>29</a:t>
            </a:fld>
            <a:endParaRPr lang="en-US" dirty="0">
              <a:latin typeface="Arial" charset="0"/>
            </a:endParaRPr>
          </a:p>
        </p:txBody>
      </p:sp>
      <p:sp>
        <p:nvSpPr>
          <p:cNvPr id="120835"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366130E1-C736-4D24-BE66-B88C77E2A1FC}" type="slidenum">
              <a:rPr lang="en-US" sz="1300">
                <a:latin typeface="Arial" charset="0"/>
              </a:rPr>
              <a:pPr algn="r"/>
              <a:t>29</a:t>
            </a:fld>
            <a:endParaRPr lang="en-US" sz="1300" dirty="0">
              <a:latin typeface="Arial" charset="0"/>
            </a:endParaRPr>
          </a:p>
        </p:txBody>
      </p:sp>
      <p:sp>
        <p:nvSpPr>
          <p:cNvPr id="120836"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E893A0B3-1060-4EE6-B333-B66E0E73ED92}" type="slidenum">
              <a:rPr lang="en-US" sz="1300">
                <a:latin typeface="Arial" charset="0"/>
              </a:rPr>
              <a:pPr algn="r"/>
              <a:t>29</a:t>
            </a:fld>
            <a:endParaRPr lang="en-US" sz="1300" dirty="0">
              <a:latin typeface="Arial" charset="0"/>
            </a:endParaRPr>
          </a:p>
        </p:txBody>
      </p:sp>
      <p:sp>
        <p:nvSpPr>
          <p:cNvPr id="120837" name="Rectangle 2"/>
          <p:cNvSpPr>
            <a:spLocks noGrp="1" noRot="1" noChangeAspect="1" noChangeArrowheads="1" noTextEdit="1"/>
          </p:cNvSpPr>
          <p:nvPr>
            <p:ph type="sldImg"/>
          </p:nvPr>
        </p:nvSpPr>
        <p:spPr>
          <a:ln/>
        </p:spPr>
      </p:sp>
      <p:sp>
        <p:nvSpPr>
          <p:cNvPr id="1208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b="0" dirty="0"/>
              <a:t>The </a:t>
            </a:r>
            <a:r>
              <a:rPr lang="en-US" sz="1300" b="0" i="1" dirty="0"/>
              <a:t>feasibility</a:t>
            </a:r>
            <a:r>
              <a:rPr lang="en-US" sz="1300" b="0" dirty="0"/>
              <a:t> criterion is not a must-pass. Assuming that a measure meets all the subcriteria for importance and scientific acceptability, feasibility generally should not be the only reason that a measure would </a:t>
            </a:r>
            <a:r>
              <a:rPr lang="en-US" sz="1300" b="0" i="1" dirty="0"/>
              <a:t>not</a:t>
            </a:r>
            <a:r>
              <a:rPr lang="en-US" sz="1300" b="0" dirty="0"/>
              <a:t> be endorsed. In fact, feasibility may improve with broader implementation, and ways to improve feasibility should be sought out for important and scientifically sound performance measures.</a:t>
            </a:r>
          </a:p>
          <a:p>
            <a:endParaRPr lang="en-US" sz="1300" b="0" dirty="0"/>
          </a:p>
          <a:p>
            <a:r>
              <a:rPr lang="en-US" sz="1300" b="0" i="1" dirty="0"/>
              <a:t>3a.</a:t>
            </a:r>
            <a:r>
              <a:rPr lang="en-US" sz="1300" b="0" dirty="0"/>
              <a:t> For clinical measures, the required data elements are routinely generated and used during care delivery — blood pressure, lab test, diagnosis, medication order.</a:t>
            </a:r>
          </a:p>
          <a:p>
            <a:r>
              <a:rPr lang="en-US" sz="1300" b="0" dirty="0"/>
              <a:t> </a:t>
            </a:r>
          </a:p>
          <a:p>
            <a:r>
              <a:rPr lang="en-US" sz="1300" b="0" i="1" dirty="0"/>
              <a:t>3b</a:t>
            </a:r>
            <a:r>
              <a:rPr lang="en-US" sz="1300" b="0" dirty="0"/>
              <a:t>. The required data elements are available in electronic health records (EHRs) or other electronic sources.  If the required data are </a:t>
            </a:r>
            <a:r>
              <a:rPr lang="en-US" sz="1300" b="0" i="1" dirty="0"/>
              <a:t>not</a:t>
            </a:r>
            <a:r>
              <a:rPr lang="en-US" sz="1300" b="0" dirty="0"/>
              <a:t> in electronic health records or existing electronic sources, a credible near-term path to electronic collection is specified.</a:t>
            </a:r>
          </a:p>
          <a:p>
            <a:r>
              <a:rPr lang="en-US" sz="1300" b="0" dirty="0"/>
              <a:t> </a:t>
            </a:r>
          </a:p>
          <a:p>
            <a:r>
              <a:rPr lang="en-US" sz="1300" b="0" i="1" dirty="0"/>
              <a:t>3c.</a:t>
            </a:r>
            <a:r>
              <a:rPr lang="en-US" sz="1300" b="0" dirty="0"/>
              <a:t> Demonstration that the data collection strategy — source, timing, frequency, sampling, patient confidentiality, costs associated with fees/licensing of proprietary measures — can be implemented, e.g., already in operational use, or testing demonstrates that it is ready to put into operational use.  </a:t>
            </a:r>
            <a:r>
              <a:rPr lang="en-US" sz="1300" dirty="0"/>
              <a:t>Well-known and more seasoned measures tend to have feasible established data collection strategies. With newer measures, committee members must ask:</a:t>
            </a:r>
          </a:p>
          <a:p>
            <a:endParaRPr lang="en-US" sz="1300" dirty="0"/>
          </a:p>
          <a:p>
            <a:pPr marL="658259" lvl="1" indent="-179525" defTabSz="957468">
              <a:buFont typeface="Arial" panose="020B0604020202020204" pitchFamily="34" charset="0"/>
              <a:buChar char="•"/>
              <a:defRPr/>
            </a:pPr>
            <a:r>
              <a:rPr lang="en-US" sz="1300" dirty="0"/>
              <a:t>What is the developer’s plan?</a:t>
            </a:r>
          </a:p>
          <a:p>
            <a:pPr marL="658259" lvl="1" indent="-179525" defTabSz="957468">
              <a:buFont typeface="Arial" panose="020B0604020202020204" pitchFamily="34" charset="0"/>
              <a:buChar char="•"/>
              <a:defRPr/>
            </a:pPr>
            <a:r>
              <a:rPr lang="en-US" sz="1300" dirty="0"/>
              <a:t>How does the developer expect to collect this data?</a:t>
            </a:r>
          </a:p>
          <a:p>
            <a:pPr marL="658259" lvl="1" indent="-179525" defTabSz="957468">
              <a:buFont typeface="Arial" panose="020B0604020202020204" pitchFamily="34" charset="0"/>
              <a:buChar char="•"/>
              <a:defRPr/>
            </a:pPr>
            <a:r>
              <a:rPr lang="en-US" sz="1300" dirty="0"/>
              <a:t>Does that plan seem feasible?</a:t>
            </a:r>
          </a:p>
          <a:p>
            <a:pPr marL="658259" lvl="1" indent="-179525" defTabSz="957468">
              <a:buFont typeface="Arial" panose="020B0604020202020204" pitchFamily="34" charset="0"/>
              <a:buChar char="•"/>
              <a:defRPr/>
            </a:pPr>
            <a:r>
              <a:rPr lang="en-US" sz="1300" dirty="0"/>
              <a:t>Is there undue burden?</a:t>
            </a:r>
          </a:p>
        </p:txBody>
      </p:sp>
    </p:spTree>
    <p:extLst>
      <p:ext uri="{BB962C8B-B14F-4D97-AF65-F5344CB8AC3E}">
        <p14:creationId xmlns:p14="http://schemas.microsoft.com/office/powerpoint/2010/main" val="405735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t>3</a:t>
            </a:fld>
            <a:endParaRPr lang="en-US" dirty="0"/>
          </a:p>
        </p:txBody>
      </p:sp>
    </p:spTree>
    <p:extLst>
      <p:ext uri="{BB962C8B-B14F-4D97-AF65-F5344CB8AC3E}">
        <p14:creationId xmlns:p14="http://schemas.microsoft.com/office/powerpoint/2010/main" val="1865146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400" dirty="0"/>
              <a:t>The usability and use criterion is not designated as must-pass for initial endorsement, however the subcriteria (4a and 4b) is must-pass when evaluating measures for continued endorsement. The expectation is that endorsed measures will not only be used, but eventually lead to</a:t>
            </a:r>
            <a:r>
              <a:rPr lang="en-US" sz="1400" baseline="0" dirty="0"/>
              <a:t> an improvement in </a:t>
            </a:r>
            <a:r>
              <a:rPr lang="en-US" sz="1400" dirty="0"/>
              <a:t>patient outcomes.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lang="en-US" sz="1400" dirty="0"/>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lang="en-US" sz="1300" dirty="0"/>
          </a:p>
        </p:txBody>
      </p:sp>
      <p:sp>
        <p:nvSpPr>
          <p:cNvPr id="4" name="Slide Number Placeholder 3"/>
          <p:cNvSpPr>
            <a:spLocks noGrp="1"/>
          </p:cNvSpPr>
          <p:nvPr>
            <p:ph type="sldNum" sz="quarter" idx="10"/>
          </p:nvPr>
        </p:nvSpPr>
        <p:spPr/>
        <p:txBody>
          <a:bodyPr/>
          <a:lstStyle/>
          <a:p>
            <a:fld id="{082333B6-F817-44B0-9873-3D1B8BC73C06}" type="slidenum">
              <a:rPr lang="en-US" smtClean="0"/>
              <a:t>30</a:t>
            </a:fld>
            <a:endParaRPr lang="en-US" dirty="0"/>
          </a:p>
        </p:txBody>
      </p:sp>
    </p:spTree>
    <p:extLst>
      <p:ext uri="{BB962C8B-B14F-4D97-AF65-F5344CB8AC3E}">
        <p14:creationId xmlns:p14="http://schemas.microsoft.com/office/powerpoint/2010/main" val="4130989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The biggest difference in evaluation criteria for </a:t>
            </a:r>
            <a:r>
              <a:rPr lang="en-US" baseline="0" dirty="0"/>
              <a:t>new and maintenance measures</a:t>
            </a:r>
            <a:r>
              <a:rPr lang="en-US" sz="1200" kern="1200" dirty="0">
                <a:solidFill>
                  <a:schemeClr val="tx1"/>
                </a:solidFill>
                <a:effectLst/>
                <a:latin typeface="+mn-lt"/>
                <a:ea typeface="+mn-ea"/>
                <a:cs typeface="+mn-cs"/>
              </a:rPr>
              <a:t> is that for maintenance measures there is an increased emphasis on use.  </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31</a:t>
            </a:fld>
            <a:endParaRPr lang="en-US" dirty="0"/>
          </a:p>
        </p:txBody>
      </p:sp>
    </p:spTree>
    <p:extLst>
      <p:ext uri="{BB962C8B-B14F-4D97-AF65-F5344CB8AC3E}">
        <p14:creationId xmlns:p14="http://schemas.microsoft.com/office/powerpoint/2010/main" val="106142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1300" dirty="0"/>
              <a:t>If the committee agrees that a measure has met the first </a:t>
            </a:r>
            <a:r>
              <a:rPr lang="en-US" sz="1300" i="1" dirty="0"/>
              <a:t>four</a:t>
            </a:r>
            <a:r>
              <a:rPr lang="en-US" sz="1300" dirty="0"/>
              <a:t> NQF evaluation criteria, the committee will also evaluate that measure in relation to similar measures – recognizing that the current measure landscape contains an abundance of measures, including some that could be considered duplicative.  Such duplicative measures may increase data collection burden and/or create confusion or inaccuracy in interpreting performance results. The “comparison to related or competing measures” criterion requires careful consideration of such similar measures, with the goal of endorsing only the best-in-class measures.</a:t>
            </a:r>
            <a:endParaRPr lang="en-US" baseline="0" dirty="0"/>
          </a:p>
          <a:p>
            <a:endParaRPr lang="en-US" baseline="0"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81317" indent="-300506">
              <a:defRPr>
                <a:solidFill>
                  <a:schemeClr val="tx1"/>
                </a:solidFill>
                <a:latin typeface="Verdana" pitchFamily="34" charset="0"/>
              </a:defRPr>
            </a:lvl2pPr>
            <a:lvl3pPr marL="1202025" indent="-240405">
              <a:defRPr>
                <a:solidFill>
                  <a:schemeClr val="tx1"/>
                </a:solidFill>
                <a:latin typeface="Verdana" pitchFamily="34" charset="0"/>
              </a:defRPr>
            </a:lvl3pPr>
            <a:lvl4pPr marL="1682836" indent="-240405">
              <a:defRPr>
                <a:solidFill>
                  <a:schemeClr val="tx1"/>
                </a:solidFill>
                <a:latin typeface="Verdana" pitchFamily="34" charset="0"/>
              </a:defRPr>
            </a:lvl4pPr>
            <a:lvl5pPr marL="2163645" indent="-240405">
              <a:defRPr>
                <a:solidFill>
                  <a:schemeClr val="tx1"/>
                </a:solidFill>
                <a:latin typeface="Verdana" pitchFamily="34" charset="0"/>
              </a:defRPr>
            </a:lvl5pPr>
            <a:lvl6pPr marL="2644453" indent="-240405" eaLnBrk="0" fontAlgn="base" hangingPunct="0">
              <a:spcBef>
                <a:spcPct val="0"/>
              </a:spcBef>
              <a:spcAft>
                <a:spcPct val="0"/>
              </a:spcAft>
              <a:defRPr>
                <a:solidFill>
                  <a:schemeClr val="tx1"/>
                </a:solidFill>
                <a:latin typeface="Verdana" pitchFamily="34" charset="0"/>
              </a:defRPr>
            </a:lvl6pPr>
            <a:lvl7pPr marL="3125266" indent="-240405" eaLnBrk="0" fontAlgn="base" hangingPunct="0">
              <a:spcBef>
                <a:spcPct val="0"/>
              </a:spcBef>
              <a:spcAft>
                <a:spcPct val="0"/>
              </a:spcAft>
              <a:defRPr>
                <a:solidFill>
                  <a:schemeClr val="tx1"/>
                </a:solidFill>
                <a:latin typeface="Verdana" pitchFamily="34" charset="0"/>
              </a:defRPr>
            </a:lvl7pPr>
            <a:lvl8pPr marL="3606074" indent="-240405" eaLnBrk="0" fontAlgn="base" hangingPunct="0">
              <a:spcBef>
                <a:spcPct val="0"/>
              </a:spcBef>
              <a:spcAft>
                <a:spcPct val="0"/>
              </a:spcAft>
              <a:defRPr>
                <a:solidFill>
                  <a:schemeClr val="tx1"/>
                </a:solidFill>
                <a:latin typeface="Verdana" pitchFamily="34" charset="0"/>
              </a:defRPr>
            </a:lvl8pPr>
            <a:lvl9pPr marL="4086886" indent="-240405" eaLnBrk="0" fontAlgn="base" hangingPunct="0">
              <a:spcBef>
                <a:spcPct val="0"/>
              </a:spcBef>
              <a:spcAft>
                <a:spcPct val="0"/>
              </a:spcAft>
              <a:defRPr>
                <a:solidFill>
                  <a:schemeClr val="tx1"/>
                </a:solidFill>
                <a:latin typeface="Verdana" pitchFamily="34" charset="0"/>
              </a:defRPr>
            </a:lvl9pPr>
          </a:lstStyle>
          <a:p>
            <a:fld id="{4E805FB3-BCF4-4872-99E6-ABB9414980CE}" type="slidenum">
              <a:rPr lang="en-US" smtClean="0">
                <a:latin typeface="Arial" charset="0"/>
              </a:rPr>
              <a:pPr/>
              <a:t>32</a:t>
            </a:fld>
            <a:endParaRPr lang="en-US" dirty="0">
              <a:latin typeface="Arial" charset="0"/>
            </a:endParaRPr>
          </a:p>
        </p:txBody>
      </p:sp>
    </p:spTree>
    <p:extLst>
      <p:ext uri="{BB962C8B-B14F-4D97-AF65-F5344CB8AC3E}">
        <p14:creationId xmlns:p14="http://schemas.microsoft.com/office/powerpoint/2010/main" val="2462818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b="0" i="0" u="none" strike="noStrike" kern="1200" baseline="0" dirty="0">
                <a:solidFill>
                  <a:schemeClr val="tx1"/>
                </a:solidFill>
                <a:latin typeface="+mn-lt"/>
                <a:ea typeface="+mn-ea"/>
                <a:cs typeface="+mn-cs"/>
              </a:rPr>
              <a:t>The NQF scientific methods panel is co-led by NQF staff and two co-chairs. Each panel member serves an initial term of either two or three years, with an optional three-year term to follow. The Consensus Standards Approval Committee (CSAC) oversees the work of the scientific methods panel.</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indent="0">
              <a:buNone/>
            </a:pPr>
            <a:endParaRPr lang="en-US" baseline="0"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33</a:t>
            </a:fld>
            <a:endParaRPr lang="en-US" dirty="0"/>
          </a:p>
        </p:txBody>
      </p:sp>
    </p:spTree>
    <p:extLst>
      <p:ext uri="{BB962C8B-B14F-4D97-AF65-F5344CB8AC3E}">
        <p14:creationId xmlns:p14="http://schemas.microsoft.com/office/powerpoint/2010/main" val="2866846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NQF is working with the Scientific Methods Panel to possibly come up with thresholds or different cut points to help systematize the reliability evaluations, or other publish more explicit guidance on the kind of risk adjustment approaches we will accept.</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34</a:t>
            </a:fld>
            <a:endParaRPr lang="en-US" dirty="0"/>
          </a:p>
        </p:txBody>
      </p:sp>
    </p:spTree>
    <p:extLst>
      <p:ext uri="{BB962C8B-B14F-4D97-AF65-F5344CB8AC3E}">
        <p14:creationId xmlns:p14="http://schemas.microsoft.com/office/powerpoint/2010/main" val="2999529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82333B6-F817-44B0-9873-3D1B8BC73C06}" type="slidenum">
              <a:rPr lang="en-US" smtClean="0"/>
              <a:t>35</a:t>
            </a:fld>
            <a:endParaRPr lang="en-US" dirty="0"/>
          </a:p>
        </p:txBody>
      </p:sp>
    </p:spTree>
    <p:extLst>
      <p:ext uri="{BB962C8B-B14F-4D97-AF65-F5344CB8AC3E}">
        <p14:creationId xmlns:p14="http://schemas.microsoft.com/office/powerpoint/2010/main" val="2835664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baseline="0" dirty="0"/>
              <a:t>If a measure is defined as </a:t>
            </a:r>
            <a:r>
              <a:rPr lang="en-US" i="1" baseline="0" dirty="0"/>
              <a:t>complex</a:t>
            </a:r>
            <a:r>
              <a:rPr lang="en-US" baseline="0" dirty="0"/>
              <a:t>, it will be reviewed by the methods panel. If it is </a:t>
            </a:r>
            <a:r>
              <a:rPr lang="en-US" i="1" baseline="0" dirty="0"/>
              <a:t>non-complex, </a:t>
            </a:r>
            <a:r>
              <a:rPr lang="en-US" i="0" baseline="0" dirty="0"/>
              <a:t>the evaluation is conducted by staff.</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36</a:t>
            </a:fld>
            <a:endParaRPr lang="en-US" dirty="0"/>
          </a:p>
        </p:txBody>
      </p:sp>
    </p:spTree>
    <p:extLst>
      <p:ext uri="{BB962C8B-B14F-4D97-AF65-F5344CB8AC3E}">
        <p14:creationId xmlns:p14="http://schemas.microsoft.com/office/powerpoint/2010/main" val="4271783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This new system runs </a:t>
            </a:r>
            <a:r>
              <a:rPr lang="en-US" sz="1200" i="1" kern="1200" dirty="0">
                <a:solidFill>
                  <a:schemeClr val="tx1"/>
                </a:solidFill>
                <a:effectLst/>
                <a:latin typeface="+mn-lt"/>
                <a:ea typeface="+mn-ea"/>
                <a:cs typeface="+mn-cs"/>
              </a:rPr>
              <a:t>two</a:t>
            </a:r>
            <a:r>
              <a:rPr lang="en-US" sz="1200" kern="1200" dirty="0">
                <a:solidFill>
                  <a:schemeClr val="tx1"/>
                </a:solidFill>
                <a:effectLst/>
                <a:latin typeface="+mn-lt"/>
                <a:ea typeface="+mn-ea"/>
                <a:cs typeface="+mn-cs"/>
              </a:rPr>
              <a:t> cycles every year across all 15 topic areas.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deadline is missed, one will never have to wait more than </a:t>
            </a:r>
            <a:r>
              <a:rPr lang="en-US" sz="1200" i="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months. Generally, cycles are able to accommodate up to 50 measures.  The first is the </a:t>
            </a:r>
            <a:r>
              <a:rPr lang="en-US" sz="1200" i="1" kern="1200" dirty="0">
                <a:solidFill>
                  <a:schemeClr val="tx1"/>
                </a:solidFill>
                <a:effectLst/>
                <a:latin typeface="+mn-lt"/>
                <a:ea typeface="+mn-ea"/>
                <a:cs typeface="+mn-cs"/>
              </a:rPr>
              <a:t>Intent to Submit</a:t>
            </a:r>
            <a:r>
              <a:rPr lang="en-US" sz="1200" kern="1200" dirty="0">
                <a:solidFill>
                  <a:schemeClr val="tx1"/>
                </a:solidFill>
                <a:effectLst/>
                <a:latin typeface="+mn-lt"/>
                <a:ea typeface="+mn-ea"/>
                <a:cs typeface="+mn-cs"/>
              </a:rPr>
              <a:t> deadline.  You indicate that you are going to submit your measure and submit both the specifications of your measure and the testing information.  The scientific methods panel then begins their work of evaluating the scientific acceptability of the measure.  Other components of the measure submission — evidence, feasibility information, usability and use — are all submitted by a deadline that comes a little bit later.</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37</a:t>
            </a:fld>
            <a:endParaRPr lang="en-US" dirty="0"/>
          </a:p>
        </p:txBody>
      </p:sp>
    </p:spTree>
    <p:extLst>
      <p:ext uri="{BB962C8B-B14F-4D97-AF65-F5344CB8AC3E}">
        <p14:creationId xmlns:p14="http://schemas.microsoft.com/office/powerpoint/2010/main" val="970646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For the Spring 2019 cycle, the next </a:t>
            </a:r>
            <a:r>
              <a:rPr lang="en-US" sz="1200" i="1" kern="1200" dirty="0">
                <a:solidFill>
                  <a:schemeClr val="tx1"/>
                </a:solidFill>
                <a:effectLst/>
                <a:latin typeface="+mn-lt"/>
                <a:ea typeface="+mn-ea"/>
                <a:cs typeface="+mn-cs"/>
              </a:rPr>
              <a:t>Intent to Submit</a:t>
            </a:r>
            <a:r>
              <a:rPr lang="en-US" sz="1200" kern="1200" dirty="0">
                <a:solidFill>
                  <a:schemeClr val="tx1"/>
                </a:solidFill>
                <a:effectLst/>
                <a:latin typeface="+mn-lt"/>
                <a:ea typeface="+mn-ea"/>
                <a:cs typeface="+mn-cs"/>
              </a:rPr>
              <a:t> deadline is January 2, 2019. That is when you would submit your specifications and testing.  The rest of the measure information would be submitted sometime in early April.  Projects are sorted to </a:t>
            </a:r>
            <a:r>
              <a:rPr lang="en-US" sz="1200" i="1"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different cohorts, depending on the topic area, you would submit as of by April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April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or April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38</a:t>
            </a:fld>
            <a:endParaRPr lang="en-US" dirty="0"/>
          </a:p>
        </p:txBody>
      </p:sp>
    </p:spTree>
    <p:extLst>
      <p:ext uri="{BB962C8B-B14F-4D97-AF65-F5344CB8AC3E}">
        <p14:creationId xmlns:p14="http://schemas.microsoft.com/office/powerpoint/2010/main" val="1919757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baseline="0" dirty="0"/>
              <a:t>For </a:t>
            </a:r>
            <a:r>
              <a:rPr lang="en-US" i="1" baseline="0" dirty="0"/>
              <a:t>new</a:t>
            </a:r>
            <a:r>
              <a:rPr lang="en-US" baseline="0" dirty="0"/>
              <a:t> measures you will complete a new measure submission form. Once you have indicated the type of measure — single/paired, grouped, composite — you will immediately be taken to the </a:t>
            </a:r>
            <a:r>
              <a:rPr lang="en-US" i="1" baseline="0" dirty="0"/>
              <a:t>Intent to Submit </a:t>
            </a:r>
            <a:r>
              <a:rPr lang="en-US" baseline="0" dirty="0"/>
              <a:t>screen. Here you will complete the required information and press </a:t>
            </a:r>
            <a:r>
              <a:rPr lang="en-US" i="1" baseline="0" dirty="0"/>
              <a:t>submit</a:t>
            </a:r>
            <a:r>
              <a:rPr lang="en-US" baseline="0" dirty="0"/>
              <a:t>. Anytime after you hit </a:t>
            </a:r>
            <a:r>
              <a:rPr lang="en-US" i="1" baseline="0" dirty="0"/>
              <a:t>submit,</a:t>
            </a:r>
            <a:r>
              <a:rPr lang="en-US" baseline="0" dirty="0"/>
              <a:t> you may go back into your measure submission form and add in all of the other required information such as evidence, feasibility, use and usability, up to the measure submission deadline. </a:t>
            </a:r>
            <a:endParaRPr lang="en-US" dirty="0"/>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39</a:t>
            </a:fld>
            <a:endParaRPr lang="en-US" dirty="0"/>
          </a:p>
        </p:txBody>
      </p:sp>
    </p:spTree>
    <p:extLst>
      <p:ext uri="{BB962C8B-B14F-4D97-AF65-F5344CB8AC3E}">
        <p14:creationId xmlns:p14="http://schemas.microsoft.com/office/powerpoint/2010/main" val="348235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pPr/>
              <a:t>4</a:t>
            </a:fld>
            <a:endParaRPr lang="en-US" dirty="0"/>
          </a:p>
        </p:txBody>
      </p:sp>
    </p:spTree>
    <p:extLst>
      <p:ext uri="{BB962C8B-B14F-4D97-AF65-F5344CB8AC3E}">
        <p14:creationId xmlns:p14="http://schemas.microsoft.com/office/powerpoint/2010/main" val="1500339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Here you may select the </a:t>
            </a:r>
            <a:r>
              <a:rPr lang="en-US" sz="1200" i="1" kern="1200" dirty="0">
                <a:solidFill>
                  <a:schemeClr val="tx1"/>
                </a:solidFill>
                <a:effectLst/>
                <a:latin typeface="+mn-lt"/>
                <a:ea typeface="+mn-ea"/>
                <a:cs typeface="+mn-cs"/>
              </a:rPr>
              <a:t>cycles</a:t>
            </a:r>
            <a:r>
              <a:rPr lang="en-US" sz="1200" kern="1200" dirty="0">
                <a:solidFill>
                  <a:schemeClr val="tx1"/>
                </a:solidFill>
                <a:effectLst/>
                <a:latin typeface="+mn-lt"/>
                <a:ea typeface="+mn-ea"/>
                <a:cs typeface="+mn-cs"/>
              </a:rPr>
              <a:t>.  If for some reason you happen to have your materials prepared six months in advance, certainly you deserve some kind of commendation, but you can indicate that in the webform as well. </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40</a:t>
            </a:fld>
            <a:endParaRPr lang="en-US" dirty="0"/>
          </a:p>
        </p:txBody>
      </p:sp>
    </p:spTree>
    <p:extLst>
      <p:ext uri="{BB962C8B-B14F-4D97-AF65-F5344CB8AC3E}">
        <p14:creationId xmlns:p14="http://schemas.microsoft.com/office/powerpoint/2010/main" val="1717776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Here is a screenshot of where you would go on the website to submit a measure. </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41</a:t>
            </a:fld>
            <a:endParaRPr lang="en-US" dirty="0"/>
          </a:p>
        </p:txBody>
      </p:sp>
    </p:spTree>
    <p:extLst>
      <p:ext uri="{BB962C8B-B14F-4D97-AF65-F5344CB8AC3E}">
        <p14:creationId xmlns:p14="http://schemas.microsoft.com/office/powerpoint/2010/main" val="749434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This comprehensive list details all of the testing information that we ask for at the </a:t>
            </a:r>
            <a:r>
              <a:rPr lang="en-US" sz="1200" i="1" kern="1200" dirty="0">
                <a:solidFill>
                  <a:schemeClr val="tx1"/>
                </a:solidFill>
                <a:effectLst/>
                <a:latin typeface="+mn-lt"/>
                <a:ea typeface="+mn-ea"/>
                <a:cs typeface="+mn-cs"/>
              </a:rPr>
              <a:t>Intent to Submit</a:t>
            </a:r>
            <a:r>
              <a:rPr lang="en-US" sz="1200" kern="1200" dirty="0">
                <a:solidFill>
                  <a:schemeClr val="tx1"/>
                </a:solidFill>
                <a:effectLst/>
                <a:latin typeface="+mn-lt"/>
                <a:ea typeface="+mn-ea"/>
                <a:cs typeface="+mn-cs"/>
              </a:rPr>
              <a:t> deadline.  It is all of the specification and testing information that you would be expected to provide.  It ranges from everything from the numerator and denominator, but then also your sampling strategy, your risk adjustment, the calculation algorithms, et cetera. </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42</a:t>
            </a:fld>
            <a:endParaRPr lang="en-US" dirty="0"/>
          </a:p>
        </p:txBody>
      </p:sp>
    </p:spTree>
    <p:extLst>
      <p:ext uri="{BB962C8B-B14F-4D97-AF65-F5344CB8AC3E}">
        <p14:creationId xmlns:p14="http://schemas.microsoft.com/office/powerpoint/2010/main" val="3870284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For maintenance</a:t>
            </a:r>
            <a:r>
              <a:rPr lang="en-US" baseline="0" dirty="0"/>
              <a:t> measures you simply log into your </a:t>
            </a:r>
            <a:r>
              <a:rPr lang="en-US" i="1" baseline="0" dirty="0"/>
              <a:t>dashboard.</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200"/>
              </a:spcBef>
              <a:spcAft>
                <a:spcPts val="0"/>
              </a:spcAft>
              <a:buClrTx/>
              <a:buSzTx/>
              <a:buFontTx/>
              <a:buNone/>
              <a:tabLst/>
              <a:defRPr/>
            </a:pPr>
            <a:r>
              <a:rPr lang="en-US" baseline="0" dirty="0"/>
              <a:t>You would ensure that all of the basic specifications are still correct; upload your testing information with the latest testing attachment document and select </a:t>
            </a:r>
            <a:r>
              <a:rPr lang="en-US" i="1" baseline="0" dirty="0"/>
              <a:t>submit</a:t>
            </a:r>
            <a:r>
              <a:rPr lang="en-US" baseline="0" dirty="0"/>
              <a:t>. Anytime after you hit submit, you are able to go back into your measure submission form and add in all of the other required information such as evidence, feasibility, use and usability, up to the measure submission deadline. </a:t>
            </a:r>
            <a:endParaRPr lang="en-US" dirty="0"/>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43</a:t>
            </a:fld>
            <a:endParaRPr lang="en-US" dirty="0"/>
          </a:p>
        </p:txBody>
      </p:sp>
    </p:spTree>
    <p:extLst>
      <p:ext uri="{BB962C8B-B14F-4D97-AF65-F5344CB8AC3E}">
        <p14:creationId xmlns:p14="http://schemas.microsoft.com/office/powerpoint/2010/main" val="3857910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Here are a variety of resources for measure developers.  The </a:t>
            </a:r>
            <a:r>
              <a:rPr lang="en-US" sz="1200" i="1" kern="1200" dirty="0">
                <a:solidFill>
                  <a:schemeClr val="tx1"/>
                </a:solidFill>
                <a:effectLst/>
                <a:latin typeface="+mn-lt"/>
                <a:ea typeface="+mn-ea"/>
                <a:cs typeface="+mn-cs"/>
              </a:rPr>
              <a:t>submitting standards</a:t>
            </a:r>
            <a:r>
              <a:rPr lang="en-US" sz="1200" kern="1200" dirty="0">
                <a:solidFill>
                  <a:schemeClr val="tx1"/>
                </a:solidFill>
                <a:effectLst/>
                <a:latin typeface="+mn-lt"/>
                <a:ea typeface="+mn-ea"/>
                <a:cs typeface="+mn-cs"/>
              </a:rPr>
              <a:t> page contains all of the links that you see here, but more specifically we have a developer guidebook that answers a lot of FAQs. Should you require more detail on the criteria offered today, you are welcome to review our measure evaluation criteria document which runs several hundred pages and has a lot of specific examples.</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44</a:t>
            </a:fld>
            <a:endParaRPr lang="en-US" dirty="0"/>
          </a:p>
        </p:txBody>
      </p:sp>
    </p:spTree>
    <p:extLst>
      <p:ext uri="{BB962C8B-B14F-4D97-AF65-F5344CB8AC3E}">
        <p14:creationId xmlns:p14="http://schemas.microsoft.com/office/powerpoint/2010/main" val="2093082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You may attend our monthly </a:t>
            </a:r>
            <a:r>
              <a:rPr lang="en-US" i="1" dirty="0"/>
              <a:t>webinars</a:t>
            </a:r>
            <a:r>
              <a:rPr lang="en-US" dirty="0"/>
              <a:t> to ensure you are up-to-date with NQF timelines and process changes. If the </a:t>
            </a:r>
            <a:r>
              <a:rPr lang="en-US" i="1" dirty="0"/>
              <a:t>dashboard</a:t>
            </a:r>
            <a:r>
              <a:rPr lang="en-US" baseline="0" dirty="0"/>
              <a:t> contact information </a:t>
            </a:r>
            <a:r>
              <a:rPr lang="en-US" dirty="0"/>
              <a:t>changes, please notify NQF immediately via the appropriate project mailbox.</a:t>
            </a:r>
            <a:r>
              <a:rPr lang="en-US" baseline="0" dirty="0"/>
              <a:t> </a:t>
            </a:r>
            <a:r>
              <a:rPr lang="en-US" dirty="0"/>
              <a:t>NQF uses the contacts listed in the dashboard to send updates and reminders about deadlines related to your measure.</a:t>
            </a:r>
          </a:p>
          <a:p>
            <a:endParaRPr lang="en-US" dirty="0"/>
          </a:p>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Seek technical assistance (TA) from NQF staff early and often. Measure submission deadlines are firm and extensions will </a:t>
            </a:r>
            <a:r>
              <a:rPr lang="en-US" i="1" dirty="0"/>
              <a:t>not</a:t>
            </a:r>
            <a:r>
              <a:rPr lang="en-US" dirty="0"/>
              <a:t> be granted. If you would like NQF staff to provide input on your draft submission, please contact the NQF project team and request technical assistance well in advance of the deadline. </a:t>
            </a:r>
          </a:p>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45</a:t>
            </a:fld>
            <a:endParaRPr lang="en-US" dirty="0"/>
          </a:p>
        </p:txBody>
      </p:sp>
    </p:spTree>
    <p:extLst>
      <p:ext uri="{BB962C8B-B14F-4D97-AF65-F5344CB8AC3E}">
        <p14:creationId xmlns:p14="http://schemas.microsoft.com/office/powerpoint/2010/main" val="867870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A814-3B7C-4561-A8F5-2FE0942823D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9/17/2018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33B6-F817-44B0-9873-3D1B8BC73C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9899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t>47</a:t>
            </a:fld>
            <a:endParaRPr lang="en-US" dirty="0"/>
          </a:p>
        </p:txBody>
      </p:sp>
    </p:spTree>
    <p:extLst>
      <p:ext uri="{BB962C8B-B14F-4D97-AF65-F5344CB8AC3E}">
        <p14:creationId xmlns:p14="http://schemas.microsoft.com/office/powerpoint/2010/main" val="3953315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t>48</a:t>
            </a:fld>
            <a:endParaRPr lang="en-US" dirty="0"/>
          </a:p>
        </p:txBody>
      </p:sp>
    </p:spTree>
    <p:extLst>
      <p:ext uri="{BB962C8B-B14F-4D97-AF65-F5344CB8AC3E}">
        <p14:creationId xmlns:p14="http://schemas.microsoft.com/office/powerpoint/2010/main" val="3125007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t>49</a:t>
            </a:fld>
            <a:endParaRPr lang="en-US" dirty="0"/>
          </a:p>
        </p:txBody>
      </p:sp>
    </p:spTree>
    <p:extLst>
      <p:ext uri="{BB962C8B-B14F-4D97-AF65-F5344CB8AC3E}">
        <p14:creationId xmlns:p14="http://schemas.microsoft.com/office/powerpoint/2010/main" val="299029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0CD8C-CB36-463B-B0AE-BF3546E4C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986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82333B6-F817-44B0-9873-3D1B8BC73C06}" type="slidenum">
              <a:rPr lang="en-US" smtClean="0"/>
              <a:t>50</a:t>
            </a:fld>
            <a:endParaRPr lang="en-US" dirty="0"/>
          </a:p>
        </p:txBody>
      </p:sp>
    </p:spTree>
    <p:extLst>
      <p:ext uri="{BB962C8B-B14F-4D97-AF65-F5344CB8AC3E}">
        <p14:creationId xmlns:p14="http://schemas.microsoft.com/office/powerpoint/2010/main" val="182095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kern="1200" baseline="0" dirty="0">
                <a:solidFill>
                  <a:schemeClr val="tx1"/>
                </a:solidFill>
                <a:effectLst/>
                <a:latin typeface="+mn-lt"/>
                <a:ea typeface="+mn-ea"/>
                <a:cs typeface="+mn-cs"/>
              </a:rPr>
              <a:t>The National Quality Forum (NQF) was established in 1999 as a nonprofit, nonpartisan membership-based organization. NQF is recognized and funded in part by Congress and entrusted with the important responsibility of bringing together various public and private sector organizations to reach consensus on how to measure quality in healthcare.  </a:t>
            </a:r>
          </a:p>
          <a:p>
            <a:pPr>
              <a:defRPr/>
            </a:pPr>
            <a:endParaRPr lang="en-US" sz="1000" kern="1200" dirty="0">
              <a:solidFill>
                <a:schemeClr val="tx1"/>
              </a:solidFill>
              <a:effectLst/>
              <a:latin typeface="+mn-lt"/>
              <a:ea typeface="+mn-ea"/>
              <a:cs typeface="+mn-cs"/>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29057" indent="-280406">
              <a:defRPr>
                <a:solidFill>
                  <a:schemeClr val="tx1"/>
                </a:solidFill>
                <a:latin typeface="Verdana" pitchFamily="34" charset="0"/>
              </a:defRPr>
            </a:lvl2pPr>
            <a:lvl3pPr marL="1121626" indent="-224325">
              <a:defRPr>
                <a:solidFill>
                  <a:schemeClr val="tx1"/>
                </a:solidFill>
                <a:latin typeface="Verdana" pitchFamily="34" charset="0"/>
              </a:defRPr>
            </a:lvl3pPr>
            <a:lvl4pPr marL="1570276" indent="-224325">
              <a:defRPr>
                <a:solidFill>
                  <a:schemeClr val="tx1"/>
                </a:solidFill>
                <a:latin typeface="Verdana" pitchFamily="34" charset="0"/>
              </a:defRPr>
            </a:lvl4pPr>
            <a:lvl5pPr marL="2018927" indent="-224325">
              <a:defRPr>
                <a:solidFill>
                  <a:schemeClr val="tx1"/>
                </a:solidFill>
                <a:latin typeface="Verdana" pitchFamily="34" charset="0"/>
              </a:defRPr>
            </a:lvl5pPr>
            <a:lvl6pPr marL="2467577" indent="-224325" eaLnBrk="0" fontAlgn="base" hangingPunct="0">
              <a:spcBef>
                <a:spcPct val="0"/>
              </a:spcBef>
              <a:spcAft>
                <a:spcPct val="0"/>
              </a:spcAft>
              <a:defRPr>
                <a:solidFill>
                  <a:schemeClr val="tx1"/>
                </a:solidFill>
                <a:latin typeface="Verdana" pitchFamily="34" charset="0"/>
              </a:defRPr>
            </a:lvl6pPr>
            <a:lvl7pPr marL="2916227" indent="-224325" eaLnBrk="0" fontAlgn="base" hangingPunct="0">
              <a:spcBef>
                <a:spcPct val="0"/>
              </a:spcBef>
              <a:spcAft>
                <a:spcPct val="0"/>
              </a:spcAft>
              <a:defRPr>
                <a:solidFill>
                  <a:schemeClr val="tx1"/>
                </a:solidFill>
                <a:latin typeface="Verdana" pitchFamily="34" charset="0"/>
              </a:defRPr>
            </a:lvl7pPr>
            <a:lvl8pPr marL="3364878" indent="-224325" eaLnBrk="0" fontAlgn="base" hangingPunct="0">
              <a:spcBef>
                <a:spcPct val="0"/>
              </a:spcBef>
              <a:spcAft>
                <a:spcPct val="0"/>
              </a:spcAft>
              <a:defRPr>
                <a:solidFill>
                  <a:schemeClr val="tx1"/>
                </a:solidFill>
                <a:latin typeface="Verdana" pitchFamily="34" charset="0"/>
              </a:defRPr>
            </a:lvl8pPr>
            <a:lvl9pPr marL="3813528" indent="-224325" eaLnBrk="0" fontAlgn="base" hangingPunct="0">
              <a:spcBef>
                <a:spcPct val="0"/>
              </a:spcBef>
              <a:spcAft>
                <a:spcPct val="0"/>
              </a:spcAft>
              <a:defRPr>
                <a:solidFill>
                  <a:schemeClr val="tx1"/>
                </a:solidFill>
                <a:latin typeface="Verdana" pitchFamily="34" charset="0"/>
              </a:defRPr>
            </a:lvl9pPr>
          </a:lstStyle>
          <a:p>
            <a:fld id="{16F084E5-A576-42B9-9620-BB5CE0444B0A}" type="slidenum">
              <a:rPr lang="en-US" smtClean="0">
                <a:solidFill>
                  <a:prstClr val="black"/>
                </a:solidFill>
                <a:latin typeface="Arial" charset="0"/>
              </a:rPr>
              <a:pPr/>
              <a:t>6</a:t>
            </a:fld>
            <a:endParaRPr lang="en-US" dirty="0">
              <a:solidFill>
                <a:prstClr val="black"/>
              </a:solidFill>
              <a:latin typeface="Arial" charset="0"/>
            </a:endParaRPr>
          </a:p>
        </p:txBody>
      </p:sp>
    </p:spTree>
    <p:extLst>
      <p:ext uri="{BB962C8B-B14F-4D97-AF65-F5344CB8AC3E}">
        <p14:creationId xmlns:p14="http://schemas.microsoft.com/office/powerpoint/2010/main" val="197673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role of NQF is to convene groups of experts from different perspectives to make decisions as a group with multi-stakeholder representation and perspectives.  Convening is at the heart of all of NQF’s work.  This presentation is focusing on the evaluation criteria used to determine endorsement of measures that go through the consensus development process (CDP).</a:t>
            </a:r>
            <a:endParaRPr lang="en-US" i="0" dirty="0"/>
          </a:p>
        </p:txBody>
      </p:sp>
      <p:sp>
        <p:nvSpPr>
          <p:cNvPr id="4" name="Date Placeholder 3"/>
          <p:cNvSpPr>
            <a:spLocks noGrp="1"/>
          </p:cNvSpPr>
          <p:nvPr>
            <p:ph type="dt" idx="10"/>
          </p:nvPr>
        </p:nvSpPr>
        <p:spPr/>
        <p:txBody>
          <a:bodyPr/>
          <a:lstStyle/>
          <a:p>
            <a:fld id="{57CBA814-3B7C-4561-A8F5-2FE0942823DC}" type="datetime1">
              <a:rPr lang="en-US" smtClean="0"/>
              <a:t>9/17/2018</a:t>
            </a:fld>
            <a:endParaRPr lang="en-US" dirty="0"/>
          </a:p>
        </p:txBody>
      </p:sp>
      <p:sp>
        <p:nvSpPr>
          <p:cNvPr id="5" name="Slide Number Placeholder 4"/>
          <p:cNvSpPr>
            <a:spLocks noGrp="1"/>
          </p:cNvSpPr>
          <p:nvPr>
            <p:ph type="sldNum" sz="quarter" idx="11"/>
          </p:nvPr>
        </p:nvSpPr>
        <p:spPr/>
        <p:txBody>
          <a:bodyPr/>
          <a:lstStyle/>
          <a:p>
            <a:fld id="{082333B6-F817-44B0-9873-3D1B8BC73C06}" type="slidenum">
              <a:rPr lang="en-US" smtClean="0"/>
              <a:t>7</a:t>
            </a:fld>
            <a:endParaRPr lang="en-US" dirty="0"/>
          </a:p>
        </p:txBody>
      </p:sp>
    </p:spTree>
    <p:extLst>
      <p:ext uri="{BB962C8B-B14F-4D97-AF65-F5344CB8AC3E}">
        <p14:creationId xmlns:p14="http://schemas.microsoft.com/office/powerpoint/2010/main" val="47123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A high-level overview of steps within the CDP:</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-step process, including </a:t>
            </a:r>
            <a:r>
              <a:rPr lang="en-US" sz="1200" i="1" kern="1200" dirty="0">
                <a:solidFill>
                  <a:schemeClr val="tx1"/>
                </a:solidFill>
                <a:effectLst/>
                <a:latin typeface="+mn-lt"/>
                <a:ea typeface="+mn-ea"/>
                <a:cs typeface="+mn-cs"/>
              </a:rPr>
              <a:t>Intent to Submit </a:t>
            </a:r>
            <a:r>
              <a:rPr lang="en-US" sz="1200" kern="1200" dirty="0">
                <a:solidFill>
                  <a:schemeClr val="tx1"/>
                </a:solidFill>
                <a:effectLst/>
                <a:latin typeface="+mn-lt"/>
                <a:ea typeface="+mn-ea"/>
                <a:cs typeface="+mn-cs"/>
              </a:rPr>
              <a:t>and a </a:t>
            </a:r>
            <a:r>
              <a:rPr lang="en-US" sz="1200" i="1" kern="1200" dirty="0">
                <a:solidFill>
                  <a:schemeClr val="tx1"/>
                </a:solidFill>
                <a:effectLst/>
                <a:latin typeface="+mn-lt"/>
                <a:ea typeface="+mn-ea"/>
                <a:cs typeface="+mn-cs"/>
              </a:rPr>
              <a:t>Call for Nominations</a:t>
            </a:r>
            <a:r>
              <a:rPr lang="en-US" sz="1200" kern="1200" dirty="0">
                <a:solidFill>
                  <a:schemeClr val="tx1"/>
                </a:solidFill>
                <a:effectLst/>
                <a:latin typeface="+mn-lt"/>
                <a:ea typeface="+mn-ea"/>
                <a:cs typeface="+mn-cs"/>
              </a:rPr>
              <a:t>. There are 15 standing committees working on CDP projects organized by topic area which oversee over 600 NQF-endorsed measures across these clinical areas — as well as evaluate new measures.  The </a:t>
            </a:r>
            <a:r>
              <a:rPr lang="en-US" sz="1200" i="0"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step is a measure review where standing committees will evaluate measures against the evaluation criteria and make recommendations for endorsement.  All recommendations go through a public commenting period, and NQF members can express their support/non-support of the measures under review.  </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fifth</a:t>
            </a:r>
            <a:r>
              <a:rPr lang="en-US" sz="1200" kern="1200" dirty="0">
                <a:solidFill>
                  <a:schemeClr val="tx1"/>
                </a:solidFill>
                <a:effectLst/>
                <a:latin typeface="+mn-lt"/>
                <a:ea typeface="+mn-ea"/>
                <a:cs typeface="+mn-cs"/>
              </a:rPr>
              <a:t> step is measure endorsement where the Consensus Standards Approval Committee (CSAC) finalizes the endorsement decision of a measure.  Finally, all endorsed measures go through a 30-day appeals period where members of the public can file an appeal.  </a:t>
            </a:r>
            <a:endParaRPr lang="en-US" baseline="0" dirty="0"/>
          </a:p>
        </p:txBody>
      </p:sp>
      <p:sp>
        <p:nvSpPr>
          <p:cNvPr id="4" name="Slide Number Placeholder 3"/>
          <p:cNvSpPr>
            <a:spLocks noGrp="1"/>
          </p:cNvSpPr>
          <p:nvPr>
            <p:ph type="sldNum" sz="quarter" idx="10"/>
          </p:nvPr>
        </p:nvSpPr>
        <p:spPr/>
        <p:txBody>
          <a:bodyPr/>
          <a:lstStyle/>
          <a:p>
            <a:fld id="{082333B6-F817-44B0-9873-3D1B8BC73C06}" type="slidenum">
              <a:rPr lang="en-US" smtClean="0"/>
              <a:t>8</a:t>
            </a:fld>
            <a:endParaRPr lang="en-US" dirty="0"/>
          </a:p>
        </p:txBody>
      </p:sp>
    </p:spTree>
    <p:extLst>
      <p:ext uri="{BB962C8B-B14F-4D97-AF65-F5344CB8AC3E}">
        <p14:creationId xmlns:p14="http://schemas.microsoft.com/office/powerpoint/2010/main" val="152551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NQF endorsement is intended to identify measures most likely to facilitate achievement of efficient, high-quality healthcare for patients. </a:t>
            </a:r>
          </a:p>
          <a:p>
            <a:endParaRPr lang="en-US" sz="1200" b="0" i="0" u="none" strike="noStrike" kern="1200" baseline="0" dirty="0">
              <a:solidFill>
                <a:schemeClr val="tx1"/>
              </a:solidFill>
              <a:latin typeface="+mn-lt"/>
              <a:ea typeface="+mn-ea"/>
              <a:cs typeface="+mn-cs"/>
            </a:endParaRPr>
          </a:p>
          <a:p>
            <a:r>
              <a:rPr lang="en-US" dirty="0"/>
              <a:t>To determine whether a measure should be endorsed by NQF, a standing committee evaluates the measure against NQF’s standard measure evaluation criteria. These criteria have evolved over time to reflect the input of a wide variety of stakeholders and the needs indicated by those stakeholders for the measures that will hold people accountable for the care that they deliver. The standard criteria foster consistency and predictability for measure developers and for those using NQF-endorsed measures.</a:t>
            </a:r>
          </a:p>
        </p:txBody>
      </p:sp>
      <p:sp>
        <p:nvSpPr>
          <p:cNvPr id="4" name="Slide Number Placeholder 3"/>
          <p:cNvSpPr>
            <a:spLocks noGrp="1"/>
          </p:cNvSpPr>
          <p:nvPr>
            <p:ph type="sldNum" sz="quarter" idx="10"/>
          </p:nvPr>
        </p:nvSpPr>
        <p:spPr/>
        <p:txBody>
          <a:bodyPr/>
          <a:lstStyle/>
          <a:p>
            <a:fld id="{082333B6-F817-44B0-9873-3D1B8BC73C06}" type="slidenum">
              <a:rPr lang="en-US" smtClean="0"/>
              <a:pPr/>
              <a:t>9</a:t>
            </a:fld>
            <a:endParaRPr lang="en-US" dirty="0"/>
          </a:p>
        </p:txBody>
      </p:sp>
    </p:spTree>
    <p:extLst>
      <p:ext uri="{BB962C8B-B14F-4D97-AF65-F5344CB8AC3E}">
        <p14:creationId xmlns:p14="http://schemas.microsoft.com/office/powerpoint/2010/main" val="378480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2"/>
          <p:cNvSpPr>
            <a:spLocks noGrp="1"/>
          </p:cNvSpPr>
          <p:nvPr>
            <p:ph type="body" idx="10"/>
          </p:nvPr>
        </p:nvSpPr>
        <p:spPr>
          <a:xfrm>
            <a:off x="2624666" y="4724400"/>
            <a:ext cx="5710767" cy="1066800"/>
          </a:xfrm>
        </p:spPr>
        <p:txBody>
          <a:bodyPr lIns="0" tIns="0" rIns="0" bIns="0" anchor="t" anchorCtr="0">
            <a:noAutofit/>
          </a:bodyPr>
          <a:lstStyle>
            <a:lvl1pPr marL="0" indent="0">
              <a:spcBef>
                <a:spcPts val="0"/>
              </a:spcBef>
              <a:buNone/>
              <a:defRPr sz="1800" b="0">
                <a:solidFill>
                  <a:srgbClr val="1C1C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ext Placeholder 5"/>
          <p:cNvSpPr>
            <a:spLocks noGrp="1"/>
          </p:cNvSpPr>
          <p:nvPr>
            <p:ph type="body" sz="quarter" idx="11" hasCustomPrompt="1"/>
          </p:nvPr>
        </p:nvSpPr>
        <p:spPr>
          <a:xfrm>
            <a:off x="2624666" y="5977758"/>
            <a:ext cx="5676900" cy="390525"/>
          </a:xfrm>
        </p:spPr>
        <p:txBody>
          <a:bodyPr/>
          <a:lstStyle>
            <a:lvl1pPr marL="0" indent="0">
              <a:buNone/>
              <a:defRPr sz="1800" b="0" i="1" baseline="0">
                <a:solidFill>
                  <a:srgbClr val="1C1C1C"/>
                </a:solidFill>
              </a:defRPr>
            </a:lvl1pPr>
          </a:lstStyle>
          <a:p>
            <a:pPr lvl="0"/>
            <a:r>
              <a:rPr lang="en-US" dirty="0"/>
              <a:t>Month 0, 0000</a:t>
            </a:r>
          </a:p>
        </p:txBody>
      </p:sp>
      <p:sp>
        <p:nvSpPr>
          <p:cNvPr id="3" name="Title 2"/>
          <p:cNvSpPr>
            <a:spLocks noGrp="1"/>
          </p:cNvSpPr>
          <p:nvPr>
            <p:ph type="title"/>
          </p:nvPr>
        </p:nvSpPr>
        <p:spPr>
          <a:xfrm>
            <a:off x="2624666" y="2692399"/>
            <a:ext cx="5724575" cy="1845417"/>
          </a:xfrm>
        </p:spPr>
        <p:txBody>
          <a:bodyPr/>
          <a:lstStyle>
            <a:lvl1pPr>
              <a:defRPr baseline="0">
                <a:solidFill>
                  <a:srgbClr val="1C1C1C"/>
                </a:solidFill>
              </a:defRPr>
            </a:lvl1pPr>
          </a:lstStyle>
          <a:p>
            <a:r>
              <a:rPr lang="en-US"/>
              <a:t>Click to edit Master title style</a:t>
            </a:r>
            <a:endParaRPr lang="en-US" dirty="0"/>
          </a:p>
        </p:txBody>
      </p:sp>
    </p:spTree>
    <p:extLst>
      <p:ext uri="{BB962C8B-B14F-4D97-AF65-F5344CB8AC3E}">
        <p14:creationId xmlns:p14="http://schemas.microsoft.com/office/powerpoint/2010/main" val="3510802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g Pictur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a:t>
            </a:fld>
            <a:endParaRPr lang="en-US" dirty="0"/>
          </a:p>
        </p:txBody>
      </p:sp>
      <p:sp>
        <p:nvSpPr>
          <p:cNvPr id="6" name="Picture Placeholder 5"/>
          <p:cNvSpPr>
            <a:spLocks noGrp="1"/>
          </p:cNvSpPr>
          <p:nvPr>
            <p:ph type="pic" sz="quarter" idx="13" hasCustomPrompt="1"/>
          </p:nvPr>
        </p:nvSpPr>
        <p:spPr>
          <a:xfrm>
            <a:off x="0" y="0"/>
            <a:ext cx="9144000" cy="6281928"/>
          </a:xfrm>
        </p:spPr>
        <p:txBody>
          <a:bodyPr/>
          <a:lstStyle>
            <a:lvl1pPr>
              <a:defRPr/>
            </a:lvl1pPr>
          </a:lstStyle>
          <a:p>
            <a:r>
              <a:rPr lang="en-US" dirty="0"/>
              <a:t>Click icon to add graphic/picture</a:t>
            </a:r>
          </a:p>
        </p:txBody>
      </p:sp>
    </p:spTree>
    <p:extLst>
      <p:ext uri="{BB962C8B-B14F-4D97-AF65-F5344CB8AC3E}">
        <p14:creationId xmlns:p14="http://schemas.microsoft.com/office/powerpoint/2010/main" val="39623410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play Text No Bullets Green">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2819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Rectangle 2"/>
          <p:cNvSpPr/>
          <p:nvPr/>
        </p:nvSpPr>
        <p:spPr>
          <a:xfrm>
            <a:off x="0" y="0"/>
            <a:ext cx="9144000" cy="62819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762000" y="304800"/>
            <a:ext cx="7924800" cy="1143000"/>
          </a:xfrm>
          <a:noFill/>
        </p:spPr>
        <p:txBody>
          <a:bodyPr>
            <a:noAutofit/>
          </a:bodyPr>
          <a:lstStyle>
            <a:lvl1pPr>
              <a:defRPr sz="36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8" name="Text Placeholder 7"/>
          <p:cNvSpPr>
            <a:spLocks noGrp="1"/>
          </p:cNvSpPr>
          <p:nvPr>
            <p:ph type="body" sz="quarter" idx="15"/>
          </p:nvPr>
        </p:nvSpPr>
        <p:spPr>
          <a:xfrm>
            <a:off x="762000" y="1662113"/>
            <a:ext cx="7924800" cy="4570412"/>
          </a:xfrm>
        </p:spPr>
        <p:txBody>
          <a:bodyPr/>
          <a:lstStyle>
            <a:lvl1pPr marL="0" indent="0">
              <a:spcBef>
                <a:spcPts val="0"/>
              </a:spcBef>
              <a:spcAft>
                <a:spcPts val="1200"/>
              </a:spcAft>
              <a:buNone/>
              <a:defRPr sz="3200">
                <a:solidFill>
                  <a:schemeClr val="bg1"/>
                </a:solidFill>
              </a:defRPr>
            </a:lvl1pPr>
            <a:lvl2pPr marL="365760" indent="0">
              <a:spcBef>
                <a:spcPts val="0"/>
              </a:spcBef>
              <a:spcAft>
                <a:spcPts val="1200"/>
              </a:spcAft>
              <a:buNone/>
              <a:defRPr>
                <a:solidFill>
                  <a:schemeClr val="bg1"/>
                </a:solidFill>
              </a:defRPr>
            </a:lvl2pPr>
            <a:lvl3pPr marL="731520" indent="0">
              <a:spcBef>
                <a:spcPts val="0"/>
              </a:spcBef>
              <a:spcAft>
                <a:spcPts val="1200"/>
              </a:spcAft>
              <a:buNone/>
              <a:defRPr>
                <a:solidFill>
                  <a:schemeClr val="bg1"/>
                </a:solidFill>
              </a:defRPr>
            </a:lvl3pPr>
            <a:lvl4pPr marL="1097280" indent="0">
              <a:spcBef>
                <a:spcPts val="0"/>
              </a:spcBef>
              <a:spcAft>
                <a:spcPts val="1200"/>
              </a:spcAft>
              <a:buNone/>
              <a:defRPr>
                <a:solidFill>
                  <a:schemeClr val="bg1"/>
                </a:solidFill>
              </a:defRPr>
            </a:lvl4pPr>
            <a:lvl5pPr marL="1463040" indent="0">
              <a:spcBef>
                <a:spcPts val="0"/>
              </a:spcBef>
              <a:spcAft>
                <a:spcPts val="1200"/>
              </a:spcAft>
              <a:buNone/>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32721933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lay Text No Bullets Bl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281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Rectangle 2"/>
          <p:cNvSpPr/>
          <p:nvPr/>
        </p:nvSpPr>
        <p:spPr>
          <a:xfrm>
            <a:off x="0" y="0"/>
            <a:ext cx="9144000" cy="6281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762000" y="304800"/>
            <a:ext cx="7924800" cy="1143000"/>
          </a:xfrm>
          <a:noFill/>
        </p:spPr>
        <p:txBody>
          <a:bodyPr>
            <a:noAutofit/>
          </a:bodyPr>
          <a:lstStyle>
            <a:lvl1pPr>
              <a:defRPr sz="36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8" name="Text Placeholder 7"/>
          <p:cNvSpPr>
            <a:spLocks noGrp="1"/>
          </p:cNvSpPr>
          <p:nvPr>
            <p:ph type="body" sz="quarter" idx="15"/>
          </p:nvPr>
        </p:nvSpPr>
        <p:spPr>
          <a:xfrm>
            <a:off x="762000" y="1662113"/>
            <a:ext cx="7924800" cy="4570412"/>
          </a:xfrm>
        </p:spPr>
        <p:txBody>
          <a:bodyPr/>
          <a:lstStyle>
            <a:lvl1pPr marL="0" indent="0">
              <a:spcBef>
                <a:spcPts val="0"/>
              </a:spcBef>
              <a:spcAft>
                <a:spcPts val="1200"/>
              </a:spcAft>
              <a:buNone/>
              <a:defRPr sz="3200">
                <a:solidFill>
                  <a:schemeClr val="bg1"/>
                </a:solidFill>
              </a:defRPr>
            </a:lvl1pPr>
            <a:lvl2pPr marL="365760" indent="0">
              <a:spcBef>
                <a:spcPts val="0"/>
              </a:spcBef>
              <a:spcAft>
                <a:spcPts val="1200"/>
              </a:spcAft>
              <a:buNone/>
              <a:defRPr>
                <a:solidFill>
                  <a:schemeClr val="bg1"/>
                </a:solidFill>
              </a:defRPr>
            </a:lvl2pPr>
            <a:lvl3pPr marL="731520" indent="0">
              <a:spcBef>
                <a:spcPts val="0"/>
              </a:spcBef>
              <a:spcAft>
                <a:spcPts val="1200"/>
              </a:spcAft>
              <a:buNone/>
              <a:defRPr>
                <a:solidFill>
                  <a:schemeClr val="bg1"/>
                </a:solidFill>
              </a:defRPr>
            </a:lvl3pPr>
            <a:lvl4pPr marL="1097280" indent="0">
              <a:spcBef>
                <a:spcPts val="0"/>
              </a:spcBef>
              <a:spcAft>
                <a:spcPts val="1200"/>
              </a:spcAft>
              <a:buNone/>
              <a:defRPr>
                <a:solidFill>
                  <a:schemeClr val="bg1"/>
                </a:solidFill>
              </a:defRPr>
            </a:lvl4pPr>
            <a:lvl5pPr marL="1463040" indent="0">
              <a:spcBef>
                <a:spcPts val="0"/>
              </a:spcBef>
              <a:spcAft>
                <a:spcPts val="1200"/>
              </a:spcAft>
              <a:buNone/>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8116476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play Text No Bullets Orang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281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Rectangle 2"/>
          <p:cNvSpPr/>
          <p:nvPr/>
        </p:nvSpPr>
        <p:spPr>
          <a:xfrm>
            <a:off x="0" y="0"/>
            <a:ext cx="9144000" cy="6281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762000" y="304800"/>
            <a:ext cx="7924800" cy="1143000"/>
          </a:xfrm>
          <a:noFill/>
        </p:spPr>
        <p:txBody>
          <a:bodyPr>
            <a:noAutofit/>
          </a:bodyPr>
          <a:lstStyle>
            <a:lvl1pPr>
              <a:defRPr sz="36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8" name="Text Placeholder 7"/>
          <p:cNvSpPr>
            <a:spLocks noGrp="1"/>
          </p:cNvSpPr>
          <p:nvPr>
            <p:ph type="body" sz="quarter" idx="15"/>
          </p:nvPr>
        </p:nvSpPr>
        <p:spPr>
          <a:xfrm>
            <a:off x="762000" y="1662113"/>
            <a:ext cx="7924800" cy="4570412"/>
          </a:xfrm>
        </p:spPr>
        <p:txBody>
          <a:bodyPr/>
          <a:lstStyle>
            <a:lvl1pPr marL="0" indent="0">
              <a:spcBef>
                <a:spcPts val="0"/>
              </a:spcBef>
              <a:spcAft>
                <a:spcPts val="1200"/>
              </a:spcAft>
              <a:buNone/>
              <a:defRPr sz="3200">
                <a:solidFill>
                  <a:schemeClr val="bg1"/>
                </a:solidFill>
              </a:defRPr>
            </a:lvl1pPr>
            <a:lvl2pPr marL="365760" indent="0">
              <a:spcBef>
                <a:spcPts val="0"/>
              </a:spcBef>
              <a:spcAft>
                <a:spcPts val="1200"/>
              </a:spcAft>
              <a:buNone/>
              <a:defRPr>
                <a:solidFill>
                  <a:schemeClr val="bg1"/>
                </a:solidFill>
              </a:defRPr>
            </a:lvl2pPr>
            <a:lvl3pPr marL="731520" indent="0">
              <a:spcBef>
                <a:spcPts val="0"/>
              </a:spcBef>
              <a:spcAft>
                <a:spcPts val="1200"/>
              </a:spcAft>
              <a:buNone/>
              <a:defRPr>
                <a:solidFill>
                  <a:schemeClr val="bg1"/>
                </a:solidFill>
              </a:defRPr>
            </a:lvl3pPr>
            <a:lvl4pPr marL="1097280" indent="0">
              <a:spcBef>
                <a:spcPts val="0"/>
              </a:spcBef>
              <a:spcAft>
                <a:spcPts val="1200"/>
              </a:spcAft>
              <a:buNone/>
              <a:defRPr>
                <a:solidFill>
                  <a:schemeClr val="bg1"/>
                </a:solidFill>
              </a:defRPr>
            </a:lvl4pPr>
            <a:lvl5pPr marL="1463040" indent="0">
              <a:spcBef>
                <a:spcPts val="0"/>
              </a:spcBef>
              <a:spcAft>
                <a:spcPts val="1200"/>
              </a:spcAft>
              <a:buNone/>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870203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play Text No Bullets Purpl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281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Rectangle 2"/>
          <p:cNvSpPr/>
          <p:nvPr/>
        </p:nvSpPr>
        <p:spPr>
          <a:xfrm>
            <a:off x="0" y="0"/>
            <a:ext cx="9144000" cy="6281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762000" y="304800"/>
            <a:ext cx="7924800" cy="1143000"/>
          </a:xfrm>
          <a:noFill/>
        </p:spPr>
        <p:txBody>
          <a:bodyPr>
            <a:noAutofit/>
          </a:bodyPr>
          <a:lstStyle>
            <a:lvl1pPr>
              <a:defRPr sz="36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8" name="Text Placeholder 7"/>
          <p:cNvSpPr>
            <a:spLocks noGrp="1"/>
          </p:cNvSpPr>
          <p:nvPr>
            <p:ph type="body" sz="quarter" idx="15"/>
          </p:nvPr>
        </p:nvSpPr>
        <p:spPr>
          <a:xfrm>
            <a:off x="762000" y="1662113"/>
            <a:ext cx="7924800" cy="4570412"/>
          </a:xfrm>
        </p:spPr>
        <p:txBody>
          <a:bodyPr/>
          <a:lstStyle>
            <a:lvl1pPr marL="0" indent="0">
              <a:spcBef>
                <a:spcPts val="0"/>
              </a:spcBef>
              <a:spcAft>
                <a:spcPts val="1200"/>
              </a:spcAft>
              <a:buNone/>
              <a:defRPr sz="3200">
                <a:solidFill>
                  <a:schemeClr val="bg1"/>
                </a:solidFill>
              </a:defRPr>
            </a:lvl1pPr>
            <a:lvl2pPr marL="365760" indent="0">
              <a:spcBef>
                <a:spcPts val="0"/>
              </a:spcBef>
              <a:spcAft>
                <a:spcPts val="1200"/>
              </a:spcAft>
              <a:buNone/>
              <a:defRPr>
                <a:solidFill>
                  <a:schemeClr val="bg1"/>
                </a:solidFill>
              </a:defRPr>
            </a:lvl2pPr>
            <a:lvl3pPr marL="731520" indent="0">
              <a:spcBef>
                <a:spcPts val="0"/>
              </a:spcBef>
              <a:spcAft>
                <a:spcPts val="1200"/>
              </a:spcAft>
              <a:buNone/>
              <a:defRPr>
                <a:solidFill>
                  <a:schemeClr val="bg1"/>
                </a:solidFill>
              </a:defRPr>
            </a:lvl3pPr>
            <a:lvl4pPr marL="1097280" indent="0">
              <a:spcBef>
                <a:spcPts val="0"/>
              </a:spcBef>
              <a:spcAft>
                <a:spcPts val="1200"/>
              </a:spcAft>
              <a:buNone/>
              <a:defRPr>
                <a:solidFill>
                  <a:schemeClr val="bg1"/>
                </a:solidFill>
              </a:defRPr>
            </a:lvl4pPr>
            <a:lvl5pPr marL="1463040" indent="0">
              <a:spcBef>
                <a:spcPts val="0"/>
              </a:spcBef>
              <a:spcAft>
                <a:spcPts val="1200"/>
              </a:spcAft>
              <a:buNone/>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72409731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peaker">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4" name="Picture Placeholder 3"/>
          <p:cNvSpPr>
            <a:spLocks noGrp="1"/>
          </p:cNvSpPr>
          <p:nvPr>
            <p:ph type="pic" sz="quarter" idx="15"/>
          </p:nvPr>
        </p:nvSpPr>
        <p:spPr>
          <a:xfrm>
            <a:off x="762000" y="1662113"/>
            <a:ext cx="2441448" cy="3637856"/>
          </a:xfrm>
        </p:spPr>
        <p:txBody>
          <a:bodyPr/>
          <a:lstStyle/>
          <a:p>
            <a:r>
              <a:rPr lang="en-US" dirty="0"/>
              <a:t>Click icon to add picture</a:t>
            </a:r>
          </a:p>
        </p:txBody>
      </p:sp>
      <p:sp>
        <p:nvSpPr>
          <p:cNvPr id="9" name="Text Placeholder 8"/>
          <p:cNvSpPr>
            <a:spLocks noGrp="1"/>
          </p:cNvSpPr>
          <p:nvPr>
            <p:ph type="body" sz="quarter" idx="16" hasCustomPrompt="1"/>
          </p:nvPr>
        </p:nvSpPr>
        <p:spPr>
          <a:xfrm>
            <a:off x="3648722" y="1662113"/>
            <a:ext cx="5211193" cy="3620101"/>
          </a:xfrm>
        </p:spPr>
        <p:txBody>
          <a:bodyPr anchor="ctr" anchorCtr="0"/>
          <a:lstStyle>
            <a:lvl1pPr marL="0" indent="0">
              <a:spcBef>
                <a:spcPts val="0"/>
              </a:spcBef>
              <a:buFont typeface="Calibri" panose="020F0502020204030204" pitchFamily="34" charset="0"/>
              <a:buChar char="‌"/>
              <a:defRPr sz="2600" baseline="0"/>
            </a:lvl1pPr>
            <a:lvl2pPr marL="0" indent="0">
              <a:spcBef>
                <a:spcPts val="0"/>
              </a:spcBef>
              <a:buFont typeface="Calibri" panose="020F0502020204030204" pitchFamily="34" charset="0"/>
              <a:buChar char="‌"/>
              <a:defRPr sz="2600" b="0" i="1" baseline="0"/>
            </a:lvl2pPr>
          </a:lstStyle>
          <a:p>
            <a:pPr lvl="0"/>
            <a:r>
              <a:rPr lang="en-US" dirty="0"/>
              <a:t>Speaker Name</a:t>
            </a:r>
          </a:p>
          <a:p>
            <a:pPr lvl="1"/>
            <a:r>
              <a:rPr lang="en-US" dirty="0"/>
              <a:t>Title</a:t>
            </a:r>
          </a:p>
        </p:txBody>
      </p:sp>
    </p:spTree>
    <p:extLst>
      <p:ext uri="{BB962C8B-B14F-4D97-AF65-F5344CB8AC3E}">
        <p14:creationId xmlns:p14="http://schemas.microsoft.com/office/powerpoint/2010/main" val="140379736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2 Speakers">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4" name="Picture Placeholder 3"/>
          <p:cNvSpPr>
            <a:spLocks noGrp="1" noChangeAspect="1"/>
          </p:cNvSpPr>
          <p:nvPr>
            <p:ph type="pic" sz="quarter" idx="15"/>
          </p:nvPr>
        </p:nvSpPr>
        <p:spPr>
          <a:xfrm>
            <a:off x="762000" y="1662113"/>
            <a:ext cx="2240280" cy="3374136"/>
          </a:xfrm>
        </p:spPr>
        <p:txBody>
          <a:bodyPr/>
          <a:lstStyle/>
          <a:p>
            <a:r>
              <a:rPr lang="en-US" dirty="0"/>
              <a:t>Click icon to add picture</a:t>
            </a:r>
          </a:p>
        </p:txBody>
      </p:sp>
      <p:sp>
        <p:nvSpPr>
          <p:cNvPr id="9" name="Text Placeholder 8"/>
          <p:cNvSpPr>
            <a:spLocks noGrp="1"/>
          </p:cNvSpPr>
          <p:nvPr>
            <p:ph type="body" sz="quarter" idx="16" hasCustomPrompt="1"/>
          </p:nvPr>
        </p:nvSpPr>
        <p:spPr>
          <a:xfrm>
            <a:off x="762000" y="5068534"/>
            <a:ext cx="3534791" cy="1010066"/>
          </a:xfrm>
        </p:spPr>
        <p:txBody>
          <a:bodyPr anchor="t" anchorCtr="0"/>
          <a:lstStyle>
            <a:lvl1pPr marL="0" indent="0">
              <a:lnSpc>
                <a:spcPct val="90000"/>
              </a:lnSpc>
              <a:spcBef>
                <a:spcPts val="0"/>
              </a:spcBef>
              <a:buFont typeface="Calibri" panose="020F0502020204030204" pitchFamily="34" charset="0"/>
              <a:buChar char="‌"/>
              <a:defRPr sz="2400" baseline="0"/>
            </a:lvl1pPr>
            <a:lvl2pPr marL="0" indent="0">
              <a:lnSpc>
                <a:spcPct val="90000"/>
              </a:lnSpc>
              <a:spcBef>
                <a:spcPts val="0"/>
              </a:spcBef>
              <a:buFont typeface="Calibri" panose="020F0502020204030204" pitchFamily="34" charset="0"/>
              <a:buChar char="‌"/>
              <a:defRPr sz="2400" b="0" i="1" baseline="0"/>
            </a:lvl2pPr>
          </a:lstStyle>
          <a:p>
            <a:pPr lvl="0"/>
            <a:r>
              <a:rPr lang="en-US" dirty="0"/>
              <a:t>Speaker Name</a:t>
            </a:r>
          </a:p>
          <a:p>
            <a:pPr lvl="1"/>
            <a:r>
              <a:rPr lang="en-US" dirty="0"/>
              <a:t>Title</a:t>
            </a:r>
          </a:p>
        </p:txBody>
      </p:sp>
      <p:sp>
        <p:nvSpPr>
          <p:cNvPr id="7" name="Picture Placeholder 6"/>
          <p:cNvSpPr>
            <a:spLocks noGrp="1" noChangeAspect="1"/>
          </p:cNvSpPr>
          <p:nvPr>
            <p:ph type="pic" sz="quarter" idx="17"/>
          </p:nvPr>
        </p:nvSpPr>
        <p:spPr>
          <a:xfrm>
            <a:off x="5005527" y="1655224"/>
            <a:ext cx="2240280" cy="3374304"/>
          </a:xfrm>
        </p:spPr>
        <p:txBody>
          <a:bodyPr/>
          <a:lstStyle/>
          <a:p>
            <a:r>
              <a:rPr lang="en-US" dirty="0"/>
              <a:t>Click icon to add picture</a:t>
            </a:r>
          </a:p>
        </p:txBody>
      </p:sp>
      <p:sp>
        <p:nvSpPr>
          <p:cNvPr id="12" name="Text Placeholder 11"/>
          <p:cNvSpPr>
            <a:spLocks noGrp="1"/>
          </p:cNvSpPr>
          <p:nvPr>
            <p:ph type="body" sz="quarter" idx="19" hasCustomPrompt="1"/>
          </p:nvPr>
        </p:nvSpPr>
        <p:spPr>
          <a:xfrm>
            <a:off x="5015206" y="5068534"/>
            <a:ext cx="3538728" cy="1005840"/>
          </a:xfrm>
        </p:spPr>
        <p:txBody>
          <a:bodyPr/>
          <a:lstStyle>
            <a:lvl1pPr marL="0" indent="0">
              <a:lnSpc>
                <a:spcPct val="90000"/>
              </a:lnSpc>
              <a:spcBef>
                <a:spcPts val="0"/>
              </a:spcBef>
              <a:buFont typeface="Calibri" panose="020F0502020204030204" pitchFamily="34" charset="0"/>
              <a:buChar char="‌"/>
              <a:defRPr sz="2400" baseline="0"/>
            </a:lvl1pPr>
            <a:lvl2pPr marL="0" indent="0">
              <a:lnSpc>
                <a:spcPct val="90000"/>
              </a:lnSpc>
              <a:spcBef>
                <a:spcPts val="0"/>
              </a:spcBef>
              <a:buNone/>
              <a:defRPr sz="2400" b="0" i="1" baseline="0"/>
            </a:lvl2pPr>
          </a:lstStyle>
          <a:p>
            <a:pPr lvl="0"/>
            <a:r>
              <a:rPr lang="en-US" dirty="0"/>
              <a:t>Speaker Name</a:t>
            </a:r>
          </a:p>
          <a:p>
            <a:pPr lvl="1"/>
            <a:r>
              <a:rPr lang="en-US" dirty="0"/>
              <a:t>Title</a:t>
            </a:r>
          </a:p>
        </p:txBody>
      </p:sp>
    </p:spTree>
    <p:extLst>
      <p:ext uri="{BB962C8B-B14F-4D97-AF65-F5344CB8AC3E}">
        <p14:creationId xmlns:p14="http://schemas.microsoft.com/office/powerpoint/2010/main" val="299361161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a:t>
            </a:fld>
            <a:endParaRPr lang="en-US" dirty="0"/>
          </a:p>
        </p:txBody>
      </p:sp>
    </p:spTree>
    <p:extLst>
      <p:ext uri="{BB962C8B-B14F-4D97-AF65-F5344CB8AC3E}">
        <p14:creationId xmlns:p14="http://schemas.microsoft.com/office/powerpoint/2010/main" val="24494664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0791"/>
            <a:ext cx="4038600" cy="1214896"/>
          </a:xfrm>
        </p:spPr>
        <p:txBody>
          <a:bodyPr lIns="0">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433432830"/>
      </p:ext>
    </p:extLst>
  </p:cSld>
  <p:clrMapOvr>
    <a:masterClrMapping/>
  </p:clrMapOvr>
  <p:transition spd="slow">
    <p:push dir="u"/>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Header 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 y="0"/>
            <a:ext cx="9143391" cy="1487325"/>
          </a:xfrm>
          <a:prstGeom prst="rect">
            <a:avLst/>
          </a:prstGeom>
        </p:spPr>
      </p:pic>
      <p:pic>
        <p:nvPicPr>
          <p:cNvPr id="8" name="Picture 7" descr="Footer 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 y="6155195"/>
            <a:ext cx="9143391" cy="402309"/>
          </a:xfrm>
          <a:prstGeom prst="rect">
            <a:avLst/>
          </a:prstGeom>
        </p:spPr>
      </p:pic>
      <p:sp>
        <p:nvSpPr>
          <p:cNvPr id="2" name="Title 1"/>
          <p:cNvSpPr>
            <a:spLocks noGrp="1"/>
          </p:cNvSpPr>
          <p:nvPr>
            <p:ph type="title"/>
          </p:nvPr>
        </p:nvSpPr>
        <p:spPr>
          <a:xfrm>
            <a:off x="762000" y="304800"/>
            <a:ext cx="7924800" cy="1143000"/>
          </a:xfrm>
          <a:noFill/>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676400"/>
            <a:ext cx="8229600" cy="4449764"/>
          </a:xfrm>
        </p:spPr>
        <p:txBody>
          <a:bodyPr>
            <a:normAutofit/>
          </a:bodyPr>
          <a:lstStyle>
            <a:lvl1pPr marL="228600" indent="-228600" algn="l" defTabSz="914400" rtl="0" eaLnBrk="1" latinLnBrk="0" hangingPunct="1">
              <a:buClr>
                <a:schemeClr val="accent1"/>
              </a:buClr>
              <a:buFont typeface="Wingdings"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buClr>
                <a:schemeClr val="accent1"/>
              </a:buClr>
              <a:buFont typeface="Calibri" pitchFamily="34" charset="0"/>
              <a:buChar char="▫"/>
              <a:defRPr lang="en-US" sz="2400" kern="1200" dirty="0" smtClean="0">
                <a:solidFill>
                  <a:schemeClr val="tx1"/>
                </a:solidFill>
                <a:latin typeface="+mn-lt"/>
                <a:ea typeface="+mn-ea"/>
                <a:cs typeface="+mn-cs"/>
              </a:defRPr>
            </a:lvl2pPr>
            <a:lvl3pPr marL="685800" indent="-228600" algn="l" defTabSz="914400" rtl="0" eaLnBrk="1" latinLnBrk="0" hangingPunct="1">
              <a:buClr>
                <a:schemeClr val="accent1"/>
              </a:buClr>
              <a:buFont typeface="Wingdings" pitchFamily="2" charset="2"/>
              <a:buChar char="Ø"/>
              <a:defRPr lang="en-US" sz="2400" kern="1200" dirty="0" smtClean="0">
                <a:solidFill>
                  <a:schemeClr val="tx1"/>
                </a:solidFill>
                <a:latin typeface="+mn-lt"/>
                <a:ea typeface="+mn-ea"/>
                <a:cs typeface="+mn-cs"/>
              </a:defRPr>
            </a:lvl3pPr>
            <a:lvl4pPr marL="914400" indent="-228600" algn="l" defTabSz="914400" rtl="0" eaLnBrk="1" latinLnBrk="0" hangingPunct="1">
              <a:buClr>
                <a:schemeClr val="accent1"/>
              </a:buClr>
              <a:buFont typeface="Arial" pitchFamily="34" charset="0"/>
              <a:buChar char="•"/>
              <a:defRPr lang="en-US" sz="2400" kern="1200" dirty="0" smtClean="0">
                <a:solidFill>
                  <a:schemeClr val="tx1"/>
                </a:solidFill>
                <a:latin typeface="+mn-lt"/>
                <a:ea typeface="+mn-ea"/>
                <a:cs typeface="+mn-cs"/>
              </a:defRPr>
            </a:lvl4pPr>
            <a:lvl5pPr marL="1143000" indent="-228600" algn="l" defTabSz="914400" rtl="0" eaLnBrk="1" latinLnBrk="0" hangingPunct="1">
              <a:buClr>
                <a:schemeClr val="accent1"/>
              </a:buClr>
              <a:buFont typeface="Calibri" pitchFamily="34" charset="0"/>
              <a:buChar char="―"/>
              <a:defRPr lang="en-US" sz="24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609B56-E2B0-423A-89B8-7682A3E592A1}" type="slidenum">
              <a:rPr lang="en-US" smtClean="0"/>
              <a:pPr>
                <a:defRPr/>
              </a:pPr>
              <a:t>‹#›</a:t>
            </a:fld>
            <a:endParaRPr lang="en-US" dirty="0"/>
          </a:p>
        </p:txBody>
      </p:sp>
    </p:spTree>
    <p:extLst>
      <p:ext uri="{BB962C8B-B14F-4D97-AF65-F5344CB8AC3E}">
        <p14:creationId xmlns:p14="http://schemas.microsoft.com/office/powerpoint/2010/main" val="227456842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7" name="Content Placeholder 6"/>
          <p:cNvSpPr>
            <a:spLocks noGrp="1"/>
          </p:cNvSpPr>
          <p:nvPr>
            <p:ph sz="quarter" idx="14"/>
          </p:nvPr>
        </p:nvSpPr>
        <p:spPr>
          <a:xfrm>
            <a:off x="762000" y="1662113"/>
            <a:ext cx="7924800" cy="4570412"/>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070332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eader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 y="0"/>
            <a:ext cx="9143391" cy="1487325"/>
          </a:xfrm>
          <a:prstGeom prst="rect">
            <a:avLst/>
          </a:prstGeom>
        </p:spPr>
      </p:pic>
      <p:pic>
        <p:nvPicPr>
          <p:cNvPr id="7" name="Picture 6" descr="Footer 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 y="6155195"/>
            <a:ext cx="9143391" cy="40230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CC6898-6007-4132-BD9E-84FB4BADD336}" type="slidenum">
              <a:rPr lang="en-US" smtClean="0"/>
              <a:pPr/>
              <a:t>‹#›</a:t>
            </a:fld>
            <a:endParaRPr lang="en-US" dirty="0"/>
          </a:p>
        </p:txBody>
      </p:sp>
    </p:spTree>
    <p:extLst>
      <p:ext uri="{BB962C8B-B14F-4D97-AF65-F5344CB8AC3E}">
        <p14:creationId xmlns:p14="http://schemas.microsoft.com/office/powerpoint/2010/main" val="79903907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24328" y="2688336"/>
            <a:ext cx="5724144" cy="1847088"/>
          </a:xfrm>
        </p:spPr>
        <p:txBody>
          <a:bodyPr anchor="t" anchorCtr="0"/>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624328" y="4727447"/>
            <a:ext cx="5724144" cy="1069848"/>
          </a:xfrm>
        </p:spPr>
        <p:txBody>
          <a:bodyPr>
            <a:noAutofit/>
          </a:bodyPr>
          <a:lstStyle>
            <a:lvl1pPr marL="0" indent="0" algn="l">
              <a:lnSpc>
                <a:spcPct val="80000"/>
              </a:lnSpc>
              <a:spcBef>
                <a:spcPts val="0"/>
              </a:spcBef>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163046" y="6356351"/>
            <a:ext cx="2057400" cy="365125"/>
          </a:xfrm>
          <a:prstGeom prst="rect">
            <a:avLst/>
          </a:prstGeom>
        </p:spPr>
        <p:txBody>
          <a:bodyPr/>
          <a:lstStyle/>
          <a:p>
            <a:fld id="{3100B666-574E-4CA1-AACE-825FB73A595E}" type="datetime1">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2AD5A-CF68-4B04-8214-1ACE792386A2}" type="slidenum">
              <a:rPr lang="en-US" smtClean="0"/>
              <a:t>‹#›</a:t>
            </a:fld>
            <a:endParaRPr lang="en-US" dirty="0"/>
          </a:p>
        </p:txBody>
      </p:sp>
      <p:sp>
        <p:nvSpPr>
          <p:cNvPr id="8" name="Text Placeholder 7"/>
          <p:cNvSpPr>
            <a:spLocks noGrp="1"/>
          </p:cNvSpPr>
          <p:nvPr>
            <p:ph type="body" sz="quarter" idx="13" hasCustomPrompt="1"/>
          </p:nvPr>
        </p:nvSpPr>
        <p:spPr>
          <a:xfrm>
            <a:off x="2624138" y="5980176"/>
            <a:ext cx="5724525" cy="371475"/>
          </a:xfrm>
        </p:spPr>
        <p:txBody>
          <a:bodyPr>
            <a:noAutofit/>
          </a:bodyPr>
          <a:lstStyle>
            <a:lvl1pPr marL="0" indent="0">
              <a:buFontTx/>
              <a:buNone/>
              <a:defRPr sz="1800" b="0" i="1" baseline="0"/>
            </a:lvl1pPr>
            <a:lvl2pPr marL="274320" indent="0">
              <a:buFontTx/>
              <a:buNone/>
              <a:defRPr sz="1800" b="0" i="1" baseline="0"/>
            </a:lvl2pPr>
            <a:lvl3pPr marL="548640" indent="0">
              <a:buFontTx/>
              <a:buNone/>
              <a:defRPr sz="1800" b="0" i="1" baseline="0"/>
            </a:lvl3pPr>
            <a:lvl4pPr marL="822960" indent="0">
              <a:buFontTx/>
              <a:buNone/>
              <a:defRPr sz="1800" b="0" i="1" baseline="0"/>
            </a:lvl4pPr>
            <a:lvl5pPr marL="1097280" indent="0">
              <a:buFontTx/>
              <a:buNone/>
              <a:defRPr sz="1800" b="0" i="1" baseline="0"/>
            </a:lvl5pPr>
          </a:lstStyle>
          <a:p>
            <a:pPr lvl="0"/>
            <a:r>
              <a:rPr lang="en-US" dirty="0"/>
              <a:t>Month 0, 0000</a:t>
            </a:r>
          </a:p>
        </p:txBody>
      </p:sp>
    </p:spTree>
    <p:extLst>
      <p:ext uri="{BB962C8B-B14F-4D97-AF65-F5344CB8AC3E}">
        <p14:creationId xmlns:p14="http://schemas.microsoft.com/office/powerpoint/2010/main" val="340437440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_Content_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8B061FAE-33F5-4FC4-B122-8119C4E03920}"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8" name="Text Placeholder 2"/>
          <p:cNvSpPr>
            <a:spLocks noGrp="1"/>
          </p:cNvSpPr>
          <p:nvPr>
            <p:ph type="body" idx="1"/>
          </p:nvPr>
        </p:nvSpPr>
        <p:spPr>
          <a:xfrm>
            <a:off x="758952" y="1664208"/>
            <a:ext cx="7927848" cy="457200"/>
          </a:xfrm>
        </p:spPr>
        <p:txBody>
          <a:bodyPr anchor="t" anchorCtr="0"/>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8"/>
          <p:cNvSpPr>
            <a:spLocks noGrp="1"/>
          </p:cNvSpPr>
          <p:nvPr>
            <p:ph sz="quarter" idx="14"/>
          </p:nvPr>
        </p:nvSpPr>
        <p:spPr>
          <a:xfrm>
            <a:off x="762000" y="2120900"/>
            <a:ext cx="792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19011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281928"/>
          </a:xfrm>
          <a:solidFill>
            <a:schemeClr val="tx2"/>
          </a:solidFill>
        </p:spPr>
        <p:txBody>
          <a:bodyPr/>
          <a:lstStyle/>
          <a:p>
            <a:r>
              <a:rPr lang="en-US" dirty="0"/>
              <a:t>Click icon to add picture</a:t>
            </a:r>
          </a:p>
        </p:txBody>
      </p:sp>
      <p:sp>
        <p:nvSpPr>
          <p:cNvPr id="2" name="Title 1"/>
          <p:cNvSpPr>
            <a:spLocks noGrp="1"/>
          </p:cNvSpPr>
          <p:nvPr>
            <p:ph type="title"/>
          </p:nvPr>
        </p:nvSpPr>
        <p:spPr>
          <a:xfrm>
            <a:off x="758952" y="1664208"/>
            <a:ext cx="7927848" cy="1143000"/>
          </a:xfrm>
        </p:spPr>
        <p:txBody>
          <a:bodyPr anchor="t" anchorCtr="0"/>
          <a:lstStyle>
            <a:lvl1pPr>
              <a:defRPr sz="44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1163046" y="6356351"/>
            <a:ext cx="2057400" cy="365125"/>
          </a:xfrm>
          <a:prstGeom prst="rect">
            <a:avLst/>
          </a:prstGeom>
        </p:spPr>
        <p:txBody>
          <a:bodyPr/>
          <a:lstStyle/>
          <a:p>
            <a:fld id="{2415129F-DE4C-44C8-B58A-FA3CC69E10A0}" type="datetime1">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2AD5A-CF68-4B04-8214-1ACE792386A2}" type="slidenum">
              <a:rPr lang="en-US" smtClean="0"/>
              <a:t>‹#›</a:t>
            </a:fld>
            <a:endParaRPr lang="en-US" dirty="0"/>
          </a:p>
        </p:txBody>
      </p:sp>
    </p:spTree>
    <p:extLst>
      <p:ext uri="{BB962C8B-B14F-4D97-AF65-F5344CB8AC3E}">
        <p14:creationId xmlns:p14="http://schemas.microsoft.com/office/powerpoint/2010/main" val="263908799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_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EEE8CCD2-27B9-4438-B525-5FBD211F7072}"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7" name="Picture Placeholder 6"/>
          <p:cNvSpPr>
            <a:spLocks noGrp="1"/>
          </p:cNvSpPr>
          <p:nvPr>
            <p:ph type="pic" sz="quarter" idx="13"/>
          </p:nvPr>
        </p:nvSpPr>
        <p:spPr>
          <a:xfrm>
            <a:off x="0" y="1664208"/>
            <a:ext cx="9144000" cy="4572000"/>
          </a:xfrm>
        </p:spPr>
        <p:txBody>
          <a:bodyPr/>
          <a:lstStyle/>
          <a:p>
            <a:r>
              <a:rPr lang="en-US" dirty="0"/>
              <a:t>Click icon to add picture</a:t>
            </a:r>
          </a:p>
        </p:txBody>
      </p:sp>
    </p:spTree>
    <p:extLst>
      <p:ext uri="{BB962C8B-B14F-4D97-AF65-F5344CB8AC3E}">
        <p14:creationId xmlns:p14="http://schemas.microsoft.com/office/powerpoint/2010/main" val="377067105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g Pictur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163046" y="6356351"/>
            <a:ext cx="2057400" cy="365125"/>
          </a:xfrm>
          <a:prstGeom prst="rect">
            <a:avLst/>
          </a:prstGeom>
        </p:spPr>
        <p:txBody>
          <a:bodyPr/>
          <a:lstStyle/>
          <a:p>
            <a:fld id="{A4969D5B-32ED-436D-B916-8DA17A69AD10}"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7" name="Picture Placeholder 6"/>
          <p:cNvSpPr>
            <a:spLocks noGrp="1"/>
          </p:cNvSpPr>
          <p:nvPr>
            <p:ph type="pic" sz="quarter" idx="13"/>
          </p:nvPr>
        </p:nvSpPr>
        <p:spPr>
          <a:xfrm>
            <a:off x="0" y="0"/>
            <a:ext cx="9144000" cy="6281928"/>
          </a:xfrm>
        </p:spPr>
        <p:txBody>
          <a:bodyPr/>
          <a:lstStyle/>
          <a:p>
            <a:r>
              <a:rPr lang="en-US" dirty="0"/>
              <a:t>Click icon to add picture</a:t>
            </a:r>
          </a:p>
        </p:txBody>
      </p:sp>
    </p:spTree>
    <p:extLst>
      <p:ext uri="{BB962C8B-B14F-4D97-AF65-F5344CB8AC3E}">
        <p14:creationId xmlns:p14="http://schemas.microsoft.com/office/powerpoint/2010/main" val="125878821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splay Text No Bullets Green">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87518B31-A7D7-4286-BAAF-C083EEF4702B}"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2159635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splay Text No Bullets Blue">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55E20CF0-D858-4367-9CDF-41C1949ED890}"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7546960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splay Text No Bullets Orange">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716A368A-4FAE-4555-8B01-5B47E26AC3C0}"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57582196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splay Text No Bullets Purple">
    <p:spTree>
      <p:nvGrpSpPr>
        <p:cNvPr id="1" name=""/>
        <p:cNvGrpSpPr/>
        <p:nvPr/>
      </p:nvGrpSpPr>
      <p:grpSpPr>
        <a:xfrm>
          <a:off x="0" y="0"/>
          <a:ext cx="0" cy="0"/>
          <a:chOff x="0" y="0"/>
          <a:chExt cx="0" cy="0"/>
        </a:xfrm>
      </p:grpSpPr>
      <p:sp>
        <p:nvSpPr>
          <p:cNvPr id="6" name="Rectangle 5"/>
          <p:cNvSpPr/>
          <p:nvPr userDrawn="1"/>
        </p:nvSpPr>
        <p:spPr>
          <a:xfrm>
            <a:off x="0" y="0"/>
            <a:ext cx="9144000" cy="628192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6606AD21-29B2-44F2-BBEC-8DEC9D3EC2CD}"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8" name="Text Placeholder 7"/>
          <p:cNvSpPr>
            <a:spLocks noGrp="1"/>
          </p:cNvSpPr>
          <p:nvPr>
            <p:ph type="body" sz="quarter" idx="13"/>
          </p:nvPr>
        </p:nvSpPr>
        <p:spPr>
          <a:xfrm>
            <a:off x="758825" y="1664208"/>
            <a:ext cx="7927975" cy="4572000"/>
          </a:xfrm>
        </p:spPr>
        <p:txBody>
          <a:bodyPr/>
          <a:lstStyle>
            <a:lvl1pPr marL="0" indent="0">
              <a:buFontTx/>
              <a:buNone/>
              <a:defRPr sz="3200">
                <a:solidFill>
                  <a:schemeClr val="bg1"/>
                </a:solidFill>
              </a:defRPr>
            </a:lvl1pPr>
            <a:lvl2pPr marL="274320" indent="0">
              <a:buFontTx/>
              <a:buNone/>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8105076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a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4" name="Content Placeholder 3"/>
          <p:cNvSpPr>
            <a:spLocks noGrp="1"/>
          </p:cNvSpPr>
          <p:nvPr>
            <p:ph sz="quarter" idx="13"/>
          </p:nvPr>
        </p:nvSpPr>
        <p:spPr>
          <a:xfrm>
            <a:off x="762000" y="1660525"/>
            <a:ext cx="7932738" cy="4572000"/>
          </a:xfrm>
        </p:spPr>
        <p:txBody>
          <a:bodyPr/>
          <a:lstStyle>
            <a:lvl1pPr marL="0" indent="0">
              <a:spcBef>
                <a:spcPts val="1800"/>
              </a:spcBef>
              <a:buSzPct val="100000"/>
              <a:buFont typeface="Calibri" panose="020F0502020204030204" pitchFamily="34" charset="0"/>
              <a:buChar char="​"/>
              <a:defRPr b="1"/>
            </a:lvl1pPr>
            <a:lvl2pPr marL="274320" indent="-274320">
              <a:lnSpc>
                <a:spcPct val="80000"/>
              </a:lnSpc>
              <a:spcBef>
                <a:spcPts val="600"/>
              </a:spcBef>
              <a:buSzPct val="100000"/>
              <a:buFont typeface="Wingdings" panose="05000000000000000000" pitchFamily="2" charset="2"/>
              <a:buChar char="§"/>
              <a:defRPr sz="2600" i="0" baseline="0"/>
            </a:lvl2pPr>
            <a:lvl3pPr marL="548640" indent="-274320">
              <a:buSzPct val="140000"/>
              <a:buFont typeface="Calibri" panose="020F0502020204030204" pitchFamily="34" charset="0"/>
              <a:buChar char="▫"/>
              <a:defRPr sz="2200" b="0" i="1" baseline="0"/>
            </a:lvl3pPr>
            <a:lvl4pPr marL="822960" indent="-274320">
              <a:buFont typeface="Calibri" panose="020F0502020204030204" pitchFamily="34" charset="0"/>
              <a:buChar char="»"/>
              <a:defRPr i="0"/>
            </a:lvl4pPr>
            <a:lvl5pPr marL="0" indent="0">
              <a:lnSpc>
                <a:spcPct val="90000"/>
              </a:lnSpc>
              <a:spcBef>
                <a:spcPts val="600"/>
              </a:spcBef>
              <a:buFont typeface="Arial" panose="020B0604020202020204" pitchFamily="34" charset="0"/>
              <a:buChar char="​"/>
              <a:defRPr sz="260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365299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Spea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0986CBD6-16E6-4830-AF43-DDB83B720067}"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7" name="Picture Placeholder 6"/>
          <p:cNvSpPr>
            <a:spLocks noGrp="1"/>
          </p:cNvSpPr>
          <p:nvPr>
            <p:ph type="pic" sz="quarter" idx="13"/>
          </p:nvPr>
        </p:nvSpPr>
        <p:spPr>
          <a:xfrm>
            <a:off x="758825" y="1664208"/>
            <a:ext cx="2441448" cy="3639312"/>
          </a:xfrm>
        </p:spPr>
        <p:txBody>
          <a:bodyPr/>
          <a:lstStyle/>
          <a:p>
            <a:r>
              <a:rPr lang="en-US" dirty="0"/>
              <a:t>Click icon to add picture</a:t>
            </a:r>
          </a:p>
        </p:txBody>
      </p:sp>
      <p:sp>
        <p:nvSpPr>
          <p:cNvPr id="9" name="Text Placeholder 8"/>
          <p:cNvSpPr>
            <a:spLocks noGrp="1"/>
          </p:cNvSpPr>
          <p:nvPr>
            <p:ph type="body" sz="quarter" idx="14" hasCustomPrompt="1"/>
          </p:nvPr>
        </p:nvSpPr>
        <p:spPr>
          <a:xfrm>
            <a:off x="3648456" y="1663700"/>
            <a:ext cx="5212080" cy="3621024"/>
          </a:xfrm>
        </p:spPr>
        <p:txBody>
          <a:bodyPr anchor="ctr" anchorCtr="0"/>
          <a:lstStyle>
            <a:lvl1pPr marL="91440" indent="-91440">
              <a:buClr>
                <a:schemeClr val="bg1"/>
              </a:buClr>
              <a:buSzPct val="25000"/>
              <a:buFont typeface="Calibri" panose="020F0502020204030204" pitchFamily="34" charset="0"/>
              <a:buChar char="▪"/>
              <a:defRPr/>
            </a:lvl1pPr>
            <a:lvl2pPr marL="91440" indent="-91440">
              <a:buClr>
                <a:schemeClr val="bg1"/>
              </a:buClr>
              <a:buSzPct val="25000"/>
              <a:buFont typeface="Calibri" panose="020F0502020204030204" pitchFamily="34" charset="0"/>
              <a:buChar char="▪"/>
              <a:defRPr sz="2600"/>
            </a:lvl2pPr>
          </a:lstStyle>
          <a:p>
            <a:pPr lvl="0"/>
            <a:r>
              <a:rPr lang="en-US" dirty="0"/>
              <a:t>Speaker Name</a:t>
            </a:r>
          </a:p>
          <a:p>
            <a:pPr lvl="1"/>
            <a:r>
              <a:rPr lang="en-US" dirty="0"/>
              <a:t>Title</a:t>
            </a:r>
          </a:p>
          <a:p>
            <a:pPr lvl="1"/>
            <a:endParaRPr lang="en-US" dirty="0"/>
          </a:p>
        </p:txBody>
      </p:sp>
    </p:spTree>
    <p:extLst>
      <p:ext uri="{BB962C8B-B14F-4D97-AF65-F5344CB8AC3E}">
        <p14:creationId xmlns:p14="http://schemas.microsoft.com/office/powerpoint/2010/main" val="15861253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2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63046" y="6356351"/>
            <a:ext cx="2057400" cy="365125"/>
          </a:xfrm>
          <a:prstGeom prst="rect">
            <a:avLst/>
          </a:prstGeom>
        </p:spPr>
        <p:txBody>
          <a:bodyPr/>
          <a:lstStyle/>
          <a:p>
            <a:fld id="{B01E5421-732B-4C47-9D6B-E53ED388F92A}" type="datetime1">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2AD5A-CF68-4B04-8214-1ACE792386A2}" type="slidenum">
              <a:rPr lang="en-US" smtClean="0"/>
              <a:t>‹#›</a:t>
            </a:fld>
            <a:endParaRPr lang="en-US" dirty="0"/>
          </a:p>
        </p:txBody>
      </p:sp>
      <p:sp>
        <p:nvSpPr>
          <p:cNvPr id="7" name="Picture Placeholder 6"/>
          <p:cNvSpPr>
            <a:spLocks noGrp="1"/>
          </p:cNvSpPr>
          <p:nvPr>
            <p:ph type="pic" sz="quarter" idx="13"/>
          </p:nvPr>
        </p:nvSpPr>
        <p:spPr>
          <a:xfrm>
            <a:off x="758825" y="1664208"/>
            <a:ext cx="2240280" cy="3374136"/>
          </a:xfrm>
        </p:spPr>
        <p:txBody>
          <a:bodyPr/>
          <a:lstStyle/>
          <a:p>
            <a:r>
              <a:rPr lang="en-US" dirty="0"/>
              <a:t>Click icon to add picture</a:t>
            </a:r>
          </a:p>
        </p:txBody>
      </p:sp>
      <p:sp>
        <p:nvSpPr>
          <p:cNvPr id="9" name="Picture Placeholder 8"/>
          <p:cNvSpPr>
            <a:spLocks noGrp="1"/>
          </p:cNvSpPr>
          <p:nvPr>
            <p:ph type="pic" sz="quarter" idx="14"/>
          </p:nvPr>
        </p:nvSpPr>
        <p:spPr>
          <a:xfrm>
            <a:off x="5001768" y="1664208"/>
            <a:ext cx="2240280" cy="3374136"/>
          </a:xfrm>
        </p:spPr>
        <p:txBody>
          <a:bodyPr/>
          <a:lstStyle/>
          <a:p>
            <a:r>
              <a:rPr lang="en-US" dirty="0"/>
              <a:t>Click icon to add picture</a:t>
            </a:r>
          </a:p>
        </p:txBody>
      </p:sp>
      <p:sp>
        <p:nvSpPr>
          <p:cNvPr id="11" name="Text Placeholder 10"/>
          <p:cNvSpPr>
            <a:spLocks noGrp="1"/>
          </p:cNvSpPr>
          <p:nvPr>
            <p:ph type="body" sz="quarter" idx="15" hasCustomPrompt="1"/>
          </p:nvPr>
        </p:nvSpPr>
        <p:spPr>
          <a:xfrm>
            <a:off x="668141" y="5065776"/>
            <a:ext cx="3538728" cy="1014984"/>
          </a:xfrm>
        </p:spPr>
        <p:txBody>
          <a:bodyPr/>
          <a:lstStyle>
            <a:lvl1pPr marL="91440" indent="-91440">
              <a:spcBef>
                <a:spcPts val="0"/>
              </a:spcBef>
              <a:buClr>
                <a:schemeClr val="bg1"/>
              </a:buClr>
              <a:buSzPct val="25000"/>
              <a:defRPr sz="2400"/>
            </a:lvl1pPr>
            <a:lvl2pPr marL="91440" indent="-91440">
              <a:spcBef>
                <a:spcPts val="0"/>
              </a:spcBef>
              <a:buClr>
                <a:schemeClr val="bg1"/>
              </a:buClr>
              <a:buSzPct val="25000"/>
              <a:defRPr sz="2500"/>
            </a:lvl2pPr>
          </a:lstStyle>
          <a:p>
            <a:pPr lvl="0"/>
            <a:r>
              <a:rPr lang="en-US" dirty="0"/>
              <a:t>Speaker Name</a:t>
            </a:r>
          </a:p>
          <a:p>
            <a:pPr lvl="1"/>
            <a:r>
              <a:rPr lang="en-US" dirty="0"/>
              <a:t>Title</a:t>
            </a:r>
          </a:p>
        </p:txBody>
      </p:sp>
      <p:sp>
        <p:nvSpPr>
          <p:cNvPr id="13" name="Text Placeholder 12"/>
          <p:cNvSpPr>
            <a:spLocks noGrp="1"/>
          </p:cNvSpPr>
          <p:nvPr>
            <p:ph type="body" sz="quarter" idx="16" hasCustomPrompt="1"/>
          </p:nvPr>
        </p:nvSpPr>
        <p:spPr>
          <a:xfrm>
            <a:off x="4884030" y="5065713"/>
            <a:ext cx="3538728" cy="1014984"/>
          </a:xfrm>
        </p:spPr>
        <p:txBody>
          <a:bodyPr>
            <a:normAutofit/>
          </a:bodyPr>
          <a:lstStyle>
            <a:lvl1pPr marL="91440" indent="-91440">
              <a:spcBef>
                <a:spcPts val="0"/>
              </a:spcBef>
              <a:buClr>
                <a:schemeClr val="bg1"/>
              </a:buClr>
              <a:buSzPct val="25000"/>
              <a:defRPr sz="2400" baseline="0"/>
            </a:lvl1pPr>
            <a:lvl2pPr marL="91440" indent="-91440">
              <a:spcBef>
                <a:spcPts val="0"/>
              </a:spcBef>
              <a:buClr>
                <a:schemeClr val="bg1"/>
              </a:buClr>
              <a:buSzPct val="25000"/>
              <a:defRPr sz="2400" baseline="0"/>
            </a:lvl2pPr>
          </a:lstStyle>
          <a:p>
            <a:pPr lvl="0"/>
            <a:r>
              <a:rPr lang="en-US" dirty="0"/>
              <a:t>Speaker Name</a:t>
            </a:r>
          </a:p>
          <a:p>
            <a:pPr lvl="1"/>
            <a:r>
              <a:rPr lang="en-US" dirty="0"/>
              <a:t>Title</a:t>
            </a:r>
          </a:p>
        </p:txBody>
      </p:sp>
    </p:spTree>
    <p:extLst>
      <p:ext uri="{BB962C8B-B14F-4D97-AF65-F5344CB8AC3E}">
        <p14:creationId xmlns:p14="http://schemas.microsoft.com/office/powerpoint/2010/main" val="282821440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Header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 y="0"/>
            <a:ext cx="9143391" cy="1487325"/>
          </a:xfrm>
          <a:prstGeom prst="rect">
            <a:avLst/>
          </a:prstGeom>
        </p:spPr>
      </p:pic>
      <p:sp>
        <p:nvSpPr>
          <p:cNvPr id="2" name="Title 1"/>
          <p:cNvSpPr>
            <a:spLocks noGrp="1"/>
          </p:cNvSpPr>
          <p:nvPr>
            <p:ph type="title"/>
          </p:nvPr>
        </p:nvSpPr>
        <p:spPr>
          <a:xfrm>
            <a:off x="762000" y="304800"/>
            <a:ext cx="7924800" cy="1143000"/>
          </a:xfrm>
          <a:noFill/>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62000" y="1981200"/>
            <a:ext cx="79248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7600" y="6324600"/>
            <a:ext cx="3505200" cy="365125"/>
          </a:xfrm>
        </p:spPr>
        <p:txBody>
          <a:bodyPr/>
          <a:lstStyle/>
          <a:p>
            <a:endParaRPr lang="en-US" dirty="0">
              <a:solidFill>
                <a:srgbClr val="415462">
                  <a:tint val="75000"/>
                </a:srgbClr>
              </a:solidFill>
            </a:endParaRPr>
          </a:p>
        </p:txBody>
      </p:sp>
      <p:sp>
        <p:nvSpPr>
          <p:cNvPr id="6" name="Slide Number Placeholder 5"/>
          <p:cNvSpPr>
            <a:spLocks noGrp="1"/>
          </p:cNvSpPr>
          <p:nvPr>
            <p:ph type="sldNum" sz="quarter" idx="12"/>
          </p:nvPr>
        </p:nvSpPr>
        <p:spPr>
          <a:xfrm>
            <a:off x="7315200" y="6324600"/>
            <a:ext cx="1371600" cy="365125"/>
          </a:xfrm>
        </p:spPr>
        <p:txBody>
          <a:bodyPr/>
          <a:lstStyle>
            <a:lvl1pPr>
              <a:defRPr sz="1400"/>
            </a:lvl1pPr>
          </a:lstStyle>
          <a:p>
            <a:fld id="{5CCC6898-6007-4132-BD9E-84FB4BADD336}" type="slidenum">
              <a:rPr lang="en-US" smtClean="0">
                <a:solidFill>
                  <a:srgbClr val="415462">
                    <a:tint val="75000"/>
                  </a:srgbClr>
                </a:solidFill>
              </a:rPr>
              <a:pPr/>
              <a:t>‹#›</a:t>
            </a:fld>
            <a:endParaRPr lang="en-US" dirty="0">
              <a:solidFill>
                <a:srgbClr val="415462">
                  <a:tint val="75000"/>
                </a:srgbClr>
              </a:solidFill>
            </a:endParaRPr>
          </a:p>
        </p:txBody>
      </p:sp>
      <p:sp>
        <p:nvSpPr>
          <p:cNvPr id="11" name="Text Placeholder 10"/>
          <p:cNvSpPr>
            <a:spLocks noGrp="1"/>
          </p:cNvSpPr>
          <p:nvPr>
            <p:ph type="body" sz="quarter" idx="13"/>
          </p:nvPr>
        </p:nvSpPr>
        <p:spPr>
          <a:xfrm>
            <a:off x="762000" y="1600200"/>
            <a:ext cx="7924800" cy="381000"/>
          </a:xfrm>
        </p:spPr>
        <p:txBody>
          <a:bodyPr/>
          <a:lstStyle>
            <a:lvl1pPr marL="0" indent="0">
              <a:buNone/>
              <a:defRPr b="1"/>
            </a:lvl1pPr>
            <a:lvl4pPr marL="1097280" indent="0">
              <a:buNone/>
              <a:defRPr/>
            </a:lvl4pPr>
          </a:lstStyle>
          <a:p>
            <a:pPr lvl="0"/>
            <a:r>
              <a:rPr lang="en-US"/>
              <a:t>Click to edit Master text styles</a:t>
            </a:r>
          </a:p>
        </p:txBody>
      </p:sp>
      <p:pic>
        <p:nvPicPr>
          <p:cNvPr id="10" name="Picture 9" descr="Footer 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 y="6155195"/>
            <a:ext cx="9143391" cy="402309"/>
          </a:xfrm>
          <a:prstGeom prst="rect">
            <a:avLst/>
          </a:prstGeom>
        </p:spPr>
      </p:pic>
    </p:spTree>
    <p:extLst>
      <p:ext uri="{BB962C8B-B14F-4D97-AF65-F5344CB8AC3E}">
        <p14:creationId xmlns:p14="http://schemas.microsoft.com/office/powerpoint/2010/main" val="159353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with Source Not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7" name="Content Placeholder 6"/>
          <p:cNvSpPr>
            <a:spLocks noGrp="1"/>
          </p:cNvSpPr>
          <p:nvPr>
            <p:ph sz="quarter" idx="14"/>
          </p:nvPr>
        </p:nvSpPr>
        <p:spPr>
          <a:xfrm>
            <a:off x="762000" y="1662113"/>
            <a:ext cx="7924800" cy="403250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5"/>
          </p:nvPr>
        </p:nvSpPr>
        <p:spPr>
          <a:xfrm>
            <a:off x="762000" y="5699188"/>
            <a:ext cx="7929563" cy="402336"/>
          </a:xfrm>
        </p:spPr>
        <p:txBody>
          <a:bodyPr anchor="b" anchorCtr="0"/>
          <a:lstStyle>
            <a:lvl1pPr marL="0" indent="0">
              <a:spcBef>
                <a:spcPts val="0"/>
              </a:spcBef>
              <a:buNone/>
              <a:defRPr sz="1100" baseline="0"/>
            </a:lvl1pPr>
            <a:lvl2pPr marL="365760" indent="0">
              <a:spcBef>
                <a:spcPts val="0"/>
              </a:spcBef>
              <a:buNone/>
              <a:defRPr sz="1200" baseline="0"/>
            </a:lvl2pPr>
            <a:lvl3pPr marL="731520" indent="0">
              <a:spcBef>
                <a:spcPts val="0"/>
              </a:spcBef>
              <a:buNone/>
              <a:defRPr sz="1200" baseline="0"/>
            </a:lvl3pPr>
            <a:lvl4pPr marL="1097280" indent="0">
              <a:spcBef>
                <a:spcPts val="0"/>
              </a:spcBef>
              <a:buNone/>
              <a:defRPr sz="1200" baseline="0"/>
            </a:lvl4pPr>
            <a:lvl5pPr marL="1463040" indent="0">
              <a:spcBef>
                <a:spcPts val="0"/>
              </a:spcBef>
              <a:buNone/>
              <a:defRPr sz="1200" baseline="0"/>
            </a:lvl5pPr>
          </a:lstStyle>
          <a:p>
            <a:pPr lvl="0"/>
            <a:r>
              <a:rPr lang="en-US" dirty="0"/>
              <a:t>Click to edit Master text styles</a:t>
            </a:r>
          </a:p>
        </p:txBody>
      </p:sp>
    </p:spTree>
    <p:extLst>
      <p:ext uri="{BB962C8B-B14F-4D97-AF65-F5344CB8AC3E}">
        <p14:creationId xmlns:p14="http://schemas.microsoft.com/office/powerpoint/2010/main" val="270011150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Content_Subtit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11" name="Text Placeholder 10"/>
          <p:cNvSpPr>
            <a:spLocks noGrp="1"/>
          </p:cNvSpPr>
          <p:nvPr>
            <p:ph type="body" sz="quarter" idx="13"/>
          </p:nvPr>
        </p:nvSpPr>
        <p:spPr>
          <a:xfrm>
            <a:off x="762000" y="1662113"/>
            <a:ext cx="7924800" cy="457200"/>
          </a:xfrm>
        </p:spPr>
        <p:txBody>
          <a:bodyPr>
            <a:noAutofit/>
          </a:bodyPr>
          <a:lstStyle>
            <a:lvl1pPr marL="0" indent="0">
              <a:buNone/>
              <a:defRPr b="1" baseline="0">
                <a:solidFill>
                  <a:srgbClr val="1C1C1C"/>
                </a:solidFill>
              </a:defRPr>
            </a:lvl1pPr>
            <a:lvl4pPr marL="1097280" indent="0">
              <a:buNone/>
              <a:defRPr/>
            </a:lvl4pPr>
          </a:lstStyle>
          <a:p>
            <a:pPr lvl="0"/>
            <a:r>
              <a:rPr lang="en-US"/>
              <a:t>Edit Master text styles</a:t>
            </a:r>
          </a:p>
        </p:txBody>
      </p:sp>
      <p:sp>
        <p:nvSpPr>
          <p:cNvPr id="4" name="Content Placeholder 3"/>
          <p:cNvSpPr>
            <a:spLocks noGrp="1"/>
          </p:cNvSpPr>
          <p:nvPr>
            <p:ph sz="quarter" idx="14"/>
          </p:nvPr>
        </p:nvSpPr>
        <p:spPr>
          <a:xfrm>
            <a:off x="762000" y="2119313"/>
            <a:ext cx="7924800" cy="4113212"/>
          </a:xfrm>
        </p:spPr>
        <p:txBody>
          <a:bodyPr>
            <a:noAutofit/>
          </a:bodyPr>
          <a:lstStyle>
            <a:lvl1pPr>
              <a:defRPr baseline="0">
                <a:solidFill>
                  <a:srgbClr val="1C1C1C"/>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80946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9144000" cy="6281738"/>
          </a:xfrm>
          <a:solidFill>
            <a:schemeClr val="tx2"/>
          </a:solidFill>
        </p:spPr>
        <p:txBody>
          <a:bodyPr/>
          <a:lstStyle/>
          <a:p>
            <a:r>
              <a:rPr lang="en-US" dirty="0"/>
              <a:t>Click icon to add picture</a:t>
            </a:r>
          </a:p>
        </p:txBody>
      </p:sp>
      <p:sp>
        <p:nvSpPr>
          <p:cNvPr id="2" name="Title 1"/>
          <p:cNvSpPr>
            <a:spLocks noGrp="1"/>
          </p:cNvSpPr>
          <p:nvPr>
            <p:ph type="title"/>
          </p:nvPr>
        </p:nvSpPr>
        <p:spPr>
          <a:xfrm>
            <a:off x="762000" y="1662113"/>
            <a:ext cx="7924800" cy="1143000"/>
          </a:xfrm>
          <a:noFill/>
        </p:spPr>
        <p:txBody>
          <a:bodyPr>
            <a:noAutofit/>
          </a:bodyPr>
          <a:lstStyle>
            <a:lvl1pPr>
              <a:defRPr sz="4400" spc="3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Tree>
    <p:extLst>
      <p:ext uri="{BB962C8B-B14F-4D97-AF65-F5344CB8AC3E}">
        <p14:creationId xmlns:p14="http://schemas.microsoft.com/office/powerpoint/2010/main" val="35902071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62113"/>
            <a:ext cx="3733800" cy="4570411"/>
          </a:xfrm>
        </p:spPr>
        <p:txBody>
          <a:bodyPr>
            <a:noAutofit/>
          </a:bodyPr>
          <a:lstStyle>
            <a:lvl1pPr>
              <a:defRPr sz="2400"/>
            </a:lvl1pPr>
            <a:lvl2pPr>
              <a:lnSpc>
                <a:spcPct val="90000"/>
              </a:lnSpc>
              <a:defRPr sz="2200"/>
            </a:lvl2pPr>
            <a:lvl3pPr>
              <a:defRPr sz="2000"/>
            </a:lvl3pPr>
            <a:lvl4pPr marL="1097280" indent="-274320">
              <a:defRPr lang="en-US" sz="2000" i="1" kern="1200" baseline="0" dirty="0" smtClean="0">
                <a:solidFill>
                  <a:srgbClr val="1C1C1C"/>
                </a:solidFill>
                <a:latin typeface="+mn-lt"/>
                <a:ea typeface="+mn-ea"/>
                <a:cs typeface="+mn-cs"/>
              </a:defRPr>
            </a:lvl4pPr>
            <a:lvl5pPr marL="1371600" indent="-274320">
              <a:defRPr lang="en-US" sz="1800" b="0" i="1" kern="1200" spc="0" baseline="0" dirty="0">
                <a:solidFill>
                  <a:srgbClr val="1C1C1C"/>
                </a:solidFill>
                <a:latin typeface="+mn-lt"/>
                <a:ea typeface="+mn-ea"/>
                <a:cs typeface="+mn-cs"/>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762000" y="304800"/>
            <a:ext cx="7924800" cy="1143000"/>
          </a:xfrm>
        </p:spPr>
        <p:txBody>
          <a:bodyPr>
            <a:noAutofit/>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C6898-6007-4132-BD9E-84FB4BADD336}" type="slidenum">
              <a:rPr lang="en-US" smtClean="0"/>
              <a:t>‹#›</a:t>
            </a:fld>
            <a:endParaRPr lang="en-US" dirty="0"/>
          </a:p>
        </p:txBody>
      </p:sp>
      <p:sp>
        <p:nvSpPr>
          <p:cNvPr id="8" name="Content Placeholder 7"/>
          <p:cNvSpPr>
            <a:spLocks noGrp="1"/>
          </p:cNvSpPr>
          <p:nvPr>
            <p:ph sz="quarter" idx="13"/>
          </p:nvPr>
        </p:nvSpPr>
        <p:spPr>
          <a:xfrm>
            <a:off x="4707467" y="1660525"/>
            <a:ext cx="3953933"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31305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662113"/>
            <a:ext cx="3840480" cy="457200"/>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800601" y="1662113"/>
            <a:ext cx="3840480" cy="457200"/>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CC6898-6007-4132-BD9E-84FB4BADD336}" type="slidenum">
              <a:rPr lang="en-US" smtClean="0"/>
              <a:t>‹#›</a:t>
            </a:fld>
            <a:endParaRPr lang="en-US" dirty="0"/>
          </a:p>
        </p:txBody>
      </p:sp>
      <p:sp>
        <p:nvSpPr>
          <p:cNvPr id="10" name="Content Placeholder 9"/>
          <p:cNvSpPr>
            <a:spLocks noGrp="1"/>
          </p:cNvSpPr>
          <p:nvPr>
            <p:ph sz="quarter" idx="13"/>
          </p:nvPr>
        </p:nvSpPr>
        <p:spPr>
          <a:xfrm>
            <a:off x="762000" y="2125663"/>
            <a:ext cx="3852333" cy="412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808538" y="2126193"/>
            <a:ext cx="3844925" cy="4106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7798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Pictur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7848" cy="1143000"/>
          </a:xfrm>
        </p:spPr>
        <p:txBody>
          <a:bodyPr>
            <a:noAutofit/>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CC6898-6007-4132-BD9E-84FB4BADD336}" type="slidenum">
              <a:rPr lang="en-US" smtClean="0"/>
              <a:t>‹#›</a:t>
            </a:fld>
            <a:endParaRPr lang="en-US" dirty="0"/>
          </a:p>
        </p:txBody>
      </p:sp>
      <p:sp>
        <p:nvSpPr>
          <p:cNvPr id="7" name="Picture Placeholder 6"/>
          <p:cNvSpPr>
            <a:spLocks noGrp="1" noChangeAspect="1"/>
          </p:cNvSpPr>
          <p:nvPr>
            <p:ph type="pic" sz="quarter" idx="13"/>
          </p:nvPr>
        </p:nvSpPr>
        <p:spPr>
          <a:xfrm>
            <a:off x="0" y="1662113"/>
            <a:ext cx="9144000" cy="4570412"/>
          </a:xfrm>
        </p:spPr>
        <p:txBody>
          <a:bodyPr>
            <a:noAutofit/>
          </a:bodyPr>
          <a:lstStyle/>
          <a:p>
            <a:r>
              <a:rPr lang="en-US" dirty="0"/>
              <a:t>Click icon to add picture</a:t>
            </a:r>
          </a:p>
        </p:txBody>
      </p:sp>
    </p:spTree>
    <p:extLst>
      <p:ext uri="{BB962C8B-B14F-4D97-AF65-F5344CB8AC3E}">
        <p14:creationId xmlns:p14="http://schemas.microsoft.com/office/powerpoint/2010/main" val="1711630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1662113"/>
            <a:ext cx="7927848" cy="4023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62000" y="5774076"/>
            <a:ext cx="7924800" cy="458448"/>
          </a:xfrm>
        </p:spPr>
        <p:txBody>
          <a:bodyPr>
            <a:no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C6898-6007-4132-BD9E-84FB4BADD336}" type="slidenum">
              <a:rPr lang="en-US" smtClean="0"/>
              <a:t>‹#›</a:t>
            </a:fld>
            <a:endParaRPr lang="en-US" dirty="0"/>
          </a:p>
        </p:txBody>
      </p:sp>
      <p:sp>
        <p:nvSpPr>
          <p:cNvPr id="11" name="Title 1"/>
          <p:cNvSpPr>
            <a:spLocks noGrp="1"/>
          </p:cNvSpPr>
          <p:nvPr>
            <p:ph type="title"/>
          </p:nvPr>
        </p:nvSpPr>
        <p:spPr>
          <a:xfrm>
            <a:off x="762000" y="304800"/>
            <a:ext cx="7927848" cy="1143000"/>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33321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6283325"/>
            <a:ext cx="9143245" cy="402303"/>
          </a:xfrm>
          <a:prstGeom prst="rect">
            <a:avLst/>
          </a:prstGeom>
          <a:solidFill>
            <a:schemeClr val="bg1"/>
          </a:solidFill>
        </p:spPr>
      </p:pic>
      <p:sp>
        <p:nvSpPr>
          <p:cNvPr id="2" name="Title Placeholder 1"/>
          <p:cNvSpPr>
            <a:spLocks noGrp="1"/>
          </p:cNvSpPr>
          <p:nvPr>
            <p:ph type="title"/>
          </p:nvPr>
        </p:nvSpPr>
        <p:spPr>
          <a:xfrm>
            <a:off x="762000" y="304800"/>
            <a:ext cx="7924800"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62000" y="1660525"/>
            <a:ext cx="7924800" cy="45719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83442" y="6493266"/>
            <a:ext cx="4004930" cy="328773"/>
          </a:xfrm>
          <a:prstGeom prst="rect">
            <a:avLst/>
          </a:prstGeom>
        </p:spPr>
        <p:txBody>
          <a:bodyPr vert="horz" lIns="91440" tIns="45720" rIns="91440" bIns="45720" rtlCol="0" anchor="t" anchorCtr="0"/>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9716" y="6472002"/>
            <a:ext cx="1577083" cy="310401"/>
          </a:xfrm>
          <a:prstGeom prst="rect">
            <a:avLst/>
          </a:prstGeom>
        </p:spPr>
        <p:txBody>
          <a:bodyPr vert="horz" lIns="91440" tIns="45720" rIns="91440" bIns="45720" rtlCol="0" anchor="t" anchorCtr="0"/>
          <a:lstStyle>
            <a:lvl1pPr algn="r">
              <a:defRPr sz="900">
                <a:solidFill>
                  <a:schemeClr val="tx1">
                    <a:tint val="75000"/>
                  </a:schemeClr>
                </a:solidFill>
              </a:defRPr>
            </a:lvl1pPr>
          </a:lstStyle>
          <a:p>
            <a:fld id="{5CCC6898-6007-4132-BD9E-84FB4BADD336}" type="slidenum">
              <a:rPr lang="en-US" smtClean="0"/>
              <a:pPr/>
              <a:t>‹#›</a:t>
            </a:fld>
            <a:endParaRPr lang="en-US" dirty="0"/>
          </a:p>
        </p:txBody>
      </p:sp>
    </p:spTree>
    <p:extLst>
      <p:ext uri="{BB962C8B-B14F-4D97-AF65-F5344CB8AC3E}">
        <p14:creationId xmlns:p14="http://schemas.microsoft.com/office/powerpoint/2010/main" val="11149227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2"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700" r:id="rId18"/>
    <p:sldLayoutId id="2147483701" r:id="rId19"/>
    <p:sldLayoutId id="2147483702"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Lst>
  <p:transition spd="slow">
    <p:push dir="u"/>
  </p:transition>
  <p:hf hdr="0" ft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74320" indent="-274320" algn="l" defTabSz="914400" rtl="0" eaLnBrk="1" latinLnBrk="0" hangingPunct="1">
        <a:lnSpc>
          <a:spcPct val="80000"/>
        </a:lnSpc>
        <a:spcBef>
          <a:spcPts val="600"/>
        </a:spcBef>
        <a:buClr>
          <a:schemeClr val="accent1"/>
        </a:buClr>
        <a:buFont typeface="Wingdings" pitchFamily="2" charset="2"/>
        <a:buChar char="§"/>
        <a:defRPr sz="2600" kern="1200" baseline="0">
          <a:solidFill>
            <a:srgbClr val="1C1C1C"/>
          </a:solidFill>
          <a:latin typeface="+mn-lt"/>
          <a:ea typeface="+mn-ea"/>
          <a:cs typeface="+mn-cs"/>
        </a:defRPr>
      </a:lvl1pPr>
      <a:lvl2pPr marL="548640" indent="-274320" algn="l" defTabSz="914400" rtl="0" eaLnBrk="1" latinLnBrk="0" hangingPunct="1">
        <a:lnSpc>
          <a:spcPct val="90000"/>
        </a:lnSpc>
        <a:spcBef>
          <a:spcPts val="300"/>
        </a:spcBef>
        <a:buClr>
          <a:schemeClr val="accent1"/>
        </a:buClr>
        <a:buSzPct val="140000"/>
        <a:buFont typeface="Calibri" pitchFamily="34" charset="0"/>
        <a:buChar char="▫"/>
        <a:defRPr sz="2200" b="0" i="1" kern="1200" baseline="0">
          <a:solidFill>
            <a:srgbClr val="1C1C1C"/>
          </a:solidFill>
          <a:latin typeface="+mn-lt"/>
          <a:ea typeface="+mn-ea"/>
          <a:cs typeface="+mn-cs"/>
        </a:defRPr>
      </a:lvl2pPr>
      <a:lvl3pPr marL="822960" indent="-274320" algn="l" defTabSz="914400" rtl="0" eaLnBrk="1" latinLnBrk="0" hangingPunct="1">
        <a:lnSpc>
          <a:spcPct val="90000"/>
        </a:lnSpc>
        <a:spcBef>
          <a:spcPts val="300"/>
        </a:spcBef>
        <a:buClr>
          <a:schemeClr val="accent1"/>
        </a:buClr>
        <a:buFont typeface="Calibri" pitchFamily="34" charset="0"/>
        <a:buChar char="»"/>
        <a:defRPr sz="2000" kern="1200" baseline="0">
          <a:solidFill>
            <a:srgbClr val="1C1C1C"/>
          </a:solidFill>
          <a:latin typeface="+mn-lt"/>
          <a:ea typeface="+mn-ea"/>
          <a:cs typeface="+mn-cs"/>
        </a:defRPr>
      </a:lvl3pPr>
      <a:lvl4pPr marL="1097280" indent="-274320" algn="l" defTabSz="914400" rtl="0" eaLnBrk="1" latinLnBrk="0" hangingPunct="1">
        <a:lnSpc>
          <a:spcPct val="90000"/>
        </a:lnSpc>
        <a:spcBef>
          <a:spcPts val="300"/>
        </a:spcBef>
        <a:buClr>
          <a:schemeClr val="accent1"/>
        </a:buClr>
        <a:buFont typeface="Arial" pitchFamily="34" charset="0"/>
        <a:buChar char="•"/>
        <a:defRPr sz="2000" i="1" kern="1200" baseline="0">
          <a:solidFill>
            <a:srgbClr val="1C1C1C"/>
          </a:solidFill>
          <a:latin typeface="+mn-lt"/>
          <a:ea typeface="+mn-ea"/>
          <a:cs typeface="+mn-cs"/>
        </a:defRPr>
      </a:lvl4pPr>
      <a:lvl5pPr marL="1371600" indent="-274320" algn="l" defTabSz="914400" rtl="0" eaLnBrk="1" latinLnBrk="0" hangingPunct="1">
        <a:lnSpc>
          <a:spcPct val="100000"/>
        </a:lnSpc>
        <a:spcBef>
          <a:spcPts val="300"/>
        </a:spcBef>
        <a:buClr>
          <a:schemeClr val="accent1"/>
        </a:buClr>
        <a:buFont typeface="Arial" pitchFamily="34" charset="0"/>
        <a:buChar char="-"/>
        <a:defRPr sz="1800" b="0" i="1" kern="1200" spc="0" baseline="0">
          <a:solidFill>
            <a:srgbClr val="1C1C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qualityforum.org/Measuring_Performance/Submitting_Standards.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qualityforum.org/WorkArea/linkit.aspx?LinkIdentifier=id&amp;ItemID=73367" TargetMode="External"/><Relationship Id="rId3" Type="http://schemas.openxmlformats.org/officeDocument/2006/relationships/hyperlink" Target="http://www.qualityforum.org/Measuring_Performance/Submitting_Standards.aspx" TargetMode="External"/><Relationship Id="rId7" Type="http://schemas.openxmlformats.org/officeDocument/2006/relationships/hyperlink" Target="http://share.qualityforum.org/Projects/Measure%20Developers/SitePages/Home.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qualityforum.org/WorkArea/linkit.aspx?LinkIdentifier=id&amp;ItemID=86753" TargetMode="External"/><Relationship Id="rId5" Type="http://schemas.openxmlformats.org/officeDocument/2006/relationships/hyperlink" Target="http://www.qualityforum.org/WorkArea/linkit.aspx?LinkIdentifier=id&amp;ItemID=86084" TargetMode="External"/><Relationship Id="rId4" Type="http://schemas.openxmlformats.org/officeDocument/2006/relationships/hyperlink" Target="http://www.qualityforum.org/WorkArea/linkit.aspx?LinkIdentifier=id&amp;ItemID=8608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measuremaintenance@qualityforum.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qualityforum.org/Measuring_Performance/Consensus_Development_Proces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hidden="1">
            <a:extLst>
              <a:ext uri="{FF2B5EF4-FFF2-40B4-BE49-F238E27FC236}">
                <a16:creationId xmlns:a16="http://schemas.microsoft.com/office/drawing/2014/main" id="{0DA6DBD6-A647-4C49-B9AD-99561693FFF1}"/>
              </a:ext>
            </a:extLst>
          </p:cNvPr>
          <p:cNvSpPr>
            <a:spLocks noGrp="1"/>
          </p:cNvSpPr>
          <p:nvPr>
            <p:ph type="body" idx="10"/>
          </p:nvPr>
        </p:nvSpPr>
        <p:spPr/>
        <p:txBody>
          <a:bodyPr/>
          <a:lstStyle/>
          <a:p>
            <a:endParaRPr lang="en-US" dirty="0"/>
          </a:p>
        </p:txBody>
      </p:sp>
      <p:sp>
        <p:nvSpPr>
          <p:cNvPr id="3" name="Text Placeholder 2" hidden="1">
            <a:extLst>
              <a:ext uri="{FF2B5EF4-FFF2-40B4-BE49-F238E27FC236}">
                <a16:creationId xmlns:a16="http://schemas.microsoft.com/office/drawing/2014/main" id="{46D2D382-54AF-48C2-BCC3-46F60465DED6}"/>
              </a:ext>
            </a:extLst>
          </p:cNvPr>
          <p:cNvSpPr>
            <a:spLocks noGrp="1"/>
          </p:cNvSpPr>
          <p:nvPr>
            <p:ph type="body" sz="quarter" idx="11"/>
          </p:nvPr>
        </p:nvSpPr>
        <p:spPr/>
        <p:txBody>
          <a:bodyPr/>
          <a:lstStyle/>
          <a:p>
            <a:endParaRPr lang="en-US" dirty="0"/>
          </a:p>
        </p:txBody>
      </p:sp>
      <p:pic>
        <p:nvPicPr>
          <p:cNvPr id="5" name="Picture 4" descr="Stock photo of a group of professional colleagues.">
            <a:extLst>
              <a:ext uri="{FF2B5EF4-FFF2-40B4-BE49-F238E27FC236}">
                <a16:creationId xmlns:a16="http://schemas.microsoft.com/office/drawing/2014/main" id="{AEDEF76E-2D22-46D9-A70E-1FAE70E8A43D}"/>
              </a:ext>
            </a:extLst>
          </p:cNvPr>
          <p:cNvPicPr>
            <a:picLocks noChangeAspect="1"/>
          </p:cNvPicPr>
          <p:nvPr/>
        </p:nvPicPr>
        <p:blipFill>
          <a:blip r:embed="rId3"/>
          <a:stretch>
            <a:fillRect/>
          </a:stretch>
        </p:blipFill>
        <p:spPr>
          <a:xfrm>
            <a:off x="0" y="-1"/>
            <a:ext cx="9144000" cy="6858001"/>
          </a:xfrm>
          <a:prstGeom prst="rect">
            <a:avLst/>
          </a:prstGeom>
        </p:spPr>
      </p:pic>
      <p:sp>
        <p:nvSpPr>
          <p:cNvPr id="6" name="Title 5" hidden="1">
            <a:extLst>
              <a:ext uri="{FF2B5EF4-FFF2-40B4-BE49-F238E27FC236}">
                <a16:creationId xmlns:a16="http://schemas.microsoft.com/office/drawing/2014/main" id="{2C9CC207-4C68-4605-9F39-2F11FE5A0FB8}"/>
              </a:ext>
            </a:extLst>
          </p:cNvPr>
          <p:cNvSpPr>
            <a:spLocks noGrp="1"/>
          </p:cNvSpPr>
          <p:nvPr>
            <p:ph type="title"/>
          </p:nvPr>
        </p:nvSpPr>
        <p:spPr/>
        <p:txBody>
          <a:bodyPr/>
          <a:lstStyle/>
          <a:p>
            <a:r>
              <a:rPr lang="en-US" dirty="0"/>
              <a:t>National Quality</a:t>
            </a:r>
            <a:r>
              <a:rPr lang="en-US" baseline="0" dirty="0"/>
              <a:t> Forum: Measure Evaluation Criteria</a:t>
            </a:r>
            <a:endParaRPr lang="en-US" dirty="0"/>
          </a:p>
        </p:txBody>
      </p:sp>
    </p:spTree>
    <p:extLst>
      <p:ext uri="{BB962C8B-B14F-4D97-AF65-F5344CB8AC3E}">
        <p14:creationId xmlns:p14="http://schemas.microsoft.com/office/powerpoint/2010/main" val="8736625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Major Endorsement Criteria</a:t>
            </a:r>
            <a:r>
              <a:rPr lang="en-US" b="1" i="1" dirty="0"/>
              <a:t> </a:t>
            </a:r>
            <a:endParaRPr lang="en-US" i="1" dirty="0"/>
          </a:p>
        </p:txBody>
      </p:sp>
      <p:sp>
        <p:nvSpPr>
          <p:cNvPr id="4" name="Slide Number Placeholder 3"/>
          <p:cNvSpPr>
            <a:spLocks noGrp="1"/>
          </p:cNvSpPr>
          <p:nvPr>
            <p:ph type="sldNum" sz="quarter" idx="12"/>
          </p:nvPr>
        </p:nvSpPr>
        <p:spPr/>
        <p:txBody>
          <a:bodyPr/>
          <a:lstStyle/>
          <a:p>
            <a:pPr>
              <a:defRPr/>
            </a:pPr>
            <a:fld id="{594CFD23-4214-4070-BD33-C623225695F5}" type="slidenum">
              <a:rPr lang="en-US" smtClean="0"/>
              <a:pPr>
                <a:defRPr/>
              </a:pPr>
              <a:t>10</a:t>
            </a:fld>
            <a:endParaRPr lang="en-US" dirty="0"/>
          </a:p>
        </p:txBody>
      </p:sp>
      <p:sp>
        <p:nvSpPr>
          <p:cNvPr id="3" name="Content Placeholder 2"/>
          <p:cNvSpPr>
            <a:spLocks noGrp="1"/>
          </p:cNvSpPr>
          <p:nvPr>
            <p:ph sz="quarter" idx="14"/>
          </p:nvPr>
        </p:nvSpPr>
        <p:spPr>
          <a:xfrm>
            <a:off x="457200" y="1143794"/>
            <a:ext cx="7924800" cy="4570412"/>
          </a:xfrm>
        </p:spPr>
        <p:txBody>
          <a:bodyPr>
            <a:normAutofit/>
          </a:bodyPr>
          <a:lstStyle/>
          <a:p>
            <a:pPr lvl="1">
              <a:buFont typeface="Wingdings" panose="05000000000000000000" pitchFamily="2" charset="2"/>
              <a:buChar char="§"/>
            </a:pPr>
            <a:r>
              <a:rPr lang="en-US" sz="2300" b="1" i="0" dirty="0">
                <a:solidFill>
                  <a:schemeClr val="tx1"/>
                </a:solidFill>
              </a:rPr>
              <a:t>Importance to Measure and Report</a:t>
            </a:r>
            <a:r>
              <a:rPr lang="en-US" sz="2300" i="0" dirty="0">
                <a:solidFill>
                  <a:schemeClr val="tx1"/>
                </a:solidFill>
              </a:rPr>
              <a:t>:  Goal is to measure those aspects with greatest potential of driving improvements; if not important, the other criteria are less meaningful (</a:t>
            </a:r>
            <a:r>
              <a:rPr lang="en-US" sz="2300" b="1" i="0" dirty="0">
                <a:solidFill>
                  <a:schemeClr val="tx1"/>
                </a:solidFill>
              </a:rPr>
              <a:t>must-pass</a:t>
            </a:r>
            <a:r>
              <a:rPr lang="en-US" sz="2300" i="0" dirty="0">
                <a:solidFill>
                  <a:schemeClr val="tx1"/>
                </a:solidFill>
              </a:rPr>
              <a:t>)</a:t>
            </a:r>
          </a:p>
          <a:p>
            <a:pPr lvl="1">
              <a:buFont typeface="Wingdings" panose="05000000000000000000" pitchFamily="2" charset="2"/>
              <a:buChar char="§"/>
            </a:pPr>
            <a:r>
              <a:rPr lang="en-US" sz="2300" b="1" i="0" dirty="0"/>
              <a:t>Reliability and Validity-scientific Acceptability of Measure properties</a:t>
            </a:r>
            <a:r>
              <a:rPr lang="en-US" sz="2300" i="0" dirty="0"/>
              <a:t> :  Goal is to make valid conclusions </a:t>
            </a:r>
            <a:r>
              <a:rPr lang="en-US" sz="2300" i="0" dirty="0">
                <a:solidFill>
                  <a:schemeClr val="tx2">
                    <a:lumMod val="75000"/>
                  </a:schemeClr>
                </a:solidFill>
              </a:rPr>
              <a:t>about</a:t>
            </a:r>
            <a:r>
              <a:rPr lang="en-US" sz="2300" i="0" dirty="0"/>
              <a:t> quality; if not reliable and valid, there is risk of improper interpretation (</a:t>
            </a:r>
            <a:r>
              <a:rPr lang="en-US" sz="2300" b="1" i="0" dirty="0"/>
              <a:t>must-pass</a:t>
            </a:r>
            <a:r>
              <a:rPr lang="en-US" sz="2300" i="0" dirty="0"/>
              <a:t>) </a:t>
            </a:r>
          </a:p>
          <a:p>
            <a:pPr lvl="1">
              <a:buFont typeface="Wingdings" panose="05000000000000000000" pitchFamily="2" charset="2"/>
              <a:buChar char="§"/>
            </a:pPr>
            <a:r>
              <a:rPr lang="en-US" sz="2300" b="1" i="0" dirty="0"/>
              <a:t>Feasibility</a:t>
            </a:r>
            <a:r>
              <a:rPr lang="en-US" sz="2300" i="0" dirty="0"/>
              <a:t>:  Goal is to, ideally, cause as little burden as possible; if not feasible, consider alternative approaches</a:t>
            </a:r>
          </a:p>
          <a:p>
            <a:pPr lvl="1">
              <a:buFont typeface="Wingdings" panose="05000000000000000000" pitchFamily="2" charset="2"/>
              <a:buChar char="§"/>
            </a:pPr>
            <a:r>
              <a:rPr lang="en-US" sz="2300" b="1" i="0" dirty="0"/>
              <a:t>Usability and Use</a:t>
            </a:r>
            <a:r>
              <a:rPr lang="en-US" sz="2300" i="0" dirty="0"/>
              <a:t>:  Goal is to use for decisions related to accountability and improvement; if not useful, probably do not care if feasible</a:t>
            </a:r>
          </a:p>
          <a:p>
            <a:pPr lvl="1">
              <a:buFont typeface="Wingdings" panose="05000000000000000000" pitchFamily="2" charset="2"/>
              <a:buChar char="§"/>
            </a:pPr>
            <a:r>
              <a:rPr lang="en-US" sz="2300" b="1" i="0" dirty="0"/>
              <a:t>Comparison to Related or Competing Measures</a:t>
            </a:r>
          </a:p>
        </p:txBody>
      </p:sp>
    </p:spTree>
    <p:extLst>
      <p:ext uri="{BB962C8B-B14F-4D97-AF65-F5344CB8AC3E}">
        <p14:creationId xmlns:p14="http://schemas.microsoft.com/office/powerpoint/2010/main" val="23273292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Criterion #1: Importance to Measure and Report</a:t>
            </a:r>
            <a:endParaRPr lang="en-US" dirty="0"/>
          </a:p>
        </p:txBody>
      </p:sp>
      <p:sp>
        <p:nvSpPr>
          <p:cNvPr id="4" name="Slide Number Placeholder 3"/>
          <p:cNvSpPr>
            <a:spLocks noGrp="1"/>
          </p:cNvSpPr>
          <p:nvPr>
            <p:ph type="sldNum" sz="quarter" idx="12"/>
          </p:nvPr>
        </p:nvSpPr>
        <p:spPr/>
        <p:txBody>
          <a:bodyPr/>
          <a:lstStyle/>
          <a:p>
            <a:pPr>
              <a:defRPr/>
            </a:pPr>
            <a:fld id="{594CFD23-4214-4070-BD33-C623225695F5}" type="slidenum">
              <a:rPr lang="en-US" smtClean="0"/>
              <a:pPr>
                <a:defRPr/>
              </a:pPr>
              <a:t>11</a:t>
            </a:fld>
            <a:endParaRPr lang="en-US" dirty="0"/>
          </a:p>
        </p:txBody>
      </p:sp>
      <p:sp>
        <p:nvSpPr>
          <p:cNvPr id="3" name="Content Placeholder 2"/>
          <p:cNvSpPr>
            <a:spLocks noGrp="1"/>
          </p:cNvSpPr>
          <p:nvPr>
            <p:ph sz="quarter" idx="14"/>
          </p:nvPr>
        </p:nvSpPr>
        <p:spPr/>
        <p:txBody>
          <a:bodyPr>
            <a:noAutofit/>
          </a:bodyPr>
          <a:lstStyle/>
          <a:p>
            <a:pPr marL="0" indent="0">
              <a:spcBef>
                <a:spcPts val="0"/>
              </a:spcBef>
              <a:buNone/>
            </a:pPr>
            <a:r>
              <a:rPr lang="en-US" sz="2200" b="1" dirty="0">
                <a:solidFill>
                  <a:schemeClr val="tx1"/>
                </a:solidFill>
              </a:rPr>
              <a:t>1.  Importance to measure and report - </a:t>
            </a:r>
            <a:r>
              <a:rPr lang="en-US" sz="2200" dirty="0">
                <a:solidFill>
                  <a:schemeClr val="tx1"/>
                </a:solidFill>
              </a:rPr>
              <a:t>Extent to which the specific measure focus is evidence-based and important to making significant gains in healthcare quality where there is variation in or overall less-than-optimal performance.</a:t>
            </a:r>
          </a:p>
          <a:p>
            <a:pPr marL="0" indent="0">
              <a:spcBef>
                <a:spcPts val="0"/>
              </a:spcBef>
              <a:buNone/>
            </a:pPr>
            <a:endParaRPr lang="en-US" sz="2200" dirty="0">
              <a:solidFill>
                <a:schemeClr val="tx1"/>
              </a:solidFill>
            </a:endParaRPr>
          </a:p>
          <a:p>
            <a:pPr marL="452437" indent="-342900">
              <a:spcBef>
                <a:spcPts val="0"/>
              </a:spcBef>
            </a:pPr>
            <a:r>
              <a:rPr lang="en-US" b="1" dirty="0">
                <a:solidFill>
                  <a:schemeClr val="tx1"/>
                </a:solidFill>
              </a:rPr>
              <a:t>1a. Evidence:  </a:t>
            </a:r>
            <a:r>
              <a:rPr lang="en-US" dirty="0">
                <a:solidFill>
                  <a:schemeClr val="tx1"/>
                </a:solidFill>
              </a:rPr>
              <a:t>the measure focus is evidence-based</a:t>
            </a:r>
          </a:p>
          <a:p>
            <a:pPr marL="383857" lvl="1" indent="0">
              <a:spcBef>
                <a:spcPts val="0"/>
              </a:spcBef>
              <a:buNone/>
            </a:pPr>
            <a:endParaRPr lang="en-US" b="1" dirty="0">
              <a:solidFill>
                <a:schemeClr val="tx1"/>
              </a:solidFill>
            </a:endParaRPr>
          </a:p>
          <a:p>
            <a:pPr marL="726757" lvl="1" indent="-342900">
              <a:spcBef>
                <a:spcPts val="0"/>
              </a:spcBef>
            </a:pPr>
            <a:r>
              <a:rPr lang="en-US" b="1" dirty="0">
                <a:solidFill>
                  <a:schemeClr val="tx1"/>
                </a:solidFill>
              </a:rPr>
              <a:t>1b.  Opportunity for Improvement:  </a:t>
            </a:r>
            <a:r>
              <a:rPr lang="en-US" dirty="0">
                <a:solidFill>
                  <a:schemeClr val="tx1"/>
                </a:solidFill>
              </a:rPr>
              <a:t>demonstration of quality problems and opportunity for improvement, i.e., data demonstrating considerable variation, or overall less-than-optimal performance, in the quality of care across providers; and/or disparities in care across population groups</a:t>
            </a:r>
          </a:p>
          <a:p>
            <a:pPr marL="383857" lvl="1" indent="0">
              <a:spcBef>
                <a:spcPts val="0"/>
              </a:spcBef>
              <a:buNone/>
            </a:pPr>
            <a:endParaRPr lang="en-US" b="1" dirty="0">
              <a:solidFill>
                <a:schemeClr val="tx1"/>
              </a:solidFill>
            </a:endParaRPr>
          </a:p>
          <a:p>
            <a:pPr marL="726757" lvl="1" indent="-342900">
              <a:spcBef>
                <a:spcPts val="0"/>
              </a:spcBef>
            </a:pPr>
            <a:r>
              <a:rPr lang="en-US" b="1" dirty="0">
                <a:solidFill>
                  <a:schemeClr val="tx1"/>
                </a:solidFill>
              </a:rPr>
              <a:t>1c. Quality construct and rationale </a:t>
            </a:r>
            <a:r>
              <a:rPr lang="en-US" dirty="0">
                <a:solidFill>
                  <a:schemeClr val="tx1"/>
                </a:solidFill>
              </a:rPr>
              <a:t>(composite measures only)</a:t>
            </a:r>
          </a:p>
        </p:txBody>
      </p:sp>
    </p:spTree>
    <p:extLst>
      <p:ext uri="{BB962C8B-B14F-4D97-AF65-F5344CB8AC3E}">
        <p14:creationId xmlns:p14="http://schemas.microsoft.com/office/powerpoint/2010/main" val="30393869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742950"/>
          </a:xfrm>
        </p:spPr>
        <p:txBody>
          <a:bodyPr/>
          <a:lstStyle/>
          <a:p>
            <a:r>
              <a:rPr lang="en-US" b="1" dirty="0"/>
              <a:t>Subcriterion 1a:  Evidence </a:t>
            </a:r>
            <a:r>
              <a:rPr lang="en-US" sz="4000" dirty="0"/>
              <a:t>	</a:t>
            </a:r>
            <a:r>
              <a:rPr lang="en-US" dirty="0"/>
              <a:t>	</a:t>
            </a:r>
          </a:p>
        </p:txBody>
      </p:sp>
      <p:sp>
        <p:nvSpPr>
          <p:cNvPr id="4" name="Slide Number Placeholder 3"/>
          <p:cNvSpPr>
            <a:spLocks noGrp="1"/>
          </p:cNvSpPr>
          <p:nvPr>
            <p:ph type="sldNum" sz="quarter" idx="12"/>
          </p:nvPr>
        </p:nvSpPr>
        <p:spPr/>
        <p:txBody>
          <a:bodyPr/>
          <a:lstStyle/>
          <a:p>
            <a:pPr>
              <a:defRPr/>
            </a:pPr>
            <a:fld id="{594CFD23-4214-4070-BD33-C623225695F5}" type="slidenum">
              <a:rPr lang="en-US" smtClean="0"/>
              <a:pPr>
                <a:defRPr/>
              </a:pPr>
              <a:t>12</a:t>
            </a:fld>
            <a:endParaRPr lang="en-US" dirty="0"/>
          </a:p>
        </p:txBody>
      </p:sp>
      <p:sp>
        <p:nvSpPr>
          <p:cNvPr id="3" name="Content Placeholder 2"/>
          <p:cNvSpPr>
            <a:spLocks noGrp="1"/>
          </p:cNvSpPr>
          <p:nvPr>
            <p:ph sz="quarter" idx="14"/>
          </p:nvPr>
        </p:nvSpPr>
        <p:spPr>
          <a:xfrm>
            <a:off x="761999" y="1498510"/>
            <a:ext cx="7924800" cy="4800599"/>
          </a:xfrm>
        </p:spPr>
        <p:txBody>
          <a:bodyPr>
            <a:normAutofit fontScale="85000" lnSpcReduction="20000"/>
          </a:bodyPr>
          <a:lstStyle/>
          <a:p>
            <a:r>
              <a:rPr lang="en-US" sz="2400" dirty="0"/>
              <a:t>Outcome Measures </a:t>
            </a:r>
          </a:p>
          <a:p>
            <a:pPr lvl="1"/>
            <a:r>
              <a:rPr lang="en-US" sz="2400" dirty="0">
                <a:solidFill>
                  <a:schemeClr val="accent2"/>
                </a:solidFill>
              </a:rPr>
              <a:t>Empirical data </a:t>
            </a:r>
            <a:r>
              <a:rPr lang="en-US" sz="2400" dirty="0"/>
              <a:t>demonstrate a relationship between the outcome and at least one healthcare structure, process, intervention, or service.  </a:t>
            </a:r>
            <a:r>
              <a:rPr lang="en-US" sz="2400" dirty="0">
                <a:solidFill>
                  <a:schemeClr val="accent2"/>
                </a:solidFill>
              </a:rPr>
              <a:t>If not available, wide variation in performance</a:t>
            </a:r>
            <a:r>
              <a:rPr lang="en-US" sz="2400" dirty="0"/>
              <a:t> can be used as evidence, assuming the data are from a robust </a:t>
            </a:r>
            <a:r>
              <a:rPr lang="en-US" sz="1800" dirty="0"/>
              <a:t>number of providers and results are not subject to systematic bias.</a:t>
            </a:r>
          </a:p>
          <a:p>
            <a:pPr marL="274320" lvl="1" indent="0">
              <a:buNone/>
            </a:pPr>
            <a:endParaRPr lang="en-US" sz="1800" dirty="0"/>
          </a:p>
          <a:p>
            <a:r>
              <a:rPr lang="en-US" sz="2400" dirty="0"/>
              <a:t>Structure, Process, Intermediate Outcome Measures </a:t>
            </a:r>
          </a:p>
          <a:p>
            <a:pPr lvl="1"/>
            <a:r>
              <a:rPr lang="en-US" sz="2400" dirty="0"/>
              <a:t>The quantity, quality, and consistency of the body of evidence underlying the measure should demonstrate that the measure focuses on those aspects of care known to influence desired patient outcomes</a:t>
            </a:r>
          </a:p>
          <a:p>
            <a:pPr lvl="2"/>
            <a:r>
              <a:rPr lang="en-US" sz="1800" dirty="0"/>
              <a:t>Empirical studies  (expert opinion is not evidence)</a:t>
            </a:r>
          </a:p>
          <a:p>
            <a:pPr lvl="2"/>
            <a:r>
              <a:rPr lang="en-US" sz="1800" dirty="0"/>
              <a:t>Systematic review and grading of evidence</a:t>
            </a:r>
          </a:p>
          <a:p>
            <a:pPr lvl="3"/>
            <a:r>
              <a:rPr lang="en-US" sz="1800" dirty="0"/>
              <a:t>Clinical Practice Guidelines – variable in approach to evidence review</a:t>
            </a:r>
          </a:p>
          <a:p>
            <a:pPr marL="822960" lvl="3" indent="0">
              <a:buNone/>
            </a:pPr>
            <a:endParaRPr lang="en-US" sz="1800" dirty="0"/>
          </a:p>
          <a:p>
            <a:r>
              <a:rPr lang="en-US" sz="2400" dirty="0">
                <a:solidFill>
                  <a:schemeClr val="accent2"/>
                </a:solidFill>
              </a:rPr>
              <a:t>For measures derived from patient (or family/parent/etc.) report:</a:t>
            </a:r>
            <a:endParaRPr lang="en-US" sz="2400" dirty="0"/>
          </a:p>
          <a:p>
            <a:pPr lvl="1"/>
            <a:r>
              <a:rPr lang="en-US" sz="2400" dirty="0"/>
              <a:t>Evidence should demonstrate that the target population values the measured outcome, process, or structure and finds it meaningful.</a:t>
            </a:r>
          </a:p>
          <a:p>
            <a:pPr lvl="1"/>
            <a:r>
              <a:rPr lang="en-US" sz="2400" dirty="0"/>
              <a:t>Current requirements for structure and process measures </a:t>
            </a:r>
            <a:r>
              <a:rPr lang="en-US" sz="2400" dirty="0">
                <a:solidFill>
                  <a:schemeClr val="accent2"/>
                </a:solidFill>
              </a:rPr>
              <a:t>also apply to patient-reported structure/process measures</a:t>
            </a:r>
            <a:r>
              <a:rPr lang="en-US" sz="2400" dirty="0"/>
              <a:t>.  </a:t>
            </a:r>
          </a:p>
        </p:txBody>
      </p:sp>
    </p:spTree>
    <p:extLst>
      <p:ext uri="{BB962C8B-B14F-4D97-AF65-F5344CB8AC3E}">
        <p14:creationId xmlns:p14="http://schemas.microsoft.com/office/powerpoint/2010/main" val="3296533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4CFD23-4214-4070-BD33-C623225695F5}" type="slidenum">
              <a:rPr lang="en-US" smtClean="0"/>
              <a:pPr>
                <a:defRPr/>
              </a:pPr>
              <a:t>13</a:t>
            </a:fld>
            <a:endParaRPr lang="en-US" dirty="0"/>
          </a:p>
        </p:txBody>
      </p:sp>
      <p:pic>
        <p:nvPicPr>
          <p:cNvPr id="8" name="Picture 7" descr="Graphic of algorithm that NQF designed and uses to assist committee members in determining the appropriate rating for the &quot;evidence&quot; criterion."/>
          <p:cNvPicPr/>
          <p:nvPr/>
        </p:nvPicPr>
        <p:blipFill>
          <a:blip r:embed="rId3"/>
          <a:stretch>
            <a:fillRect/>
          </a:stretch>
        </p:blipFill>
        <p:spPr>
          <a:xfrm>
            <a:off x="1697040" y="663645"/>
            <a:ext cx="5749919" cy="5530710"/>
          </a:xfrm>
          <a:prstGeom prst="rect">
            <a:avLst/>
          </a:prstGeom>
        </p:spPr>
      </p:pic>
      <p:sp>
        <p:nvSpPr>
          <p:cNvPr id="6" name="Title 5"/>
          <p:cNvSpPr>
            <a:spLocks noGrp="1"/>
          </p:cNvSpPr>
          <p:nvPr>
            <p:ph type="title"/>
          </p:nvPr>
        </p:nvSpPr>
        <p:spPr>
          <a:xfrm>
            <a:off x="758951" y="92528"/>
            <a:ext cx="7927848" cy="1143000"/>
          </a:xfrm>
        </p:spPr>
        <p:txBody>
          <a:bodyPr>
            <a:normAutofit/>
          </a:bodyPr>
          <a:lstStyle/>
          <a:p>
            <a:r>
              <a:rPr lang="en-US" sz="3200" b="1" dirty="0"/>
              <a:t>Rating Evidence:  Algorithm #1 – Page 34</a:t>
            </a:r>
          </a:p>
        </p:txBody>
      </p:sp>
    </p:spTree>
    <p:extLst>
      <p:ext uri="{BB962C8B-B14F-4D97-AF65-F5344CB8AC3E}">
        <p14:creationId xmlns:p14="http://schemas.microsoft.com/office/powerpoint/2010/main" val="109760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14</a:t>
            </a:fld>
            <a:endParaRPr lang="en-US" dirty="0"/>
          </a:p>
        </p:txBody>
      </p:sp>
      <p:sp>
        <p:nvSpPr>
          <p:cNvPr id="6" name="Content Placeholder 2"/>
          <p:cNvSpPr txBox="1">
            <a:spLocks/>
          </p:cNvSpPr>
          <p:nvPr/>
        </p:nvSpPr>
        <p:spPr>
          <a:xfrm>
            <a:off x="325120" y="1215073"/>
            <a:ext cx="8361679" cy="4570412"/>
          </a:xfrm>
          <a:prstGeom prst="rect">
            <a:avLst/>
          </a:prstGeom>
        </p:spPr>
        <p:txBody>
          <a:bodyPr>
            <a:noAutofit/>
          </a:bodyPr>
          <a:lstStyle>
            <a:lvl1pPr marL="274320" indent="-274320" algn="l" defTabSz="914400" rtl="0" eaLnBrk="1" latinLnBrk="0" hangingPunct="1">
              <a:lnSpc>
                <a:spcPct val="80000"/>
              </a:lnSpc>
              <a:spcBef>
                <a:spcPts val="600"/>
              </a:spcBef>
              <a:buClr>
                <a:schemeClr val="accent1"/>
              </a:buClr>
              <a:buFont typeface="Wingdings" pitchFamily="2" charset="2"/>
              <a:buChar char="§"/>
              <a:defRPr sz="2600" kern="1200" baseline="0">
                <a:solidFill>
                  <a:srgbClr val="1C1C1C"/>
                </a:solidFill>
                <a:latin typeface="+mn-lt"/>
                <a:ea typeface="+mn-ea"/>
                <a:cs typeface="+mn-cs"/>
              </a:defRPr>
            </a:lvl1pPr>
            <a:lvl2pPr marL="548640" indent="-274320" algn="l" defTabSz="914400" rtl="0" eaLnBrk="1" latinLnBrk="0" hangingPunct="1">
              <a:lnSpc>
                <a:spcPct val="90000"/>
              </a:lnSpc>
              <a:spcBef>
                <a:spcPts val="300"/>
              </a:spcBef>
              <a:buClr>
                <a:schemeClr val="accent1"/>
              </a:buClr>
              <a:buSzPct val="140000"/>
              <a:buFont typeface="Calibri" pitchFamily="34" charset="0"/>
              <a:buChar char="▫"/>
              <a:defRPr sz="2200" b="0" i="1" kern="1200" baseline="0">
                <a:solidFill>
                  <a:srgbClr val="1C1C1C"/>
                </a:solidFill>
                <a:latin typeface="+mn-lt"/>
                <a:ea typeface="+mn-ea"/>
                <a:cs typeface="+mn-cs"/>
              </a:defRPr>
            </a:lvl2pPr>
            <a:lvl3pPr marL="822960" indent="-274320" algn="l" defTabSz="914400" rtl="0" eaLnBrk="1" latinLnBrk="0" hangingPunct="1">
              <a:lnSpc>
                <a:spcPct val="90000"/>
              </a:lnSpc>
              <a:spcBef>
                <a:spcPts val="300"/>
              </a:spcBef>
              <a:buClr>
                <a:schemeClr val="accent1"/>
              </a:buClr>
              <a:buFont typeface="Calibri" pitchFamily="34" charset="0"/>
              <a:buChar char="»"/>
              <a:defRPr sz="2000" kern="1200" baseline="0">
                <a:solidFill>
                  <a:srgbClr val="1C1C1C"/>
                </a:solidFill>
                <a:latin typeface="+mn-lt"/>
                <a:ea typeface="+mn-ea"/>
                <a:cs typeface="+mn-cs"/>
              </a:defRPr>
            </a:lvl3pPr>
            <a:lvl4pPr marL="1097280" indent="-274320" algn="l" defTabSz="914400" rtl="0" eaLnBrk="1" latinLnBrk="0" hangingPunct="1">
              <a:lnSpc>
                <a:spcPct val="90000"/>
              </a:lnSpc>
              <a:spcBef>
                <a:spcPts val="300"/>
              </a:spcBef>
              <a:buClr>
                <a:schemeClr val="accent1"/>
              </a:buClr>
              <a:buFont typeface="Arial" pitchFamily="34" charset="0"/>
              <a:buChar char="•"/>
              <a:defRPr sz="2000" i="1" kern="1200" baseline="0">
                <a:solidFill>
                  <a:srgbClr val="1C1C1C"/>
                </a:solidFill>
                <a:latin typeface="+mn-lt"/>
                <a:ea typeface="+mn-ea"/>
                <a:cs typeface="+mn-cs"/>
              </a:defRPr>
            </a:lvl4pPr>
            <a:lvl5pPr marL="1371600" indent="-274320" algn="l" defTabSz="914400" rtl="0" eaLnBrk="1" latinLnBrk="0" hangingPunct="1">
              <a:lnSpc>
                <a:spcPct val="100000"/>
              </a:lnSpc>
              <a:spcBef>
                <a:spcPts val="300"/>
              </a:spcBef>
              <a:buClr>
                <a:schemeClr val="accent1"/>
              </a:buClr>
              <a:buFont typeface="Arial" pitchFamily="34" charset="0"/>
              <a:buChar char="-"/>
              <a:defRPr sz="1800" b="0" i="1" kern="1200" spc="0" baseline="0">
                <a:solidFill>
                  <a:srgbClr val="1C1C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3857" lvl="1" indent="0">
              <a:spcBef>
                <a:spcPts val="0"/>
              </a:spcBef>
              <a:buFont typeface="Calibri" pitchFamily="34" charset="0"/>
              <a:buNone/>
            </a:pPr>
            <a:r>
              <a:rPr lang="en-US" b="1" i="0" dirty="0">
                <a:solidFill>
                  <a:schemeClr val="tx1"/>
                </a:solidFill>
              </a:rPr>
              <a:t>1b.  Opportunity for Improvement:  </a:t>
            </a:r>
            <a:r>
              <a:rPr lang="en-US" i="0" dirty="0">
                <a:solidFill>
                  <a:schemeClr val="tx1"/>
                </a:solidFill>
              </a:rPr>
              <a:t>demonstration of quality problems and opportunity for improvement, i.e., data demonstrating considerable variation, or overall less-than-optimal performance, in the quality of care across providers; and/or</a:t>
            </a:r>
          </a:p>
          <a:p>
            <a:pPr marL="383857" lvl="1" indent="0">
              <a:spcBef>
                <a:spcPts val="0"/>
              </a:spcBef>
              <a:buFont typeface="Calibri" pitchFamily="34" charset="0"/>
              <a:buNone/>
            </a:pPr>
            <a:r>
              <a:rPr lang="en-US" i="0" dirty="0">
                <a:solidFill>
                  <a:schemeClr val="tx1"/>
                </a:solidFill>
              </a:rPr>
              <a:t>disparities in care across population groups</a:t>
            </a:r>
          </a:p>
          <a:p>
            <a:pPr marL="383857" lvl="1" indent="0">
              <a:spcBef>
                <a:spcPts val="0"/>
              </a:spcBef>
              <a:buFont typeface="Calibri" pitchFamily="34" charset="0"/>
              <a:buNone/>
            </a:pPr>
            <a:endParaRPr lang="en-US" b="1" dirty="0">
              <a:solidFill>
                <a:schemeClr val="tx1"/>
              </a:solidFill>
            </a:endParaRPr>
          </a:p>
        </p:txBody>
      </p:sp>
      <p:sp>
        <p:nvSpPr>
          <p:cNvPr id="2" name="Title 1"/>
          <p:cNvSpPr>
            <a:spLocks noGrp="1"/>
          </p:cNvSpPr>
          <p:nvPr>
            <p:ph type="title"/>
          </p:nvPr>
        </p:nvSpPr>
        <p:spPr/>
        <p:txBody>
          <a:bodyPr/>
          <a:lstStyle/>
          <a:p>
            <a:r>
              <a:rPr lang="en-US" b="1" dirty="0"/>
              <a:t>Subcriterion 1b: Performance Gap</a:t>
            </a:r>
          </a:p>
        </p:txBody>
      </p:sp>
    </p:spTree>
    <p:extLst>
      <p:ext uri="{BB962C8B-B14F-4D97-AF65-F5344CB8AC3E}">
        <p14:creationId xmlns:p14="http://schemas.microsoft.com/office/powerpoint/2010/main" val="34485864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15</a:t>
            </a:fld>
            <a:endParaRPr lang="en-US" dirty="0"/>
          </a:p>
        </p:txBody>
      </p:sp>
      <p:sp>
        <p:nvSpPr>
          <p:cNvPr id="4" name="TextBox 3"/>
          <p:cNvSpPr txBox="1"/>
          <p:nvPr/>
        </p:nvSpPr>
        <p:spPr>
          <a:xfrm>
            <a:off x="762000" y="1747520"/>
            <a:ext cx="7924799" cy="1815882"/>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200" b="1" dirty="0"/>
              <a:t>1c. Composite Quality Construct and Rationale: </a:t>
            </a:r>
            <a:r>
              <a:rPr lang="en-US" sz="2200" dirty="0"/>
              <a:t>The quality construct and rationale should be explicitly articulated and logical; a description of how the aggregation and weighting of the components is consistent with the quality construct and rationale also should be explicitly articulated and logical. </a:t>
            </a:r>
            <a:r>
              <a:rPr lang="en-US" sz="2400" dirty="0"/>
              <a:t>	</a:t>
            </a:r>
          </a:p>
        </p:txBody>
      </p:sp>
      <p:sp>
        <p:nvSpPr>
          <p:cNvPr id="2" name="Title 1"/>
          <p:cNvSpPr>
            <a:spLocks noGrp="1"/>
          </p:cNvSpPr>
          <p:nvPr>
            <p:ph type="title"/>
          </p:nvPr>
        </p:nvSpPr>
        <p:spPr/>
        <p:txBody>
          <a:bodyPr/>
          <a:lstStyle/>
          <a:p>
            <a:r>
              <a:rPr lang="en-US" b="1" dirty="0"/>
              <a:t>Subcriterion 1c: Composite Quality Construct and Rationale</a:t>
            </a:r>
          </a:p>
        </p:txBody>
      </p:sp>
    </p:spTree>
    <p:extLst>
      <p:ext uri="{BB962C8B-B14F-4D97-AF65-F5344CB8AC3E}">
        <p14:creationId xmlns:p14="http://schemas.microsoft.com/office/powerpoint/2010/main" val="300985368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71" y="235453"/>
            <a:ext cx="8060028" cy="1143000"/>
          </a:xfrm>
        </p:spPr>
        <p:txBody>
          <a:bodyPr/>
          <a:lstStyle/>
          <a:p>
            <a:r>
              <a:rPr lang="en-US" b="1" dirty="0"/>
              <a:t>Criterion #1: Importance to Measure and Report  </a:t>
            </a:r>
            <a:br>
              <a:rPr lang="en-US" b="1" dirty="0"/>
            </a:br>
            <a:br>
              <a:rPr lang="en-US" sz="1200" b="1" dirty="0"/>
            </a:br>
            <a:r>
              <a:rPr lang="en-US" sz="2400" dirty="0">
                <a:solidFill>
                  <a:schemeClr val="tx1"/>
                </a:solidFill>
              </a:rPr>
              <a:t>Criteria  </a:t>
            </a:r>
            <a:r>
              <a:rPr lang="en-US" sz="2400" u="sng" dirty="0">
                <a:solidFill>
                  <a:schemeClr val="tx1"/>
                </a:solidFill>
              </a:rPr>
              <a:t>emphasis</a:t>
            </a:r>
            <a:r>
              <a:rPr lang="en-US" sz="2400" dirty="0">
                <a:solidFill>
                  <a:schemeClr val="tx1"/>
                </a:solidFill>
              </a:rPr>
              <a:t> is different for new vs. maintenance measures</a:t>
            </a: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16</a:t>
            </a:fld>
            <a:endParaRPr lang="en-US" dirty="0">
              <a:solidFill>
                <a:srgbClr val="415462">
                  <a:tint val="75000"/>
                </a:srgbClr>
              </a:solidFill>
            </a:endParaRP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467798715"/>
              </p:ext>
            </p:extLst>
          </p:nvPr>
        </p:nvGraphicFramePr>
        <p:xfrm>
          <a:off x="626771" y="1930418"/>
          <a:ext cx="8060028" cy="3989619"/>
        </p:xfrm>
        <a:graphic>
          <a:graphicData uri="http://schemas.openxmlformats.org/drawingml/2006/table">
            <a:tbl>
              <a:tblPr firstRow="1" firstCol="1" bandRow="1"/>
              <a:tblGrid>
                <a:gridCol w="3793933">
                  <a:extLst>
                    <a:ext uri="{9D8B030D-6E8A-4147-A177-3AD203B41FA5}">
                      <a16:colId xmlns:a16="http://schemas.microsoft.com/office/drawing/2014/main" val="20000"/>
                    </a:ext>
                  </a:extLst>
                </a:gridCol>
                <a:gridCol w="4266095">
                  <a:extLst>
                    <a:ext uri="{9D8B030D-6E8A-4147-A177-3AD203B41FA5}">
                      <a16:colId xmlns:a16="http://schemas.microsoft.com/office/drawing/2014/main" val="20001"/>
                    </a:ext>
                  </a:extLst>
                </a:gridCol>
              </a:tblGrid>
              <a:tr h="442657">
                <a:tc>
                  <a:txBody>
                    <a:bodyPr/>
                    <a:lstStyle/>
                    <a:p>
                      <a:pPr marL="0" marR="0">
                        <a:lnSpc>
                          <a:spcPct val="115000"/>
                        </a:lnSpc>
                        <a:spcBef>
                          <a:spcPts val="0"/>
                        </a:spcBef>
                        <a:spcAft>
                          <a:spcPts val="600"/>
                        </a:spcAft>
                      </a:pPr>
                      <a:r>
                        <a:rPr lang="en-US" sz="2400" b="1" dirty="0">
                          <a:effectLst/>
                          <a:latin typeface="Calibri"/>
                          <a:ea typeface="Calibri"/>
                          <a:cs typeface="Times New Roman"/>
                        </a:rPr>
                        <a:t>New measures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600"/>
                        </a:spcAft>
                      </a:pPr>
                      <a:r>
                        <a:rPr lang="en-US" sz="2400" b="1" dirty="0">
                          <a:effectLst/>
                          <a:latin typeface="Calibri"/>
                          <a:ea typeface="Calibri"/>
                          <a:cs typeface="Times New Roman"/>
                        </a:rPr>
                        <a:t>Maintenance measures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476183">
                <a:tc>
                  <a:txBody>
                    <a:bodyPr/>
                    <a:lstStyle/>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Evidence – Quantity, quality, consistency (QQC)</a:t>
                      </a:r>
                    </a:p>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Established link for process measures with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2000" b="1" dirty="0">
                          <a:effectLst/>
                          <a:latin typeface="Calibri"/>
                          <a:ea typeface="Calibri"/>
                          <a:cs typeface="Times New Roman"/>
                        </a:rPr>
                        <a:t>DECREASED EMPHASIS</a:t>
                      </a:r>
                      <a:r>
                        <a:rPr lang="en-US" sz="2000" dirty="0">
                          <a:effectLst/>
                          <a:latin typeface="Calibri"/>
                          <a:ea typeface="Calibri"/>
                          <a:cs typeface="Times New Roman"/>
                        </a:rPr>
                        <a:t>: Require measure developer to attest evidence is unchanged evidence from last evaluation; Standing Committee to affirm no change in evidence</a:t>
                      </a:r>
                    </a:p>
                    <a:p>
                      <a:pPr marL="0" marR="0">
                        <a:lnSpc>
                          <a:spcPct val="115000"/>
                        </a:lnSpc>
                        <a:spcBef>
                          <a:spcPts val="0"/>
                        </a:spcBef>
                        <a:spcAft>
                          <a:spcPts val="600"/>
                        </a:spcAft>
                      </a:pPr>
                      <a:r>
                        <a:rPr lang="en-US" sz="2000" dirty="0">
                          <a:effectLst/>
                          <a:latin typeface="Calibri"/>
                          <a:ea typeface="Calibri"/>
                          <a:cs typeface="Times New Roman"/>
                        </a:rPr>
                        <a:t>IF changes in evidence, the Committee will evaluate as for new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7696">
                <a:tc>
                  <a:txBody>
                    <a:bodyPr/>
                    <a:lstStyle/>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Gap – opportunity for improvement, variation, quality of care across providers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2000" b="1" dirty="0">
                          <a:effectLst/>
                          <a:latin typeface="Calibri"/>
                          <a:ea typeface="Calibri"/>
                          <a:cs typeface="Times New Roman"/>
                        </a:rPr>
                        <a:t>INCREASED EMPHASIS</a:t>
                      </a:r>
                      <a:r>
                        <a:rPr lang="en-US" sz="2000" dirty="0">
                          <a:effectLst/>
                          <a:latin typeface="Calibri"/>
                          <a:ea typeface="Calibri"/>
                          <a:cs typeface="Times New Roman"/>
                        </a:rPr>
                        <a:t>: data on current performance, gap in care and variation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446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p:txBody>
          <a:bodyPr/>
          <a:lstStyle/>
          <a:p>
            <a:fld id="{D46A7D63-0D2F-45D5-8CDD-FAB894707433}" type="slidenum">
              <a:rPr lang="en-US" smtClean="0">
                <a:solidFill>
                  <a:srgbClr val="415462">
                    <a:tint val="75000"/>
                  </a:srgbClr>
                </a:solidFill>
              </a:rPr>
              <a:pPr/>
              <a:t>17</a:t>
            </a:fld>
            <a:endParaRPr lang="en-US" dirty="0">
              <a:solidFill>
                <a:srgbClr val="415462">
                  <a:tint val="75000"/>
                </a:srgbClr>
              </a:solidFill>
            </a:endParaRPr>
          </a:p>
        </p:txBody>
      </p:sp>
      <p:sp>
        <p:nvSpPr>
          <p:cNvPr id="5" name="Text Placeholder 1"/>
          <p:cNvSpPr txBox="1">
            <a:spLocks/>
          </p:cNvSpPr>
          <p:nvPr/>
        </p:nvSpPr>
        <p:spPr>
          <a:xfrm>
            <a:off x="761999" y="1498463"/>
            <a:ext cx="7924800" cy="2795954"/>
          </a:xfrm>
          <a:prstGeom prst="rect">
            <a:avLst/>
          </a:prstGeom>
        </p:spPr>
        <p:txBody>
          <a:bodyPr>
            <a:noAutofit/>
          </a:bodyPr>
          <a:lstStyle>
            <a:lvl1pPr marL="228600" indent="-228600" algn="l" defTabSz="914400" rtl="0" eaLnBrk="1" latinLnBrk="0" hangingPunct="1">
              <a:spcBef>
                <a:spcPts val="0"/>
              </a:spcBef>
              <a:buClr>
                <a:schemeClr val="accent1"/>
              </a:buClr>
              <a:buFont typeface="Wingdings" pitchFamily="2" charset="2"/>
              <a:buChar char="§"/>
              <a:defRPr sz="2400" kern="1200">
                <a:solidFill>
                  <a:schemeClr val="tx1"/>
                </a:solidFill>
                <a:latin typeface="+mn-lt"/>
                <a:ea typeface="+mn-ea"/>
                <a:cs typeface="+mn-cs"/>
              </a:defRPr>
            </a:lvl1pPr>
            <a:lvl2pPr marL="457200" indent="-228600" algn="l" defTabSz="914400" rtl="0" eaLnBrk="1" latinLnBrk="0" hangingPunct="1">
              <a:spcBef>
                <a:spcPct val="20000"/>
              </a:spcBef>
              <a:buClr>
                <a:schemeClr val="accent1"/>
              </a:buClr>
              <a:buSzPct val="140000"/>
              <a:buFont typeface="Calibri" pitchFamily="34" charset="0"/>
              <a:buChar char="▫"/>
              <a:defRPr sz="2400" kern="1200">
                <a:solidFill>
                  <a:schemeClr val="tx1"/>
                </a:solidFill>
                <a:latin typeface="+mn-lt"/>
                <a:ea typeface="+mn-ea"/>
                <a:cs typeface="+mn-cs"/>
              </a:defRPr>
            </a:lvl2pPr>
            <a:lvl3pPr marL="685800" indent="-228600" algn="l" defTabSz="914400" rtl="0" eaLnBrk="1" latinLnBrk="0" hangingPunct="1">
              <a:spcBef>
                <a:spcPct val="20000"/>
              </a:spcBef>
              <a:buClr>
                <a:schemeClr val="accent1"/>
              </a:buClr>
              <a:buFont typeface="Wingdings" pitchFamily="2" charset="2"/>
              <a:buChar char="Ø"/>
              <a:defRPr sz="1800" kern="1200">
                <a:solidFill>
                  <a:schemeClr val="tx1"/>
                </a:solidFill>
                <a:latin typeface="+mn-lt"/>
                <a:ea typeface="+mn-ea"/>
                <a:cs typeface="+mn-cs"/>
              </a:defRPr>
            </a:lvl3pPr>
            <a:lvl4pPr marL="914400" indent="-228600" algn="l" defTabSz="914400" rtl="0" eaLnBrk="1" latinLnBrk="0" hangingPunct="1">
              <a:spcBef>
                <a:spcPct val="20000"/>
              </a:spcBef>
              <a:buClr>
                <a:schemeClr val="accent1"/>
              </a:buClr>
              <a:buFont typeface="Arial" pitchFamily="34" charset="0"/>
              <a:buChar char="•"/>
              <a:defRPr sz="1800" i="1" kern="1200">
                <a:solidFill>
                  <a:schemeClr val="tx1"/>
                </a:solidFill>
                <a:latin typeface="+mn-lt"/>
                <a:ea typeface="+mn-ea"/>
                <a:cs typeface="+mn-cs"/>
              </a:defRPr>
            </a:lvl4pPr>
            <a:lvl5pPr marL="1143000" indent="-228600" algn="l" defTabSz="914400" rtl="0" eaLnBrk="1" latinLnBrk="0" hangingPunct="1">
              <a:spcBef>
                <a:spcPct val="20000"/>
              </a:spcBef>
              <a:buClr>
                <a:schemeClr val="accent1"/>
              </a:buClr>
              <a:buFont typeface="Calibri" pitchFamily="34" charset="0"/>
              <a:buChar char="―"/>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200" b="1" dirty="0"/>
              <a:t>Extent to which the measure, </a:t>
            </a:r>
            <a:r>
              <a:rPr lang="en-US" sz="2200" b="1" u="sng" dirty="0"/>
              <a:t>as specified</a:t>
            </a:r>
            <a:r>
              <a:rPr lang="en-US" sz="2200" b="1" dirty="0"/>
              <a:t>, produces consistent (reliable) and credible (valid) results about the quality of health care delivery</a:t>
            </a:r>
          </a:p>
          <a:p>
            <a:pPr marL="0" indent="0">
              <a:buNone/>
              <a:defRPr/>
            </a:pPr>
            <a:endParaRPr lang="en-US" sz="2200" b="1" dirty="0"/>
          </a:p>
          <a:p>
            <a:r>
              <a:rPr lang="en-US" sz="2200" dirty="0"/>
              <a:t>2a. </a:t>
            </a:r>
            <a:r>
              <a:rPr lang="en-US" sz="2200" b="1" dirty="0"/>
              <a:t>Reliability  (must-pass)</a:t>
            </a:r>
          </a:p>
          <a:p>
            <a:pPr marL="457200" lvl="2" indent="0">
              <a:buNone/>
            </a:pPr>
            <a:endParaRPr lang="en-US" sz="2200" dirty="0"/>
          </a:p>
          <a:p>
            <a:r>
              <a:rPr lang="en-US" sz="2200" dirty="0"/>
              <a:t>2b. </a:t>
            </a:r>
            <a:r>
              <a:rPr lang="en-US" sz="2200" b="1" dirty="0"/>
              <a:t>Validity (must-pass)</a:t>
            </a:r>
          </a:p>
          <a:p>
            <a:pPr>
              <a:defRPr/>
            </a:pPr>
            <a:endParaRPr lang="en-US" sz="2200" b="1" dirty="0"/>
          </a:p>
        </p:txBody>
      </p:sp>
      <p:sp>
        <p:nvSpPr>
          <p:cNvPr id="54274" name="Rectangle 2"/>
          <p:cNvSpPr>
            <a:spLocks noGrp="1" noChangeArrowheads="1"/>
          </p:cNvSpPr>
          <p:nvPr>
            <p:ph type="title"/>
          </p:nvPr>
        </p:nvSpPr>
        <p:spPr/>
        <p:txBody>
          <a:bodyPr>
            <a:noAutofit/>
          </a:bodyPr>
          <a:lstStyle/>
          <a:p>
            <a:r>
              <a:rPr lang="en-US" sz="3200" b="1" dirty="0">
                <a:cs typeface="Arial" charset="0"/>
              </a:rPr>
              <a:t>Criterion #2:  Reliability and Validity–Scientific Acceptability of Measure Properties</a:t>
            </a:r>
            <a:endParaRPr lang="en-US" sz="3200" dirty="0"/>
          </a:p>
        </p:txBody>
      </p:sp>
    </p:spTree>
    <p:extLst>
      <p:ext uri="{BB962C8B-B14F-4D97-AF65-F5344CB8AC3E}">
        <p14:creationId xmlns:p14="http://schemas.microsoft.com/office/powerpoint/2010/main" val="230311338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Rectangle 10"/>
          <p:cNvSpPr>
            <a:spLocks noGrp="1" noChangeArrowheads="1"/>
          </p:cNvSpPr>
          <p:nvPr>
            <p:ph type="title"/>
          </p:nvPr>
        </p:nvSpPr>
        <p:spPr>
          <a:xfrm>
            <a:off x="608076" y="324644"/>
            <a:ext cx="7927848" cy="1143000"/>
          </a:xfrm>
        </p:spPr>
        <p:txBody>
          <a:bodyPr>
            <a:normAutofit/>
          </a:bodyPr>
          <a:lstStyle/>
          <a:p>
            <a:r>
              <a:rPr lang="en-US" b="1" dirty="0"/>
              <a:t>Reliability and Validity </a:t>
            </a:r>
          </a:p>
        </p:txBody>
      </p:sp>
      <p:sp>
        <p:nvSpPr>
          <p:cNvPr id="12" name="Rectangle 7"/>
          <p:cNvSpPr>
            <a:spLocks noGrp="1" noChangeArrowheads="1"/>
          </p:cNvSpPr>
          <p:nvPr>
            <p:ph type="sldNum" sz="quarter" idx="12"/>
          </p:nvPr>
        </p:nvSpPr>
        <p:spPr>
          <a:ln/>
        </p:spPr>
        <p:txBody>
          <a:bodyPr/>
          <a:lstStyle/>
          <a:p>
            <a:pPr>
              <a:defRPr/>
            </a:pPr>
            <a:fld id="{5F909956-49A7-4BFD-94DF-D64525F33A95}" type="slidenum">
              <a:rPr lang="en-US"/>
              <a:pPr>
                <a:defRPr/>
              </a:pPr>
              <a:t>18</a:t>
            </a:fld>
            <a:endParaRPr lang="en-US" dirty="0"/>
          </a:p>
        </p:txBody>
      </p:sp>
      <p:pic>
        <p:nvPicPr>
          <p:cNvPr id="2" name="Picture 1" descr="Graphic illustrating the concepts of reliability and validity of measurement using targets.">
            <a:extLst>
              <a:ext uri="{FF2B5EF4-FFF2-40B4-BE49-F238E27FC236}">
                <a16:creationId xmlns:a16="http://schemas.microsoft.com/office/drawing/2014/main" id="{8696E089-2C3A-44B2-A6F6-E7170648EBD2}"/>
              </a:ext>
            </a:extLst>
          </p:cNvPr>
          <p:cNvPicPr>
            <a:picLocks noChangeAspect="1"/>
          </p:cNvPicPr>
          <p:nvPr/>
        </p:nvPicPr>
        <p:blipFill>
          <a:blip r:embed="rId3"/>
          <a:stretch>
            <a:fillRect/>
          </a:stretch>
        </p:blipFill>
        <p:spPr>
          <a:xfrm>
            <a:off x="514350" y="1104900"/>
            <a:ext cx="8115300" cy="4648200"/>
          </a:xfrm>
          <a:prstGeom prst="rect">
            <a:avLst/>
          </a:prstGeom>
        </p:spPr>
      </p:pic>
    </p:spTree>
    <p:extLst>
      <p:ext uri="{BB962C8B-B14F-4D97-AF65-F5344CB8AC3E}">
        <p14:creationId xmlns:p14="http://schemas.microsoft.com/office/powerpoint/2010/main" val="106811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p:txBody>
          <a:bodyPr/>
          <a:lstStyle/>
          <a:p>
            <a:fld id="{D46A7D63-0D2F-45D5-8CDD-FAB894707433}" type="slidenum">
              <a:rPr lang="en-US" smtClean="0">
                <a:solidFill>
                  <a:srgbClr val="415462">
                    <a:tint val="75000"/>
                  </a:srgbClr>
                </a:solidFill>
              </a:rPr>
              <a:pPr/>
              <a:t>19</a:t>
            </a:fld>
            <a:endParaRPr lang="en-US" dirty="0">
              <a:solidFill>
                <a:srgbClr val="415462">
                  <a:tint val="75000"/>
                </a:srgbClr>
              </a:solidFill>
            </a:endParaRPr>
          </a:p>
        </p:txBody>
      </p:sp>
      <p:sp>
        <p:nvSpPr>
          <p:cNvPr id="20486" name="Rectangle 3"/>
          <p:cNvSpPr>
            <a:spLocks noGrp="1" noChangeArrowheads="1"/>
          </p:cNvSpPr>
          <p:nvPr>
            <p:ph sz="quarter" idx="14"/>
          </p:nvPr>
        </p:nvSpPr>
        <p:spPr>
          <a:xfrm>
            <a:off x="762000" y="2427649"/>
            <a:ext cx="8181976" cy="1787750"/>
          </a:xfrm>
        </p:spPr>
        <p:txBody>
          <a:bodyPr>
            <a:normAutofit/>
          </a:bodyPr>
          <a:lstStyle/>
          <a:p>
            <a:r>
              <a:rPr lang="en-US" sz="2200" dirty="0"/>
              <a:t>2a. </a:t>
            </a:r>
            <a:r>
              <a:rPr lang="en-US" sz="2200" b="1" dirty="0"/>
              <a:t>Reliability  (must-pass)</a:t>
            </a:r>
          </a:p>
          <a:p>
            <a:pPr marL="571500" lvl="1" indent="-342900"/>
            <a:r>
              <a:rPr lang="en-US" dirty="0"/>
              <a:t>2a1. Precise specifications including exclusions </a:t>
            </a:r>
          </a:p>
          <a:p>
            <a:pPr marL="571500" lvl="1" indent="-342900"/>
            <a:r>
              <a:rPr lang="en-US" dirty="0"/>
              <a:t>2a2. Reliability testing—data elements or measure score</a:t>
            </a:r>
          </a:p>
        </p:txBody>
      </p:sp>
      <p:sp>
        <p:nvSpPr>
          <p:cNvPr id="5" name="Text Placeholder 1"/>
          <p:cNvSpPr txBox="1">
            <a:spLocks/>
          </p:cNvSpPr>
          <p:nvPr/>
        </p:nvSpPr>
        <p:spPr>
          <a:xfrm>
            <a:off x="762000" y="1297459"/>
            <a:ext cx="7924800" cy="1031406"/>
          </a:xfrm>
          <a:prstGeom prst="rect">
            <a:avLst/>
          </a:prstGeom>
        </p:spPr>
        <p:txBody>
          <a:bodyPr>
            <a:noAutofit/>
          </a:bodyPr>
          <a:lstStyle>
            <a:lvl1pPr marL="228600" indent="-228600" algn="l" defTabSz="914400" rtl="0" eaLnBrk="1" latinLnBrk="0" hangingPunct="1">
              <a:spcBef>
                <a:spcPts val="0"/>
              </a:spcBef>
              <a:buClr>
                <a:schemeClr val="accent1"/>
              </a:buClr>
              <a:buFont typeface="Wingdings" pitchFamily="2" charset="2"/>
              <a:buChar char="§"/>
              <a:defRPr sz="2400" kern="1200">
                <a:solidFill>
                  <a:schemeClr val="tx1"/>
                </a:solidFill>
                <a:latin typeface="+mn-lt"/>
                <a:ea typeface="+mn-ea"/>
                <a:cs typeface="+mn-cs"/>
              </a:defRPr>
            </a:lvl1pPr>
            <a:lvl2pPr marL="457200" indent="-228600" algn="l" defTabSz="914400" rtl="0" eaLnBrk="1" latinLnBrk="0" hangingPunct="1">
              <a:spcBef>
                <a:spcPct val="20000"/>
              </a:spcBef>
              <a:buClr>
                <a:schemeClr val="accent1"/>
              </a:buClr>
              <a:buSzPct val="140000"/>
              <a:buFont typeface="Calibri" pitchFamily="34" charset="0"/>
              <a:buChar char="▫"/>
              <a:defRPr sz="2400" kern="1200">
                <a:solidFill>
                  <a:schemeClr val="tx1"/>
                </a:solidFill>
                <a:latin typeface="+mn-lt"/>
                <a:ea typeface="+mn-ea"/>
                <a:cs typeface="+mn-cs"/>
              </a:defRPr>
            </a:lvl2pPr>
            <a:lvl3pPr marL="685800" indent="-228600" algn="l" defTabSz="914400" rtl="0" eaLnBrk="1" latinLnBrk="0" hangingPunct="1">
              <a:spcBef>
                <a:spcPct val="20000"/>
              </a:spcBef>
              <a:buClr>
                <a:schemeClr val="accent1"/>
              </a:buClr>
              <a:buFont typeface="Wingdings" pitchFamily="2" charset="2"/>
              <a:buChar char="Ø"/>
              <a:defRPr sz="1800" kern="1200">
                <a:solidFill>
                  <a:schemeClr val="tx1"/>
                </a:solidFill>
                <a:latin typeface="+mn-lt"/>
                <a:ea typeface="+mn-ea"/>
                <a:cs typeface="+mn-cs"/>
              </a:defRPr>
            </a:lvl3pPr>
            <a:lvl4pPr marL="914400" indent="-228600" algn="l" defTabSz="914400" rtl="0" eaLnBrk="1" latinLnBrk="0" hangingPunct="1">
              <a:spcBef>
                <a:spcPct val="20000"/>
              </a:spcBef>
              <a:buClr>
                <a:schemeClr val="accent1"/>
              </a:buClr>
              <a:buFont typeface="Arial" pitchFamily="34" charset="0"/>
              <a:buChar char="•"/>
              <a:defRPr sz="1800" i="1" kern="1200">
                <a:solidFill>
                  <a:schemeClr val="tx1"/>
                </a:solidFill>
                <a:latin typeface="+mn-lt"/>
                <a:ea typeface="+mn-ea"/>
                <a:cs typeface="+mn-cs"/>
              </a:defRPr>
            </a:lvl4pPr>
            <a:lvl5pPr marL="1143000" indent="-228600" algn="l" defTabSz="914400" rtl="0" eaLnBrk="1" latinLnBrk="0" hangingPunct="1">
              <a:spcBef>
                <a:spcPct val="20000"/>
              </a:spcBef>
              <a:buClr>
                <a:schemeClr val="accent1"/>
              </a:buClr>
              <a:buFont typeface="Calibri" pitchFamily="34" charset="0"/>
              <a:buChar char="―"/>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200" b="1" dirty="0"/>
              <a:t>Extent to which the measure, </a:t>
            </a:r>
            <a:r>
              <a:rPr lang="en-US" sz="2200" b="1" u="sng" dirty="0"/>
              <a:t>as specified</a:t>
            </a:r>
            <a:r>
              <a:rPr lang="en-US" sz="2200" b="1" dirty="0"/>
              <a:t>, produces consistent (reliable)  results about the quality of health care delivery.</a:t>
            </a:r>
          </a:p>
        </p:txBody>
      </p:sp>
      <p:sp>
        <p:nvSpPr>
          <p:cNvPr id="54274" name="Rectangle 2"/>
          <p:cNvSpPr>
            <a:spLocks noGrp="1" noChangeArrowheads="1"/>
          </p:cNvSpPr>
          <p:nvPr>
            <p:ph type="title"/>
          </p:nvPr>
        </p:nvSpPr>
        <p:spPr/>
        <p:txBody>
          <a:bodyPr>
            <a:noAutofit/>
          </a:bodyPr>
          <a:lstStyle/>
          <a:p>
            <a:r>
              <a:rPr lang="en-US" b="1" dirty="0">
                <a:cs typeface="Arial" charset="0"/>
              </a:rPr>
              <a:t>Criterion #2a:  Reliability</a:t>
            </a:r>
            <a:endParaRPr lang="en-US" dirty="0"/>
          </a:p>
        </p:txBody>
      </p:sp>
    </p:spTree>
    <p:extLst>
      <p:ext uri="{BB962C8B-B14F-4D97-AF65-F5344CB8AC3E}">
        <p14:creationId xmlns:p14="http://schemas.microsoft.com/office/powerpoint/2010/main" val="42088634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ion to the webinar series, including other resources for stakeholders.">
            <a:extLst>
              <a:ext uri="{FF2B5EF4-FFF2-40B4-BE49-F238E27FC236}">
                <a16:creationId xmlns:a16="http://schemas.microsoft.com/office/drawing/2014/main" id="{74CC4569-DA17-4456-A141-FDEDC4905833}"/>
              </a:ext>
            </a:extLst>
          </p:cNvPr>
          <p:cNvPicPr>
            <a:picLocks noChangeAspect="1"/>
          </p:cNvPicPr>
          <p:nvPr/>
        </p:nvPicPr>
        <p:blipFill>
          <a:blip r:embed="rId3"/>
          <a:stretch>
            <a:fillRect/>
          </a:stretch>
        </p:blipFill>
        <p:spPr>
          <a:xfrm>
            <a:off x="-1" y="-1"/>
            <a:ext cx="9144001" cy="6858002"/>
          </a:xfrm>
          <a:prstGeom prst="rect">
            <a:avLst/>
          </a:prstGeom>
        </p:spPr>
      </p:pic>
      <p:sp>
        <p:nvSpPr>
          <p:cNvPr id="7" name="Title 6" hidden="1">
            <a:extLst>
              <a:ext uri="{FF2B5EF4-FFF2-40B4-BE49-F238E27FC236}">
                <a16:creationId xmlns:a16="http://schemas.microsoft.com/office/drawing/2014/main" id="{72E41841-1B04-42FA-A132-EE1214435F1A}"/>
              </a:ext>
            </a:extLst>
          </p:cNvPr>
          <p:cNvSpPr>
            <a:spLocks noGrp="1"/>
          </p:cNvSpPr>
          <p:nvPr>
            <p:ph type="title"/>
          </p:nvPr>
        </p:nvSpPr>
        <p:spPr/>
        <p:txBody>
          <a:bodyPr/>
          <a:lstStyle/>
          <a:p>
            <a:r>
              <a:rPr lang="en-US" dirty="0"/>
              <a:t>Vision and Goals </a:t>
            </a:r>
          </a:p>
        </p:txBody>
      </p:sp>
      <p:sp>
        <p:nvSpPr>
          <p:cNvPr id="8" name="Content Placeholder 7" hidden="1">
            <a:extLst>
              <a:ext uri="{FF2B5EF4-FFF2-40B4-BE49-F238E27FC236}">
                <a16:creationId xmlns:a16="http://schemas.microsoft.com/office/drawing/2014/main" id="{F65A9EF2-2A01-4704-A45F-BFD2FDD00C87}"/>
              </a:ext>
            </a:extLst>
          </p:cNvPr>
          <p:cNvSpPr>
            <a:spLocks noGrp="1"/>
          </p:cNvSpPr>
          <p:nvPr>
            <p:ph sz="quarter" idx="14"/>
          </p:nvPr>
        </p:nvSpPr>
        <p:spPr/>
        <p:txBody>
          <a:bodyPr/>
          <a:lstStyle/>
          <a:p>
            <a:pPr marL="0" indent="0">
              <a:buNone/>
            </a:pPr>
            <a:endParaRPr lang="en-US" dirty="0"/>
          </a:p>
        </p:txBody>
      </p:sp>
    </p:spTree>
    <p:extLst>
      <p:ext uri="{BB962C8B-B14F-4D97-AF65-F5344CB8AC3E}">
        <p14:creationId xmlns:p14="http://schemas.microsoft.com/office/powerpoint/2010/main" val="96673566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normAutofit/>
          </a:bodyPr>
          <a:lstStyle/>
          <a:p>
            <a:r>
              <a:rPr lang="en-US" b="1" dirty="0"/>
              <a:t>Reliability Testing - Key Points</a:t>
            </a:r>
          </a:p>
        </p:txBody>
      </p:sp>
      <p:sp>
        <p:nvSpPr>
          <p:cNvPr id="5" name="Rectangle 7"/>
          <p:cNvSpPr>
            <a:spLocks noGrp="1" noChangeArrowheads="1"/>
          </p:cNvSpPr>
          <p:nvPr>
            <p:ph type="sldNum" sz="quarter" idx="12"/>
          </p:nvPr>
        </p:nvSpPr>
        <p:spPr>
          <a:ln/>
        </p:spPr>
        <p:txBody>
          <a:bodyPr/>
          <a:lstStyle/>
          <a:p>
            <a:pPr>
              <a:defRPr/>
            </a:pPr>
            <a:fld id="{B7343920-59F9-4AC3-91E5-A16BE4CFCF30}" type="slidenum">
              <a:rPr lang="en-US"/>
              <a:pPr>
                <a:defRPr/>
              </a:pPr>
              <a:t>20</a:t>
            </a:fld>
            <a:endParaRPr lang="en-US" dirty="0"/>
          </a:p>
        </p:txBody>
      </p:sp>
      <p:sp>
        <p:nvSpPr>
          <p:cNvPr id="38915" name="Rectangle 5"/>
          <p:cNvSpPr>
            <a:spLocks noGrp="1" noChangeArrowheads="1"/>
          </p:cNvSpPr>
          <p:nvPr>
            <p:ph sz="quarter" idx="14"/>
          </p:nvPr>
        </p:nvSpPr>
        <p:spPr>
          <a:xfrm>
            <a:off x="762000" y="1327262"/>
            <a:ext cx="7924800" cy="4570412"/>
          </a:xfrm>
        </p:spPr>
        <p:txBody>
          <a:bodyPr>
            <a:normAutofit/>
          </a:bodyPr>
          <a:lstStyle/>
          <a:p>
            <a:r>
              <a:rPr lang="en-US" sz="2200" dirty="0"/>
              <a:t>Reliability of the </a:t>
            </a:r>
            <a:r>
              <a:rPr lang="en-US" sz="2200" b="1" i="1" dirty="0"/>
              <a:t>measure score</a:t>
            </a:r>
            <a:r>
              <a:rPr lang="en-US" sz="2200" dirty="0"/>
              <a:t> refers to the proportion of variation in the performance scores due to systematic differences across the measured entities in relation to random variation or noise (i.e., the precision of the measure).</a:t>
            </a:r>
          </a:p>
          <a:p>
            <a:pPr lvl="1"/>
            <a:r>
              <a:rPr lang="en-US" dirty="0"/>
              <a:t>Example - Statistical analysis of sources of variation in performance measure scores (signal-to-noise analysis)</a:t>
            </a:r>
          </a:p>
          <a:p>
            <a:pPr marL="365760" lvl="1" indent="0">
              <a:buNone/>
            </a:pPr>
            <a:endParaRPr lang="en-US" dirty="0"/>
          </a:p>
          <a:p>
            <a:r>
              <a:rPr lang="en-US" sz="2200" dirty="0"/>
              <a:t>Reliability of the </a:t>
            </a:r>
            <a:r>
              <a:rPr lang="en-US" sz="2200" b="1" i="1" dirty="0"/>
              <a:t>data elements </a:t>
            </a:r>
            <a:r>
              <a:rPr lang="en-US" sz="2200" dirty="0"/>
              <a:t>refers to the repeatability/reproducibility of the data and  uses patient-level data</a:t>
            </a:r>
          </a:p>
          <a:p>
            <a:pPr lvl="1"/>
            <a:r>
              <a:rPr lang="en-US" dirty="0"/>
              <a:t>Example –inter-rater reliability</a:t>
            </a:r>
          </a:p>
          <a:p>
            <a:endParaRPr lang="en-US" sz="2200" dirty="0"/>
          </a:p>
          <a:p>
            <a:r>
              <a:rPr lang="en-US" sz="2200" dirty="0"/>
              <a:t>Consider whether testing used an appropriate method and  included adequate representation of providers and patients and  whether results are within acceptable norms</a:t>
            </a:r>
          </a:p>
          <a:p>
            <a:endParaRPr lang="en-US" dirty="0"/>
          </a:p>
          <a:p>
            <a:endParaRPr lang="en-US" dirty="0"/>
          </a:p>
        </p:txBody>
      </p:sp>
    </p:spTree>
    <p:extLst>
      <p:ext uri="{BB962C8B-B14F-4D97-AF65-F5344CB8AC3E}">
        <p14:creationId xmlns:p14="http://schemas.microsoft.com/office/powerpoint/2010/main" val="21411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4CFD23-4214-4070-BD33-C623225695F5}" type="slidenum">
              <a:rPr lang="en-US" smtClean="0"/>
              <a:pPr>
                <a:defRPr/>
              </a:pPr>
              <a:t>21</a:t>
            </a:fld>
            <a:endParaRPr lang="en-US" dirty="0"/>
          </a:p>
        </p:txBody>
      </p:sp>
      <p:pic>
        <p:nvPicPr>
          <p:cNvPr id="7" name="Picture 6" descr="This graphic describes the guidance for evaluating reliabilit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199" y="647699"/>
            <a:ext cx="5509517" cy="5547039"/>
          </a:xfrm>
          <a:prstGeom prst="rect">
            <a:avLst/>
          </a:prstGeom>
          <a:noFill/>
          <a:ln>
            <a:noFill/>
          </a:ln>
        </p:spPr>
      </p:pic>
      <p:sp>
        <p:nvSpPr>
          <p:cNvPr id="6" name="Title 5"/>
          <p:cNvSpPr>
            <a:spLocks noGrp="1"/>
          </p:cNvSpPr>
          <p:nvPr>
            <p:ph type="title"/>
          </p:nvPr>
        </p:nvSpPr>
        <p:spPr>
          <a:xfrm>
            <a:off x="758951" y="97971"/>
            <a:ext cx="7927848" cy="1143000"/>
          </a:xfrm>
        </p:spPr>
        <p:txBody>
          <a:bodyPr/>
          <a:lstStyle/>
          <a:p>
            <a:r>
              <a:rPr lang="en-US" sz="3200" b="1" dirty="0"/>
              <a:t>Rating Reliability:  Algorithm #2</a:t>
            </a:r>
          </a:p>
        </p:txBody>
      </p:sp>
    </p:spTree>
    <p:extLst>
      <p:ext uri="{BB962C8B-B14F-4D97-AF65-F5344CB8AC3E}">
        <p14:creationId xmlns:p14="http://schemas.microsoft.com/office/powerpoint/2010/main" val="88768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p:txBody>
          <a:bodyPr/>
          <a:lstStyle/>
          <a:p>
            <a:fld id="{D46A7D63-0D2F-45D5-8CDD-FAB894707433}" type="slidenum">
              <a:rPr lang="en-US" smtClean="0">
                <a:solidFill>
                  <a:srgbClr val="415462">
                    <a:tint val="75000"/>
                  </a:srgbClr>
                </a:solidFill>
              </a:rPr>
              <a:pPr/>
              <a:t>22</a:t>
            </a:fld>
            <a:endParaRPr lang="en-US" dirty="0">
              <a:solidFill>
                <a:srgbClr val="415462">
                  <a:tint val="75000"/>
                </a:srgbClr>
              </a:solidFill>
            </a:endParaRPr>
          </a:p>
        </p:txBody>
      </p:sp>
      <p:sp>
        <p:nvSpPr>
          <p:cNvPr id="20486" name="Rectangle 3"/>
          <p:cNvSpPr>
            <a:spLocks noGrp="1" noChangeArrowheads="1"/>
          </p:cNvSpPr>
          <p:nvPr>
            <p:ph sz="quarter" idx="14"/>
          </p:nvPr>
        </p:nvSpPr>
        <p:spPr>
          <a:xfrm>
            <a:off x="762000" y="1878228"/>
            <a:ext cx="8181976" cy="4465188"/>
          </a:xfrm>
        </p:spPr>
        <p:txBody>
          <a:bodyPr>
            <a:normAutofit/>
          </a:bodyPr>
          <a:lstStyle/>
          <a:p>
            <a:pPr marL="457200" lvl="2" indent="0">
              <a:buNone/>
            </a:pPr>
            <a:endParaRPr lang="en-US" sz="2200" dirty="0"/>
          </a:p>
          <a:p>
            <a:r>
              <a:rPr lang="en-US" sz="2200" dirty="0"/>
              <a:t>2b. </a:t>
            </a:r>
            <a:r>
              <a:rPr lang="en-US" sz="2200" b="1" dirty="0"/>
              <a:t>Validity (must-pass)</a:t>
            </a:r>
          </a:p>
          <a:p>
            <a:pPr marL="571500" lvl="1" indent="-342900"/>
            <a:r>
              <a:rPr lang="en-US" dirty="0"/>
              <a:t>2b1. Validity testing—data elements or measure score</a:t>
            </a:r>
          </a:p>
          <a:p>
            <a:pPr marL="571500" lvl="1" indent="-342900"/>
            <a:r>
              <a:rPr lang="en-US" dirty="0"/>
              <a:t>2b2. Justification of exclusions—relates to evidence</a:t>
            </a:r>
          </a:p>
          <a:p>
            <a:pPr marL="571500" lvl="1" indent="-342900"/>
            <a:r>
              <a:rPr lang="en-US" dirty="0"/>
              <a:t>2b3. Risk adjustment—typically for outcome/cost/resource use</a:t>
            </a:r>
          </a:p>
          <a:p>
            <a:pPr marL="571500" lvl="1" indent="-342900"/>
            <a:r>
              <a:rPr lang="en-US" dirty="0"/>
              <a:t>2b4. Identification of differences in performance </a:t>
            </a:r>
          </a:p>
          <a:p>
            <a:pPr marL="571500" lvl="1" indent="-342900"/>
            <a:r>
              <a:rPr lang="en-US" dirty="0"/>
              <a:t>2b5. Comparability of data sources/methods</a:t>
            </a:r>
          </a:p>
          <a:p>
            <a:pPr marL="571500" lvl="1" indent="-342900"/>
            <a:r>
              <a:rPr lang="en-US" dirty="0"/>
              <a:t>2b6. Missing data</a:t>
            </a:r>
          </a:p>
        </p:txBody>
      </p:sp>
      <p:sp>
        <p:nvSpPr>
          <p:cNvPr id="5" name="Text Placeholder 1"/>
          <p:cNvSpPr txBox="1">
            <a:spLocks/>
          </p:cNvSpPr>
          <p:nvPr/>
        </p:nvSpPr>
        <p:spPr>
          <a:xfrm>
            <a:off x="609600" y="1021942"/>
            <a:ext cx="7924800" cy="980303"/>
          </a:xfrm>
          <a:prstGeom prst="rect">
            <a:avLst/>
          </a:prstGeom>
        </p:spPr>
        <p:txBody>
          <a:bodyPr>
            <a:noAutofit/>
          </a:bodyPr>
          <a:lstStyle>
            <a:lvl1pPr marL="228600" indent="-228600" algn="l" defTabSz="914400" rtl="0" eaLnBrk="1" latinLnBrk="0" hangingPunct="1">
              <a:spcBef>
                <a:spcPts val="0"/>
              </a:spcBef>
              <a:buClr>
                <a:schemeClr val="accent1"/>
              </a:buClr>
              <a:buFont typeface="Wingdings" pitchFamily="2" charset="2"/>
              <a:buChar char="§"/>
              <a:defRPr sz="2400" kern="1200">
                <a:solidFill>
                  <a:schemeClr val="tx1"/>
                </a:solidFill>
                <a:latin typeface="+mn-lt"/>
                <a:ea typeface="+mn-ea"/>
                <a:cs typeface="+mn-cs"/>
              </a:defRPr>
            </a:lvl1pPr>
            <a:lvl2pPr marL="457200" indent="-228600" algn="l" defTabSz="914400" rtl="0" eaLnBrk="1" latinLnBrk="0" hangingPunct="1">
              <a:spcBef>
                <a:spcPct val="20000"/>
              </a:spcBef>
              <a:buClr>
                <a:schemeClr val="accent1"/>
              </a:buClr>
              <a:buSzPct val="140000"/>
              <a:buFont typeface="Calibri" pitchFamily="34" charset="0"/>
              <a:buChar char="▫"/>
              <a:defRPr sz="2400" kern="1200">
                <a:solidFill>
                  <a:schemeClr val="tx1"/>
                </a:solidFill>
                <a:latin typeface="+mn-lt"/>
                <a:ea typeface="+mn-ea"/>
                <a:cs typeface="+mn-cs"/>
              </a:defRPr>
            </a:lvl2pPr>
            <a:lvl3pPr marL="685800" indent="-228600" algn="l" defTabSz="914400" rtl="0" eaLnBrk="1" latinLnBrk="0" hangingPunct="1">
              <a:spcBef>
                <a:spcPct val="20000"/>
              </a:spcBef>
              <a:buClr>
                <a:schemeClr val="accent1"/>
              </a:buClr>
              <a:buFont typeface="Wingdings" pitchFamily="2" charset="2"/>
              <a:buChar char="Ø"/>
              <a:defRPr sz="1800" kern="1200">
                <a:solidFill>
                  <a:schemeClr val="tx1"/>
                </a:solidFill>
                <a:latin typeface="+mn-lt"/>
                <a:ea typeface="+mn-ea"/>
                <a:cs typeface="+mn-cs"/>
              </a:defRPr>
            </a:lvl3pPr>
            <a:lvl4pPr marL="914400" indent="-228600" algn="l" defTabSz="914400" rtl="0" eaLnBrk="1" latinLnBrk="0" hangingPunct="1">
              <a:spcBef>
                <a:spcPct val="20000"/>
              </a:spcBef>
              <a:buClr>
                <a:schemeClr val="accent1"/>
              </a:buClr>
              <a:buFont typeface="Arial" pitchFamily="34" charset="0"/>
              <a:buChar char="•"/>
              <a:defRPr sz="1800" i="1" kern="1200">
                <a:solidFill>
                  <a:schemeClr val="tx1"/>
                </a:solidFill>
                <a:latin typeface="+mn-lt"/>
                <a:ea typeface="+mn-ea"/>
                <a:cs typeface="+mn-cs"/>
              </a:defRPr>
            </a:lvl4pPr>
            <a:lvl5pPr marL="1143000" indent="-228600" algn="l" defTabSz="914400" rtl="0" eaLnBrk="1" latinLnBrk="0" hangingPunct="1">
              <a:spcBef>
                <a:spcPct val="20000"/>
              </a:spcBef>
              <a:buClr>
                <a:schemeClr val="accent1"/>
              </a:buClr>
              <a:buFont typeface="Calibri" pitchFamily="34" charset="0"/>
              <a:buChar char="―"/>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200" b="1" dirty="0"/>
              <a:t>Extent to which the measure, </a:t>
            </a:r>
            <a:r>
              <a:rPr lang="en-US" sz="2200" b="1" u="sng" dirty="0"/>
              <a:t>as specified</a:t>
            </a:r>
            <a:r>
              <a:rPr lang="en-US" sz="2200" b="1" dirty="0"/>
              <a:t>, produces credible (valid) results about the quality of health care delivery.</a:t>
            </a:r>
          </a:p>
        </p:txBody>
      </p:sp>
      <p:sp>
        <p:nvSpPr>
          <p:cNvPr id="54274" name="Rectangle 2"/>
          <p:cNvSpPr>
            <a:spLocks noGrp="1" noChangeArrowheads="1"/>
          </p:cNvSpPr>
          <p:nvPr>
            <p:ph type="title"/>
          </p:nvPr>
        </p:nvSpPr>
        <p:spPr/>
        <p:txBody>
          <a:bodyPr>
            <a:noAutofit/>
          </a:bodyPr>
          <a:lstStyle/>
          <a:p>
            <a:r>
              <a:rPr lang="en-US" b="1" dirty="0">
                <a:cs typeface="Arial" charset="0"/>
              </a:rPr>
              <a:t>Criterion #2b: Validity</a:t>
            </a:r>
            <a:endParaRPr lang="en-US" dirty="0"/>
          </a:p>
        </p:txBody>
      </p:sp>
    </p:spTree>
    <p:extLst>
      <p:ext uri="{BB962C8B-B14F-4D97-AF65-F5344CB8AC3E}">
        <p14:creationId xmlns:p14="http://schemas.microsoft.com/office/powerpoint/2010/main" val="303488098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Validity testing - Key Points</a:t>
            </a:r>
          </a:p>
        </p:txBody>
      </p:sp>
      <p:sp>
        <p:nvSpPr>
          <p:cNvPr id="5" name="Slide Number Placeholder 4"/>
          <p:cNvSpPr>
            <a:spLocks noGrp="1"/>
          </p:cNvSpPr>
          <p:nvPr>
            <p:ph type="sldNum" sz="quarter" idx="12"/>
          </p:nvPr>
        </p:nvSpPr>
        <p:spPr/>
        <p:txBody>
          <a:bodyPr/>
          <a:lstStyle/>
          <a:p>
            <a:fld id="{5CCC6898-6007-4132-BD9E-84FB4BADD336}" type="slidenum">
              <a:rPr lang="en-US" smtClean="0"/>
              <a:pPr/>
              <a:t>23</a:t>
            </a:fld>
            <a:endParaRPr lang="en-US" dirty="0"/>
          </a:p>
        </p:txBody>
      </p:sp>
      <p:sp>
        <p:nvSpPr>
          <p:cNvPr id="3" name="Content Placeholder 2"/>
          <p:cNvSpPr>
            <a:spLocks noGrp="1"/>
          </p:cNvSpPr>
          <p:nvPr>
            <p:ph sz="quarter" idx="14"/>
          </p:nvPr>
        </p:nvSpPr>
        <p:spPr>
          <a:xfrm>
            <a:off x="762000" y="1241738"/>
            <a:ext cx="7924800" cy="4570412"/>
          </a:xfrm>
        </p:spPr>
        <p:txBody>
          <a:bodyPr/>
          <a:lstStyle/>
          <a:p>
            <a:r>
              <a:rPr lang="en-US" sz="2200" b="1" dirty="0"/>
              <a:t>Empirical Testing</a:t>
            </a:r>
          </a:p>
          <a:p>
            <a:pPr marL="708660" indent="-342900">
              <a:buFont typeface="Arial" panose="020B0604020202020204" pitchFamily="34" charset="0"/>
              <a:buChar char="•"/>
            </a:pPr>
            <a:r>
              <a:rPr lang="en-US" sz="2200" i="1" dirty="0"/>
              <a:t>Measure score </a:t>
            </a:r>
            <a:r>
              <a:rPr lang="en-US" sz="2200" dirty="0"/>
              <a:t>– Assesses a hypothesized relationship of the measure results to some other concept; assesses the correctness of conclusions about quality.</a:t>
            </a:r>
          </a:p>
          <a:p>
            <a:pPr marL="708660" indent="-342900">
              <a:buFont typeface="Arial" panose="020B0604020202020204" pitchFamily="34" charset="0"/>
              <a:buChar char="•"/>
            </a:pPr>
            <a:r>
              <a:rPr lang="en-US" sz="2200" i="1" dirty="0"/>
              <a:t>Data element </a:t>
            </a:r>
            <a:r>
              <a:rPr lang="en-US" sz="2200" dirty="0"/>
              <a:t>– Assesses the correctness of the data elements compared to a “gold standard.”</a:t>
            </a:r>
          </a:p>
          <a:p>
            <a:r>
              <a:rPr lang="en-US" sz="2200" b="1" dirty="0"/>
              <a:t>Face Validity</a:t>
            </a:r>
          </a:p>
          <a:p>
            <a:pPr lvl="1">
              <a:buFont typeface="Arial" panose="020B0604020202020204" pitchFamily="34" charset="0"/>
              <a:buChar char="•"/>
            </a:pPr>
            <a:r>
              <a:rPr lang="en-US" dirty="0"/>
              <a:t>Subjective determination by experts that the measure appears to reflect quality of care. </a:t>
            </a:r>
          </a:p>
          <a:p>
            <a:pPr lvl="2"/>
            <a:r>
              <a:rPr lang="en-US" sz="2200" dirty="0">
                <a:solidFill>
                  <a:schemeClr val="accent2"/>
                </a:solidFill>
              </a:rPr>
              <a:t>Empirical validity testing is expected at time of maintenance review</a:t>
            </a:r>
            <a:r>
              <a:rPr lang="en-US" sz="2200" dirty="0"/>
              <a:t>; if not possible, justification is required.</a:t>
            </a:r>
          </a:p>
          <a:p>
            <a:pPr lvl="2"/>
            <a:r>
              <a:rPr lang="en-US" sz="2200" dirty="0"/>
              <a:t>Requires systematic and transparent process, by identified experts, that explicitly addresses whether performance scores resulting from the measure as specified can be used to distinguish good from poor quality. </a:t>
            </a:r>
            <a:r>
              <a:rPr lang="en-US" sz="2200" dirty="0">
                <a:solidFill>
                  <a:schemeClr val="accent2"/>
                </a:solidFill>
              </a:rPr>
              <a:t>The degree of consensus and any areas of disagreement must be provided/discussed. </a:t>
            </a:r>
            <a:endParaRPr lang="en-US" sz="2200" dirty="0"/>
          </a:p>
          <a:p>
            <a:pPr marL="0" indent="0">
              <a:buNone/>
            </a:pPr>
            <a:endParaRPr lang="en-US" dirty="0"/>
          </a:p>
          <a:p>
            <a:pPr marL="274320" lvl="1" indent="0">
              <a:buNone/>
            </a:pPr>
            <a:r>
              <a:rPr lang="en-US" dirty="0"/>
              <a:t>				</a:t>
            </a:r>
          </a:p>
        </p:txBody>
      </p:sp>
    </p:spTree>
    <p:extLst>
      <p:ext uri="{BB962C8B-B14F-4D97-AF65-F5344CB8AC3E}">
        <p14:creationId xmlns:p14="http://schemas.microsoft.com/office/powerpoint/2010/main" val="274710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b="1" dirty="0">
                <a:cs typeface="Arial" charset="0"/>
              </a:rPr>
              <a:t>Evaluating Scientific Acceptability – Key Points </a:t>
            </a:r>
            <a:endParaRPr lang="en-US" dirty="0">
              <a:cs typeface="Arial" charset="0"/>
            </a:endParaRPr>
          </a:p>
        </p:txBody>
      </p:sp>
      <p:sp>
        <p:nvSpPr>
          <p:cNvPr id="4" name="Slide Number Placeholder 3"/>
          <p:cNvSpPr>
            <a:spLocks noGrp="1"/>
          </p:cNvSpPr>
          <p:nvPr>
            <p:ph type="sldNum" sz="quarter" idx="12"/>
          </p:nvPr>
        </p:nvSpPr>
        <p:spPr/>
        <p:txBody>
          <a:bodyPr/>
          <a:lstStyle/>
          <a:p>
            <a:pPr>
              <a:defRPr/>
            </a:pPr>
            <a:fld id="{79FDEA29-4992-4EEA-863F-1F5D5F121F5A}" type="slidenum">
              <a:rPr lang="en-US" smtClean="0">
                <a:solidFill>
                  <a:srgbClr val="415462">
                    <a:tint val="75000"/>
                  </a:srgbClr>
                </a:solidFill>
              </a:rPr>
              <a:pPr>
                <a:defRPr/>
              </a:pPr>
              <a:t>24</a:t>
            </a:fld>
            <a:endParaRPr lang="en-US" dirty="0">
              <a:solidFill>
                <a:srgbClr val="415462">
                  <a:tint val="75000"/>
                </a:srgbClr>
              </a:solidFill>
            </a:endParaRPr>
          </a:p>
        </p:txBody>
      </p:sp>
      <p:sp>
        <p:nvSpPr>
          <p:cNvPr id="3" name="Content Placeholder 2"/>
          <p:cNvSpPr>
            <a:spLocks noGrp="1"/>
          </p:cNvSpPr>
          <p:nvPr>
            <p:ph sz="quarter" idx="14"/>
          </p:nvPr>
        </p:nvSpPr>
        <p:spPr/>
        <p:txBody>
          <a:bodyPr>
            <a:normAutofit/>
          </a:bodyPr>
          <a:lstStyle/>
          <a:p>
            <a:pPr marL="0" indent="0">
              <a:buFont typeface="Arial" charset="0"/>
              <a:buNone/>
              <a:defRPr/>
            </a:pPr>
            <a:r>
              <a:rPr lang="en-US" sz="2200" b="1" dirty="0">
                <a:solidFill>
                  <a:schemeClr val="accent2"/>
                </a:solidFill>
              </a:rPr>
              <a:t>Empirical analysis </a:t>
            </a:r>
            <a:r>
              <a:rPr lang="en-US" sz="2200" dirty="0"/>
              <a:t>to demonstrate the reliability and validity  of the </a:t>
            </a:r>
            <a:r>
              <a:rPr lang="en-US" sz="2200" i="1" dirty="0"/>
              <a:t>measure as specified,</a:t>
            </a:r>
            <a:r>
              <a:rPr lang="en-US" sz="2200" dirty="0"/>
              <a:t> including analysis of issues that pose threats to the validity of conclusions about quality of care such as exclusions, risk adjustment/stratification for outcome and resource use measures, methods to identify differences in performance, and comparability of data sources/methods.</a:t>
            </a:r>
          </a:p>
          <a:p>
            <a:pPr marL="0" indent="0">
              <a:buFont typeface="Arial" charset="0"/>
              <a:buNone/>
              <a:defRPr/>
            </a:pP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41301856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b="1" dirty="0"/>
              <a:t>Threats to Validity</a:t>
            </a:r>
          </a:p>
        </p:txBody>
      </p:sp>
      <p:sp>
        <p:nvSpPr>
          <p:cNvPr id="5" name="Rectangle 7"/>
          <p:cNvSpPr>
            <a:spLocks noGrp="1" noChangeArrowheads="1"/>
          </p:cNvSpPr>
          <p:nvPr>
            <p:ph type="sldNum" sz="quarter" idx="12"/>
          </p:nvPr>
        </p:nvSpPr>
        <p:spPr/>
        <p:txBody>
          <a:bodyPr/>
          <a:lstStyle/>
          <a:p>
            <a:fld id="{84CED11D-6321-46EB-BB4B-3922E82AF077}" type="slidenum">
              <a:rPr lang="en-US" smtClean="0"/>
              <a:pPr/>
              <a:t>25</a:t>
            </a:fld>
            <a:endParaRPr lang="en-US" dirty="0"/>
          </a:p>
        </p:txBody>
      </p:sp>
      <p:sp>
        <p:nvSpPr>
          <p:cNvPr id="49155" name="Rectangle 3"/>
          <p:cNvSpPr>
            <a:spLocks noGrp="1" noChangeArrowheads="1"/>
          </p:cNvSpPr>
          <p:nvPr>
            <p:ph sz="quarter" idx="14"/>
          </p:nvPr>
        </p:nvSpPr>
        <p:spPr>
          <a:xfrm>
            <a:off x="761999" y="1252209"/>
            <a:ext cx="7924800" cy="4570412"/>
          </a:xfrm>
        </p:spPr>
        <p:txBody>
          <a:bodyPr>
            <a:normAutofit/>
          </a:bodyPr>
          <a:lstStyle/>
          <a:p>
            <a:r>
              <a:rPr lang="en-US" sz="2200" b="1" dirty="0"/>
              <a:t>Conceptual </a:t>
            </a:r>
          </a:p>
          <a:p>
            <a:pPr lvl="1">
              <a:spcBef>
                <a:spcPts val="0"/>
              </a:spcBef>
            </a:pPr>
            <a:r>
              <a:rPr lang="en-US" dirty="0"/>
              <a:t> Measure focus is not a relevant outcome of healthcare or not strongly linked to a relevant outcome</a:t>
            </a:r>
          </a:p>
          <a:p>
            <a:r>
              <a:rPr lang="en-US" sz="2200" b="1" dirty="0"/>
              <a:t>Unreliability</a:t>
            </a:r>
          </a:p>
          <a:p>
            <a:pPr lvl="1">
              <a:spcBef>
                <a:spcPts val="0"/>
              </a:spcBef>
            </a:pPr>
            <a:r>
              <a:rPr lang="en-US" dirty="0"/>
              <a:t>Generally, an unreliable measure cannot be valid</a:t>
            </a:r>
          </a:p>
          <a:p>
            <a:r>
              <a:rPr lang="en-US" sz="2200" b="1" dirty="0"/>
              <a:t>Patients inappropriately excluded from measurement </a:t>
            </a:r>
          </a:p>
          <a:p>
            <a:r>
              <a:rPr lang="en-US" sz="2200" b="1" dirty="0"/>
              <a:t>Differences in patient mix for outcome and resource use measures</a:t>
            </a:r>
            <a:endParaRPr lang="en-US" sz="2200" b="1" dirty="0">
              <a:solidFill>
                <a:srgbClr val="FF0000"/>
              </a:solidFill>
            </a:endParaRPr>
          </a:p>
          <a:p>
            <a:r>
              <a:rPr lang="en-US" sz="2200" b="1" dirty="0"/>
              <a:t>Measure scores that are generated with multiple data sources/methods </a:t>
            </a:r>
          </a:p>
          <a:p>
            <a:r>
              <a:rPr lang="en-US" sz="2200" b="1" dirty="0"/>
              <a:t>Systematic missing or “incorrect” data (unintentional or intentional)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5907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CCC6898-6007-4132-BD9E-84FB4BADD336}" type="slidenum">
              <a:rPr lang="en-US" smtClean="0"/>
              <a:pPr/>
              <a:t>26</a:t>
            </a:fld>
            <a:endParaRPr lang="en-US" dirty="0"/>
          </a:p>
        </p:txBody>
      </p:sp>
      <p:pic>
        <p:nvPicPr>
          <p:cNvPr id="8" name="Picture 7" descr="Graphic of algorithm that NQF designed and uses to assist committee members in determining the appropriate rating for the &quot;validity&quot; criterion."/>
          <p:cNvPicPr/>
          <p:nvPr/>
        </p:nvPicPr>
        <p:blipFill>
          <a:blip r:embed="rId3"/>
          <a:stretch>
            <a:fillRect/>
          </a:stretch>
        </p:blipFill>
        <p:spPr>
          <a:xfrm>
            <a:off x="1548948" y="451758"/>
            <a:ext cx="5749320" cy="5762775"/>
          </a:xfrm>
          <a:prstGeom prst="rect">
            <a:avLst/>
          </a:prstGeom>
        </p:spPr>
      </p:pic>
      <p:sp>
        <p:nvSpPr>
          <p:cNvPr id="7" name="Title 6"/>
          <p:cNvSpPr>
            <a:spLocks noGrp="1"/>
          </p:cNvSpPr>
          <p:nvPr>
            <p:ph type="title"/>
          </p:nvPr>
        </p:nvSpPr>
        <p:spPr>
          <a:xfrm>
            <a:off x="758951" y="0"/>
            <a:ext cx="7927848" cy="527957"/>
          </a:xfrm>
        </p:spPr>
        <p:txBody>
          <a:bodyPr>
            <a:normAutofit/>
          </a:bodyPr>
          <a:lstStyle/>
          <a:p>
            <a:r>
              <a:rPr lang="en-US" sz="3200" b="1" dirty="0"/>
              <a:t>Rating Validity: Algorithm #3</a:t>
            </a:r>
          </a:p>
        </p:txBody>
      </p:sp>
    </p:spTree>
    <p:extLst>
      <p:ext uri="{BB962C8B-B14F-4D97-AF65-F5344CB8AC3E}">
        <p14:creationId xmlns:p14="http://schemas.microsoft.com/office/powerpoint/2010/main" val="329538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533400"/>
            <a:ext cx="7924800" cy="914400"/>
          </a:xfrm>
        </p:spPr>
        <p:txBody>
          <a:bodyPr/>
          <a:lstStyle/>
          <a:p>
            <a:r>
              <a:rPr lang="en-US" sz="3200" b="1" dirty="0"/>
              <a:t>Composite Measures: Empirical Analysis to Support Composite Construction Approach</a:t>
            </a:r>
          </a:p>
        </p:txBody>
      </p:sp>
      <p:sp>
        <p:nvSpPr>
          <p:cNvPr id="3" name="Slide Number Placeholder 2"/>
          <p:cNvSpPr>
            <a:spLocks noGrp="1"/>
          </p:cNvSpPr>
          <p:nvPr>
            <p:ph type="sldNum" sz="quarter" idx="12"/>
          </p:nvPr>
        </p:nvSpPr>
        <p:spPr/>
        <p:txBody>
          <a:bodyPr/>
          <a:lstStyle/>
          <a:p>
            <a:fld id="{5CCC6898-6007-4132-BD9E-84FB4BADD336}" type="slidenum">
              <a:rPr lang="en-US" smtClean="0"/>
              <a:t>27</a:t>
            </a:fld>
            <a:endParaRPr lang="en-US" dirty="0"/>
          </a:p>
        </p:txBody>
      </p:sp>
      <p:sp>
        <p:nvSpPr>
          <p:cNvPr id="7" name="Content Placeholder 6"/>
          <p:cNvSpPr>
            <a:spLocks noGrp="1"/>
          </p:cNvSpPr>
          <p:nvPr>
            <p:ph sz="quarter" idx="14"/>
          </p:nvPr>
        </p:nvSpPr>
        <p:spPr/>
        <p:txBody>
          <a:bodyPr/>
          <a:lstStyle/>
          <a:p>
            <a:r>
              <a:rPr lang="en-US" sz="2200" dirty="0"/>
              <a:t>2c. For composite performance measures, empirical analyses support the composite construction approach and demonstrate that:</a:t>
            </a:r>
          </a:p>
          <a:p>
            <a:pPr lvl="1"/>
            <a:r>
              <a:rPr lang="en-US" dirty="0"/>
              <a:t>2c1. the component measures fit the quality construct and add value to the overall composite while achieving the related objective of parsimony to the extent possible; and</a:t>
            </a:r>
          </a:p>
          <a:p>
            <a:pPr lvl="1"/>
            <a:r>
              <a:rPr lang="en-US" dirty="0"/>
              <a:t>2c2.the aggregation and weighting rules are consistent with the quality construct and rationale while achieving the related objective of simplicity to the extent possible.</a:t>
            </a:r>
          </a:p>
          <a:p>
            <a:pPr lvl="1"/>
            <a:r>
              <a:rPr lang="en-US" i="0" dirty="0"/>
              <a:t>If empirical testing was not conducted or results not adequate, justification must be submitted and accepted.</a:t>
            </a:r>
          </a:p>
          <a:p>
            <a:pPr marL="0" indent="0">
              <a:buNone/>
            </a:pPr>
            <a:endParaRPr lang="en-US" dirty="0"/>
          </a:p>
        </p:txBody>
      </p:sp>
    </p:spTree>
    <p:extLst>
      <p:ext uri="{BB962C8B-B14F-4D97-AF65-F5344CB8AC3E}">
        <p14:creationId xmlns:p14="http://schemas.microsoft.com/office/powerpoint/2010/main" val="371444171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Criterion #2: Scientific Acceptability</a:t>
            </a: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28</a:t>
            </a:fld>
            <a:endParaRPr lang="en-US" dirty="0">
              <a:solidFill>
                <a:srgbClr val="415462">
                  <a:tint val="75000"/>
                </a:srgbClr>
              </a:solidFill>
            </a:endParaRPr>
          </a:p>
        </p:txBody>
      </p:sp>
      <p:graphicFrame>
        <p:nvGraphicFramePr>
          <p:cNvPr id="6" name="Content Placeholder 5"/>
          <p:cNvGraphicFramePr>
            <a:graphicFrameLocks noGrp="1"/>
          </p:cNvGraphicFramePr>
          <p:nvPr>
            <p:ph sz="quarter" idx="14"/>
            <p:extLst/>
          </p:nvPr>
        </p:nvGraphicFramePr>
        <p:xfrm>
          <a:off x="497894" y="1219199"/>
          <a:ext cx="8453011" cy="4854904"/>
        </p:xfrm>
        <a:graphic>
          <a:graphicData uri="http://schemas.openxmlformats.org/drawingml/2006/table">
            <a:tbl>
              <a:tblPr firstRow="1" firstCol="1" bandRow="1"/>
              <a:tblGrid>
                <a:gridCol w="3737576">
                  <a:extLst>
                    <a:ext uri="{9D8B030D-6E8A-4147-A177-3AD203B41FA5}">
                      <a16:colId xmlns:a16="http://schemas.microsoft.com/office/drawing/2014/main" val="20000"/>
                    </a:ext>
                  </a:extLst>
                </a:gridCol>
                <a:gridCol w="4715435">
                  <a:extLst>
                    <a:ext uri="{9D8B030D-6E8A-4147-A177-3AD203B41FA5}">
                      <a16:colId xmlns:a16="http://schemas.microsoft.com/office/drawing/2014/main" val="20001"/>
                    </a:ext>
                  </a:extLst>
                </a:gridCol>
              </a:tblGrid>
              <a:tr h="613612">
                <a:tc>
                  <a:txBody>
                    <a:bodyPr/>
                    <a:lstStyle/>
                    <a:p>
                      <a:pPr marL="0" marR="0">
                        <a:lnSpc>
                          <a:spcPct val="115000"/>
                        </a:lnSpc>
                        <a:spcBef>
                          <a:spcPts val="0"/>
                        </a:spcBef>
                        <a:spcAft>
                          <a:spcPts val="600"/>
                        </a:spcAft>
                      </a:pPr>
                      <a:r>
                        <a:rPr lang="en-US" sz="2400" b="1" dirty="0">
                          <a:effectLst/>
                          <a:latin typeface="Calibri"/>
                          <a:ea typeface="Calibri"/>
                          <a:cs typeface="Times New Roman"/>
                        </a:rPr>
                        <a:t>New measures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600"/>
                        </a:spcAft>
                      </a:pPr>
                      <a:r>
                        <a:rPr lang="en-US" sz="2400" b="1" dirty="0">
                          <a:effectLst/>
                          <a:latin typeface="Calibri"/>
                          <a:ea typeface="Calibri"/>
                          <a:cs typeface="Times New Roman"/>
                        </a:rPr>
                        <a:t>Maintenance measures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05936">
                <a:tc>
                  <a:txBody>
                    <a:bodyPr/>
                    <a:lstStyle/>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Measure specifications are precise with all information needed to implement the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2000" dirty="0">
                          <a:effectLst/>
                          <a:latin typeface="Calibri"/>
                          <a:ea typeface="Calibri"/>
                          <a:cs typeface="Times New Roman"/>
                        </a:rPr>
                        <a:t>NO DIFFERENCE: Require updated specifications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4312">
                <a:tc>
                  <a:txBody>
                    <a:bodyPr/>
                    <a:lstStyle/>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Reliability</a:t>
                      </a:r>
                    </a:p>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Validity (including risk-adjustment)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2000" b="1" dirty="0">
                          <a:effectLst/>
                          <a:latin typeface="Calibri"/>
                          <a:ea typeface="Calibri"/>
                          <a:cs typeface="Times New Roman"/>
                        </a:rPr>
                        <a:t>DECREASED EMPHASIS</a:t>
                      </a:r>
                      <a:r>
                        <a:rPr lang="en-US" sz="2000" dirty="0">
                          <a:effectLst/>
                          <a:latin typeface="Calibri"/>
                          <a:ea typeface="Calibri"/>
                          <a:cs typeface="Times New Roman"/>
                        </a:rPr>
                        <a:t>: If prior testing adequate, no need for additional testing at maintenance with certain exceptions (e.g., change in data source,  level of analysis, or setting)</a:t>
                      </a:r>
                    </a:p>
                    <a:p>
                      <a:pPr marL="0" marR="0">
                        <a:lnSpc>
                          <a:spcPct val="115000"/>
                        </a:lnSpc>
                        <a:spcBef>
                          <a:spcPts val="0"/>
                        </a:spcBef>
                        <a:spcAft>
                          <a:spcPts val="600"/>
                        </a:spcAft>
                      </a:pPr>
                      <a:r>
                        <a:rPr lang="en-US" sz="2000" dirty="0">
                          <a:effectLst/>
                          <a:latin typeface="Calibri"/>
                          <a:ea typeface="Calibri"/>
                          <a:cs typeface="Times New Roman"/>
                        </a:rPr>
                        <a:t>Must</a:t>
                      </a:r>
                      <a:r>
                        <a:rPr lang="en-US" sz="2000" baseline="0" dirty="0">
                          <a:effectLst/>
                          <a:latin typeface="Calibri"/>
                          <a:ea typeface="Calibri"/>
                          <a:cs typeface="Times New Roman"/>
                        </a:rPr>
                        <a:t> address the questions regarding use of social risk factors in risk-adjustment approach</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842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b="1" dirty="0">
                <a:cs typeface="Arial" charset="0"/>
              </a:rPr>
              <a:t>Criterion #3: Feasibility - </a:t>
            </a:r>
            <a:r>
              <a:rPr lang="en-US" b="1" dirty="0"/>
              <a:t>Key Points</a:t>
            </a:r>
            <a:endParaRPr lang="en-US" b="1" dirty="0">
              <a:cs typeface="Arial" charset="0"/>
            </a:endParaRPr>
          </a:p>
        </p:txBody>
      </p:sp>
      <p:sp>
        <p:nvSpPr>
          <p:cNvPr id="36866" name="Rectangle 7"/>
          <p:cNvSpPr>
            <a:spLocks noGrp="1" noChangeArrowheads="1"/>
          </p:cNvSpPr>
          <p:nvPr>
            <p:ph type="sldNum" sz="quarter" idx="12"/>
          </p:nvPr>
        </p:nvSpPr>
        <p:spPr/>
        <p:txBody>
          <a:bodyPr/>
          <a:lstStyle/>
          <a:p>
            <a:pPr>
              <a:defRPr/>
            </a:pPr>
            <a:fld id="{8284E780-FA22-4F04-8AF7-E50C4500DC6D}" type="slidenum">
              <a:rPr lang="en-US"/>
              <a:pPr>
                <a:defRPr/>
              </a:pPr>
              <a:t>29</a:t>
            </a:fld>
            <a:endParaRPr lang="en-US" dirty="0"/>
          </a:p>
        </p:txBody>
      </p:sp>
      <p:sp>
        <p:nvSpPr>
          <p:cNvPr id="56323" name="Rectangle 3"/>
          <p:cNvSpPr>
            <a:spLocks noGrp="1" noChangeArrowheads="1"/>
          </p:cNvSpPr>
          <p:nvPr>
            <p:ph sz="quarter" idx="14"/>
          </p:nvPr>
        </p:nvSpPr>
        <p:spPr/>
        <p:txBody>
          <a:bodyPr>
            <a:normAutofit/>
          </a:bodyPr>
          <a:lstStyle/>
          <a:p>
            <a:pPr marL="63500" indent="-63500" eaLnBrk="1" hangingPunct="1">
              <a:buFontTx/>
              <a:buNone/>
            </a:pPr>
            <a:r>
              <a:rPr lang="en-US" sz="2200" dirty="0">
                <a:cs typeface="Arial" charset="0"/>
              </a:rPr>
              <a:t>Extent to which the required data are readily available, retrievable without undue burden, and can be implemented for performance measurement. 	</a:t>
            </a:r>
          </a:p>
          <a:p>
            <a:pPr marL="63500" indent="-63500" eaLnBrk="1" hangingPunct="1">
              <a:buFontTx/>
              <a:buNone/>
            </a:pPr>
            <a:endParaRPr lang="en-US" sz="2200" dirty="0">
              <a:cs typeface="Arial" charset="0"/>
            </a:endParaRPr>
          </a:p>
          <a:p>
            <a:pPr marL="411480" indent="-342900"/>
            <a:r>
              <a:rPr lang="en-US" sz="2200" b="1" dirty="0">
                <a:cs typeface="Arial" charset="0"/>
              </a:rPr>
              <a:t>3a: Clinical data generated during care process</a:t>
            </a:r>
          </a:p>
          <a:p>
            <a:pPr marL="411480" indent="-342900"/>
            <a:r>
              <a:rPr lang="en-US" sz="2200" b="1" dirty="0">
                <a:cs typeface="Arial" charset="0"/>
              </a:rPr>
              <a:t>3b: Electronic sources</a:t>
            </a:r>
          </a:p>
          <a:p>
            <a:pPr marL="411480" indent="-342900"/>
            <a:r>
              <a:rPr lang="en-US" sz="2200" b="1" dirty="0">
                <a:cs typeface="Arial" charset="0"/>
              </a:rPr>
              <a:t>3c: Data collection strategy can be implemented</a:t>
            </a:r>
          </a:p>
          <a:p>
            <a:pPr marL="863600" lvl="1" indent="-520700" eaLnBrk="1" hangingPunct="1">
              <a:buFontTx/>
              <a:buNone/>
            </a:pPr>
            <a:endParaRPr lang="en-US" sz="2500" dirty="0">
              <a:cs typeface="Arial" charset="0"/>
            </a:endParaRPr>
          </a:p>
          <a:p>
            <a:pPr marL="863600" lvl="1" indent="-520700" eaLnBrk="1" hangingPunct="1"/>
            <a:endParaRPr lang="en-US" sz="2500" dirty="0">
              <a:cs typeface="Arial" charset="0"/>
            </a:endParaRPr>
          </a:p>
          <a:p>
            <a:pPr marL="63500" indent="-63500" eaLnBrk="1" hangingPunct="1"/>
            <a:endParaRPr lang="en-US" sz="2500" dirty="0">
              <a:cs typeface="Arial" charset="0"/>
            </a:endParaRPr>
          </a:p>
          <a:p>
            <a:pPr marL="63500" indent="-63500" eaLnBrk="1" hangingPunct="1"/>
            <a:endParaRPr lang="en-US" sz="2500" dirty="0">
              <a:cs typeface="Arial" charset="0"/>
            </a:endParaRPr>
          </a:p>
        </p:txBody>
      </p:sp>
    </p:spTree>
    <p:extLst>
      <p:ext uri="{BB962C8B-B14F-4D97-AF65-F5344CB8AC3E}">
        <p14:creationId xmlns:p14="http://schemas.microsoft.com/office/powerpoint/2010/main" val="324097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inar Agenda slide: Overview of NQF and its role in quality measurement, describe the CDP, review of the 5 major criteria for measure evaluation, highlight the measure review cycles, describe the process for Intent to Submit.">
            <a:extLst>
              <a:ext uri="{FF2B5EF4-FFF2-40B4-BE49-F238E27FC236}">
                <a16:creationId xmlns:a16="http://schemas.microsoft.com/office/drawing/2014/main" id="{50062B37-12B1-467C-8840-39D0593FA501}"/>
              </a:ext>
            </a:extLst>
          </p:cNvPr>
          <p:cNvPicPr>
            <a:picLocks noChangeAspect="1"/>
          </p:cNvPicPr>
          <p:nvPr/>
        </p:nvPicPr>
        <p:blipFill>
          <a:blip r:embed="rId3"/>
          <a:stretch>
            <a:fillRect/>
          </a:stretch>
        </p:blipFill>
        <p:spPr>
          <a:xfrm>
            <a:off x="1" y="0"/>
            <a:ext cx="9143999" cy="6858000"/>
          </a:xfrm>
          <a:prstGeom prst="rect">
            <a:avLst/>
          </a:prstGeom>
        </p:spPr>
      </p:pic>
      <p:sp>
        <p:nvSpPr>
          <p:cNvPr id="7" name="Title 6" hidden="1">
            <a:extLst>
              <a:ext uri="{FF2B5EF4-FFF2-40B4-BE49-F238E27FC236}">
                <a16:creationId xmlns:a16="http://schemas.microsoft.com/office/drawing/2014/main" id="{6CEEF782-B7D1-4209-86C8-5AC16C1F8C7E}"/>
              </a:ext>
            </a:extLst>
          </p:cNvPr>
          <p:cNvSpPr>
            <a:spLocks noGrp="1"/>
          </p:cNvSpPr>
          <p:nvPr>
            <p:ph type="title"/>
          </p:nvPr>
        </p:nvSpPr>
        <p:spPr/>
        <p:txBody>
          <a:bodyPr/>
          <a:lstStyle/>
          <a:p>
            <a:r>
              <a:rPr lang="en-US" dirty="0"/>
              <a:t>NQF Evaluation Criteria</a:t>
            </a:r>
          </a:p>
        </p:txBody>
      </p:sp>
      <p:sp>
        <p:nvSpPr>
          <p:cNvPr id="8" name="Content Placeholder 7">
            <a:extLst>
              <a:ext uri="{FF2B5EF4-FFF2-40B4-BE49-F238E27FC236}">
                <a16:creationId xmlns:a16="http://schemas.microsoft.com/office/drawing/2014/main" id="{1615E314-2903-4E42-9979-8C6BFCD7E174}"/>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71141694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Criterion #4:</a:t>
            </a:r>
            <a:r>
              <a:rPr lang="en-US" dirty="0">
                <a:cs typeface="Arial" charset="0"/>
              </a:rPr>
              <a:t> </a:t>
            </a:r>
            <a:r>
              <a:rPr lang="en-US" b="1" dirty="0">
                <a:cs typeface="Arial" charset="0"/>
              </a:rPr>
              <a:t>Usability and Use - </a:t>
            </a:r>
            <a:r>
              <a:rPr lang="en-US" b="1" dirty="0"/>
              <a:t>Key Points</a:t>
            </a:r>
          </a:p>
        </p:txBody>
      </p:sp>
      <p:sp>
        <p:nvSpPr>
          <p:cNvPr id="3" name="Slide Number Placeholder 2"/>
          <p:cNvSpPr>
            <a:spLocks noGrp="1"/>
          </p:cNvSpPr>
          <p:nvPr>
            <p:ph type="sldNum" sz="quarter" idx="12"/>
          </p:nvPr>
        </p:nvSpPr>
        <p:spPr/>
        <p:txBody>
          <a:bodyPr/>
          <a:lstStyle/>
          <a:p>
            <a:fld id="{5CCC6898-6007-4132-BD9E-84FB4BADD336}" type="slidenum">
              <a:rPr lang="en-US" smtClean="0"/>
              <a:t>30</a:t>
            </a:fld>
            <a:endParaRPr lang="en-US" dirty="0"/>
          </a:p>
        </p:txBody>
      </p:sp>
      <p:sp>
        <p:nvSpPr>
          <p:cNvPr id="4" name="Content Placeholder 3"/>
          <p:cNvSpPr>
            <a:spLocks noGrp="1"/>
          </p:cNvSpPr>
          <p:nvPr>
            <p:ph sz="quarter" idx="14"/>
          </p:nvPr>
        </p:nvSpPr>
        <p:spPr>
          <a:xfrm>
            <a:off x="761999" y="1340141"/>
            <a:ext cx="7924800" cy="4570412"/>
          </a:xfrm>
        </p:spPr>
        <p:txBody>
          <a:bodyPr/>
          <a:lstStyle/>
          <a:p>
            <a:pPr marL="0" indent="0">
              <a:buNone/>
            </a:pPr>
            <a:r>
              <a:rPr lang="en-US" sz="2200" dirty="0">
                <a:solidFill>
                  <a:srgbClr val="000000"/>
                </a:solidFill>
              </a:rPr>
              <a:t>Extent to which potential audiences (e.g., consumers, purchasers, providers, policymakers) are using or could use performance results for both accountability and performance improvement to achieve the goal of high-quality, efficient healthcare for individuals or populations.</a:t>
            </a:r>
          </a:p>
          <a:p>
            <a:pPr marL="326390" indent="-285750">
              <a:lnSpc>
                <a:spcPct val="90000"/>
              </a:lnSpc>
            </a:pPr>
            <a:r>
              <a:rPr lang="en-US" sz="1600" b="1" dirty="0">
                <a:solidFill>
                  <a:srgbClr val="000000"/>
                </a:solidFill>
              </a:rPr>
              <a:t>Use (4a) </a:t>
            </a:r>
            <a:r>
              <a:rPr lang="en-US" sz="1600" dirty="0">
                <a:solidFill>
                  <a:schemeClr val="accent2"/>
                </a:solidFill>
              </a:rPr>
              <a:t>Now must-pass for maintenance measures</a:t>
            </a:r>
            <a:endParaRPr lang="en-US" sz="1600" b="1" dirty="0">
              <a:solidFill>
                <a:schemeClr val="accent2"/>
              </a:solidFill>
            </a:endParaRPr>
          </a:p>
          <a:p>
            <a:pPr marL="600710" lvl="1" indent="-285750"/>
            <a:r>
              <a:rPr lang="en-US" sz="1600" b="1" dirty="0">
                <a:solidFill>
                  <a:srgbClr val="000000"/>
                </a:solidFill>
              </a:rPr>
              <a:t>4a1: Accountability and Transparency: </a:t>
            </a:r>
            <a:r>
              <a:rPr lang="en-US" sz="1600" dirty="0">
                <a:solidFill>
                  <a:srgbClr val="000000"/>
                </a:solidFill>
              </a:rPr>
              <a:t>Performance results are used in at least one accountability application</a:t>
            </a:r>
            <a:r>
              <a:rPr lang="en-US" sz="1600" b="1" baseline="30000" dirty="0">
                <a:solidFill>
                  <a:srgbClr val="000000"/>
                </a:solidFill>
              </a:rPr>
              <a:t> </a:t>
            </a:r>
            <a:r>
              <a:rPr lang="en-US" sz="1600" dirty="0">
                <a:solidFill>
                  <a:srgbClr val="000000"/>
                </a:solidFill>
              </a:rPr>
              <a:t>within three years after initial endorsement and are publicly reported</a:t>
            </a:r>
            <a:r>
              <a:rPr lang="en-US" sz="1600" b="1" baseline="30000" dirty="0">
                <a:solidFill>
                  <a:srgbClr val="000000"/>
                </a:solidFill>
              </a:rPr>
              <a:t> </a:t>
            </a:r>
            <a:r>
              <a:rPr lang="en-US" sz="1600" dirty="0">
                <a:solidFill>
                  <a:srgbClr val="000000"/>
                </a:solidFill>
              </a:rPr>
              <a:t>within six years after initial endorsement.</a:t>
            </a:r>
            <a:endParaRPr lang="en-US" sz="1600" b="1" dirty="0">
              <a:solidFill>
                <a:srgbClr val="000000"/>
              </a:solidFill>
            </a:endParaRPr>
          </a:p>
          <a:p>
            <a:pPr marL="600710" lvl="1" indent="-285750"/>
            <a:r>
              <a:rPr lang="en-US" sz="1600" b="1" dirty="0">
                <a:solidFill>
                  <a:srgbClr val="000000"/>
                </a:solidFill>
              </a:rPr>
              <a:t>4a2: Feedback by those being measured or others: </a:t>
            </a:r>
            <a:r>
              <a:rPr lang="en-US" sz="1600" dirty="0">
                <a:solidFill>
                  <a:srgbClr val="000000"/>
                </a:solidFill>
              </a:rPr>
              <a:t>Those being measured have been given results and assistance in interpreting results; those being measured and others have been given opportunity for feedback; the feedback has been considered by developers.</a:t>
            </a:r>
            <a:r>
              <a:rPr lang="en-US" sz="1600" b="1" dirty="0">
                <a:solidFill>
                  <a:srgbClr val="000000"/>
                </a:solidFill>
                <a:cs typeface="Arial" charset="0"/>
              </a:rPr>
              <a:t> </a:t>
            </a:r>
          </a:p>
          <a:p>
            <a:pPr marL="326390" indent="-285750">
              <a:lnSpc>
                <a:spcPct val="90000"/>
              </a:lnSpc>
            </a:pPr>
            <a:r>
              <a:rPr lang="en-US" sz="1600" b="1" dirty="0">
                <a:solidFill>
                  <a:srgbClr val="000000"/>
                </a:solidFill>
                <a:cs typeface="Arial" charset="0"/>
              </a:rPr>
              <a:t>Usability (4b)</a:t>
            </a:r>
          </a:p>
          <a:p>
            <a:pPr marL="600710" lvl="1" indent="-285750"/>
            <a:r>
              <a:rPr lang="en-US" sz="1600" b="1" dirty="0">
                <a:solidFill>
                  <a:srgbClr val="000000"/>
                </a:solidFill>
                <a:cs typeface="Arial" charset="0"/>
              </a:rPr>
              <a:t>4b1: Improvement: </a:t>
            </a:r>
            <a:r>
              <a:rPr lang="en-US" sz="1600" dirty="0">
                <a:solidFill>
                  <a:srgbClr val="000000"/>
                </a:solidFill>
              </a:rPr>
              <a:t>Progress toward achieving the goal of high-quality, efficient healthcare for individuals or populations is demonstrated.</a:t>
            </a:r>
          </a:p>
          <a:p>
            <a:pPr marL="600710" lvl="1" indent="-285750"/>
            <a:r>
              <a:rPr lang="en-US" sz="1600" b="1" dirty="0">
                <a:solidFill>
                  <a:srgbClr val="000000"/>
                </a:solidFill>
                <a:cs typeface="Arial" charset="0"/>
              </a:rPr>
              <a:t>4b2: Benefits outweigh the harms: </a:t>
            </a:r>
            <a:r>
              <a:rPr lang="en-US" sz="1600" dirty="0">
                <a:solidFill>
                  <a:srgbClr val="000000"/>
                </a:solidFill>
              </a:rPr>
              <a:t>The benefits of the performance measure in facilitating progress toward achieving high-quality, efficient healthcare for individuals or populations outweigh evidence of unintended negative consequences to individuals or populations (if such evidence exists).</a:t>
            </a:r>
            <a:endParaRPr lang="en-US" sz="1600" b="1" dirty="0">
              <a:solidFill>
                <a:srgbClr val="000000"/>
              </a:solidFill>
              <a:cs typeface="Arial" charset="0"/>
            </a:endParaRPr>
          </a:p>
          <a:p>
            <a:pPr marL="0" indent="0">
              <a:buNone/>
            </a:pPr>
            <a:endParaRPr lang="en-US" sz="2000" dirty="0"/>
          </a:p>
        </p:txBody>
      </p:sp>
    </p:spTree>
    <p:extLst>
      <p:ext uri="{BB962C8B-B14F-4D97-AF65-F5344CB8AC3E}">
        <p14:creationId xmlns:p14="http://schemas.microsoft.com/office/powerpoint/2010/main" val="407807160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Criteria #3-4: Feasibility and Usability and Use</a:t>
            </a: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31</a:t>
            </a:fld>
            <a:endParaRPr lang="en-US" dirty="0">
              <a:solidFill>
                <a:srgbClr val="415462">
                  <a:tint val="75000"/>
                </a:srgbClr>
              </a:solidFill>
            </a:endParaRP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822467307"/>
              </p:ext>
            </p:extLst>
          </p:nvPr>
        </p:nvGraphicFramePr>
        <p:xfrm>
          <a:off x="601577" y="1540041"/>
          <a:ext cx="8193505" cy="4516729"/>
        </p:xfrm>
        <a:graphic>
          <a:graphicData uri="http://schemas.openxmlformats.org/drawingml/2006/table">
            <a:tbl>
              <a:tblPr firstRow="1" firstCol="1" bandRow="1"/>
              <a:tblGrid>
                <a:gridCol w="4201995">
                  <a:extLst>
                    <a:ext uri="{9D8B030D-6E8A-4147-A177-3AD203B41FA5}">
                      <a16:colId xmlns:a16="http://schemas.microsoft.com/office/drawing/2014/main" val="20000"/>
                    </a:ext>
                  </a:extLst>
                </a:gridCol>
                <a:gridCol w="3991510">
                  <a:extLst>
                    <a:ext uri="{9D8B030D-6E8A-4147-A177-3AD203B41FA5}">
                      <a16:colId xmlns:a16="http://schemas.microsoft.com/office/drawing/2014/main" val="20001"/>
                    </a:ext>
                  </a:extLst>
                </a:gridCol>
              </a:tblGrid>
              <a:tr h="589549">
                <a:tc>
                  <a:txBody>
                    <a:bodyPr/>
                    <a:lstStyle/>
                    <a:p>
                      <a:pPr marL="0" marR="0">
                        <a:lnSpc>
                          <a:spcPct val="115000"/>
                        </a:lnSpc>
                        <a:spcBef>
                          <a:spcPts val="0"/>
                        </a:spcBef>
                        <a:spcAft>
                          <a:spcPts val="600"/>
                        </a:spcAft>
                      </a:pPr>
                      <a:r>
                        <a:rPr lang="en-US" sz="2400" b="1" dirty="0">
                          <a:effectLst/>
                          <a:latin typeface="Calibri"/>
                          <a:ea typeface="Calibri"/>
                          <a:cs typeface="Times New Roman"/>
                        </a:rPr>
                        <a:t>New measures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600"/>
                        </a:spcAft>
                      </a:pPr>
                      <a:r>
                        <a:rPr lang="en-US" sz="2400" b="1" dirty="0">
                          <a:effectLst/>
                          <a:latin typeface="Calibri"/>
                          <a:ea typeface="Calibri"/>
                          <a:cs typeface="Times New Roman"/>
                        </a:rPr>
                        <a:t>Maintenance measures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65485">
                <a:tc gridSpan="2">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Calibri"/>
                          <a:cs typeface="Times New Roman"/>
                        </a:rPr>
                        <a:t>Feasibility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60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557">
                <a:tc>
                  <a:txBody>
                    <a:bodyPr/>
                    <a:lstStyle/>
                    <a:p>
                      <a:pPr marL="342900" marR="0" lvl="0" indent="-342900" algn="l" defTabSz="914400" rtl="0" eaLnBrk="1" fontAlgn="auto" latinLnBrk="0" hangingPunct="1">
                        <a:lnSpc>
                          <a:spcPct val="115000"/>
                        </a:lnSpc>
                        <a:spcBef>
                          <a:spcPts val="0"/>
                        </a:spcBef>
                        <a:spcAft>
                          <a:spcPts val="600"/>
                        </a:spcAft>
                        <a:buClrTx/>
                        <a:buSzTx/>
                        <a:buFont typeface="Symbol"/>
                        <a:buChar char=""/>
                        <a:tabLst/>
                        <a:defRPr/>
                      </a:pPr>
                      <a:r>
                        <a:rPr kumimoji="0" lang="en-US" sz="2000" b="0" i="0" u="none" strike="noStrike" kern="1200" cap="none" spc="0" normalizeH="0" baseline="0" noProof="0" dirty="0">
                          <a:ln>
                            <a:noFill/>
                          </a:ln>
                          <a:solidFill>
                            <a:schemeClr val="tx1"/>
                          </a:solidFill>
                          <a:effectLst/>
                          <a:uLnTx/>
                          <a:uFillTx/>
                          <a:latin typeface="+mn-lt"/>
                          <a:ea typeface="Calibri"/>
                          <a:cs typeface="Times New Roman"/>
                        </a:rPr>
                        <a:t>Measure feasible, including eMeasure feasibility assessment</a:t>
                      </a:r>
                    </a:p>
                    <a:p>
                      <a:pPr marL="342900" marR="0" lvl="0" indent="-342900">
                        <a:lnSpc>
                          <a:spcPct val="115000"/>
                        </a:lnSpc>
                        <a:spcBef>
                          <a:spcPts val="0"/>
                        </a:spcBef>
                        <a:spcAft>
                          <a:spcPts val="600"/>
                        </a:spcAft>
                        <a:buFont typeface="Symbol"/>
                        <a:buChar char=""/>
                      </a:pPr>
                      <a:endParaRPr lang="en-US"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Calibri"/>
                          <a:cs typeface="Times New Roman"/>
                        </a:rPr>
                        <a:t>NO DIFFERENCE: Implementation issues may be more prominent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7235">
                <a:tc gridSpan="2">
                  <a:txBody>
                    <a:bodyPr/>
                    <a:lstStyle/>
                    <a:p>
                      <a:pPr marL="0" marR="0" lvl="0" indent="0">
                        <a:lnSpc>
                          <a:spcPct val="115000"/>
                        </a:lnSpc>
                        <a:spcBef>
                          <a:spcPts val="0"/>
                        </a:spcBef>
                        <a:spcAft>
                          <a:spcPts val="600"/>
                        </a:spcAft>
                        <a:buFont typeface="Symbol"/>
                        <a:buNone/>
                      </a:pPr>
                      <a:r>
                        <a:rPr lang="en-US" sz="2800" dirty="0">
                          <a:effectLst/>
                          <a:latin typeface="Calibri"/>
                          <a:ea typeface="Calibri"/>
                          <a:cs typeface="Times New Roman"/>
                        </a:rPr>
                        <a:t>Usability and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60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77274">
                <a:tc>
                  <a:txBody>
                    <a:bodyPr/>
                    <a:lstStyle/>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Use: used in accountability applications and public reporting </a:t>
                      </a:r>
                    </a:p>
                    <a:p>
                      <a:pPr marL="342900" marR="0" lvl="0" indent="-342900">
                        <a:lnSpc>
                          <a:spcPct val="115000"/>
                        </a:lnSpc>
                        <a:spcBef>
                          <a:spcPts val="0"/>
                        </a:spcBef>
                        <a:spcAft>
                          <a:spcPts val="600"/>
                        </a:spcAft>
                        <a:buFont typeface="Symbol"/>
                        <a:buChar char=""/>
                      </a:pPr>
                      <a:r>
                        <a:rPr lang="en-US" sz="2000" dirty="0">
                          <a:effectLst/>
                          <a:latin typeface="Calibri"/>
                          <a:ea typeface="Calibri"/>
                          <a:cs typeface="Times New Roman"/>
                        </a:rPr>
                        <a:t>Usability: impact and unintended consequences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2000" b="1" dirty="0">
                          <a:effectLst/>
                          <a:latin typeface="Calibri"/>
                          <a:ea typeface="Calibri"/>
                          <a:cs typeface="Times New Roman"/>
                        </a:rPr>
                        <a:t>INCREASED EMPHASIS</a:t>
                      </a:r>
                      <a:r>
                        <a:rPr lang="en-US" sz="2000" dirty="0">
                          <a:effectLst/>
                          <a:latin typeface="Calibri"/>
                          <a:ea typeface="Calibri"/>
                          <a:cs typeface="Times New Roman"/>
                        </a:rPr>
                        <a:t>:  Much greater focus on measure use and usefulness, including both impact and unintended consequences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682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385998"/>
            <a:ext cx="7924800" cy="1143000"/>
          </a:xfrm>
        </p:spPr>
        <p:txBody>
          <a:bodyPr>
            <a:normAutofit/>
          </a:bodyPr>
          <a:lstStyle/>
          <a:p>
            <a:r>
              <a:rPr lang="en-US" b="1" dirty="0">
                <a:cs typeface="Arial" charset="0"/>
              </a:rPr>
              <a:t>Criterion #5: Related or Competing Measures</a:t>
            </a:r>
          </a:p>
        </p:txBody>
      </p:sp>
      <p:sp>
        <p:nvSpPr>
          <p:cNvPr id="4" name="Slide Number Placeholder 3"/>
          <p:cNvSpPr>
            <a:spLocks noGrp="1"/>
          </p:cNvSpPr>
          <p:nvPr>
            <p:ph type="sldNum" sz="quarter" idx="12"/>
          </p:nvPr>
        </p:nvSpPr>
        <p:spPr/>
        <p:txBody>
          <a:bodyPr/>
          <a:lstStyle/>
          <a:p>
            <a:pPr algn="l">
              <a:defRPr/>
            </a:pPr>
            <a:fld id="{E8E23443-FBE2-4B93-BFFB-847766304B63}" type="slidenum">
              <a:rPr lang="en-US" smtClean="0"/>
              <a:pPr algn="l">
                <a:defRPr/>
              </a:pPr>
              <a:t>32</a:t>
            </a:fld>
            <a:endParaRPr lang="en-US" dirty="0"/>
          </a:p>
        </p:txBody>
      </p:sp>
      <p:sp>
        <p:nvSpPr>
          <p:cNvPr id="3" name="Content Placeholder 2"/>
          <p:cNvSpPr>
            <a:spLocks noGrp="1"/>
          </p:cNvSpPr>
          <p:nvPr>
            <p:ph sz="quarter" idx="14"/>
          </p:nvPr>
        </p:nvSpPr>
        <p:spPr>
          <a:xfrm>
            <a:off x="609600" y="1528998"/>
            <a:ext cx="7924800" cy="4570412"/>
          </a:xfrm>
        </p:spPr>
        <p:txBody>
          <a:bodyPr>
            <a:normAutofit/>
          </a:bodyPr>
          <a:lstStyle/>
          <a:p>
            <a:pPr>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a:p>
            <a:pPr>
              <a:defRPr/>
            </a:pPr>
            <a:r>
              <a:rPr lang="en-US" sz="2200" dirty="0"/>
              <a:t>5a.  The measure specifications are harmonized with related measures </a:t>
            </a:r>
            <a:r>
              <a:rPr lang="en-US" sz="2200" b="1" dirty="0"/>
              <a:t>OR </a:t>
            </a:r>
            <a:r>
              <a:rPr lang="en-US" sz="2200" dirty="0"/>
              <a:t>the differences in specifications are justified.</a:t>
            </a:r>
          </a:p>
          <a:p>
            <a:pPr>
              <a:defRPr/>
            </a:pPr>
            <a:r>
              <a:rPr lang="en-US" sz="2200" dirty="0"/>
              <a:t>5b.  The measure is superior to competing measures (e.g., is a more valid or efficient way to measure) </a:t>
            </a:r>
            <a:r>
              <a:rPr lang="en-US" sz="2200" b="1" dirty="0"/>
              <a:t>OR</a:t>
            </a:r>
            <a:r>
              <a:rPr lang="en-US" sz="2200" dirty="0"/>
              <a:t> multiple measures are justified.</a:t>
            </a:r>
          </a:p>
        </p:txBody>
      </p:sp>
      <p:sp>
        <p:nvSpPr>
          <p:cNvPr id="2" name="Text Placeholder 1"/>
          <p:cNvSpPr>
            <a:spLocks noGrp="1"/>
          </p:cNvSpPr>
          <p:nvPr>
            <p:ph type="body" sz="quarter" idx="4294967295"/>
          </p:nvPr>
        </p:nvSpPr>
        <p:spPr>
          <a:xfrm>
            <a:off x="609600" y="1674307"/>
            <a:ext cx="7924800" cy="1902772"/>
          </a:xfrm>
        </p:spPr>
        <p:txBody>
          <a:bodyPr>
            <a:normAutofit/>
          </a:bodyPr>
          <a:lstStyle/>
          <a:p>
            <a:pPr marL="0" indent="0">
              <a:buNone/>
            </a:pPr>
            <a:r>
              <a:rPr lang="en-US" sz="2200" b="1" dirty="0"/>
              <a:t>If a measure meets the four criteria </a:t>
            </a:r>
            <a:r>
              <a:rPr lang="en-US" sz="2200" b="1" u="sng" dirty="0"/>
              <a:t>and</a:t>
            </a:r>
            <a:r>
              <a:rPr lang="en-US" sz="2200" b="1" dirty="0"/>
              <a:t> there are endorsed/new </a:t>
            </a:r>
            <a:r>
              <a:rPr lang="en-US" sz="2200" b="1" dirty="0">
                <a:solidFill>
                  <a:schemeClr val="accent2"/>
                </a:solidFill>
              </a:rPr>
              <a:t>related</a:t>
            </a:r>
            <a:r>
              <a:rPr lang="en-US" sz="2200" b="1" dirty="0"/>
              <a:t> measures (same measure focus </a:t>
            </a:r>
            <a:r>
              <a:rPr lang="en-US" sz="2200" b="1" u="sng" dirty="0"/>
              <a:t>or</a:t>
            </a:r>
            <a:r>
              <a:rPr lang="en-US" sz="2200" b="1" dirty="0"/>
              <a:t> same target population) or </a:t>
            </a:r>
            <a:r>
              <a:rPr lang="en-US" sz="2200" b="1" dirty="0">
                <a:solidFill>
                  <a:schemeClr val="accent2"/>
                </a:solidFill>
              </a:rPr>
              <a:t>competing</a:t>
            </a:r>
            <a:r>
              <a:rPr lang="en-US" sz="2200" b="1" dirty="0"/>
              <a:t> measures (both the same measure focus </a:t>
            </a:r>
            <a:r>
              <a:rPr lang="en-US" sz="2200" b="1" u="sng" dirty="0"/>
              <a:t>and</a:t>
            </a:r>
            <a:r>
              <a:rPr lang="en-US" sz="2200" b="1" dirty="0"/>
              <a:t> same target population), the measures are compared to address harmonization and/or selection of the best measure. </a:t>
            </a:r>
          </a:p>
          <a:p>
            <a:endParaRPr lang="en-US" dirty="0"/>
          </a:p>
        </p:txBody>
      </p:sp>
    </p:spTree>
    <p:extLst>
      <p:ext uri="{BB962C8B-B14F-4D97-AF65-F5344CB8AC3E}">
        <p14:creationId xmlns:p14="http://schemas.microsoft.com/office/powerpoint/2010/main" val="189421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NQF Scientific Methods Panel</a:t>
            </a:r>
          </a:p>
        </p:txBody>
      </p:sp>
      <p:sp>
        <p:nvSpPr>
          <p:cNvPr id="3" name="Slide Number Placeholder 2"/>
          <p:cNvSpPr>
            <a:spLocks noGrp="1"/>
          </p:cNvSpPr>
          <p:nvPr>
            <p:ph type="sldNum" sz="quarter" idx="12"/>
          </p:nvPr>
        </p:nvSpPr>
        <p:spPr/>
        <p:txBody>
          <a:bodyPr/>
          <a:lstStyle/>
          <a:p>
            <a:fld id="{5CCC6898-6007-4132-BD9E-84FB4BADD336}" type="slidenum">
              <a:rPr lang="en-US" smtClean="0"/>
              <a:pPr/>
              <a:t>33</a:t>
            </a:fld>
            <a:endParaRPr lang="en-US" dirty="0"/>
          </a:p>
        </p:txBody>
      </p:sp>
      <p:sp>
        <p:nvSpPr>
          <p:cNvPr id="4" name="Content Placeholder 3"/>
          <p:cNvSpPr>
            <a:spLocks noGrp="1"/>
          </p:cNvSpPr>
          <p:nvPr>
            <p:ph sz="quarter" idx="14"/>
          </p:nvPr>
        </p:nvSpPr>
        <p:spPr>
          <a:xfrm>
            <a:off x="761999" y="1137585"/>
            <a:ext cx="7924800" cy="4959504"/>
          </a:xfrm>
        </p:spPr>
        <p:txBody>
          <a:bodyPr/>
          <a:lstStyle/>
          <a:p>
            <a:endParaRPr lang="en-US" sz="2200" dirty="0"/>
          </a:p>
          <a:p>
            <a:r>
              <a:rPr lang="en-US" sz="2200" dirty="0"/>
              <a:t>The Scientific Methods Panel consists of over 20 individuals </a:t>
            </a:r>
            <a:r>
              <a:rPr lang="en-US" sz="2200" dirty="0">
                <a:solidFill>
                  <a:schemeClr val="tx1"/>
                </a:solidFill>
              </a:rPr>
              <a:t>with expertise in statistics, risk adjustment, measure testing, psychometrics, economics, composite measures and eMeasures</a:t>
            </a:r>
          </a:p>
          <a:p>
            <a:endParaRPr lang="en-US" sz="2200" dirty="0">
              <a:solidFill>
                <a:schemeClr val="tx1"/>
              </a:solidFill>
            </a:endParaRPr>
          </a:p>
          <a:p>
            <a:r>
              <a:rPr lang="en-US" sz="2200" dirty="0">
                <a:solidFill>
                  <a:schemeClr val="tx1"/>
                </a:solidFill>
              </a:rPr>
              <a:t>Purpose:</a:t>
            </a:r>
          </a:p>
          <a:p>
            <a:pPr lvl="1"/>
            <a:r>
              <a:rPr lang="en-US" dirty="0"/>
              <a:t>Promote more consistent evaluations of Scientific Acceptability criterion</a:t>
            </a:r>
          </a:p>
          <a:p>
            <a:pPr lvl="1"/>
            <a:r>
              <a:rPr lang="en-US" dirty="0"/>
              <a:t>Reduce standing committee burden</a:t>
            </a:r>
          </a:p>
          <a:p>
            <a:pPr lvl="1"/>
            <a:r>
              <a:rPr lang="en-US" dirty="0"/>
              <a:t>Promote greater participation of consumers, patients, and purchasers on NQF standing committees</a:t>
            </a:r>
          </a:p>
          <a:p>
            <a:pPr marL="274320" lvl="1" indent="0">
              <a:buNone/>
            </a:pPr>
            <a:endParaRPr lang="en-US" dirty="0"/>
          </a:p>
          <a:p>
            <a:pPr lvl="1">
              <a:buNone/>
            </a:pPr>
            <a:endParaRPr lang="en-US" dirty="0"/>
          </a:p>
          <a:p>
            <a:pPr marL="548640" lvl="2" indent="0">
              <a:buNone/>
            </a:pPr>
            <a:endParaRPr lang="en-US" sz="1050" dirty="0"/>
          </a:p>
        </p:txBody>
      </p:sp>
    </p:spTree>
    <p:extLst>
      <p:ext uri="{BB962C8B-B14F-4D97-AF65-F5344CB8AC3E}">
        <p14:creationId xmlns:p14="http://schemas.microsoft.com/office/powerpoint/2010/main" val="981533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1"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Panel Charge</a:t>
            </a:r>
          </a:p>
        </p:txBody>
      </p:sp>
      <p:sp>
        <p:nvSpPr>
          <p:cNvPr id="3" name="Slide Number Placeholder 2"/>
          <p:cNvSpPr>
            <a:spLocks noGrp="1"/>
          </p:cNvSpPr>
          <p:nvPr>
            <p:ph type="sldNum" sz="quarter" idx="12"/>
          </p:nvPr>
        </p:nvSpPr>
        <p:spPr/>
        <p:txBody>
          <a:bodyPr/>
          <a:lstStyle/>
          <a:p>
            <a:fld id="{5CCC6898-6007-4132-BD9E-84FB4BADD336}" type="slidenum">
              <a:rPr lang="en-US" smtClean="0"/>
              <a:t>34</a:t>
            </a:fld>
            <a:endParaRPr lang="en-US" dirty="0"/>
          </a:p>
        </p:txBody>
      </p:sp>
      <p:sp>
        <p:nvSpPr>
          <p:cNvPr id="4" name="Content Placeholder 3"/>
          <p:cNvSpPr>
            <a:spLocks noGrp="1"/>
          </p:cNvSpPr>
          <p:nvPr>
            <p:ph sz="quarter" idx="14"/>
          </p:nvPr>
        </p:nvSpPr>
        <p:spPr>
          <a:xfrm>
            <a:off x="762000" y="1662113"/>
            <a:ext cx="7924799" cy="2832395"/>
          </a:xfrm>
        </p:spPr>
        <p:txBody>
          <a:bodyPr/>
          <a:lstStyle/>
          <a:p>
            <a:r>
              <a:rPr lang="en-US" sz="2200" dirty="0"/>
              <a:t>Conduct evaluation of complex measures only for the </a:t>
            </a:r>
            <a:r>
              <a:rPr lang="en-US" sz="2200" i="1" dirty="0"/>
              <a:t>Scientific Acceptability </a:t>
            </a:r>
            <a:r>
              <a:rPr lang="en-US" sz="2200" dirty="0"/>
              <a:t>criterion, with a focus on a measure’s reliability and validity analyses and results</a:t>
            </a:r>
          </a:p>
          <a:p>
            <a:pPr marL="274320" lvl="1" indent="0">
              <a:buNone/>
            </a:pPr>
            <a:r>
              <a:rPr lang="en-US" dirty="0"/>
              <a:t>                                </a:t>
            </a:r>
          </a:p>
          <a:p>
            <a:r>
              <a:rPr lang="en-US" sz="2200" dirty="0"/>
              <a:t>Serve in an advisory capacity to NQF on methodologic issues, including those related to measure testing, risk adjustment, and measurement approaches.</a:t>
            </a:r>
          </a:p>
          <a:p>
            <a:endParaRPr lang="en-US" dirty="0"/>
          </a:p>
        </p:txBody>
      </p:sp>
    </p:spTree>
    <p:extLst>
      <p:ext uri="{BB962C8B-B14F-4D97-AF65-F5344CB8AC3E}">
        <p14:creationId xmlns:p14="http://schemas.microsoft.com/office/powerpoint/2010/main" val="3609908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971266"/>
          </a:xfrm>
        </p:spPr>
        <p:txBody>
          <a:bodyPr/>
          <a:lstStyle/>
          <a:p>
            <a:r>
              <a:rPr lang="en-US" b="1" dirty="0"/>
              <a:t>Evaluation of the Scientific Acceptability Criterion</a:t>
            </a:r>
          </a:p>
        </p:txBody>
      </p:sp>
      <p:sp>
        <p:nvSpPr>
          <p:cNvPr id="3" name="Slide Number Placeholder 2"/>
          <p:cNvSpPr>
            <a:spLocks noGrp="1"/>
          </p:cNvSpPr>
          <p:nvPr>
            <p:ph type="sldNum" sz="quarter" idx="12"/>
          </p:nvPr>
        </p:nvSpPr>
        <p:spPr/>
        <p:txBody>
          <a:bodyPr/>
          <a:lstStyle/>
          <a:p>
            <a:fld id="{5CCC6898-6007-4132-BD9E-84FB4BADD336}" type="slidenum">
              <a:rPr lang="en-US" smtClean="0"/>
              <a:t>35</a:t>
            </a:fld>
            <a:endParaRPr lang="en-US" dirty="0"/>
          </a:p>
        </p:txBody>
      </p:sp>
      <p:sp>
        <p:nvSpPr>
          <p:cNvPr id="4" name="Content Placeholder 3"/>
          <p:cNvSpPr>
            <a:spLocks noGrp="1"/>
          </p:cNvSpPr>
          <p:nvPr>
            <p:ph sz="quarter" idx="14"/>
          </p:nvPr>
        </p:nvSpPr>
        <p:spPr>
          <a:xfrm>
            <a:off x="762000" y="1596799"/>
            <a:ext cx="7762068" cy="3080368"/>
          </a:xfrm>
        </p:spPr>
        <p:txBody>
          <a:bodyPr/>
          <a:lstStyle/>
          <a:p>
            <a:r>
              <a:rPr lang="en-US" sz="2200" dirty="0"/>
              <a:t>Provide evaluation and ratings for reliability and validity subcriteria</a:t>
            </a:r>
          </a:p>
          <a:p>
            <a:pPr lvl="1"/>
            <a:r>
              <a:rPr lang="en-US" dirty="0"/>
              <a:t>This information will help to inform the standing committee’s endorsement decision</a:t>
            </a:r>
          </a:p>
          <a:p>
            <a:pPr lvl="1"/>
            <a:r>
              <a:rPr lang="en-US" dirty="0"/>
              <a:t>The Scientific Methods Panel will not render endorsement recommendations</a:t>
            </a:r>
          </a:p>
          <a:p>
            <a:pPr lvl="1"/>
            <a:r>
              <a:rPr lang="en-US" dirty="0"/>
              <a:t>Standing committees may raise concerns with the specifications of the measure or with potential threats to validity (e.g., selection of variables for risk adjustment model) and can overturn the Scientific Methods Panel ratings</a:t>
            </a:r>
          </a:p>
          <a:p>
            <a:endParaRPr lang="en-US" dirty="0"/>
          </a:p>
        </p:txBody>
      </p:sp>
    </p:spTree>
    <p:extLst>
      <p:ext uri="{BB962C8B-B14F-4D97-AF65-F5344CB8AC3E}">
        <p14:creationId xmlns:p14="http://schemas.microsoft.com/office/powerpoint/2010/main" val="887734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53182"/>
            <a:ext cx="7924800" cy="909236"/>
          </a:xfrm>
        </p:spPr>
        <p:txBody>
          <a:bodyPr/>
          <a:lstStyle/>
          <a:p>
            <a:r>
              <a:rPr lang="en-US" b="1" dirty="0"/>
              <a:t>Complex vs. Non-Complex Measures</a:t>
            </a:r>
            <a:endParaRPr lang="en-US" sz="2800" b="1" dirty="0"/>
          </a:p>
        </p:txBody>
      </p:sp>
      <p:sp>
        <p:nvSpPr>
          <p:cNvPr id="5" name="Slide Number Placeholder 4"/>
          <p:cNvSpPr>
            <a:spLocks noGrp="1"/>
          </p:cNvSpPr>
          <p:nvPr>
            <p:ph type="sldNum" sz="quarter" idx="12"/>
          </p:nvPr>
        </p:nvSpPr>
        <p:spPr/>
        <p:txBody>
          <a:bodyPr/>
          <a:lstStyle/>
          <a:p>
            <a:fld id="{5CCC6898-6007-4132-BD9E-84FB4BADD336}" type="slidenum">
              <a:rPr lang="en-US" smtClean="0"/>
              <a:pPr/>
              <a:t>36</a:t>
            </a:fld>
            <a:endParaRPr lang="en-US" dirty="0"/>
          </a:p>
        </p:txBody>
      </p:sp>
      <p:graphicFrame>
        <p:nvGraphicFramePr>
          <p:cNvPr id="7" name="Content Placeholder 6" descr="Graphic describing difference between complex measures and non-complex measures."/>
          <p:cNvGraphicFramePr>
            <a:graphicFrameLocks noGrp="1"/>
          </p:cNvGraphicFramePr>
          <p:nvPr>
            <p:ph sz="quarter" idx="14"/>
            <p:extLst>
              <p:ext uri="{D42A27DB-BD31-4B8C-83A1-F6EECF244321}">
                <p14:modId xmlns:p14="http://schemas.microsoft.com/office/powerpoint/2010/main" val="1331089596"/>
              </p:ext>
            </p:extLst>
          </p:nvPr>
        </p:nvGraphicFramePr>
        <p:xfrm>
          <a:off x="761999" y="1321354"/>
          <a:ext cx="7924800" cy="457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37</a:t>
            </a:fld>
            <a:endParaRPr lang="en-US" dirty="0"/>
          </a:p>
        </p:txBody>
      </p:sp>
      <p:pic>
        <p:nvPicPr>
          <p:cNvPr id="5" name="Picture 4" descr="Graphic is a bar chart showing the CDP schedule of two cycles every contract yea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84" y="1133605"/>
            <a:ext cx="7985115" cy="4366347"/>
          </a:xfrm>
          <a:prstGeom prst="rect">
            <a:avLst/>
          </a:prstGeom>
        </p:spPr>
      </p:pic>
      <p:sp>
        <p:nvSpPr>
          <p:cNvPr id="2" name="Title 1"/>
          <p:cNvSpPr>
            <a:spLocks noGrp="1"/>
          </p:cNvSpPr>
          <p:nvPr>
            <p:ph type="title"/>
          </p:nvPr>
        </p:nvSpPr>
        <p:spPr/>
        <p:txBody>
          <a:bodyPr/>
          <a:lstStyle/>
          <a:p>
            <a:r>
              <a:rPr lang="en-US" b="1" dirty="0"/>
              <a:t>Measure Review: Two Cycles Per Year</a:t>
            </a:r>
          </a:p>
        </p:txBody>
      </p:sp>
    </p:spTree>
    <p:extLst>
      <p:ext uri="{BB962C8B-B14F-4D97-AF65-F5344CB8AC3E}">
        <p14:creationId xmlns:p14="http://schemas.microsoft.com/office/powerpoint/2010/main" val="65344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99"/>
            <a:ext cx="7924800" cy="1583635"/>
          </a:xfrm>
        </p:spPr>
        <p:txBody>
          <a:bodyPr/>
          <a:lstStyle/>
          <a:p>
            <a:r>
              <a:rPr lang="en-US" b="1" dirty="0"/>
              <a:t>Intent to Submit – Spring Cycle 2019</a:t>
            </a:r>
          </a:p>
        </p:txBody>
      </p:sp>
      <p:sp>
        <p:nvSpPr>
          <p:cNvPr id="3" name="Slide Number Placeholder 2"/>
          <p:cNvSpPr>
            <a:spLocks noGrp="1"/>
          </p:cNvSpPr>
          <p:nvPr>
            <p:ph type="sldNum" sz="quarter" idx="12"/>
          </p:nvPr>
        </p:nvSpPr>
        <p:spPr/>
        <p:txBody>
          <a:bodyPr/>
          <a:lstStyle/>
          <a:p>
            <a:fld id="{5CCC6898-6007-4132-BD9E-84FB4BADD336}" type="slidenum">
              <a:rPr lang="en-US" smtClean="0"/>
              <a:pPr/>
              <a:t>38</a:t>
            </a:fld>
            <a:endParaRPr lang="en-US" dirty="0"/>
          </a:p>
        </p:txBody>
      </p:sp>
      <p:sp>
        <p:nvSpPr>
          <p:cNvPr id="4" name="Content Placeholder 3"/>
          <p:cNvSpPr>
            <a:spLocks noGrp="1"/>
          </p:cNvSpPr>
          <p:nvPr>
            <p:ph sz="quarter" idx="14"/>
          </p:nvPr>
        </p:nvSpPr>
        <p:spPr>
          <a:xfrm>
            <a:off x="762000" y="1654350"/>
            <a:ext cx="7924800" cy="4570412"/>
          </a:xfrm>
        </p:spPr>
        <p:txBody>
          <a:bodyPr/>
          <a:lstStyle/>
          <a:p>
            <a:pPr marL="0" indent="0">
              <a:buNone/>
            </a:pPr>
            <a:r>
              <a:rPr lang="en-US" sz="2200" dirty="0"/>
              <a:t>Measure stewards/developers notify NQF of their intent to submit a measure </a:t>
            </a:r>
            <a:r>
              <a:rPr lang="en-US" sz="2200" u="sng" dirty="0"/>
              <a:t>via an adapted Measure Submission Form</a:t>
            </a:r>
            <a:endParaRPr lang="en-US" sz="2200" dirty="0"/>
          </a:p>
          <a:p>
            <a:pPr marL="0" indent="0">
              <a:buNone/>
            </a:pPr>
            <a:endParaRPr lang="en-US" sz="2200" dirty="0"/>
          </a:p>
          <a:p>
            <a:r>
              <a:rPr lang="en-US" sz="2200" dirty="0"/>
              <a:t>Objective:</a:t>
            </a:r>
          </a:p>
          <a:p>
            <a:pPr lvl="1"/>
            <a:r>
              <a:rPr lang="en-US" dirty="0"/>
              <a:t>Full implementation of new process</a:t>
            </a:r>
          </a:p>
          <a:p>
            <a:pPr lvl="1"/>
            <a:r>
              <a:rPr lang="en-US" dirty="0"/>
              <a:t>Track submission planning</a:t>
            </a:r>
          </a:p>
          <a:p>
            <a:endParaRPr lang="en-US" sz="2200" dirty="0"/>
          </a:p>
          <a:p>
            <a:r>
              <a:rPr lang="en-US" sz="2200" dirty="0"/>
              <a:t>Intent to Submit Deadline: </a:t>
            </a:r>
            <a:r>
              <a:rPr lang="en-US" sz="2200" b="1" dirty="0"/>
              <a:t>January 2, 2019</a:t>
            </a:r>
          </a:p>
          <a:p>
            <a:r>
              <a:rPr lang="en-US" sz="2200" dirty="0"/>
              <a:t>Full Measure Submission Deadline: </a:t>
            </a:r>
            <a:r>
              <a:rPr lang="en-US" sz="2200" b="1" dirty="0"/>
              <a:t>April 2019</a:t>
            </a:r>
          </a:p>
          <a:p>
            <a:pPr marL="0" indent="0">
              <a:buNone/>
            </a:pPr>
            <a:endParaRPr lang="en-US" dirty="0"/>
          </a:p>
          <a:p>
            <a:pPr marL="274320" lvl="1" indent="0">
              <a:buNone/>
            </a:pPr>
            <a:endParaRPr lang="en-US" sz="1050" dirty="0"/>
          </a:p>
        </p:txBody>
      </p:sp>
    </p:spTree>
    <p:extLst>
      <p:ext uri="{BB962C8B-B14F-4D97-AF65-F5344CB8AC3E}">
        <p14:creationId xmlns:p14="http://schemas.microsoft.com/office/powerpoint/2010/main" val="429449606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t>39</a:t>
            </a:fld>
            <a:endParaRPr lang="en-US" dirty="0"/>
          </a:p>
        </p:txBody>
      </p:sp>
      <p:sp>
        <p:nvSpPr>
          <p:cNvPr id="4" name="Content Placeholder 3"/>
          <p:cNvSpPr>
            <a:spLocks noGrp="1"/>
          </p:cNvSpPr>
          <p:nvPr>
            <p:ph sz="quarter" idx="14"/>
          </p:nvPr>
        </p:nvSpPr>
        <p:spPr>
          <a:xfrm>
            <a:off x="780598" y="1261057"/>
            <a:ext cx="7924800" cy="1653593"/>
          </a:xfrm>
        </p:spPr>
        <p:txBody>
          <a:bodyPr/>
          <a:lstStyle/>
          <a:p>
            <a:pPr marL="0" indent="0">
              <a:buNone/>
            </a:pPr>
            <a:r>
              <a:rPr lang="en-US" sz="2200" b="1" dirty="0"/>
              <a:t>New Measures:</a:t>
            </a:r>
          </a:p>
          <a:p>
            <a:r>
              <a:rPr lang="en-US" sz="2200" dirty="0"/>
              <a:t>Complete a measure submission form the NQF website: </a:t>
            </a:r>
            <a:r>
              <a:rPr lang="en-US" sz="2200" dirty="0">
                <a:hlinkClick r:id="rId3"/>
              </a:rPr>
              <a:t>http://www.qualityforum.org/Measuring_Performance/Submitting_Standards.aspx</a:t>
            </a:r>
            <a:r>
              <a:rPr lang="en-US" sz="2200" dirty="0"/>
              <a:t> </a:t>
            </a:r>
          </a:p>
          <a:p>
            <a:pPr lvl="1"/>
            <a:r>
              <a:rPr lang="en-US" dirty="0"/>
              <a:t>Populate information needed on the Intent to Submit page</a:t>
            </a:r>
          </a:p>
        </p:txBody>
      </p:sp>
      <p:pic>
        <p:nvPicPr>
          <p:cNvPr id="5" name="Content Placeholder 9" descr="Screenshot of &quot;Intent to Submit&quot; form on the NQF website."/>
          <p:cNvPicPr>
            <a:picLocks noChangeAspect="1"/>
          </p:cNvPicPr>
          <p:nvPr/>
        </p:nvPicPr>
        <p:blipFill>
          <a:blip r:embed="rId4"/>
          <a:stretch>
            <a:fillRect/>
          </a:stretch>
        </p:blipFill>
        <p:spPr>
          <a:xfrm>
            <a:off x="4275209" y="3011648"/>
            <a:ext cx="4411590" cy="3235166"/>
          </a:xfrm>
          <a:prstGeom prst="rect">
            <a:avLst/>
          </a:prstGeom>
        </p:spPr>
      </p:pic>
      <p:pic>
        <p:nvPicPr>
          <p:cNvPr id="6" name="Picture 5" descr="Screenshot of the Measure Submission page on the NQF website."/>
          <p:cNvPicPr>
            <a:picLocks noChangeAspect="1"/>
          </p:cNvPicPr>
          <p:nvPr/>
        </p:nvPicPr>
        <p:blipFill rotWithShape="1">
          <a:blip r:embed="rId5"/>
          <a:srcRect t="58720"/>
          <a:stretch/>
        </p:blipFill>
        <p:spPr>
          <a:xfrm>
            <a:off x="780598" y="3693280"/>
            <a:ext cx="3494610" cy="1560453"/>
          </a:xfrm>
          <a:prstGeom prst="rect">
            <a:avLst/>
          </a:prstGeom>
        </p:spPr>
      </p:pic>
      <p:sp>
        <p:nvSpPr>
          <p:cNvPr id="2" name="Title 1"/>
          <p:cNvSpPr>
            <a:spLocks noGrp="1"/>
          </p:cNvSpPr>
          <p:nvPr>
            <p:ph type="title"/>
          </p:nvPr>
        </p:nvSpPr>
        <p:spPr/>
        <p:txBody>
          <a:bodyPr/>
          <a:lstStyle/>
          <a:p>
            <a:r>
              <a:rPr lang="en-US" b="1" dirty="0"/>
              <a:t>Intent to Submit, New Measures</a:t>
            </a:r>
          </a:p>
        </p:txBody>
      </p:sp>
    </p:spTree>
    <p:extLst>
      <p:ext uri="{BB962C8B-B14F-4D97-AF65-F5344CB8AC3E}">
        <p14:creationId xmlns:p14="http://schemas.microsoft.com/office/powerpoint/2010/main" val="37577730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i="0" dirty="0">
                <a:solidFill>
                  <a:schemeClr val="tx1"/>
                </a:solidFill>
              </a:rPr>
              <a:t>August 8, 2018</a:t>
            </a:r>
          </a:p>
        </p:txBody>
      </p:sp>
      <p:sp>
        <p:nvSpPr>
          <p:cNvPr id="2" name="Title 1"/>
          <p:cNvSpPr>
            <a:spLocks noGrp="1"/>
          </p:cNvSpPr>
          <p:nvPr>
            <p:ph type="title"/>
          </p:nvPr>
        </p:nvSpPr>
        <p:spPr>
          <a:xfrm>
            <a:off x="2624666" y="2692399"/>
            <a:ext cx="5724575" cy="1666950"/>
          </a:xfrm>
        </p:spPr>
        <p:txBody>
          <a:bodyPr>
            <a:noAutofit/>
          </a:bodyPr>
          <a:lstStyle/>
          <a:p>
            <a:r>
              <a:rPr lang="en-US" sz="2800" dirty="0">
                <a:solidFill>
                  <a:schemeClr val="tx1"/>
                </a:solidFill>
              </a:rPr>
              <a:t>National Quality Forum’s Measure Evaluation Criteria</a:t>
            </a:r>
            <a:br>
              <a:rPr lang="en-US" dirty="0">
                <a:solidFill>
                  <a:schemeClr val="tx1"/>
                </a:solidFill>
              </a:rPr>
            </a:br>
            <a:endParaRPr lang="en-US" sz="1800" i="1" dirty="0">
              <a:solidFill>
                <a:schemeClr val="tx1"/>
              </a:solidFill>
            </a:endParaRPr>
          </a:p>
        </p:txBody>
      </p:sp>
    </p:spTree>
    <p:extLst>
      <p:ext uri="{BB962C8B-B14F-4D97-AF65-F5344CB8AC3E}">
        <p14:creationId xmlns:p14="http://schemas.microsoft.com/office/powerpoint/2010/main" val="139001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pPr/>
              <a:t>40</a:t>
            </a:fld>
            <a:endParaRPr lang="en-US" dirty="0"/>
          </a:p>
        </p:txBody>
      </p:sp>
      <p:pic>
        <p:nvPicPr>
          <p:cNvPr id="4" name="Picture 3" descr="Screenshot of the Intent to Submit form section to choose Planned Submission Date and  file attachment on the NQF website."/>
          <p:cNvPicPr>
            <a:picLocks noChangeAspect="1"/>
          </p:cNvPicPr>
          <p:nvPr/>
        </p:nvPicPr>
        <p:blipFill>
          <a:blip r:embed="rId3"/>
          <a:stretch>
            <a:fillRect/>
          </a:stretch>
        </p:blipFill>
        <p:spPr>
          <a:xfrm>
            <a:off x="0" y="1694493"/>
            <a:ext cx="9005082" cy="3566160"/>
          </a:xfrm>
          <a:prstGeom prst="rect">
            <a:avLst/>
          </a:prstGeom>
        </p:spPr>
      </p:pic>
      <p:sp>
        <p:nvSpPr>
          <p:cNvPr id="2" name="Title 1"/>
          <p:cNvSpPr>
            <a:spLocks noGrp="1"/>
          </p:cNvSpPr>
          <p:nvPr>
            <p:ph type="title"/>
          </p:nvPr>
        </p:nvSpPr>
        <p:spPr>
          <a:xfrm>
            <a:off x="762000" y="304800"/>
            <a:ext cx="7924800" cy="854150"/>
          </a:xfrm>
        </p:spPr>
        <p:txBody>
          <a:bodyPr/>
          <a:lstStyle/>
          <a:p>
            <a:r>
              <a:rPr lang="en-US" b="1" dirty="0"/>
              <a:t>Intent to Submit – Spring 2019</a:t>
            </a:r>
          </a:p>
        </p:txBody>
      </p:sp>
    </p:spTree>
    <p:extLst>
      <p:ext uri="{BB962C8B-B14F-4D97-AF65-F5344CB8AC3E}">
        <p14:creationId xmlns:p14="http://schemas.microsoft.com/office/powerpoint/2010/main" val="169470654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99"/>
            <a:ext cx="7924800" cy="1583635"/>
          </a:xfrm>
        </p:spPr>
        <p:txBody>
          <a:bodyPr/>
          <a:lstStyle/>
          <a:p>
            <a:r>
              <a:rPr lang="en-US" b="1" dirty="0"/>
              <a:t>Intent to Submit – New Measures</a:t>
            </a:r>
          </a:p>
        </p:txBody>
      </p:sp>
      <p:sp>
        <p:nvSpPr>
          <p:cNvPr id="3" name="Slide Number Placeholder 2"/>
          <p:cNvSpPr>
            <a:spLocks noGrp="1"/>
          </p:cNvSpPr>
          <p:nvPr>
            <p:ph type="sldNum" sz="quarter" idx="12"/>
          </p:nvPr>
        </p:nvSpPr>
        <p:spPr/>
        <p:txBody>
          <a:bodyPr/>
          <a:lstStyle/>
          <a:p>
            <a:fld id="{5CCC6898-6007-4132-BD9E-84FB4BADD336}" type="slidenum">
              <a:rPr lang="en-US" smtClean="0"/>
              <a:pPr/>
              <a:t>41</a:t>
            </a:fld>
            <a:endParaRPr lang="en-US" dirty="0"/>
          </a:p>
        </p:txBody>
      </p:sp>
      <p:pic>
        <p:nvPicPr>
          <p:cNvPr id="7" name="Content Placeholder 6" descr="Screenshot of NQF website location to submit a measure"/>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34460" y="1096616"/>
            <a:ext cx="8658537" cy="4424953"/>
          </a:xfrm>
        </p:spPr>
      </p:pic>
    </p:spTree>
    <p:extLst>
      <p:ext uri="{BB962C8B-B14F-4D97-AF65-F5344CB8AC3E}">
        <p14:creationId xmlns:p14="http://schemas.microsoft.com/office/powerpoint/2010/main" val="22463207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C6898-6007-4132-BD9E-84FB4BADD336}" type="slidenum">
              <a:rPr lang="en-US" smtClean="0"/>
              <a:pPr/>
              <a:t>42</a:t>
            </a:fld>
            <a:endParaRPr lang="en-US" dirty="0"/>
          </a:p>
        </p:txBody>
      </p:sp>
      <p:sp>
        <p:nvSpPr>
          <p:cNvPr id="4" name="Content Placeholder 3"/>
          <p:cNvSpPr>
            <a:spLocks noGrp="1"/>
          </p:cNvSpPr>
          <p:nvPr>
            <p:ph sz="quarter" idx="14"/>
          </p:nvPr>
        </p:nvSpPr>
        <p:spPr>
          <a:xfrm>
            <a:off x="761999" y="854946"/>
            <a:ext cx="7924800" cy="5927457"/>
          </a:xfrm>
        </p:spPr>
        <p:txBody>
          <a:bodyPr/>
          <a:lstStyle/>
          <a:p>
            <a:endParaRPr lang="en-US" sz="2200" dirty="0"/>
          </a:p>
          <a:p>
            <a:r>
              <a:rPr lang="en-US" sz="2200" dirty="0"/>
              <a:t>Intent to Submit information needed:</a:t>
            </a:r>
          </a:p>
          <a:p>
            <a:endParaRPr lang="en-US" sz="2200" dirty="0"/>
          </a:p>
          <a:p>
            <a:endParaRPr lang="en-US" sz="2200" dirty="0"/>
          </a:p>
          <a:p>
            <a:endParaRPr lang="en-US" sz="2200"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Testing information is needed for all new measures and maintenance measures that have indicated updated testing data. </a:t>
            </a:r>
          </a:p>
          <a:p>
            <a:pPr marL="274320" lvl="1" indent="0">
              <a:buNone/>
            </a:pPr>
            <a:endParaRPr lang="en-US" dirty="0"/>
          </a:p>
          <a:p>
            <a:r>
              <a:rPr lang="en-US" sz="2200" dirty="0"/>
              <a:t>All information must be submitted by the Intent to Submit deadline</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0516488"/>
              </p:ext>
            </p:extLst>
          </p:nvPr>
        </p:nvGraphicFramePr>
        <p:xfrm>
          <a:off x="416417" y="1533489"/>
          <a:ext cx="7924800" cy="33832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67289004"/>
                    </a:ext>
                  </a:extLst>
                </a:gridCol>
                <a:gridCol w="3962400">
                  <a:extLst>
                    <a:ext uri="{9D8B030D-6E8A-4147-A177-3AD203B41FA5}">
                      <a16:colId xmlns:a16="http://schemas.microsoft.com/office/drawing/2014/main" val="3427464035"/>
                    </a:ext>
                  </a:extLst>
                </a:gridCol>
              </a:tblGrid>
              <a:tr h="370840">
                <a:tc>
                  <a:txBody>
                    <a:bodyPr/>
                    <a:lstStyle/>
                    <a:p>
                      <a:pPr marL="742950" lvl="1" indent="-285750">
                        <a:buFont typeface="Arial" panose="020B0604020202020204" pitchFamily="34" charset="0"/>
                        <a:buChar char="•"/>
                      </a:pPr>
                      <a:r>
                        <a:rPr lang="en-US" b="1" dirty="0"/>
                        <a:t>Planned submission date </a:t>
                      </a:r>
                      <a:r>
                        <a:rPr lang="en-US" dirty="0"/>
                        <a:t>(cycle and year)</a:t>
                      </a:r>
                    </a:p>
                    <a:p>
                      <a:pPr marL="742950" lvl="1" indent="-285750">
                        <a:buFont typeface="Arial" panose="020B0604020202020204" pitchFamily="34" charset="0"/>
                        <a:buChar char="•"/>
                      </a:pPr>
                      <a:r>
                        <a:rPr lang="en-US" dirty="0"/>
                        <a:t>Measure name</a:t>
                      </a:r>
                    </a:p>
                    <a:p>
                      <a:pPr marL="742950" lvl="1" indent="-285750">
                        <a:buFont typeface="Arial" panose="020B0604020202020204" pitchFamily="34" charset="0"/>
                        <a:buChar char="•"/>
                      </a:pPr>
                      <a:r>
                        <a:rPr lang="en-US" dirty="0"/>
                        <a:t>Measure description</a:t>
                      </a:r>
                    </a:p>
                    <a:p>
                      <a:pPr marL="742950" lvl="1" indent="-285750">
                        <a:buFont typeface="Arial" panose="020B0604020202020204" pitchFamily="34" charset="0"/>
                        <a:buChar char="•"/>
                      </a:pPr>
                      <a:r>
                        <a:rPr lang="en-US" dirty="0"/>
                        <a:t>Measure title</a:t>
                      </a:r>
                    </a:p>
                    <a:p>
                      <a:pPr marL="742950" lvl="1" indent="-285750">
                        <a:buFont typeface="Arial" panose="020B0604020202020204" pitchFamily="34" charset="0"/>
                        <a:buChar char="•"/>
                      </a:pPr>
                      <a:r>
                        <a:rPr lang="en-US" dirty="0"/>
                        <a:t>Measure type</a:t>
                      </a:r>
                    </a:p>
                    <a:p>
                      <a:pPr marL="742950" lvl="1" indent="-285750">
                        <a:buFont typeface="Arial" panose="020B0604020202020204" pitchFamily="34" charset="0"/>
                        <a:buChar char="•"/>
                      </a:pPr>
                      <a:r>
                        <a:rPr lang="en-US" dirty="0"/>
                        <a:t>Level of analysis</a:t>
                      </a:r>
                    </a:p>
                    <a:p>
                      <a:pPr marL="742950" lvl="1" indent="-285750">
                        <a:buFont typeface="Arial" panose="020B0604020202020204" pitchFamily="34" charset="0"/>
                        <a:buChar char="•"/>
                      </a:pPr>
                      <a:r>
                        <a:rPr lang="en-US" dirty="0"/>
                        <a:t>Data</a:t>
                      </a:r>
                      <a:r>
                        <a:rPr lang="en-US" baseline="0" dirty="0"/>
                        <a:t> source</a:t>
                      </a:r>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txBody>
                  <a:tcPr/>
                </a:tc>
                <a:tc>
                  <a:txBody>
                    <a:bodyPr/>
                    <a:lstStyle/>
                    <a:p>
                      <a:pPr marL="742950" lvl="1" indent="-285750">
                        <a:buFont typeface="Arial" panose="020B0604020202020204" pitchFamily="34" charset="0"/>
                        <a:buChar char="•"/>
                      </a:pPr>
                      <a:r>
                        <a:rPr lang="en-US" baseline="0" dirty="0"/>
                        <a:t>Numerator/Denominator </a:t>
                      </a:r>
                      <a:r>
                        <a:rPr lang="en-US" baseline="0" dirty="0">
                          <a:solidFill>
                            <a:schemeClr val="tx1"/>
                          </a:solidFill>
                        </a:rPr>
                        <a:t>statement, details</a:t>
                      </a:r>
                    </a:p>
                    <a:p>
                      <a:pPr marL="742950" lvl="1" indent="-285750">
                        <a:buFont typeface="Arial" panose="020B0604020202020204" pitchFamily="34" charset="0"/>
                        <a:buChar char="•"/>
                      </a:pPr>
                      <a:r>
                        <a:rPr lang="en-US" baseline="0" dirty="0">
                          <a:solidFill>
                            <a:schemeClr val="tx1"/>
                          </a:solidFill>
                        </a:rPr>
                        <a:t>Stratification/risk adjustment</a:t>
                      </a:r>
                    </a:p>
                    <a:p>
                      <a:pPr marL="742950" lvl="1" indent="-285750">
                        <a:buFont typeface="Arial" panose="020B0604020202020204" pitchFamily="34" charset="0"/>
                        <a:buChar char="•"/>
                      </a:pPr>
                      <a:r>
                        <a:rPr lang="en-US" baseline="0" dirty="0">
                          <a:solidFill>
                            <a:schemeClr val="tx1"/>
                          </a:solidFill>
                        </a:rPr>
                        <a:t>Type and interpretation of score</a:t>
                      </a:r>
                    </a:p>
                    <a:p>
                      <a:pPr marL="742950" lvl="1" indent="-285750">
                        <a:buFont typeface="Arial" panose="020B0604020202020204" pitchFamily="34" charset="0"/>
                        <a:buChar char="•"/>
                      </a:pPr>
                      <a:r>
                        <a:rPr lang="en-US" baseline="0" dirty="0">
                          <a:solidFill>
                            <a:schemeClr val="tx1"/>
                          </a:solidFill>
                        </a:rPr>
                        <a:t>Calculation algorithm/measure logic</a:t>
                      </a:r>
                    </a:p>
                    <a:p>
                      <a:pPr marL="742950" lvl="1" indent="-285750">
                        <a:buFont typeface="Arial" panose="020B0604020202020204" pitchFamily="34" charset="0"/>
                        <a:buChar char="•"/>
                      </a:pPr>
                      <a:r>
                        <a:rPr lang="en-US" baseline="0" dirty="0">
                          <a:solidFill>
                            <a:schemeClr val="tx1"/>
                          </a:solidFill>
                        </a:rPr>
                        <a:t>Sampling</a:t>
                      </a:r>
                    </a:p>
                    <a:p>
                      <a:pPr marL="742950" lvl="1" indent="-285750">
                        <a:buFont typeface="Arial" panose="020B0604020202020204" pitchFamily="34" charset="0"/>
                        <a:buChar char="•"/>
                      </a:pPr>
                      <a:r>
                        <a:rPr lang="en-US" baseline="0" dirty="0">
                          <a:solidFill>
                            <a:schemeClr val="tx1"/>
                          </a:solidFill>
                        </a:rPr>
                        <a:t>Survey instrument/Data Dictionary</a:t>
                      </a:r>
                    </a:p>
                    <a:p>
                      <a:pPr marL="742950" lvl="1" indent="-285750">
                        <a:buFont typeface="Arial" panose="020B0604020202020204" pitchFamily="34" charset="0"/>
                        <a:buChar char="•"/>
                      </a:pPr>
                      <a:r>
                        <a:rPr lang="en-US" b="1" u="sng" baseline="0" dirty="0"/>
                        <a:t>Testing information</a:t>
                      </a:r>
                    </a:p>
                    <a:p>
                      <a:endParaRPr lang="en-US" dirty="0"/>
                    </a:p>
                  </a:txBody>
                  <a:tcPr/>
                </a:tc>
                <a:extLst>
                  <a:ext uri="{0D108BD9-81ED-4DB2-BD59-A6C34878D82A}">
                    <a16:rowId xmlns:a16="http://schemas.microsoft.com/office/drawing/2014/main" val="4283214185"/>
                  </a:ext>
                </a:extLst>
              </a:tr>
            </a:tbl>
          </a:graphicData>
        </a:graphic>
      </p:graphicFrame>
      <p:sp>
        <p:nvSpPr>
          <p:cNvPr id="2" name="Title 1"/>
          <p:cNvSpPr>
            <a:spLocks noGrp="1"/>
          </p:cNvSpPr>
          <p:nvPr>
            <p:ph type="title"/>
          </p:nvPr>
        </p:nvSpPr>
        <p:spPr>
          <a:xfrm>
            <a:off x="762000" y="304800"/>
            <a:ext cx="7924800" cy="684028"/>
          </a:xfrm>
        </p:spPr>
        <p:txBody>
          <a:bodyPr/>
          <a:lstStyle/>
          <a:p>
            <a:r>
              <a:rPr lang="en-US" b="1" dirty="0"/>
              <a:t>Intent to Submit, New Measures</a:t>
            </a:r>
          </a:p>
        </p:txBody>
      </p:sp>
    </p:spTree>
    <p:extLst>
      <p:ext uri="{BB962C8B-B14F-4D97-AF65-F5344CB8AC3E}">
        <p14:creationId xmlns:p14="http://schemas.microsoft.com/office/powerpoint/2010/main" val="82658363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CCC6898-6007-4132-BD9E-84FB4BADD336}" type="slidenum">
              <a:rPr lang="en-US" smtClean="0"/>
              <a:t>43</a:t>
            </a:fld>
            <a:endParaRPr lang="en-US" dirty="0"/>
          </a:p>
        </p:txBody>
      </p:sp>
      <p:pic>
        <p:nvPicPr>
          <p:cNvPr id="6" name="Picture 5" descr="Screenshot of NQF website &quot;Dashboard&quot; page where you would make any edits to your maintenance measures."/>
          <p:cNvPicPr>
            <a:picLocks noChangeAspect="1"/>
          </p:cNvPicPr>
          <p:nvPr/>
        </p:nvPicPr>
        <p:blipFill rotWithShape="1">
          <a:blip r:embed="rId3"/>
          <a:srcRect t="50968"/>
          <a:stretch/>
        </p:blipFill>
        <p:spPr>
          <a:xfrm>
            <a:off x="1193389" y="4351889"/>
            <a:ext cx="6406095" cy="1775559"/>
          </a:xfrm>
          <a:prstGeom prst="rect">
            <a:avLst/>
          </a:prstGeom>
        </p:spPr>
      </p:pic>
      <p:pic>
        <p:nvPicPr>
          <p:cNvPr id="2" name="Picture 1" descr="Screenshot of NQF website &quot;Dashboard&quot; page where you would make any edits to your maintenance measures."/>
          <p:cNvPicPr>
            <a:picLocks noChangeAspect="1"/>
          </p:cNvPicPr>
          <p:nvPr/>
        </p:nvPicPr>
        <p:blipFill rotWithShape="1">
          <a:blip r:embed="rId3"/>
          <a:srcRect b="72746"/>
          <a:stretch/>
        </p:blipFill>
        <p:spPr>
          <a:xfrm>
            <a:off x="1193389" y="3326599"/>
            <a:ext cx="6406095" cy="986937"/>
          </a:xfrm>
          <a:prstGeom prst="rect">
            <a:avLst/>
          </a:prstGeom>
        </p:spPr>
      </p:pic>
      <p:sp>
        <p:nvSpPr>
          <p:cNvPr id="9" name="Content Placeholder 8"/>
          <p:cNvSpPr>
            <a:spLocks noGrp="1"/>
          </p:cNvSpPr>
          <p:nvPr>
            <p:ph sz="quarter" idx="14"/>
          </p:nvPr>
        </p:nvSpPr>
        <p:spPr>
          <a:xfrm>
            <a:off x="762000" y="1143794"/>
            <a:ext cx="7924800" cy="2144452"/>
          </a:xfrm>
        </p:spPr>
        <p:txBody>
          <a:bodyPr/>
          <a:lstStyle/>
          <a:p>
            <a:pPr marL="0" indent="0">
              <a:buNone/>
            </a:pPr>
            <a:r>
              <a:rPr lang="en-US" sz="2200" b="1" dirty="0"/>
              <a:t>Maintenance Measures:</a:t>
            </a:r>
          </a:p>
          <a:p>
            <a:r>
              <a:rPr lang="en-US" sz="2200" dirty="0"/>
              <a:t>Log in to your dashboard</a:t>
            </a:r>
          </a:p>
          <a:p>
            <a:pPr lvl="1"/>
            <a:r>
              <a:rPr lang="en-US" dirty="0"/>
              <a:t>Verify the specifications your measure is still accurate.</a:t>
            </a:r>
          </a:p>
          <a:p>
            <a:pPr lvl="1"/>
            <a:r>
              <a:rPr lang="en-US" dirty="0"/>
              <a:t>Upload your testing information using the latest NQF testing form (currently version 7.1)</a:t>
            </a:r>
          </a:p>
          <a:p>
            <a:pPr lvl="1"/>
            <a:r>
              <a:rPr lang="en-US" dirty="0"/>
              <a:t>Click “Save Draft” to Finalize the Intent to Submit</a:t>
            </a:r>
          </a:p>
          <a:p>
            <a:endParaRPr lang="en-US" dirty="0"/>
          </a:p>
        </p:txBody>
      </p:sp>
      <p:sp>
        <p:nvSpPr>
          <p:cNvPr id="8" name="Title 7"/>
          <p:cNvSpPr>
            <a:spLocks noGrp="1"/>
          </p:cNvSpPr>
          <p:nvPr>
            <p:ph type="title"/>
          </p:nvPr>
        </p:nvSpPr>
        <p:spPr>
          <a:xfrm>
            <a:off x="762000" y="304800"/>
            <a:ext cx="7924800" cy="838994"/>
          </a:xfrm>
        </p:spPr>
        <p:txBody>
          <a:bodyPr/>
          <a:lstStyle/>
          <a:p>
            <a:r>
              <a:rPr lang="en-US" b="1" dirty="0"/>
              <a:t>Intent to Submit (Continued)</a:t>
            </a:r>
          </a:p>
        </p:txBody>
      </p:sp>
    </p:spTree>
    <p:extLst>
      <p:ext uri="{BB962C8B-B14F-4D97-AF65-F5344CB8AC3E}">
        <p14:creationId xmlns:p14="http://schemas.microsoft.com/office/powerpoint/2010/main" val="131081435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for Measure Developers</a:t>
            </a:r>
          </a:p>
        </p:txBody>
      </p:sp>
      <p:sp>
        <p:nvSpPr>
          <p:cNvPr id="3" name="Slide Number Placeholder 2"/>
          <p:cNvSpPr>
            <a:spLocks noGrp="1"/>
          </p:cNvSpPr>
          <p:nvPr>
            <p:ph type="sldNum" sz="quarter" idx="12"/>
          </p:nvPr>
        </p:nvSpPr>
        <p:spPr/>
        <p:txBody>
          <a:bodyPr/>
          <a:lstStyle/>
          <a:p>
            <a:fld id="{5CCC6898-6007-4132-BD9E-84FB4BADD336}" type="slidenum">
              <a:rPr lang="en-US" smtClean="0"/>
              <a:t>44</a:t>
            </a:fld>
            <a:endParaRPr lang="en-US" dirty="0"/>
          </a:p>
        </p:txBody>
      </p:sp>
      <p:sp>
        <p:nvSpPr>
          <p:cNvPr id="5" name="Content Placeholder 4"/>
          <p:cNvSpPr>
            <a:spLocks noGrp="1"/>
          </p:cNvSpPr>
          <p:nvPr>
            <p:ph sz="quarter" idx="14"/>
          </p:nvPr>
        </p:nvSpPr>
        <p:spPr>
          <a:xfrm>
            <a:off x="762000" y="1369546"/>
            <a:ext cx="8310282" cy="5183654"/>
          </a:xfrm>
        </p:spPr>
        <p:txBody>
          <a:bodyPr/>
          <a:lstStyle/>
          <a:p>
            <a:pPr lvl="0"/>
            <a:r>
              <a:rPr lang="en-US" sz="2200" dirty="0"/>
              <a:t>Refer to the NQF </a:t>
            </a:r>
            <a:r>
              <a:rPr lang="en-US" sz="2200" u="sng" dirty="0">
                <a:hlinkClick r:id="rId3"/>
              </a:rPr>
              <a:t>Submitting Standards</a:t>
            </a:r>
            <a:r>
              <a:rPr lang="en-US" sz="2200" dirty="0"/>
              <a:t> web page for numerous resources specifically for developers:</a:t>
            </a:r>
          </a:p>
          <a:p>
            <a:pPr marL="0" lvl="0" indent="0">
              <a:buNone/>
            </a:pPr>
            <a:endParaRPr lang="en-US" sz="2200" dirty="0"/>
          </a:p>
          <a:p>
            <a:pPr lvl="1"/>
            <a:r>
              <a:rPr lang="en-US" u="sng" dirty="0">
                <a:hlinkClick r:id="rId4"/>
              </a:rPr>
              <a:t>Measure Developer Guidebook</a:t>
            </a:r>
            <a:r>
              <a:rPr lang="en-US" dirty="0"/>
              <a:t>: general process guidance </a:t>
            </a:r>
          </a:p>
          <a:p>
            <a:pPr lvl="1"/>
            <a:r>
              <a:rPr lang="en-US" u="sng" dirty="0">
                <a:hlinkClick r:id="rId5"/>
              </a:rPr>
              <a:t>Measure Evaluation Criteria</a:t>
            </a:r>
            <a:r>
              <a:rPr lang="en-US" u="sng" dirty="0"/>
              <a:t>:</a:t>
            </a:r>
            <a:r>
              <a:rPr lang="en-US" dirty="0"/>
              <a:t> detailed overview of NQF’s measure requirements</a:t>
            </a:r>
          </a:p>
          <a:p>
            <a:pPr lvl="1"/>
            <a:r>
              <a:rPr lang="en-US" u="sng" dirty="0">
                <a:hlinkClick r:id="rId6"/>
              </a:rPr>
              <a:t>Submission deadlines</a:t>
            </a:r>
            <a:r>
              <a:rPr lang="en-US" u="sng" dirty="0"/>
              <a:t>: key dates for project/topic area measure submissions</a:t>
            </a:r>
            <a:endParaRPr lang="en-US" dirty="0"/>
          </a:p>
          <a:p>
            <a:pPr lvl="1"/>
            <a:r>
              <a:rPr lang="en-US" u="sng" dirty="0">
                <a:hlinkClick r:id="rId7"/>
              </a:rPr>
              <a:t>Measure Developer Resource Library</a:t>
            </a:r>
            <a:r>
              <a:rPr lang="en-US" u="sng" dirty="0"/>
              <a:t>: </a:t>
            </a:r>
            <a:r>
              <a:rPr lang="en-US" dirty="0"/>
              <a:t>includes recordings of past developer webinars</a:t>
            </a:r>
          </a:p>
          <a:p>
            <a:pPr lvl="1"/>
            <a:r>
              <a:rPr lang="en-US" dirty="0"/>
              <a:t>“</a:t>
            </a:r>
            <a:r>
              <a:rPr lang="en-US" u="sng" dirty="0">
                <a:hlinkClick r:id="rId8"/>
              </a:rPr>
              <a:t>What Good Looks Like</a:t>
            </a:r>
            <a:r>
              <a:rPr lang="en-US" dirty="0"/>
              <a:t>”: sample measure submissions</a:t>
            </a:r>
          </a:p>
          <a:p>
            <a:pPr lvl="1"/>
            <a:r>
              <a:rPr lang="en-US" u="sng" dirty="0">
                <a:hlinkClick r:id="rId3"/>
              </a:rPr>
              <a:t>Submitting Standards</a:t>
            </a:r>
            <a:r>
              <a:rPr lang="en-US" dirty="0"/>
              <a:t>: includes guidance and reports on all of the major criteria</a:t>
            </a:r>
          </a:p>
          <a:p>
            <a:pPr marL="0" indent="0">
              <a:buNone/>
            </a:pPr>
            <a:endParaRPr lang="en-US" dirty="0"/>
          </a:p>
        </p:txBody>
      </p:sp>
    </p:spTree>
    <p:extLst>
      <p:ext uri="{BB962C8B-B14F-4D97-AF65-F5344CB8AC3E}">
        <p14:creationId xmlns:p14="http://schemas.microsoft.com/office/powerpoint/2010/main" val="95454082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Reminders</a:t>
            </a:r>
          </a:p>
        </p:txBody>
      </p:sp>
      <p:sp>
        <p:nvSpPr>
          <p:cNvPr id="3" name="Slide Number Placeholder 2"/>
          <p:cNvSpPr>
            <a:spLocks noGrp="1"/>
          </p:cNvSpPr>
          <p:nvPr>
            <p:ph type="sldNum" sz="quarter" idx="12"/>
          </p:nvPr>
        </p:nvSpPr>
        <p:spPr/>
        <p:txBody>
          <a:bodyPr/>
          <a:lstStyle/>
          <a:p>
            <a:fld id="{5CCC6898-6007-4132-BD9E-84FB4BADD336}" type="slidenum">
              <a:rPr lang="en-US" smtClean="0"/>
              <a:t>45</a:t>
            </a:fld>
            <a:endParaRPr lang="en-US" dirty="0"/>
          </a:p>
        </p:txBody>
      </p:sp>
      <p:sp>
        <p:nvSpPr>
          <p:cNvPr id="4" name="Content Placeholder 3"/>
          <p:cNvSpPr>
            <a:spLocks noGrp="1"/>
          </p:cNvSpPr>
          <p:nvPr>
            <p:ph sz="quarter" idx="14"/>
          </p:nvPr>
        </p:nvSpPr>
        <p:spPr>
          <a:xfrm>
            <a:off x="762000" y="1260615"/>
            <a:ext cx="8283387" cy="5049184"/>
          </a:xfrm>
        </p:spPr>
        <p:txBody>
          <a:bodyPr/>
          <a:lstStyle/>
          <a:p>
            <a:pPr lvl="0"/>
            <a:r>
              <a:rPr lang="en-US" sz="2200" dirty="0"/>
              <a:t>Measure developer webinars offered monthly</a:t>
            </a:r>
          </a:p>
          <a:p>
            <a:pPr marL="0" lvl="0" indent="0">
              <a:buNone/>
            </a:pPr>
            <a:endParaRPr lang="en-US" sz="2200" dirty="0"/>
          </a:p>
          <a:p>
            <a:pPr lvl="0"/>
            <a:r>
              <a:rPr lang="en-US" sz="2200" dirty="0"/>
              <a:t>Contact </a:t>
            </a:r>
            <a:r>
              <a:rPr lang="en-US" sz="2200" u="sng" dirty="0">
                <a:hlinkClick r:id="rId3"/>
              </a:rPr>
              <a:t>measuremaintenance@qualityforum.org</a:t>
            </a:r>
            <a:r>
              <a:rPr lang="en-US" sz="2200" dirty="0"/>
              <a:t> for general inquiries or questions related to the CDP, measure evaluation criteria, or technical assistance</a:t>
            </a:r>
          </a:p>
          <a:p>
            <a:pPr marL="0" lvl="0" indent="0">
              <a:buNone/>
            </a:pPr>
            <a:endParaRPr lang="en-US" sz="2200" dirty="0"/>
          </a:p>
          <a:p>
            <a:pPr lvl="0"/>
            <a:r>
              <a:rPr lang="en-US" sz="2200" dirty="0"/>
              <a:t>Check your dashboard regularly and verify the correct measure developer/steward contacts are listed</a:t>
            </a:r>
          </a:p>
          <a:p>
            <a:pPr marL="0" lvl="0" indent="0">
              <a:buNone/>
            </a:pPr>
            <a:endParaRPr lang="en-US" sz="2200" dirty="0"/>
          </a:p>
          <a:p>
            <a:r>
              <a:rPr lang="en-US" sz="2200" dirty="0"/>
              <a:t>Seek technical assistance from NQF staff early and often</a:t>
            </a:r>
          </a:p>
          <a:p>
            <a:pPr lvl="0"/>
            <a:endParaRPr lang="en-US" dirty="0"/>
          </a:p>
          <a:p>
            <a:endParaRPr lang="en-US" dirty="0"/>
          </a:p>
        </p:txBody>
      </p:sp>
    </p:spTree>
    <p:extLst>
      <p:ext uri="{BB962C8B-B14F-4D97-AF65-F5344CB8AC3E}">
        <p14:creationId xmlns:p14="http://schemas.microsoft.com/office/powerpoint/2010/main" val="326192588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C6898-6007-4132-BD9E-84FB4BADD336}" type="slidenum">
              <a:rPr kumimoji="0" lang="en-US" sz="900" b="0" i="0" u="none" strike="noStrike" kern="1200" cap="none" spc="0" normalizeH="0" baseline="0" noProof="0" smtClean="0">
                <a:ln>
                  <a:noFill/>
                </a:ln>
                <a:solidFill>
                  <a:srgbClr val="41546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415462">
                  <a:tint val="75000"/>
                </a:srgbClr>
              </a:solidFill>
              <a:effectLst/>
              <a:uLnTx/>
              <a:uFillTx/>
              <a:latin typeface="Calibri"/>
              <a:ea typeface="+mn-ea"/>
              <a:cs typeface="+mn-cs"/>
            </a:endParaRPr>
          </a:p>
        </p:txBody>
      </p:sp>
      <p:pic>
        <p:nvPicPr>
          <p:cNvPr id="2" name="Picture 1" descr="Graphic that says &quot;Thank You.&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5685" cy="6303981"/>
          </a:xfrm>
          <a:prstGeom prst="rect">
            <a:avLst/>
          </a:prstGeom>
        </p:spPr>
      </p:pic>
      <p:sp>
        <p:nvSpPr>
          <p:cNvPr id="4" name="Title 3" hidden="1">
            <a:extLst>
              <a:ext uri="{FF2B5EF4-FFF2-40B4-BE49-F238E27FC236}">
                <a16:creationId xmlns:a16="http://schemas.microsoft.com/office/drawing/2014/main" id="{AD5D2A1A-AE58-4C3F-A541-8791425B40FE}"/>
              </a:ext>
            </a:extLst>
          </p:cNvPr>
          <p:cNvSpPr>
            <a:spLocks noGrp="1"/>
          </p:cNvSpPr>
          <p:nvPr>
            <p:ph type="title" idx="4294967295"/>
          </p:nvPr>
        </p:nvSpPr>
        <p:spPr/>
        <p:txBody>
          <a:bodyPr/>
          <a:lstStyle/>
          <a:p>
            <a:r>
              <a:rPr lang="en-US" dirty="0"/>
              <a:t>Thank you</a:t>
            </a:r>
          </a:p>
        </p:txBody>
      </p:sp>
    </p:spTree>
    <p:extLst>
      <p:ext uri="{BB962C8B-B14F-4D97-AF65-F5344CB8AC3E}">
        <p14:creationId xmlns:p14="http://schemas.microsoft.com/office/powerpoint/2010/main" val="146846481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8F484-3AB8-443B-8429-DE34BCE48798}"/>
              </a:ext>
            </a:extLst>
          </p:cNvPr>
          <p:cNvSpPr>
            <a:spLocks noGrp="1"/>
          </p:cNvSpPr>
          <p:nvPr>
            <p:ph type="sldNum" sz="quarter" idx="12"/>
          </p:nvPr>
        </p:nvSpPr>
        <p:spPr/>
        <p:txBody>
          <a:bodyPr/>
          <a:lstStyle/>
          <a:p>
            <a:fld id="{5CCC6898-6007-4132-BD9E-84FB4BADD336}" type="slidenum">
              <a:rPr lang="en-US" smtClean="0"/>
              <a:pPr/>
              <a:t>47</a:t>
            </a:fld>
            <a:endParaRPr lang="en-US" dirty="0"/>
          </a:p>
        </p:txBody>
      </p:sp>
      <p:pic>
        <p:nvPicPr>
          <p:cNvPr id="3" name="Picture 2" descr="Slide to contact MMSsupport@battelle.org if you would like to participate in a Spotlight Session.">
            <a:extLst>
              <a:ext uri="{FF2B5EF4-FFF2-40B4-BE49-F238E27FC236}">
                <a16:creationId xmlns:a16="http://schemas.microsoft.com/office/drawing/2014/main" id="{CABF2AB3-D0E3-4ABA-8B15-56E1B6071FC8}"/>
              </a:ext>
            </a:extLst>
          </p:cNvPr>
          <p:cNvPicPr>
            <a:picLocks noChangeAspect="1"/>
          </p:cNvPicPr>
          <p:nvPr/>
        </p:nvPicPr>
        <p:blipFill>
          <a:blip r:embed="rId3"/>
          <a:stretch>
            <a:fillRect/>
          </a:stretch>
        </p:blipFill>
        <p:spPr>
          <a:xfrm>
            <a:off x="1" y="1"/>
            <a:ext cx="9143999" cy="6858000"/>
          </a:xfrm>
          <a:prstGeom prst="rect">
            <a:avLst/>
          </a:prstGeom>
        </p:spPr>
      </p:pic>
      <p:sp>
        <p:nvSpPr>
          <p:cNvPr id="7" name="Title 6" hidden="1">
            <a:extLst>
              <a:ext uri="{FF2B5EF4-FFF2-40B4-BE49-F238E27FC236}">
                <a16:creationId xmlns:a16="http://schemas.microsoft.com/office/drawing/2014/main" id="{8BCFBA97-6849-4745-8E0D-FBC32737DEC0}"/>
              </a:ext>
            </a:extLst>
          </p:cNvPr>
          <p:cNvSpPr>
            <a:spLocks noGrp="1"/>
          </p:cNvSpPr>
          <p:nvPr>
            <p:ph type="title" idx="4294967295"/>
          </p:nvPr>
        </p:nvSpPr>
        <p:spPr/>
        <p:txBody>
          <a:bodyPr/>
          <a:lstStyle/>
          <a:p>
            <a:r>
              <a:rPr lang="en-US" dirty="0"/>
              <a:t>CMS Spotlight Opportunities</a:t>
            </a:r>
          </a:p>
        </p:txBody>
      </p:sp>
    </p:spTree>
    <p:extLst>
      <p:ext uri="{BB962C8B-B14F-4D97-AF65-F5344CB8AC3E}">
        <p14:creationId xmlns:p14="http://schemas.microsoft.com/office/powerpoint/2010/main" val="139046930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BED7B7-BAB6-46C3-9433-A60381DA3CF4}"/>
              </a:ext>
            </a:extLst>
          </p:cNvPr>
          <p:cNvSpPr>
            <a:spLocks noGrp="1"/>
          </p:cNvSpPr>
          <p:nvPr>
            <p:ph type="sldNum" sz="quarter" idx="12"/>
          </p:nvPr>
        </p:nvSpPr>
        <p:spPr/>
        <p:txBody>
          <a:bodyPr/>
          <a:lstStyle/>
          <a:p>
            <a:fld id="{5CCC6898-6007-4132-BD9E-84FB4BADD336}" type="slidenum">
              <a:rPr lang="en-US" smtClean="0"/>
              <a:pPr/>
              <a:t>48</a:t>
            </a:fld>
            <a:endParaRPr lang="en-US" dirty="0"/>
          </a:p>
        </p:txBody>
      </p:sp>
      <p:pic>
        <p:nvPicPr>
          <p:cNvPr id="3" name="Picture 2" descr="Placeholder slide for discussion with attendees and panelists.">
            <a:extLst>
              <a:ext uri="{FF2B5EF4-FFF2-40B4-BE49-F238E27FC236}">
                <a16:creationId xmlns:a16="http://schemas.microsoft.com/office/drawing/2014/main" id="{407EEC50-3BCD-4C6B-BC2A-787D65AFE7E2}"/>
              </a:ext>
            </a:extLst>
          </p:cNvPr>
          <p:cNvPicPr>
            <a:picLocks noChangeAspect="1"/>
          </p:cNvPicPr>
          <p:nvPr/>
        </p:nvPicPr>
        <p:blipFill>
          <a:blip r:embed="rId3"/>
          <a:stretch>
            <a:fillRect/>
          </a:stretch>
        </p:blipFill>
        <p:spPr>
          <a:xfrm>
            <a:off x="0" y="-1"/>
            <a:ext cx="9144000" cy="6858001"/>
          </a:xfrm>
          <a:prstGeom prst="rect">
            <a:avLst/>
          </a:prstGeom>
        </p:spPr>
      </p:pic>
      <p:sp>
        <p:nvSpPr>
          <p:cNvPr id="9" name="Title 8" hidden="1">
            <a:extLst>
              <a:ext uri="{FF2B5EF4-FFF2-40B4-BE49-F238E27FC236}">
                <a16:creationId xmlns:a16="http://schemas.microsoft.com/office/drawing/2014/main" id="{DAF3B58C-EADF-4A83-B9DE-DD8E013225F3}"/>
              </a:ext>
            </a:extLst>
          </p:cNvPr>
          <p:cNvSpPr>
            <a:spLocks noGrp="1"/>
          </p:cNvSpPr>
          <p:nvPr>
            <p:ph type="title" idx="4294967295"/>
          </p:nvPr>
        </p:nvSpPr>
        <p:spPr/>
        <p:txBody>
          <a:bodyPr/>
          <a:lstStyle/>
          <a:p>
            <a:r>
              <a:rPr lang="en-US" dirty="0"/>
              <a:t>Discussion</a:t>
            </a:r>
          </a:p>
        </p:txBody>
      </p:sp>
    </p:spTree>
    <p:extLst>
      <p:ext uri="{BB962C8B-B14F-4D97-AF65-F5344CB8AC3E}">
        <p14:creationId xmlns:p14="http://schemas.microsoft.com/office/powerpoint/2010/main" val="128271745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C6215-59B8-4737-BF10-BDF55AFF2693}"/>
              </a:ext>
            </a:extLst>
          </p:cNvPr>
          <p:cNvSpPr>
            <a:spLocks noGrp="1"/>
          </p:cNvSpPr>
          <p:nvPr>
            <p:ph type="sldNum" sz="quarter" idx="12"/>
          </p:nvPr>
        </p:nvSpPr>
        <p:spPr/>
        <p:txBody>
          <a:bodyPr/>
          <a:lstStyle/>
          <a:p>
            <a:fld id="{5CCC6898-6007-4132-BD9E-84FB4BADD336}" type="slidenum">
              <a:rPr lang="en-US" smtClean="0"/>
              <a:t>49</a:t>
            </a:fld>
            <a:endParaRPr lang="en-US" dirty="0"/>
          </a:p>
        </p:txBody>
      </p:sp>
      <p:pic>
        <p:nvPicPr>
          <p:cNvPr id="3" name="Picture 2" descr="Slide with upcoming webinar information. User-Centric Design in Stakeholder Engagement on Sept. 5, 2018 at 2pm ET.">
            <a:extLst>
              <a:ext uri="{FF2B5EF4-FFF2-40B4-BE49-F238E27FC236}">
                <a16:creationId xmlns:a16="http://schemas.microsoft.com/office/drawing/2014/main" id="{BFC2F9B4-3215-46A1-A01E-B5389FBFE021}"/>
              </a:ext>
            </a:extLst>
          </p:cNvPr>
          <p:cNvPicPr>
            <a:picLocks noChangeAspect="1"/>
          </p:cNvPicPr>
          <p:nvPr/>
        </p:nvPicPr>
        <p:blipFill>
          <a:blip r:embed="rId3"/>
          <a:stretch>
            <a:fillRect/>
          </a:stretch>
        </p:blipFill>
        <p:spPr>
          <a:xfrm>
            <a:off x="0" y="-1"/>
            <a:ext cx="9144000" cy="6858001"/>
          </a:xfrm>
          <a:prstGeom prst="rect">
            <a:avLst/>
          </a:prstGeom>
        </p:spPr>
      </p:pic>
      <p:sp>
        <p:nvSpPr>
          <p:cNvPr id="4" name="Title 3" hidden="1">
            <a:extLst>
              <a:ext uri="{FF2B5EF4-FFF2-40B4-BE49-F238E27FC236}">
                <a16:creationId xmlns:a16="http://schemas.microsoft.com/office/drawing/2014/main" id="{6CF5186C-AB21-4B7D-B3B1-BA8D04B704F0}"/>
              </a:ext>
            </a:extLst>
          </p:cNvPr>
          <p:cNvSpPr>
            <a:spLocks noGrp="1"/>
          </p:cNvSpPr>
          <p:nvPr>
            <p:ph type="title" idx="4294967295"/>
          </p:nvPr>
        </p:nvSpPr>
        <p:spPr/>
        <p:txBody>
          <a:bodyPr/>
          <a:lstStyle/>
          <a:p>
            <a:r>
              <a:rPr lang="en-US" dirty="0"/>
              <a:t>Upcoming Webinar announcement and call for future topics</a:t>
            </a:r>
          </a:p>
        </p:txBody>
      </p:sp>
    </p:spTree>
    <p:extLst>
      <p:ext uri="{BB962C8B-B14F-4D97-AF65-F5344CB8AC3E}">
        <p14:creationId xmlns:p14="http://schemas.microsoft.com/office/powerpoint/2010/main" val="1751751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34306" y="6397999"/>
            <a:ext cx="1577083" cy="3104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2AD5A-CF68-4B04-8214-1ACE792386A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8" name="TextBox 7"/>
          <p:cNvSpPr txBox="1"/>
          <p:nvPr/>
        </p:nvSpPr>
        <p:spPr>
          <a:xfrm>
            <a:off x="6174859" y="3964767"/>
            <a:ext cx="25568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Katie</a:t>
            </a:r>
            <a:r>
              <a:rPr kumimoji="0" lang="en-US" sz="2400" b="1" i="0" u="none" strike="noStrike" kern="1200" cap="none" spc="0" normalizeH="0" noProof="0" dirty="0">
                <a:ln>
                  <a:noFill/>
                </a:ln>
                <a:solidFill>
                  <a:srgbClr val="000000"/>
                </a:solidFill>
                <a:effectLst/>
                <a:uLnTx/>
                <a:uFillTx/>
                <a:latin typeface="Calibri" panose="020F0502020204030204"/>
                <a:ea typeface="+mn-ea"/>
                <a:cs typeface="+mn-cs"/>
              </a:rPr>
              <a:t> Goodwin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Senior Project</a:t>
            </a:r>
            <a:r>
              <a:rPr kumimoji="0" lang="en-US" sz="2400" b="1" i="0" u="none" strike="noStrike" kern="1200" cap="none" spc="0" normalizeH="0" noProof="0" dirty="0">
                <a:ln>
                  <a:noFill/>
                </a:ln>
                <a:solidFill>
                  <a:srgbClr val="000000"/>
                </a:solidFill>
                <a:effectLst/>
                <a:uLnTx/>
                <a:uFillTx/>
                <a:latin typeface="Calibri" panose="020F0502020204030204"/>
                <a:ea typeface="+mn-ea"/>
                <a:cs typeface="+mn-cs"/>
              </a:rPr>
              <a:t> Manager</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Picture 2" descr="Presenter photograph, Katie Good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783" y="1332232"/>
            <a:ext cx="1601045" cy="2401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0180" y="3964768"/>
            <a:ext cx="25568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Jean-Luc Tilly, Senior Manager, Data Analytics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26" name="Picture 2" descr="Presenter photograph, Jean-Luc Ti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104" y="1332232"/>
            <a:ext cx="1601045" cy="2401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964768"/>
            <a:ext cx="310515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Kyle Cobb, 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Senior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descr="Presenter photograph: Kyle Cob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34" y="1358958"/>
            <a:ext cx="1899083" cy="2374842"/>
          </a:xfrm>
          <a:prstGeom prst="rect">
            <a:avLst/>
          </a:prstGeom>
        </p:spPr>
      </p:pic>
      <p:sp>
        <p:nvSpPr>
          <p:cNvPr id="7" name="Title 6">
            <a:extLst>
              <a:ext uri="{FF2B5EF4-FFF2-40B4-BE49-F238E27FC236}">
                <a16:creationId xmlns:a16="http://schemas.microsoft.com/office/drawing/2014/main" id="{0C1BF06D-5EC2-4D9D-9E18-6F4A4EE070A4}"/>
              </a:ext>
            </a:extLst>
          </p:cNvPr>
          <p:cNvSpPr>
            <a:spLocks noGrp="1"/>
          </p:cNvSpPr>
          <p:nvPr>
            <p:ph type="title" idx="4294967295"/>
          </p:nvPr>
        </p:nvSpPr>
        <p:spPr/>
        <p:txBody>
          <a:bodyPr/>
          <a:lstStyle/>
          <a:p>
            <a:r>
              <a:rPr lang="en-US" dirty="0"/>
              <a:t>Presenters with photos</a:t>
            </a:r>
          </a:p>
        </p:txBody>
      </p:sp>
    </p:spTree>
    <p:extLst>
      <p:ext uri="{BB962C8B-B14F-4D97-AF65-F5344CB8AC3E}">
        <p14:creationId xmlns:p14="http://schemas.microsoft.com/office/powerpoint/2010/main" val="2791669811"/>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11FCE1-1981-4DA5-A795-3B232220C745}"/>
              </a:ext>
            </a:extLst>
          </p:cNvPr>
          <p:cNvSpPr>
            <a:spLocks noGrp="1"/>
          </p:cNvSpPr>
          <p:nvPr>
            <p:ph type="sldNum" sz="quarter" idx="12"/>
          </p:nvPr>
        </p:nvSpPr>
        <p:spPr/>
        <p:txBody>
          <a:bodyPr/>
          <a:lstStyle/>
          <a:p>
            <a:fld id="{5CCC6898-6007-4132-BD9E-84FB4BADD336}" type="slidenum">
              <a:rPr lang="en-US" smtClean="0"/>
              <a:t>50</a:t>
            </a:fld>
            <a:endParaRPr lang="en-US" dirty="0"/>
          </a:p>
        </p:txBody>
      </p:sp>
      <p:pic>
        <p:nvPicPr>
          <p:cNvPr id="3" name="Picture 2" descr="Slide with contact information for Battelle: MMSsupport@battelle.org; and CMS: Golden Horton: golden.horton@cms.hhs.gov and Kimberly Rawlings: kimberly.rawlings@cms.hhs.gov.">
            <a:extLst>
              <a:ext uri="{FF2B5EF4-FFF2-40B4-BE49-F238E27FC236}">
                <a16:creationId xmlns:a16="http://schemas.microsoft.com/office/drawing/2014/main" id="{B038CFDF-668A-4D66-B66F-A7DD3CB58667}"/>
              </a:ext>
            </a:extLst>
          </p:cNvPr>
          <p:cNvPicPr>
            <a:picLocks noChangeAspect="1"/>
          </p:cNvPicPr>
          <p:nvPr/>
        </p:nvPicPr>
        <p:blipFill>
          <a:blip r:embed="rId3"/>
          <a:stretch>
            <a:fillRect/>
          </a:stretch>
        </p:blipFill>
        <p:spPr>
          <a:xfrm>
            <a:off x="1" y="1"/>
            <a:ext cx="9143999" cy="6858000"/>
          </a:xfrm>
          <a:prstGeom prst="rect">
            <a:avLst/>
          </a:prstGeom>
        </p:spPr>
      </p:pic>
      <p:sp>
        <p:nvSpPr>
          <p:cNvPr id="4" name="Title 3">
            <a:extLst>
              <a:ext uri="{FF2B5EF4-FFF2-40B4-BE49-F238E27FC236}">
                <a16:creationId xmlns:a16="http://schemas.microsoft.com/office/drawing/2014/main" id="{2D17FB42-FF36-4939-83ED-FD3DE5A26847}"/>
              </a:ext>
            </a:extLst>
          </p:cNvPr>
          <p:cNvSpPr>
            <a:spLocks noGrp="1"/>
          </p:cNvSpPr>
          <p:nvPr>
            <p:ph type="title" idx="4294967295"/>
          </p:nvPr>
        </p:nvSpPr>
        <p:spPr/>
        <p:txBody>
          <a:bodyPr/>
          <a:lstStyle/>
          <a:p>
            <a:r>
              <a:rPr lang="en-US" dirty="0"/>
              <a:t>Contact Information</a:t>
            </a:r>
          </a:p>
        </p:txBody>
      </p:sp>
    </p:spTree>
    <p:extLst>
      <p:ext uri="{BB962C8B-B14F-4D97-AF65-F5344CB8AC3E}">
        <p14:creationId xmlns:p14="http://schemas.microsoft.com/office/powerpoint/2010/main" val="19702399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3F7230-2FB0-43FF-BB27-68F88732283C}" type="slidenum">
              <a:rPr lang="en-US">
                <a:solidFill>
                  <a:srgbClr val="415462">
                    <a:tint val="75000"/>
                  </a:srgbClr>
                </a:solidFill>
              </a:rPr>
              <a:pPr>
                <a:defRPr/>
              </a:pPr>
              <a:t>6</a:t>
            </a:fld>
            <a:endParaRPr lang="en-US" dirty="0">
              <a:solidFill>
                <a:srgbClr val="415462">
                  <a:tint val="75000"/>
                </a:srgbClr>
              </a:solidFill>
            </a:endParaRPr>
          </a:p>
        </p:txBody>
      </p:sp>
      <p:sp>
        <p:nvSpPr>
          <p:cNvPr id="3" name="Content Placeholder 2"/>
          <p:cNvSpPr>
            <a:spLocks noGrp="1"/>
          </p:cNvSpPr>
          <p:nvPr>
            <p:ph sz="quarter" idx="14"/>
          </p:nvPr>
        </p:nvSpPr>
        <p:spPr>
          <a:xfrm>
            <a:off x="3845490" y="1901590"/>
            <a:ext cx="4716049" cy="4570412"/>
          </a:xfrm>
        </p:spPr>
        <p:txBody>
          <a:bodyPr/>
          <a:lstStyle/>
          <a:p>
            <a:pPr marL="0" lvl="0" indent="0">
              <a:lnSpc>
                <a:spcPct val="100000"/>
              </a:lnSpc>
              <a:spcBef>
                <a:spcPts val="0"/>
              </a:spcBef>
              <a:buClrTx/>
              <a:buNone/>
            </a:pPr>
            <a:r>
              <a:rPr lang="en-US" sz="2200" dirty="0">
                <a:solidFill>
                  <a:schemeClr val="tx1"/>
                </a:solidFill>
              </a:rPr>
              <a:t>Our mission is to lead national collaboration to </a:t>
            </a:r>
            <a:r>
              <a:rPr lang="en-US" sz="2200" b="1" dirty="0">
                <a:solidFill>
                  <a:schemeClr val="tx1"/>
                </a:solidFill>
              </a:rPr>
              <a:t>improve health and healthcare quality</a:t>
            </a:r>
            <a:r>
              <a:rPr lang="en-US" sz="2200" dirty="0">
                <a:solidFill>
                  <a:schemeClr val="tx1"/>
                </a:solidFill>
              </a:rPr>
              <a:t> through measurement.</a:t>
            </a:r>
          </a:p>
          <a:p>
            <a:pPr marL="0" lvl="0" indent="0">
              <a:lnSpc>
                <a:spcPct val="100000"/>
              </a:lnSpc>
              <a:spcBef>
                <a:spcPts val="0"/>
              </a:spcBef>
              <a:buClrTx/>
              <a:buNone/>
            </a:pPr>
            <a:endParaRPr lang="en-US" sz="2200" dirty="0">
              <a:solidFill>
                <a:schemeClr val="tx1"/>
              </a:solidFill>
            </a:endParaRPr>
          </a:p>
          <a:p>
            <a:pPr marL="0" lvl="0" indent="0">
              <a:lnSpc>
                <a:spcPct val="100000"/>
              </a:lnSpc>
              <a:spcBef>
                <a:spcPts val="0"/>
              </a:spcBef>
              <a:buClrTx/>
              <a:buNone/>
            </a:pPr>
            <a:r>
              <a:rPr lang="en-US" sz="2200" dirty="0">
                <a:solidFill>
                  <a:schemeClr val="tx1"/>
                </a:solidFill>
              </a:rPr>
              <a:t>NQF is a non-profit, nonpartisan, </a:t>
            </a:r>
            <a:r>
              <a:rPr lang="en-US" sz="2200" b="1" dirty="0">
                <a:solidFill>
                  <a:schemeClr val="tx1"/>
                </a:solidFill>
              </a:rPr>
              <a:t>membership-based</a:t>
            </a:r>
            <a:r>
              <a:rPr lang="en-US" sz="2200" dirty="0">
                <a:solidFill>
                  <a:schemeClr val="tx1"/>
                </a:solidFill>
              </a:rPr>
              <a:t> organization that works to catalyze improvement in healthcare. </a:t>
            </a:r>
          </a:p>
          <a:p>
            <a:pPr marL="0" lvl="0" indent="0">
              <a:lnSpc>
                <a:spcPct val="100000"/>
              </a:lnSpc>
              <a:spcBef>
                <a:spcPts val="0"/>
              </a:spcBef>
              <a:buClrTx/>
              <a:buNone/>
            </a:pPr>
            <a:endParaRPr lang="en-US" sz="2200" dirty="0">
              <a:solidFill>
                <a:schemeClr val="tx1"/>
              </a:solidFill>
            </a:endParaRPr>
          </a:p>
          <a:p>
            <a:pPr marL="0" lvl="0" indent="0">
              <a:lnSpc>
                <a:spcPct val="100000"/>
              </a:lnSpc>
              <a:spcBef>
                <a:spcPts val="0"/>
              </a:spcBef>
              <a:buClrTx/>
              <a:buNone/>
            </a:pPr>
            <a:endParaRPr lang="en-US" sz="2200" dirty="0">
              <a:solidFill>
                <a:schemeClr val="tx1"/>
              </a:solidFill>
            </a:endParaRPr>
          </a:p>
          <a:p>
            <a:endParaRPr lang="en-US" dirty="0"/>
          </a:p>
        </p:txBody>
      </p:sp>
      <p:pic>
        <p:nvPicPr>
          <p:cNvPr id="6" name="Picture 5" descr="NQF logo of multi-colored squares in circular pattern."/>
          <p:cNvPicPr>
            <a:picLocks noChangeAspect="1"/>
          </p:cNvPicPr>
          <p:nvPr/>
        </p:nvPicPr>
        <p:blipFill rotWithShape="1">
          <a:blip r:embed="rId3">
            <a:extLst>
              <a:ext uri="{28A0092B-C50C-407E-A947-70E740481C1C}">
                <a14:useLocalDpi xmlns:a14="http://schemas.microsoft.com/office/drawing/2010/main" val="0"/>
              </a:ext>
            </a:extLst>
          </a:blip>
          <a:srcRect r="67732"/>
          <a:stretch/>
        </p:blipFill>
        <p:spPr>
          <a:xfrm>
            <a:off x="922861" y="2381185"/>
            <a:ext cx="2396536" cy="1965347"/>
          </a:xfrm>
          <a:prstGeom prst="rect">
            <a:avLst/>
          </a:prstGeom>
        </p:spPr>
      </p:pic>
      <p:sp>
        <p:nvSpPr>
          <p:cNvPr id="7" name="Title 6"/>
          <p:cNvSpPr>
            <a:spLocks noGrp="1"/>
          </p:cNvSpPr>
          <p:nvPr>
            <p:ph type="title"/>
          </p:nvPr>
        </p:nvSpPr>
        <p:spPr>
          <a:xfrm>
            <a:off x="636739" y="509116"/>
            <a:ext cx="7924800" cy="1143000"/>
          </a:xfrm>
        </p:spPr>
        <p:txBody>
          <a:bodyPr/>
          <a:lstStyle/>
          <a:p>
            <a:r>
              <a:rPr lang="en-US" b="1" dirty="0"/>
              <a:t>About NQF</a:t>
            </a:r>
          </a:p>
        </p:txBody>
      </p:sp>
    </p:spTree>
    <p:extLst>
      <p:ext uri="{BB962C8B-B14F-4D97-AF65-F5344CB8AC3E}">
        <p14:creationId xmlns:p14="http://schemas.microsoft.com/office/powerpoint/2010/main" val="3525718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Do</a:t>
            </a: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7</a:t>
            </a:fld>
            <a:endParaRPr lang="en-US" dirty="0">
              <a:solidFill>
                <a:srgbClr val="415462">
                  <a:tint val="75000"/>
                </a:srgbClr>
              </a:solidFill>
            </a:endParaRPr>
          </a:p>
        </p:txBody>
      </p:sp>
      <p:sp>
        <p:nvSpPr>
          <p:cNvPr id="5" name="Content Placeholder 4"/>
          <p:cNvSpPr>
            <a:spLocks noGrp="1"/>
          </p:cNvSpPr>
          <p:nvPr>
            <p:ph sz="quarter" idx="14"/>
          </p:nvPr>
        </p:nvSpPr>
        <p:spPr>
          <a:xfrm>
            <a:off x="761999" y="1447800"/>
            <a:ext cx="7924800" cy="4570412"/>
          </a:xfrm>
        </p:spPr>
        <p:txBody>
          <a:bodyPr/>
          <a:lstStyle/>
          <a:p>
            <a:pPr marL="0" lvl="0" indent="0">
              <a:spcBef>
                <a:spcPts val="0"/>
              </a:spcBef>
              <a:spcAft>
                <a:spcPts val="600"/>
              </a:spcAft>
              <a:buClrTx/>
              <a:buNone/>
            </a:pPr>
            <a:r>
              <a:rPr lang="en-US" sz="2800" dirty="0">
                <a:solidFill>
                  <a:schemeClr val="tx1"/>
                </a:solidFill>
              </a:rPr>
              <a:t>NQF achieves its mission through projects that:</a:t>
            </a:r>
          </a:p>
          <a:p>
            <a:pPr marL="0" lvl="0" indent="0">
              <a:lnSpc>
                <a:spcPct val="100000"/>
              </a:lnSpc>
              <a:spcBef>
                <a:spcPts val="0"/>
              </a:spcBef>
              <a:spcAft>
                <a:spcPts val="1200"/>
              </a:spcAft>
              <a:buClr>
                <a:srgbClr val="E4801C"/>
              </a:buClr>
              <a:buNone/>
            </a:pPr>
            <a:endParaRPr lang="en-US" sz="1000" b="1" dirty="0">
              <a:solidFill>
                <a:srgbClr val="415462"/>
              </a:solidFill>
            </a:endParaRPr>
          </a:p>
          <a:p>
            <a:pPr>
              <a:lnSpc>
                <a:spcPct val="100000"/>
              </a:lnSpc>
              <a:spcBef>
                <a:spcPts val="0"/>
              </a:spcBef>
              <a:spcAft>
                <a:spcPts val="1200"/>
              </a:spcAft>
              <a:buClr>
                <a:srgbClr val="0070C0"/>
              </a:buClr>
            </a:pPr>
            <a:r>
              <a:rPr lang="en-US" sz="2200" dirty="0">
                <a:solidFill>
                  <a:schemeClr val="tx1"/>
                </a:solidFill>
              </a:rPr>
              <a:t>Set standards by endorsing measures through the Consensus Development Process (CDP). </a:t>
            </a:r>
          </a:p>
          <a:p>
            <a:pPr>
              <a:lnSpc>
                <a:spcPct val="100000"/>
              </a:lnSpc>
              <a:spcBef>
                <a:spcPts val="0"/>
              </a:spcBef>
              <a:spcAft>
                <a:spcPts val="1200"/>
              </a:spcAft>
              <a:buClr>
                <a:srgbClr val="0070C0"/>
              </a:buClr>
            </a:pPr>
            <a:r>
              <a:rPr lang="en-US" sz="2200" dirty="0">
                <a:solidFill>
                  <a:schemeClr val="tx1"/>
                </a:solidFill>
              </a:rPr>
              <a:t>Recommend measures for use in payment and public reporting programs, such as Medicaid and Medicare programs. </a:t>
            </a:r>
          </a:p>
          <a:p>
            <a:pPr>
              <a:lnSpc>
                <a:spcPct val="100000"/>
              </a:lnSpc>
              <a:spcBef>
                <a:spcPts val="0"/>
              </a:spcBef>
              <a:spcAft>
                <a:spcPts val="1200"/>
              </a:spcAft>
              <a:buClr>
                <a:srgbClr val="0070C0"/>
              </a:buClr>
            </a:pPr>
            <a:r>
              <a:rPr lang="en-US" sz="2200" dirty="0">
                <a:solidFill>
                  <a:schemeClr val="tx1"/>
                </a:solidFill>
              </a:rPr>
              <a:t>Accelerate quality improvement priorities.</a:t>
            </a:r>
            <a:endParaRPr lang="en-US" sz="2200" b="1" dirty="0">
              <a:solidFill>
                <a:schemeClr val="tx1"/>
              </a:solidFill>
            </a:endParaRPr>
          </a:p>
          <a:p>
            <a:pPr>
              <a:lnSpc>
                <a:spcPct val="100000"/>
              </a:lnSpc>
              <a:spcBef>
                <a:spcPts val="0"/>
              </a:spcBef>
              <a:spcAft>
                <a:spcPts val="1200"/>
              </a:spcAft>
              <a:buClr>
                <a:srgbClr val="0070C0"/>
              </a:buClr>
            </a:pPr>
            <a:r>
              <a:rPr lang="en-US" sz="2200" dirty="0">
                <a:solidFill>
                  <a:schemeClr val="tx1"/>
                </a:solidFill>
              </a:rPr>
              <a:t>Advance electronic measurement.</a:t>
            </a:r>
          </a:p>
          <a:p>
            <a:pPr>
              <a:lnSpc>
                <a:spcPct val="100000"/>
              </a:lnSpc>
              <a:spcBef>
                <a:spcPts val="0"/>
              </a:spcBef>
              <a:spcAft>
                <a:spcPts val="1200"/>
              </a:spcAft>
              <a:buClr>
                <a:srgbClr val="0070C0"/>
              </a:buClr>
            </a:pPr>
            <a:r>
              <a:rPr lang="en-US" sz="2200" dirty="0">
                <a:solidFill>
                  <a:schemeClr val="tx1"/>
                </a:solidFill>
              </a:rPr>
              <a:t>Provide information and tools to help healthcare decision-makers. </a:t>
            </a:r>
          </a:p>
        </p:txBody>
      </p:sp>
    </p:spTree>
    <p:extLst>
      <p:ext uri="{BB962C8B-B14F-4D97-AF65-F5344CB8AC3E}">
        <p14:creationId xmlns:p14="http://schemas.microsoft.com/office/powerpoint/2010/main" val="4193516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8</a:t>
            </a:fld>
            <a:endParaRPr lang="en-US" dirty="0"/>
          </a:p>
        </p:txBody>
      </p:sp>
      <p:sp>
        <p:nvSpPr>
          <p:cNvPr id="6" name="TextBox 5"/>
          <p:cNvSpPr txBox="1"/>
          <p:nvPr/>
        </p:nvSpPr>
        <p:spPr>
          <a:xfrm>
            <a:off x="1733313" y="5225863"/>
            <a:ext cx="4704558" cy="461665"/>
          </a:xfrm>
          <a:prstGeom prst="rect">
            <a:avLst/>
          </a:prstGeom>
          <a:noFill/>
        </p:spPr>
        <p:txBody>
          <a:bodyPr wrap="none" rtlCol="0">
            <a:spAutoFit/>
          </a:bodyPr>
          <a:lstStyle/>
          <a:p>
            <a:pPr algn="ctr"/>
            <a:r>
              <a:rPr lang="en-US" sz="2400" dirty="0"/>
              <a:t>More info about </a:t>
            </a:r>
            <a:r>
              <a:rPr lang="en-US" sz="2400" dirty="0">
                <a:hlinkClick r:id="rId3"/>
              </a:rPr>
              <a:t>NQF’s CDP Process</a:t>
            </a:r>
            <a:endParaRPr lang="en-US" sz="2400" dirty="0"/>
          </a:p>
        </p:txBody>
      </p:sp>
      <p:pic>
        <p:nvPicPr>
          <p:cNvPr id="3" name="Picture 2" descr="Graphic depicting NQFs CDP Process from intent to submit through measure appeals">
            <a:extLst>
              <a:ext uri="{FF2B5EF4-FFF2-40B4-BE49-F238E27FC236}">
                <a16:creationId xmlns:a16="http://schemas.microsoft.com/office/drawing/2014/main" id="{89F021BC-FA07-4823-BFB0-F6875499D10F}"/>
              </a:ext>
            </a:extLst>
          </p:cNvPr>
          <p:cNvPicPr>
            <a:picLocks noChangeAspect="1"/>
          </p:cNvPicPr>
          <p:nvPr/>
        </p:nvPicPr>
        <p:blipFill>
          <a:blip r:embed="rId4"/>
          <a:stretch>
            <a:fillRect/>
          </a:stretch>
        </p:blipFill>
        <p:spPr>
          <a:xfrm>
            <a:off x="0" y="1634099"/>
            <a:ext cx="9144000" cy="3589802"/>
          </a:xfrm>
          <a:prstGeom prst="rect">
            <a:avLst/>
          </a:prstGeom>
        </p:spPr>
      </p:pic>
      <p:sp>
        <p:nvSpPr>
          <p:cNvPr id="2" name="Title 1"/>
          <p:cNvSpPr>
            <a:spLocks noGrp="1"/>
          </p:cNvSpPr>
          <p:nvPr>
            <p:ph type="title"/>
          </p:nvPr>
        </p:nvSpPr>
        <p:spPr>
          <a:xfrm>
            <a:off x="726281" y="483399"/>
            <a:ext cx="7924800" cy="691499"/>
          </a:xfrm>
          <a:effectLst/>
        </p:spPr>
        <p:txBody>
          <a:bodyPr/>
          <a:lstStyle/>
          <a:p>
            <a:r>
              <a:rPr lang="en-US" b="1" dirty="0"/>
              <a:t>NQF Consensus Development Process</a:t>
            </a:r>
          </a:p>
        </p:txBody>
      </p:sp>
    </p:spTree>
    <p:extLst>
      <p:ext uri="{BB962C8B-B14F-4D97-AF65-F5344CB8AC3E}">
        <p14:creationId xmlns:p14="http://schemas.microsoft.com/office/powerpoint/2010/main" val="142394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NQF Measure Evaluation Criteria for Endorsement</a:t>
            </a:r>
          </a:p>
        </p:txBody>
      </p:sp>
      <p:sp>
        <p:nvSpPr>
          <p:cNvPr id="5" name="Slide Number Placeholder 4"/>
          <p:cNvSpPr>
            <a:spLocks noGrp="1"/>
          </p:cNvSpPr>
          <p:nvPr>
            <p:ph type="sldNum" sz="quarter" idx="12"/>
          </p:nvPr>
        </p:nvSpPr>
        <p:spPr/>
        <p:txBody>
          <a:bodyPr/>
          <a:lstStyle/>
          <a:p>
            <a:fld id="{5CCC6898-6007-4132-BD9E-84FB4BADD336}" type="slidenum">
              <a:rPr lang="en-US" smtClean="0"/>
              <a:pPr/>
              <a:t>9</a:t>
            </a:fld>
            <a:endParaRPr lang="en-US" dirty="0"/>
          </a:p>
        </p:txBody>
      </p:sp>
      <p:sp>
        <p:nvSpPr>
          <p:cNvPr id="3" name="Content Placeholder 2"/>
          <p:cNvSpPr>
            <a:spLocks noGrp="1"/>
          </p:cNvSpPr>
          <p:nvPr>
            <p:ph sz="quarter" idx="14"/>
          </p:nvPr>
        </p:nvSpPr>
        <p:spPr/>
        <p:txBody>
          <a:bodyPr/>
          <a:lstStyle/>
          <a:p>
            <a:pPr marL="0" indent="0">
              <a:buNone/>
            </a:pPr>
            <a:r>
              <a:rPr lang="en-US" b="1" dirty="0"/>
              <a:t>NQF endorses measures for accountability applications (public reporting, payment programs, accreditation, etc.) as well as quality improvement</a:t>
            </a:r>
            <a:r>
              <a:rPr lang="en-US" dirty="0"/>
              <a:t>.</a:t>
            </a:r>
          </a:p>
          <a:p>
            <a:pPr marL="0" indent="0">
              <a:buNone/>
            </a:pPr>
            <a:endParaRPr lang="en-US" dirty="0"/>
          </a:p>
          <a:p>
            <a:r>
              <a:rPr lang="en-US" dirty="0"/>
              <a:t>Standardized evaluation criteria </a:t>
            </a:r>
          </a:p>
          <a:p>
            <a:r>
              <a:rPr lang="en-US" dirty="0"/>
              <a:t>Criteria have evolved over time in response to stakeholder feedback</a:t>
            </a:r>
          </a:p>
          <a:p>
            <a:r>
              <a:rPr lang="en-US" dirty="0"/>
              <a:t>The quality measurement enterprise is constantly growing and evolving – greater experience, lessons learned, expanding demands for measures – the criteria evolve to reflect the ongoing needs of stakeholders</a:t>
            </a:r>
          </a:p>
          <a:p>
            <a:endParaRPr lang="en-US" dirty="0"/>
          </a:p>
        </p:txBody>
      </p:sp>
    </p:spTree>
    <p:extLst>
      <p:ext uri="{BB962C8B-B14F-4D97-AF65-F5344CB8AC3E}">
        <p14:creationId xmlns:p14="http://schemas.microsoft.com/office/powerpoint/2010/main" val="2527574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QF_PowerPoint">
  <a:themeElements>
    <a:clrScheme name="NQF_PowerPoint">
      <a:dk1>
        <a:srgbClr val="1C1C1C"/>
      </a:dk1>
      <a:lt1>
        <a:sysClr val="window" lastClr="FFFFFF"/>
      </a:lt1>
      <a:dk2>
        <a:srgbClr val="476173"/>
      </a:dk2>
      <a:lt2>
        <a:srgbClr val="D4DCE6"/>
      </a:lt2>
      <a:accent1>
        <a:srgbClr val="0073B1"/>
      </a:accent1>
      <a:accent2>
        <a:srgbClr val="E37F1C"/>
      </a:accent2>
      <a:accent3>
        <a:srgbClr val="AFBC22"/>
      </a:accent3>
      <a:accent4>
        <a:srgbClr val="6C207E"/>
      </a:accent4>
      <a:accent5>
        <a:srgbClr val="FFC222"/>
      </a:accent5>
      <a:accent6>
        <a:srgbClr val="0095D4"/>
      </a:accent6>
      <a:hlink>
        <a:srgbClr val="0000FF"/>
      </a:hlink>
      <a:folHlink>
        <a:srgbClr val="4761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C1047693B9C4E82C98949384232E3" ma:contentTypeVersion="0" ma:contentTypeDescription="Create a new document." ma:contentTypeScope="" ma:versionID="f1f971ac7d559ead76220319017d3656">
  <xsd:schema xmlns:xsd="http://www.w3.org/2001/XMLSchema" xmlns:xs="http://www.w3.org/2001/XMLSchema" xmlns:p="http://schemas.microsoft.com/office/2006/metadata/properties" xmlns:ns2="836b82f1-340d-495e-85b5-201c5296619a" targetNamespace="http://schemas.microsoft.com/office/2006/metadata/properties" ma:root="true" ma:fieldsID="3be9963e7f408cfe264e4739eaeea019" ns2:_="">
    <xsd:import namespace="836b82f1-340d-495e-85b5-201c5296619a"/>
    <xsd:element name="properties">
      <xsd:complexType>
        <xsd:sequence>
          <xsd:element name="documentManagement">
            <xsd:complexType>
              <xsd:all>
                <xsd:element ref="ns2:Cont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b82f1-340d-495e-85b5-201c5296619a" elementFormDefault="qualified">
    <xsd:import namespace="http://schemas.microsoft.com/office/2006/documentManagement/types"/>
    <xsd:import namespace="http://schemas.microsoft.com/office/infopath/2007/PartnerControls"/>
    <xsd:element name="Content_x0020_Type" ma:index="2" nillable="true" ma:displayName="Document Type" ma:format="Dropdown" ma:internalName="Content_x0020_Type">
      <xsd:simpleType>
        <xsd:restriction base="dms:Choice">
          <xsd:enumeration value="Policies &amp; Procedures"/>
          <xsd:enumeration value="Maintenance Forms"/>
          <xsd:enumeration value="Measure Developer Webinars"/>
          <xsd:enumeration value="Maintenance Tracking Documents"/>
          <xsd:enumeration value="CSAC Materials"/>
          <xsd:enumeration value="Reference Materials"/>
          <xsd:enumeration value="Measure Developer Workshop"/>
          <xsd:enumeration value="Measure Developer Schedules"/>
          <xsd:enumeration value="Measure Developer Advisory Panel"/>
          <xsd:enumeration value="Restructuring Maintenance"/>
          <xsd:enumeration value="Project Management"/>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634863537806517836</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634863537806517836</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634863537806517836</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ontent_x0020_Type xmlns="836b82f1-340d-495e-85b5-201c5296619a">Measure Developer Webinars</Content_x0020_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8B5DF7-64EA-413C-B09C-A94844094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b82f1-340d-495e-85b5-201c52966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D2368A-2538-4FCB-8D53-116962DD3881}">
  <ds:schemaRefs>
    <ds:schemaRef ds:uri="http://schemas.microsoft.com/sharepoint/events"/>
  </ds:schemaRefs>
</ds:datastoreItem>
</file>

<file path=customXml/itemProps3.xml><?xml version="1.0" encoding="utf-8"?>
<ds:datastoreItem xmlns:ds="http://schemas.openxmlformats.org/officeDocument/2006/customXml" ds:itemID="{5AA5EAE9-A0BD-4563-AE3D-CED8CDB522C0}">
  <ds:schemaRefs>
    <ds:schemaRef ds:uri="836b82f1-340d-495e-85b5-201c5296619a"/>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C1E59329-262D-4D1C-8AE0-E3B59CC532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NQF PowerPoint Template</Template>
  <TotalTime>10087</TotalTime>
  <Words>6669</Words>
  <Application>Microsoft Office PowerPoint</Application>
  <PresentationFormat>On-screen Show (4:3)</PresentationFormat>
  <Paragraphs>514</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Symbol</vt:lpstr>
      <vt:lpstr>Times New Roman</vt:lpstr>
      <vt:lpstr>Wingdings</vt:lpstr>
      <vt:lpstr>NQF_PowerPoint</vt:lpstr>
      <vt:lpstr>National Quality Forum: Measure Evaluation Criteria</vt:lpstr>
      <vt:lpstr>Vision and Goals </vt:lpstr>
      <vt:lpstr>NQF Evaluation Criteria</vt:lpstr>
      <vt:lpstr>National Quality Forum’s Measure Evaluation Criteria </vt:lpstr>
      <vt:lpstr>Presenters with photos</vt:lpstr>
      <vt:lpstr>About NQF</vt:lpstr>
      <vt:lpstr>What We Do</vt:lpstr>
      <vt:lpstr>NQF Consensus Development Process</vt:lpstr>
      <vt:lpstr>NQF Measure Evaluation Criteria for Endorsement</vt:lpstr>
      <vt:lpstr>Major Endorsement Criteria </vt:lpstr>
      <vt:lpstr>Criterion #1: Importance to Measure and Report</vt:lpstr>
      <vt:lpstr>Subcriterion 1a:  Evidence   </vt:lpstr>
      <vt:lpstr>Rating Evidence:  Algorithm #1 – Page 34</vt:lpstr>
      <vt:lpstr>Subcriterion 1b: Performance Gap</vt:lpstr>
      <vt:lpstr>Subcriterion 1c: Composite Quality Construct and Rationale</vt:lpstr>
      <vt:lpstr>Criterion #1: Importance to Measure and Report    Criteria  emphasis is different for new vs. maintenance measures</vt:lpstr>
      <vt:lpstr>Criterion #2:  Reliability and Validity–Scientific Acceptability of Measure Properties</vt:lpstr>
      <vt:lpstr>Reliability and Validity </vt:lpstr>
      <vt:lpstr>Criterion #2a:  Reliability</vt:lpstr>
      <vt:lpstr>Reliability Testing - Key Points</vt:lpstr>
      <vt:lpstr>Rating Reliability:  Algorithm #2</vt:lpstr>
      <vt:lpstr>Criterion #2b: Validity</vt:lpstr>
      <vt:lpstr>Validity testing - Key Points</vt:lpstr>
      <vt:lpstr>Evaluating Scientific Acceptability – Key Points </vt:lpstr>
      <vt:lpstr>Threats to Validity</vt:lpstr>
      <vt:lpstr>Rating Validity: Algorithm #3</vt:lpstr>
      <vt:lpstr>Composite Measures: Empirical Analysis to Support Composite Construction Approach</vt:lpstr>
      <vt:lpstr>Criterion #2: Scientific Acceptability</vt:lpstr>
      <vt:lpstr>Criterion #3: Feasibility - Key Points</vt:lpstr>
      <vt:lpstr>Criterion #4: Usability and Use - Key Points</vt:lpstr>
      <vt:lpstr>Criteria #3-4: Feasibility and Usability and Use</vt:lpstr>
      <vt:lpstr>Criterion #5: Related or Competing Measures</vt:lpstr>
      <vt:lpstr>NQF Scientific Methods Panel</vt:lpstr>
      <vt:lpstr>Methods Panel Charge</vt:lpstr>
      <vt:lpstr>Evaluation of the Scientific Acceptability Criterion</vt:lpstr>
      <vt:lpstr>Complex vs. Non-Complex Measures</vt:lpstr>
      <vt:lpstr>Measure Review: Two Cycles Per Year</vt:lpstr>
      <vt:lpstr>Intent to Submit – Spring Cycle 2019</vt:lpstr>
      <vt:lpstr>Intent to Submit, New Measures</vt:lpstr>
      <vt:lpstr>Intent to Submit – Spring 2019</vt:lpstr>
      <vt:lpstr>Intent to Submit – New Measures</vt:lpstr>
      <vt:lpstr>Intent to Submit, New Measures</vt:lpstr>
      <vt:lpstr>Intent to Submit (Continued)</vt:lpstr>
      <vt:lpstr>Resources for Measure Developers</vt:lpstr>
      <vt:lpstr>General Reminders</vt:lpstr>
      <vt:lpstr>Thank you</vt:lpstr>
      <vt:lpstr>CMS Spotlight Opportunities</vt:lpstr>
      <vt:lpstr>Discussion</vt:lpstr>
      <vt:lpstr>Upcoming Webinar announcement and call for future topics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Johnson</dc:creator>
  <cp:lastModifiedBy>Sanford, Jessica D</cp:lastModifiedBy>
  <cp:revision>229</cp:revision>
  <cp:lastPrinted>2015-08-03T19:33:12Z</cp:lastPrinted>
  <dcterms:created xsi:type="dcterms:W3CDTF">2016-12-12T13:11:54Z</dcterms:created>
  <dcterms:modified xsi:type="dcterms:W3CDTF">2018-09-17T17:44:20Z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0468c1f675443b8a836aadc96e695d3">
    <vt:lpwstr/>
  </property>
  <property fmtid="{D5CDD505-2E9C-101B-9397-08002B2CF9AE}" pid="3" name="Topic">
    <vt:lpwstr/>
  </property>
  <property fmtid="{D5CDD505-2E9C-101B-9397-08002B2CF9AE}" pid="4" name="da60c048f1a843858128370716b405f0">
    <vt:lpwstr/>
  </property>
  <property fmtid="{D5CDD505-2E9C-101B-9397-08002B2CF9AE}" pid="5" name="_DCDateModified">
    <vt:filetime>2015-04-24T04:00:00Z</vt:filetime>
  </property>
  <property fmtid="{D5CDD505-2E9C-101B-9397-08002B2CF9AE}" pid="6" name="ifcabbe6e1f44a7d9da3a706514ebe24">
    <vt:lpwstr/>
  </property>
  <property fmtid="{D5CDD505-2E9C-101B-9397-08002B2CF9AE}" pid="7" name="ContentTypeId">
    <vt:lpwstr>0x010100B8CC1047693B9C4E82C98949384232E3</vt:lpwstr>
  </property>
  <property fmtid="{D5CDD505-2E9C-101B-9397-08002B2CF9AE}" pid="8" name="b11563be331b4b26b1c00868995e9d34">
    <vt:lpwstr/>
  </property>
  <property fmtid="{D5CDD505-2E9C-101B-9397-08002B2CF9AE}" pid="9" name="a683a16c68ca44159763230d8d6aa548">
    <vt:lpwstr/>
  </property>
  <property fmtid="{D5CDD505-2E9C-101B-9397-08002B2CF9AE}" pid="10" name="Responsible Party">
    <vt:lpwstr/>
  </property>
  <property fmtid="{D5CDD505-2E9C-101B-9397-08002B2CF9AE}" pid="11" name="TaxCatchAll">
    <vt:lpwstr/>
  </property>
  <property fmtid="{D5CDD505-2E9C-101B-9397-08002B2CF9AE}" pid="12" name="Membership Status">
    <vt:lpwstr/>
  </property>
  <property fmtid="{D5CDD505-2E9C-101B-9397-08002B2CF9AE}" pid="13" name="Committee(s)">
    <vt:lpwstr/>
  </property>
  <property fmtid="{D5CDD505-2E9C-101B-9397-08002B2CF9AE}" pid="14" name="Council">
    <vt:lpwstr/>
  </property>
  <property fmtid="{D5CDD505-2E9C-101B-9397-08002B2CF9AE}" pid="15" name="_EndDate">
    <vt:filetime>2018-02-07T21:41:16Z</vt:filetime>
  </property>
  <property fmtid="{D5CDD505-2E9C-101B-9397-08002B2CF9AE}" pid="16" name="StartDate">
    <vt:filetime>2018-02-07T21:41:16Z</vt:filetime>
  </property>
</Properties>
</file>