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Lst>
  <p:notesMasterIdLst>
    <p:notesMasterId r:id="rId20"/>
  </p:notesMasterIdLst>
  <p:handoutMasterIdLst>
    <p:handoutMasterId r:id="rId21"/>
  </p:handoutMasterIdLst>
  <p:sldIdLst>
    <p:sldId id="303" r:id="rId5"/>
    <p:sldId id="304" r:id="rId6"/>
    <p:sldId id="305" r:id="rId7"/>
    <p:sldId id="307" r:id="rId8"/>
    <p:sldId id="339" r:id="rId9"/>
    <p:sldId id="308" r:id="rId10"/>
    <p:sldId id="342" r:id="rId11"/>
    <p:sldId id="340" r:id="rId12"/>
    <p:sldId id="343" r:id="rId13"/>
    <p:sldId id="306" r:id="rId14"/>
    <p:sldId id="311" r:id="rId15"/>
    <p:sldId id="333" r:id="rId16"/>
    <p:sldId id="336" r:id="rId17"/>
    <p:sldId id="337" r:id="rId18"/>
    <p:sldId id="338" r:id="rId1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84A9C"/>
    <a:srgbClr val="095193"/>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9" autoAdjust="0"/>
    <p:restoredTop sz="71662" autoAdjust="0"/>
  </p:normalViewPr>
  <p:slideViewPr>
    <p:cSldViewPr>
      <p:cViewPr varScale="1">
        <p:scale>
          <a:sx n="82" d="100"/>
          <a:sy n="82" d="100"/>
        </p:scale>
        <p:origin x="2340" y="84"/>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C16B254-F755-154D-86D8-705F3C585905}" type="datetimeFigureOut">
              <a:rPr lang="en-US" smtClean="0"/>
              <a:pPr/>
              <a:t>5/4/2017</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0242358-85E2-2545-8677-79B1E11E6ECD}" type="datetimeFigureOut">
              <a:rPr lang="en-US" smtClean="0"/>
              <a:pPr/>
              <a:t>5/4/2017</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afternoon and thank you for joining our Measure Development Education and Outreach webinar series today. My name is Kathy Lesh and I will be facilitating this session. Today’s webinar will be an overview of the Measure Authoring Tool (MAT) and includes a demonstration.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0</a:t>
            </a:fld>
            <a:endParaRPr lang="en-US" dirty="0"/>
          </a:p>
        </p:txBody>
      </p:sp>
    </p:spTree>
    <p:extLst>
      <p:ext uri="{BB962C8B-B14F-4D97-AF65-F5344CB8AC3E}">
        <p14:creationId xmlns:p14="http://schemas.microsoft.com/office/powerpoint/2010/main" val="119411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are notes from the live demonstration of the MAT.***</a:t>
            </a:r>
          </a:p>
          <a:p>
            <a:endParaRPr lang="en-US" dirty="0"/>
          </a:p>
          <a:p>
            <a:r>
              <a:rPr lang="en-US" dirty="0"/>
              <a:t>This demonstration is of the current production of the Measure Authoring Tool (MAT). We will run through it at a high level and review how one can navigate through the tool. Much more information will be coming about the Measure Authoring Tool (MAT) version of CQL, but I think that it is important for this audience to understand that that is the evolution that we are moving towards and the timeline. But since we are not moving there until Fall-2017, it is also important for those on the phone and this audience to have an understanding of the current version of the Measure Authoring Tool (MAT). </a:t>
            </a:r>
          </a:p>
          <a:p>
            <a:endParaRPr lang="en-US" dirty="0"/>
          </a:p>
          <a:p>
            <a:r>
              <a:rPr lang="en-US" dirty="0"/>
              <a:t>The objectives of today’s demo include: 1) the review of the public website and resource information, 2) a high-level look into an electronic clinical quality measures (eCQMs) and how a measure is constructed, and 3) the MAT export artifacts once a measure has been completed and packaged. </a:t>
            </a:r>
          </a:p>
          <a:p>
            <a:endParaRPr lang="en-US" dirty="0"/>
          </a:p>
          <a:p>
            <a:r>
              <a:rPr lang="en-US" dirty="0"/>
              <a:t>The MAT tool is intended for measure authors to create the eCQMs for CMS federal programs that are user-based and not just limited to federal contractors. Other users include academic institutions, private sector, and anyone that is interested in measure development. Currently, we have about 175 registered users of the system. As Lindsey mentioned in her slides, the Measure Authoring Tool (MAT) is a public website and can be located by visiting www.emeasuretools.cms.gov, and so everything on this main page is accessible to the public. To actually log into the tool the users have to download and complete a new user registration form, have it notarized, and then sent to the MAT helpdesk. Once the form is received, a new user will receive an email with instructions on getting set up in the system.</a:t>
            </a:r>
          </a:p>
          <a:p>
            <a:endParaRPr lang="en-US" dirty="0"/>
          </a:p>
          <a:p>
            <a:r>
              <a:rPr lang="en-US" dirty="0"/>
              <a:t>At this time, I would like to point out a few items on this main page that you might find useful. We will start by visiting the training and resources tab.  Under this section you will find information on becoming a new user of the Measure Authoring Tool (MAT) and the form that you can download, which is provided by the link here by my cursor. Once the form is completed and notarized, then it can be sent to the MAT helpdesk with the address provided. Please note, in addition to your contact information on the form, you will need to provide your organization’s identifier (OID). If you do not have an OID for your organization, then you will need to click on the HL7 link where you can register your organization for an OID. </a:t>
            </a:r>
          </a:p>
          <a:p>
            <a:endParaRPr lang="en-US" dirty="0"/>
          </a:p>
          <a:p>
            <a:r>
              <a:rPr lang="en-US" dirty="0"/>
              <a:t>Below the new user registration information is the user guide. This user guide contains step-by-step instructions on the features of the tool. It includes the management of your user account information, creation and maintenance of value sets, creation and maintenance of the measure details, which is basically just metadata information about your measure, construction of the actual measure logic in the clause workspace, measure versioning and measure packaging, and the measure export formats. I highly encourage new users to use this guide to get started. I also think it is valuable for users that are investigating whether the Measure Authoring Tool (MAT) can suit their needs for eCQM development. </a:t>
            </a:r>
          </a:p>
          <a:p>
            <a:endParaRPr lang="en-US" dirty="0"/>
          </a:p>
          <a:p>
            <a:r>
              <a:rPr lang="en-US" dirty="0"/>
              <a:t>The next section that I would like to point out is the links section on the top right. This section is very useful. It includes videos and recorded webinars that illustrate live instruction on new functionality that was introduced with each release. It also contains the user guide, new user registration form, and two-factor authentication (2FA) instructions. Two-factor authentication (2FA) was released in the beginning of 2016. It requires the users to input a security code that is valid for 30 seconds, in addition to the password. </a:t>
            </a:r>
          </a:p>
          <a:p>
            <a:r>
              <a:rPr lang="en-US" dirty="0"/>
              <a:t> </a:t>
            </a:r>
          </a:p>
          <a:p>
            <a:r>
              <a:rPr lang="en-US" dirty="0"/>
              <a:t>The next section is the release notes below the links. Users will be able to find documentation of the specific changes for each release along with the screenshots, if appropriate. This is very helpful. Users can look at the changes that are specific to each release.</a:t>
            </a:r>
          </a:p>
          <a:p>
            <a:endParaRPr lang="en-US" dirty="0"/>
          </a:p>
          <a:p>
            <a:r>
              <a:rPr lang="en-US" dirty="0"/>
              <a:t>We will now review the latest release which happened in September. This release is mostly for the QDM changes and so we have a table of contents. The table of contents includes all the QDM changes that were performed. </a:t>
            </a:r>
          </a:p>
          <a:p>
            <a:endParaRPr lang="en-US" dirty="0"/>
          </a:p>
          <a:p>
            <a:r>
              <a:rPr lang="en-US" dirty="0"/>
              <a:t>Users who experience problems with the application, no matter what the problem is, should use the contact us tab to contact the helpdesk for help or information. For example, if their account is locked, then they would complete the contact us form and describe their problem. Anything that gets submitted through this contact us page turns into a MAT helpdesk ticket and we work it until it is close. </a:t>
            </a:r>
          </a:p>
          <a:p>
            <a:endParaRPr lang="en-US" dirty="0"/>
          </a:p>
          <a:p>
            <a:r>
              <a:rPr lang="en-US" dirty="0"/>
              <a:t>We take feedback very seriously. We want to make the tool useful. If we get any type of enhancement request, and it’s a valid request, then we’ll let the user know that we’ve put it in our product backlog. We will email a user to inform them to look for this change in the next release. </a:t>
            </a:r>
          </a:p>
          <a:p>
            <a:endParaRPr lang="en-US" dirty="0"/>
          </a:p>
          <a:p>
            <a:r>
              <a:rPr lang="en-US" dirty="0"/>
              <a:t>The two other remaining tabs are the </a:t>
            </a:r>
            <a:r>
              <a:rPr lang="en-US" i="1" dirty="0"/>
              <a:t>news and alerts</a:t>
            </a:r>
            <a:r>
              <a:rPr lang="en-US" dirty="0"/>
              <a:t> and </a:t>
            </a:r>
            <a:r>
              <a:rPr lang="en-US" i="1" dirty="0"/>
              <a:t>open source community</a:t>
            </a:r>
            <a:r>
              <a:rPr lang="en-US" dirty="0"/>
              <a:t>. The </a:t>
            </a:r>
            <a:r>
              <a:rPr lang="en-US" i="1" dirty="0"/>
              <a:t>news and alerts </a:t>
            </a:r>
            <a:r>
              <a:rPr lang="en-US" i="0" dirty="0"/>
              <a:t>tab i</a:t>
            </a:r>
            <a:r>
              <a:rPr lang="en-US" dirty="0"/>
              <a:t>s exactly what it states. Announcements are made on upcoming systems maintenance dates, release dates, when the system is accessible after deployment, or if it’s down for let’s say the two-hour window for deployment. </a:t>
            </a:r>
          </a:p>
          <a:p>
            <a:endParaRPr lang="en-US" dirty="0"/>
          </a:p>
          <a:p>
            <a:r>
              <a:rPr lang="en-US" dirty="0"/>
              <a:t>The last tab on this page that I would like to talk about is the open source community tab. I’d like to point out that the Measure Authoring Tool (MAT) is one of the first CMS projects to be open source. What that means is that we publish our application source code to GitHub and any other entity that wants to stand on their instance of MAT, they can do so, and then the instructions are provided over here in the link. It gets into what browsers are supported and what technology does the MAT use. We mentioned HQMF because we rely on HQMF and HQMF is an export output.</a:t>
            </a:r>
          </a:p>
          <a:p>
            <a:endParaRPr lang="en-US" dirty="0"/>
          </a:p>
          <a:p>
            <a:r>
              <a:rPr lang="en-US" dirty="0"/>
              <a:t>Now we’re going to get to the fun part of the demonstration and get logged in so that we can see the eCQM measure development. For the sake of this demonstration, and the time that we have, I’m going to focus on a measure that I’ve already created because some of these take a very long time to create. I’m going to get logged in, and this is that Symantec security code that I was talking about for two-factor authentication (2FA). We use Symantec VIP. Any new user that’s going to come into the system, they’re going to have instructions on how they can download this Symantec VIP client to their desktop/laptop, or even a smartphone. You can see that I have a 30-second counter here.</a:t>
            </a:r>
          </a:p>
          <a:p>
            <a:endParaRPr lang="en-US" dirty="0"/>
          </a:p>
          <a:p>
            <a:r>
              <a:rPr lang="en-US" dirty="0"/>
              <a:t>This is the UMLS screen. This is to get the VSAC data. Now I’m going to log into this in case you want to get to the QDM elements or if I want to show how to retrieve something.</a:t>
            </a:r>
          </a:p>
          <a:p>
            <a:endParaRPr lang="en-US" dirty="0"/>
          </a:p>
          <a:p>
            <a:r>
              <a:rPr lang="en-US" dirty="0"/>
              <a:t>I’m successfully logged into the UMLS which is VSAC. I have a green icon that states so as well. So then let’s get into what the Measure Authoring Tool (MAT) does. This main screen, this measure library that you come into, will show the most recent activity that I’ve done. It always shows the two most recent measures that I’ve been in, and so I’ve had a versioned measure. It’s basically a cataract measure that’s titled “20/40 or better visual acuity within 90 days following cataract surgery.”  That’s a measure that I’m using. As far as if a measure has been versioned, it is read-only. Nobody can edit it, not even the owner.</a:t>
            </a:r>
          </a:p>
          <a:p>
            <a:endParaRPr lang="en-US" dirty="0"/>
          </a:p>
          <a:p>
            <a:r>
              <a:rPr lang="en-US" dirty="0"/>
              <a:t>I have this measure that I have in draft status. This is the one that we’re going to be taking a look at, but I also have a list of any of my measures that belong to me and whether in a version or a draft status. This listing contains all of my measures. Now, if I wanted, too, I could define the search even more. </a:t>
            </a:r>
          </a:p>
          <a:p>
            <a:endParaRPr lang="en-US" dirty="0"/>
          </a:p>
          <a:p>
            <a:r>
              <a:rPr lang="en-US" dirty="0"/>
              <a:t>For the sake of this demonstration I’m going to go back to my measures. But before we leave this screen, there are a couple of things that I want to talk about. I want to note that I can share and clone measures. You can share measures with other users which allows them to edit your measure. You always retain ownership. You can also clone measures, however you are only allowed to clone measures if you are the owner. The reason why you would clone a measure is if you created something that’s complex and you have another measure that’s very similar to it but requires minor tweaks to make it a new measure. Basically, it would keep your measure logic. It would keep most of everything, but you would have to specify your population groupings and you would have to specify your measure details, which I’ll go into, but I just wanted to touch on those in this window. So let’s go ahead and get into this. </a:t>
            </a:r>
          </a:p>
          <a:p>
            <a:endParaRPr lang="en-US" dirty="0"/>
          </a:p>
          <a:p>
            <a:r>
              <a:rPr lang="en-US" dirty="0"/>
              <a:t>The first tab is the measure details tab this is basically anything that is all form fields. It’s text for the most part. There are some selections where the buttons drop down, but it’s everything about the measure and so we refer to it as metadata. </a:t>
            </a:r>
          </a:p>
          <a:p>
            <a:endParaRPr lang="en-US" dirty="0"/>
          </a:p>
          <a:p>
            <a:r>
              <a:rPr lang="en-US" dirty="0"/>
              <a:t>Let’s take a look at the description of this particular measure. Here, what we’re capturing is the percentage of patients age 18 years and older with a diagnosis of “uncomplicated cataracts who had cataract surgery and no significant ocular conditions impacting the visual outcome of surgery and had best corrective visual acuity of 20/40 or better (distance or near) achieved within 90 days following the cataract surgery.”  There could be some copyright information, any disclaimers. This is an outcome-based measure. I’m going to skip over some of this and I’m going to go over to the bottom. It’s just data about the measure that the measure author wants to capture, but what we want to get down to is to where it talks about the populations. </a:t>
            </a:r>
          </a:p>
          <a:p>
            <a:endParaRPr lang="en-US" dirty="0"/>
          </a:p>
          <a:p>
            <a:r>
              <a:rPr lang="en-US" dirty="0"/>
              <a:t>So, when you think of building a measure you need to know a few things. What VSAC QDM elements will you need from the QDM data model? Also, what concepts do you need to talk about? What are the populations you’re interested in? So, for my initial population the thing that I’m looking for is all patients age 18 years or older who had cataract surgery and did not meet any exclusion criteria. The denominator equals initial population, and the exclusions of this, or patients who had significant ocular conditions impacting the visual outcome of surgery. </a:t>
            </a:r>
          </a:p>
          <a:p>
            <a:endParaRPr lang="en-US" dirty="0"/>
          </a:p>
          <a:p>
            <a:r>
              <a:rPr lang="en-US" dirty="0"/>
              <a:t>I’m going to get into the exclusions a little bit later when we get to it. Just because this measure is not too complex, but when it comes to the exclusions there’s a lot of them because there’s a lot of ocular conditions that you have to exclude that you don’t want as part of your measure. And then the numerator for this is “patients who had best corrected visual acuity of 20/40 or better (distance or near) achieved 90 days following cataract surgery,” and so we put in all of the information to talk about our measure. </a:t>
            </a:r>
          </a:p>
          <a:p>
            <a:endParaRPr lang="en-US" dirty="0"/>
          </a:p>
          <a:p>
            <a:r>
              <a:rPr lang="en-US" dirty="0"/>
              <a:t>Now we’ll go to the QDM elements tab, and so these are the building blocks and the concepts that I need to talk about. They’re all identified. The user of the Measure Authoring Tool (MAT) would have to know the identifier or the OID of the value set that they’re trying to retrieve. They can get them from the VSAC. They can put them in a document. Obviously, it’s because these OIDs here, these identifiers, are kind of long and so it’s hard to remember them. They can copy and paste them into a Word document and keep them for later. Or, in an Excel spreadsheet. This one actually has quite a few, and the reason why it has quite a few is because of those “ocular complications and conditions” that we want to exclude from this. I believe that there are 50 or 51 of them, and so there are quite a few that we want to make sure are part of our exclusions. Some of the obvious ones that we need, for example, “cataract surgery with a procedure performed.”  There’s an “occurrence of a cataract surgery with the procedure performed,” and then we have “a physical exam performed that captures the best corrected visual acuity.”  Some of those are the big ones or the basic ones for this, and then the rest are going to be used for exclusions. </a:t>
            </a:r>
          </a:p>
          <a:p>
            <a:endParaRPr lang="en-US" dirty="0"/>
          </a:p>
          <a:p>
            <a:r>
              <a:rPr lang="en-US" dirty="0"/>
              <a:t>The only thing that I would point out, too, is that you can kind of see with the version here that it’s using the most recent value set from VSAC. This is the most popular method. I think that in most instances the measure developer is going to want the most recent version from VSAC. But if they needed some specific version and they wanted to lock it down to some specific version or expansion identifier, they have the ability to do that here. The information would come from VSAC. They can select it and it would no longer show the most recent. It would show that specific version and expansion identifier. As far as the measure goes, it’s always going to use that version and so moving on a little bit, this is where all of the magic really happens, because the clause workspace contains all the different logic.</a:t>
            </a:r>
          </a:p>
          <a:p>
            <a:endParaRPr lang="en-US" dirty="0"/>
          </a:p>
          <a:p>
            <a:r>
              <a:rPr lang="en-US" dirty="0"/>
              <a:t>Now I have to think when I build my clauses, I need to think of what needs to go in my initial population. What needs to go in my denominator, my denominator exclusions, et cetera. I’ll show a couple here that I’ve already built, and so this is kind of used as part of my initial population. We’re looking at “patients ≥ 18 years” during the measurement period. This one is talking to the visual acuity physical exam performed within 90 days from the surgery. </a:t>
            </a:r>
          </a:p>
          <a:p>
            <a:endParaRPr lang="en-US" dirty="0"/>
          </a:p>
          <a:p>
            <a:r>
              <a:rPr lang="en-US" dirty="0"/>
              <a:t>And then you can see like this one is titled “the union of all 51 exclusions.”  These are all ocular disorders that are grouped. There are many of them, but we don’t want this to be a part of this measure if they fall under this. Think of it as almost an exclusion. You can think of it as a filter if you want to. So then now that all of my clause information has been built, now it’s time to assign those to the populations. In the clause workspace I have names for them, and then when I assign the populations, then they’re the exact names that I named them back in the clause workspace and so these are the ones that I needed from the initial population. This is the clause name. I need it for my numerator. My exclusion, the union of all 51 exclusions for those conditions, and so I spell out all of my populations. Afterwards, it’s time to go to the measure packager. </a:t>
            </a:r>
          </a:p>
          <a:p>
            <a:endParaRPr lang="en-US" dirty="0"/>
          </a:p>
          <a:p>
            <a:r>
              <a:rPr lang="en-US" dirty="0"/>
              <a:t>I needed to create a grouping. I have an initial population and I have a denominator. I have denominator exclusions and a numerator. These were all over here on the left. I just brought the ones that I needed over to the right. I changed my grouping and titled it up here with Measure Grouping 1. Now, I didn’t need to do anything with any of these other sections. We do have the supplemental data element. If I needed to create any clauses that were going to be used as supplemental data elements, I could do so, and then I could bring them over. By default from CMS we use the four default supplemental data elements for ethnicity, ONC administrative, sex, payer, and race. If the measure developer didn’t want these, or only wanted a couple of them, they could take them out by using the arrows. It’s the same thing with risk adjustment variables. All the clauses that I created are here; they’re listed. If the purpose, if I needed to create a clause to be a risk adjustment variable, then I would drag it over. </a:t>
            </a:r>
          </a:p>
          <a:p>
            <a:endParaRPr lang="en-US" dirty="0"/>
          </a:p>
          <a:p>
            <a:r>
              <a:rPr lang="en-US" dirty="0"/>
              <a:t>I’m ready to create my package. My measure is complete. I’m ready to see the artifacts. And then it just takes a little while. I’ve got a success message that it was packaged successfully, and so we’re going to go and take a look. I want to show a couple of the exports that Lindsey talked about, and so here is my export. This is the measure that I was on. You can look at just the individual ones if you want to, but let’s look at the whole entire package. </a:t>
            </a:r>
          </a:p>
          <a:p>
            <a:endParaRPr lang="en-US" dirty="0"/>
          </a:p>
          <a:p>
            <a:r>
              <a:rPr lang="en-US" dirty="0"/>
              <a:t>I’ll wrap this up. I want to look at the human-readable export. As you can see, this first part is everything in the measure details to describe everything that I went over about the measure. It talks about just the text of what it is for my populations — my denominators, any exclusions — and what I’m trying to do and so it’s the exact text that was in the measure details. This is all the logic I’ve built in my clause workspace: my initial population that I assigned, my denominator, all of my 51 exclusions, and my numerator. This is where we’re trying to see if they had “20/40 or better vision, less than or equal to 90 days after they had their cataract surgery.” It lists all of my QDM data elements that I retrieved from the VSAC. There’s quite a bit of them, because I needed them for exclusions. This is just an XML machine-readable version of what we just created.  That’s really all I have at this point.</a:t>
            </a:r>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683484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1554013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2565390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reminder that if you are currently developing measures that you would like to present to CMS to please contact us so we can setup a spotlight session for you.</a:t>
            </a:r>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3845921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1776146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Lindsey and Tom, thank you very much for your presentation. This has been very informative. I learned a lot. I hope that others did as well. Thank you.</a:t>
            </a:r>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3534257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We have been working</a:t>
            </a:r>
            <a:r>
              <a:rPr lang="en-US" sz="1200" baseline="0" dirty="0"/>
              <a:t> to develop these webinars and engage you in communications through newsletters, websites, and emails, as well as develop materials that will benefit agencies interested in developing quality measures. </a:t>
            </a:r>
            <a:r>
              <a:rPr lang="en-US" dirty="0"/>
              <a:t>General webinars occur about twice per month and will be focused on a range of topics related to quality measure development. eCQM-related webinars generally occur once a month. Each session will be designed to provide information and education on some aspect of quality measures. The first half of each session will involve presenting that information while the second half will provide you with an opportunity to ask questions, provide feedback, and to have a discussion. We hope that these opportunities will encourage you to engage with CMS on measure development, and to spur innovation in measure development within your organizations.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would like to introduce Lindsey Wisham and Tom Dunn. We are very pleased to have them with us today. Lindsey is a senior manager of information technology with Telligen. She holds a master’s degree in public administration with a focus in health informatics. Her involvement with both state and federal quality measure programs spans the last ten years. Since 2010 she has worked with CMS and federal partners in the development and maintenance of systems responsible for the standard expression of quality measure data, including the Measure Authoring Tool (MAT).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Lindsey’s colleague, Tom Dunn, is a solution delivery manager with Telligen. For the past 17 years he has worked with national quality reporting programs on the development of systems charged with data collection and measure specification. Tom is a certified Scrum product owner and provides product development oversight for the Measure Authoring Tool (MAT) under the direction of CMS. And with that I would like to turn it over to Lindsey.</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235684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Here is a quick review of what we are going to be covering today. I am going to be providing a history of the Measure Authoring Tool (MAT); we have been working on this since around 2010-2011. We will provide an overview of the tool, its high-level features and functions, as well as release management and the governance process that we follow as part of the release schedule for the Measure Authoring Tool (MAT). I am then going to turn it over to Tom who is going to be giving you a demonstration of the current version of the tool available to users.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1058286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have been involved with the Measure Authoring Tool (MAT) since its inception back in 2010. We actually worked with the National Quality Forum (NQF) on the development of the </a:t>
            </a:r>
            <a:r>
              <a:rPr lang="en-US" sz="1200" i="1" kern="1200" dirty="0">
                <a:solidFill>
                  <a:schemeClr val="tx1"/>
                </a:solidFill>
                <a:effectLst/>
                <a:latin typeface="+mn-lt"/>
                <a:ea typeface="+mn-ea"/>
                <a:cs typeface="+mn-cs"/>
              </a:rPr>
              <a:t>beta</a:t>
            </a:r>
            <a:r>
              <a:rPr lang="en-US" sz="1200" kern="1200" dirty="0">
                <a:solidFill>
                  <a:schemeClr val="tx1"/>
                </a:solidFill>
                <a:effectLst/>
                <a:latin typeface="+mn-lt"/>
                <a:ea typeface="+mn-ea"/>
                <a:cs typeface="+mn-cs"/>
              </a:rPr>
              <a:t> version of the Measure Authoring Tool (MAT). It was available to a small group of measure developers at that time. In September of 2013, Telligen partnered with another small business called NIC and assumed ownership of that contract under the direction of CMS. We have continued to provide the support for the maintenance, development, and user education ever since.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There are four major components to the Measure Authoring Tool (MAT) application and services that we provide. There is a public facing website, and I would like to emphasize that this is public, so even though this is a CMS-developed tool it is open to the public for public use. Everything on the website is accessible without an account, even the Measure Authoring Tool (MAT). The public facing website, Tom is going to give you a little overview and demonstration here in a minute, has the instructions and tools that you need in order to pursue a Measure Authoring Tool (MAT) user account. There is no cost to you to have a Measure Authoring Tool (MAT) account. You do not have to be a CMS contracted measure developer to have an account. There is a user notarization and application process, but again at no cost to the user.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other portion — the largest portion of our contract — is actually the development and maintenance of the Measure Authoring Tool app. This is the web-based application hosted in our Telligen data center. We also provide a support center team. We have a helpdesk staffed and ready to go to help you triage your issues and provide support. The support we provide covers everything from resetting a password all the way to assistance with questions about features and functionality with the expression of your measure and the tool.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Measure Authoring Tool (MAT) is an open source project, meaning that we actually publish the Measure Authoring Tool (MAT) application code out to a website called GitHub, which is basically a repository for open source code.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dirty="0"/>
          </a:p>
        </p:txBody>
      </p:sp>
    </p:spTree>
    <p:extLst>
      <p:ext uri="{BB962C8B-B14F-4D97-AF65-F5344CB8AC3E}">
        <p14:creationId xmlns:p14="http://schemas.microsoft.com/office/powerpoint/2010/main" val="2830033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 MAT is a software project. It is owned by CMS, and so because of that we do follow the CMS XLC (expedited lifecycle) process. For our end users this really has no other impact other than we do follow a regimented process of how we release our software. We typically release on average about three to four times a year with one of those being a major release and two or three (2-3) of those being smaller releases; however, this is greatly dependent upon the priorities set by our stakeholders and the needs of our users. We may have more or less. There is no defined quarterly release cycle, and typically we always like to be conscientious of any sort of policy or contractual obligations that the users of the Measure Authoring Tool (MAT) would have when developing their measures so that we are not interrupting a very important time, such as a measure at an annual update, by introducing new features and functions in the middle of that. We try to be very conscientious of when those releases occur.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 Measure Authoring Tool (MAT) priorities are set by the MAT Change Control Board (MCCB). The MAT Change Control Board was initiated with a charter at the beginning of this contract, and its goal is to have multi-stakeholder representation from various federal agencies. It is a voting board where the voters are CMS, ONC (Office of the National Coordinator for Health Information Technology), NLM (National Library of Medicine) and AHRQ (Agency for Healthcare Research and Quality). There are also nonvoting members that provide information, background, and thoughtful comments as we vote on certain items to determine priorities for the Measure Authoring Tool (MAT).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Every year we start by looking at a product roadmap and identifying high-level priorities, and as the year continues those priorities are usually finetuned, or even sometimes reprioritized based upon the needs of the user community and the measure development community. The MCCB is also responsible for the oversight and approval of the Quality Data Model (QDM) governance. You will be talking about the QDM in a later session, but that is something to keep in the back of your minds for now since the QDM and the MAT are so closely aligned with each other from a governance perspective. Any changes that come out of the Quality Data Model (QDM) user group and the standards contractors run through the MAT Change Control Board (MCCB).</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3882968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There are several kinds of key inputs that affect not only the user interface (UI) for the MAT but also our databases. The Quality Data Model (QDM) is probably the most important. We are in lockset with the releases of the Quality Data Model (QDM). We try to be as close to alignment with their releases as possible; hopefully even within days of each other.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Another important note here is that the Quality Data Model (QDM) changes with each new release. We support the most recent version of the Quality Data Model (QDM) that is published. Because of the nature of the Quality Data Model (QDM) it is not always backwards-compatible, and we are not able to support two versions at one time. We usually give our users specific directions about what to do, or point them to the Quality Data Model (QDM) documentation should they have questions after the release of the Quality Data Model (QDM) and the Measure Authoring Tool (MAT) about what to do with perhaps deprecated elements on the QDM.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Another really important input for us right now is called the Health Quality Measures Format (HQMF). This is an HL7 standard that provides the structure for how eCQMs should be represented in their XML or machine-consumable format. This format provides a user interface (UI) for measure developers to author the eCQMs and exports that are standards-compliant for consumption by certified meaningful use EHR technology. That means that we need to export measure artifacts in an HQMF format. We also use the measure Blueprint as an input to our user interface (UI) as it really does govern a lot of the metadata requirements. By metadata, I mean the types of header fields needed to be included in your measure. We try to also work in alignment with those providing input to the measure Blueprint.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We are also connected to the Value Set Authority Center (VSAC). Three years ago the Measure Authoring Tool (MAT) connected with the VSAC through an API. What this means is that we are able to let you sign into the Measure Authoring Tool (MAT). The idea is that it provides a more seamless user experience for interacting with both the Value Set Authority Center (VSAC) and the Measure Authoring Tool (MAT). But in order to make this work you do need your VSAC UMLS credentials and also access or ownership to those value sets and to be in the right ownership group if you are trying to access value sets from the VSAC. All of those features and functionality lie within the VSAC. We also try to be in lockstep with the VSAC as they release updates to their features and functions. We work very closely with the NLM team to ensure that we do not have any missed steps to provide seamless features and functions between the two tools.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2480650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This slide displays reasons for the Measure Authoring Tool (MAT) releases.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These reason include alignment with QDM and VSAC releases. We are also constantly watching for any changes in the specifications within HL7, which includes HQMF and other standards. There are other standards that we watch such as the Clinical Quality Language (CQL). Most recently the largest version of HQMF that has been implemented has been HQMF R2.1. We are always interested in user enhancements and what would make the tool more usable. We get a fair amount of information through our helpdesk.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Since this is a CMS product, we must also comply with the security regulations as directed by CMS. On occasion we do have to have releases specific to security updates or patches. All of our user account management also follows CMS security guidelines. There are specific requirements that our users have to go through to not only get an account, but maintain an account. All of that is spelled out on our help pages.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Lastly, if there are updates to the measure Blueprint then we work with Kathy and her team to ensure that we are matched up.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2414767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This screenshot displays the current export file options that are available today in the Measure Authoring Tool (MAT), Tom will get into much more detail during his demonstration. After authoring a measure in the MAT, and once it is successfully packaged, you can retrieve a human-readable HTML file of your measure. You would also be able to retrieve an HQMF R2.1 XML file as well. This is again intended to be the machine-consumable portion of your e-measure. Additionally, you would also receive two additional files: SimpleXML and the Value Set Excel Spreadsheet. The SimpleXML is simply an internal representation that the Measure Authoring Tool (MAT) uses when creating the HQMF file. It is not a standard, and it is not ever intended to replace a standard, but it has been referenced in the past. The fourth export is the Value Set Excel Spreadsheet. This is a spreadsheet that currently displays any of the value sets that you have included in your measure along with the detail of the individual codes. It is simply a snapshot in time.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 reason that we have a red line in the slide is to make a note that the features and functionality needed to maintain the SimpleXML are not really necessary because we are morphing into a new standard soon. And because of this both the SimpleXML and the Value Set Excel Spreadsheet will be retired with the next large production release of the Measure Authoring Tool (MAT). However, this is not slated to occur until Fall 2017. I wanted to let you know about it, however, as a bridge into the next part of the presentation.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 Value Set Excel Spreadsheet, while it may be helpful, can oftentimes be confusing or misleading simply because it is a snapshot in time. Additionally, this information is also provided by the National Library of Medicine (NLM); they provide this information through their tool and in real time. Their tool can be trusted and is treated as the gold standard. These are the two reasons why we are retiring v3.0 and v4.0 with the next large production release. The screenshot on the left is just an example of the page where you package your measure in order to produce those export files.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3446649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The current standard that is being employed by CMS in order to improve the level of expression that can be obtained through developing a measure and flexibility is called the Clinical Quality Language or CQL. The Measure Authoring Tool (MAT) tool team actually began working on this in February of 2016 behind-the-scenes. The tools that you have available to you right now in the production environment also represent what is true and accurate by standards used today, but implementing the Clinical Quality Language (CQL) in the Measure Authoring Tool (MAT) was really a redesign of the Measure Authoring Tool (MAT) application to allow users to interact with a much different, but still flexible and expressive standard.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Right now we are in a yearlong user acceptance testing phase with the measure developers as well as implementers to test the features and functions of the MAT version of CQL. We are going through that yearlong acceptance testing phase and at this point we do not anticipate doing a release to production until October of 2017.</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t>What I have added on this slide is a high level view of what is included in the the QDM version that will be used in what will likely be version 5.0.2. This is currently posted on the eCQI Resource Center under the CQL pages, if you are interested in learning a little bit more about what that version of the QDM looks like. HQMF is still used, but it is used in a different capacity. It gives the measure its structure, its organization of the populations, and then CQL comes in to provide the expression language. QDM is still your building block, but QDM is no longer what you will be using as your expression language. It is now going to be CQL which has a lot more flexibility. These are the components that make up the MAT CQL version.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23789021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dirty="0"/>
              <a:t>Click to edit Master title style</a:t>
            </a:r>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s://www.emeasuretool.cms.gov/"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hyperlink" Target="mailto:Kimberly.Rawlings@cms.hhs.gov" TargetMode="External"/><Relationship Id="rId4" Type="http://schemas.openxmlformats.org/officeDocument/2006/relationships/hyperlink" Target="mailto:Kristin.Borowski@cms.hhs.gov"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5334000" y="4728590"/>
            <a:ext cx="3780623" cy="1909027"/>
          </a:xfrm>
        </p:spPr>
        <p:txBody>
          <a:bodyPr>
            <a:noAutofit/>
          </a:bodyPr>
          <a:lstStyle/>
          <a:p>
            <a:pPr algn="ctr">
              <a:spcBef>
                <a:spcPts val="0"/>
              </a:spcBef>
            </a:pPr>
            <a:r>
              <a:rPr lang="en-US" dirty="0"/>
              <a:t>Presenter: </a:t>
            </a:r>
          </a:p>
          <a:p>
            <a:pPr algn="ctr">
              <a:spcBef>
                <a:spcPts val="0"/>
              </a:spcBef>
            </a:pPr>
            <a:r>
              <a:rPr lang="en-US" sz="2000" dirty="0"/>
              <a:t>Lindsey Wisham, MPA – MAT Program Manager</a:t>
            </a:r>
          </a:p>
          <a:p>
            <a:pPr algn="ctr">
              <a:spcBef>
                <a:spcPts val="0"/>
              </a:spcBef>
            </a:pPr>
            <a:r>
              <a:rPr lang="en-US" sz="2000" dirty="0"/>
              <a:t>Tom Dunn – MAT Product Owner</a:t>
            </a:r>
          </a:p>
          <a:p>
            <a:pPr algn="ctr">
              <a:spcBef>
                <a:spcPts val="0"/>
              </a:spcBef>
            </a:pPr>
            <a:endParaRPr lang="en-US" sz="2000" dirty="0"/>
          </a:p>
          <a:p>
            <a:pPr algn="ctr">
              <a:spcBef>
                <a:spcPts val="0"/>
              </a:spcBef>
            </a:pPr>
            <a:r>
              <a:rPr lang="en-US" sz="2000" dirty="0"/>
              <a:t>4/12/2017</a:t>
            </a:r>
          </a:p>
        </p:txBody>
      </p:sp>
      <p:sp>
        <p:nvSpPr>
          <p:cNvPr id="2" name="TextBox 1"/>
          <p:cNvSpPr txBox="1"/>
          <p:nvPr/>
        </p:nvSpPr>
        <p:spPr>
          <a:xfrm>
            <a:off x="4764833" y="2736146"/>
            <a:ext cx="4266639" cy="1766637"/>
          </a:xfrm>
          <a:prstGeom prst="rect">
            <a:avLst/>
          </a:prstGeom>
          <a:noFill/>
        </p:spPr>
        <p:txBody>
          <a:bodyPr wrap="square" rtlCol="0">
            <a:spAutoFit/>
          </a:bodyPr>
          <a:lstStyle/>
          <a:p>
            <a:pPr lvl="0" algn="ctr">
              <a:spcBef>
                <a:spcPct val="20000"/>
              </a:spcBef>
            </a:pPr>
            <a:r>
              <a:rPr lang="en-US" sz="3200" b="1" i="1" dirty="0">
                <a:solidFill>
                  <a:srgbClr val="084A9C"/>
                </a:solidFill>
              </a:rPr>
              <a:t>Measure Authoring </a:t>
            </a:r>
          </a:p>
          <a:p>
            <a:pPr lvl="0" algn="ctr">
              <a:spcBef>
                <a:spcPct val="20000"/>
              </a:spcBef>
            </a:pPr>
            <a:r>
              <a:rPr lang="en-US" sz="3200" b="1" i="1" dirty="0">
                <a:solidFill>
                  <a:srgbClr val="084A9C"/>
                </a:solidFill>
              </a:rPr>
              <a:t>Tool  (MAT)</a:t>
            </a:r>
          </a:p>
          <a:p>
            <a:pPr lvl="0" algn="ctr">
              <a:spcBef>
                <a:spcPct val="20000"/>
              </a:spcBef>
            </a:pPr>
            <a:r>
              <a:rPr lang="en-US" sz="3200" b="1" i="1" dirty="0">
                <a:solidFill>
                  <a:srgbClr val="084A9C"/>
                </a:solidFill>
              </a:rPr>
              <a:t>Overview &amp; Demo</a:t>
            </a:r>
          </a:p>
        </p:txBody>
      </p:sp>
      <p:sp>
        <p:nvSpPr>
          <p:cNvPr id="3" name="Rectangle 2"/>
          <p:cNvSpPr/>
          <p:nvPr/>
        </p:nvSpPr>
        <p:spPr>
          <a:xfrm>
            <a:off x="4800600" y="365968"/>
            <a:ext cx="4057008" cy="707886"/>
          </a:xfrm>
          <a:prstGeom prst="rect">
            <a:avLst/>
          </a:prstGeom>
        </p:spPr>
        <p:txBody>
          <a:bodyPr wrap="none">
            <a:spAutoFit/>
          </a:bodyPr>
          <a:lstStyle/>
          <a:p>
            <a:r>
              <a:rPr lang="en-US" sz="4000" b="1" i="1" dirty="0">
                <a:solidFill>
                  <a:srgbClr val="084A9C"/>
                </a:solidFill>
              </a:rPr>
              <a:t>Webinar #eCQM 5</a:t>
            </a:r>
          </a:p>
        </p:txBody>
      </p:sp>
    </p:spTree>
    <p:extLst>
      <p:ext uri="{BB962C8B-B14F-4D97-AF65-F5344CB8AC3E}">
        <p14:creationId xmlns:p14="http://schemas.microsoft.com/office/powerpoint/2010/main" val="266364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Measure Authoring Tool Demonstration</a:t>
            </a:r>
          </a:p>
        </p:txBody>
      </p:sp>
    </p:spTree>
    <p:extLst>
      <p:ext uri="{BB962C8B-B14F-4D97-AF65-F5344CB8AC3E}">
        <p14:creationId xmlns:p14="http://schemas.microsoft.com/office/powerpoint/2010/main" val="2516991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#5</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Authoring Tool – Questions and Discussion</a:t>
            </a:r>
          </a:p>
        </p:txBody>
      </p:sp>
      <p:pic>
        <p:nvPicPr>
          <p:cNvPr id="7" name="Picture 6" descr="Picture of a question mark button" title="Picture of a question mark button"/>
          <p:cNvPicPr>
            <a:picLocks noChangeAspect="1"/>
          </p:cNvPicPr>
          <p:nvPr/>
        </p:nvPicPr>
        <p:blipFill>
          <a:blip r:embed="rId3" cstate="print"/>
          <a:stretch>
            <a:fillRect/>
          </a:stretch>
        </p:blipFill>
        <p:spPr>
          <a:xfrm>
            <a:off x="2286000" y="2005517"/>
            <a:ext cx="4724400" cy="3545549"/>
          </a:xfrm>
          <a:prstGeom prst="rect">
            <a:avLst/>
          </a:prstGeom>
        </p:spPr>
      </p:pic>
    </p:spTree>
    <p:extLst>
      <p:ext uri="{BB962C8B-B14F-4D97-AF65-F5344CB8AC3E}">
        <p14:creationId xmlns:p14="http://schemas.microsoft.com/office/powerpoint/2010/main" val="3946081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Resources</a:t>
            </a:r>
          </a:p>
        </p:txBody>
      </p:sp>
      <p:sp>
        <p:nvSpPr>
          <p:cNvPr id="7" name="Content Placeholder 2"/>
          <p:cNvSpPr>
            <a:spLocks noGrp="1"/>
          </p:cNvSpPr>
          <p:nvPr>
            <p:ph idx="1"/>
          </p:nvPr>
        </p:nvSpPr>
        <p:spPr/>
        <p:txBody>
          <a:bodyPr>
            <a:normAutofit/>
          </a:bodyPr>
          <a:lstStyle/>
          <a:p>
            <a:r>
              <a:rPr lang="en-US" sz="2700" dirty="0"/>
              <a:t>Measure Authoring Tool (MAT) Public Website</a:t>
            </a:r>
          </a:p>
          <a:p>
            <a:r>
              <a:rPr lang="en-US" sz="2700" dirty="0">
                <a:hlinkClick r:id="rId3"/>
              </a:rPr>
              <a:t>Click here to access the MAT website</a:t>
            </a:r>
            <a:endParaRPr lang="en-US" sz="2700" dirty="0"/>
          </a:p>
          <a:p>
            <a:pPr lvl="1"/>
            <a:r>
              <a:rPr lang="en-US" sz="2700" dirty="0"/>
              <a:t>Training, User Guide, Downtime and Release notices</a:t>
            </a:r>
          </a:p>
          <a:p>
            <a:pPr lvl="1"/>
            <a:r>
              <a:rPr lang="en-US" sz="2700" dirty="0"/>
              <a:t>Link to Open Source Community Resources</a:t>
            </a:r>
          </a:p>
          <a:p>
            <a:pPr lvl="1"/>
            <a:r>
              <a:rPr lang="en-US" sz="2700" dirty="0"/>
              <a:t>Get Started and FAQ topics</a:t>
            </a:r>
          </a:p>
          <a:p>
            <a:r>
              <a:rPr lang="en-US" sz="2700" dirty="0"/>
              <a:t>Support Center – Contact Us Page</a:t>
            </a:r>
          </a:p>
          <a:p>
            <a:pPr lvl="1"/>
            <a:r>
              <a:rPr lang="en-US" sz="2700" dirty="0"/>
              <a:t>Email &amp; Phone</a:t>
            </a:r>
          </a:p>
          <a:p>
            <a:r>
              <a:rPr lang="en-US" sz="2700" dirty="0"/>
              <a:t>GitHub – Open Source Community</a:t>
            </a:r>
          </a:p>
        </p:txBody>
      </p:sp>
    </p:spTree>
    <p:extLst>
      <p:ext uri="{BB962C8B-B14F-4D97-AF65-F5344CB8AC3E}">
        <p14:creationId xmlns:p14="http://schemas.microsoft.com/office/powerpoint/2010/main" val="3441428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Showcase Opportunities</a:t>
            </a:r>
          </a:p>
        </p:txBody>
      </p:sp>
      <p:sp>
        <p:nvSpPr>
          <p:cNvPr id="3" name="Content Placeholder 2"/>
          <p:cNvSpPr>
            <a:spLocks noGrp="1"/>
          </p:cNvSpPr>
          <p:nvPr>
            <p:ph idx="1"/>
          </p:nvPr>
        </p:nvSpPr>
        <p:spPr>
          <a:xfrm>
            <a:off x="0" y="1828800"/>
            <a:ext cx="8991599" cy="4297363"/>
          </a:xfrm>
        </p:spPr>
        <p:txBody>
          <a:bodyPr>
            <a:normAutofit/>
          </a:bodyPr>
          <a:lstStyle/>
          <a:p>
            <a:pPr marL="457200" lvl="1" indent="0">
              <a:buNone/>
            </a:pPr>
            <a:r>
              <a:rPr lang="en-US" sz="2700" b="1" dirty="0"/>
              <a:t>Reminder: </a:t>
            </a:r>
          </a:p>
          <a:p>
            <a:pPr marL="457200" lvl="1" indent="0">
              <a:buNone/>
            </a:pPr>
            <a:endParaRPr lang="en-US" sz="2700" dirty="0"/>
          </a:p>
          <a:p>
            <a:pPr marL="457200" lvl="1" indent="0">
              <a:buNone/>
            </a:pPr>
            <a:r>
              <a:rPr lang="en-US" sz="2700" dirty="0"/>
              <a:t>If you are currently developing quality measures that you would like to present to CMS contact the MMS Support Desk at </a:t>
            </a:r>
            <a:r>
              <a:rPr lang="en-US" sz="2700" dirty="0">
                <a:hlinkClick r:id="rId3"/>
              </a:rPr>
              <a:t>MMSsupport@Battelle.org</a:t>
            </a:r>
            <a:endParaRPr lang="en-US" sz="27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329843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7" name="Content Placeholder 1"/>
          <p:cNvSpPr>
            <a:spLocks noGrp="1"/>
          </p:cNvSpPr>
          <p:nvPr>
            <p:ph idx="1"/>
          </p:nvPr>
        </p:nvSpPr>
        <p:spPr/>
        <p:txBody>
          <a:bodyPr>
            <a:normAutofit/>
          </a:bodyPr>
          <a:lstStyle/>
          <a:p>
            <a:pPr marL="0" indent="0">
              <a:buNone/>
            </a:pPr>
            <a:r>
              <a:rPr lang="en-US" sz="2700" b="1" dirty="0"/>
              <a:t>Planned Upcoming Webinars:</a:t>
            </a:r>
          </a:p>
          <a:p>
            <a:r>
              <a:rPr lang="en-US" sz="2700" dirty="0"/>
              <a:t>April 26</a:t>
            </a:r>
            <a:r>
              <a:rPr lang="en-US" sz="2700" baseline="30000" dirty="0"/>
              <a:t>th</a:t>
            </a:r>
            <a:r>
              <a:rPr lang="en-US" sz="2700" dirty="0"/>
              <a:t> – Quality Data Model</a:t>
            </a:r>
          </a:p>
          <a:p>
            <a:r>
              <a:rPr lang="en-US" sz="2700" dirty="0"/>
              <a:t>June 28</a:t>
            </a:r>
            <a:r>
              <a:rPr lang="en-US" sz="2700" baseline="30000" dirty="0"/>
              <a:t>th</a:t>
            </a:r>
            <a:r>
              <a:rPr lang="en-US" sz="2700" dirty="0"/>
              <a:t> – Bonnie Tool</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712566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98" y="0"/>
            <a:ext cx="9118002" cy="1417638"/>
          </a:xfrm>
        </p:spPr>
        <p:txBody>
          <a:bodyPr anchor="t"/>
          <a:lstStyle/>
          <a:p>
            <a:r>
              <a:rPr lang="en-US" sz="4000" dirty="0"/>
              <a:t>MAT – eCQM Webinar #5</a:t>
            </a:r>
            <a:br>
              <a:rPr lang="en-US" sz="4000" dirty="0"/>
            </a:br>
            <a:endParaRPr lang="en-US" sz="4000" dirty="0"/>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700" b="1" dirty="0"/>
              <a:t>Contact information:</a:t>
            </a:r>
          </a:p>
          <a:p>
            <a:r>
              <a:rPr lang="en-US" sz="2700" b="1" u="sng" dirty="0"/>
              <a:t>Battelle</a:t>
            </a:r>
          </a:p>
          <a:p>
            <a:pPr marL="0" indent="0">
              <a:buNone/>
            </a:pPr>
            <a:r>
              <a:rPr lang="en-US" sz="2700" dirty="0"/>
              <a:t>Measures Management System Contract Holder:  </a:t>
            </a:r>
            <a:r>
              <a:rPr lang="en-US" sz="2700" dirty="0">
                <a:solidFill>
                  <a:srgbClr val="0000FF"/>
                </a:solidFill>
              </a:rPr>
              <a:t>Battelle</a:t>
            </a:r>
          </a:p>
          <a:p>
            <a:pPr marL="0" indent="0">
              <a:buNone/>
            </a:pPr>
            <a:r>
              <a:rPr lang="en-US" sz="2700" dirty="0"/>
              <a:t>Contact:  </a:t>
            </a:r>
            <a:r>
              <a:rPr lang="en-US" sz="2700" dirty="0">
                <a:hlinkClick r:id="rId3"/>
              </a:rPr>
              <a:t>MMSsupport@Battelle.org</a:t>
            </a:r>
            <a:endParaRPr lang="en-US" sz="2700" dirty="0"/>
          </a:p>
          <a:p>
            <a:endParaRPr lang="en-US" sz="2700" u="sng" dirty="0"/>
          </a:p>
          <a:p>
            <a:r>
              <a:rPr lang="en-US" sz="2700" b="1" u="sng" dirty="0"/>
              <a:t>CMS</a:t>
            </a:r>
          </a:p>
          <a:p>
            <a:pPr marL="0" indent="0">
              <a:buNone/>
            </a:pPr>
            <a:r>
              <a:rPr lang="en-US" sz="2700" dirty="0"/>
              <a:t>Kristin Borowski: </a:t>
            </a:r>
            <a:r>
              <a:rPr lang="en-US" sz="2700" dirty="0">
                <a:hlinkClick r:id="rId4"/>
              </a:rPr>
              <a:t>Kristin.Borowski@cms.hhs.gov</a:t>
            </a:r>
            <a:endParaRPr lang="en-US" sz="2700" dirty="0"/>
          </a:p>
          <a:p>
            <a:pPr marL="0" indent="0">
              <a:buNone/>
            </a:pPr>
            <a:r>
              <a:rPr lang="en-US" sz="2700" dirty="0"/>
              <a:t>Kim Rawlings: </a:t>
            </a:r>
            <a:r>
              <a:rPr lang="en-US" sz="2700" dirty="0">
                <a:hlinkClick r:id="rId5"/>
              </a:rPr>
              <a:t>Kimberly.Rawlings@cms.hhs.gov</a:t>
            </a:r>
            <a:r>
              <a:rPr lang="en-US" sz="2700" dirty="0"/>
              <a:t> </a:t>
            </a:r>
          </a:p>
          <a:p>
            <a:pPr marL="0" indent="0">
              <a:buNone/>
            </a:pPr>
            <a:r>
              <a:rPr lang="en-US" sz="27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2753706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23734" y="1701281"/>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3898806"/>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3604049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Content Placeholder 2"/>
          <p:cNvSpPr txBox="1">
            <a:spLocks/>
          </p:cNvSpPr>
          <p:nvPr/>
        </p:nvSpPr>
        <p:spPr>
          <a:xfrm>
            <a:off x="457200" y="1887507"/>
            <a:ext cx="8229600" cy="5334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dirty="0"/>
              <a:t>Agenda Webinar # 5:</a:t>
            </a:r>
          </a:p>
          <a:p>
            <a:pPr marL="0" indent="0">
              <a:buNone/>
            </a:pPr>
            <a:endParaRPr lang="en-US" sz="2800" dirty="0"/>
          </a:p>
        </p:txBody>
      </p:sp>
      <p:sp>
        <p:nvSpPr>
          <p:cNvPr id="7" name="Rectangle 6"/>
          <p:cNvSpPr/>
          <p:nvPr/>
        </p:nvSpPr>
        <p:spPr>
          <a:xfrm>
            <a:off x="838200" y="2294945"/>
            <a:ext cx="7467600" cy="2585323"/>
          </a:xfrm>
          <a:prstGeom prst="rect">
            <a:avLst/>
          </a:prstGeom>
        </p:spPr>
        <p:txBody>
          <a:bodyPr wrap="square">
            <a:spAutoFit/>
          </a:bodyPr>
          <a:lstStyle/>
          <a:p>
            <a:r>
              <a:rPr lang="en-US" sz="2700" dirty="0"/>
              <a:t>Measure Authoring Tool</a:t>
            </a:r>
          </a:p>
          <a:p>
            <a:pPr marL="514350" indent="-514350">
              <a:buFont typeface="+mj-lt"/>
              <a:buAutoNum type="arabicPeriod"/>
            </a:pPr>
            <a:r>
              <a:rPr lang="en-US" sz="2700" dirty="0"/>
              <a:t>History</a:t>
            </a:r>
          </a:p>
          <a:p>
            <a:pPr marL="514350" indent="-514350">
              <a:buFont typeface="+mj-lt"/>
              <a:buAutoNum type="arabicPeriod"/>
            </a:pPr>
            <a:r>
              <a:rPr lang="en-US" sz="2700" dirty="0"/>
              <a:t>Overview</a:t>
            </a:r>
          </a:p>
          <a:p>
            <a:pPr marL="514350" indent="-514350">
              <a:buFont typeface="+mj-lt"/>
              <a:buAutoNum type="arabicPeriod"/>
            </a:pPr>
            <a:r>
              <a:rPr lang="en-US" sz="2700" dirty="0"/>
              <a:t>Release Management</a:t>
            </a:r>
          </a:p>
          <a:p>
            <a:pPr marL="514350" indent="-514350">
              <a:buFont typeface="+mj-lt"/>
              <a:buAutoNum type="arabicPeriod"/>
            </a:pPr>
            <a:r>
              <a:rPr lang="en-US" sz="2700" dirty="0"/>
              <a:t>Demonstration</a:t>
            </a:r>
          </a:p>
          <a:p>
            <a:pPr marL="514350" indent="-514350">
              <a:buFont typeface="+mj-lt"/>
              <a:buAutoNum type="arabicPeriod"/>
            </a:pPr>
            <a:r>
              <a:rPr lang="en-US" sz="2700" dirty="0"/>
              <a:t>User Resources and Questions</a:t>
            </a:r>
          </a:p>
        </p:txBody>
      </p:sp>
    </p:spTree>
    <p:extLst>
      <p:ext uri="{BB962C8B-B14F-4D97-AF65-F5344CB8AC3E}">
        <p14:creationId xmlns:p14="http://schemas.microsoft.com/office/powerpoint/2010/main" val="160696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Authoring Tool - History</a:t>
            </a:r>
          </a:p>
        </p:txBody>
      </p:sp>
      <p:sp>
        <p:nvSpPr>
          <p:cNvPr id="3" name="TextBox 2"/>
          <p:cNvSpPr txBox="1"/>
          <p:nvPr/>
        </p:nvSpPr>
        <p:spPr>
          <a:xfrm>
            <a:off x="457200" y="2034073"/>
            <a:ext cx="8077200" cy="4247317"/>
          </a:xfrm>
          <a:prstGeom prst="rect">
            <a:avLst/>
          </a:prstGeom>
          <a:noFill/>
        </p:spPr>
        <p:txBody>
          <a:bodyPr wrap="square" rtlCol="0">
            <a:spAutoFit/>
          </a:bodyPr>
          <a:lstStyle/>
          <a:p>
            <a:pPr marL="457200" indent="-457200">
              <a:buFont typeface="Arial" panose="020B0604020202020204" pitchFamily="34" charset="0"/>
              <a:buChar char="•"/>
            </a:pPr>
            <a:r>
              <a:rPr lang="en-US" sz="2700" dirty="0"/>
              <a:t>The Measure Authoring Tool (Beta version) was originally released in January of 2011, under a contract with the National Quality Forum.</a:t>
            </a:r>
          </a:p>
          <a:p>
            <a:pPr marL="457200" indent="-457200">
              <a:buFont typeface="Arial" panose="020B0604020202020204" pitchFamily="34" charset="0"/>
              <a:buChar char="•"/>
            </a:pPr>
            <a:r>
              <a:rPr lang="en-US" sz="2700" dirty="0"/>
              <a:t>In September of 2013, CMS assumed ownership for the MAT and Telligen continues to provide support and maintenance for the MAT, under HCIS.</a:t>
            </a:r>
          </a:p>
          <a:p>
            <a:pPr marL="1371600" lvl="2" indent="-457200">
              <a:buFont typeface="Arial" panose="020B0604020202020204" pitchFamily="34" charset="0"/>
              <a:buChar char="•"/>
            </a:pPr>
            <a:r>
              <a:rPr lang="en-US" sz="2700" dirty="0"/>
              <a:t>Public Facing Website</a:t>
            </a:r>
          </a:p>
          <a:p>
            <a:pPr marL="1371600" lvl="2" indent="-457200">
              <a:buFont typeface="Arial" panose="020B0604020202020204" pitchFamily="34" charset="0"/>
              <a:buChar char="•"/>
            </a:pPr>
            <a:r>
              <a:rPr lang="en-US" sz="2700" dirty="0"/>
              <a:t>MAT Application</a:t>
            </a:r>
          </a:p>
          <a:p>
            <a:pPr marL="1371600" lvl="2" indent="-457200">
              <a:buFont typeface="Arial" panose="020B0604020202020204" pitchFamily="34" charset="0"/>
              <a:buChar char="•"/>
            </a:pPr>
            <a:r>
              <a:rPr lang="en-US" sz="2700" dirty="0"/>
              <a:t>Support Center Team</a:t>
            </a:r>
          </a:p>
          <a:p>
            <a:pPr marL="1371600" lvl="2" indent="-457200">
              <a:buFont typeface="Arial" panose="020B0604020202020204" pitchFamily="34" charset="0"/>
              <a:buChar char="•"/>
            </a:pPr>
            <a:r>
              <a:rPr lang="en-US" sz="2700" dirty="0"/>
              <a:t>Open Source Repository</a:t>
            </a:r>
          </a:p>
        </p:txBody>
      </p:sp>
    </p:spTree>
    <p:extLst>
      <p:ext uri="{BB962C8B-B14F-4D97-AF65-F5344CB8AC3E}">
        <p14:creationId xmlns:p14="http://schemas.microsoft.com/office/powerpoint/2010/main" val="3784629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Authoring Tool – Governance</a:t>
            </a:r>
          </a:p>
        </p:txBody>
      </p:sp>
      <p:sp>
        <p:nvSpPr>
          <p:cNvPr id="8" name="Content Placeholder 3"/>
          <p:cNvSpPr txBox="1">
            <a:spLocks noGrp="1"/>
          </p:cNvSpPr>
          <p:nvPr>
            <p:ph idx="1"/>
          </p:nvPr>
        </p:nvSpPr>
        <p:spPr>
          <a:xfrm>
            <a:off x="260166" y="2071654"/>
            <a:ext cx="8623667" cy="4108817"/>
          </a:xfrm>
          <a:prstGeom prst="rect">
            <a:avLst/>
          </a:prstGeom>
          <a:noFill/>
        </p:spPr>
        <p:txBody>
          <a:bodyPr wrap="square" rtlCol="0">
            <a:spAutoFit/>
          </a:bodyPr>
          <a:lstStyle/>
          <a:p>
            <a:r>
              <a:rPr lang="en-US" sz="2700" dirty="0"/>
              <a:t>The MAT is a software project that follows an agile methodology and the CMS XLC processes.</a:t>
            </a:r>
          </a:p>
          <a:p>
            <a:r>
              <a:rPr lang="en-US" sz="2700" dirty="0"/>
              <a:t>We release 3-4 times a year, usually one major release and 2-3 minor releases each year.</a:t>
            </a:r>
          </a:p>
          <a:p>
            <a:r>
              <a:rPr lang="en-US" sz="2700" dirty="0"/>
              <a:t>The MAT priorities and releases are managed by the MAT Change Control Board (MCCB).</a:t>
            </a:r>
          </a:p>
          <a:p>
            <a:r>
              <a:rPr lang="en-US" sz="2700" dirty="0"/>
              <a:t>Multi-agency governing board that oversees QDM approvals and MAT functionality</a:t>
            </a:r>
          </a:p>
          <a:p>
            <a:pPr marL="0" indent="0">
              <a:buNone/>
            </a:pPr>
            <a:r>
              <a:rPr lang="en-US" sz="2400" dirty="0"/>
              <a:t>I</a:t>
            </a:r>
          </a:p>
        </p:txBody>
      </p:sp>
    </p:spTree>
    <p:extLst>
      <p:ext uri="{BB962C8B-B14F-4D97-AF65-F5344CB8AC3E}">
        <p14:creationId xmlns:p14="http://schemas.microsoft.com/office/powerpoint/2010/main" val="3072177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Authoring Tool - Overview</a:t>
            </a:r>
          </a:p>
        </p:txBody>
      </p:sp>
      <p:sp>
        <p:nvSpPr>
          <p:cNvPr id="8" name="Content Placeholder 3"/>
          <p:cNvSpPr txBox="1">
            <a:spLocks noGrp="1"/>
          </p:cNvSpPr>
          <p:nvPr>
            <p:ph idx="1"/>
          </p:nvPr>
        </p:nvSpPr>
        <p:spPr>
          <a:xfrm>
            <a:off x="260166" y="1723052"/>
            <a:ext cx="8623667" cy="5161413"/>
          </a:xfrm>
          <a:prstGeom prst="rect">
            <a:avLst/>
          </a:prstGeom>
          <a:noFill/>
        </p:spPr>
        <p:txBody>
          <a:bodyPr wrap="square" rtlCol="0">
            <a:spAutoFit/>
          </a:bodyPr>
          <a:lstStyle/>
          <a:p>
            <a:r>
              <a:rPr lang="en-US" sz="2700" dirty="0"/>
              <a:t>The MAT uses several inputs to design the GUI and databases:</a:t>
            </a:r>
          </a:p>
          <a:p>
            <a:pPr lvl="1"/>
            <a:r>
              <a:rPr lang="en-US" sz="2700" dirty="0"/>
              <a:t>Quality Data Model (data elements/clinical concepts)</a:t>
            </a:r>
          </a:p>
          <a:p>
            <a:pPr lvl="1"/>
            <a:r>
              <a:rPr lang="en-US" sz="2700" dirty="0"/>
              <a:t>Health Quality Measure Format (HQMF) provides the structure</a:t>
            </a:r>
          </a:p>
          <a:p>
            <a:pPr lvl="1"/>
            <a:r>
              <a:rPr lang="en-US" sz="2700" dirty="0"/>
              <a:t>Measure Blueprint (governs metadata requirements)</a:t>
            </a:r>
          </a:p>
          <a:p>
            <a:r>
              <a:rPr lang="en-US" sz="2700" dirty="0"/>
              <a:t>Connected to the Value Set Authority Center through an API connection</a:t>
            </a:r>
          </a:p>
          <a:p>
            <a:pPr lvl="1"/>
            <a:r>
              <a:rPr lang="en-US" sz="2700" dirty="0"/>
              <a:t>VSAC (UMLS) credentials required</a:t>
            </a:r>
          </a:p>
          <a:p>
            <a:pPr lvl="1"/>
            <a:r>
              <a:rPr lang="en-US" sz="2700" dirty="0"/>
              <a:t>Access/ownership to value sets in VSAC managed by NLM</a:t>
            </a:r>
          </a:p>
        </p:txBody>
      </p:sp>
    </p:spTree>
    <p:extLst>
      <p:ext uri="{BB962C8B-B14F-4D97-AF65-F5344CB8AC3E}">
        <p14:creationId xmlns:p14="http://schemas.microsoft.com/office/powerpoint/2010/main" val="3723327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Authoring Tool – Release Management</a:t>
            </a:r>
          </a:p>
        </p:txBody>
      </p:sp>
      <p:sp>
        <p:nvSpPr>
          <p:cNvPr id="8" name="Content Placeholder 3"/>
          <p:cNvSpPr txBox="1">
            <a:spLocks noGrp="1"/>
          </p:cNvSpPr>
          <p:nvPr>
            <p:ph idx="1"/>
          </p:nvPr>
        </p:nvSpPr>
        <p:spPr>
          <a:xfrm>
            <a:off x="260166" y="2071654"/>
            <a:ext cx="8623667" cy="5189113"/>
          </a:xfrm>
          <a:prstGeom prst="rect">
            <a:avLst/>
          </a:prstGeom>
          <a:noFill/>
        </p:spPr>
        <p:txBody>
          <a:bodyPr wrap="square" rtlCol="0">
            <a:spAutoFit/>
          </a:bodyPr>
          <a:lstStyle/>
          <a:p>
            <a:r>
              <a:rPr lang="en-US" sz="2700" dirty="0"/>
              <a:t>MAT releases occur for a variety of reasons including but not limited to:</a:t>
            </a:r>
          </a:p>
          <a:p>
            <a:pPr lvl="1"/>
            <a:r>
              <a:rPr lang="en-US" sz="2700" dirty="0"/>
              <a:t>Alignment with Quality Data Model Releases</a:t>
            </a:r>
          </a:p>
          <a:p>
            <a:pPr lvl="1"/>
            <a:r>
              <a:rPr lang="en-US" sz="2700" dirty="0"/>
              <a:t>Alignment to updates made by the Value Set Authority Center API</a:t>
            </a:r>
          </a:p>
          <a:p>
            <a:pPr lvl="1"/>
            <a:r>
              <a:rPr lang="en-US" sz="2700" dirty="0"/>
              <a:t>Alignment with HL7 Specifications including HQMF. HQMF Release 2.1 </a:t>
            </a:r>
          </a:p>
          <a:p>
            <a:pPr lvl="1"/>
            <a:r>
              <a:rPr lang="en-US" sz="2700" dirty="0"/>
              <a:t>User enhancements and functionality updates</a:t>
            </a:r>
          </a:p>
          <a:p>
            <a:pPr lvl="1"/>
            <a:r>
              <a:rPr lang="en-US" sz="2700" dirty="0"/>
              <a:t>Security compliance/patches as needed</a:t>
            </a:r>
          </a:p>
          <a:p>
            <a:pPr lvl="1"/>
            <a:r>
              <a:rPr lang="en-US" sz="2700" dirty="0"/>
              <a:t>Updates to the Measure Blueprint </a:t>
            </a:r>
          </a:p>
          <a:p>
            <a:pPr marL="0" indent="0">
              <a:buNone/>
            </a:pPr>
            <a:endParaRPr lang="en-US" sz="2400" dirty="0"/>
          </a:p>
        </p:txBody>
      </p:sp>
    </p:spTree>
    <p:extLst>
      <p:ext uri="{BB962C8B-B14F-4D97-AF65-F5344CB8AC3E}">
        <p14:creationId xmlns:p14="http://schemas.microsoft.com/office/powerpoint/2010/main" val="2249547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endParaRPr lang="en-US" dirty="0"/>
          </a:p>
          <a:p>
            <a:r>
              <a:rPr lang="en-US" dirty="0"/>
              <a:t>Measure Authoring Tool – Current Export Files</a:t>
            </a:r>
          </a:p>
          <a:p>
            <a:endParaRPr lang="en-US" dirty="0"/>
          </a:p>
        </p:txBody>
      </p:sp>
      <p:pic>
        <p:nvPicPr>
          <p:cNvPr id="7" name="Picture 2" descr="Screenshot of MAT tool" title="Screenshot of MAT tool"/>
          <p:cNvPicPr>
            <a:picLocks noChangeAspect="1" noChangeArrowheads="1"/>
          </p:cNvPicPr>
          <p:nvPr/>
        </p:nvPicPr>
        <p:blipFill>
          <a:blip r:embed="rId3" cstate="print"/>
          <a:stretch>
            <a:fillRect/>
          </a:stretch>
        </p:blipFill>
        <p:spPr bwMode="auto">
          <a:xfrm>
            <a:off x="457200" y="2071654"/>
            <a:ext cx="3143250" cy="4191000"/>
          </a:xfrm>
          <a:prstGeom prst="rect">
            <a:avLst/>
          </a:prstGeom>
          <a:noFill/>
          <a:ln w="9525">
            <a:noFill/>
            <a:miter lim="800000"/>
            <a:headEnd/>
            <a:tailEnd/>
          </a:ln>
        </p:spPr>
      </p:pic>
      <p:sp>
        <p:nvSpPr>
          <p:cNvPr id="3" name="Rectangle 2"/>
          <p:cNvSpPr/>
          <p:nvPr/>
        </p:nvSpPr>
        <p:spPr>
          <a:xfrm>
            <a:off x="4343400" y="2828836"/>
            <a:ext cx="2971800" cy="1754326"/>
          </a:xfrm>
          <a:prstGeom prst="rect">
            <a:avLst/>
          </a:prstGeom>
        </p:spPr>
        <p:txBody>
          <a:bodyPr wrap="square">
            <a:spAutoFit/>
          </a:bodyPr>
          <a:lstStyle/>
          <a:p>
            <a:r>
              <a:rPr lang="en-US" dirty="0"/>
              <a:t>1.Human Readable HTML file</a:t>
            </a:r>
          </a:p>
          <a:p>
            <a:r>
              <a:rPr lang="en-US" dirty="0"/>
              <a:t>2.HQMF R2.1 XML File</a:t>
            </a:r>
          </a:p>
          <a:p>
            <a:r>
              <a:rPr lang="en-US" dirty="0">
                <a:solidFill>
                  <a:srgbClr val="FF0000"/>
                </a:solidFill>
              </a:rPr>
              <a:t>________________________</a:t>
            </a:r>
          </a:p>
          <a:p>
            <a:r>
              <a:rPr lang="en-US" dirty="0"/>
              <a:t>3.SimpleXML (internal representation)</a:t>
            </a:r>
          </a:p>
          <a:p>
            <a:r>
              <a:rPr lang="en-US" dirty="0"/>
              <a:t>4.Value Set Excel Spreadsheet</a:t>
            </a:r>
          </a:p>
        </p:txBody>
      </p:sp>
    </p:spTree>
    <p:extLst>
      <p:ext uri="{BB962C8B-B14F-4D97-AF65-F5344CB8AC3E}">
        <p14:creationId xmlns:p14="http://schemas.microsoft.com/office/powerpoint/2010/main" val="3758924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MAT - eCQM Webinar # 5</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Authoring Tool – Evolution of Standards</a:t>
            </a:r>
          </a:p>
        </p:txBody>
      </p:sp>
      <p:sp>
        <p:nvSpPr>
          <p:cNvPr id="8" name="Content Placeholder 3"/>
          <p:cNvSpPr txBox="1">
            <a:spLocks noGrp="1"/>
          </p:cNvSpPr>
          <p:nvPr>
            <p:ph idx="1"/>
          </p:nvPr>
        </p:nvSpPr>
        <p:spPr>
          <a:xfrm>
            <a:off x="260166" y="2071654"/>
            <a:ext cx="8623667" cy="3831818"/>
          </a:xfrm>
          <a:prstGeom prst="rect">
            <a:avLst/>
          </a:prstGeom>
          <a:noFill/>
        </p:spPr>
        <p:txBody>
          <a:bodyPr wrap="square" rtlCol="0">
            <a:spAutoFit/>
          </a:bodyPr>
          <a:lstStyle/>
          <a:p>
            <a:r>
              <a:rPr lang="en-US" sz="2700" dirty="0"/>
              <a:t>The MAT must be aligned with current standards</a:t>
            </a:r>
          </a:p>
          <a:p>
            <a:r>
              <a:rPr lang="en-US" sz="2700" dirty="0"/>
              <a:t>Implementation of the Clinical Quality Language in February of 2016 in testing environments only</a:t>
            </a:r>
          </a:p>
          <a:p>
            <a:r>
              <a:rPr lang="en-US" sz="2700" dirty="0"/>
              <a:t>MAT – CQL is currently undergoing User Acceptance Testing</a:t>
            </a:r>
          </a:p>
          <a:p>
            <a:r>
              <a:rPr lang="en-US" sz="2700" dirty="0"/>
              <a:t>QDM v5.0.2 + HQMF +CQL = MAT CQL</a:t>
            </a:r>
          </a:p>
          <a:p>
            <a:r>
              <a:rPr lang="en-US" sz="2700" dirty="0"/>
              <a:t>Anticipated release to production in October of 2017</a:t>
            </a:r>
            <a:endParaRPr lang="en-US" sz="2400" dirty="0"/>
          </a:p>
          <a:p>
            <a:pPr marL="0" indent="0">
              <a:buNone/>
            </a:pPr>
            <a:endParaRPr lang="en-US" sz="2700" dirty="0"/>
          </a:p>
        </p:txBody>
      </p:sp>
    </p:spTree>
    <p:extLst>
      <p:ext uri="{BB962C8B-B14F-4D97-AF65-F5344CB8AC3E}">
        <p14:creationId xmlns:p14="http://schemas.microsoft.com/office/powerpoint/2010/main" val="1513357636"/>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2.xml><?xml version="1.0" encoding="utf-8"?>
<ds:datastoreItem xmlns:ds="http://schemas.openxmlformats.org/officeDocument/2006/customXml" ds:itemID="{A3F2D517-FCF4-4B15-BD46-23B9AA4BB45C}">
  <ds:schemaRefs>
    <ds:schemaRef ds:uri="http://purl.org/dc/elements/1.1/"/>
    <ds:schemaRef ds:uri="http://schemas.openxmlformats.org/package/2006/metadata/core-properties"/>
    <ds:schemaRef ds:uri="http://www.w3.org/XML/1998/namespace"/>
    <ds:schemaRef ds:uri="http://schemas.microsoft.com/office/2006/metadata/properties"/>
    <ds:schemaRef ds:uri="http://purl.org/dc/terms/"/>
    <ds:schemaRef ds:uri="http://purl.org/dc/dcmitype/"/>
    <ds:schemaRef ds:uri="http://schemas.microsoft.com/office/2006/documentManagement/types"/>
    <ds:schemaRef ds:uri="http://schemas.microsoft.com/office/infopath/2007/PartnerControls"/>
  </ds:schemaRefs>
</ds:datastoreItem>
</file>

<file path=customXml/itemProps3.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6525</Words>
  <Application>Microsoft Office PowerPoint</Application>
  <PresentationFormat>On-screen Show (4:3)</PresentationFormat>
  <Paragraphs>238</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Wingdings</vt:lpstr>
      <vt:lpstr>CMS_template</vt:lpstr>
      <vt:lpstr>Measure Development Education &amp; Outreach for Specialty Societies &amp; Patient Advocacy Groups</vt:lpstr>
      <vt:lpstr>Vision and Goals: Webinar Series</vt:lpstr>
      <vt:lpstr>MAT - eCQM Webinar # 5 </vt:lpstr>
      <vt:lpstr>MAT- eCQM Webinar # 5 </vt:lpstr>
      <vt:lpstr>MAT – eCQM Webinar # 5 </vt:lpstr>
      <vt:lpstr>MAT - eCQM Webinar # 5  </vt:lpstr>
      <vt:lpstr>MAT – eCQM Webinar # 5 </vt:lpstr>
      <vt:lpstr>MAT – eCQM Webinar # 5 </vt:lpstr>
      <vt:lpstr>MAT - eCQM Webinar # 5 </vt:lpstr>
      <vt:lpstr>Measure Authoring Tool Demonstration</vt:lpstr>
      <vt:lpstr>MAT – eCQM Webinar #5</vt:lpstr>
      <vt:lpstr>MAT – eCQM Webinar # 5 </vt:lpstr>
      <vt:lpstr>CMS Showcase Opportunities</vt:lpstr>
      <vt:lpstr>MAT – eCQM Webinar #5 </vt:lpstr>
      <vt:lpstr>MAT – eCQM Webinar #5 </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2016-08-30T18:54:20Z</dcterms:created>
  <dcterms:modified xsi:type="dcterms:W3CDTF">2017-05-04T17:47:23Z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y fmtid="{D5CDD505-2E9C-101B-9397-08002B2CF9AE}" pid="8" name="_MarkAsFinal">
    <vt:bool>true</vt:bool>
  </property>
</Properties>
</file>