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793" r:id="rId4"/>
  </p:sldMasterIdLst>
  <p:notesMasterIdLst>
    <p:notesMasterId r:id="rId36"/>
  </p:notesMasterIdLst>
  <p:handoutMasterIdLst>
    <p:handoutMasterId r:id="rId37"/>
  </p:handoutMasterIdLst>
  <p:sldIdLst>
    <p:sldId id="606" r:id="rId5"/>
    <p:sldId id="542" r:id="rId6"/>
    <p:sldId id="608" r:id="rId7"/>
    <p:sldId id="598" r:id="rId8"/>
    <p:sldId id="594" r:id="rId9"/>
    <p:sldId id="681" r:id="rId10"/>
    <p:sldId id="617" r:id="rId11"/>
    <p:sldId id="682" r:id="rId12"/>
    <p:sldId id="693" r:id="rId13"/>
    <p:sldId id="694" r:id="rId14"/>
    <p:sldId id="683" r:id="rId15"/>
    <p:sldId id="692" r:id="rId16"/>
    <p:sldId id="695" r:id="rId17"/>
    <p:sldId id="696" r:id="rId18"/>
    <p:sldId id="697" r:id="rId19"/>
    <p:sldId id="698" r:id="rId20"/>
    <p:sldId id="699" r:id="rId21"/>
    <p:sldId id="684" r:id="rId22"/>
    <p:sldId id="685" r:id="rId23"/>
    <p:sldId id="686" r:id="rId24"/>
    <p:sldId id="687" r:id="rId25"/>
    <p:sldId id="691" r:id="rId26"/>
    <p:sldId id="611" r:id="rId27"/>
    <p:sldId id="688" r:id="rId28"/>
    <p:sldId id="689" r:id="rId29"/>
    <p:sldId id="690" r:id="rId30"/>
    <p:sldId id="603" r:id="rId31"/>
    <p:sldId id="623" r:id="rId32"/>
    <p:sldId id="624" r:id="rId33"/>
    <p:sldId id="564" r:id="rId34"/>
    <p:sldId id="625" r:id="rId35"/>
  </p:sldIdLst>
  <p:sldSz cx="9144000" cy="6858000" type="screen4x3"/>
  <p:notesSz cx="6858000" cy="92408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p15:clr>
            <a:srgbClr val="A4A3A4"/>
          </p15:clr>
        </p15:guide>
        <p15:guide id="2" pos="3120">
          <p15:clr>
            <a:srgbClr val="A4A3A4"/>
          </p15:clr>
        </p15:guide>
      </p15:sldGuideLst>
    </p:ext>
    <p:ext uri="{2D200454-40CA-4A62-9FC3-DE9A4176ACB9}">
      <p15:notesGuideLst xmlns:p15="http://schemas.microsoft.com/office/powerpoint/2012/main">
        <p15:guide id="1" orient="horz" pos="2911"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2" clrIdx="5"/>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5193"/>
    <a:srgbClr val="0000FF"/>
    <a:srgbClr val="084A9C"/>
    <a:srgbClr val="FFD0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40" autoAdjust="0"/>
    <p:restoredTop sz="82083" autoAdjust="0"/>
  </p:normalViewPr>
  <p:slideViewPr>
    <p:cSldViewPr>
      <p:cViewPr varScale="1">
        <p:scale>
          <a:sx n="94" d="100"/>
          <a:sy n="94" d="100"/>
        </p:scale>
        <p:origin x="2016" y="78"/>
      </p:cViewPr>
      <p:guideLst>
        <p:guide orient="horz" pos="2064"/>
        <p:guide pos="3120"/>
      </p:guideLst>
    </p:cSldViewPr>
  </p:slideViewPr>
  <p:outlineViewPr>
    <p:cViewPr>
      <p:scale>
        <a:sx n="33" d="100"/>
        <a:sy n="33" d="100"/>
      </p:scale>
      <p:origin x="0" y="-10836"/>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87" d="100"/>
          <a:sy n="87" d="100"/>
        </p:scale>
        <p:origin x="3804" y="96"/>
      </p:cViewPr>
      <p:guideLst>
        <p:guide orient="horz" pos="2911"/>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B84DCB6-D075-46EE-B0C9-A99609F21101}" type="doc">
      <dgm:prSet loTypeId="urn:microsoft.com/office/officeart/2005/8/layout/chevron1" loCatId="process" qsTypeId="urn:microsoft.com/office/officeart/2005/8/quickstyle/simple1" qsCatId="simple" csTypeId="urn:microsoft.com/office/officeart/2005/8/colors/accent1_2" csCatId="accent1" phldr="1"/>
      <dgm:spPr/>
    </dgm:pt>
    <dgm:pt modelId="{E80DC2D9-2469-4E39-9F7A-DE81F90FB6BC}">
      <dgm:prSet phldrT="[Text]"/>
      <dgm:spPr/>
      <dgm:t>
        <a:bodyPr/>
        <a:lstStyle/>
        <a:p>
          <a:r>
            <a:rPr lang="en-US" dirty="0"/>
            <a:t>Structure</a:t>
          </a:r>
        </a:p>
      </dgm:t>
    </dgm:pt>
    <dgm:pt modelId="{2246ACB6-52B7-4E2B-A21E-8E358BE19522}" type="parTrans" cxnId="{2E2A9545-E6E1-460D-8869-C68EFEE6756A}">
      <dgm:prSet/>
      <dgm:spPr/>
      <dgm:t>
        <a:bodyPr/>
        <a:lstStyle/>
        <a:p>
          <a:endParaRPr lang="en-US"/>
        </a:p>
      </dgm:t>
    </dgm:pt>
    <dgm:pt modelId="{19BA5981-1938-4F88-8C90-DC5B50DA8EC1}" type="sibTrans" cxnId="{2E2A9545-E6E1-460D-8869-C68EFEE6756A}">
      <dgm:prSet/>
      <dgm:spPr/>
      <dgm:t>
        <a:bodyPr/>
        <a:lstStyle/>
        <a:p>
          <a:endParaRPr lang="en-US"/>
        </a:p>
      </dgm:t>
    </dgm:pt>
    <dgm:pt modelId="{0B280BB1-7D71-4134-8923-A6CA2A200DF3}">
      <dgm:prSet phldrT="[Text]"/>
      <dgm:spPr/>
      <dgm:t>
        <a:bodyPr/>
        <a:lstStyle/>
        <a:p>
          <a:r>
            <a:rPr lang="en-US" dirty="0"/>
            <a:t>Process</a:t>
          </a:r>
        </a:p>
      </dgm:t>
    </dgm:pt>
    <dgm:pt modelId="{0824B491-032F-4116-91F6-5CDB8DA6EAAC}" type="parTrans" cxnId="{E23BD468-F521-4B09-816B-800A69B219DB}">
      <dgm:prSet/>
      <dgm:spPr/>
      <dgm:t>
        <a:bodyPr/>
        <a:lstStyle/>
        <a:p>
          <a:endParaRPr lang="en-US"/>
        </a:p>
      </dgm:t>
    </dgm:pt>
    <dgm:pt modelId="{5AF6EA26-8D2F-4F75-85E0-57D218D72E6A}" type="sibTrans" cxnId="{E23BD468-F521-4B09-816B-800A69B219DB}">
      <dgm:prSet/>
      <dgm:spPr/>
      <dgm:t>
        <a:bodyPr/>
        <a:lstStyle/>
        <a:p>
          <a:endParaRPr lang="en-US"/>
        </a:p>
      </dgm:t>
    </dgm:pt>
    <dgm:pt modelId="{44207254-8FBE-473E-A8E2-1B081D1A967B}">
      <dgm:prSet phldrT="[Text]"/>
      <dgm:spPr/>
      <dgm:t>
        <a:bodyPr/>
        <a:lstStyle/>
        <a:p>
          <a:r>
            <a:rPr lang="en-US" dirty="0"/>
            <a:t>Outcome</a:t>
          </a:r>
        </a:p>
      </dgm:t>
    </dgm:pt>
    <dgm:pt modelId="{9DF936BB-6C8E-4E31-B88A-5A51FAB4B8A9}" type="parTrans" cxnId="{A4E5E840-615F-4D76-B036-620FEF26A1BC}">
      <dgm:prSet/>
      <dgm:spPr/>
      <dgm:t>
        <a:bodyPr/>
        <a:lstStyle/>
        <a:p>
          <a:endParaRPr lang="en-US"/>
        </a:p>
      </dgm:t>
    </dgm:pt>
    <dgm:pt modelId="{CD874867-AE88-4B2A-B089-E7E017F3F181}" type="sibTrans" cxnId="{A4E5E840-615F-4D76-B036-620FEF26A1BC}">
      <dgm:prSet/>
      <dgm:spPr/>
      <dgm:t>
        <a:bodyPr/>
        <a:lstStyle/>
        <a:p>
          <a:endParaRPr lang="en-US"/>
        </a:p>
      </dgm:t>
    </dgm:pt>
    <dgm:pt modelId="{B8D43390-CF9B-4C6D-AFC0-B1F57649076E}" type="pres">
      <dgm:prSet presAssocID="{9B84DCB6-D075-46EE-B0C9-A99609F21101}" presName="Name0" presStyleCnt="0">
        <dgm:presLayoutVars>
          <dgm:dir/>
          <dgm:animLvl val="lvl"/>
          <dgm:resizeHandles val="exact"/>
        </dgm:presLayoutVars>
      </dgm:prSet>
      <dgm:spPr/>
    </dgm:pt>
    <dgm:pt modelId="{134EB419-A6EF-4556-A71F-578CB16EF751}" type="pres">
      <dgm:prSet presAssocID="{E80DC2D9-2469-4E39-9F7A-DE81F90FB6BC}" presName="parTxOnly" presStyleLbl="node1" presStyleIdx="0" presStyleCnt="3">
        <dgm:presLayoutVars>
          <dgm:chMax val="0"/>
          <dgm:chPref val="0"/>
          <dgm:bulletEnabled val="1"/>
        </dgm:presLayoutVars>
      </dgm:prSet>
      <dgm:spPr/>
    </dgm:pt>
    <dgm:pt modelId="{4B3933D3-EDEF-49FB-9290-9300391BF02B}" type="pres">
      <dgm:prSet presAssocID="{19BA5981-1938-4F88-8C90-DC5B50DA8EC1}" presName="parTxOnlySpace" presStyleCnt="0"/>
      <dgm:spPr/>
    </dgm:pt>
    <dgm:pt modelId="{6B216C1D-B0AC-4C31-B13A-E62DE2BAE56A}" type="pres">
      <dgm:prSet presAssocID="{0B280BB1-7D71-4134-8923-A6CA2A200DF3}" presName="parTxOnly" presStyleLbl="node1" presStyleIdx="1" presStyleCnt="3">
        <dgm:presLayoutVars>
          <dgm:chMax val="0"/>
          <dgm:chPref val="0"/>
          <dgm:bulletEnabled val="1"/>
        </dgm:presLayoutVars>
      </dgm:prSet>
      <dgm:spPr/>
    </dgm:pt>
    <dgm:pt modelId="{4E7D7B51-802C-480E-BAFF-85FD68265F59}" type="pres">
      <dgm:prSet presAssocID="{5AF6EA26-8D2F-4F75-85E0-57D218D72E6A}" presName="parTxOnlySpace" presStyleCnt="0"/>
      <dgm:spPr/>
    </dgm:pt>
    <dgm:pt modelId="{9E95CDF3-0F68-45DE-BBAF-32E5B376D66A}" type="pres">
      <dgm:prSet presAssocID="{44207254-8FBE-473E-A8E2-1B081D1A967B}" presName="parTxOnly" presStyleLbl="node1" presStyleIdx="2" presStyleCnt="3">
        <dgm:presLayoutVars>
          <dgm:chMax val="0"/>
          <dgm:chPref val="0"/>
          <dgm:bulletEnabled val="1"/>
        </dgm:presLayoutVars>
      </dgm:prSet>
      <dgm:spPr/>
    </dgm:pt>
  </dgm:ptLst>
  <dgm:cxnLst>
    <dgm:cxn modelId="{A4E5E840-615F-4D76-B036-620FEF26A1BC}" srcId="{9B84DCB6-D075-46EE-B0C9-A99609F21101}" destId="{44207254-8FBE-473E-A8E2-1B081D1A967B}" srcOrd="2" destOrd="0" parTransId="{9DF936BB-6C8E-4E31-B88A-5A51FAB4B8A9}" sibTransId="{CD874867-AE88-4B2A-B089-E7E017F3F181}"/>
    <dgm:cxn modelId="{2E2A9545-E6E1-460D-8869-C68EFEE6756A}" srcId="{9B84DCB6-D075-46EE-B0C9-A99609F21101}" destId="{E80DC2D9-2469-4E39-9F7A-DE81F90FB6BC}" srcOrd="0" destOrd="0" parTransId="{2246ACB6-52B7-4E2B-A21E-8E358BE19522}" sibTransId="{19BA5981-1938-4F88-8C90-DC5B50DA8EC1}"/>
    <dgm:cxn modelId="{E23BD468-F521-4B09-816B-800A69B219DB}" srcId="{9B84DCB6-D075-46EE-B0C9-A99609F21101}" destId="{0B280BB1-7D71-4134-8923-A6CA2A200DF3}" srcOrd="1" destOrd="0" parTransId="{0824B491-032F-4116-91F6-5CDB8DA6EAAC}" sibTransId="{5AF6EA26-8D2F-4F75-85E0-57D218D72E6A}"/>
    <dgm:cxn modelId="{AB0049A4-F525-454F-ACEA-393767119208}" type="presOf" srcId="{0B280BB1-7D71-4134-8923-A6CA2A200DF3}" destId="{6B216C1D-B0AC-4C31-B13A-E62DE2BAE56A}" srcOrd="0" destOrd="0" presId="urn:microsoft.com/office/officeart/2005/8/layout/chevron1"/>
    <dgm:cxn modelId="{BD9886C2-BEAB-45CA-B6C0-053291D8226D}" type="presOf" srcId="{9B84DCB6-D075-46EE-B0C9-A99609F21101}" destId="{B8D43390-CF9B-4C6D-AFC0-B1F57649076E}" srcOrd="0" destOrd="0" presId="urn:microsoft.com/office/officeart/2005/8/layout/chevron1"/>
    <dgm:cxn modelId="{806A99D9-95F8-48CA-885D-1D95BB59479B}" type="presOf" srcId="{44207254-8FBE-473E-A8E2-1B081D1A967B}" destId="{9E95CDF3-0F68-45DE-BBAF-32E5B376D66A}" srcOrd="0" destOrd="0" presId="urn:microsoft.com/office/officeart/2005/8/layout/chevron1"/>
    <dgm:cxn modelId="{8E3988ED-0C6B-444D-AA5D-EF2CE721CDAE}" type="presOf" srcId="{E80DC2D9-2469-4E39-9F7A-DE81F90FB6BC}" destId="{134EB419-A6EF-4556-A71F-578CB16EF751}" srcOrd="0" destOrd="0" presId="urn:microsoft.com/office/officeart/2005/8/layout/chevron1"/>
    <dgm:cxn modelId="{ABC436B7-5593-40FE-82BE-DEE82C8DEF18}" type="presParOf" srcId="{B8D43390-CF9B-4C6D-AFC0-B1F57649076E}" destId="{134EB419-A6EF-4556-A71F-578CB16EF751}" srcOrd="0" destOrd="0" presId="urn:microsoft.com/office/officeart/2005/8/layout/chevron1"/>
    <dgm:cxn modelId="{C960454F-2F73-4BD0-9E9E-B56B25888BE6}" type="presParOf" srcId="{B8D43390-CF9B-4C6D-AFC0-B1F57649076E}" destId="{4B3933D3-EDEF-49FB-9290-9300391BF02B}" srcOrd="1" destOrd="0" presId="urn:microsoft.com/office/officeart/2005/8/layout/chevron1"/>
    <dgm:cxn modelId="{5F07B76F-917F-4E09-9BA1-CB7B364EA89D}" type="presParOf" srcId="{B8D43390-CF9B-4C6D-AFC0-B1F57649076E}" destId="{6B216C1D-B0AC-4C31-B13A-E62DE2BAE56A}" srcOrd="2" destOrd="0" presId="urn:microsoft.com/office/officeart/2005/8/layout/chevron1"/>
    <dgm:cxn modelId="{DAF454A1-FC5C-4460-9F41-A56B6B29F3E3}" type="presParOf" srcId="{B8D43390-CF9B-4C6D-AFC0-B1F57649076E}" destId="{4E7D7B51-802C-480E-BAFF-85FD68265F59}" srcOrd="3" destOrd="0" presId="urn:microsoft.com/office/officeart/2005/8/layout/chevron1"/>
    <dgm:cxn modelId="{D867FF07-8D2D-4E0B-BCB3-902CEDEAF8D6}" type="presParOf" srcId="{B8D43390-CF9B-4C6D-AFC0-B1F57649076E}" destId="{9E95CDF3-0F68-45DE-BBAF-32E5B376D66A}"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4EB419-A6EF-4556-A71F-578CB16EF751}">
      <dsp:nvSpPr>
        <dsp:cNvPr id="0" name=""/>
        <dsp:cNvSpPr/>
      </dsp:nvSpPr>
      <dsp:spPr>
        <a:xfrm>
          <a:off x="1785" y="1596826"/>
          <a:ext cx="2175867" cy="870346"/>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t>Structure</a:t>
          </a:r>
        </a:p>
      </dsp:txBody>
      <dsp:txXfrm>
        <a:off x="436958" y="1596826"/>
        <a:ext cx="1305521" cy="870346"/>
      </dsp:txXfrm>
    </dsp:sp>
    <dsp:sp modelId="{6B216C1D-B0AC-4C31-B13A-E62DE2BAE56A}">
      <dsp:nvSpPr>
        <dsp:cNvPr id="0" name=""/>
        <dsp:cNvSpPr/>
      </dsp:nvSpPr>
      <dsp:spPr>
        <a:xfrm>
          <a:off x="1960066" y="1596826"/>
          <a:ext cx="2175867" cy="870346"/>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t>Process</a:t>
          </a:r>
        </a:p>
      </dsp:txBody>
      <dsp:txXfrm>
        <a:off x="2395239" y="1596826"/>
        <a:ext cx="1305521" cy="870346"/>
      </dsp:txXfrm>
    </dsp:sp>
    <dsp:sp modelId="{9E95CDF3-0F68-45DE-BBAF-32E5B376D66A}">
      <dsp:nvSpPr>
        <dsp:cNvPr id="0" name=""/>
        <dsp:cNvSpPr/>
      </dsp:nvSpPr>
      <dsp:spPr>
        <a:xfrm>
          <a:off x="3918346" y="1596826"/>
          <a:ext cx="2175867" cy="870346"/>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t>Outcome</a:t>
          </a:r>
        </a:p>
      </dsp:txBody>
      <dsp:txXfrm>
        <a:off x="4353519" y="1596826"/>
        <a:ext cx="1305521" cy="870346"/>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2042"/>
          </a:xfrm>
          <a:prstGeom prst="rect">
            <a:avLst/>
          </a:prstGeom>
        </p:spPr>
        <p:txBody>
          <a:bodyPr vert="horz" lIns="91984" tIns="45993" rIns="91984" bIns="45993"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62042"/>
          </a:xfrm>
          <a:prstGeom prst="rect">
            <a:avLst/>
          </a:prstGeom>
        </p:spPr>
        <p:txBody>
          <a:bodyPr vert="horz" lIns="91984" tIns="45993" rIns="91984" bIns="45993" rtlCol="0"/>
          <a:lstStyle>
            <a:lvl1pPr algn="r">
              <a:defRPr sz="1200"/>
            </a:lvl1pPr>
          </a:lstStyle>
          <a:p>
            <a:r>
              <a:rPr lang="en-US" dirty="0"/>
              <a:t>2/15/2017</a:t>
            </a:r>
          </a:p>
        </p:txBody>
      </p:sp>
      <p:sp>
        <p:nvSpPr>
          <p:cNvPr id="4" name="Footer Placeholder 3"/>
          <p:cNvSpPr>
            <a:spLocks noGrp="1"/>
          </p:cNvSpPr>
          <p:nvPr>
            <p:ph type="ftr" sz="quarter" idx="2"/>
          </p:nvPr>
        </p:nvSpPr>
        <p:spPr>
          <a:xfrm>
            <a:off x="0" y="8777193"/>
            <a:ext cx="2971800" cy="462042"/>
          </a:xfrm>
          <a:prstGeom prst="rect">
            <a:avLst/>
          </a:prstGeom>
        </p:spPr>
        <p:txBody>
          <a:bodyPr vert="horz" lIns="91984" tIns="45993" rIns="91984" bIns="45993"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777193"/>
            <a:ext cx="2971800" cy="462042"/>
          </a:xfrm>
          <a:prstGeom prst="rect">
            <a:avLst/>
          </a:prstGeom>
        </p:spPr>
        <p:txBody>
          <a:bodyPr vert="horz" lIns="91984" tIns="45993" rIns="91984" bIns="45993" rtlCol="0" anchor="b"/>
          <a:lstStyle>
            <a:lvl1pPr algn="r">
              <a:defRPr sz="1200"/>
            </a:lvl1pPr>
          </a:lstStyle>
          <a:p>
            <a:fld id="{D8B07BA0-83C1-274E-9BA1-643DFA6696FC}" type="slidenum">
              <a:rPr lang="en-US" smtClean="0"/>
              <a:pPr/>
              <a:t>‹#›</a:t>
            </a:fld>
            <a:endParaRPr lang="en-US" dirty="0"/>
          </a:p>
        </p:txBody>
      </p:sp>
    </p:spTree>
    <p:extLst>
      <p:ext uri="{BB962C8B-B14F-4D97-AF65-F5344CB8AC3E}">
        <p14:creationId xmlns:p14="http://schemas.microsoft.com/office/powerpoint/2010/main" val="4082487362"/>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2042"/>
          </a:xfrm>
          <a:prstGeom prst="rect">
            <a:avLst/>
          </a:prstGeom>
        </p:spPr>
        <p:txBody>
          <a:bodyPr vert="horz" lIns="91984" tIns="45993" rIns="91984" bIns="45993" rtlCol="0"/>
          <a:lstStyle>
            <a:lvl1pPr algn="l">
              <a:defRPr sz="1200"/>
            </a:lvl1pPr>
          </a:lstStyle>
          <a:p>
            <a:endParaRPr lang="en-US" dirty="0"/>
          </a:p>
        </p:txBody>
      </p:sp>
      <p:sp>
        <p:nvSpPr>
          <p:cNvPr id="3" name="Date Placeholder 2"/>
          <p:cNvSpPr>
            <a:spLocks noGrp="1"/>
          </p:cNvSpPr>
          <p:nvPr>
            <p:ph type="dt" idx="1"/>
          </p:nvPr>
        </p:nvSpPr>
        <p:spPr>
          <a:xfrm>
            <a:off x="3884613" y="0"/>
            <a:ext cx="2971800" cy="462042"/>
          </a:xfrm>
          <a:prstGeom prst="rect">
            <a:avLst/>
          </a:prstGeom>
        </p:spPr>
        <p:txBody>
          <a:bodyPr vert="horz" lIns="91984" tIns="45993" rIns="91984" bIns="45993" rtlCol="0"/>
          <a:lstStyle>
            <a:lvl1pPr algn="r">
              <a:defRPr sz="1200"/>
            </a:lvl1pPr>
          </a:lstStyle>
          <a:p>
            <a:r>
              <a:rPr lang="en-US" dirty="0"/>
              <a:t>2/15/2017</a:t>
            </a:r>
          </a:p>
        </p:txBody>
      </p:sp>
      <p:sp>
        <p:nvSpPr>
          <p:cNvPr id="4" name="Slide Image Placeholder 3"/>
          <p:cNvSpPr>
            <a:spLocks noGrp="1" noRot="1" noChangeAspect="1"/>
          </p:cNvSpPr>
          <p:nvPr>
            <p:ph type="sldImg" idx="2"/>
          </p:nvPr>
        </p:nvSpPr>
        <p:spPr>
          <a:xfrm>
            <a:off x="1119188" y="692150"/>
            <a:ext cx="4619625" cy="3465513"/>
          </a:xfrm>
          <a:prstGeom prst="rect">
            <a:avLst/>
          </a:prstGeom>
          <a:noFill/>
          <a:ln w="12700">
            <a:solidFill>
              <a:prstClr val="black"/>
            </a:solidFill>
          </a:ln>
        </p:spPr>
        <p:txBody>
          <a:bodyPr vert="horz" lIns="91984" tIns="45993" rIns="91984" bIns="45993" rtlCol="0" anchor="ctr"/>
          <a:lstStyle/>
          <a:p>
            <a:endParaRPr lang="en-US" dirty="0"/>
          </a:p>
        </p:txBody>
      </p:sp>
      <p:sp>
        <p:nvSpPr>
          <p:cNvPr id="5" name="Notes Placeholder 4"/>
          <p:cNvSpPr>
            <a:spLocks noGrp="1"/>
          </p:cNvSpPr>
          <p:nvPr>
            <p:ph type="body" sz="quarter" idx="3"/>
          </p:nvPr>
        </p:nvSpPr>
        <p:spPr>
          <a:xfrm>
            <a:off x="685800" y="4389398"/>
            <a:ext cx="5486400" cy="4158377"/>
          </a:xfrm>
          <a:prstGeom prst="rect">
            <a:avLst/>
          </a:prstGeom>
        </p:spPr>
        <p:txBody>
          <a:bodyPr vert="horz" lIns="91984" tIns="45993" rIns="91984" bIns="4599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7193"/>
            <a:ext cx="2971800" cy="462042"/>
          </a:xfrm>
          <a:prstGeom prst="rect">
            <a:avLst/>
          </a:prstGeom>
        </p:spPr>
        <p:txBody>
          <a:bodyPr vert="horz" lIns="91984" tIns="45993" rIns="91984" bIns="4599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777193"/>
            <a:ext cx="2971800" cy="462042"/>
          </a:xfrm>
          <a:prstGeom prst="rect">
            <a:avLst/>
          </a:prstGeom>
        </p:spPr>
        <p:txBody>
          <a:bodyPr vert="horz" lIns="91984" tIns="45993" rIns="91984" bIns="45993" rtlCol="0" anchor="b"/>
          <a:lstStyle>
            <a:lvl1pPr algn="r">
              <a:defRPr sz="1200"/>
            </a:lvl1pPr>
          </a:lstStyle>
          <a:p>
            <a:fld id="{7B898A01-842B-0042-9AB7-55364486B929}" type="slidenum">
              <a:rPr lang="en-US" smtClean="0"/>
              <a:pPr/>
              <a:t>‹#›</a:t>
            </a:fld>
            <a:endParaRPr lang="en-US" dirty="0"/>
          </a:p>
        </p:txBody>
      </p:sp>
    </p:spTree>
    <p:extLst>
      <p:ext uri="{BB962C8B-B14F-4D97-AF65-F5344CB8AC3E}">
        <p14:creationId xmlns:p14="http://schemas.microsoft.com/office/powerpoint/2010/main" val="2101903529"/>
      </p:ext>
    </p:extLst>
  </p:cSld>
  <p:clrMap bg1="lt1" tx1="dk1" bg2="lt2" tx2="dk2" accent1="accent1" accent2="accent2" accent3="accent3" accent4="accent4" accent5="accent5" accent6="accent6" hlink="hlink" folHlink="folHlink"/>
  <p:hf sldNum="0" hdr="0" ftr="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gaming_definition"/><Relationship Id="rId2" Type="http://schemas.openxmlformats.org/officeDocument/2006/relationships/slide" Target="../slides/slide17.xml"/><Relationship Id="rId1" Type="http://schemas.openxmlformats.org/officeDocument/2006/relationships/notesMaster" Target="../notesMasters/notesMaster1.xml"/><Relationship Id="rId5" Type="http://schemas.openxmlformats.org/officeDocument/2006/relationships/hyperlink" Target="http://www.qualityforum.org/WorkArea/linkit.aspx?LinkIdentifier=id&amp;ItemID=68999" TargetMode="External"/><Relationship Id="rId4" Type="http://schemas.openxmlformats.org/officeDocument/2006/relationships/hyperlink" Target="#Disparities_Definition"/></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armonization_Definition"/><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Competing_measures_Definition"/></Relationships>
</file>

<file path=ppt/notesSlides/_rels/notesSlide24.xml.rels><?xml version="1.0" encoding="UTF-8" standalone="yes"?>
<Relationships xmlns="http://schemas.openxmlformats.org/package/2006/relationships"><Relationship Id="rId3" Type="http://schemas.openxmlformats.org/officeDocument/2006/relationships/hyperlink" Target="#calculation_algorithm_definition"/><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Clinical_Prac_Guidelines_Definition"/><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Mandatory</a:t>
            </a:r>
            <a:r>
              <a:rPr lang="en-US" baseline="0" dirty="0"/>
              <a:t> </a:t>
            </a: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1705511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 will now go into more detail on each of these steps with respect to the new candidate measures. At this stage, we have collected information from our environmental scan, our measure gap analysis, and other information-gathering activities to determine if there are existing or related measures before deciding to develop a new measure. If there are no existing or related measures that could be either </a:t>
            </a:r>
            <a:r>
              <a:rPr lang="en-US" sz="1200" i="1" kern="1200" dirty="0">
                <a:solidFill>
                  <a:schemeClr val="tx1"/>
                </a:solidFill>
                <a:effectLst/>
                <a:latin typeface="+mn-lt"/>
                <a:ea typeface="+mn-ea"/>
                <a:cs typeface="+mn-cs"/>
              </a:rPr>
              <a:t>adapted,</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re-specified, or adopted</a:t>
            </a:r>
            <a:r>
              <a:rPr lang="en-US" sz="1200" kern="1200" dirty="0">
                <a:solidFill>
                  <a:schemeClr val="tx1"/>
                </a:solidFill>
                <a:effectLst/>
                <a:latin typeface="+mn-lt"/>
                <a:ea typeface="+mn-ea"/>
                <a:cs typeface="+mn-cs"/>
              </a:rPr>
              <a:t> in some way then it adds value, and we continue on, as appropriate, to develop a </a:t>
            </a:r>
            <a:r>
              <a:rPr lang="en-US" sz="1200" i="1" kern="1200" dirty="0">
                <a:solidFill>
                  <a:schemeClr val="tx1"/>
                </a:solidFill>
                <a:effectLst/>
                <a:latin typeface="+mn-lt"/>
                <a:ea typeface="+mn-ea"/>
                <a:cs typeface="+mn-cs"/>
              </a:rPr>
              <a:t>new</a:t>
            </a:r>
            <a:r>
              <a:rPr lang="en-US" sz="1200" kern="1200" dirty="0">
                <a:solidFill>
                  <a:schemeClr val="tx1"/>
                </a:solidFill>
                <a:effectLst/>
                <a:latin typeface="+mn-lt"/>
                <a:ea typeface="+mn-ea"/>
                <a:cs typeface="+mn-cs"/>
              </a:rPr>
              <a:t> measure. </a:t>
            </a:r>
          </a:p>
          <a:p>
            <a:r>
              <a:rPr lang="en-US" sz="1200" kern="1200" dirty="0">
                <a:solidFill>
                  <a:schemeClr val="tx1"/>
                </a:solidFill>
                <a:effectLst/>
                <a:latin typeface="+mn-lt"/>
                <a:ea typeface="+mn-ea"/>
                <a:cs typeface="+mn-cs"/>
              </a:rPr>
              <a:t> </a:t>
            </a:r>
          </a:p>
          <a:p>
            <a:r>
              <a:rPr lang="en-US" sz="1200" i="1" kern="1200" dirty="0">
                <a:solidFill>
                  <a:schemeClr val="tx1"/>
                </a:solidFill>
                <a:effectLst/>
                <a:latin typeface="+mn-lt"/>
                <a:ea typeface="+mn-ea"/>
                <a:cs typeface="+mn-cs"/>
              </a:rPr>
              <a:t>Candidate </a:t>
            </a:r>
            <a:r>
              <a:rPr lang="en-US" sz="1200" kern="1200" dirty="0">
                <a:solidFill>
                  <a:schemeClr val="tx1"/>
                </a:solidFill>
                <a:effectLst/>
                <a:latin typeface="+mn-lt"/>
                <a:ea typeface="+mn-ea"/>
                <a:cs typeface="+mn-cs"/>
              </a:rPr>
              <a:t>measures may be newly developed measures, they may be adapted from existing measures, or measures adopted from an existing measure set. The charge is to avoid selecting or constructing measures that can be met primarily through documentation without evaluating the quality of activity, this has been emphasized more and more recently. This is a shift in emphasis from provider or </a:t>
            </a:r>
            <a:r>
              <a:rPr lang="en-US" sz="1200" i="1" kern="1200" dirty="0">
                <a:solidFill>
                  <a:schemeClr val="tx1"/>
                </a:solidFill>
                <a:effectLst/>
                <a:latin typeface="+mn-lt"/>
                <a:ea typeface="+mn-ea"/>
                <a:cs typeface="+mn-cs"/>
              </a:rPr>
              <a:t>clinician </a:t>
            </a:r>
            <a:r>
              <a:rPr lang="en-US" sz="1200" kern="1200" dirty="0">
                <a:solidFill>
                  <a:schemeClr val="tx1"/>
                </a:solidFill>
                <a:effectLst/>
                <a:latin typeface="+mn-lt"/>
                <a:ea typeface="+mn-ea"/>
                <a:cs typeface="+mn-cs"/>
              </a:rPr>
              <a:t>to more of a </a:t>
            </a:r>
            <a:r>
              <a:rPr lang="en-US" sz="1200" i="1" kern="1200" dirty="0">
                <a:solidFill>
                  <a:schemeClr val="tx1"/>
                </a:solidFill>
                <a:effectLst/>
                <a:latin typeface="+mn-lt"/>
                <a:ea typeface="+mn-ea"/>
                <a:cs typeface="+mn-cs"/>
              </a:rPr>
              <a:t>patient</a:t>
            </a:r>
            <a:r>
              <a:rPr lang="en-US" sz="1200" kern="1200" dirty="0">
                <a:solidFill>
                  <a:schemeClr val="tx1"/>
                </a:solidFill>
                <a:effectLst/>
                <a:latin typeface="+mn-lt"/>
                <a:ea typeface="+mn-ea"/>
                <a:cs typeface="+mn-cs"/>
              </a:rPr>
              <a:t> emphasis. That emphasis examines whether the patient understood the measure and its purpose. Additionally, measuring it from the patient perspective helps inform how important that measure is to the patient.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Documenting whether a patient has been counseled or educated is easy to accomplish and low-cost. Documenting if the patient understood the counseling and came away with a gained </a:t>
            </a:r>
            <a:r>
              <a:rPr lang="en-US" sz="1200" i="1" kern="1200" dirty="0">
                <a:solidFill>
                  <a:schemeClr val="tx1"/>
                </a:solidFill>
                <a:effectLst/>
                <a:latin typeface="+mn-lt"/>
                <a:ea typeface="+mn-ea"/>
                <a:cs typeface="+mn-cs"/>
              </a:rPr>
              <a:t>self-care competency</a:t>
            </a:r>
            <a:r>
              <a:rPr lang="en-US" sz="1200" kern="1200" dirty="0">
                <a:solidFill>
                  <a:schemeClr val="tx1"/>
                </a:solidFill>
                <a:effectLst/>
                <a:latin typeface="+mn-lt"/>
                <a:ea typeface="+mn-ea"/>
                <a:cs typeface="+mn-cs"/>
              </a:rPr>
              <a:t> through the encounter is much more difficult to evaluate and measure. The latter becomes more of an outcome measure in terms of actually measuring the output of a process, whereas the former is more like a process measure, which may not have the </a:t>
            </a:r>
            <a:r>
              <a:rPr lang="en-US" sz="1200" i="1" kern="1200" dirty="0">
                <a:solidFill>
                  <a:schemeClr val="tx1"/>
                </a:solidFill>
                <a:effectLst/>
                <a:latin typeface="+mn-lt"/>
                <a:ea typeface="+mn-ea"/>
                <a:cs typeface="+mn-cs"/>
              </a:rPr>
              <a:t>intended</a:t>
            </a:r>
            <a:r>
              <a:rPr lang="en-US" sz="1200" kern="1200" dirty="0">
                <a:solidFill>
                  <a:schemeClr val="tx1"/>
                </a:solidFill>
                <a:effectLst/>
                <a:latin typeface="+mn-lt"/>
                <a:ea typeface="+mn-ea"/>
                <a:cs typeface="+mn-cs"/>
              </a:rPr>
              <a:t> effect in terms of measuring that patient’s understanding or competence.</a:t>
            </a:r>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8977773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318">
              <a:defRPr/>
            </a:pPr>
            <a:r>
              <a:rPr lang="en-US" b="0" u="none" dirty="0"/>
              <a:t>What goes into a quality measure?</a:t>
            </a:r>
            <a:endParaRPr lang="en-US" b="0" u="none" baseline="0" dirty="0"/>
          </a:p>
          <a:p>
            <a:pPr defTabSz="904318">
              <a:defRPr/>
            </a:pPr>
            <a:endParaRPr lang="en-US" b="0" u="none" baseline="0" dirty="0"/>
          </a:p>
          <a:p>
            <a:pPr defTabSz="904318">
              <a:defRPr/>
            </a:pPr>
            <a:r>
              <a:rPr lang="en-US" b="0" u="none" dirty="0"/>
              <a:t>The basic Measure Construct Components are the initial population (all patients to be evaluated by the performance measure), numerator, denominator, exclusions/exceptions, and measure logic (high-level algorithm) as shown in</a:t>
            </a:r>
            <a:r>
              <a:rPr lang="en-US" b="0" u="none" baseline="0" dirty="0"/>
              <a:t> blue</a:t>
            </a:r>
            <a:r>
              <a:rPr lang="en-US" b="0" u="none" dirty="0"/>
              <a:t>. Then, the measure concept is precisely specified including the appropriate codes sets in the detailed data elements. </a:t>
            </a:r>
          </a:p>
          <a:p>
            <a:pPr defTabSz="904318">
              <a:defRPr/>
            </a:pPr>
            <a:endParaRPr lang="en-US" b="0" u="none" dirty="0"/>
          </a:p>
          <a:p>
            <a:pPr defTabSz="904318">
              <a:defRPr/>
            </a:pPr>
            <a:r>
              <a:rPr lang="en-US" b="0" u="none" dirty="0"/>
              <a:t>The denominator can</a:t>
            </a:r>
            <a:r>
              <a:rPr lang="en-US" b="0" u="none" baseline="0" dirty="0"/>
              <a:t> be the same as the initial population or a subset of the initial population. The denominator should include parameters such as age ranges, diagnosis, procedures, and time window.</a:t>
            </a:r>
          </a:p>
          <a:p>
            <a:pPr defTabSz="904318">
              <a:defRPr/>
            </a:pPr>
            <a:endParaRPr lang="en-US" b="0" u="none" dirty="0"/>
          </a:p>
          <a:p>
            <a:pPr defTabSz="904318">
              <a:defRPr/>
            </a:pPr>
            <a:r>
              <a:rPr lang="en-US" b="0" u="none" dirty="0"/>
              <a:t>The numerator statement describes the process, condition, event, or outcome that satisfies the measure focus or intent. Numerators are used in rate and ratio measures only. </a:t>
            </a:r>
          </a:p>
          <a:p>
            <a:pPr defTabSz="904318">
              <a:defRPr/>
            </a:pPr>
            <a:endParaRPr lang="en-US" b="0" u="none" dirty="0"/>
          </a:p>
          <a:p>
            <a:pPr defTabSz="904318">
              <a:defRPr/>
            </a:pPr>
            <a:r>
              <a:rPr lang="en-US" b="0" u="none" dirty="0"/>
              <a:t>Exclusions and exceptions should also be specified. With exclusions, you identify patients who are in the denominator (target population) but who should not receive the process or are not eligible for the outcome for some other reason. </a:t>
            </a:r>
          </a:p>
          <a:p>
            <a:pPr defTabSz="904318">
              <a:defRPr/>
            </a:pPr>
            <a:endParaRPr lang="en-US" b="0" u="none" dirty="0"/>
          </a:p>
          <a:p>
            <a:pPr defTabSz="904318">
              <a:defRPr/>
            </a:pPr>
            <a:r>
              <a:rPr lang="en-US" b="0" u="none" dirty="0"/>
              <a:t>Exceptions permit the exercise of clinical judgment and imply that the treatment was at least considered for each potentially eligible patient. The exceptions must be captured by explicitly defined data elements that allow analysis of the exceptions to identify patterns of inappropriate exceptions and gaming, and to detect potential healthcare disparity issues. </a:t>
            </a:r>
          </a:p>
          <a:p>
            <a:pPr defTabSz="904318">
              <a:defRPr/>
            </a:pPr>
            <a:endParaRPr lang="en-US" b="0" u="none" dirty="0"/>
          </a:p>
          <a:p>
            <a:r>
              <a:rPr lang="en-US" b="0" u="none" dirty="0"/>
              <a:t>The calculation algorithm,</a:t>
            </a:r>
            <a:r>
              <a:rPr lang="en-US" b="0" u="none" baseline="0" dirty="0"/>
              <a:t> s</a:t>
            </a:r>
            <a:r>
              <a:rPr lang="en-US" b="0" u="none" dirty="0"/>
              <a:t>ometimes referred to as the performance calculation, is an ordered sequence of data element retrieval and aggregation through which numerator and denominator events or continuous variable values are identified by a measure. The developer must describe how to combine and use the data collected to produce measure results. The calculation algorithm can be a graphical representation (e.g., flowchart), text description, or combination of the two. A calculation algorithm is required for the Measure Information Form and is an item in the NQF measure submission. </a:t>
            </a:r>
          </a:p>
          <a:p>
            <a:endParaRPr lang="en-US" b="0" u="none" dirty="0"/>
          </a:p>
          <a:p>
            <a:r>
              <a:rPr lang="en-US" b="0" u="none" dirty="0"/>
              <a:t>The development of the calculation algorithm should be based on the written description of the measure. If the written description of the measure does not contain enough information to develop the algorithm, additional details should be added to the measure. </a:t>
            </a:r>
          </a:p>
          <a:p>
            <a:pPr defTabSz="904318">
              <a:defRPr/>
            </a:pPr>
            <a:endParaRPr lang="en-US" b="0" u="none" dirty="0"/>
          </a:p>
          <a:p>
            <a:pPr defTabSz="904318">
              <a:defRPr/>
            </a:pPr>
            <a:r>
              <a:rPr lang="en-US" b="0" u="none" dirty="0"/>
              <a:t>There are several Detailed Data Elements</a:t>
            </a:r>
            <a:r>
              <a:rPr lang="en-US" b="0" u="none" baseline="0" dirty="0"/>
              <a:t> required for a submission of a quality measure to NQF using the MIF and MJF:</a:t>
            </a:r>
          </a:p>
          <a:p>
            <a:pPr defTabSz="904318">
              <a:defRPr/>
            </a:pPr>
            <a:endParaRPr lang="en-US" b="0" u="none" dirty="0"/>
          </a:p>
          <a:p>
            <a:r>
              <a:rPr lang="en-US" b="0" u="none" dirty="0"/>
              <a:t>The measure name should be a very brief description of the measure's focus and target population. CMS uses a specific naming convention that clearly states the target population who received/had measure focus. Some examples are:</a:t>
            </a:r>
          </a:p>
          <a:p>
            <a:pPr marL="621798" lvl="1" indent="-169581">
              <a:buFont typeface="Arial" panose="020B0604020202020204" pitchFamily="34" charset="0"/>
              <a:buChar char="•"/>
            </a:pPr>
            <a:r>
              <a:rPr lang="en-US" b="0" u="none" dirty="0"/>
              <a:t>Patients with diabetes who received an eye exam</a:t>
            </a:r>
          </a:p>
          <a:p>
            <a:pPr marL="621798" lvl="1" indent="-169581">
              <a:buFont typeface="Arial" panose="020B0604020202020204" pitchFamily="34" charset="0"/>
              <a:buChar char="•"/>
            </a:pPr>
            <a:r>
              <a:rPr lang="en-US" b="0" u="none" dirty="0"/>
              <a:t>Long-stay residents with a urinary tract infection</a:t>
            </a:r>
          </a:p>
          <a:p>
            <a:pPr marL="621798" lvl="1" indent="-169581">
              <a:buFont typeface="Arial" panose="020B0604020202020204" pitchFamily="34" charset="0"/>
              <a:buChar char="•"/>
            </a:pPr>
            <a:r>
              <a:rPr lang="en-US" b="0" u="none" dirty="0"/>
              <a:t>Adults who received a Body Mass Index assessment</a:t>
            </a:r>
          </a:p>
          <a:p>
            <a:endParaRPr lang="en-US" b="0" u="none" dirty="0"/>
          </a:p>
          <a:p>
            <a:r>
              <a:rPr lang="en-US" b="0" u="none" dirty="0"/>
              <a:t>For the measure description, measure developers should briefly describe the type of score (e.g., percentage, proportion, number), the target population, and the focus of measurement. An example is, “Adherence to chronic medications in individuals over 18 years of age with diabetes.”</a:t>
            </a:r>
          </a:p>
          <a:p>
            <a:endParaRPr lang="en-US" b="0" u="none" dirty="0"/>
          </a:p>
          <a:p>
            <a:r>
              <a:rPr lang="en-US" b="0" u="none" dirty="0"/>
              <a:t>Measure specifications should include the data sources and the method of data collection that are acceptable. This may be defined by the contract or be determined by the measure developer. If the measure is calculated from more than one data source, develop detailed specifications for each data source. Collect evidence that the results calculated from the different data sources are comparable. </a:t>
            </a:r>
          </a:p>
          <a:p>
            <a:pPr defTabSz="904318">
              <a:defRPr/>
            </a:pPr>
            <a:endParaRPr lang="en-US" b="0" u="none" dirty="0"/>
          </a:p>
          <a:p>
            <a:r>
              <a:rPr lang="en-US" b="0" u="none" dirty="0"/>
              <a:t>Key terms, data elements, code sets: Terms used in the numerator or denominator statement, or in allowable exclusions/exceptions, need to be precisely defined. Some measures are constructed by using precisely defined components or discrete pieces of data often called data elements. Technical specifications include the how and where to collect the required data elements, and measures should be fully specified including all applicable definitions and codes. Precise specifications are essential for implementation. </a:t>
            </a:r>
          </a:p>
          <a:p>
            <a:r>
              <a:rPr lang="en-US" b="0" u="none" dirty="0"/>
              <a:t>As an example: </a:t>
            </a:r>
          </a:p>
          <a:p>
            <a:pPr lvl="1"/>
            <a:r>
              <a:rPr lang="en-US" b="0" u="none" dirty="0"/>
              <a:t>Up-to-date vaccination status - the type of vaccinations to be assessed need to be clearly defined along with the definition of up-to-date.</a:t>
            </a:r>
          </a:p>
          <a:p>
            <a:pPr defTabSz="904318">
              <a:defRPr/>
            </a:pPr>
            <a:endParaRPr lang="en-US" b="0" u="none" dirty="0"/>
          </a:p>
          <a:p>
            <a:r>
              <a:rPr lang="en-US" b="0" u="none" dirty="0"/>
              <a:t>Unit of measurement or analysis: The unit of measurement/analysis is the primary entity upon which the measure is applied. The procedure for attributing the measure should be clearly stated and justified. Measures should be specified with the broadest applicability (target population, setting, level of measurement/analysis) as supported by the evidence. However, a measure developed for one level may not be valid for a different level. </a:t>
            </a:r>
          </a:p>
          <a:p>
            <a:r>
              <a:rPr lang="en-US" b="0" u="none" dirty="0"/>
              <a:t>Examples: </a:t>
            </a:r>
          </a:p>
          <a:p>
            <a:pPr marL="621798" lvl="1" indent="-169581">
              <a:buFont typeface="Arial" panose="020B0604020202020204" pitchFamily="34" charset="0"/>
              <a:buChar char="•"/>
            </a:pPr>
            <a:r>
              <a:rPr lang="en-US" b="0" u="none" dirty="0"/>
              <a:t>A measure created to measure performance by a facility such as a hospital may or may not be valid to measure performance by an individual physician.</a:t>
            </a:r>
          </a:p>
          <a:p>
            <a:pPr marL="621798" lvl="1" indent="-169581">
              <a:buFont typeface="Arial" panose="020B0604020202020204" pitchFamily="34" charset="0"/>
              <a:buChar char="•"/>
            </a:pPr>
            <a:r>
              <a:rPr lang="en-US" b="0" u="none" dirty="0"/>
              <a:t>If a claims-based measure is being developed for Medicare use and the literature and guidelines support the measure for all adults, consider not limiting the data.</a:t>
            </a:r>
          </a:p>
          <a:p>
            <a:pPr defTabSz="904318">
              <a:defRPr/>
            </a:pPr>
            <a:endParaRPr lang="en-US" b="0" u="none" dirty="0"/>
          </a:p>
          <a:p>
            <a:pPr defTabSz="904318">
              <a:defRPr/>
            </a:pPr>
            <a:r>
              <a:rPr lang="en-US" b="0" u="none" dirty="0"/>
              <a:t>Sampling: If sampling is allowed, describe the sample size or provide guidance in determining the appropriate sample size. Any prescribed sampling methodologies need to be explicitly described. </a:t>
            </a:r>
          </a:p>
          <a:p>
            <a:pPr defTabSz="904318">
              <a:defRPr/>
            </a:pPr>
            <a:endParaRPr lang="en-US" b="0" u="none" dirty="0"/>
          </a:p>
          <a:p>
            <a:pPr defTabSz="904318">
              <a:defRPr/>
            </a:pPr>
            <a:r>
              <a:rPr lang="en-US" b="0" u="none" baseline="0" dirty="0"/>
              <a:t>Risk adjustment is the statistical process used to identify and adjust for differences in patient characteristics (or risk factors) before examining outcomes of care. The adjustment is for patient characteristics unrelated to the quality of care. For example, race and ethnicity usually determines disparities in care, and thus are not used for risk adjustment.</a:t>
            </a:r>
          </a:p>
          <a:p>
            <a:pPr defTabSz="904318">
              <a:defRPr/>
            </a:pPr>
            <a:endParaRPr lang="en-US" b="0" u="none" baseline="0" dirty="0"/>
          </a:p>
          <a:p>
            <a:pPr defTabSz="904318">
              <a:defRPr/>
            </a:pPr>
            <a:r>
              <a:rPr lang="en-US" b="0" u="none" dirty="0"/>
              <a:t>Time windows must be stated whenever they are used to determine cases for inclusion in the denominator, numerator, or exclusions. </a:t>
            </a:r>
            <a:endParaRPr lang="en-US" b="0" u="none" baseline="0" dirty="0"/>
          </a:p>
          <a:p>
            <a:pPr defTabSz="904318">
              <a:defRPr/>
            </a:pPr>
            <a:endParaRPr lang="en-US" b="0" u="none" baseline="0" dirty="0"/>
          </a:p>
          <a:p>
            <a:pPr defTabSz="904318">
              <a:defRPr/>
            </a:pPr>
            <a:r>
              <a:rPr lang="en-US" b="0" u="none" baseline="0" dirty="0"/>
              <a:t>Measure results describe scoring method (e.g., rate, ratio, count, etc.) and how to interpret the score (i.e., does a higher score mean better or worse quality?).</a:t>
            </a:r>
            <a:endParaRPr lang="en-US" b="0" u="none" dirty="0"/>
          </a:p>
          <a:p>
            <a:endParaRPr lang="en-US" b="0" u="none"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39154614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Measure types defined for NQF submission include the seven options listed here:</a:t>
            </a:r>
          </a:p>
          <a:p>
            <a:pPr marL="171450" indent="-171450">
              <a:buFont typeface="Arial" panose="020B0604020202020204" pitchFamily="34" charset="0"/>
              <a:buChar char="•"/>
            </a:pPr>
            <a:r>
              <a:rPr lang="en-US" b="0" u="sng" baseline="0" dirty="0"/>
              <a:t>Cost and Resource Use</a:t>
            </a:r>
            <a:r>
              <a:rPr lang="en-US" b="0" baseline="0" dirty="0"/>
              <a:t>: Cost and resource use measures are intended to gauge healthcare spending, including for total resource use and by unit price, for a healthcare service or group of services.</a:t>
            </a:r>
          </a:p>
          <a:p>
            <a:pPr marL="171450" indent="-171450">
              <a:buFont typeface="Arial" panose="020B0604020202020204" pitchFamily="34" charset="0"/>
              <a:buChar char="•"/>
            </a:pPr>
            <a:r>
              <a:rPr lang="en-US" b="0" u="sng" baseline="0" dirty="0"/>
              <a:t>Efficiency</a:t>
            </a:r>
            <a:r>
              <a:rPr lang="en-US" b="0" baseline="0" dirty="0"/>
              <a:t>:  Efficiency measures are intended to gauge the cost of care associated with a specified level of quality of care.</a:t>
            </a:r>
          </a:p>
          <a:p>
            <a:pPr marL="171450" indent="-171450">
              <a:buFont typeface="Arial" panose="020B0604020202020204" pitchFamily="34" charset="0"/>
              <a:buChar char="•"/>
            </a:pPr>
            <a:r>
              <a:rPr lang="en-US" b="0" u="sng" baseline="0" dirty="0"/>
              <a:t>Outcome</a:t>
            </a:r>
            <a:r>
              <a:rPr lang="en-US" b="0" baseline="0" dirty="0"/>
              <a:t>: </a:t>
            </a:r>
            <a:r>
              <a:rPr lang="en-US" sz="1200" kern="1200" dirty="0">
                <a:solidFill>
                  <a:schemeClr val="tx1"/>
                </a:solidFill>
                <a:effectLst/>
                <a:latin typeface="+mn-lt"/>
                <a:ea typeface="+mn-ea"/>
                <a:cs typeface="+mn-cs"/>
              </a:rPr>
              <a:t>Outcome measures are supported by evidence that the measure has been used to detect the impact of one or more clinical interventions.</a:t>
            </a:r>
            <a:endParaRPr lang="en-US" b="0" baseline="0" dirty="0"/>
          </a:p>
          <a:p>
            <a:pPr marL="171450" indent="-171450">
              <a:buFont typeface="Arial" panose="020B0604020202020204" pitchFamily="34" charset="0"/>
              <a:buChar char="•"/>
            </a:pPr>
            <a:r>
              <a:rPr lang="en-US" b="0" u="sng" baseline="0" dirty="0"/>
              <a:t>Patient-Reported Outcome</a:t>
            </a:r>
            <a:r>
              <a:rPr lang="en-US" b="0" u="none" baseline="0" dirty="0"/>
              <a:t> (PRO):  Patient-reported outcome measures are outcome measures derived from reports of health condition, health behavior, or experience of healthcare that come directly from the patient.</a:t>
            </a:r>
            <a:endParaRPr lang="en-US" b="0"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sng" baseline="0" dirty="0"/>
              <a:t>Process</a:t>
            </a:r>
            <a:r>
              <a:rPr lang="en-US" b="0" baseline="0" dirty="0"/>
              <a:t>:  </a:t>
            </a:r>
            <a:r>
              <a:rPr lang="en-US" sz="1200" kern="1200" dirty="0">
                <a:solidFill>
                  <a:schemeClr val="tx1"/>
                </a:solidFill>
                <a:effectLst/>
                <a:latin typeface="+mn-lt"/>
                <a:ea typeface="+mn-ea"/>
                <a:cs typeface="+mn-cs"/>
              </a:rPr>
              <a:t>Process measures are supported by evidence that the clinical process—that is the focus of the measure—has led to improved outcomes.</a:t>
            </a:r>
            <a:endParaRPr lang="en-US" b="0"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sng" baseline="0" dirty="0"/>
              <a:t>Structure</a:t>
            </a:r>
            <a:r>
              <a:rPr lang="en-US" b="0" baseline="0" dirty="0"/>
              <a:t>: </a:t>
            </a:r>
            <a:r>
              <a:rPr lang="en-US" sz="1200" kern="1200" dirty="0">
                <a:solidFill>
                  <a:schemeClr val="tx1"/>
                </a:solidFill>
                <a:effectLst/>
                <a:latin typeface="+mn-lt"/>
                <a:ea typeface="+mn-ea"/>
                <a:cs typeface="+mn-cs"/>
              </a:rPr>
              <a:t>Structure measures are supported by evidence that an association exists between the measure and one of the other clinical quality measure domains.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sng" baseline="0" dirty="0"/>
              <a:t>Composite</a:t>
            </a:r>
            <a:r>
              <a:rPr lang="en-US" b="0" baseline="0" dirty="0"/>
              <a:t>: Composite measures are </a:t>
            </a:r>
            <a:r>
              <a:rPr lang="en-US" sz="1200" kern="1200" dirty="0">
                <a:solidFill>
                  <a:schemeClr val="tx1"/>
                </a:solidFill>
                <a:effectLst/>
                <a:latin typeface="+mn-lt"/>
                <a:ea typeface="+mn-ea"/>
                <a:cs typeface="+mn-cs"/>
              </a:rPr>
              <a:t>a combination of two or more individual performance measures in a single performance measure that results in a single score</a:t>
            </a:r>
            <a:r>
              <a:rPr lang="en-US" sz="1200" kern="1200" baseline="0" dirty="0">
                <a:solidFill>
                  <a:schemeClr val="tx1"/>
                </a:solidFill>
                <a:effectLst/>
                <a:latin typeface="+mn-lt"/>
                <a:ea typeface="+mn-ea"/>
                <a:cs typeface="+mn-cs"/>
              </a:rPr>
              <a:t> that can simplify or summarize a large number of measures  into a more succinct piece of information.</a:t>
            </a:r>
            <a:endParaRPr lang="en-US" b="0" baseline="0" dirty="0"/>
          </a:p>
          <a:p>
            <a:endParaRPr lang="en-US" b="0" baseline="0" dirty="0"/>
          </a:p>
          <a:p>
            <a:r>
              <a:rPr lang="en-US" b="0" baseline="0" dirty="0"/>
              <a:t>The concepts around priorities planning, stakeholder input, harmonization, and measure evaluation apply to all aspects of the measure lifecycle. It is intended that measure developers use standardized processes when developing quality measures. Measure developers should follow these processes as closely as possible because they are designed to systematically guide the development of high-caliber measures suitable for NQF submission and CMS implementation. However, some categories of measures and topics are conceptually different. Correspondingly, the measure development process will have nuances associated with each of these measure types.</a:t>
            </a:r>
            <a:endParaRPr lang="en-US" dirty="0"/>
          </a:p>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1205149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For the measure description, measure developers should briefly describe the type of score (e.g., percentage, percentage rate, proportion, number), the target population, and the focus of measurement.</a:t>
            </a:r>
          </a:p>
          <a:p>
            <a:r>
              <a:rPr lang="en-US" sz="1200" i="1" kern="1200" dirty="0">
                <a:solidFill>
                  <a:schemeClr val="tx1"/>
                </a:solidFill>
                <a:effectLst/>
                <a:latin typeface="+mn-lt"/>
                <a:ea typeface="+mn-ea"/>
                <a:cs typeface="+mn-cs"/>
              </a:rPr>
              <a:t>Format—Patients in the target population who received/had [measure focus] {during [time frame] if different than for target population}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measure description should consist of standardized phrases in a standard order: “The percentage of gender qualifier (if applicable; e.g., “female”) patients or individuals, environment qualifier (e.g., admitted to a post-anesthesia care unit [PACU]), age qualifier (e.g., aged 18 years and older), denominator definition (e.g., who are under the care of an anesthesia practitioner), numerator criteria (e.g., in which a formal post-anesthetic transfer of care protocol or checklist is used that includes key transfer of care elements). It is important that performance measures be worded positively (i.e., to demonstrate which clinical activity is being captured in the numerator).</a:t>
            </a:r>
          </a:p>
          <a:p>
            <a:r>
              <a:rPr lang="en-US" sz="1200" kern="1200" dirty="0">
                <a:solidFill>
                  <a:schemeClr val="tx1"/>
                </a:solidFill>
                <a:effectLst/>
                <a:latin typeface="+mn-lt"/>
                <a:ea typeface="+mn-ea"/>
                <a:cs typeface="+mn-cs"/>
              </a:rPr>
              <a:t>Examples:</a:t>
            </a:r>
          </a:p>
          <a:p>
            <a:pPr lvl="1"/>
            <a:r>
              <a:rPr lang="en-US" sz="1200" kern="1200" dirty="0">
                <a:solidFill>
                  <a:schemeClr val="tx1"/>
                </a:solidFill>
                <a:effectLst/>
                <a:latin typeface="+mn-lt"/>
                <a:ea typeface="+mn-ea"/>
                <a:cs typeface="+mn-cs"/>
              </a:rPr>
              <a:t>Percentage of patients admitted to a PACU, regardless of age, who are under the care of an anesthesia practitioner in which a formal post-anesthetic transfer of care protocol or checklist is used that includes the key transfer of care elements.</a:t>
            </a:r>
          </a:p>
          <a:p>
            <a:pPr lvl="1"/>
            <a:r>
              <a:rPr lang="en-US" sz="1200" kern="1200" dirty="0">
                <a:solidFill>
                  <a:schemeClr val="tx1"/>
                </a:solidFill>
                <a:effectLst/>
                <a:latin typeface="+mn-lt"/>
                <a:ea typeface="+mn-ea"/>
                <a:cs typeface="+mn-cs"/>
              </a:rPr>
              <a:t>Percentage of residents with a valid target assessment and a valid prior assessment whose need for help with daily activities has increased.</a:t>
            </a:r>
          </a:p>
          <a:p>
            <a:pPr lvl="1"/>
            <a:r>
              <a:rPr lang="en-US" sz="1200" kern="1200" dirty="0">
                <a:solidFill>
                  <a:schemeClr val="tx1"/>
                </a:solidFill>
                <a:effectLst/>
                <a:latin typeface="+mn-lt"/>
                <a:ea typeface="+mn-ea"/>
                <a:cs typeface="+mn-cs"/>
              </a:rPr>
              <a:t>Median time from emergency department arrival to administration of fibrinolytic therapy in emergency department (ED) patients with ST-segment elevation or left bundle branch block (LBBB) on the electrocardiogram (ECG) performed closest to ED arrival and prior to transfer.</a:t>
            </a:r>
          </a:p>
          <a:p>
            <a:pPr lvl="1"/>
            <a:r>
              <a:rPr lang="en-US" sz="1200" kern="1200" dirty="0">
                <a:solidFill>
                  <a:schemeClr val="tx1"/>
                </a:solidFill>
                <a:effectLst/>
                <a:latin typeface="+mn-lt"/>
                <a:ea typeface="+mn-ea"/>
                <a:cs typeface="+mn-cs"/>
              </a:rPr>
              <a:t>Percentage of diabetics, aged 18 years and older, appropriately adhering to chronic medication regimes. </a:t>
            </a:r>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1807805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initial population refers to all patients to be evaluated by a specific performance measure who share a common set of specified characteristics within a specific measurement set to which a given measure belongs. Details often include information based on specific age groups, diagnoses, diagnostic and procedure codes, and enrollment periods.</a:t>
            </a:r>
          </a:p>
          <a:p>
            <a:r>
              <a:rPr lang="en-US" sz="1200" kern="1200" dirty="0">
                <a:solidFill>
                  <a:schemeClr val="tx1"/>
                </a:solidFill>
                <a:effectLst/>
                <a:latin typeface="+mn-lt"/>
                <a:ea typeface="+mn-ea"/>
                <a:cs typeface="+mn-cs"/>
              </a:rPr>
              <a:t>Some ratio measures will require multiple initial populations, one for the numerator, and one for the denominator.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measure is part of a measure set, the broadest group of population for inclusion in the set of measures is the initial population. The cohort from which the denominator population is selected must be specified. Details often include information based on specific age groups, diagnoses, diagnostic and procedure codes, and enrollment periods. The codes or other data necessary to identify this cohort, as well as any sequencing of steps that are needed to identify cases for inclusion, must also be specified.</a:t>
            </a:r>
          </a:p>
          <a:p>
            <a:endParaRPr lang="en-US" sz="1200" kern="1200" dirty="0">
              <a:solidFill>
                <a:schemeClr val="tx1"/>
              </a:solidFill>
              <a:effectLst/>
              <a:latin typeface="+mn-lt"/>
              <a:ea typeface="+mn-ea"/>
              <a:cs typeface="+mn-cs"/>
            </a:endParaRPr>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25227079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denominator statement describes the population evaluated by the individual measure. The target population defined by the denominator can be the same as the initial population or it is a subset of the initial population to further constrain the population for the purpose of the measure. The denominator statement should be sufficiently described so that the reader understands the eligible population or composition of the denominator. Codes should not be used in lieu of words to express concepts. The denominator statement should be precisely defined and include parameters such as:</a:t>
            </a:r>
          </a:p>
          <a:p>
            <a:pPr lvl="1"/>
            <a:r>
              <a:rPr lang="en-US" sz="1200" kern="1200" dirty="0">
                <a:solidFill>
                  <a:schemeClr val="tx1"/>
                </a:solidFill>
                <a:effectLst/>
                <a:latin typeface="+mn-lt"/>
                <a:ea typeface="+mn-ea"/>
                <a:cs typeface="+mn-cs"/>
              </a:rPr>
              <a:t>Age ranges</a:t>
            </a:r>
          </a:p>
          <a:p>
            <a:pPr lvl="1"/>
            <a:r>
              <a:rPr lang="en-US" sz="1200" kern="1200" dirty="0">
                <a:solidFill>
                  <a:schemeClr val="tx1"/>
                </a:solidFill>
                <a:effectLst/>
                <a:latin typeface="+mn-lt"/>
                <a:ea typeface="+mn-ea"/>
                <a:cs typeface="+mn-cs"/>
              </a:rPr>
              <a:t>Diagnosis</a:t>
            </a:r>
          </a:p>
          <a:p>
            <a:pPr lvl="1"/>
            <a:r>
              <a:rPr lang="en-US" sz="1200" kern="1200" dirty="0">
                <a:solidFill>
                  <a:schemeClr val="tx1"/>
                </a:solidFill>
                <a:effectLst/>
                <a:latin typeface="+mn-lt"/>
                <a:ea typeface="+mn-ea"/>
                <a:cs typeface="+mn-cs"/>
              </a:rPr>
              <a:t>Procedures</a:t>
            </a:r>
          </a:p>
          <a:p>
            <a:pPr lvl="1"/>
            <a:r>
              <a:rPr lang="en-US" sz="1200" kern="1200" dirty="0">
                <a:solidFill>
                  <a:schemeClr val="tx1"/>
                </a:solidFill>
                <a:effectLst/>
                <a:latin typeface="+mn-lt"/>
                <a:ea typeface="+mn-ea"/>
                <a:cs typeface="+mn-cs"/>
              </a:rPr>
              <a:t>Time window</a:t>
            </a:r>
          </a:p>
          <a:p>
            <a:pPr lvl="1"/>
            <a:r>
              <a:rPr lang="en-US" sz="1200" kern="1200" dirty="0">
                <a:solidFill>
                  <a:schemeClr val="tx1"/>
                </a:solidFill>
                <a:effectLst/>
                <a:latin typeface="+mn-lt"/>
                <a:ea typeface="+mn-ea"/>
                <a:cs typeface="+mn-cs"/>
              </a:rPr>
              <a:t>Other qualifying events</a:t>
            </a:r>
          </a:p>
          <a:p>
            <a:r>
              <a:rPr lang="en-US" sz="1200" i="1" kern="1200" dirty="0">
                <a:solidFill>
                  <a:schemeClr val="tx1"/>
                </a:solidFill>
                <a:effectLst/>
                <a:latin typeface="+mn-lt"/>
                <a:ea typeface="+mn-ea"/>
                <a:cs typeface="+mn-cs"/>
              </a:rPr>
              <a:t>Format—The number of patients, aged [age or age range], with [condition] in [setting] during [time frame]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Examples:</a:t>
            </a:r>
          </a:p>
          <a:p>
            <a:pPr lvl="1"/>
            <a:r>
              <a:rPr lang="en-US" sz="1200" kern="1200" dirty="0">
                <a:solidFill>
                  <a:schemeClr val="tx1"/>
                </a:solidFill>
                <a:effectLst/>
                <a:latin typeface="+mn-lt"/>
                <a:ea typeface="+mn-ea"/>
                <a:cs typeface="+mn-cs"/>
              </a:rPr>
              <a:t>The number of patients, aged age 18–75, with diabetes in ambulatory care during a measurement year.</a:t>
            </a:r>
          </a:p>
          <a:p>
            <a:pPr lvl="1"/>
            <a:r>
              <a:rPr lang="en-US" sz="1200" kern="1200" dirty="0">
                <a:solidFill>
                  <a:schemeClr val="tx1"/>
                </a:solidFill>
                <a:effectLst/>
                <a:latin typeface="+mn-lt"/>
                <a:ea typeface="+mn-ea"/>
                <a:cs typeface="+mn-cs"/>
              </a:rPr>
              <a:t>The number of female patients, aged 65 and older, who responded to the survey indicating they had a urinary incontinence problem in the last six months.</a:t>
            </a:r>
          </a:p>
          <a:p>
            <a:pPr lvl="1"/>
            <a:r>
              <a:rPr lang="en-US" sz="1200" kern="1200" dirty="0">
                <a:solidFill>
                  <a:schemeClr val="tx1"/>
                </a:solidFill>
                <a:effectLst/>
                <a:latin typeface="+mn-lt"/>
                <a:ea typeface="+mn-ea"/>
                <a:cs typeface="+mn-cs"/>
              </a:rPr>
              <a:t>The number of patients, aged 18 and older, who received at least a 180-day supply of digoxin, including any combination products, in any care setting during the measurement year.</a:t>
            </a:r>
          </a:p>
          <a:p>
            <a:pPr lvl="1"/>
            <a:r>
              <a:rPr lang="en-US" sz="1200" kern="1200" dirty="0">
                <a:solidFill>
                  <a:schemeClr val="tx1"/>
                </a:solidFill>
                <a:effectLst/>
                <a:latin typeface="+mn-lt"/>
                <a:ea typeface="+mn-ea"/>
                <a:cs typeface="+mn-cs"/>
              </a:rPr>
              <a:t>The number of patients, aged 18 and older, with a diagnosis of chronic obstructive pulmonary disease (COPD) who have a forced expiratory volume in 1 second/forced vital capacity (FEV1/FVC) of less than 70 percent and have symptoms.</a:t>
            </a:r>
          </a:p>
          <a:p>
            <a:pPr lvl="1"/>
            <a:r>
              <a:rPr lang="en-US" sz="1200" kern="1200" dirty="0">
                <a:solidFill>
                  <a:schemeClr val="tx1"/>
                </a:solidFill>
                <a:effectLst/>
                <a:latin typeface="+mn-lt"/>
                <a:ea typeface="+mn-ea"/>
                <a:cs typeface="+mn-cs"/>
              </a:rPr>
              <a:t>The number of patients on maintenance hemodialysis during the last hemodialysis treatment of the month, including patients on home hemodialysis.</a:t>
            </a:r>
          </a:p>
          <a:p>
            <a:pPr lvl="1"/>
            <a:r>
              <a:rPr lang="en-US" sz="1200" kern="1200" dirty="0">
                <a:solidFill>
                  <a:schemeClr val="tx1"/>
                </a:solidFill>
                <a:effectLst/>
                <a:latin typeface="+mn-lt"/>
                <a:ea typeface="+mn-ea"/>
                <a:cs typeface="+mn-cs"/>
              </a:rPr>
              <a:t>The number of patients, aged 65 and older, discharged from any inpatient facility (e.g., a hospital, skilled nursing facility, or rehabilitation facility) and seen within 60 days following discharge in the office by the physician providing ongoing care.</a:t>
            </a:r>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36047035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numerator statement describes the process, condition, event, or outcome that satisfies the measure focus or intent. Numerators are used in proportion and ratio measures only. In proportion measures, the numerator criteria are the processes or outcomes evaluated for each patient, procedure, or other unit of measurement defined in the denominator. In ratio measures, the numerator is related to, but not directly derived from the denominator. They should be precisely defined and include parameters such as:</a:t>
            </a:r>
          </a:p>
          <a:p>
            <a:pPr lvl="1"/>
            <a:r>
              <a:rPr lang="en-US" sz="1200" kern="1200" dirty="0">
                <a:solidFill>
                  <a:schemeClr val="tx1"/>
                </a:solidFill>
                <a:effectLst/>
                <a:latin typeface="+mn-lt"/>
                <a:ea typeface="+mn-ea"/>
                <a:cs typeface="+mn-cs"/>
              </a:rPr>
              <a:t>The event or events that will satisfy the numerator requirement.</a:t>
            </a:r>
          </a:p>
          <a:p>
            <a:pPr lvl="1"/>
            <a:r>
              <a:rPr lang="en-US" sz="1200" kern="1200" dirty="0">
                <a:solidFill>
                  <a:schemeClr val="tx1"/>
                </a:solidFill>
                <a:effectLst/>
                <a:latin typeface="+mn-lt"/>
                <a:ea typeface="+mn-ea"/>
                <a:cs typeface="+mn-cs"/>
              </a:rPr>
              <a:t>The performance period or time window in which the numerator event must occur, if it is different from that used for identifying the denominator.</a:t>
            </a:r>
          </a:p>
          <a:p>
            <a:r>
              <a:rPr lang="en-US" sz="1200" i="1" kern="1200" dirty="0">
                <a:solidFill>
                  <a:schemeClr val="tx1"/>
                </a:solidFill>
                <a:effectLst/>
                <a:latin typeface="+mn-lt"/>
                <a:ea typeface="+mn-ea"/>
                <a:cs typeface="+mn-cs"/>
              </a:rPr>
              <a:t>Format— The number of denominator-eligible patients who received/had [measure focus] {during [time frame] if different than for target population}</a:t>
            </a:r>
          </a:p>
          <a:p>
            <a:r>
              <a:rPr lang="en-US" sz="1200" kern="1200" dirty="0">
                <a:solidFill>
                  <a:schemeClr val="tx1"/>
                </a:solidFill>
                <a:effectLst/>
                <a:latin typeface="+mn-lt"/>
                <a:ea typeface="+mn-ea"/>
                <a:cs typeface="+mn-cs"/>
              </a:rPr>
              <a:t>Examples:</a:t>
            </a:r>
          </a:p>
          <a:p>
            <a:pPr lvl="1"/>
            <a:r>
              <a:rPr lang="en-US" sz="1200" kern="1200" dirty="0">
                <a:solidFill>
                  <a:schemeClr val="tx1"/>
                </a:solidFill>
                <a:effectLst/>
                <a:latin typeface="+mn-lt"/>
                <a:ea typeface="+mn-ea"/>
                <a:cs typeface="+mn-cs"/>
              </a:rPr>
              <a:t>The number of denominator-eligible patients who received a foot exam including visual inspection, sensory exam with monofilament, or pulse exam.</a:t>
            </a:r>
          </a:p>
          <a:p>
            <a:pPr lvl="1"/>
            <a:r>
              <a:rPr lang="en-US" sz="1200" kern="1200" dirty="0">
                <a:solidFill>
                  <a:schemeClr val="tx1"/>
                </a:solidFill>
                <a:effectLst/>
                <a:latin typeface="+mn-lt"/>
                <a:ea typeface="+mn-ea"/>
                <a:cs typeface="+mn-cs"/>
              </a:rPr>
              <a:t>The number of denominator-eligible patients who had documentation of receiving aspirin within 24 hours before emergency department arrival or during their emergency department stay.</a:t>
            </a:r>
          </a:p>
          <a:p>
            <a:pPr lvl="1"/>
            <a:r>
              <a:rPr lang="en-US" sz="1200" kern="1200" dirty="0">
                <a:solidFill>
                  <a:schemeClr val="tx1"/>
                </a:solidFill>
                <a:effectLst/>
                <a:latin typeface="+mn-lt"/>
                <a:ea typeface="+mn-ea"/>
                <a:cs typeface="+mn-cs"/>
              </a:rPr>
              <a:t>The number of denominator-eligible nursing home residents who had an up-to-date pneumococcal vaccination within the six-month target period as indicated on the selected Minimum Data Set target record (assessment or discharge).</a:t>
            </a:r>
          </a:p>
          <a:p>
            <a:endParaRPr lang="en-US" sz="1200" kern="1200" dirty="0">
              <a:solidFill>
                <a:schemeClr val="tx1"/>
              </a:solidFill>
              <a:effectLst/>
              <a:latin typeface="+mn-lt"/>
              <a:ea typeface="+mn-ea"/>
              <a:cs typeface="+mn-cs"/>
            </a:endParaRPr>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7367461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Identify patients who are in the denominator (target population) but who should not receive the process or are not eligible for the outcome for some other reason, particularly where their inclusion may bias results. The intent of measure specification, therefore, is that each measure should reach its appropriate target population, but not over-reach or under-reach, for such errors in specification not only waste resources but also may generate misleading conclusions about care quality. The goal of the denominator inclusion and exclusion criteria is to have a population or sample with a similar risk profile in terms of meeting the numerator criteria. Though not all scenarios can be accounted for through measure specifications, measure developers consider the most appropriate care and clinical scenario through the measure development process. Particularly in the case of people with multiple chronic conditions (MCC), exceptions and exclusions will determine if the care for this potentially vulnerable group is examined.</a:t>
            </a:r>
          </a:p>
          <a:p>
            <a:r>
              <a:rPr lang="en-US" sz="1200" u="none" kern="1200" dirty="0">
                <a:solidFill>
                  <a:schemeClr val="tx1"/>
                </a:solidFill>
                <a:effectLst/>
                <a:latin typeface="+mn-lt"/>
                <a:ea typeface="+mn-ea"/>
                <a:cs typeface="+mn-cs"/>
              </a:rPr>
              <a:t>Exception permits the exercise of clinical judgment and implies that the treatment was at least considered for, or offered to, each potentially eligible patient. They are most appropriate when contraindications to drugs or procedures being measured are relative, and patients who qualify for exclusion may still receive the intervention after the physician has carefully considered the entire clinical picture. For this reason, most measures apply exception only to cases where the numerator is not met. Denominator exception is only used in proportion measures. It is not appropriate for ratio or continuous variable measures.</a:t>
            </a:r>
          </a:p>
          <a:p>
            <a:r>
              <a:rPr lang="en-US" sz="1200" u="none" kern="1200" dirty="0">
                <a:solidFill>
                  <a:schemeClr val="tx1"/>
                </a:solidFill>
                <a:effectLst/>
                <a:latin typeface="+mn-lt"/>
                <a:ea typeface="+mn-ea"/>
                <a:cs typeface="+mn-cs"/>
              </a:rPr>
              <a:t>Following is an example of an exception allowing for clinical judgment in the case of two chronic conditions:</a:t>
            </a:r>
          </a:p>
          <a:p>
            <a:pPr lvl="1"/>
            <a:r>
              <a:rPr lang="en-US" sz="1200" u="none" kern="1200" dirty="0">
                <a:solidFill>
                  <a:schemeClr val="tx1"/>
                </a:solidFill>
                <a:effectLst/>
                <a:latin typeface="+mn-lt"/>
                <a:ea typeface="+mn-ea"/>
                <a:cs typeface="+mn-cs"/>
              </a:rPr>
              <a:t>Asthma is an allowable denominator exception for the performance measure of the use of beta blockers for patients with heart failure. Thus, physician judgment may determine there is greater benefit for the patient to receive this treatment for heart failure than the risk of a problem occurring due to the patient’s coexisting condition of asthma. Because the medication was given, the measure implementer does not search for exceptions and the patient remains in the denominator. If the medication is not given, the implementer looks for exceptions and removes the patient, in this example a patient with heart failure and asthma, from the denominator. If the patient does not have any exceptions, the patient remains in the denominator and fails the measure.</a:t>
            </a:r>
          </a:p>
          <a:p>
            <a:r>
              <a:rPr lang="en-US" sz="1200" u="none" kern="1200" dirty="0">
                <a:solidFill>
                  <a:schemeClr val="tx1"/>
                </a:solidFill>
                <a:effectLst/>
                <a:latin typeface="+mn-lt"/>
                <a:ea typeface="+mn-ea"/>
                <a:cs typeface="+mn-cs"/>
              </a:rPr>
              <a:t>An exception should be specifically defined where capturing the information in a structured manner fits the clinical workflow. Allowable reasons fall into three general categories: medical reasons, patient reasons, and system reasons.</a:t>
            </a:r>
          </a:p>
          <a:p>
            <a:pPr lvl="0"/>
            <a:r>
              <a:rPr lang="en-US" sz="1200" u="none" kern="1200" dirty="0">
                <a:solidFill>
                  <a:schemeClr val="tx1"/>
                </a:solidFill>
                <a:effectLst/>
                <a:latin typeface="+mn-lt"/>
                <a:ea typeface="+mn-ea"/>
                <a:cs typeface="+mn-cs"/>
              </a:rPr>
              <a:t>Medical reasons should be precisely defined and evidence-based. The events excepted should occur often enough to distort the measure results if they are not accounted for. A broadly defined medical reason, such as “any reason documented by physician,” may create an uneven comparison if some physicians have reasons that may not be evidence-based. Medical reasons resulting in an exception, if found to be in high enough volume and of universal applicability, should be considered for redefinition as an exclusion</a:t>
            </a:r>
          </a:p>
          <a:p>
            <a:pPr lvl="0"/>
            <a:r>
              <a:rPr lang="en-US" sz="1200" u="none" kern="1200" dirty="0">
                <a:solidFill>
                  <a:schemeClr val="tx1"/>
                </a:solidFill>
                <a:effectLst/>
                <a:latin typeface="+mn-lt"/>
                <a:ea typeface="+mn-ea"/>
                <a:cs typeface="+mn-cs"/>
              </a:rPr>
              <a:t>A patient’s reasons for not receiving the service specified may be an exception to allow for patient preferences. </a:t>
            </a:r>
          </a:p>
          <a:p>
            <a:pPr lvl="0"/>
            <a:r>
              <a:rPr lang="en-US" sz="1200" u="none" kern="1200" dirty="0">
                <a:solidFill>
                  <a:schemeClr val="tx1"/>
                </a:solidFill>
                <a:effectLst/>
                <a:latin typeface="+mn-lt"/>
                <a:ea typeface="+mn-ea"/>
                <a:cs typeface="+mn-cs"/>
              </a:rPr>
              <a:t>System reasons are generally rare. They should be limited to identifiable situations that are known to occur (e.g., temporarily running out of a vaccine).</a:t>
            </a:r>
          </a:p>
          <a:p>
            <a:r>
              <a:rPr lang="en-US" sz="1200" u="none" kern="1200" dirty="0">
                <a:solidFill>
                  <a:schemeClr val="tx1"/>
                </a:solidFill>
                <a:effectLst/>
                <a:latin typeface="+mn-lt"/>
                <a:ea typeface="+mn-ea"/>
                <a:cs typeface="+mn-cs"/>
              </a:rPr>
              <a:t>Examples:</a:t>
            </a:r>
          </a:p>
          <a:p>
            <a:pPr lvl="0"/>
            <a:r>
              <a:rPr lang="en-US" sz="1200" u="none" kern="1200" dirty="0">
                <a:solidFill>
                  <a:schemeClr val="tx1"/>
                </a:solidFill>
                <a:effectLst/>
                <a:latin typeface="+mn-lt"/>
                <a:ea typeface="+mn-ea"/>
                <a:cs typeface="+mn-cs"/>
              </a:rPr>
              <a:t>Medical reason: The medication specified in the numerator is shown to cause harm to fetuses and the patient’s pregnancy is documented as the reason for not prescribing and indicated medication.</a:t>
            </a:r>
          </a:p>
          <a:p>
            <a:pPr lvl="0"/>
            <a:r>
              <a:rPr lang="en-US" sz="1200" u="none" kern="1200" dirty="0">
                <a:solidFill>
                  <a:schemeClr val="tx1"/>
                </a:solidFill>
                <a:effectLst/>
                <a:latin typeface="+mn-lt"/>
                <a:ea typeface="+mn-ea"/>
                <a:cs typeface="+mn-cs"/>
              </a:rPr>
              <a:t>Patient reason: The patient has a religious conviction that precludes the patient from receiving the specified treatment. The Physician explained the benefits of the treatment and documented the patient’s refusal in the record</a:t>
            </a:r>
          </a:p>
          <a:p>
            <a:pPr lvl="0"/>
            <a:r>
              <a:rPr lang="en-US" sz="1200" u="none" kern="1200" dirty="0">
                <a:solidFill>
                  <a:schemeClr val="tx1"/>
                </a:solidFill>
                <a:effectLst/>
                <a:latin typeface="+mn-lt"/>
                <a:ea typeface="+mn-ea"/>
                <a:cs typeface="+mn-cs"/>
              </a:rPr>
              <a:t>System reason: A vaccine shortage prevented administration of the vaccine.</a:t>
            </a:r>
          </a:p>
          <a:p>
            <a:r>
              <a:rPr lang="en-US" sz="1200" u="none" kern="1200" dirty="0">
                <a:solidFill>
                  <a:schemeClr val="tx1"/>
                </a:solidFill>
                <a:effectLst/>
                <a:latin typeface="+mn-lt"/>
                <a:ea typeface="+mn-ea"/>
                <a:cs typeface="+mn-cs"/>
              </a:rPr>
              <a:t>The exception must be captured by explicitly defined data elements that allow analysis of the exception to identify patterns of inappropriate exception </a:t>
            </a:r>
            <a:r>
              <a:rPr lang="en-US" sz="1200" b="0" u="none" kern="1200" dirty="0">
                <a:solidFill>
                  <a:schemeClr val="tx1"/>
                </a:solidFill>
                <a:effectLst/>
                <a:latin typeface="+mn-lt"/>
                <a:ea typeface="+mn-ea"/>
                <a:cs typeface="+mn-cs"/>
              </a:rPr>
              <a:t>and </a:t>
            </a:r>
            <a:r>
              <a:rPr lang="en-US" sz="1200" b="0" u="none" kern="1200" dirty="0">
                <a:solidFill>
                  <a:schemeClr val="tx1"/>
                </a:solidFill>
                <a:effectLst/>
                <a:latin typeface="+mn-lt"/>
                <a:ea typeface="+mn-ea"/>
                <a:cs typeface="+mn-cs"/>
                <a:hlinkClick r:id="rId3" action="ppaction://hlinkfile" tooltip="Providers tweak the data to make their outcomes look better than they actually are. Includes limiting access to certain populations, neglecting care, or overuse of medications or services to ensure that the measure results are favorable"/>
              </a:rPr>
              <a:t>gaming</a:t>
            </a:r>
            <a:r>
              <a:rPr lang="en-US" sz="1200" u="none" kern="1200" dirty="0">
                <a:solidFill>
                  <a:schemeClr val="tx1"/>
                </a:solidFill>
                <a:effectLst/>
                <a:latin typeface="+mn-lt"/>
                <a:ea typeface="+mn-ea"/>
                <a:cs typeface="+mn-cs"/>
              </a:rPr>
              <a:t>, and to detect potential healthcare disparity issues. Analysis of rates without attention to exception information has the potential to mask </a:t>
            </a:r>
            <a:r>
              <a:rPr lang="en-US" sz="1200" u="none" kern="1200" dirty="0">
                <a:solidFill>
                  <a:schemeClr val="bg1">
                    <a:lumMod val="65000"/>
                  </a:schemeClr>
                </a:solidFill>
                <a:effectLst/>
                <a:latin typeface="+mn-lt"/>
                <a:ea typeface="+mn-ea"/>
                <a:cs typeface="+mn-cs"/>
                <a:hlinkClick r:id="rId4" action="ppaction://hlinkfile" tooltip="Differences in health outcomes and their determinants between segments of the population, as defined by social, demographic, environmental and geographic attributes"/>
              </a:rPr>
              <a:t>disparities</a:t>
            </a:r>
            <a:r>
              <a:rPr lang="en-US" sz="1200" u="none" kern="1200" dirty="0">
                <a:solidFill>
                  <a:schemeClr val="bg1">
                    <a:lumMod val="65000"/>
                  </a:schemeClr>
                </a:solidFill>
                <a:effectLst/>
                <a:latin typeface="+mn-lt"/>
                <a:ea typeface="+mn-ea"/>
                <a:cs typeface="+mn-cs"/>
              </a:rPr>
              <a:t> </a:t>
            </a:r>
            <a:r>
              <a:rPr lang="en-US" sz="1200" u="none" kern="1200" dirty="0">
                <a:solidFill>
                  <a:schemeClr val="tx1"/>
                </a:solidFill>
                <a:effectLst/>
                <a:latin typeface="+mn-lt"/>
                <a:ea typeface="+mn-ea"/>
                <a:cs typeface="+mn-cs"/>
              </a:rPr>
              <a:t>in healthcare and differences in provider performance.</a:t>
            </a:r>
          </a:p>
          <a:p>
            <a:r>
              <a:rPr lang="en-US" sz="1200" u="none" kern="1200" dirty="0">
                <a:solidFill>
                  <a:schemeClr val="tx1"/>
                </a:solidFill>
                <a:effectLst/>
                <a:latin typeface="+mn-lt"/>
                <a:ea typeface="+mn-ea"/>
                <a:cs typeface="+mn-cs"/>
              </a:rPr>
              <a:t>Examples:</a:t>
            </a:r>
          </a:p>
          <a:p>
            <a:pPr lvl="0"/>
            <a:r>
              <a:rPr lang="en-US" sz="1200" u="none" kern="1200" dirty="0">
                <a:solidFill>
                  <a:schemeClr val="tx1"/>
                </a:solidFill>
                <a:effectLst/>
                <a:latin typeface="+mn-lt"/>
                <a:ea typeface="+mn-ea"/>
                <a:cs typeface="+mn-cs"/>
              </a:rPr>
              <a:t>Inappropriate exception: A notation in the medical record indicates a reason for not performing the specified care and the reason is not supported by scientific evidence.</a:t>
            </a:r>
          </a:p>
          <a:p>
            <a:pPr lvl="0"/>
            <a:r>
              <a:rPr lang="en-US" sz="1200" u="none" kern="1200" dirty="0">
                <a:solidFill>
                  <a:schemeClr val="tx1"/>
                </a:solidFill>
                <a:effectLst/>
                <a:latin typeface="+mn-lt"/>
                <a:ea typeface="+mn-ea"/>
                <a:cs typeface="+mn-cs"/>
              </a:rPr>
              <a:t>Gaming: Patient refusal may be an exception; however, it has the potential to be overused. For example, a provider does not actively encourage the service, explain its advantages, or attempt to persuade the patient, then uses patient refusal as the reason for nonperformance.</a:t>
            </a:r>
          </a:p>
          <a:p>
            <a:pPr lvl="0"/>
            <a:r>
              <a:rPr lang="en-US" sz="1200" u="none" kern="1200" dirty="0">
                <a:solidFill>
                  <a:schemeClr val="tx1"/>
                </a:solidFill>
                <a:effectLst/>
                <a:latin typeface="+mn-lt"/>
                <a:ea typeface="+mn-ea"/>
                <a:cs typeface="+mn-cs"/>
              </a:rPr>
              <a:t>Disparity issues: The use of a patient reason for exception for mammograms are noted to be high for a particular minority population. This may indicate a need for a more targeted, culturally appropriate patient education.</a:t>
            </a:r>
          </a:p>
          <a:p>
            <a:r>
              <a:rPr lang="en-US" sz="1200" u="none" kern="1200" dirty="0">
                <a:solidFill>
                  <a:schemeClr val="tx1"/>
                </a:solidFill>
                <a:effectLst/>
                <a:latin typeface="+mn-lt"/>
                <a:ea typeface="+mn-ea"/>
                <a:cs typeface="+mn-cs"/>
              </a:rPr>
              <a:t>Exception may sometimes be reported as numerator positives rather than being removed from the denominator. This is sometimes done to preserve denominator size when there is an issue of small numbers, and also out of respect for the clinical judgment and autonomy of the eligible professional. To ensure transparency, allowable exception (either included as numerator positives or removed from the denominator) must be captured in a way that they could be reported separately, in addition to the overall measure rate.</a:t>
            </a:r>
          </a:p>
          <a:p>
            <a:r>
              <a:rPr lang="en-US" sz="1200" u="none" kern="1200" dirty="0">
                <a:solidFill>
                  <a:schemeClr val="tx1"/>
                </a:solidFill>
                <a:effectLst/>
                <a:latin typeface="+mn-lt"/>
                <a:ea typeface="+mn-ea"/>
                <a:cs typeface="+mn-cs"/>
              </a:rPr>
              <a:t>Denominator exclusion refers to criteria that result in removal from the denominator before determining if numerator criteria are met. Exclusion is absolute, meaning that the numerator event is not applicable and would not be considered for a particular population. Missing data should not be specified as an exclusion. Missing data in itself may indicate a quality problem, so excluding those missing cases may present an inaccurate picture of quality. Systematic missing data (when poor performance is selectively not reported) also reduces the validity of conclusions that can be made about quality.</a:t>
            </a:r>
          </a:p>
          <a:p>
            <a:r>
              <a:rPr lang="en-US" sz="1200" u="none" kern="1200" dirty="0">
                <a:solidFill>
                  <a:schemeClr val="tx1"/>
                </a:solidFill>
                <a:effectLst/>
                <a:latin typeface="+mn-lt"/>
                <a:ea typeface="+mn-ea"/>
                <a:cs typeface="+mn-cs"/>
              </a:rPr>
              <a:t>Example of an exclusion:</a:t>
            </a:r>
          </a:p>
          <a:p>
            <a:pPr lvl="1"/>
            <a:r>
              <a:rPr lang="en-US" sz="1200" u="none" kern="1200" dirty="0">
                <a:solidFill>
                  <a:schemeClr val="tx1"/>
                </a:solidFill>
                <a:effectLst/>
                <a:latin typeface="+mn-lt"/>
                <a:ea typeface="+mn-ea"/>
                <a:cs typeface="+mn-cs"/>
              </a:rPr>
              <a:t>Patients with bilateral lower extremity amputations from a measure of foot exams</a:t>
            </a:r>
          </a:p>
          <a:p>
            <a:r>
              <a:rPr lang="en-US" sz="1200" u="none" kern="1200" dirty="0">
                <a:solidFill>
                  <a:schemeClr val="tx1"/>
                </a:solidFill>
                <a:effectLst/>
                <a:latin typeface="+mn-lt"/>
                <a:ea typeface="+mn-ea"/>
                <a:cs typeface="+mn-cs"/>
              </a:rPr>
              <a:t>An allowable exclusion or exception must be supported by:</a:t>
            </a:r>
          </a:p>
          <a:p>
            <a:pPr lvl="0"/>
            <a:r>
              <a:rPr lang="en-US" sz="1200" u="none" kern="1200" dirty="0">
                <a:solidFill>
                  <a:schemeClr val="tx1"/>
                </a:solidFill>
                <a:effectLst/>
                <a:latin typeface="+mn-lt"/>
                <a:ea typeface="+mn-ea"/>
                <a:cs typeface="+mn-cs"/>
              </a:rPr>
              <a:t>Evidence of sufficient frequency of occurrence such that the measure results will be distorted without the exclusion and/or exception</a:t>
            </a:r>
          </a:p>
          <a:p>
            <a:pPr lvl="0"/>
            <a:r>
              <a:rPr lang="en-US" sz="1200" u="none" kern="1200" dirty="0">
                <a:solidFill>
                  <a:schemeClr val="tx1"/>
                </a:solidFill>
                <a:effectLst/>
                <a:latin typeface="+mn-lt"/>
                <a:ea typeface="+mn-ea"/>
                <a:cs typeface="+mn-cs"/>
              </a:rPr>
              <a:t>Evidence that the exception is clinically appropriate to the eligible population for the measure</a:t>
            </a:r>
          </a:p>
          <a:p>
            <a:pPr lvl="0"/>
            <a:r>
              <a:rPr lang="en-US" sz="1200" u="none" kern="1200" dirty="0">
                <a:solidFill>
                  <a:schemeClr val="tx1"/>
                </a:solidFill>
                <a:effectLst/>
                <a:latin typeface="+mn-lt"/>
                <a:ea typeface="+mn-ea"/>
                <a:cs typeface="+mn-cs"/>
              </a:rPr>
              <a:t>Evidence that the exclusion significantly improves the measure validity</a:t>
            </a:r>
          </a:p>
          <a:p>
            <a:r>
              <a:rPr lang="en-US" sz="1200" i="1" u="none" kern="1200" dirty="0">
                <a:solidFill>
                  <a:schemeClr val="tx1"/>
                </a:solidFill>
                <a:effectLst/>
                <a:latin typeface="+mn-lt"/>
                <a:ea typeface="+mn-ea"/>
                <a:cs typeface="+mn-cs"/>
              </a:rPr>
              <a:t>Format of the exclusion statement—The number of denominator-eligible patients who [have some additional characteristic, condition, procedure]</a:t>
            </a:r>
            <a:endParaRPr lang="en-US" sz="1200" u="none" kern="1200" dirty="0">
              <a:solidFill>
                <a:schemeClr val="tx1"/>
              </a:solidFill>
              <a:effectLst/>
              <a:latin typeface="+mn-lt"/>
              <a:ea typeface="+mn-ea"/>
              <a:cs typeface="+mn-cs"/>
            </a:endParaRPr>
          </a:p>
          <a:p>
            <a:r>
              <a:rPr lang="en-US" sz="1200" u="none" kern="1200" dirty="0">
                <a:solidFill>
                  <a:schemeClr val="tx1"/>
                </a:solidFill>
                <a:effectLst/>
                <a:latin typeface="+mn-lt"/>
                <a:ea typeface="+mn-ea"/>
                <a:cs typeface="+mn-cs"/>
              </a:rPr>
              <a:t>Spertus JA, Bonow RO, Chaun P, et al. ACCF/AHA New Insights Into the Methodology of Performance Measurement: A Report of the American College of Cardiology Foundation/American Heart Association Task Force on Performance Measures. </a:t>
            </a:r>
            <a:r>
              <a:rPr lang="en-US" sz="1200" i="1" u="none" kern="1200" dirty="0">
                <a:solidFill>
                  <a:schemeClr val="tx1"/>
                </a:solidFill>
                <a:effectLst/>
                <a:latin typeface="+mn-lt"/>
                <a:ea typeface="+mn-ea"/>
                <a:cs typeface="+mn-cs"/>
              </a:rPr>
              <a:t>Circulation.</a:t>
            </a:r>
            <a:r>
              <a:rPr lang="en-US" sz="1200" b="1" u="none" kern="1200" dirty="0">
                <a:solidFill>
                  <a:schemeClr val="tx1"/>
                </a:solidFill>
                <a:effectLst/>
                <a:latin typeface="+mn-lt"/>
                <a:ea typeface="+mn-ea"/>
                <a:cs typeface="+mn-cs"/>
              </a:rPr>
              <a:t> </a:t>
            </a:r>
            <a:r>
              <a:rPr lang="en-US" sz="1200" u="none" kern="1200" dirty="0">
                <a:solidFill>
                  <a:schemeClr val="tx1"/>
                </a:solidFill>
                <a:effectLst/>
                <a:latin typeface="+mn-lt"/>
                <a:ea typeface="+mn-ea"/>
                <a:cs typeface="+mn-cs"/>
              </a:rPr>
              <a:t>2010; 122:2091–2106.</a:t>
            </a:r>
          </a:p>
          <a:p>
            <a:r>
              <a:rPr lang="en-US" sz="1200" u="none" kern="1200" dirty="0">
                <a:solidFill>
                  <a:schemeClr val="tx1"/>
                </a:solidFill>
                <a:effectLst/>
                <a:latin typeface="+mn-lt"/>
                <a:ea typeface="+mn-ea"/>
                <a:cs typeface="+mn-cs"/>
              </a:rPr>
              <a:t>National Quality Forum. </a:t>
            </a:r>
            <a:r>
              <a:rPr lang="en-US" sz="1200" i="1" u="none" kern="1200" dirty="0">
                <a:solidFill>
                  <a:schemeClr val="tx1"/>
                </a:solidFill>
                <a:effectLst/>
                <a:latin typeface="+mn-lt"/>
                <a:ea typeface="+mn-ea"/>
                <a:cs typeface="+mn-cs"/>
              </a:rPr>
              <a:t>CSAC Guidance on Quality Performance Measure Construction</a:t>
            </a:r>
            <a:r>
              <a:rPr lang="en-US" sz="1200" u="none" kern="1200" dirty="0">
                <a:solidFill>
                  <a:schemeClr val="tx1"/>
                </a:solidFill>
                <a:effectLst/>
                <a:latin typeface="+mn-lt"/>
                <a:ea typeface="+mn-ea"/>
                <a:cs typeface="+mn-cs"/>
              </a:rPr>
              <a:t>. May 2011. Available at: </a:t>
            </a:r>
            <a:r>
              <a:rPr lang="en-US" sz="1200" u="none" kern="1200" dirty="0">
                <a:solidFill>
                  <a:schemeClr val="tx1"/>
                </a:solidFill>
                <a:effectLst/>
                <a:latin typeface="+mn-lt"/>
                <a:ea typeface="+mn-ea"/>
                <a:cs typeface="+mn-cs"/>
                <a:hlinkClick r:id="rId5"/>
              </a:rPr>
              <a:t>http://www.qualityforum.org/WorkArea/linkit.aspx?LinkIdentifier=id&amp;ItemID=68999</a:t>
            </a:r>
            <a:r>
              <a:rPr lang="en-US" sz="1200" u="none" kern="1200" dirty="0">
                <a:solidFill>
                  <a:schemeClr val="tx1"/>
                </a:solidFill>
                <a:effectLst/>
                <a:latin typeface="+mn-lt"/>
                <a:ea typeface="+mn-ea"/>
                <a:cs typeface="+mn-cs"/>
              </a:rPr>
              <a:t>. Accessed on: January 25, 2017.</a:t>
            </a:r>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8388839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433">
              <a:defRPr/>
            </a:pPr>
            <a:r>
              <a:rPr lang="en-US" b="0" dirty="0"/>
              <a:t>Quality measures are</a:t>
            </a:r>
            <a:r>
              <a:rPr lang="en-US" b="0" baseline="0" dirty="0"/>
              <a:t> most commonly expressed as rates (typically as proportions or percentages). For example, a quality measure may be expressed as the percentage of eligible women who had a mammogram performed in the last year OR the percentage of patients aged 5-40 years who had a diagnosis of asthma and were evaluated during at least one office visit within 12 months for the frequency of daytime and nighttime asthma symptoms.  </a:t>
            </a:r>
          </a:p>
          <a:p>
            <a:endParaRPr lang="en-US" b="0" dirty="0"/>
          </a:p>
          <a:p>
            <a:pPr defTabSz="904433">
              <a:defRPr/>
            </a:pPr>
            <a:r>
              <a:rPr lang="en-US" b="0" baseline="0" dirty="0"/>
              <a:t>A ratio quality measure is constructed if the denominator cannot be precisely specified and a proxy is used (such as the latest Census data that will miss recent migration into and out of an area) OR the denominator measures somewhat different type of data. An example of this type of ratio measure is the number of patients with central lines who develop infection divided by the number of central line days. </a:t>
            </a:r>
          </a:p>
          <a:p>
            <a:endParaRPr lang="en-US" b="0" dirty="0"/>
          </a:p>
          <a:p>
            <a:r>
              <a:rPr lang="en-US" b="0" dirty="0"/>
              <a:t>Other types of quality measures include:</a:t>
            </a:r>
          </a:p>
          <a:p>
            <a:pPr marL="169581" indent="-169581">
              <a:buFont typeface="Arial" panose="020B0604020202020204" pitchFamily="34" charset="0"/>
              <a:buChar char="•"/>
            </a:pPr>
            <a:r>
              <a:rPr lang="en-US" b="0" dirty="0"/>
              <a:t>Categorical variable</a:t>
            </a:r>
            <a:r>
              <a:rPr lang="en-US" b="0" baseline="0" dirty="0"/>
              <a:t> examples include male/female or board-certified/not board-certified.</a:t>
            </a:r>
          </a:p>
          <a:p>
            <a:pPr marL="169581" indent="-169581">
              <a:buFont typeface="Arial" panose="020B0604020202020204" pitchFamily="34" charset="0"/>
              <a:buChar char="•"/>
            </a:pPr>
            <a:r>
              <a:rPr lang="en-US" b="0" baseline="0" dirty="0"/>
              <a:t>Continuous variables may be scored as means (mean time to receiving a certain kind of treatment) or medians</a:t>
            </a:r>
          </a:p>
          <a:p>
            <a:pPr marL="169581" indent="-169581">
              <a:buFont typeface="Arial" panose="020B0604020202020204" pitchFamily="34" charset="0"/>
              <a:buChar char="•"/>
            </a:pPr>
            <a:r>
              <a:rPr lang="en-US" b="0" baseline="0" dirty="0"/>
              <a:t>Frequency distribution is shown as a </a:t>
            </a:r>
            <a:r>
              <a:rPr lang="en-US" b="0" dirty="0"/>
              <a:t>display of cases divided into mutually exclusive and contiguous groups according to a quality-related criterion.</a:t>
            </a:r>
          </a:p>
          <a:p>
            <a:pPr marL="169581" indent="-169581">
              <a:buFont typeface="Arial" panose="020B0604020202020204" pitchFamily="34" charset="0"/>
              <a:buChar char="•"/>
            </a:pPr>
            <a:r>
              <a:rPr lang="en-US" b="0" baseline="0" dirty="0"/>
              <a:t>Non-weighted score/composite/scale are a combination of values of several items</a:t>
            </a:r>
          </a:p>
          <a:p>
            <a:pPr marL="169581" indent="-169581">
              <a:buFont typeface="Arial" panose="020B0604020202020204" pitchFamily="34" charset="0"/>
              <a:buChar char="•"/>
            </a:pPr>
            <a:r>
              <a:rPr lang="en-US" b="0" baseline="0" dirty="0"/>
              <a:t>Weighted score is a combination of values of several items where each item is differentially weighted</a:t>
            </a:r>
          </a:p>
          <a:p>
            <a:endParaRPr lang="en-US" baseline="0" dirty="0"/>
          </a:p>
          <a:p>
            <a:endParaRPr lang="en-US" baseline="0" dirty="0"/>
          </a:p>
          <a:p>
            <a:endParaRPr lang="en-US" baseline="0" dirty="0"/>
          </a:p>
          <a:p>
            <a:endParaRPr lang="en-US" dirty="0"/>
          </a:p>
          <a:p>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5518159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There are tools for developers to use that make the NQF submission process much easier. Battelle has developed a crosswalk document that shows where items from the NQF submission form appear in the Measure Information Form and the Measure Justification form. </a:t>
            </a:r>
          </a:p>
          <a:p>
            <a:endParaRPr lang="en-US" dirty="0"/>
          </a:p>
          <a:p>
            <a:r>
              <a:rPr lang="en-US" dirty="0"/>
              <a:t>The </a:t>
            </a:r>
            <a:r>
              <a:rPr lang="en-US" b="1" dirty="0"/>
              <a:t>Measure Information Form </a:t>
            </a:r>
            <a:r>
              <a:rPr lang="en-US" dirty="0"/>
              <a:t>is used to document the technical specifications of the measures. At the beginning stage, the technical specifications are likely to include high-level numerator and denominator statements and initial information on potential exclusions, if applicable, and will continue to be completed throughout the development process as more information is obtained. The fields in the Measure Information Form have been aligned with the NQF measure submission, and collecting information on them throughout the development process will make the measure submission process easier.</a:t>
            </a:r>
            <a:r>
              <a:rPr lang="en-US" baseline="30000" dirty="0"/>
              <a:t> </a:t>
            </a:r>
            <a:r>
              <a:rPr lang="en-US" dirty="0"/>
              <a:t>Depending on the stage of measure development, the Measure Information Form can be modified to display only the available information or the developer may use a different format to display multiple measures (i.e., to present to the TEP). The ultimate goal of this process is to collect the information necessary to make the NQF measure submission process easier. The fields within the Measure Information Form are completed and updated as the measure progresses from information gathering to measure testing, and finally when submitted to NQF for endorsement consideration. </a:t>
            </a:r>
          </a:p>
          <a:p>
            <a:endParaRPr lang="en-US" dirty="0"/>
          </a:p>
          <a:p>
            <a:pPr defTabSz="891500">
              <a:defRPr/>
            </a:pPr>
            <a:r>
              <a:rPr lang="en-US" b="1" dirty="0"/>
              <a:t>The Measuring Authoring Tool (MAT):</a:t>
            </a:r>
            <a:r>
              <a:rPr lang="en-US" dirty="0"/>
              <a:t> The Measure Authoring Tool (MAT) is a web-based tool that allows measure developers to author electronic clinical quality measures (eCQMs). The advantages of MAT are: </a:t>
            </a:r>
          </a:p>
          <a:p>
            <a:pPr marL="222875" indent="-222875" defTabSz="891500">
              <a:buFontTx/>
              <a:buAutoNum type="arabicParenBoth"/>
              <a:defRPr/>
            </a:pPr>
            <a:r>
              <a:rPr lang="en-US" dirty="0"/>
              <a:t>it  uses</a:t>
            </a:r>
            <a:r>
              <a:rPr lang="en-US" baseline="0" dirty="0"/>
              <a:t> </a:t>
            </a:r>
            <a:r>
              <a:rPr lang="en-US" dirty="0"/>
              <a:t>the </a:t>
            </a:r>
            <a:r>
              <a:rPr lang="en-US" b="1" dirty="0"/>
              <a:t>Quality Data Model (QDM) </a:t>
            </a:r>
            <a:r>
              <a:rPr lang="en-US" dirty="0"/>
              <a:t>of standardized clinical concepts used in clinical guidelines, quality measures, and clinical decision support. </a:t>
            </a:r>
            <a:r>
              <a:rPr lang="en-US" baseline="0" dirty="0"/>
              <a:t>QDM </a:t>
            </a:r>
            <a:r>
              <a:rPr lang="en-US" dirty="0"/>
              <a:t>provides a common language for performance measures and reporting. It allows greater consistency and comparability across performance measures and will clearly define programming needs for EHRs vendors</a:t>
            </a:r>
          </a:p>
          <a:p>
            <a:pPr marL="222875" indent="-222875" defTabSz="891500">
              <a:buFontTx/>
              <a:buAutoNum type="arabicParenBoth"/>
              <a:defRPr/>
            </a:pPr>
            <a:r>
              <a:rPr lang="en-US" dirty="0"/>
              <a:t>The tool provides the capability to express measure logic and export measures in several formats, including a human-readable document that can be viewed in a web browser (HTML), the eCQM XML syntax (SimpleXML), and an eCQM HQMF XML document for integration with electronic health records (EHRs). </a:t>
            </a:r>
          </a:p>
          <a:p>
            <a:pPr marL="222875" indent="-222875" defTabSz="891500">
              <a:buFontTx/>
              <a:buAutoNum type="arabicParenBoth"/>
              <a:defRPr/>
            </a:pPr>
            <a:r>
              <a:rPr lang="en-US" dirty="0"/>
              <a:t>The MAT uses the QDM and VSAC (standard value sets) to help develop measures.</a:t>
            </a:r>
          </a:p>
          <a:p>
            <a:pPr marL="222875" indent="-222875" defTabSz="891500">
              <a:buFontTx/>
              <a:buAutoNum type="arabicParenBoth"/>
              <a:defRPr/>
            </a:pPr>
            <a:r>
              <a:rPr lang="en-US" dirty="0"/>
              <a:t>The MAT produces </a:t>
            </a:r>
            <a:r>
              <a:rPr lang="en-US" b="1" dirty="0"/>
              <a:t>HQMF</a:t>
            </a:r>
            <a:r>
              <a:rPr lang="en-US" dirty="0"/>
              <a:t> outputs</a:t>
            </a:r>
            <a:r>
              <a:rPr lang="en-US" baseline="0" dirty="0"/>
              <a:t> and does not require HQMF understanding</a:t>
            </a:r>
            <a:r>
              <a:rPr lang="en-US" dirty="0"/>
              <a:t>. </a:t>
            </a:r>
          </a:p>
          <a:p>
            <a:endParaRPr lang="en-US" b="1" dirty="0"/>
          </a:p>
          <a:p>
            <a:r>
              <a:rPr lang="en-US" b="1" dirty="0"/>
              <a:t>Bonnie tool </a:t>
            </a:r>
            <a:r>
              <a:rPr lang="en-US" dirty="0"/>
              <a:t>for testing cases. Measure developers use Bonnie and MAT in concert to promote test driven development. </a:t>
            </a:r>
          </a:p>
          <a:p>
            <a:endParaRPr lang="en-US" dirty="0"/>
          </a:p>
          <a:p>
            <a:r>
              <a:rPr lang="en-US" b="1" dirty="0"/>
              <a:t>Cypress tool </a:t>
            </a:r>
            <a:r>
              <a:rPr lang="en-US" i="1" dirty="0"/>
              <a:t>for testing </a:t>
            </a:r>
            <a:r>
              <a:rPr lang="en-US" dirty="0"/>
              <a:t>eCQM</a:t>
            </a:r>
            <a:r>
              <a:rPr lang="en-US" baseline="0" dirty="0"/>
              <a:t> </a:t>
            </a:r>
            <a:r>
              <a:rPr lang="en-US" i="1" dirty="0"/>
              <a:t>calculations</a:t>
            </a:r>
            <a:r>
              <a:rPr lang="en-US" dirty="0"/>
              <a:t> in EHRs and EHR systems </a:t>
            </a:r>
            <a:r>
              <a:rPr lang="en-US" i="1" dirty="0"/>
              <a:t>for certification.</a:t>
            </a:r>
            <a:endParaRPr lang="en-US" dirty="0"/>
          </a:p>
          <a:p>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3848907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Good afternoon. Thank you for taking the time to join us today for our Measure Development Education and Outreach Series, specifically designed for clinical specialty societies and patient advocacy groups. My name is Nicole Brennan and I am the Measures Management System (MMS) lead for the series. We will be recording today’s presentation so please remember to mute your lines until we open the session for questions. Please use the Q&amp;A function in WebEx to ask questions; we will answer as many of your questions as possible at the end of the presentation. Today’s presentation’s is an </a:t>
            </a:r>
            <a:r>
              <a:rPr lang="en-US" sz="1200" i="1" kern="1200" dirty="0">
                <a:solidFill>
                  <a:schemeClr val="tx1"/>
                </a:solidFill>
                <a:effectLst/>
                <a:latin typeface="+mn-lt"/>
                <a:ea typeface="+mn-ea"/>
                <a:cs typeface="+mn-cs"/>
              </a:rPr>
              <a:t>Introduction to Measure Specifications </a:t>
            </a:r>
            <a:r>
              <a:rPr lang="en-US" sz="1200" kern="1200" dirty="0">
                <a:solidFill>
                  <a:schemeClr val="tx1"/>
                </a:solidFill>
                <a:effectLst/>
                <a:latin typeface="+mn-lt"/>
                <a:ea typeface="+mn-ea"/>
                <a:cs typeface="+mn-cs"/>
              </a:rPr>
              <a:t>and will be presented by Jeff Geppert. With that I would like to turn it over to Jeff.</a:t>
            </a:r>
          </a:p>
          <a:p>
            <a:endParaRPr lang="en-US" sz="1200" kern="1200" dirty="0">
              <a:solidFill>
                <a:schemeClr val="tx1"/>
              </a:solidFill>
              <a:effectLst/>
              <a:latin typeface="+mn-lt"/>
              <a:ea typeface="+mn-ea"/>
              <a:cs typeface="+mn-cs"/>
            </a:endParaRPr>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19903002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a:t>
            </a:r>
            <a:r>
              <a:rPr lang="en-US" sz="1200" b="0" kern="1200" dirty="0">
                <a:solidFill>
                  <a:schemeClr val="tx1"/>
                </a:solidFill>
                <a:effectLst/>
                <a:latin typeface="+mn-lt"/>
                <a:ea typeface="+mn-ea"/>
                <a:cs typeface="+mn-cs"/>
              </a:rPr>
              <a:t>the most</a:t>
            </a:r>
            <a:r>
              <a:rPr lang="en-US" sz="1200" b="0" kern="1200" baseline="0" dirty="0">
                <a:solidFill>
                  <a:schemeClr val="tx1"/>
                </a:solidFill>
                <a:effectLst/>
                <a:latin typeface="+mn-lt"/>
                <a:ea typeface="+mn-ea"/>
                <a:cs typeface="+mn-cs"/>
              </a:rPr>
              <a:t> commonly accepted model for assessing the quality of healthcare, p</a:t>
            </a:r>
            <a:r>
              <a:rPr lang="en-US" sz="1200" b="0" kern="1200" dirty="0">
                <a:solidFill>
                  <a:schemeClr val="tx1"/>
                </a:solidFill>
                <a:effectLst/>
                <a:latin typeface="+mn-lt"/>
                <a:ea typeface="+mn-ea"/>
                <a:cs typeface="+mn-cs"/>
              </a:rPr>
              <a:t>erformance measures include three basic types of measures:</a:t>
            </a:r>
            <a:r>
              <a:rPr lang="en-US" sz="1200" b="0" kern="1200" baseline="0" dirty="0">
                <a:solidFill>
                  <a:schemeClr val="tx1"/>
                </a:solidFill>
                <a:effectLst/>
                <a:latin typeface="+mn-lt"/>
                <a:ea typeface="+mn-ea"/>
                <a:cs typeface="+mn-cs"/>
              </a:rPr>
              <a:t> Structure, P</a:t>
            </a:r>
            <a:r>
              <a:rPr lang="en-US" sz="1200" b="0" kern="1200" dirty="0">
                <a:solidFill>
                  <a:schemeClr val="tx1"/>
                </a:solidFill>
                <a:effectLst/>
                <a:latin typeface="+mn-lt"/>
                <a:ea typeface="+mn-ea"/>
                <a:cs typeface="+mn-cs"/>
              </a:rPr>
              <a:t>rocess, and Outcome. </a:t>
            </a:r>
            <a:r>
              <a:rPr lang="en-US" b="0" dirty="0"/>
              <a:t>Outcomes are what patients and society care most about – the results of care. However, the outcomes have to link to processes (such</a:t>
            </a:r>
            <a:r>
              <a:rPr lang="en-US" b="0" baseline="0" dirty="0"/>
              <a:t> as</a:t>
            </a:r>
            <a:r>
              <a:rPr lang="en-US" b="0" dirty="0"/>
              <a:t> how healthcare is delivered</a:t>
            </a:r>
            <a:r>
              <a:rPr lang="en-US" b="0" baseline="0" dirty="0"/>
              <a:t>) and/or structure (that is, the capacity to deliver healthcare)</a:t>
            </a:r>
            <a:r>
              <a:rPr lang="en-US" b="0" dirty="0"/>
              <a:t> that are</a:t>
            </a:r>
            <a:r>
              <a:rPr lang="en-US" b="0" baseline="0" dirty="0"/>
              <a:t> within the influence of providers or other entities being held accountable. Outcome measures that reflect primarily intrinsic patient factors are not useful for accountability. For this reason, most outcome measures are risk adjusted, that is to say, the measures are statistically adjusted for patient characteristics or other factors outside the control of providers. </a:t>
            </a:r>
          </a:p>
          <a:p>
            <a:endParaRPr lang="en-US" b="0" dirty="0"/>
          </a:p>
          <a:p>
            <a:pPr defTabSz="904433">
              <a:defRPr/>
            </a:pPr>
            <a:r>
              <a:rPr lang="en-US" b="0" baseline="0" dirty="0"/>
              <a:t>Structure, Process and Outcome measures are the basic types used to assess the quality of healthcare. </a:t>
            </a:r>
          </a:p>
          <a:p>
            <a:pPr marL="169581" indent="-169581" defTabSz="904433">
              <a:buFont typeface="Arial" panose="020B0604020202020204" pitchFamily="34" charset="0"/>
              <a:buChar char="•"/>
              <a:defRPr/>
            </a:pPr>
            <a:r>
              <a:rPr lang="en-US" b="0" u="sng" baseline="0" dirty="0"/>
              <a:t>Structure measures</a:t>
            </a:r>
            <a:r>
              <a:rPr lang="en-US" b="0" u="none" baseline="0" dirty="0"/>
              <a:t> </a:t>
            </a:r>
            <a:r>
              <a:rPr lang="en-US" b="0" baseline="0" dirty="0"/>
              <a:t>assess features of the healthcare organization or clinician relevant to its capacity to provide healthcare. </a:t>
            </a:r>
          </a:p>
          <a:p>
            <a:pPr marL="169581" indent="-169581" defTabSz="904433">
              <a:buFont typeface="Arial" panose="020B0604020202020204" pitchFamily="34" charset="0"/>
              <a:buChar char="•"/>
              <a:defRPr/>
            </a:pPr>
            <a:r>
              <a:rPr lang="en-US" b="0" u="sng" baseline="0" dirty="0"/>
              <a:t>Process measures</a:t>
            </a:r>
            <a:r>
              <a:rPr lang="en-US" b="0" u="none" baseline="0" dirty="0"/>
              <a:t> </a:t>
            </a:r>
            <a:r>
              <a:rPr lang="en-US" b="0" baseline="0" dirty="0"/>
              <a:t>assess whether steps to achieve good healthcare were followed. The process should be based on scientific evidence that following the process leads to better outcomes. </a:t>
            </a:r>
          </a:p>
          <a:p>
            <a:pPr marL="169581" indent="-169581" defTabSz="904433">
              <a:buFont typeface="Arial" panose="020B0604020202020204" pitchFamily="34" charset="0"/>
              <a:buChar char="•"/>
              <a:defRPr/>
            </a:pPr>
            <a:r>
              <a:rPr lang="en-US" b="0" u="sng" baseline="0" dirty="0"/>
              <a:t>Outcome measures</a:t>
            </a:r>
            <a:r>
              <a:rPr lang="en-US" b="0" u="none" baseline="0" dirty="0"/>
              <a:t> </a:t>
            </a:r>
            <a:r>
              <a:rPr lang="en-US" b="0" baseline="0" dirty="0"/>
              <a:t>assess the results of healthcare experienced by patients (for example, clinical events, recovery or health status).   </a:t>
            </a:r>
          </a:p>
          <a:p>
            <a:pPr marL="169581" indent="-169581" defTabSz="904433">
              <a:buFont typeface="Arial" panose="020B0604020202020204" pitchFamily="34" charset="0"/>
              <a:buChar char="•"/>
              <a:defRPr/>
            </a:pPr>
            <a:endParaRPr lang="en-US" b="0" baseline="0" dirty="0"/>
          </a:p>
          <a:p>
            <a:pPr marL="0" indent="0" defTabSz="904433">
              <a:buFont typeface="Arial" panose="020B0604020202020204" pitchFamily="34" charset="0"/>
              <a:buNone/>
              <a:defRPr/>
            </a:pPr>
            <a:r>
              <a:rPr lang="en-US" b="0" baseline="0" dirty="0"/>
              <a:t>(Notes:  The Structure-Process-Outcome model represented here was first developed by Avedis Donabedian as a framework for </a:t>
            </a:r>
            <a:r>
              <a:rPr lang="en-US" b="0" dirty="0"/>
              <a:t>examining health services and evaluating quality of health</a:t>
            </a:r>
            <a:r>
              <a:rPr lang="en-US" b="0" baseline="0" dirty="0"/>
              <a:t> care. This framework is called the “</a:t>
            </a:r>
            <a:r>
              <a:rPr lang="en-US" b="0" i="1" baseline="0" dirty="0"/>
              <a:t>Donabedian Model</a:t>
            </a:r>
            <a:r>
              <a:rPr lang="en-US" b="0" baseline="0" dirty="0"/>
              <a:t>.”  </a:t>
            </a:r>
          </a:p>
          <a:p>
            <a:pPr marL="0" indent="0" defTabSz="904433">
              <a:buFont typeface="Arial" panose="020B0604020202020204" pitchFamily="34" charset="0"/>
              <a:buNone/>
              <a:defRPr/>
            </a:pPr>
            <a:endParaRPr lang="en-US" b="0" baseline="0" dirty="0"/>
          </a:p>
          <a:p>
            <a:pPr marL="0" indent="0" defTabSz="904433">
              <a:buFont typeface="Arial" panose="020B0604020202020204" pitchFamily="34" charset="0"/>
              <a:buNone/>
              <a:defRPr/>
            </a:pPr>
            <a:r>
              <a:rPr lang="en-US" b="0" baseline="0" dirty="0"/>
              <a:t>In this model, </a:t>
            </a:r>
            <a:r>
              <a:rPr lang="en-US" b="0" i="1" dirty="0"/>
              <a:t>structure</a:t>
            </a:r>
            <a:r>
              <a:rPr lang="en-US" b="0" dirty="0"/>
              <a:t> describes the context in which care is delivered, including hospital buildings, staff, financing, and equipment. </a:t>
            </a:r>
            <a:r>
              <a:rPr lang="en-US" b="0" i="1" dirty="0"/>
              <a:t>Process</a:t>
            </a:r>
            <a:r>
              <a:rPr lang="en-US" b="0" dirty="0"/>
              <a:t> denotes the transactions between patients and providers throughout the delivery of healthcare. Finally, </a:t>
            </a:r>
            <a:r>
              <a:rPr lang="en-US" b="0" i="1" dirty="0"/>
              <a:t>outcome</a:t>
            </a:r>
            <a:r>
              <a:rPr lang="en-US" b="0" dirty="0"/>
              <a:t> refers to the effects of healthcare on the health status of patients and populations.)</a:t>
            </a:r>
            <a:endParaRPr lang="en-US" b="0" baseline="0" dirty="0"/>
          </a:p>
          <a:p>
            <a:endParaRPr lang="en-US" dirty="0"/>
          </a:p>
          <a:p>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32071957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are risk</a:t>
            </a:r>
            <a:r>
              <a:rPr lang="en-US" baseline="0" dirty="0"/>
              <a:t> adjustments performed?  </a:t>
            </a:r>
            <a:r>
              <a:rPr lang="en-US" dirty="0"/>
              <a:t>Risk adjustment statistically adjusts for variables outside of the health system’s control (e.g., age, gender, other health conditions) that are related to the outcome.</a:t>
            </a:r>
          </a:p>
          <a:p>
            <a:endParaRPr lang="en-US" dirty="0"/>
          </a:p>
          <a:p>
            <a:r>
              <a:rPr lang="en-US" dirty="0"/>
              <a:t>The purpose of risk adjustment is to fairly and accurately compare outcomes. P</a:t>
            </a:r>
            <a:r>
              <a:rPr lang="en-US" baseline="0" dirty="0"/>
              <a:t>otential benefits to risk adjustment include:</a:t>
            </a:r>
          </a:p>
          <a:p>
            <a:pPr marL="169581" indent="-169581">
              <a:buFont typeface="Arial" panose="020B0604020202020204" pitchFamily="34" charset="0"/>
              <a:buChar char="•"/>
            </a:pPr>
            <a:r>
              <a:rPr lang="en-US" dirty="0"/>
              <a:t>May lead to fairer methods of resource allocation for health services</a:t>
            </a:r>
          </a:p>
          <a:p>
            <a:pPr marL="169581" indent="-169581">
              <a:buFont typeface="Arial" panose="020B0604020202020204" pitchFamily="34" charset="0"/>
              <a:buChar char="•"/>
            </a:pPr>
            <a:r>
              <a:rPr lang="en-US" dirty="0"/>
              <a:t>May help reward physicians and healthcare providers who treat more complex cases</a:t>
            </a:r>
          </a:p>
          <a:p>
            <a:pPr marL="169581" indent="-169581">
              <a:buFont typeface="Arial" panose="020B0604020202020204" pitchFamily="34" charset="0"/>
              <a:buChar char="•"/>
            </a:pPr>
            <a:r>
              <a:rPr lang="en-US" dirty="0"/>
              <a:t>Reduces the pressure on physicians to limit the health services provided to patients on financial grounds</a:t>
            </a:r>
          </a:p>
          <a:p>
            <a:pPr marL="169581" indent="-169581">
              <a:buFont typeface="Arial" panose="020B0604020202020204" pitchFamily="34" charset="0"/>
              <a:buChar char="•"/>
            </a:pPr>
            <a:r>
              <a:rPr lang="en-US" dirty="0"/>
              <a:t>Provides case mix adjusted measures of performance of physicians and healthcare providers</a:t>
            </a:r>
          </a:p>
          <a:p>
            <a:pPr marL="169581" indent="-169581">
              <a:buFont typeface="Arial" panose="020B0604020202020204" pitchFamily="34" charset="0"/>
              <a:buChar char="•"/>
            </a:pPr>
            <a:r>
              <a:rPr lang="en-US" dirty="0"/>
              <a:t>Provides measures of the health status of primary care populations</a:t>
            </a:r>
          </a:p>
          <a:p>
            <a:pPr marL="169581" indent="-169581">
              <a:buFont typeface="Arial" panose="020B0604020202020204" pitchFamily="34" charset="0"/>
              <a:buChar char="•"/>
            </a:pPr>
            <a:r>
              <a:rPr lang="en-US" dirty="0"/>
              <a:t>Encourages physicians and healthcare providers to ensure that clinical records are complete and accurate</a:t>
            </a:r>
          </a:p>
          <a:p>
            <a:pPr marL="169581" indent="-169581">
              <a:buFont typeface="Arial" panose="020B0604020202020204" pitchFamily="34" charset="0"/>
              <a:buChar char="•"/>
            </a:pPr>
            <a:r>
              <a:rPr lang="en-US" dirty="0"/>
              <a:t>Should help improve the process of clinical governance</a:t>
            </a:r>
          </a:p>
          <a:p>
            <a:pPr marL="169581" indent="-169581">
              <a:buFont typeface="Arial" panose="020B0604020202020204" pitchFamily="34" charset="0"/>
              <a:buChar char="•"/>
            </a:pPr>
            <a:endParaRPr lang="en-US" dirty="0"/>
          </a:p>
          <a:p>
            <a:r>
              <a:rPr lang="en-US" dirty="0"/>
              <a:t>There are potential</a:t>
            </a:r>
            <a:r>
              <a:rPr lang="en-US" baseline="0" dirty="0"/>
              <a:t> downsides, however, as risk adjustments may:</a:t>
            </a:r>
          </a:p>
          <a:p>
            <a:pPr marL="169581" indent="-169581">
              <a:buFont typeface="Arial" panose="020B0604020202020204" pitchFamily="34" charset="0"/>
              <a:buChar char="•"/>
            </a:pPr>
            <a:r>
              <a:rPr lang="en-US" dirty="0"/>
              <a:t>Add to the administrative complexity of healthcare systems and may increase spending on administration and management</a:t>
            </a:r>
          </a:p>
          <a:p>
            <a:pPr marL="169581" indent="-169581">
              <a:buFont typeface="Arial" panose="020B0604020202020204" pitchFamily="34" charset="0"/>
              <a:buChar char="•"/>
            </a:pPr>
            <a:r>
              <a:rPr lang="en-US" dirty="0"/>
              <a:t>Leave a large proportion of differences in healthcare spending unexplained</a:t>
            </a:r>
          </a:p>
          <a:p>
            <a:pPr marL="169581" indent="-169581">
              <a:buFont typeface="Arial" panose="020B0604020202020204" pitchFamily="34" charset="0"/>
              <a:buChar char="•"/>
            </a:pPr>
            <a:r>
              <a:rPr lang="en-US" dirty="0"/>
              <a:t>Not be adequate in explaining use of health services by patients with high cost disorders</a:t>
            </a:r>
          </a:p>
          <a:p>
            <a:pPr marL="169581" indent="-169581">
              <a:buFont typeface="Arial" panose="020B0604020202020204" pitchFamily="34" charset="0"/>
              <a:buChar char="•"/>
            </a:pPr>
            <a:r>
              <a:rPr lang="en-US" dirty="0"/>
              <a:t>Redistribute resources between healthcare providers that could lead to winners and losers</a:t>
            </a:r>
          </a:p>
          <a:p>
            <a:pPr marL="169581" indent="-169581">
              <a:buFont typeface="Arial" panose="020B0604020202020204" pitchFamily="34" charset="0"/>
              <a:buChar char="•"/>
            </a:pPr>
            <a:r>
              <a:rPr lang="en-US" dirty="0"/>
              <a:t>Focus attention on developing fairer methods of redistributing resources and may decrease attention paid to whether overall healthcare spending is sufficient</a:t>
            </a:r>
          </a:p>
          <a:p>
            <a:pPr marL="169581" indent="-169581">
              <a:buFont typeface="Arial" panose="020B0604020202020204" pitchFamily="34" charset="0"/>
              <a:buChar char="•"/>
            </a:pPr>
            <a:r>
              <a:rPr lang="en-US" dirty="0"/>
              <a:t>Encourage the further fragmentation of healthcare systems and a loss of the population focus when planning health services</a:t>
            </a:r>
          </a:p>
          <a:p>
            <a:pPr marL="169581" indent="-169581">
              <a:buFont typeface="Arial" panose="020B0604020202020204" pitchFamily="34" charset="0"/>
              <a:buChar char="•"/>
            </a:pPr>
            <a:r>
              <a:rPr lang="en-US" dirty="0"/>
              <a:t>Ignore patients' social and cultural circumstances, which could be important predictors of whether or not they will use health services</a:t>
            </a:r>
          </a:p>
          <a:p>
            <a:endParaRPr lang="en-US" dirty="0"/>
          </a:p>
          <a:p>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21915511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Public Comment could be done through a number of different ways, including working with your membership, or partnership with</a:t>
            </a:r>
            <a:r>
              <a:rPr lang="en-US" baseline="0" dirty="0"/>
              <a:t> a patient advocacy or specialty societies. </a:t>
            </a: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38386177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specifying measures, measure developers should consider if a similar measure exists for the same condition, process of care, outcome, or care setting. Every measure under development or maintenance must consider </a:t>
            </a:r>
            <a:r>
              <a:rPr lang="en-US" u="sng" dirty="0">
                <a:hlinkClick r:id="rId3" action="ppaction://hlinkfile" tooltip="Standardization of specifications for related measures with the same measure focus, or for the same target population, or definitions applicable to many measures, so that they are uniform or compatible, unless differences are justified"/>
              </a:rPr>
              <a:t>harmonization</a:t>
            </a:r>
            <a:r>
              <a:rPr lang="en-US" dirty="0"/>
              <a:t> throughout the measure lifecycle. Measures should be harmonized unless there is a compelling reason for not doing so. Harmonization standardizes similar measures when their differences do not make them scientifically stronger or more valuable. Harmonization should not result in inferior measures. Quality measures should be based on the best way to calculate whether and how often the healthcare system does what it should. It should not be assumed that an endorsed measure is better than a new measure.</a:t>
            </a:r>
          </a:p>
          <a:p>
            <a:r>
              <a:rPr lang="en-US" dirty="0"/>
              <a:t>When developing specifications, measure developers should consider various aspects of the measure for potential harmonization. Harmonization often requires close inspection of specification details of the related measures. Harmonizing measure specifications during measure development is more efficient than harmonizing after a measure has been fully developed and specified. The earlier in the process related or </a:t>
            </a:r>
            <a:r>
              <a:rPr lang="en-US" u="sng" dirty="0">
                <a:hlinkClick r:id="rId4" action="ppaction://hlinkfile" tooltip="Competing measures address the same topic and the same population. This term is used when considering harmonization. See also "/>
              </a:rPr>
              <a:t>competing measures</a:t>
            </a:r>
            <a:r>
              <a:rPr lang="en-US" dirty="0"/>
              <a:t> are identified, the sooner problematic issues may be resolved.</a:t>
            </a:r>
          </a:p>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5644674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Harmonization may include, but is not limited to:</a:t>
            </a:r>
          </a:p>
          <a:p>
            <a:pPr lvl="0"/>
            <a:r>
              <a:rPr lang="en-US" dirty="0"/>
              <a:t>Age ranges</a:t>
            </a:r>
          </a:p>
          <a:p>
            <a:pPr lvl="0"/>
            <a:r>
              <a:rPr lang="en-US" dirty="0"/>
              <a:t>Performance time period</a:t>
            </a:r>
          </a:p>
          <a:p>
            <a:pPr lvl="0"/>
            <a:r>
              <a:rPr lang="en-US" dirty="0"/>
              <a:t>Allowable values for medical conditions or procedures; code systems, descriptions</a:t>
            </a:r>
          </a:p>
          <a:p>
            <a:pPr lvl="0"/>
            <a:r>
              <a:rPr lang="en-US" sz="1200" kern="1200" dirty="0">
                <a:solidFill>
                  <a:schemeClr val="tx1"/>
                </a:solidFill>
                <a:effectLst/>
                <a:latin typeface="+mn-lt"/>
                <a:ea typeface="+mn-ea"/>
                <a:cs typeface="+mn-cs"/>
              </a:rPr>
              <a:t>Allowable conditions for inclusion in the denominator; code systems, descriptions</a:t>
            </a:r>
          </a:p>
          <a:p>
            <a:pPr lvl="0"/>
            <a:r>
              <a:rPr lang="en-US" sz="1200" kern="1200" dirty="0">
                <a:solidFill>
                  <a:schemeClr val="tx1"/>
                </a:solidFill>
                <a:effectLst/>
                <a:latin typeface="+mn-lt"/>
                <a:ea typeface="+mn-ea"/>
                <a:cs typeface="+mn-cs"/>
              </a:rPr>
              <a:t>Exclusion categories, whether the exclusion is from the denominator or numerator, whether optional or required</a:t>
            </a:r>
          </a:p>
          <a:p>
            <a:pPr lvl="0"/>
            <a:r>
              <a:rPr lang="en-US" sz="1200" u="sng" kern="1200" dirty="0">
                <a:solidFill>
                  <a:schemeClr val="tx1"/>
                </a:solidFill>
                <a:effectLst/>
                <a:latin typeface="+mn-lt"/>
                <a:ea typeface="+mn-ea"/>
                <a:cs typeface="+mn-cs"/>
                <a:hlinkClick r:id="rId3" action="ppaction://hlinkfile" tooltip="An ordered sequence of data element retrieval and aggregation through which numerator and denominator events or continuous variable values are identified by a measure. Also referred to as the performance calculation"/>
              </a:rPr>
              <a:t>Calculation algorithm</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Risk adjustment methods</a:t>
            </a:r>
          </a:p>
          <a:p>
            <a:r>
              <a:rPr lang="en-US" sz="1200" kern="1200" dirty="0">
                <a:solidFill>
                  <a:schemeClr val="tx1"/>
                </a:solidFill>
                <a:effectLst/>
                <a:latin typeface="+mn-lt"/>
                <a:ea typeface="+mn-ea"/>
                <a:cs typeface="+mn-cs"/>
              </a:rPr>
              <a:t>Examples:</a:t>
            </a:r>
          </a:p>
          <a:p>
            <a:pPr lvl="0"/>
            <a:r>
              <a:rPr lang="en-US" sz="1200" kern="1200" dirty="0">
                <a:solidFill>
                  <a:schemeClr val="tx1"/>
                </a:solidFill>
                <a:effectLst/>
                <a:latin typeface="+mn-lt"/>
                <a:ea typeface="+mn-ea"/>
                <a:cs typeface="+mn-cs"/>
              </a:rPr>
              <a:t>Ambulatory diabetes measures exist, but the new diabetes measure is for a process of care different from existing measures.</a:t>
            </a:r>
          </a:p>
          <a:p>
            <a:pPr lvl="0"/>
            <a:r>
              <a:rPr lang="en-US" sz="1200" kern="1200" dirty="0">
                <a:solidFill>
                  <a:schemeClr val="tx1"/>
                </a:solidFill>
                <a:effectLst/>
                <a:latin typeface="+mn-lt"/>
                <a:ea typeface="+mn-ea"/>
                <a:cs typeface="+mn-cs"/>
              </a:rPr>
              <a:t>Influenza immunization measures exist for many care settings, but the new measure is for a new care setting.</a:t>
            </a:r>
          </a:p>
          <a:p>
            <a:pPr lvl="0"/>
            <a:r>
              <a:rPr lang="en-US" sz="1200" kern="1200" dirty="0">
                <a:solidFill>
                  <a:schemeClr val="tx1"/>
                </a:solidFill>
                <a:effectLst/>
                <a:latin typeface="+mn-lt"/>
                <a:ea typeface="+mn-ea"/>
                <a:cs typeface="+mn-cs"/>
              </a:rPr>
              <a:t>Readmission rates exist for several conditions, but the new measure is for a different condition.</a:t>
            </a:r>
          </a:p>
          <a:p>
            <a:pPr lvl="0"/>
            <a:r>
              <a:rPr lang="en-US" sz="1200" kern="1200" dirty="0">
                <a:solidFill>
                  <a:schemeClr val="tx1"/>
                </a:solidFill>
                <a:effectLst/>
                <a:latin typeface="+mn-lt"/>
                <a:ea typeface="+mn-ea"/>
                <a:cs typeface="+mn-cs"/>
              </a:rPr>
              <a:t>A set of new hospital measures may be able to use data elements already in use for existing hospital measures.</a:t>
            </a:r>
          </a:p>
          <a:p>
            <a:r>
              <a:rPr lang="en-US" sz="1200" kern="1200" dirty="0">
                <a:solidFill>
                  <a:schemeClr val="tx1"/>
                </a:solidFill>
                <a:effectLst/>
                <a:latin typeface="+mn-lt"/>
                <a:ea typeface="+mn-ea"/>
                <a:cs typeface="+mn-cs"/>
              </a:rPr>
              <a:t>If the measure can be harmonized with any attributes of existing measures, then use the existing definitions for those attributes. Consult with the Measures Manager to review specifications to identify opportunities for further harmonization. If measures should not be harmonized, then document those reasons and include any literature used to support this decision. Some reasons not to:</a:t>
            </a:r>
          </a:p>
          <a:p>
            <a:pPr lvl="0"/>
            <a:r>
              <a:rPr lang="en-US" sz="1200" kern="1200" dirty="0">
                <a:solidFill>
                  <a:schemeClr val="tx1"/>
                </a:solidFill>
                <a:effectLst/>
                <a:latin typeface="+mn-lt"/>
                <a:ea typeface="+mn-ea"/>
                <a:cs typeface="+mn-cs"/>
              </a:rPr>
              <a:t>The science behind the new measure does not support using the same variable(s) found in the existing measure.</a:t>
            </a:r>
          </a:p>
          <a:p>
            <a:pPr lvl="0"/>
            <a:r>
              <a:rPr lang="en-US" sz="1200" kern="1200" dirty="0">
                <a:solidFill>
                  <a:schemeClr val="tx1"/>
                </a:solidFill>
                <a:effectLst/>
                <a:latin typeface="+mn-lt"/>
                <a:ea typeface="+mn-ea"/>
                <a:cs typeface="+mn-cs"/>
              </a:rPr>
              <a:t>CMS’s intent for the measure requires the difference.</a:t>
            </a:r>
          </a:p>
          <a:p>
            <a:endParaRPr lang="en-US" sz="1200" kern="1200" dirty="0">
              <a:solidFill>
                <a:schemeClr val="tx1"/>
              </a:solidFill>
              <a:effectLst/>
              <a:latin typeface="+mn-lt"/>
              <a:ea typeface="+mn-ea"/>
              <a:cs typeface="+mn-cs"/>
            </a:endParaRPr>
          </a:p>
          <a:p>
            <a:pPr lvl="0"/>
            <a:endParaRPr lang="en-US" dirty="0"/>
          </a:p>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16429232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Examples:</a:t>
            </a:r>
          </a:p>
          <a:p>
            <a:pPr lvl="0"/>
            <a:r>
              <a:rPr lang="en-US" sz="1200" kern="1200" dirty="0">
                <a:solidFill>
                  <a:schemeClr val="tx1"/>
                </a:solidFill>
                <a:effectLst/>
                <a:latin typeface="+mn-lt"/>
                <a:ea typeface="+mn-ea"/>
                <a:cs typeface="+mn-cs"/>
              </a:rPr>
              <a:t>An existing diabetes measure includes individuals aged 18–75. A new process-of-care measure is based on new </a:t>
            </a:r>
            <a:r>
              <a:rPr lang="en-US" sz="1200" u="sng" kern="1200" dirty="0">
                <a:solidFill>
                  <a:schemeClr val="tx1"/>
                </a:solidFill>
                <a:effectLst/>
                <a:latin typeface="+mn-lt"/>
                <a:ea typeface="+mn-ea"/>
                <a:cs typeface="+mn-cs"/>
                <a:hlinkClick r:id="rId3" action="ppaction://hlinkfile" tooltip="Clinical practice guidelines are systematically developed statements to assist practitioner and patient decisions about appropriate health care for specific clinical circumstances"/>
              </a:rPr>
              <a:t>clinical practice guidelines</a:t>
            </a:r>
            <a:r>
              <a:rPr lang="en-US" sz="1200" kern="1200" dirty="0">
                <a:solidFill>
                  <a:schemeClr val="tx1"/>
                </a:solidFill>
                <a:effectLst/>
                <a:latin typeface="+mn-lt"/>
                <a:ea typeface="+mn-ea"/>
                <a:cs typeface="+mn-cs"/>
              </a:rPr>
              <a:t> that recommend a particular treatment only for individuals aged 65 years and older.</a:t>
            </a:r>
          </a:p>
          <a:p>
            <a:pPr lvl="0"/>
            <a:r>
              <a:rPr lang="en-US" sz="1200" kern="1200" dirty="0">
                <a:solidFill>
                  <a:schemeClr val="tx1"/>
                </a:solidFill>
                <a:effectLst/>
                <a:latin typeface="+mn-lt"/>
                <a:ea typeface="+mn-ea"/>
                <a:cs typeface="+mn-cs"/>
              </a:rPr>
              <a:t>An existing diabetes measure includes individuals aged 18–75. CMS has requested measures for beneficiaries aged 75 years and older.</a:t>
            </a:r>
          </a:p>
          <a:p>
            <a:pPr lvl="0"/>
            <a:endParaRPr lang="en-US" dirty="0"/>
          </a:p>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7033326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433">
              <a:spcBef>
                <a:spcPts val="593"/>
              </a:spcBef>
              <a:spcAft>
                <a:spcPts val="593"/>
              </a:spcAft>
              <a:defRPr/>
            </a:pPr>
            <a:r>
              <a:rPr lang="en-US" dirty="0"/>
              <a:t>In</a:t>
            </a:r>
            <a:r>
              <a:rPr lang="en-US" baseline="0" dirty="0"/>
              <a:t> </a:t>
            </a:r>
            <a:r>
              <a:rPr lang="en-US" b="0" baseline="0" dirty="0"/>
              <a:t>summary, </a:t>
            </a:r>
            <a:r>
              <a:rPr lang="en-US" b="0" dirty="0">
                <a:solidFill>
                  <a:srgbClr val="3E7DBC"/>
                </a:solidFill>
                <a:latin typeface="Franklin Gothic Medium" panose="020B0603020102020204" pitchFamily="34" charset="0"/>
              </a:rPr>
              <a:t>measure specifications </a:t>
            </a:r>
            <a:r>
              <a:rPr lang="en-US" b="0" dirty="0">
                <a:latin typeface="Franklin Gothic Medium" panose="020B0603020102020204" pitchFamily="34" charset="0"/>
              </a:rPr>
              <a:t>provide the comprehensive details that allow the measure to be collected and implemented consistently, reliably, and effectively.</a:t>
            </a:r>
          </a:p>
          <a:p>
            <a:pPr defTabSz="904433">
              <a:spcBef>
                <a:spcPts val="593"/>
              </a:spcBef>
              <a:spcAft>
                <a:spcPts val="593"/>
              </a:spcAft>
              <a:defRPr/>
            </a:pPr>
            <a:endParaRPr lang="en-US" b="0" dirty="0">
              <a:latin typeface="Franklin Gothic Medium" panose="020B0603020102020204" pitchFamily="34" charset="0"/>
            </a:endParaRPr>
          </a:p>
          <a:p>
            <a:pPr defTabSz="904433">
              <a:spcBef>
                <a:spcPts val="593"/>
              </a:spcBef>
              <a:spcAft>
                <a:spcPts val="593"/>
              </a:spcAft>
              <a:defRPr/>
            </a:pPr>
            <a:r>
              <a:rPr lang="en-US" b="0" dirty="0"/>
              <a:t>The basic construct of a measure usually begins with the initial population (all patients to be evaluated by the performance measure), numerator, denominator, exclusions, and measure logic (high-level algorithm). Then, the measure concept is more precisely specified with increasing amounts of detail, including the appropriate codes sets and/or detailed and precisely defined data elements. </a:t>
            </a:r>
          </a:p>
          <a:p>
            <a:pPr defTabSz="904433">
              <a:spcBef>
                <a:spcPts val="593"/>
              </a:spcBef>
              <a:spcAft>
                <a:spcPts val="593"/>
              </a:spcAft>
              <a:defRPr/>
            </a:pPr>
            <a:endParaRPr lang="en-US" b="0" dirty="0"/>
          </a:p>
          <a:p>
            <a:pPr defTabSz="904433">
              <a:spcBef>
                <a:spcPts val="593"/>
              </a:spcBef>
              <a:spcAft>
                <a:spcPts val="593"/>
              </a:spcAft>
              <a:defRPr/>
            </a:pPr>
            <a:r>
              <a:rPr lang="en-US" b="0" dirty="0"/>
              <a:t>Measure specification is an iterative process of assessing feasibility of required data elements, drafting a measure, obtaining TEP input, revising the measure, testing, re-assessing, etc. </a:t>
            </a:r>
          </a:p>
          <a:p>
            <a:pPr defTabSz="904433">
              <a:spcBef>
                <a:spcPts val="593"/>
              </a:spcBef>
              <a:spcAft>
                <a:spcPts val="593"/>
              </a:spcAft>
              <a:defRPr/>
            </a:pPr>
            <a:endParaRPr lang="en-US" b="0" dirty="0"/>
          </a:p>
          <a:p>
            <a:pPr>
              <a:spcBef>
                <a:spcPts val="593"/>
              </a:spcBef>
              <a:spcAft>
                <a:spcPts val="593"/>
              </a:spcAft>
            </a:pPr>
            <a:r>
              <a:rPr lang="en-US" b="0" baseline="0" dirty="0"/>
              <a:t>Most outcome measures are risk adjusted: </a:t>
            </a:r>
            <a:r>
              <a:rPr lang="en-US" b="0" dirty="0"/>
              <a:t>statistically adjusting for variables outside of the health system’s control (e.g., age, gender, other health conditions) that are related to the outcome. </a:t>
            </a:r>
          </a:p>
          <a:p>
            <a:pPr defTabSz="904433">
              <a:spcBef>
                <a:spcPts val="593"/>
              </a:spcBef>
              <a:spcAft>
                <a:spcPts val="593"/>
              </a:spcAft>
              <a:defRPr/>
            </a:pPr>
            <a:r>
              <a:rPr lang="en-US" b="0" dirty="0"/>
              <a:t>The purpose of risk adjustment is to provide a fairer and more accurate comparison of outcomes. And to be useful, outcome measures must relate to healthcare processes or healthcare structure.</a:t>
            </a:r>
          </a:p>
          <a:p>
            <a:pPr>
              <a:spcBef>
                <a:spcPts val="593"/>
              </a:spcBef>
              <a:spcAft>
                <a:spcPts val="593"/>
              </a:spcAft>
            </a:pPr>
            <a:endParaRPr lang="en-US" b="0" dirty="0"/>
          </a:p>
          <a:p>
            <a:pPr>
              <a:spcBef>
                <a:spcPts val="593"/>
              </a:spcBef>
              <a:spcAft>
                <a:spcPts val="593"/>
              </a:spcAft>
            </a:pPr>
            <a:r>
              <a:rPr lang="en-US" b="0" dirty="0"/>
              <a:t>Tools make NQF submission easier</a:t>
            </a:r>
          </a:p>
          <a:p>
            <a:pPr marL="621798" lvl="1" indent="-169581">
              <a:spcBef>
                <a:spcPts val="593"/>
              </a:spcBef>
              <a:spcAft>
                <a:spcPts val="593"/>
              </a:spcAft>
              <a:buFont typeface="Arial" panose="020B0604020202020204" pitchFamily="34" charset="0"/>
              <a:buChar char="•"/>
            </a:pPr>
            <a:r>
              <a:rPr lang="en-US" b="0" dirty="0"/>
              <a:t>QMs: Measure Information Form and Measure Justification Form</a:t>
            </a:r>
          </a:p>
          <a:p>
            <a:pPr marL="621798" lvl="1" indent="-169581">
              <a:spcBef>
                <a:spcPts val="593"/>
              </a:spcBef>
              <a:spcAft>
                <a:spcPts val="593"/>
              </a:spcAft>
              <a:buFont typeface="Arial" panose="020B0604020202020204" pitchFamily="34" charset="0"/>
              <a:buChar char="•"/>
            </a:pPr>
            <a:r>
              <a:rPr lang="en-US" dirty="0"/>
              <a:t>eQMs: Measurement Authoring Tool (MAT), Bonnie Tool, Cypress Tool</a:t>
            </a:r>
          </a:p>
          <a:p>
            <a:pPr lvl="1"/>
            <a:endParaRPr lang="en-US" dirty="0"/>
          </a:p>
          <a:p>
            <a:pPr lvl="0"/>
            <a:endParaRPr lang="en-US" dirty="0"/>
          </a:p>
          <a:p>
            <a:pPr defTabSz="904433">
              <a:defRPr/>
            </a:pPr>
            <a:endParaRPr lang="en-US" dirty="0"/>
          </a:p>
          <a:p>
            <a:pPr defTabSz="904433">
              <a:defRPr/>
            </a:pPr>
            <a:endParaRPr lang="en-US" dirty="0">
              <a:latin typeface="Franklin Gothic Medium" panose="020B0603020102020204" pitchFamily="34" charset="0"/>
            </a:endParaRPr>
          </a:p>
          <a:p>
            <a:endParaRPr lang="en-US" dirty="0"/>
          </a:p>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21574734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10745691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r>
              <a:rPr lang="en-US" dirty="0"/>
              <a:t>We will post information and material relevant to you at this site, so please bookmark it.</a:t>
            </a:r>
          </a:p>
          <a:p>
            <a:endParaRPr lang="en-US" dirty="0"/>
          </a:p>
          <a:p>
            <a:r>
              <a:rPr lang="en-US" dirty="0"/>
              <a:t>Foundational reports, New updates, graphics, etc.</a:t>
            </a:r>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34207019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5673043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Thank you, Nicole. Good day, everyone. As Nicole mentioned, today we are going to look at where </a:t>
            </a:r>
            <a:r>
              <a:rPr lang="en-US" sz="1200" i="1" kern="1200" dirty="0">
                <a:solidFill>
                  <a:schemeClr val="tx1"/>
                </a:solidFill>
                <a:effectLst/>
                <a:latin typeface="+mn-lt"/>
                <a:ea typeface="+mn-ea"/>
                <a:cs typeface="+mn-cs"/>
              </a:rPr>
              <a:t>measure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specification</a:t>
            </a:r>
            <a:r>
              <a:rPr lang="en-US" sz="1200" kern="1200" dirty="0">
                <a:solidFill>
                  <a:schemeClr val="tx1"/>
                </a:solidFill>
                <a:effectLst/>
                <a:latin typeface="+mn-lt"/>
                <a:ea typeface="+mn-ea"/>
                <a:cs typeface="+mn-cs"/>
              </a:rPr>
              <a:t> occurs in the measures management process. We will review measure types, how they are scored, the components of a measure specification, and some tools for describing and testing measures and e-measures. We will then describe, briefly, </a:t>
            </a:r>
            <a:r>
              <a:rPr lang="en-US" sz="1200" i="1" kern="1200" dirty="0">
                <a:solidFill>
                  <a:schemeClr val="tx1"/>
                </a:solidFill>
                <a:effectLst/>
                <a:latin typeface="+mn-lt"/>
                <a:ea typeface="+mn-ea"/>
                <a:cs typeface="+mn-cs"/>
              </a:rPr>
              <a:t>risk adjustment </a:t>
            </a:r>
            <a:r>
              <a:rPr lang="en-US" sz="1200" kern="1200" dirty="0">
                <a:solidFill>
                  <a:schemeClr val="tx1"/>
                </a:solidFill>
                <a:effectLst/>
                <a:latin typeface="+mn-lt"/>
                <a:ea typeface="+mn-ea"/>
                <a:cs typeface="+mn-cs"/>
              </a:rPr>
              <a:t>and how it is used to account for confounding factors that could affect measure interpretation.</a:t>
            </a:r>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20916660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23319183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Jeff, for a great presentation today.  We appreciate everyone signing on, and we will see you in a couple of weeks for our presentation on measure testing.</a:t>
            </a:r>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2744430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As usual, more details on the topics that we will be talking about today may be found in the Blueprint for the CMS Measures Management System. The Blueprint can be found online on the CMS website at the URL listed on this slide.</a:t>
            </a:r>
          </a:p>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3448879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Measure conceptualization occurs on a </a:t>
            </a:r>
            <a:r>
              <a:rPr lang="en-US" sz="1200" i="1" kern="1200" dirty="0">
                <a:solidFill>
                  <a:schemeClr val="tx1"/>
                </a:solidFill>
                <a:effectLst/>
                <a:latin typeface="+mn-lt"/>
                <a:ea typeface="+mn-ea"/>
                <a:cs typeface="+mn-cs"/>
              </a:rPr>
              <a:t>continual</a:t>
            </a:r>
            <a:r>
              <a:rPr lang="en-US" sz="1200" kern="1200" dirty="0">
                <a:solidFill>
                  <a:schemeClr val="tx1"/>
                </a:solidFill>
                <a:effectLst/>
                <a:latin typeface="+mn-lt"/>
                <a:ea typeface="+mn-ea"/>
                <a:cs typeface="+mn-cs"/>
              </a:rPr>
              <a:t> basis. It is both informed by and influenced by all of the other processes, outcomes, and results of the other phases in the measures management lifecycle. If you think about conceptualization as being somewhat equivalent to a standard, then a specification is an implementation of that standard. Looking at it in that way helps address some of the issues regarding variation that we will talk about under </a:t>
            </a:r>
            <a:r>
              <a:rPr lang="en-US" sz="1200" i="1" kern="1200" dirty="0">
                <a:solidFill>
                  <a:schemeClr val="tx1"/>
                </a:solidFill>
                <a:effectLst/>
                <a:latin typeface="+mn-lt"/>
                <a:ea typeface="+mn-ea"/>
                <a:cs typeface="+mn-cs"/>
              </a:rPr>
              <a:t>harmonization</a:t>
            </a:r>
            <a:r>
              <a:rPr lang="en-US" sz="1200" kern="1200" dirty="0">
                <a:solidFill>
                  <a:schemeClr val="tx1"/>
                </a:solidFill>
                <a:effectLst/>
                <a:latin typeface="+mn-lt"/>
                <a:ea typeface="+mn-ea"/>
                <a:cs typeface="+mn-cs"/>
              </a:rPr>
              <a:t>.</a:t>
            </a:r>
          </a:p>
          <a:p>
            <a:pPr defTabSz="451348">
              <a:defRPr/>
            </a:pPr>
            <a:endParaRPr lang="en-US" dirty="0"/>
          </a:p>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16739101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process of developing a measure specification also occurs throughout the measure development process. Of particular importance in a measure specification is </a:t>
            </a:r>
            <a:r>
              <a:rPr lang="en-US" sz="1200" i="1" kern="1200" dirty="0">
                <a:solidFill>
                  <a:schemeClr val="tx1"/>
                </a:solidFill>
                <a:effectLst/>
                <a:latin typeface="+mn-lt"/>
                <a:ea typeface="+mn-ea"/>
                <a:cs typeface="+mn-cs"/>
              </a:rPr>
              <a:t>precision. </a:t>
            </a:r>
            <a:r>
              <a:rPr lang="en-US" sz="1200" i="0" kern="1200" dirty="0">
                <a:solidFill>
                  <a:schemeClr val="tx1"/>
                </a:solidFill>
                <a:effectLst/>
                <a:latin typeface="+mn-lt"/>
                <a:ea typeface="+mn-ea"/>
                <a:cs typeface="+mn-cs"/>
              </a:rPr>
              <a:t>This</a:t>
            </a:r>
            <a:r>
              <a:rPr lang="en-US" sz="1200" kern="1200" dirty="0">
                <a:solidFill>
                  <a:schemeClr val="tx1"/>
                </a:solidFill>
                <a:effectLst/>
                <a:latin typeface="+mn-lt"/>
                <a:ea typeface="+mn-ea"/>
                <a:cs typeface="+mn-cs"/>
              </a:rPr>
              <a:t> is a key aspect that applies when defining the population of interest, any exclusions, as well as specific data elements and data values within those elements. The more </a:t>
            </a:r>
            <a:r>
              <a:rPr lang="en-US" sz="1200" i="1" kern="1200" dirty="0">
                <a:solidFill>
                  <a:schemeClr val="tx1"/>
                </a:solidFill>
                <a:effectLst/>
                <a:latin typeface="+mn-lt"/>
                <a:ea typeface="+mn-ea"/>
                <a:cs typeface="+mn-cs"/>
              </a:rPr>
              <a:t>precisely </a:t>
            </a:r>
            <a:r>
              <a:rPr lang="en-US" sz="1200" kern="1200" dirty="0">
                <a:solidFill>
                  <a:schemeClr val="tx1"/>
                </a:solidFill>
                <a:effectLst/>
                <a:latin typeface="+mn-lt"/>
                <a:ea typeface="+mn-ea"/>
                <a:cs typeface="+mn-cs"/>
              </a:rPr>
              <a:t>a measure can be specified at this initial stage of the measure development cycle, the more </a:t>
            </a:r>
            <a:r>
              <a:rPr lang="en-US" sz="1200" i="1" kern="1200" dirty="0">
                <a:solidFill>
                  <a:schemeClr val="tx1"/>
                </a:solidFill>
                <a:effectLst/>
                <a:latin typeface="+mn-lt"/>
                <a:ea typeface="+mn-ea"/>
                <a:cs typeface="+mn-cs"/>
              </a:rPr>
              <a:t>in-depth</a:t>
            </a:r>
            <a:r>
              <a:rPr lang="en-US" sz="1200" kern="1200" dirty="0">
                <a:solidFill>
                  <a:schemeClr val="tx1"/>
                </a:solidFill>
                <a:effectLst/>
                <a:latin typeface="+mn-lt"/>
                <a:ea typeface="+mn-ea"/>
                <a:cs typeface="+mn-cs"/>
              </a:rPr>
              <a:t> feedback can be provided throughout the measure development process.</a:t>
            </a:r>
          </a:p>
          <a:p>
            <a:endParaRPr lang="en-US" dirty="0">
              <a:effectLst/>
            </a:endParaRPr>
          </a:p>
          <a:p>
            <a:pPr defTabSz="451348">
              <a:defRPr/>
            </a:pPr>
            <a:endParaRPr lang="en-US" dirty="0"/>
          </a:p>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94468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measure specification step in the measure lifecycle is defined by both the development of the technical specification and measure harmonization, along with stakeholder engagement through public comment on the process. Final technical specifications provide the comprehensive details that allow the measure to be collected and implemented by other parties </a:t>
            </a:r>
            <a:r>
              <a:rPr lang="en-US" sz="1200" i="1" kern="1200" dirty="0">
                <a:solidFill>
                  <a:schemeClr val="tx1"/>
                </a:solidFill>
                <a:effectLst/>
                <a:latin typeface="+mn-lt"/>
                <a:ea typeface="+mn-ea"/>
                <a:cs typeface="+mn-cs"/>
              </a:rPr>
              <a:t>consistently, reliably, validly,</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effectively. </a:t>
            </a:r>
            <a:r>
              <a:rPr lang="en-US" sz="1200" kern="1200" dirty="0">
                <a:solidFill>
                  <a:schemeClr val="tx1"/>
                </a:solidFill>
                <a:effectLst/>
                <a:latin typeface="+mn-lt"/>
                <a:ea typeface="+mn-ea"/>
                <a:cs typeface="+mn-cs"/>
              </a:rPr>
              <a:t>The fields in the measure information form (MIF) — which is one of the templates in the Blueprint — are completed with the measure specifications and updated as the process continues from conceptualization all the way to measure testing. It is a best practice to continually update that MIF throughout the entire development process.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When you get to the implementation phase you will have a completed form that is ready for consensus-based entity endorsement consideration or whatever use for which your measure is being developed. Figure </a:t>
            </a:r>
            <a:r>
              <a:rPr lang="en-US" sz="1200" i="1" kern="1200" dirty="0">
                <a:solidFill>
                  <a:schemeClr val="tx1"/>
                </a:solidFill>
                <a:effectLst/>
                <a:latin typeface="+mn-lt"/>
                <a:ea typeface="+mn-ea"/>
                <a:cs typeface="+mn-cs"/>
              </a:rPr>
              <a:t>eight</a:t>
            </a:r>
            <a:r>
              <a:rPr lang="en-US" sz="1200" kern="1200" dirty="0">
                <a:solidFill>
                  <a:schemeClr val="tx1"/>
                </a:solidFill>
                <a:effectLst/>
                <a:latin typeface="+mn-lt"/>
                <a:ea typeface="+mn-ea"/>
                <a:cs typeface="+mn-cs"/>
              </a:rPr>
              <a:t> in the Blueprint depicts the measure specification process within the measure lifecycle. Developing technical specifications is an </a:t>
            </a:r>
            <a:r>
              <a:rPr lang="en-US" sz="1200" i="1" kern="1200" dirty="0">
                <a:solidFill>
                  <a:schemeClr val="tx1"/>
                </a:solidFill>
                <a:effectLst/>
                <a:latin typeface="+mn-lt"/>
                <a:ea typeface="+mn-ea"/>
                <a:cs typeface="+mn-cs"/>
              </a:rPr>
              <a:t>iterative</a:t>
            </a:r>
            <a:r>
              <a:rPr lang="en-US" sz="1200" kern="1200" dirty="0">
                <a:solidFill>
                  <a:schemeClr val="tx1"/>
                </a:solidFill>
                <a:effectLst/>
                <a:latin typeface="+mn-lt"/>
                <a:ea typeface="+mn-ea"/>
                <a:cs typeface="+mn-cs"/>
              </a:rPr>
              <a:t> process. Prior to beginning the initial specification development process, the developer generally considers what the available data elements are that would be necessary to operationalize the measure concept of this proposed measure and conducts some preliminary feasibility estimates/assessments on those data elements. They do this to ensure that once you get into measure specification and testing that you are going to be able to successfully implement those processes.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Following the initial feasibility assessment, the measure developer then drafts initial specifications. The technical expert panel (TEP) then reviews these specifications and advises the measure developer on any recommended </a:t>
            </a:r>
            <a:r>
              <a:rPr lang="en-US" sz="1200" i="1" kern="1200" dirty="0">
                <a:solidFill>
                  <a:schemeClr val="tx1"/>
                </a:solidFill>
                <a:effectLst/>
                <a:latin typeface="+mn-lt"/>
                <a:ea typeface="+mn-ea"/>
                <a:cs typeface="+mn-cs"/>
              </a:rPr>
              <a:t>changes </a:t>
            </a:r>
            <a:r>
              <a:rPr lang="en-US" sz="1200" kern="1200" dirty="0">
                <a:solidFill>
                  <a:schemeClr val="tx1"/>
                </a:solidFill>
                <a:effectLst/>
                <a:latin typeface="+mn-lt"/>
                <a:ea typeface="+mn-ea"/>
                <a:cs typeface="+mn-cs"/>
              </a:rPr>
              <a:t>to them. We mentioned that measure specification is an iterative process so as changes are made, it may go back to the TEP to get feedback. It also happens very </a:t>
            </a:r>
            <a:r>
              <a:rPr lang="en-US" sz="1200" i="1" kern="1200" dirty="0">
                <a:solidFill>
                  <a:schemeClr val="tx1"/>
                </a:solidFill>
                <a:effectLst/>
                <a:latin typeface="+mn-lt"/>
                <a:ea typeface="+mn-ea"/>
                <a:cs typeface="+mn-cs"/>
              </a:rPr>
              <a:t>early </a:t>
            </a:r>
            <a:r>
              <a:rPr lang="en-US" sz="1200" kern="1200" dirty="0">
                <a:solidFill>
                  <a:schemeClr val="tx1"/>
                </a:solidFill>
                <a:effectLst/>
                <a:latin typeface="+mn-lt"/>
                <a:ea typeface="+mn-ea"/>
                <a:cs typeface="+mn-cs"/>
              </a:rPr>
              <a:t>in the specification phase, right after measure conceptualization. Another best practice is to obtain stakeholder </a:t>
            </a:r>
            <a:r>
              <a:rPr lang="en-US" sz="1200" i="1" kern="1200" dirty="0">
                <a:solidFill>
                  <a:schemeClr val="tx1"/>
                </a:solidFill>
                <a:effectLst/>
                <a:latin typeface="+mn-lt"/>
                <a:ea typeface="+mn-ea"/>
                <a:cs typeface="+mn-cs"/>
              </a:rPr>
              <a:t>input </a:t>
            </a:r>
            <a:r>
              <a:rPr lang="en-US" sz="1200" i="0" kern="1200" dirty="0">
                <a:solidFill>
                  <a:schemeClr val="tx1"/>
                </a:solidFill>
                <a:effectLst/>
                <a:latin typeface="+mn-lt"/>
                <a:ea typeface="+mn-ea"/>
                <a:cs typeface="+mn-cs"/>
              </a:rPr>
              <a:t>throughout the process.</a:t>
            </a:r>
            <a:r>
              <a:rPr lang="en-US" sz="1200" kern="1200" dirty="0">
                <a:solidFill>
                  <a:schemeClr val="tx1"/>
                </a:solidFill>
                <a:effectLst/>
                <a:latin typeface="+mn-lt"/>
                <a:ea typeface="+mn-ea"/>
                <a:cs typeface="+mn-cs"/>
              </a:rPr>
              <a:t> There are a variety of ways to do this, including both the use of TEPs, public comment, and patient engagement to name a few.</a:t>
            </a:r>
          </a:p>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10159178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 re-emphasize, public comments are obtained regarding draft measure specifications. Comments received during the public comment period are reviewed and then taken into consideration by the measure developer, CMS, and the TEP and will often result in revisions to the measure specifications, which is why it is important to do this </a:t>
            </a:r>
            <a:r>
              <a:rPr lang="en-US" sz="1200" i="1" kern="1200" dirty="0">
                <a:solidFill>
                  <a:schemeClr val="tx1"/>
                </a:solidFill>
                <a:effectLst/>
                <a:latin typeface="+mn-lt"/>
                <a:ea typeface="+mn-ea"/>
                <a:cs typeface="+mn-cs"/>
              </a:rPr>
              <a:t>early </a:t>
            </a:r>
            <a:r>
              <a:rPr lang="en-US" sz="1200" kern="1200" dirty="0">
                <a:solidFill>
                  <a:schemeClr val="tx1"/>
                </a:solidFill>
                <a:effectLst/>
                <a:latin typeface="+mn-lt"/>
                <a:ea typeface="+mn-ea"/>
                <a:cs typeface="+mn-cs"/>
              </a:rPr>
              <a:t>and not later in the process.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Also, another best practice to consider, something that has been emphasized in recent editions of the Blueprint, is trying to move alpha testing </a:t>
            </a:r>
            <a:r>
              <a:rPr lang="en-US" sz="1200" i="1" kern="1200" dirty="0">
                <a:solidFill>
                  <a:schemeClr val="tx1"/>
                </a:solidFill>
                <a:effectLst/>
                <a:latin typeface="+mn-lt"/>
                <a:ea typeface="+mn-ea"/>
                <a:cs typeface="+mn-cs"/>
              </a:rPr>
              <a:t>earlier </a:t>
            </a:r>
            <a:r>
              <a:rPr lang="en-US" sz="1200" kern="1200" dirty="0">
                <a:solidFill>
                  <a:schemeClr val="tx1"/>
                </a:solidFill>
                <a:effectLst/>
                <a:latin typeface="+mn-lt"/>
                <a:ea typeface="+mn-ea"/>
                <a:cs typeface="+mn-cs"/>
              </a:rPr>
              <a:t>in the development process. Alpha testing, sometimes called </a:t>
            </a:r>
            <a:r>
              <a:rPr lang="en-US" sz="1200" i="1" kern="1200" dirty="0">
                <a:solidFill>
                  <a:schemeClr val="tx1"/>
                </a:solidFill>
                <a:effectLst/>
                <a:latin typeface="+mn-lt"/>
                <a:ea typeface="+mn-ea"/>
                <a:cs typeface="+mn-cs"/>
              </a:rPr>
              <a:t>formative </a:t>
            </a:r>
            <a:r>
              <a:rPr lang="en-US" sz="1200" kern="1200" dirty="0">
                <a:solidFill>
                  <a:schemeClr val="tx1"/>
                </a:solidFill>
                <a:effectLst/>
                <a:latin typeface="+mn-lt"/>
                <a:ea typeface="+mn-ea"/>
                <a:cs typeface="+mn-cs"/>
              </a:rPr>
              <a:t>testing, of the measure looks at the actual application of the measure in electronic or claims-based data, or other sorts of data sources. It provides staff with a sense of what is necessary to actually implement the measure and implement the logic that is necessary to produce the measure results. Oftentimes, this will inform the </a:t>
            </a:r>
            <a:r>
              <a:rPr lang="en-US" sz="1200" i="1" kern="1200" dirty="0">
                <a:solidFill>
                  <a:schemeClr val="tx1"/>
                </a:solidFill>
                <a:effectLst/>
                <a:latin typeface="+mn-lt"/>
                <a:ea typeface="+mn-ea"/>
                <a:cs typeface="+mn-cs"/>
              </a:rPr>
              <a:t>feasibility</a:t>
            </a:r>
            <a:r>
              <a:rPr lang="en-US" sz="1200" kern="1200" dirty="0">
                <a:solidFill>
                  <a:schemeClr val="tx1"/>
                </a:solidFill>
                <a:effectLst/>
                <a:latin typeface="+mn-lt"/>
                <a:ea typeface="+mn-ea"/>
                <a:cs typeface="+mn-cs"/>
              </a:rPr>
              <a:t> assessment of the technical specifications and provide some useful feedback that might impact how the measure is specified going forward. Also, during the </a:t>
            </a:r>
            <a:r>
              <a:rPr lang="en-US" sz="1200" i="1" kern="1200" dirty="0">
                <a:solidFill>
                  <a:schemeClr val="tx1"/>
                </a:solidFill>
                <a:effectLst/>
                <a:latin typeface="+mn-lt"/>
                <a:ea typeface="+mn-ea"/>
                <a:cs typeface="+mn-cs"/>
              </a:rPr>
              <a:t>alpha</a:t>
            </a:r>
            <a:r>
              <a:rPr lang="en-US" sz="1200" kern="1200" dirty="0">
                <a:solidFill>
                  <a:schemeClr val="tx1"/>
                </a:solidFill>
                <a:effectLst/>
                <a:latin typeface="+mn-lt"/>
                <a:ea typeface="+mn-ea"/>
                <a:cs typeface="+mn-cs"/>
              </a:rPr>
              <a:t> testing step, if the measure has some data collection aspect to it based on chart abstraction or some other kinds of data collection then this provides you an initial version of any data collection tools that you are developing and testing. </a:t>
            </a:r>
          </a:p>
          <a:p>
            <a:r>
              <a:rPr lang="en-US" sz="1200" kern="1200" dirty="0">
                <a:solidFill>
                  <a:schemeClr val="tx1"/>
                </a:solidFill>
                <a:effectLst/>
                <a:latin typeface="+mn-lt"/>
                <a:ea typeface="+mn-ea"/>
                <a:cs typeface="+mn-cs"/>
              </a:rPr>
              <a:t> </a:t>
            </a:r>
          </a:p>
          <a:p>
            <a:r>
              <a:rPr lang="en-US" sz="1200" i="1" kern="1200" dirty="0">
                <a:solidFill>
                  <a:schemeClr val="tx1"/>
                </a:solidFill>
                <a:effectLst/>
                <a:latin typeface="+mn-lt"/>
                <a:ea typeface="+mn-ea"/>
                <a:cs typeface="+mn-cs"/>
              </a:rPr>
              <a:t>Beta</a:t>
            </a:r>
            <a:r>
              <a:rPr lang="en-US" sz="1200" kern="1200" dirty="0">
                <a:solidFill>
                  <a:schemeClr val="tx1"/>
                </a:solidFill>
                <a:effectLst/>
                <a:latin typeface="+mn-lt"/>
                <a:ea typeface="+mn-ea"/>
                <a:cs typeface="+mn-cs"/>
              </a:rPr>
              <a:t> testing is more focused on assessing measure attributes. Here again you are going to be looking at those measure specifications and how that informs your beta testing and those measure attributes. The </a:t>
            </a:r>
            <a:r>
              <a:rPr lang="en-US" sz="1200" i="1" kern="1200" dirty="0">
                <a:solidFill>
                  <a:schemeClr val="tx1"/>
                </a:solidFill>
                <a:effectLst/>
                <a:latin typeface="+mn-lt"/>
                <a:ea typeface="+mn-ea"/>
                <a:cs typeface="+mn-cs"/>
              </a:rPr>
              <a:t>Measure Testing</a:t>
            </a:r>
            <a:r>
              <a:rPr lang="en-US" sz="1200" kern="1200" dirty="0">
                <a:solidFill>
                  <a:schemeClr val="tx1"/>
                </a:solidFill>
                <a:effectLst/>
                <a:latin typeface="+mn-lt"/>
                <a:ea typeface="+mn-ea"/>
                <a:cs typeface="+mn-cs"/>
              </a:rPr>
              <a:t> chapter in the Blueprint has a lot more details on those procedures, but it is going to inform your technical specifications. You might have to go back and make some refinements making the specifications more detailed and more precise after each iteration.</a:t>
            </a:r>
          </a:p>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3537555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What are the steps involved in developing a technical specification? Typically, most quality measures are defined as a </a:t>
            </a:r>
            <a:r>
              <a:rPr lang="en-US" sz="1200" i="1" kern="1200" dirty="0">
                <a:solidFill>
                  <a:schemeClr val="tx1"/>
                </a:solidFill>
                <a:effectLst/>
                <a:latin typeface="+mn-lt"/>
                <a:ea typeface="+mn-ea"/>
                <a:cs typeface="+mn-cs"/>
              </a:rPr>
              <a:t>rate. </a:t>
            </a:r>
            <a:r>
              <a:rPr lang="en-US" sz="1200" kern="1200" dirty="0">
                <a:solidFill>
                  <a:schemeClr val="tx1"/>
                </a:solidFill>
                <a:effectLst/>
                <a:latin typeface="+mn-lt"/>
                <a:ea typeface="+mn-ea"/>
                <a:cs typeface="+mn-cs"/>
              </a:rPr>
              <a:t>Usually, the basic constructs of a measure defined as a rate include: a numerator; a denominator; often exclusions either to the numerator or the denominator; and then some sort of measure logic. The measure concept is more precisely specified with increasing levels of detail in all of those dimensions, including the appropriate code values or value sets and more defined data elements that go into implementing those components and operationalizing that measure logic. The following steps are performed to fully create the measure technical specification: </a:t>
            </a:r>
          </a:p>
          <a:p>
            <a:pPr marL="228600" indent="-228600">
              <a:buAutoNum type="arabicPeriod"/>
            </a:pPr>
            <a:r>
              <a:rPr lang="en-US" sz="1200" kern="1200" dirty="0">
                <a:solidFill>
                  <a:schemeClr val="tx1"/>
                </a:solidFill>
                <a:effectLst/>
                <a:latin typeface="+mn-lt"/>
                <a:ea typeface="+mn-ea"/>
                <a:cs typeface="+mn-cs"/>
              </a:rPr>
              <a:t>You start with your initial measure </a:t>
            </a:r>
            <a:r>
              <a:rPr lang="en-US" sz="1200" i="1" kern="1200" dirty="0">
                <a:solidFill>
                  <a:schemeClr val="tx1"/>
                </a:solidFill>
                <a:effectLst/>
                <a:latin typeface="+mn-lt"/>
                <a:ea typeface="+mn-ea"/>
                <a:cs typeface="+mn-cs"/>
              </a:rPr>
              <a:t>candidate list. </a:t>
            </a:r>
          </a:p>
          <a:p>
            <a:pPr marL="228600" indent="-228600">
              <a:buAutoNum type="arabicPeriod"/>
            </a:pPr>
            <a:r>
              <a:rPr lang="en-US" sz="1200" kern="1200" dirty="0">
                <a:solidFill>
                  <a:schemeClr val="tx1"/>
                </a:solidFill>
                <a:effectLst/>
                <a:latin typeface="+mn-lt"/>
                <a:ea typeface="+mn-ea"/>
                <a:cs typeface="+mn-cs"/>
              </a:rPr>
              <a:t>You develop precise technical specifications, while simultaneously updating your documentation and your measure information form. </a:t>
            </a:r>
          </a:p>
          <a:p>
            <a:pPr marL="228600" indent="-228600">
              <a:buAutoNum type="arabicPeriod"/>
            </a:pPr>
            <a:r>
              <a:rPr lang="en-US" sz="1200" kern="1200" dirty="0">
                <a:solidFill>
                  <a:schemeClr val="tx1"/>
                </a:solidFill>
                <a:effectLst/>
                <a:latin typeface="+mn-lt"/>
                <a:ea typeface="+mn-ea"/>
                <a:cs typeface="+mn-cs"/>
              </a:rPr>
              <a:t>You define the data source(s) that you’re going to use to implement the measure. </a:t>
            </a:r>
          </a:p>
          <a:p>
            <a:pPr marL="228600" indent="-228600">
              <a:buAutoNum type="arabicPeriod"/>
            </a:pPr>
            <a:r>
              <a:rPr lang="en-US" sz="1200" kern="1200" dirty="0">
                <a:solidFill>
                  <a:schemeClr val="tx1"/>
                </a:solidFill>
                <a:effectLst/>
                <a:latin typeface="+mn-lt"/>
                <a:ea typeface="+mn-ea"/>
                <a:cs typeface="+mn-cs"/>
              </a:rPr>
              <a:t>You specify the code systems you are using to implement the measure. </a:t>
            </a:r>
          </a:p>
          <a:p>
            <a:pPr marL="228600" indent="-228600">
              <a:buAutoNum type="arabicPeriod"/>
            </a:pPr>
            <a:r>
              <a:rPr lang="en-US" sz="1200" kern="1200" dirty="0">
                <a:solidFill>
                  <a:schemeClr val="tx1"/>
                </a:solidFill>
                <a:effectLst/>
                <a:latin typeface="+mn-lt"/>
                <a:ea typeface="+mn-ea"/>
                <a:cs typeface="+mn-cs"/>
              </a:rPr>
              <a:t>You specify the data protocols you might need in order to operationalize the measure. </a:t>
            </a:r>
          </a:p>
          <a:p>
            <a:pPr marL="228600" indent="-228600">
              <a:buAutoNum type="arabicPeriod"/>
            </a:pPr>
            <a:r>
              <a:rPr lang="en-US" sz="1200" kern="1200" dirty="0">
                <a:solidFill>
                  <a:schemeClr val="tx1"/>
                </a:solidFill>
                <a:effectLst/>
                <a:latin typeface="+mn-lt"/>
                <a:ea typeface="+mn-ea"/>
                <a:cs typeface="+mn-cs"/>
              </a:rPr>
              <a:t>Lastly, you document all of this and obtain approval from your COR or whoever is your sponsor.</a:t>
            </a:r>
          </a:p>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9877176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2_CMS title1">
    <p:bg>
      <p:bgPr>
        <a:solidFill>
          <a:schemeClr val="bg1"/>
        </a:solidFill>
        <a:effectLst/>
      </p:bgPr>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81000" y="2438400"/>
            <a:ext cx="5638800"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1350444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76200" y="-28738"/>
            <a:ext cx="9244148" cy="1447800"/>
          </a:xfrm>
        </p:spPr>
        <p:txBody>
          <a:bodyPr/>
          <a:lstStyle/>
          <a:p>
            <a:r>
              <a:rPr lang="en-US"/>
              <a:t>Click to edit Master title style</a:t>
            </a:r>
            <a:endParaRPr lang="en-US" dirty="0"/>
          </a:p>
        </p:txBody>
      </p:sp>
      <p:sp>
        <p:nvSpPr>
          <p:cNvPr id="8" name="TextBox 7"/>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2133600"/>
            <a:ext cx="7735946" cy="2667000"/>
          </a:xfrm>
          <a:prstGeom prst="rect">
            <a:avLst/>
          </a:prstGeom>
        </p:spPr>
      </p:pic>
      <p:sp>
        <p:nvSpPr>
          <p:cNvPr id="14" name="Text Placeholder 2"/>
          <p:cNvSpPr>
            <a:spLocks noGrp="1"/>
          </p:cNvSpPr>
          <p:nvPr>
            <p:ph type="body" sz="quarter" idx="10" hasCustomPrompt="1"/>
          </p:nvPr>
        </p:nvSpPr>
        <p:spPr>
          <a:xfrm>
            <a:off x="304800" y="5029200"/>
            <a:ext cx="8534400" cy="7620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15" name="Text Placeholder 2"/>
          <p:cNvSpPr>
            <a:spLocks noGrp="1"/>
          </p:cNvSpPr>
          <p:nvPr>
            <p:ph type="body" sz="quarter" idx="11" hasCustomPrompt="1"/>
          </p:nvPr>
        </p:nvSpPr>
        <p:spPr>
          <a:xfrm>
            <a:off x="304800" y="5867400"/>
            <a:ext cx="8534400" cy="6858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Tree>
    <p:extLst>
      <p:ext uri="{BB962C8B-B14F-4D97-AF65-F5344CB8AC3E}">
        <p14:creationId xmlns:p14="http://schemas.microsoft.com/office/powerpoint/2010/main" val="32647129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extBox 1"/>
          <p:cNvSpPr txBox="1"/>
          <p:nvPr userDrawn="1"/>
        </p:nvSpPr>
        <p:spPr>
          <a:xfrm>
            <a:off x="8610600" y="6349727"/>
            <a:ext cx="457200" cy="276999"/>
          </a:xfrm>
          <a:prstGeom prst="rect">
            <a:avLst/>
          </a:prstGeom>
          <a:noFill/>
        </p:spPr>
        <p:txBody>
          <a:bodyPr wrap="square" rtlCol="0">
            <a:spAutoFit/>
          </a:bodyPr>
          <a:lstStyle/>
          <a:p>
            <a:fld id="{289D94F3-14B9-4CA5-821A-C6F60549434F}" type="slidenum">
              <a:rPr lang="en-US" sz="1200" smtClean="0"/>
              <a:pPr/>
              <a:t>‹#›</a:t>
            </a:fld>
            <a:endParaRPr lang="en-US" sz="1200" dirty="0"/>
          </a:p>
        </p:txBody>
      </p:sp>
      <p:sp>
        <p:nvSpPr>
          <p:cNvPr id="3" name="Date Placeholder 2"/>
          <p:cNvSpPr>
            <a:spLocks noGrp="1"/>
          </p:cNvSpPr>
          <p:nvPr>
            <p:ph type="dt" sz="half" idx="10"/>
          </p:nvPr>
        </p:nvSpPr>
        <p:spPr>
          <a:xfrm>
            <a:off x="1828800" y="5534794"/>
            <a:ext cx="2133600" cy="365125"/>
          </a:xfrm>
        </p:spPr>
        <p:txBody>
          <a:bodyPr/>
          <a:lstStyle/>
          <a:p>
            <a:endParaRPr lang="en-US" dirty="0"/>
          </a:p>
        </p:txBody>
      </p:sp>
      <p:sp>
        <p:nvSpPr>
          <p:cNvPr id="7" name="Slide Number Placeholder 6"/>
          <p:cNvSpPr>
            <a:spLocks noGrp="1"/>
          </p:cNvSpPr>
          <p:nvPr>
            <p:ph type="sldNum" sz="quarter" idx="11"/>
          </p:nvPr>
        </p:nvSpPr>
        <p:spPr/>
        <p:txBody>
          <a:bodyPr/>
          <a:lstStyle/>
          <a:p>
            <a:fld id="{E8555075-F7D8-774D-92CE-0FFE5404D32F}" type="slidenum">
              <a:rPr lang="en-US" smtClean="0"/>
              <a:pPr/>
              <a:t>‹#›</a:t>
            </a:fld>
            <a:endParaRPr lang="en-US" dirty="0"/>
          </a:p>
        </p:txBody>
      </p:sp>
    </p:spTree>
    <p:extLst>
      <p:ext uri="{BB962C8B-B14F-4D97-AF65-F5344CB8AC3E}">
        <p14:creationId xmlns:p14="http://schemas.microsoft.com/office/powerpoint/2010/main" val="1890844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0"/>
            <a:ext cx="8229600" cy="42973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747735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
        <p:nvSpPr>
          <p:cNvPr id="8" name="Date Placeholder 7"/>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10" name="Slide Number Placeholder 9"/>
          <p:cNvSpPr>
            <a:spLocks noGrp="1"/>
          </p:cNvSpPr>
          <p:nvPr>
            <p:ph type="sldNum" sz="quarter" idx="4"/>
          </p:nvPr>
        </p:nvSpPr>
        <p:spPr>
          <a:xfrm>
            <a:off x="7772400" y="6324600"/>
            <a:ext cx="990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E8555075-F7D8-774D-92CE-0FFE5404D32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95" r:id="rId1"/>
    <p:sldLayoutId id="2147483808" r:id="rId2"/>
    <p:sldLayoutId id="2147483806" r:id="rId3"/>
    <p:sldLayoutId id="2147483804" r:id="rId4"/>
    <p:sldLayoutId id="2147483805" r:id="rId5"/>
  </p:sldLayoutIdLst>
  <p:hf sldNum="0" hdr="0" ftr="0" dt="0"/>
  <p:txStyles>
    <p:titleStyle>
      <a:lvl1pPr indent="0" algn="ctr" defTabSz="914400" rtl="0" eaLnBrk="1" latinLnBrk="0" hangingPunct="1">
        <a:spcBef>
          <a:spcPts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Adopted_Measure_Definition"/><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hyperlink" Target="#Harmonization_Definition"/><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hyperlink" Target="#Clinical_Prac_Guidelines_Definition"/><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https://www.cms.gov/Medicare/Quality-Initiatives-Patient-Assessment-Instruments/MMS/MMS-Blueprint.html"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hyperlink" Target="https://www.cms.gov/Medicare/Quality-Initiatives-Patient-Assessment-Instruments/MMS/index.html"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hyperlink" Target="mailto:Kristin.Borowski@cms.hhs.gov"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hyperlink" Target="https://www.cms.gov/Medicare/Quality-Initiatives-Patient-Assessment-Instruments/MMS/index.html" TargetMode="External"/></Relationships>
</file>

<file path=ppt/slides/_rels/slide5.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12.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slide" Target="slide16.xml"/><Relationship Id="rId5" Type="http://schemas.openxmlformats.org/officeDocument/2006/relationships/slide" Target="slide19.xml"/><Relationship Id="rId4" Type="http://schemas.openxmlformats.org/officeDocument/2006/relationships/slide" Target="slide14.xml"/></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12.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slide" Target="slide16.xml"/><Relationship Id="rId5" Type="http://schemas.openxmlformats.org/officeDocument/2006/relationships/slide" Target="slide19.xml"/><Relationship Id="rId4" Type="http://schemas.openxmlformats.org/officeDocument/2006/relationships/slide" Target="slide14.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3200" dirty="0"/>
              <a:t>Measure Development Education &amp; Outreach for Specialty Societies &amp; Patient Advocacy Groups</a:t>
            </a:r>
          </a:p>
        </p:txBody>
      </p:sp>
      <p:sp>
        <p:nvSpPr>
          <p:cNvPr id="6" name="Text Placeholder 2"/>
          <p:cNvSpPr>
            <a:spLocks noGrp="1"/>
          </p:cNvSpPr>
          <p:nvPr>
            <p:ph type="body" sz="quarter" idx="10"/>
          </p:nvPr>
        </p:nvSpPr>
        <p:spPr>
          <a:xfrm>
            <a:off x="4800600" y="4800600"/>
            <a:ext cx="4237262" cy="1909027"/>
          </a:xfrm>
        </p:spPr>
        <p:txBody>
          <a:bodyPr>
            <a:noAutofit/>
          </a:bodyPr>
          <a:lstStyle/>
          <a:p>
            <a:pPr algn="ctr">
              <a:spcBef>
                <a:spcPts val="0"/>
              </a:spcBef>
            </a:pPr>
            <a:r>
              <a:rPr lang="en-US" dirty="0"/>
              <a:t>Presenter: </a:t>
            </a:r>
          </a:p>
          <a:p>
            <a:pPr algn="ctr">
              <a:spcBef>
                <a:spcPts val="0"/>
              </a:spcBef>
            </a:pPr>
            <a:r>
              <a:rPr lang="en-US" dirty="0"/>
              <a:t>Jeff Geppert</a:t>
            </a:r>
          </a:p>
          <a:p>
            <a:pPr algn="ctr">
              <a:spcBef>
                <a:spcPts val="0"/>
              </a:spcBef>
            </a:pPr>
            <a:r>
              <a:rPr lang="en-US" dirty="0"/>
              <a:t>Battelle</a:t>
            </a:r>
          </a:p>
          <a:p>
            <a:pPr algn="ctr">
              <a:spcBef>
                <a:spcPts val="0"/>
              </a:spcBef>
            </a:pPr>
            <a:r>
              <a:rPr lang="en-US" dirty="0"/>
              <a:t>February 15, 2017</a:t>
            </a:r>
          </a:p>
          <a:p>
            <a:pPr algn="ctr">
              <a:spcBef>
                <a:spcPts val="0"/>
              </a:spcBef>
            </a:pPr>
            <a:r>
              <a:rPr lang="en-US" dirty="0"/>
              <a:t> 2pm ET</a:t>
            </a:r>
          </a:p>
        </p:txBody>
      </p:sp>
      <p:sp>
        <p:nvSpPr>
          <p:cNvPr id="2" name="TextBox 1"/>
          <p:cNvSpPr txBox="1"/>
          <p:nvPr/>
        </p:nvSpPr>
        <p:spPr>
          <a:xfrm>
            <a:off x="5029200" y="2798498"/>
            <a:ext cx="4266639" cy="1200329"/>
          </a:xfrm>
          <a:prstGeom prst="rect">
            <a:avLst/>
          </a:prstGeom>
          <a:noFill/>
        </p:spPr>
        <p:txBody>
          <a:bodyPr wrap="square" rtlCol="0">
            <a:spAutoFit/>
          </a:bodyPr>
          <a:lstStyle/>
          <a:p>
            <a:pPr lvl="0" algn="ctr">
              <a:spcBef>
                <a:spcPct val="20000"/>
              </a:spcBef>
            </a:pPr>
            <a:r>
              <a:rPr lang="en-US" sz="3600" b="1" i="1" dirty="0">
                <a:solidFill>
                  <a:srgbClr val="084A9C"/>
                </a:solidFill>
              </a:rPr>
              <a:t>Measure Specification</a:t>
            </a:r>
          </a:p>
        </p:txBody>
      </p:sp>
      <p:sp>
        <p:nvSpPr>
          <p:cNvPr id="7" name="Rectangle 6"/>
          <p:cNvSpPr/>
          <p:nvPr/>
        </p:nvSpPr>
        <p:spPr>
          <a:xfrm>
            <a:off x="5334000" y="303616"/>
            <a:ext cx="2888611" cy="707886"/>
          </a:xfrm>
          <a:prstGeom prst="rect">
            <a:avLst/>
          </a:prstGeom>
        </p:spPr>
        <p:txBody>
          <a:bodyPr wrap="none">
            <a:spAutoFit/>
          </a:bodyPr>
          <a:lstStyle/>
          <a:p>
            <a:r>
              <a:rPr lang="en-US" sz="4000" b="1" i="1" dirty="0">
                <a:solidFill>
                  <a:srgbClr val="084A9C"/>
                </a:solidFill>
              </a:rPr>
              <a:t>Webinar # 7:</a:t>
            </a:r>
          </a:p>
        </p:txBody>
      </p:sp>
    </p:spTree>
    <p:extLst>
      <p:ext uri="{BB962C8B-B14F-4D97-AF65-F5344CB8AC3E}">
        <p14:creationId xmlns:p14="http://schemas.microsoft.com/office/powerpoint/2010/main" val="34865271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New Candidate Measure </a:t>
            </a:r>
          </a:p>
        </p:txBody>
      </p:sp>
      <p:sp>
        <p:nvSpPr>
          <p:cNvPr id="7" name="Content Placeholder 3"/>
          <p:cNvSpPr>
            <a:spLocks noGrp="1"/>
          </p:cNvSpPr>
          <p:nvPr>
            <p:ph idx="1"/>
          </p:nvPr>
        </p:nvSpPr>
        <p:spPr>
          <a:xfrm>
            <a:off x="304800" y="1978089"/>
            <a:ext cx="8610600" cy="4297363"/>
          </a:xfrm>
        </p:spPr>
        <p:txBody>
          <a:bodyPr>
            <a:noAutofit/>
          </a:bodyPr>
          <a:lstStyle/>
          <a:p>
            <a:r>
              <a:rPr lang="en-US" sz="2600" dirty="0"/>
              <a:t>Use the information collected from the information gathering activities to determine if there are existing or related measures before deciding to develop new measures. </a:t>
            </a:r>
          </a:p>
          <a:p>
            <a:pPr marL="0" indent="0">
              <a:buNone/>
            </a:pPr>
            <a:endParaRPr lang="en-US" sz="2600" dirty="0"/>
          </a:p>
          <a:p>
            <a:r>
              <a:rPr lang="en-US" sz="2600" dirty="0"/>
              <a:t>Use the information obtained from the information gathering process to identify if there are existing measures for the project within a specific topic or condition. </a:t>
            </a:r>
          </a:p>
          <a:p>
            <a:pPr marL="0" indent="0">
              <a:buNone/>
            </a:pPr>
            <a:endParaRPr lang="en-US" sz="2600" dirty="0"/>
          </a:p>
          <a:p>
            <a:r>
              <a:rPr lang="en-US" sz="2600" dirty="0"/>
              <a:t>If there are no existing or related measures that can be adapted, re-specified, or </a:t>
            </a:r>
            <a:r>
              <a:rPr lang="en-US" sz="2600" u="sng" dirty="0">
                <a:hlinkClick r:id="rId3" action="ppaction://hlinkfile" tooltip="If a measure has the same numerator, denominator, data source, and care setting as its parent measure, and the only added information needed is particular to the measure’s implementation use, the measure is considered adopted"/>
              </a:rPr>
              <a:t>adopted</a:t>
            </a:r>
            <a:r>
              <a:rPr lang="en-US" sz="2600" dirty="0"/>
              <a:t>, then it is appropriate to develop a new measure.</a:t>
            </a:r>
          </a:p>
        </p:txBody>
      </p:sp>
    </p:spTree>
    <p:extLst>
      <p:ext uri="{BB962C8B-B14F-4D97-AF65-F5344CB8AC3E}">
        <p14:creationId xmlns:p14="http://schemas.microsoft.com/office/powerpoint/2010/main" val="12610474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Measure Components</a:t>
            </a:r>
          </a:p>
        </p:txBody>
      </p:sp>
      <p:sp>
        <p:nvSpPr>
          <p:cNvPr id="8" name="Text Placeholder 2"/>
          <p:cNvSpPr>
            <a:spLocks noGrp="1"/>
          </p:cNvSpPr>
          <p:nvPr>
            <p:ph idx="1"/>
          </p:nvPr>
        </p:nvSpPr>
        <p:spPr>
          <a:xfrm>
            <a:off x="699293" y="2201207"/>
            <a:ext cx="7987507" cy="1204953"/>
          </a:xfrm>
        </p:spPr>
        <p:txBody>
          <a:bodyPr vert="horz" lIns="91440" tIns="45720" rIns="91440" bIns="45720" numCol="2" rtlCol="0">
            <a:noAutofit/>
          </a:bodyPr>
          <a:lstStyle/>
          <a:p>
            <a:r>
              <a:rPr lang="en-US" sz="2200" dirty="0">
                <a:solidFill>
                  <a:srgbClr val="0070C0"/>
                </a:solidFill>
              </a:rPr>
              <a:t>Initial population</a:t>
            </a:r>
          </a:p>
          <a:p>
            <a:r>
              <a:rPr lang="en-US" sz="2200" dirty="0">
                <a:solidFill>
                  <a:srgbClr val="0070C0"/>
                </a:solidFill>
              </a:rPr>
              <a:t>Denominator</a:t>
            </a:r>
          </a:p>
          <a:p>
            <a:r>
              <a:rPr lang="en-US" sz="2200" dirty="0">
                <a:solidFill>
                  <a:srgbClr val="0070C0"/>
                </a:solidFill>
              </a:rPr>
              <a:t>Numerator</a:t>
            </a:r>
          </a:p>
          <a:p>
            <a:r>
              <a:rPr lang="en-US" sz="2200" dirty="0">
                <a:solidFill>
                  <a:srgbClr val="0070C0"/>
                </a:solidFill>
              </a:rPr>
              <a:t>Exclusions and exceptions</a:t>
            </a:r>
          </a:p>
          <a:p>
            <a:r>
              <a:rPr lang="en-US" sz="2200" dirty="0">
                <a:solidFill>
                  <a:srgbClr val="0070C0"/>
                </a:solidFill>
              </a:rPr>
              <a:t>Calculation algorithm</a:t>
            </a:r>
          </a:p>
        </p:txBody>
      </p:sp>
      <p:sp>
        <p:nvSpPr>
          <p:cNvPr id="9" name="Content Placeholder 3"/>
          <p:cNvSpPr txBox="1">
            <a:spLocks/>
          </p:cNvSpPr>
          <p:nvPr/>
        </p:nvSpPr>
        <p:spPr>
          <a:xfrm>
            <a:off x="699293" y="4159567"/>
            <a:ext cx="7987506" cy="2459337"/>
          </a:xfrm>
          <a:prstGeom prst="rect">
            <a:avLst/>
          </a:prstGeom>
        </p:spPr>
        <p:txBody>
          <a:bodyPr vert="horz" lIns="91440" tIns="45720" rIns="91440" bIns="45720" numCol="2"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200" dirty="0"/>
              <a:t>Measure name, description</a:t>
            </a:r>
          </a:p>
          <a:p>
            <a:r>
              <a:rPr lang="en-US" sz="2200" dirty="0"/>
              <a:t>Data sources</a:t>
            </a:r>
          </a:p>
          <a:p>
            <a:r>
              <a:rPr lang="en-US" sz="2200" dirty="0"/>
              <a:t>Key terms, data elements, code sets</a:t>
            </a:r>
          </a:p>
          <a:p>
            <a:r>
              <a:rPr lang="en-US" sz="2200" dirty="0"/>
              <a:t>Unit of measurement or analysis</a:t>
            </a:r>
          </a:p>
          <a:p>
            <a:r>
              <a:rPr lang="en-US" sz="2200" dirty="0"/>
              <a:t>Sampling</a:t>
            </a:r>
          </a:p>
          <a:p>
            <a:r>
              <a:rPr lang="en-US" sz="2200" dirty="0"/>
              <a:t>Risk adjustment</a:t>
            </a:r>
          </a:p>
          <a:p>
            <a:r>
              <a:rPr lang="en-US" sz="2200" dirty="0"/>
              <a:t>Time windows</a:t>
            </a:r>
          </a:p>
          <a:p>
            <a:r>
              <a:rPr lang="en-US" sz="2200" dirty="0"/>
              <a:t>Measure results</a:t>
            </a:r>
          </a:p>
        </p:txBody>
      </p:sp>
      <p:sp>
        <p:nvSpPr>
          <p:cNvPr id="10" name="TextBox 9"/>
          <p:cNvSpPr txBox="1"/>
          <p:nvPr/>
        </p:nvSpPr>
        <p:spPr>
          <a:xfrm>
            <a:off x="1912489" y="1677987"/>
            <a:ext cx="5319020" cy="523220"/>
          </a:xfrm>
          <a:prstGeom prst="rect">
            <a:avLst/>
          </a:prstGeom>
          <a:noFill/>
        </p:spPr>
        <p:txBody>
          <a:bodyPr wrap="none" rtlCol="0">
            <a:spAutoFit/>
          </a:bodyPr>
          <a:lstStyle/>
          <a:p>
            <a:pPr>
              <a:spcBef>
                <a:spcPct val="20000"/>
              </a:spcBef>
            </a:pPr>
            <a:r>
              <a:rPr lang="en-US" sz="2800" dirty="0">
                <a:solidFill>
                  <a:srgbClr val="0070C0"/>
                </a:solidFill>
              </a:rPr>
              <a:t>Measure Construct Components</a:t>
            </a:r>
          </a:p>
        </p:txBody>
      </p:sp>
      <p:sp>
        <p:nvSpPr>
          <p:cNvPr id="11" name="TextBox 10"/>
          <p:cNvSpPr txBox="1"/>
          <p:nvPr/>
        </p:nvSpPr>
        <p:spPr>
          <a:xfrm>
            <a:off x="2602998" y="3521254"/>
            <a:ext cx="3938001" cy="523220"/>
          </a:xfrm>
          <a:prstGeom prst="rect">
            <a:avLst/>
          </a:prstGeom>
          <a:noFill/>
        </p:spPr>
        <p:txBody>
          <a:bodyPr wrap="none" rtlCol="0">
            <a:spAutoFit/>
          </a:bodyPr>
          <a:lstStyle/>
          <a:p>
            <a:pPr>
              <a:spcBef>
                <a:spcPct val="20000"/>
              </a:spcBef>
            </a:pPr>
            <a:r>
              <a:rPr lang="en-US" sz="2800" dirty="0"/>
              <a:t>Detailed Data Elements </a:t>
            </a:r>
          </a:p>
        </p:txBody>
      </p:sp>
    </p:spTree>
    <p:extLst>
      <p:ext uri="{BB962C8B-B14F-4D97-AF65-F5344CB8AC3E}">
        <p14:creationId xmlns:p14="http://schemas.microsoft.com/office/powerpoint/2010/main" val="14308673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Measure Type</a:t>
            </a:r>
          </a:p>
        </p:txBody>
      </p:sp>
      <p:sp>
        <p:nvSpPr>
          <p:cNvPr id="7" name="Content Placeholder 3"/>
          <p:cNvSpPr>
            <a:spLocks noGrp="1"/>
          </p:cNvSpPr>
          <p:nvPr>
            <p:ph idx="1"/>
          </p:nvPr>
        </p:nvSpPr>
        <p:spPr>
          <a:xfrm>
            <a:off x="1143000" y="1717323"/>
            <a:ext cx="7340600" cy="4297363"/>
          </a:xfrm>
        </p:spPr>
        <p:txBody>
          <a:bodyPr>
            <a:normAutofit fontScale="77500" lnSpcReduction="20000"/>
          </a:bodyPr>
          <a:lstStyle/>
          <a:p>
            <a:pPr>
              <a:lnSpc>
                <a:spcPct val="150000"/>
              </a:lnSpc>
              <a:spcBef>
                <a:spcPts val="300"/>
              </a:spcBef>
            </a:pPr>
            <a:r>
              <a:rPr lang="en-US" sz="3500" dirty="0"/>
              <a:t>Cost and Resource Use</a:t>
            </a:r>
          </a:p>
          <a:p>
            <a:pPr>
              <a:lnSpc>
                <a:spcPct val="150000"/>
              </a:lnSpc>
              <a:spcBef>
                <a:spcPts val="300"/>
              </a:spcBef>
            </a:pPr>
            <a:r>
              <a:rPr lang="en-US" sz="3500" dirty="0"/>
              <a:t>Efficiency</a:t>
            </a:r>
          </a:p>
          <a:p>
            <a:pPr>
              <a:lnSpc>
                <a:spcPct val="150000"/>
              </a:lnSpc>
              <a:spcBef>
                <a:spcPts val="300"/>
              </a:spcBef>
            </a:pPr>
            <a:r>
              <a:rPr lang="en-US" sz="3500" dirty="0"/>
              <a:t>Outcome</a:t>
            </a:r>
          </a:p>
          <a:p>
            <a:pPr>
              <a:lnSpc>
                <a:spcPct val="150000"/>
              </a:lnSpc>
              <a:spcBef>
                <a:spcPts val="300"/>
              </a:spcBef>
            </a:pPr>
            <a:r>
              <a:rPr lang="en-US" sz="3500" dirty="0"/>
              <a:t>Patient-Reported Outcome</a:t>
            </a:r>
          </a:p>
          <a:p>
            <a:pPr>
              <a:lnSpc>
                <a:spcPct val="150000"/>
              </a:lnSpc>
              <a:spcBef>
                <a:spcPts val="300"/>
              </a:spcBef>
            </a:pPr>
            <a:r>
              <a:rPr lang="en-US" sz="3500" dirty="0"/>
              <a:t>Process</a:t>
            </a:r>
          </a:p>
          <a:p>
            <a:pPr>
              <a:lnSpc>
                <a:spcPct val="150000"/>
              </a:lnSpc>
              <a:spcBef>
                <a:spcPts val="300"/>
              </a:spcBef>
            </a:pPr>
            <a:r>
              <a:rPr lang="en-US" sz="3500" dirty="0"/>
              <a:t>Structure</a:t>
            </a:r>
          </a:p>
          <a:p>
            <a:pPr>
              <a:lnSpc>
                <a:spcPct val="150000"/>
              </a:lnSpc>
              <a:spcBef>
                <a:spcPts val="300"/>
              </a:spcBef>
            </a:pPr>
            <a:r>
              <a:rPr lang="en-US" sz="3500" dirty="0"/>
              <a:t>Composite</a:t>
            </a:r>
          </a:p>
          <a:p>
            <a:pPr marL="0" indent="0">
              <a:lnSpc>
                <a:spcPct val="150000"/>
              </a:lnSpc>
              <a:buNone/>
            </a:pPr>
            <a:endParaRPr lang="en-US" sz="3600" dirty="0"/>
          </a:p>
          <a:p>
            <a:pPr>
              <a:lnSpc>
                <a:spcPct val="150000"/>
              </a:lnSpc>
            </a:pPr>
            <a:endParaRPr lang="en-US" sz="3600" dirty="0"/>
          </a:p>
        </p:txBody>
      </p:sp>
    </p:spTree>
    <p:extLst>
      <p:ext uri="{BB962C8B-B14F-4D97-AF65-F5344CB8AC3E}">
        <p14:creationId xmlns:p14="http://schemas.microsoft.com/office/powerpoint/2010/main" val="39394775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Measure Description</a:t>
            </a:r>
          </a:p>
        </p:txBody>
      </p:sp>
      <p:sp>
        <p:nvSpPr>
          <p:cNvPr id="4" name="Rectangle 3"/>
          <p:cNvSpPr/>
          <p:nvPr/>
        </p:nvSpPr>
        <p:spPr>
          <a:xfrm>
            <a:off x="381000" y="1791148"/>
            <a:ext cx="8305800" cy="3970318"/>
          </a:xfrm>
          <a:prstGeom prst="rect">
            <a:avLst/>
          </a:prstGeom>
        </p:spPr>
        <p:txBody>
          <a:bodyPr wrap="square">
            <a:spAutoFit/>
          </a:bodyPr>
          <a:lstStyle/>
          <a:p>
            <a:pPr marL="457200" indent="-457200">
              <a:buFont typeface="Arial" panose="020B0604020202020204" pitchFamily="34" charset="0"/>
              <a:buChar char="•"/>
            </a:pPr>
            <a:r>
              <a:rPr lang="en-US" sz="2800" dirty="0"/>
              <a:t>For the measure description, measure developers should briefly describe the type of score (e.g., percentage, percentage rate, proportion, number), the target population, and the focus of measurement.</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i="1" dirty="0"/>
              <a:t>Format—Patients in the target population who received/had [measure focus] {during [time frame] if different than for target population}</a:t>
            </a:r>
            <a:endParaRPr lang="en-US" sz="2800" dirty="0"/>
          </a:p>
        </p:txBody>
      </p:sp>
    </p:spTree>
    <p:extLst>
      <p:ext uri="{BB962C8B-B14F-4D97-AF65-F5344CB8AC3E}">
        <p14:creationId xmlns:p14="http://schemas.microsoft.com/office/powerpoint/2010/main" val="19272308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Measure Population</a:t>
            </a:r>
          </a:p>
        </p:txBody>
      </p:sp>
      <p:sp>
        <p:nvSpPr>
          <p:cNvPr id="4" name="Rectangle 3" descr="The initial population refers to all patients to be evaluated by a specific performance measure who share a common set of specified characteristics within a specific measurement set to which a given measure belongs. Details often include information based on specific age groups, diagnoses, diagnostic and procedure codes, and enrollment periods.&#10;" title="Measure Population definition"/>
          <p:cNvSpPr/>
          <p:nvPr/>
        </p:nvSpPr>
        <p:spPr>
          <a:xfrm>
            <a:off x="419100" y="2306025"/>
            <a:ext cx="8305800" cy="3108543"/>
          </a:xfrm>
          <a:prstGeom prst="rect">
            <a:avLst/>
          </a:prstGeom>
        </p:spPr>
        <p:txBody>
          <a:bodyPr wrap="square">
            <a:spAutoFit/>
          </a:bodyPr>
          <a:lstStyle/>
          <a:p>
            <a:pPr marL="457200" indent="-457200">
              <a:buFont typeface="Arial" panose="020B0604020202020204" pitchFamily="34" charset="0"/>
              <a:buChar char="•"/>
            </a:pPr>
            <a:r>
              <a:rPr lang="en-US" sz="2800" dirty="0"/>
              <a:t>The initial population refers to all patients to be evaluated by a specific performance measure who share a common set of specified characteristics within a specific measurement set to which a given measure belongs. Details often include information based on specific age groups, diagnoses, diagnostic and procedure codes, and enrollment periods.</a:t>
            </a:r>
          </a:p>
        </p:txBody>
      </p:sp>
    </p:spTree>
    <p:extLst>
      <p:ext uri="{BB962C8B-B14F-4D97-AF65-F5344CB8AC3E}">
        <p14:creationId xmlns:p14="http://schemas.microsoft.com/office/powerpoint/2010/main" val="5502398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Define Denominator</a:t>
            </a:r>
          </a:p>
        </p:txBody>
      </p:sp>
      <p:sp>
        <p:nvSpPr>
          <p:cNvPr id="4" name="Rectangle 3"/>
          <p:cNvSpPr/>
          <p:nvPr/>
        </p:nvSpPr>
        <p:spPr>
          <a:xfrm>
            <a:off x="228600" y="1791148"/>
            <a:ext cx="8915400" cy="4832092"/>
          </a:xfrm>
          <a:prstGeom prst="rect">
            <a:avLst/>
          </a:prstGeom>
        </p:spPr>
        <p:txBody>
          <a:bodyPr wrap="square">
            <a:spAutoFit/>
          </a:bodyPr>
          <a:lstStyle/>
          <a:p>
            <a:pPr marL="457200" indent="-457200">
              <a:buFont typeface="Arial" panose="020B0604020202020204" pitchFamily="34" charset="0"/>
              <a:buChar char="•"/>
            </a:pPr>
            <a:r>
              <a:rPr lang="en-US" sz="2800" dirty="0"/>
              <a:t>The denominator statement describes the population evaluated by the individual measure.</a:t>
            </a:r>
          </a:p>
          <a:p>
            <a:endParaRPr lang="en-US" sz="2800" dirty="0"/>
          </a:p>
          <a:p>
            <a:r>
              <a:rPr lang="en-US" sz="2800" dirty="0"/>
              <a:t>Examples:</a:t>
            </a:r>
          </a:p>
          <a:p>
            <a:pPr marL="914400" lvl="1" indent="-457200">
              <a:buFont typeface="Arial" panose="020B0604020202020204" pitchFamily="34" charset="0"/>
              <a:buChar char="•"/>
            </a:pPr>
            <a:r>
              <a:rPr lang="en-US" sz="2800" dirty="0"/>
              <a:t>The number of patients, aged age 18–75, with diabetes in ambulatory care during a measurement year.</a:t>
            </a:r>
          </a:p>
          <a:p>
            <a:pPr marL="914400" lvl="1" indent="-457200">
              <a:buFont typeface="Arial" panose="020B0604020202020204" pitchFamily="34" charset="0"/>
              <a:buChar char="•"/>
            </a:pPr>
            <a:endParaRPr lang="en-US" sz="2800" dirty="0"/>
          </a:p>
          <a:p>
            <a:pPr marL="914400" lvl="1" indent="-457200">
              <a:buFont typeface="Arial" panose="020B0604020202020204" pitchFamily="34" charset="0"/>
              <a:buChar char="•"/>
            </a:pPr>
            <a:r>
              <a:rPr lang="en-US" sz="2800" dirty="0"/>
              <a:t>The number of female patients, aged 65 and older, who responded to the survey indicating they had a urinary incontinence problem in the last six months.</a:t>
            </a:r>
          </a:p>
        </p:txBody>
      </p:sp>
    </p:spTree>
    <p:extLst>
      <p:ext uri="{BB962C8B-B14F-4D97-AF65-F5344CB8AC3E}">
        <p14:creationId xmlns:p14="http://schemas.microsoft.com/office/powerpoint/2010/main" val="32392297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Define Numerator</a:t>
            </a:r>
          </a:p>
        </p:txBody>
      </p:sp>
      <p:sp>
        <p:nvSpPr>
          <p:cNvPr id="4" name="Rectangle 3"/>
          <p:cNvSpPr/>
          <p:nvPr/>
        </p:nvSpPr>
        <p:spPr>
          <a:xfrm>
            <a:off x="228600" y="2144722"/>
            <a:ext cx="8915400" cy="3970318"/>
          </a:xfrm>
          <a:prstGeom prst="rect">
            <a:avLst/>
          </a:prstGeom>
        </p:spPr>
        <p:txBody>
          <a:bodyPr wrap="square">
            <a:spAutoFit/>
          </a:bodyPr>
          <a:lstStyle/>
          <a:p>
            <a:pPr marL="457200" indent="-457200">
              <a:buFont typeface="Arial" panose="020B0604020202020204" pitchFamily="34" charset="0"/>
              <a:buChar char="•"/>
            </a:pPr>
            <a:r>
              <a:rPr lang="en-US" sz="2800" dirty="0"/>
              <a:t>The numerator statement describes the process, condition, event, or outcome that satisfies the measure focus or intent. </a:t>
            </a:r>
          </a:p>
          <a:p>
            <a:endParaRPr lang="en-US" sz="2800" dirty="0"/>
          </a:p>
          <a:p>
            <a:r>
              <a:rPr lang="en-US" sz="2800" dirty="0"/>
              <a:t>Example:</a:t>
            </a:r>
          </a:p>
          <a:p>
            <a:pPr lvl="1"/>
            <a:r>
              <a:rPr lang="en-US" sz="2800" dirty="0"/>
              <a:t>The number of denominator-eligible patients who received a foot exam including visual inspection, sensory exam with monofilament, or pulse exam.</a:t>
            </a:r>
          </a:p>
          <a:p>
            <a:pPr lvl="1"/>
            <a:endParaRPr lang="en-US" sz="2800" dirty="0"/>
          </a:p>
        </p:txBody>
      </p:sp>
    </p:spTree>
    <p:extLst>
      <p:ext uri="{BB962C8B-B14F-4D97-AF65-F5344CB8AC3E}">
        <p14:creationId xmlns:p14="http://schemas.microsoft.com/office/powerpoint/2010/main" val="35377607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Exclusions</a:t>
            </a:r>
          </a:p>
        </p:txBody>
      </p:sp>
      <p:sp>
        <p:nvSpPr>
          <p:cNvPr id="4" name="Rectangle 3"/>
          <p:cNvSpPr/>
          <p:nvPr/>
        </p:nvSpPr>
        <p:spPr>
          <a:xfrm>
            <a:off x="200526" y="1978089"/>
            <a:ext cx="8915400" cy="5262979"/>
          </a:xfrm>
          <a:prstGeom prst="rect">
            <a:avLst/>
          </a:prstGeom>
        </p:spPr>
        <p:txBody>
          <a:bodyPr wrap="square">
            <a:spAutoFit/>
          </a:bodyPr>
          <a:lstStyle/>
          <a:p>
            <a:pPr marL="457200" indent="-457200">
              <a:buFont typeface="Arial" panose="020B0604020202020204" pitchFamily="34" charset="0"/>
              <a:buChar char="•"/>
            </a:pPr>
            <a:r>
              <a:rPr lang="en-US" sz="2800" dirty="0"/>
              <a:t>Identify patients who are in the denominator (target population) but who should not receive the process or are not eligible for the outcome for some other reason, particularly where their inclusion may bias results. </a:t>
            </a:r>
          </a:p>
          <a:p>
            <a:endParaRPr lang="en-US" sz="2800" dirty="0"/>
          </a:p>
          <a:p>
            <a:r>
              <a:rPr lang="en-US" sz="2800" dirty="0"/>
              <a:t>An allowable exclusion or exception must be supported by:</a:t>
            </a:r>
          </a:p>
          <a:p>
            <a:pPr marL="457200" lvl="0" indent="-457200">
              <a:buFont typeface="Arial" panose="020B0604020202020204" pitchFamily="34" charset="0"/>
              <a:buChar char="•"/>
            </a:pPr>
            <a:r>
              <a:rPr lang="en-US" sz="2800" dirty="0"/>
              <a:t>Evidence of sufficient frequency of occurrence such that the measure results will be distorted without the exclusion. </a:t>
            </a:r>
          </a:p>
          <a:p>
            <a:pPr marL="457200" lvl="0" indent="-457200">
              <a:buFont typeface="Arial" panose="020B0604020202020204" pitchFamily="34" charset="0"/>
              <a:buChar char="•"/>
            </a:pPr>
            <a:r>
              <a:rPr lang="en-US" sz="2800" dirty="0"/>
              <a:t>Evidence that the exception is clinically appropriate to the eligible population for the measure</a:t>
            </a:r>
          </a:p>
          <a:p>
            <a:endParaRPr lang="en-US" sz="2800" dirty="0"/>
          </a:p>
        </p:txBody>
      </p:sp>
    </p:spTree>
    <p:extLst>
      <p:ext uri="{BB962C8B-B14F-4D97-AF65-F5344CB8AC3E}">
        <p14:creationId xmlns:p14="http://schemas.microsoft.com/office/powerpoint/2010/main" val="40146796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Measure Scoring and Reporting</a:t>
            </a:r>
          </a:p>
        </p:txBody>
      </p:sp>
      <p:sp>
        <p:nvSpPr>
          <p:cNvPr id="12" name="Text Placeholder 2"/>
          <p:cNvSpPr>
            <a:spLocks noGrp="1"/>
          </p:cNvSpPr>
          <p:nvPr>
            <p:ph idx="1"/>
          </p:nvPr>
        </p:nvSpPr>
        <p:spPr>
          <a:xfrm>
            <a:off x="457200" y="1828800"/>
            <a:ext cx="8229600" cy="4527550"/>
          </a:xfrm>
        </p:spPr>
        <p:txBody>
          <a:bodyPr vert="horz" lIns="91440" tIns="45720" rIns="91440" bIns="45720" rtlCol="0">
            <a:normAutofit fontScale="77500" lnSpcReduction="20000"/>
          </a:bodyPr>
          <a:lstStyle/>
          <a:p>
            <a:pPr marL="0" indent="0">
              <a:lnSpc>
                <a:spcPct val="110000"/>
              </a:lnSpc>
              <a:buNone/>
            </a:pPr>
            <a:r>
              <a:rPr lang="en-US" dirty="0"/>
              <a:t>Measures are designed to report scores in a particular format, which must be described in the measure specification. Measure scores may be formatted as a:</a:t>
            </a:r>
          </a:p>
          <a:p>
            <a:pPr marL="0" indent="0">
              <a:lnSpc>
                <a:spcPct val="110000"/>
              </a:lnSpc>
              <a:buNone/>
            </a:pPr>
            <a:endParaRPr lang="en-US" dirty="0"/>
          </a:p>
          <a:p>
            <a:pPr>
              <a:lnSpc>
                <a:spcPct val="110000"/>
              </a:lnSpc>
            </a:pPr>
            <a:r>
              <a:rPr lang="en-US" dirty="0"/>
              <a:t>Rate</a:t>
            </a:r>
          </a:p>
          <a:p>
            <a:pPr>
              <a:lnSpc>
                <a:spcPct val="110000"/>
              </a:lnSpc>
            </a:pPr>
            <a:r>
              <a:rPr lang="en-US" dirty="0"/>
              <a:t>Ratio</a:t>
            </a:r>
          </a:p>
          <a:p>
            <a:pPr>
              <a:lnSpc>
                <a:spcPct val="110000"/>
              </a:lnSpc>
            </a:pPr>
            <a:r>
              <a:rPr lang="en-US" dirty="0"/>
              <a:t>Categorical variable</a:t>
            </a:r>
          </a:p>
          <a:p>
            <a:pPr>
              <a:lnSpc>
                <a:spcPct val="110000"/>
              </a:lnSpc>
            </a:pPr>
            <a:r>
              <a:rPr lang="en-US" dirty="0"/>
              <a:t>Continuous variable</a:t>
            </a:r>
          </a:p>
          <a:p>
            <a:pPr>
              <a:lnSpc>
                <a:spcPct val="110000"/>
              </a:lnSpc>
            </a:pPr>
            <a:r>
              <a:rPr lang="en-US" dirty="0"/>
              <a:t>Frequency distribution</a:t>
            </a:r>
          </a:p>
          <a:p>
            <a:pPr>
              <a:lnSpc>
                <a:spcPct val="110000"/>
              </a:lnSpc>
            </a:pPr>
            <a:r>
              <a:rPr lang="en-US" dirty="0"/>
              <a:t>Non-weighted score/composite/scale</a:t>
            </a:r>
          </a:p>
          <a:p>
            <a:pPr>
              <a:lnSpc>
                <a:spcPct val="110000"/>
              </a:lnSpc>
            </a:pPr>
            <a:r>
              <a:rPr lang="en-US" dirty="0"/>
              <a:t>Weighted score</a:t>
            </a:r>
          </a:p>
        </p:txBody>
      </p:sp>
    </p:spTree>
    <p:extLst>
      <p:ext uri="{BB962C8B-B14F-4D97-AF65-F5344CB8AC3E}">
        <p14:creationId xmlns:p14="http://schemas.microsoft.com/office/powerpoint/2010/main" val="38597904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Measure Scoring and Reporting</a:t>
            </a:r>
          </a:p>
        </p:txBody>
      </p:sp>
      <p:sp>
        <p:nvSpPr>
          <p:cNvPr id="7" name="Content Placeholder 2"/>
          <p:cNvSpPr>
            <a:spLocks noGrp="1"/>
          </p:cNvSpPr>
          <p:nvPr>
            <p:ph idx="1"/>
          </p:nvPr>
        </p:nvSpPr>
        <p:spPr>
          <a:xfrm>
            <a:off x="457200" y="1828800"/>
            <a:ext cx="8229600" cy="4297363"/>
          </a:xfrm>
        </p:spPr>
        <p:txBody>
          <a:bodyPr>
            <a:normAutofit lnSpcReduction="10000"/>
          </a:bodyPr>
          <a:lstStyle/>
          <a:p>
            <a:pPr marL="0" indent="0">
              <a:buNone/>
            </a:pPr>
            <a:r>
              <a:rPr lang="en-US" dirty="0">
                <a:solidFill>
                  <a:schemeClr val="tx2"/>
                </a:solidFill>
              </a:rPr>
              <a:t>QMs</a:t>
            </a:r>
          </a:p>
          <a:p>
            <a:r>
              <a:rPr lang="en-US" dirty="0"/>
              <a:t>Measure Information Form</a:t>
            </a:r>
          </a:p>
          <a:p>
            <a:r>
              <a:rPr lang="en-US" dirty="0"/>
              <a:t>Measure Justification Form</a:t>
            </a:r>
          </a:p>
          <a:p>
            <a:endParaRPr lang="en-US" dirty="0"/>
          </a:p>
          <a:p>
            <a:pPr marL="0" indent="0">
              <a:buNone/>
            </a:pPr>
            <a:r>
              <a:rPr lang="en-US" dirty="0">
                <a:solidFill>
                  <a:schemeClr val="tx2"/>
                </a:solidFill>
              </a:rPr>
              <a:t>eCQMs</a:t>
            </a:r>
          </a:p>
          <a:p>
            <a:r>
              <a:rPr lang="en-US" dirty="0"/>
              <a:t>Measure Authoring Tool (MAT)</a:t>
            </a:r>
          </a:p>
          <a:p>
            <a:r>
              <a:rPr lang="en-US" dirty="0"/>
              <a:t>Bonnie Tool</a:t>
            </a:r>
          </a:p>
          <a:p>
            <a:r>
              <a:rPr lang="en-US" dirty="0"/>
              <a:t>Cypress Tool</a:t>
            </a:r>
          </a:p>
        </p:txBody>
      </p:sp>
    </p:spTree>
    <p:extLst>
      <p:ext uri="{BB962C8B-B14F-4D97-AF65-F5344CB8AC3E}">
        <p14:creationId xmlns:p14="http://schemas.microsoft.com/office/powerpoint/2010/main" val="23092847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Vision and Goals: </a:t>
            </a:r>
            <a:r>
              <a:rPr lang="en-US" sz="4000" dirty="0">
                <a:solidFill>
                  <a:prstClr val="white"/>
                </a:solidFill>
              </a:rPr>
              <a:t>Webinar Series</a:t>
            </a:r>
            <a:endParaRPr lang="en-US" sz="4000" dirty="0"/>
          </a:p>
        </p:txBody>
      </p:sp>
      <p:sp>
        <p:nvSpPr>
          <p:cNvPr id="4" name="Content Placeholder 3"/>
          <p:cNvSpPr txBox="1">
            <a:spLocks noGrp="1"/>
          </p:cNvSpPr>
          <p:nvPr>
            <p:ph idx="1"/>
          </p:nvPr>
        </p:nvSpPr>
        <p:spPr>
          <a:xfrm>
            <a:off x="23734" y="1701281"/>
            <a:ext cx="8967866" cy="2197525"/>
          </a:xfrm>
          <a:prstGeom prst="rect">
            <a:avLst/>
          </a:prstGeom>
          <a:noFill/>
        </p:spPr>
        <p:txBody>
          <a:bodyPr wrap="square" rtlCol="0">
            <a:spAutoFit/>
          </a:bodyPr>
          <a:lstStyle/>
          <a:p>
            <a:r>
              <a:rPr lang="en-US" sz="2400" dirty="0"/>
              <a:t>An ongoing process to engage clinical specialty societies and patient advocacy groups in quality measure development. </a:t>
            </a:r>
          </a:p>
          <a:p>
            <a:r>
              <a:rPr lang="en-US" sz="2400" dirty="0"/>
              <a:t>Elicit feedback that will help CMS design toolkits and enduring materials designed specifically for specialty societies and patient advocacy groups interested in measure development. </a:t>
            </a:r>
          </a:p>
          <a:p>
            <a:pPr marL="0" indent="0" algn="ctr">
              <a:buNone/>
            </a:pPr>
            <a:endParaRPr lang="en-US" sz="1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
        <p:nvSpPr>
          <p:cNvPr id="6" name="Rectangle 5"/>
          <p:cNvSpPr/>
          <p:nvPr/>
        </p:nvSpPr>
        <p:spPr>
          <a:xfrm>
            <a:off x="469067" y="3898806"/>
            <a:ext cx="8205866" cy="3342453"/>
          </a:xfrm>
          <a:prstGeom prst="rect">
            <a:avLst/>
          </a:prstGeom>
        </p:spPr>
        <p:txBody>
          <a:bodyPr wrap="square" numCol="2">
            <a:spAutoFit/>
          </a:bodyPr>
          <a:lstStyle/>
          <a:p>
            <a:pPr lvl="1">
              <a:buFont typeface="Wingdings" panose="05000000000000000000" pitchFamily="2" charset="2"/>
              <a:buChar char="ü"/>
            </a:pPr>
            <a:r>
              <a:rPr lang="en-US" sz="2400" dirty="0"/>
              <a:t>Education </a:t>
            </a:r>
          </a:p>
          <a:p>
            <a:pPr lvl="1">
              <a:buFont typeface="Wingdings" panose="05000000000000000000" pitchFamily="2" charset="2"/>
              <a:buChar char="ü"/>
            </a:pPr>
            <a:r>
              <a:rPr lang="en-US" sz="2400" dirty="0"/>
              <a:t>Outreach</a:t>
            </a:r>
          </a:p>
          <a:p>
            <a:pPr lvl="1">
              <a:buFont typeface="Wingdings" panose="05000000000000000000" pitchFamily="2" charset="2"/>
              <a:buChar char="ü"/>
            </a:pPr>
            <a:r>
              <a:rPr lang="en-US" sz="2400" dirty="0"/>
              <a:t> Frequent Communication</a:t>
            </a:r>
          </a:p>
          <a:p>
            <a:pPr lvl="1">
              <a:buFont typeface="Wingdings" panose="05000000000000000000" pitchFamily="2" charset="2"/>
              <a:buChar char="ü"/>
            </a:pPr>
            <a:r>
              <a:rPr lang="en-US" sz="2400" dirty="0"/>
              <a:t>Enduring Materials</a:t>
            </a:r>
            <a:endParaRPr lang="en-US" sz="2400" dirty="0">
              <a:solidFill>
                <a:prstClr val="black"/>
              </a:solidFill>
            </a:endParaRPr>
          </a:p>
          <a:p>
            <a:pPr marL="742950" lvl="1" indent="-285750">
              <a:spcBef>
                <a:spcPct val="20000"/>
              </a:spcBef>
              <a:buFont typeface="Wingdings" panose="05000000000000000000" pitchFamily="2" charset="2"/>
              <a:buChar char="ü"/>
            </a:pPr>
            <a:r>
              <a:rPr lang="en-US" sz="2400" dirty="0">
                <a:solidFill>
                  <a:prstClr val="black"/>
                </a:solidFill>
              </a:rPr>
              <a:t>Dedicated Websites</a:t>
            </a:r>
          </a:p>
          <a:p>
            <a:pPr marL="742950" lvl="1" indent="-285750">
              <a:spcBef>
                <a:spcPct val="20000"/>
              </a:spcBef>
              <a:buFont typeface="Wingdings" panose="05000000000000000000" pitchFamily="2" charset="2"/>
              <a:buChar char="ü"/>
            </a:pPr>
            <a:endParaRPr lang="en-US" sz="2400" dirty="0">
              <a:solidFill>
                <a:prstClr val="black"/>
              </a:solidFill>
            </a:endParaRPr>
          </a:p>
          <a:p>
            <a:pPr marL="742950" lvl="1" indent="-285750">
              <a:spcBef>
                <a:spcPct val="20000"/>
              </a:spcBef>
              <a:buFont typeface="Wingdings" panose="05000000000000000000" pitchFamily="2" charset="2"/>
              <a:buChar char="ü"/>
            </a:pPr>
            <a:endParaRPr lang="en-US" sz="2400" dirty="0">
              <a:solidFill>
                <a:prstClr val="black"/>
              </a:solidFill>
            </a:endParaRPr>
          </a:p>
          <a:p>
            <a:pPr lvl="1">
              <a:spcBef>
                <a:spcPct val="20000"/>
              </a:spcBef>
            </a:pPr>
            <a:endParaRPr lang="en-US" sz="2400" dirty="0">
              <a:solidFill>
                <a:prstClr val="black"/>
              </a:solidFill>
            </a:endParaRPr>
          </a:p>
          <a:p>
            <a:pPr marL="742950" lvl="1" indent="-285750">
              <a:spcBef>
                <a:spcPct val="20000"/>
              </a:spcBef>
              <a:buFont typeface="Wingdings" panose="05000000000000000000" pitchFamily="2" charset="2"/>
              <a:buChar char="ü"/>
            </a:pPr>
            <a:r>
              <a:rPr lang="en-US" sz="2400" dirty="0">
                <a:solidFill>
                  <a:prstClr val="black"/>
                </a:solidFill>
              </a:rPr>
              <a:t>Measure Development Roadmaps</a:t>
            </a:r>
          </a:p>
          <a:p>
            <a:pPr marL="742950" lvl="1" indent="-285750">
              <a:spcBef>
                <a:spcPct val="20000"/>
              </a:spcBef>
              <a:buFont typeface="Wingdings" panose="05000000000000000000" pitchFamily="2" charset="2"/>
              <a:buChar char="ü"/>
            </a:pPr>
            <a:r>
              <a:rPr lang="en-US" sz="2400" dirty="0">
                <a:solidFill>
                  <a:prstClr val="black"/>
                </a:solidFill>
              </a:rPr>
              <a:t>Targeted Newsletters and Communication</a:t>
            </a:r>
          </a:p>
          <a:p>
            <a:pPr marL="742950" lvl="1" indent="-285750">
              <a:spcBef>
                <a:spcPct val="20000"/>
              </a:spcBef>
              <a:buFont typeface="Wingdings" panose="05000000000000000000" pitchFamily="2" charset="2"/>
              <a:buChar char="ü"/>
            </a:pPr>
            <a:r>
              <a:rPr lang="en-US" sz="2400" dirty="0"/>
              <a:t>Showcase Opportunities</a:t>
            </a:r>
            <a:endParaRPr lang="en-US" dirty="0"/>
          </a:p>
        </p:txBody>
      </p:sp>
    </p:spTree>
    <p:extLst>
      <p:ext uri="{BB962C8B-B14F-4D97-AF65-F5344CB8AC3E}">
        <p14:creationId xmlns:p14="http://schemas.microsoft.com/office/powerpoint/2010/main" val="29923022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Logical Links and Risk Adjustment</a:t>
            </a:r>
          </a:p>
        </p:txBody>
      </p:sp>
      <p:graphicFrame>
        <p:nvGraphicFramePr>
          <p:cNvPr id="8" name="Diagram 7" descr="structure followed by process followed by outcome" title="Diagram  of logical links and risk adjustment"/>
          <p:cNvGraphicFramePr/>
          <p:nvPr>
            <p:extLst>
              <p:ext uri="{D42A27DB-BD31-4B8C-83A1-F6EECF244321}">
                <p14:modId xmlns:p14="http://schemas.microsoft.com/office/powerpoint/2010/main" val="3215276015"/>
              </p:ext>
            </p:extLst>
          </p:nvPr>
        </p:nvGraphicFramePr>
        <p:xfrm>
          <a:off x="1524000" y="2404995"/>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p:cNvSpPr txBox="1"/>
          <p:nvPr/>
        </p:nvSpPr>
        <p:spPr>
          <a:xfrm>
            <a:off x="487680" y="1927942"/>
            <a:ext cx="8510016" cy="1384995"/>
          </a:xfrm>
          <a:prstGeom prst="rect">
            <a:avLst/>
          </a:prstGeom>
          <a:noFill/>
        </p:spPr>
        <p:txBody>
          <a:bodyPr wrap="square" rtlCol="0">
            <a:spAutoFit/>
          </a:bodyPr>
          <a:lstStyle/>
          <a:p>
            <a:r>
              <a:rPr lang="en-US" sz="2800" dirty="0"/>
              <a:t>Risk Adjustments allow for changes &amp; modifications to quality measures to account for patient characteristics or factors outside health providers’ control.</a:t>
            </a:r>
          </a:p>
        </p:txBody>
      </p:sp>
    </p:spTree>
    <p:extLst>
      <p:ext uri="{BB962C8B-B14F-4D97-AF65-F5344CB8AC3E}">
        <p14:creationId xmlns:p14="http://schemas.microsoft.com/office/powerpoint/2010/main" val="27477332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Risk Adjustment</a:t>
            </a:r>
          </a:p>
        </p:txBody>
      </p:sp>
      <p:sp>
        <p:nvSpPr>
          <p:cNvPr id="7" name="Text Placeholder 2"/>
          <p:cNvSpPr>
            <a:spLocks noGrp="1"/>
          </p:cNvSpPr>
          <p:nvPr>
            <p:ph idx="1"/>
          </p:nvPr>
        </p:nvSpPr>
        <p:spPr>
          <a:xfrm>
            <a:off x="457200" y="1978089"/>
            <a:ext cx="8229600" cy="4297363"/>
          </a:xfrm>
        </p:spPr>
        <p:txBody>
          <a:bodyPr vert="horz" lIns="91440" tIns="45720" rIns="91440" bIns="45720" rtlCol="0">
            <a:normAutofit fontScale="92500" lnSpcReduction="20000"/>
          </a:bodyPr>
          <a:lstStyle/>
          <a:p>
            <a:pPr marL="0" indent="0">
              <a:buNone/>
            </a:pPr>
            <a:r>
              <a:rPr lang="en-US" dirty="0"/>
              <a:t>Risk Adjustment statistically adjusts the values of measured variables to identify and account for extraneous variables like age and gender in order to better manage patients’ medical problems.</a:t>
            </a:r>
          </a:p>
          <a:p>
            <a:pPr marL="0" indent="0">
              <a:buNone/>
            </a:pPr>
            <a:endParaRPr lang="en-US" dirty="0"/>
          </a:p>
          <a:p>
            <a:r>
              <a:rPr lang="en-US" dirty="0"/>
              <a:t>Risk Adjustment is associated with </a:t>
            </a:r>
            <a:r>
              <a:rPr lang="en-US" u="sng" dirty="0"/>
              <a:t>outcomes</a:t>
            </a:r>
            <a:r>
              <a:rPr lang="en-US" dirty="0"/>
              <a:t>, </a:t>
            </a:r>
            <a:r>
              <a:rPr lang="en-US" i="1" dirty="0"/>
              <a:t>not</a:t>
            </a:r>
            <a:r>
              <a:rPr lang="en-US" dirty="0"/>
              <a:t> with care delivery</a:t>
            </a:r>
          </a:p>
          <a:p>
            <a:r>
              <a:rPr lang="en-US" dirty="0"/>
              <a:t>There are numerous potential benefits to risk adjustment, but some potential downsides, as well</a:t>
            </a:r>
          </a:p>
        </p:txBody>
      </p:sp>
    </p:spTree>
    <p:extLst>
      <p:ext uri="{BB962C8B-B14F-4D97-AF65-F5344CB8AC3E}">
        <p14:creationId xmlns:p14="http://schemas.microsoft.com/office/powerpoint/2010/main" val="35365788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Stakeholder Engagement</a:t>
            </a:r>
          </a:p>
        </p:txBody>
      </p:sp>
      <p:sp>
        <p:nvSpPr>
          <p:cNvPr id="7" name="Text Placeholder 2"/>
          <p:cNvSpPr>
            <a:spLocks noGrp="1"/>
          </p:cNvSpPr>
          <p:nvPr>
            <p:ph idx="1"/>
          </p:nvPr>
        </p:nvSpPr>
        <p:spPr>
          <a:xfrm>
            <a:off x="457200" y="1978089"/>
            <a:ext cx="8229600" cy="4297363"/>
          </a:xfrm>
        </p:spPr>
        <p:txBody>
          <a:bodyPr vert="horz" lIns="91440" tIns="45720" rIns="91440" bIns="45720" rtlCol="0">
            <a:normAutofit fontScale="92500" lnSpcReduction="20000"/>
          </a:bodyPr>
          <a:lstStyle/>
          <a:p>
            <a:r>
              <a:rPr lang="en-US" dirty="0"/>
              <a:t>Though it is advisable to obtain public comments at several points during measure development, a key time to get additional public comments include the measure specification drafting phase.</a:t>
            </a:r>
          </a:p>
          <a:p>
            <a:pPr marL="0" indent="0">
              <a:buNone/>
            </a:pPr>
            <a:endParaRPr lang="en-US" dirty="0"/>
          </a:p>
          <a:p>
            <a:r>
              <a:rPr lang="en-US" dirty="0"/>
              <a:t>Comments received during the public comment period will be reviewed and taken into consideration by the measure developer and the TEP and will often result in revisions to the measure specifications. </a:t>
            </a:r>
          </a:p>
        </p:txBody>
      </p:sp>
    </p:spTree>
    <p:extLst>
      <p:ext uri="{BB962C8B-B14F-4D97-AF65-F5344CB8AC3E}">
        <p14:creationId xmlns:p14="http://schemas.microsoft.com/office/powerpoint/2010/main" val="33794586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Alignment and Harmonization</a:t>
            </a:r>
          </a:p>
        </p:txBody>
      </p:sp>
      <p:sp>
        <p:nvSpPr>
          <p:cNvPr id="7" name="Content Placeholder 2"/>
          <p:cNvSpPr txBox="1">
            <a:spLocks/>
          </p:cNvSpPr>
          <p:nvPr/>
        </p:nvSpPr>
        <p:spPr>
          <a:xfrm>
            <a:off x="609600" y="1978089"/>
            <a:ext cx="7848600" cy="4297363"/>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When specifying measures, measure developers should consider if a similar measure exists for the same condition, process of care, outcome, or care setting. Every measure under development or maintenance must consider </a:t>
            </a:r>
            <a:r>
              <a:rPr lang="en-US" u="sng" dirty="0">
                <a:solidFill>
                  <a:srgbClr val="0070C0"/>
                </a:solidFill>
              </a:rPr>
              <a:t>alignment</a:t>
            </a:r>
            <a:r>
              <a:rPr lang="en-US" dirty="0"/>
              <a:t> and  </a:t>
            </a:r>
            <a:r>
              <a:rPr lang="en-US" u="sng" dirty="0">
                <a:solidFill>
                  <a:srgbClr val="0070C0"/>
                </a:solidFill>
                <a:hlinkClick r:id="rId3" action="ppaction://hlinkfile" tooltip="Standardization of specifications for related measures with the same measure focus, or for the same target population, or definitions applicable to many measures, so that they are uniform or compatible, unless differences are justified"/>
              </a:rPr>
              <a:t>harmonization</a:t>
            </a:r>
            <a:r>
              <a:rPr lang="en-US" dirty="0"/>
              <a:t> throughout the measure lifecycle. </a:t>
            </a:r>
          </a:p>
          <a:p>
            <a:pPr marL="0" indent="0">
              <a:buNone/>
            </a:pPr>
            <a:endParaRPr lang="en-US" dirty="0"/>
          </a:p>
          <a:p>
            <a:r>
              <a:rPr lang="en-US" dirty="0"/>
              <a:t>Measures should be harmonized unless there is a compelling reason for not doing so. Harmonization standardizes similar measures when their differences do not make them scientifically stronger or more valuable.</a:t>
            </a:r>
          </a:p>
        </p:txBody>
      </p:sp>
    </p:spTree>
    <p:extLst>
      <p:ext uri="{BB962C8B-B14F-4D97-AF65-F5344CB8AC3E}">
        <p14:creationId xmlns:p14="http://schemas.microsoft.com/office/powerpoint/2010/main" val="29472520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Harmonization</a:t>
            </a:r>
          </a:p>
        </p:txBody>
      </p:sp>
      <p:sp>
        <p:nvSpPr>
          <p:cNvPr id="7" name="Content Placeholder 2"/>
          <p:cNvSpPr txBox="1">
            <a:spLocks/>
          </p:cNvSpPr>
          <p:nvPr/>
        </p:nvSpPr>
        <p:spPr>
          <a:xfrm>
            <a:off x="609600" y="1978089"/>
            <a:ext cx="7848600" cy="42973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Harmonization may include, but is not limited to:</a:t>
            </a:r>
          </a:p>
          <a:p>
            <a:pPr lvl="0"/>
            <a:r>
              <a:rPr lang="en-US" dirty="0"/>
              <a:t>Age ranges</a:t>
            </a:r>
          </a:p>
          <a:p>
            <a:pPr lvl="0"/>
            <a:r>
              <a:rPr lang="en-US" dirty="0"/>
              <a:t>Performance time period</a:t>
            </a:r>
          </a:p>
          <a:p>
            <a:pPr lvl="0"/>
            <a:r>
              <a:rPr lang="en-US" dirty="0"/>
              <a:t>Allowable values for medical conditions or procedures; code systems, descriptions</a:t>
            </a:r>
          </a:p>
        </p:txBody>
      </p:sp>
    </p:spTree>
    <p:extLst>
      <p:ext uri="{BB962C8B-B14F-4D97-AF65-F5344CB8AC3E}">
        <p14:creationId xmlns:p14="http://schemas.microsoft.com/office/powerpoint/2010/main" val="29800792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Harmonization</a:t>
            </a:r>
          </a:p>
        </p:txBody>
      </p:sp>
      <p:sp>
        <p:nvSpPr>
          <p:cNvPr id="7" name="Content Placeholder 2"/>
          <p:cNvSpPr txBox="1">
            <a:spLocks/>
          </p:cNvSpPr>
          <p:nvPr/>
        </p:nvSpPr>
        <p:spPr>
          <a:xfrm>
            <a:off x="609600" y="1978089"/>
            <a:ext cx="7848600" cy="4297363"/>
          </a:xfrm>
          <a:prstGeom prst="rect">
            <a:avLst/>
          </a:prstGeom>
        </p:spPr>
        <p:txBody>
          <a:bodyPr vert="horz" lIns="91440" tIns="45720" rIns="91440" bIns="45720" rtlCol="0">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en-US" dirty="0"/>
              <a:t>An existing diabetes measure includes individuals aged 18–75. A new process-of-care measure is based on new </a:t>
            </a:r>
            <a:r>
              <a:rPr lang="en-US" u="sng" dirty="0">
                <a:hlinkClick r:id="rId3" action="ppaction://hlinkfile" tooltip="Clinical practice guidelines are systematically developed statements to assist practitioner and patient decisions about appropriate health care for specific clinical circumstances"/>
              </a:rPr>
              <a:t>clinical practice guidelines</a:t>
            </a:r>
            <a:r>
              <a:rPr lang="en-US" dirty="0"/>
              <a:t> that recommend a particular treatment only for individuals aged 65 years and older.</a:t>
            </a:r>
          </a:p>
          <a:p>
            <a:pPr marL="0" lvl="0" indent="0">
              <a:buNone/>
            </a:pPr>
            <a:endParaRPr lang="en-US" dirty="0"/>
          </a:p>
          <a:p>
            <a:pPr lvl="0"/>
            <a:r>
              <a:rPr lang="en-US" dirty="0"/>
              <a:t>An existing diabetes measure includes individuals aged 18–75. CMS has requested measures for beneficiaries aged 75 years and older.</a:t>
            </a:r>
          </a:p>
        </p:txBody>
      </p:sp>
    </p:spTree>
    <p:extLst>
      <p:ext uri="{BB962C8B-B14F-4D97-AF65-F5344CB8AC3E}">
        <p14:creationId xmlns:p14="http://schemas.microsoft.com/office/powerpoint/2010/main" val="35074415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Recap</a:t>
            </a:r>
          </a:p>
        </p:txBody>
      </p:sp>
      <p:sp>
        <p:nvSpPr>
          <p:cNvPr id="8" name="Content Placeholder 1"/>
          <p:cNvSpPr>
            <a:spLocks noGrp="1"/>
          </p:cNvSpPr>
          <p:nvPr>
            <p:ph idx="1"/>
          </p:nvPr>
        </p:nvSpPr>
        <p:spPr>
          <a:xfrm>
            <a:off x="457200" y="1828800"/>
            <a:ext cx="8229600" cy="4297363"/>
          </a:xfrm>
        </p:spPr>
        <p:txBody>
          <a:bodyPr/>
          <a:lstStyle/>
          <a:p>
            <a:r>
              <a:rPr lang="en-US" dirty="0"/>
              <a:t>Technical comprehensive details</a:t>
            </a:r>
          </a:p>
          <a:p>
            <a:r>
              <a:rPr lang="en-US" dirty="0"/>
              <a:t>Iterative process of filling in details, assessing feasibility and other criteria, testing and revising</a:t>
            </a:r>
          </a:p>
          <a:p>
            <a:r>
              <a:rPr lang="en-US" dirty="0"/>
              <a:t>Tools make NQF submission easier </a:t>
            </a:r>
          </a:p>
          <a:p>
            <a:r>
              <a:rPr lang="en-US" dirty="0"/>
              <a:t>Outcome measures usually risk adjusted</a:t>
            </a:r>
          </a:p>
        </p:txBody>
      </p:sp>
    </p:spTree>
    <p:extLst>
      <p:ext uri="{BB962C8B-B14F-4D97-AF65-F5344CB8AC3E}">
        <p14:creationId xmlns:p14="http://schemas.microsoft.com/office/powerpoint/2010/main" val="26599885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Content Placeholder 1" descr="picture of a baby dressed like a doctor" title="baby doctor"/>
          <p:cNvPicPr>
            <a:picLocks noChangeAspect="1"/>
          </p:cNvPicPr>
          <p:nvPr/>
        </p:nvPicPr>
        <p:blipFill>
          <a:blip r:embed="rId3"/>
          <a:stretch>
            <a:fillRect/>
          </a:stretch>
        </p:blipFill>
        <p:spPr>
          <a:xfrm>
            <a:off x="5638800" y="2478157"/>
            <a:ext cx="2895600" cy="4343400"/>
          </a:xfrm>
          <a:prstGeom prst="rect">
            <a:avLst/>
          </a:prstGeom>
        </p:spPr>
      </p:pic>
      <p:sp>
        <p:nvSpPr>
          <p:cNvPr id="2" name="Title 1"/>
          <p:cNvSpPr>
            <a:spLocks noGrp="1"/>
          </p:cNvSpPr>
          <p:nvPr>
            <p:ph type="title"/>
          </p:nvPr>
        </p:nvSpPr>
        <p:spPr>
          <a:xfrm>
            <a:off x="0" y="0"/>
            <a:ext cx="9144000" cy="1343608"/>
          </a:xfrm>
        </p:spPr>
        <p:txBody>
          <a:bodyPr anchor="t"/>
          <a:lstStyle/>
          <a:p>
            <a:r>
              <a:rPr lang="en-US" sz="4000" dirty="0"/>
              <a:t>Measure Conceptualization</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Questions</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26</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26</a:t>
            </a:fld>
            <a:endParaRPr lang="en-US" sz="1200" dirty="0">
              <a:latin typeface="Arial" charset="0"/>
            </a:endParaRPr>
          </a:p>
        </p:txBody>
      </p:sp>
    </p:spTree>
    <p:extLst>
      <p:ext uri="{BB962C8B-B14F-4D97-AF65-F5344CB8AC3E}">
        <p14:creationId xmlns:p14="http://schemas.microsoft.com/office/powerpoint/2010/main" val="20631008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sz="4000" dirty="0"/>
              <a:t>Available Resources</a:t>
            </a:r>
          </a:p>
        </p:txBody>
      </p:sp>
      <p:sp>
        <p:nvSpPr>
          <p:cNvPr id="4"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
        <p:nvSpPr>
          <p:cNvPr id="6" name="Rectangle 5" descr="MMS blueprint and CMS MMS website links" title="MMS blueprint and CMS MMS website links"/>
          <p:cNvSpPr/>
          <p:nvPr/>
        </p:nvSpPr>
        <p:spPr>
          <a:xfrm>
            <a:off x="609600" y="2063781"/>
            <a:ext cx="7924800" cy="3539430"/>
          </a:xfrm>
          <a:prstGeom prst="rect">
            <a:avLst/>
          </a:prstGeom>
        </p:spPr>
        <p:txBody>
          <a:bodyPr wrap="square">
            <a:spAutoFit/>
          </a:bodyPr>
          <a:lstStyle/>
          <a:p>
            <a:pPr algn="ctr"/>
            <a:r>
              <a:rPr lang="en-US" sz="2800" dirty="0"/>
              <a:t>MMS Blueprint:</a:t>
            </a:r>
          </a:p>
          <a:p>
            <a:pPr algn="ctr"/>
            <a:r>
              <a:rPr lang="en-US" sz="2800" dirty="0">
                <a:hlinkClick r:id="rId3"/>
              </a:rPr>
              <a:t>Click here to access the MMS Blueprint</a:t>
            </a:r>
            <a:endParaRPr lang="en-US" sz="2800" dirty="0"/>
          </a:p>
          <a:p>
            <a:pPr algn="ctr"/>
            <a:endParaRPr lang="en-US" sz="2800" dirty="0"/>
          </a:p>
          <a:p>
            <a:pPr algn="ctr"/>
            <a:r>
              <a:rPr lang="en-US" sz="2800" dirty="0"/>
              <a:t>The CMS Measures Management System (MMS) Site: </a:t>
            </a:r>
            <a:r>
              <a:rPr lang="en-US" sz="2800" dirty="0">
                <a:hlinkClick r:id="rId4"/>
              </a:rPr>
              <a:t>Click here to visit the CMS Measures Management System website</a:t>
            </a:r>
            <a:endParaRPr lang="en-US" sz="2800" dirty="0"/>
          </a:p>
          <a:p>
            <a:pPr algn="ctr"/>
            <a:r>
              <a:rPr lang="en-US" sz="2800" dirty="0"/>
              <a:t> </a:t>
            </a:r>
            <a:br>
              <a:rPr lang="en-US" sz="2800" dirty="0"/>
            </a:br>
            <a:endParaRPr lang="en-US" sz="2800" dirty="0"/>
          </a:p>
        </p:txBody>
      </p:sp>
    </p:spTree>
    <p:extLst>
      <p:ext uri="{BB962C8B-B14F-4D97-AF65-F5344CB8AC3E}">
        <p14:creationId xmlns:p14="http://schemas.microsoft.com/office/powerpoint/2010/main" val="11598108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chor="t"/>
          <a:lstStyle/>
          <a:p>
            <a:r>
              <a:rPr lang="en-US" dirty="0"/>
              <a:t>CMS Spotlight Opportunities</a:t>
            </a:r>
          </a:p>
        </p:txBody>
      </p:sp>
      <p:sp>
        <p:nvSpPr>
          <p:cNvPr id="3" name="Content Placeholder 2"/>
          <p:cNvSpPr>
            <a:spLocks noGrp="1"/>
          </p:cNvSpPr>
          <p:nvPr>
            <p:ph idx="1"/>
          </p:nvPr>
        </p:nvSpPr>
        <p:spPr>
          <a:xfrm>
            <a:off x="0" y="1828800"/>
            <a:ext cx="8991599" cy="4297363"/>
          </a:xfrm>
        </p:spPr>
        <p:txBody>
          <a:bodyPr>
            <a:normAutofit/>
          </a:bodyPr>
          <a:lstStyle/>
          <a:p>
            <a:pPr marL="457200" lvl="1" indent="0">
              <a:buNone/>
            </a:pPr>
            <a:r>
              <a:rPr lang="en-US" sz="3200" dirty="0"/>
              <a:t>Reminder: </a:t>
            </a:r>
          </a:p>
          <a:p>
            <a:pPr marL="457200" lvl="1" indent="0">
              <a:buNone/>
            </a:pPr>
            <a:endParaRPr lang="en-US" sz="3200" dirty="0"/>
          </a:p>
          <a:p>
            <a:pPr marL="457200" lvl="1" indent="0">
              <a:buNone/>
            </a:pPr>
            <a:r>
              <a:rPr lang="en-US" sz="3200" dirty="0"/>
              <a:t>If you are currently developing quality measures that you would like to present to CMS contact the MMS Support Desk at </a:t>
            </a:r>
            <a:r>
              <a:rPr lang="en-US" sz="3200" dirty="0">
                <a:hlinkClick r:id="rId3"/>
              </a:rPr>
              <a:t>MMSsupport@Battelle.org</a:t>
            </a:r>
            <a:endParaRPr lang="en-US" sz="3200" dirty="0"/>
          </a:p>
          <a:p>
            <a:pPr marL="457200" lvl="1" indent="0">
              <a:buNone/>
            </a:pPr>
            <a:endParaRPr lang="en-US" sz="3200" dirty="0"/>
          </a:p>
          <a:p>
            <a:endParaRPr lang="en-US" dirty="0"/>
          </a:p>
        </p:txBody>
      </p:sp>
      <p:sp>
        <p:nvSpPr>
          <p:cNvPr id="7"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Tree>
    <p:extLst>
      <p:ext uri="{BB962C8B-B14F-4D97-AF65-F5344CB8AC3E}">
        <p14:creationId xmlns:p14="http://schemas.microsoft.com/office/powerpoint/2010/main" val="1781401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Overview</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Specification</a:t>
            </a:r>
          </a:p>
        </p:txBody>
      </p:sp>
      <p:pic>
        <p:nvPicPr>
          <p:cNvPr id="4" name="Picture 3" descr="Instructions following the webinar" title="Instructions following the webinar"/>
          <p:cNvPicPr>
            <a:picLocks noChangeAspect="1"/>
          </p:cNvPicPr>
          <p:nvPr/>
        </p:nvPicPr>
        <p:blipFill>
          <a:blip r:embed="rId3"/>
          <a:stretch>
            <a:fillRect/>
          </a:stretch>
        </p:blipFill>
        <p:spPr>
          <a:xfrm>
            <a:off x="0" y="1972513"/>
            <a:ext cx="9144000" cy="4326674"/>
          </a:xfrm>
          <a:prstGeom prst="rect">
            <a:avLst/>
          </a:prstGeom>
        </p:spPr>
      </p:pic>
    </p:spTree>
    <p:extLst>
      <p:ext uri="{BB962C8B-B14F-4D97-AF65-F5344CB8AC3E}">
        <p14:creationId xmlns:p14="http://schemas.microsoft.com/office/powerpoint/2010/main" val="19580944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Conceptualization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
        <p:nvSpPr>
          <p:cNvPr id="7" name="Content Placeholder 1"/>
          <p:cNvSpPr>
            <a:spLocks noGrp="1"/>
          </p:cNvSpPr>
          <p:nvPr>
            <p:ph idx="1"/>
          </p:nvPr>
        </p:nvSpPr>
        <p:spPr/>
        <p:txBody>
          <a:bodyPr>
            <a:normAutofit/>
          </a:bodyPr>
          <a:lstStyle/>
          <a:p>
            <a:pPr marL="0" indent="0">
              <a:buNone/>
            </a:pPr>
            <a:r>
              <a:rPr lang="en-US" sz="2700" b="1" dirty="0"/>
              <a:t>Planned Upcoming Webinars:</a:t>
            </a:r>
          </a:p>
          <a:p>
            <a:pPr marL="457200" lvl="1" indent="0">
              <a:buNone/>
            </a:pPr>
            <a:endParaRPr lang="en-US" sz="2700" b="1" dirty="0"/>
          </a:p>
          <a:p>
            <a:pPr marL="514350" indent="-457200"/>
            <a:r>
              <a:rPr lang="en-US" sz="2700" dirty="0"/>
              <a:t>Suggestions for future topics?</a:t>
            </a:r>
          </a:p>
          <a:p>
            <a:pPr marL="514350" indent="-457200"/>
            <a:endParaRPr lang="en-US" sz="1050" dirty="0"/>
          </a:p>
          <a:p>
            <a:pPr marL="514350" indent="-457200"/>
            <a:r>
              <a:rPr lang="en-US" sz="2700" dirty="0"/>
              <a:t>Email: </a:t>
            </a:r>
            <a:r>
              <a:rPr lang="en-US" sz="2700" dirty="0">
                <a:solidFill>
                  <a:schemeClr val="bg2">
                    <a:lumMod val="60000"/>
                    <a:lumOff val="40000"/>
                  </a:schemeClr>
                </a:solidFill>
                <a:hlinkClick r:id="rId3"/>
              </a:rPr>
              <a:t>MMSsupport@battelle.org</a:t>
            </a:r>
            <a:r>
              <a:rPr lang="en-US" sz="2700" dirty="0">
                <a:solidFill>
                  <a:srgbClr val="3333FF"/>
                </a:solidFill>
              </a:rPr>
              <a:t> </a:t>
            </a:r>
          </a:p>
        </p:txBody>
      </p:sp>
    </p:spTree>
    <p:extLst>
      <p:ext uri="{BB962C8B-B14F-4D97-AF65-F5344CB8AC3E}">
        <p14:creationId xmlns:p14="http://schemas.microsoft.com/office/powerpoint/2010/main" val="18901396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9144000" cy="1417638"/>
          </a:xfrm>
        </p:spPr>
        <p:txBody>
          <a:bodyPr anchor="t"/>
          <a:lstStyle/>
          <a:p>
            <a:r>
              <a:rPr lang="en-US" sz="4000" dirty="0"/>
              <a:t>For More Information &amp; Questions</a:t>
            </a:r>
          </a:p>
        </p:txBody>
      </p:sp>
      <p:sp>
        <p:nvSpPr>
          <p:cNvPr id="6" name="Text Placeholder 1"/>
          <p:cNvSpPr txBox="1">
            <a:spLocks/>
          </p:cNvSpPr>
          <p:nvPr/>
        </p:nvSpPr>
        <p:spPr>
          <a:xfrm>
            <a:off x="25998" y="1828800"/>
            <a:ext cx="9118002" cy="46482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u="sng" dirty="0"/>
              <a:t>Battelle</a:t>
            </a:r>
          </a:p>
          <a:p>
            <a:pPr marL="0" indent="0">
              <a:buNone/>
            </a:pPr>
            <a:r>
              <a:rPr lang="en-US" sz="2400" dirty="0"/>
              <a:t>Measures Management System Contract Holder:  </a:t>
            </a:r>
            <a:r>
              <a:rPr lang="en-US" sz="2400" dirty="0">
                <a:solidFill>
                  <a:srgbClr val="0000FF"/>
                </a:solidFill>
              </a:rPr>
              <a:t>Battelle</a:t>
            </a:r>
          </a:p>
          <a:p>
            <a:pPr marL="0" indent="0">
              <a:buNone/>
            </a:pPr>
            <a:r>
              <a:rPr lang="en-US" sz="2400" dirty="0"/>
              <a:t>Contact:  </a:t>
            </a:r>
            <a:r>
              <a:rPr lang="en-US" sz="2400" dirty="0">
                <a:hlinkClick r:id="rId3"/>
              </a:rPr>
              <a:t>MMSsupport@Battelle.org</a:t>
            </a:r>
            <a:endParaRPr lang="en-US" sz="2400" dirty="0"/>
          </a:p>
          <a:p>
            <a:pPr marL="0" indent="0">
              <a:buNone/>
            </a:pPr>
            <a:endParaRPr lang="en-US" sz="2400" u="sng" dirty="0"/>
          </a:p>
          <a:p>
            <a:pPr marL="0" indent="0">
              <a:buNone/>
            </a:pPr>
            <a:r>
              <a:rPr lang="en-US" sz="2400" u="sng" dirty="0"/>
              <a:t>CMS</a:t>
            </a:r>
          </a:p>
          <a:p>
            <a:pPr marL="0" indent="0">
              <a:buNone/>
            </a:pPr>
            <a:r>
              <a:rPr lang="en-US" sz="2400" dirty="0"/>
              <a:t>Kristin Borowski: </a:t>
            </a:r>
            <a:r>
              <a:rPr lang="en-US" sz="2400" dirty="0">
                <a:hlinkClick r:id="rId4"/>
              </a:rPr>
              <a:t>Kristin.Borowski@cms.hhs.gov</a:t>
            </a:r>
            <a:endParaRPr lang="en-US" sz="2400" dirty="0"/>
          </a:p>
          <a:p>
            <a:pPr marL="0" indent="0">
              <a:buNone/>
            </a:pPr>
            <a:endParaRPr lang="en-US" sz="2400" dirty="0"/>
          </a:p>
          <a:p>
            <a:pPr marL="0" indent="0">
              <a:buNone/>
            </a:pPr>
            <a:r>
              <a:rPr lang="en-US" sz="2400" dirty="0"/>
              <a:t> </a:t>
            </a:r>
          </a:p>
        </p:txBody>
      </p:sp>
      <p:sp>
        <p:nvSpPr>
          <p:cNvPr id="5" name="Title 4"/>
          <p:cNvSpPr txBox="1">
            <a:spLocks/>
          </p:cNvSpPr>
          <p:nvPr/>
        </p:nvSpPr>
        <p:spPr>
          <a:xfrm>
            <a:off x="0" y="685799"/>
            <a:ext cx="9144000" cy="1015481"/>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Tree>
    <p:extLst>
      <p:ext uri="{BB962C8B-B14F-4D97-AF65-F5344CB8AC3E}">
        <p14:creationId xmlns:p14="http://schemas.microsoft.com/office/powerpoint/2010/main" val="14122695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Development</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Blueprint</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a:t>
            </a:fld>
            <a:endParaRPr lang="en-US" sz="1200" dirty="0">
              <a:latin typeface="Arial" charset="0"/>
            </a:endParaRPr>
          </a:p>
        </p:txBody>
      </p:sp>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a:t>
            </a:fld>
            <a:endParaRPr lang="en-US" sz="1200" dirty="0">
              <a:latin typeface="Arial" charset="0"/>
            </a:endParaRPr>
          </a:p>
        </p:txBody>
      </p:sp>
      <p:sp>
        <p:nvSpPr>
          <p:cNvPr id="20"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a:t>
            </a:fld>
            <a:endParaRPr lang="en-US" sz="1200" dirty="0">
              <a:latin typeface="Arial" charset="0"/>
            </a:endParaRPr>
          </a:p>
        </p:txBody>
      </p:sp>
      <p:pic>
        <p:nvPicPr>
          <p:cNvPr id="16" name="Picture 15" descr="screenshot Blueprint for the CMS Measures Management System" title="Blueprint for the CMS Measures Management System"/>
          <p:cNvPicPr>
            <a:picLocks noChangeAspect="1"/>
          </p:cNvPicPr>
          <p:nvPr/>
        </p:nvPicPr>
        <p:blipFill rotWithShape="1">
          <a:blip r:embed="rId3"/>
          <a:srcRect l="40755" t="18221" r="27293" b="7691"/>
          <a:stretch/>
        </p:blipFill>
        <p:spPr>
          <a:xfrm>
            <a:off x="5257800" y="1897064"/>
            <a:ext cx="3657600" cy="4463110"/>
          </a:xfrm>
          <a:prstGeom prst="rect">
            <a:avLst/>
          </a:prstGeom>
          <a:ln w="3175">
            <a:solidFill>
              <a:schemeClr val="tx1"/>
            </a:solidFill>
          </a:ln>
        </p:spPr>
      </p:pic>
      <p:sp>
        <p:nvSpPr>
          <p:cNvPr id="17" name="Rectangle 3"/>
          <p:cNvSpPr txBox="1">
            <a:spLocks noChangeArrowheads="1"/>
          </p:cNvSpPr>
          <p:nvPr/>
        </p:nvSpPr>
        <p:spPr bwMode="auto">
          <a:xfrm>
            <a:off x="0" y="1752600"/>
            <a:ext cx="5105400" cy="3581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6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200">
                <a:solidFill>
                  <a:schemeClr val="tx1"/>
                </a:solidFill>
                <a:latin typeface="+mn-lt"/>
                <a:ea typeface="+mn-ea"/>
              </a:defRPr>
            </a:lvl2pPr>
            <a:lvl3pPr marL="1085850" indent="-228600" algn="l" rtl="0" eaLnBrk="0" fontAlgn="base" hangingPunct="0">
              <a:spcBef>
                <a:spcPct val="20000"/>
              </a:spcBef>
              <a:spcAft>
                <a:spcPct val="0"/>
              </a:spcAft>
              <a:buFont typeface="Times" charset="0"/>
              <a:buChar char="•"/>
              <a:defRPr sz="2000">
                <a:solidFill>
                  <a:schemeClr val="tx1"/>
                </a:solidFill>
                <a:latin typeface="+mn-lt"/>
                <a:ea typeface="+mn-ea"/>
              </a:defRPr>
            </a:lvl3pPr>
            <a:lvl4pPr marL="1428750" indent="-228600" algn="l" rtl="0" eaLnBrk="0" fontAlgn="base" hangingPunct="0">
              <a:spcBef>
                <a:spcPct val="20000"/>
              </a:spcBef>
              <a:spcAft>
                <a:spcPct val="0"/>
              </a:spcAft>
              <a:buChar char="–"/>
              <a:defRPr>
                <a:solidFill>
                  <a:schemeClr val="tx1"/>
                </a:solidFill>
                <a:latin typeface="+mn-lt"/>
                <a:ea typeface="+mn-ea"/>
              </a:defRPr>
            </a:lvl4pPr>
            <a:lvl5pPr marL="1771650" indent="-228600" algn="l" rtl="0" eaLnBrk="0" fontAlgn="base" hangingPunct="0">
              <a:spcBef>
                <a:spcPct val="20000"/>
              </a:spcBef>
              <a:spcAft>
                <a:spcPct val="0"/>
              </a:spcAft>
              <a:buFont typeface="Wingdings" charset="0"/>
              <a:buChar char="§"/>
              <a:defRPr sz="1600">
                <a:solidFill>
                  <a:schemeClr val="tx1"/>
                </a:solidFill>
                <a:latin typeface="+mn-lt"/>
                <a:ea typeface="+mn-ea"/>
              </a:defRPr>
            </a:lvl5pPr>
            <a:lvl6pPr marL="2228850" indent="-228600" algn="l" rtl="0" fontAlgn="base">
              <a:spcBef>
                <a:spcPct val="20000"/>
              </a:spcBef>
              <a:spcAft>
                <a:spcPct val="0"/>
              </a:spcAft>
              <a:buFont typeface="Wingdings" charset="0"/>
              <a:buChar char="§"/>
              <a:defRPr sz="1600">
                <a:solidFill>
                  <a:schemeClr val="bg2"/>
                </a:solidFill>
                <a:latin typeface="+mn-lt"/>
                <a:ea typeface="+mn-ea"/>
              </a:defRPr>
            </a:lvl6pPr>
            <a:lvl7pPr marL="2686050" indent="-228600" algn="l" rtl="0" fontAlgn="base">
              <a:spcBef>
                <a:spcPct val="20000"/>
              </a:spcBef>
              <a:spcAft>
                <a:spcPct val="0"/>
              </a:spcAft>
              <a:buFont typeface="Wingdings" charset="0"/>
              <a:buChar char="§"/>
              <a:defRPr sz="1600">
                <a:solidFill>
                  <a:schemeClr val="bg2"/>
                </a:solidFill>
                <a:latin typeface="+mn-lt"/>
                <a:ea typeface="+mn-ea"/>
              </a:defRPr>
            </a:lvl7pPr>
            <a:lvl8pPr marL="3143250" indent="-228600" algn="l" rtl="0" fontAlgn="base">
              <a:spcBef>
                <a:spcPct val="20000"/>
              </a:spcBef>
              <a:spcAft>
                <a:spcPct val="0"/>
              </a:spcAft>
              <a:buFont typeface="Wingdings" charset="0"/>
              <a:buChar char="§"/>
              <a:defRPr sz="1600">
                <a:solidFill>
                  <a:schemeClr val="bg2"/>
                </a:solidFill>
                <a:latin typeface="+mn-lt"/>
                <a:ea typeface="+mn-ea"/>
              </a:defRPr>
            </a:lvl8pPr>
            <a:lvl9pPr marL="3600450" indent="-228600" algn="l" rtl="0" fontAlgn="base">
              <a:spcBef>
                <a:spcPct val="20000"/>
              </a:spcBef>
              <a:spcAft>
                <a:spcPct val="0"/>
              </a:spcAft>
              <a:buFont typeface="Wingdings" charset="0"/>
              <a:buChar char="§"/>
              <a:defRPr sz="1600">
                <a:solidFill>
                  <a:schemeClr val="bg2"/>
                </a:solidFill>
                <a:latin typeface="+mn-lt"/>
                <a:ea typeface="+mn-ea"/>
              </a:defRPr>
            </a:lvl9pPr>
          </a:lstStyle>
          <a:p>
            <a:pPr marL="400050" lvl="1" indent="0" eaLnBrk="1" hangingPunct="1">
              <a:buFontTx/>
              <a:buNone/>
              <a:defRPr/>
            </a:pPr>
            <a:r>
              <a:rPr lang="en-US" sz="3200" kern="0" dirty="0">
                <a:cs typeface="+mn-cs"/>
              </a:rPr>
              <a:t>The Measures Management System (MMS) provides best practices and tools for stakeholder engagement both on MMS website and in the Blueprint</a:t>
            </a:r>
          </a:p>
          <a:p>
            <a:pPr marL="400050" lvl="1" indent="0" eaLnBrk="1" hangingPunct="1">
              <a:buFontTx/>
              <a:buNone/>
              <a:defRPr/>
            </a:pPr>
            <a:endParaRPr lang="en-US" sz="3200" kern="0" dirty="0">
              <a:cs typeface="+mn-cs"/>
            </a:endParaRPr>
          </a:p>
        </p:txBody>
      </p:sp>
      <p:sp>
        <p:nvSpPr>
          <p:cNvPr id="19" name="Rectangle 18"/>
          <p:cNvSpPr/>
          <p:nvPr/>
        </p:nvSpPr>
        <p:spPr>
          <a:xfrm>
            <a:off x="-31532" y="5344510"/>
            <a:ext cx="5136931" cy="1015663"/>
          </a:xfrm>
          <a:prstGeom prst="rect">
            <a:avLst/>
          </a:prstGeom>
        </p:spPr>
        <p:txBody>
          <a:bodyPr wrap="square">
            <a:spAutoFit/>
          </a:bodyPr>
          <a:lstStyle/>
          <a:p>
            <a:pPr marL="400050" lvl="1" indent="0" eaLnBrk="1" hangingPunct="1">
              <a:buFontTx/>
              <a:buNone/>
              <a:defRPr/>
            </a:pPr>
            <a:r>
              <a:rPr lang="en-US" sz="2000" kern="0" dirty="0">
                <a:latin typeface="+mj-lt"/>
                <a:hlinkClick r:id="rId4" tooltip="hyperlink to MMS website"/>
              </a:rPr>
              <a:t>https://www.cms.gov/Medicare/Quality-Initiatives-Patient-Assessment-Instruments/MMS/index.html </a:t>
            </a:r>
            <a:endParaRPr lang="en-US" sz="2000" kern="0" dirty="0">
              <a:latin typeface="+mj-lt"/>
            </a:endParaRPr>
          </a:p>
        </p:txBody>
      </p:sp>
    </p:spTree>
    <p:extLst>
      <p:ext uri="{BB962C8B-B14F-4D97-AF65-F5344CB8AC3E}">
        <p14:creationId xmlns:p14="http://schemas.microsoft.com/office/powerpoint/2010/main" val="21429325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4</a:t>
            </a:fld>
            <a:endParaRPr lang="en-US" sz="1200" dirty="0">
              <a:latin typeface="Arial" charset="0"/>
            </a:endParaRPr>
          </a:p>
        </p:txBody>
      </p:sp>
      <p:sp>
        <p:nvSpPr>
          <p:cNvPr id="2" name="Title 1"/>
          <p:cNvSpPr>
            <a:spLocks noGrp="1"/>
          </p:cNvSpPr>
          <p:nvPr>
            <p:ph type="title"/>
          </p:nvPr>
        </p:nvSpPr>
        <p:spPr>
          <a:xfrm>
            <a:off x="0" y="0"/>
            <a:ext cx="9144000" cy="1343608"/>
          </a:xfrm>
        </p:spPr>
        <p:txBody>
          <a:bodyPr anchor="t"/>
          <a:lstStyle/>
          <a:p>
            <a:r>
              <a:rPr lang="en-US" sz="4000" dirty="0"/>
              <a:t>Measure Development</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Lifecycle</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4</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4</a:t>
            </a:fld>
            <a:endParaRPr lang="en-US" sz="1200" dirty="0">
              <a:latin typeface="Arial" charset="0"/>
            </a:endParaRPr>
          </a:p>
        </p:txBody>
      </p:sp>
      <p:grpSp>
        <p:nvGrpSpPr>
          <p:cNvPr id="16" name="Group 15" descr="The cyclical set of processes has conceptualization in the center, and specification, testing, implementation, and maintenance, use, and validation in a circle around conceptualization" title="Measure Development Lifecycle"/>
          <p:cNvGrpSpPr/>
          <p:nvPr/>
        </p:nvGrpSpPr>
        <p:grpSpPr>
          <a:xfrm>
            <a:off x="1447800" y="1978089"/>
            <a:ext cx="6442274" cy="4523273"/>
            <a:chOff x="1666466" y="3124201"/>
            <a:chExt cx="5569347" cy="3209919"/>
          </a:xfrm>
        </p:grpSpPr>
        <p:sp>
          <p:nvSpPr>
            <p:cNvPr id="19" name="Rectangle 18">
              <a:hlinkClick r:id="rId3" action="ppaction://hlinksldjump"/>
            </p:cNvPr>
            <p:cNvSpPr/>
            <p:nvPr/>
          </p:nvSpPr>
          <p:spPr bwMode="auto">
            <a:xfrm>
              <a:off x="3733800" y="4343399"/>
              <a:ext cx="1447800" cy="762000"/>
            </a:xfrm>
            <a:prstGeom prst="rect">
              <a:avLst/>
            </a:prstGeom>
            <a:gradFill>
              <a:gsLst>
                <a:gs pos="78000">
                  <a:schemeClr val="accent2">
                    <a:lumMod val="60000"/>
                    <a:lumOff val="40000"/>
                  </a:schemeClr>
                </a:gs>
                <a:gs pos="0">
                  <a:schemeClr val="accent6">
                    <a:lumMod val="20000"/>
                    <a:lumOff val="80000"/>
                  </a:schemeClr>
                </a:gs>
              </a:gsLst>
              <a:lin ang="5400000" scaled="1"/>
            </a:gradFill>
            <a:ln w="9525" cap="sq" cmpd="sng" algn="ctr">
              <a:noFill/>
              <a:prstDash val="solid"/>
              <a:bevel/>
              <a:headEnd type="none" w="med" len="med"/>
              <a:tailEnd type="none" w="med" len="med"/>
            </a:ln>
            <a:effectLst/>
            <a:scene3d>
              <a:camera prst="orthographicFront"/>
              <a:lightRig rig="threePt" dir="t"/>
            </a:scene3d>
            <a:sp3d>
              <a:bevelT/>
            </a:sp3d>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Narrow" panose="020B0606020202030204" pitchFamily="34" charset="0"/>
                  <a:ea typeface="Verdana" panose="020B0604030504040204" pitchFamily="34" charset="0"/>
                  <a:cs typeface="Verdana" panose="020B0604030504040204" pitchFamily="34" charset="0"/>
                </a:rPr>
                <a:t>Conceptualization</a:t>
              </a:r>
            </a:p>
          </p:txBody>
        </p:sp>
        <p:sp>
          <p:nvSpPr>
            <p:cNvPr id="23" name="Rectangle 22">
              <a:hlinkClick r:id="rId4" action="ppaction://hlinksldjump"/>
            </p:cNvPr>
            <p:cNvSpPr/>
            <p:nvPr/>
          </p:nvSpPr>
          <p:spPr bwMode="auto">
            <a:xfrm>
              <a:off x="5788013" y="4343399"/>
              <a:ext cx="1447800" cy="762000"/>
            </a:xfrm>
            <a:prstGeom prst="rect">
              <a:avLst/>
            </a:prstGeom>
            <a:gradFill>
              <a:gsLst>
                <a:gs pos="78000">
                  <a:schemeClr val="accent2">
                    <a:lumMod val="60000"/>
                    <a:lumOff val="40000"/>
                  </a:schemeClr>
                </a:gs>
                <a:gs pos="0">
                  <a:schemeClr val="accent6">
                    <a:lumMod val="20000"/>
                    <a:lumOff val="80000"/>
                  </a:schemeClr>
                </a:gs>
              </a:gsLst>
              <a:lin ang="5400000" scaled="1"/>
            </a:gradFill>
            <a:ln w="9525" cap="sq" cmpd="sng" algn="ctr">
              <a:noFill/>
              <a:prstDash val="solid"/>
              <a:bevel/>
              <a:headEnd type="none" w="med" len="med"/>
              <a:tailEnd type="none" w="med" len="med"/>
            </a:ln>
            <a:effectLst/>
            <a:scene3d>
              <a:camera prst="orthographicFront"/>
              <a:lightRig rig="threePt" dir="t"/>
            </a:scene3d>
            <a:sp3d>
              <a:bevelT/>
            </a:sp3d>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sz="1400" dirty="0">
                  <a:solidFill>
                    <a:srgbClr val="000000"/>
                  </a:solidFill>
                  <a:latin typeface="Arial Narrow" panose="020B0606020202030204" pitchFamily="34" charset="0"/>
                  <a:ea typeface="Verdana" panose="020B0604030504040204" pitchFamily="34" charset="0"/>
                  <a:cs typeface="Verdana" panose="020B0604030504040204" pitchFamily="34" charset="0"/>
                </a:rPr>
                <a:t>Testing</a:t>
              </a:r>
            </a:p>
          </p:txBody>
        </p:sp>
        <p:sp>
          <p:nvSpPr>
            <p:cNvPr id="24" name="Rectangle 23">
              <a:hlinkClick r:id="rId5" action="ppaction://hlinksldjump"/>
            </p:cNvPr>
            <p:cNvSpPr/>
            <p:nvPr/>
          </p:nvSpPr>
          <p:spPr bwMode="auto">
            <a:xfrm>
              <a:off x="1666466" y="4343399"/>
              <a:ext cx="1447800" cy="762000"/>
            </a:xfrm>
            <a:prstGeom prst="rect">
              <a:avLst/>
            </a:prstGeom>
            <a:gradFill>
              <a:gsLst>
                <a:gs pos="78000">
                  <a:schemeClr val="accent2">
                    <a:lumMod val="60000"/>
                    <a:lumOff val="40000"/>
                  </a:schemeClr>
                </a:gs>
                <a:gs pos="0">
                  <a:schemeClr val="accent6">
                    <a:lumMod val="20000"/>
                    <a:lumOff val="80000"/>
                  </a:schemeClr>
                </a:gs>
              </a:gsLst>
              <a:lin ang="5400000" scaled="1"/>
            </a:gradFill>
            <a:ln w="9525" cap="sq" cmpd="sng" algn="ctr">
              <a:noFill/>
              <a:prstDash val="solid"/>
              <a:bevel/>
              <a:headEnd type="none" w="med" len="med"/>
              <a:tailEnd type="none" w="med" len="med"/>
            </a:ln>
            <a:effectLst/>
            <a:scene3d>
              <a:camera prst="orthographicFront"/>
              <a:lightRig rig="threePt" dir="t"/>
            </a:scene3d>
            <a:sp3d>
              <a:bevelT/>
            </a:sp3d>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sz="1400" dirty="0">
                  <a:solidFill>
                    <a:srgbClr val="000000"/>
                  </a:solidFill>
                  <a:latin typeface="Arial Narrow" panose="020B0606020202030204" pitchFamily="34" charset="0"/>
                  <a:ea typeface="Verdana" panose="020B0604030504040204" pitchFamily="34" charset="0"/>
                  <a:cs typeface="Verdana" panose="020B0604030504040204" pitchFamily="34" charset="0"/>
                </a:rPr>
                <a:t>Maintenance, Use &amp; Validation</a:t>
              </a:r>
            </a:p>
          </p:txBody>
        </p:sp>
        <p:sp>
          <p:nvSpPr>
            <p:cNvPr id="26" name="Rectangle 25">
              <a:hlinkClick r:id="rId6" action="ppaction://hlinksldjump"/>
            </p:cNvPr>
            <p:cNvSpPr/>
            <p:nvPr/>
          </p:nvSpPr>
          <p:spPr bwMode="auto">
            <a:xfrm>
              <a:off x="3733800" y="5572120"/>
              <a:ext cx="1447800" cy="762000"/>
            </a:xfrm>
            <a:prstGeom prst="rect">
              <a:avLst/>
            </a:prstGeom>
            <a:gradFill>
              <a:gsLst>
                <a:gs pos="78000">
                  <a:schemeClr val="accent2">
                    <a:lumMod val="60000"/>
                    <a:lumOff val="40000"/>
                  </a:schemeClr>
                </a:gs>
                <a:gs pos="0">
                  <a:schemeClr val="accent6">
                    <a:lumMod val="20000"/>
                    <a:lumOff val="80000"/>
                  </a:schemeClr>
                </a:gs>
              </a:gsLst>
              <a:lin ang="5400000" scaled="1"/>
            </a:gradFill>
            <a:ln w="9525" cap="sq" cmpd="sng" algn="ctr">
              <a:noFill/>
              <a:prstDash val="solid"/>
              <a:bevel/>
              <a:headEnd type="none" w="med" len="med"/>
              <a:tailEnd type="none" w="med" len="med"/>
            </a:ln>
            <a:effectLst/>
            <a:scene3d>
              <a:camera prst="orthographicFront"/>
              <a:lightRig rig="threePt" dir="t"/>
            </a:scene3d>
            <a:sp3d>
              <a:bevelT/>
            </a:sp3d>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sz="1400" dirty="0">
                  <a:solidFill>
                    <a:srgbClr val="000000"/>
                  </a:solidFill>
                  <a:latin typeface="Arial Narrow" panose="020B0606020202030204" pitchFamily="34" charset="0"/>
                  <a:ea typeface="Verdana" panose="020B0604030504040204" pitchFamily="34" charset="0"/>
                  <a:cs typeface="Verdana" panose="020B0604030504040204" pitchFamily="34" charset="0"/>
                </a:rPr>
                <a:t>Implementation</a:t>
              </a:r>
            </a:p>
          </p:txBody>
        </p:sp>
        <p:sp>
          <p:nvSpPr>
            <p:cNvPr id="30" name="Arrow: Right 29"/>
            <p:cNvSpPr/>
            <p:nvPr/>
          </p:nvSpPr>
          <p:spPr bwMode="auto">
            <a:xfrm rot="2957190">
              <a:off x="5225837" y="3797597"/>
              <a:ext cx="730467" cy="341808"/>
            </a:xfrm>
            <a:prstGeom prst="rightArrow">
              <a:avLst/>
            </a:prstGeom>
            <a:solidFill>
              <a:srgbClr val="0070C0"/>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1" name="Rectangle 30">
              <a:hlinkClick r:id="rId7" action="ppaction://hlinksldjump"/>
            </p:cNvPr>
            <p:cNvSpPr/>
            <p:nvPr/>
          </p:nvSpPr>
          <p:spPr bwMode="auto">
            <a:xfrm>
              <a:off x="3733800" y="3124201"/>
              <a:ext cx="1447800" cy="762000"/>
            </a:xfrm>
            <a:prstGeom prst="rect">
              <a:avLst/>
            </a:prstGeom>
            <a:gradFill>
              <a:gsLst>
                <a:gs pos="78000">
                  <a:schemeClr val="accent2">
                    <a:lumMod val="60000"/>
                    <a:lumOff val="40000"/>
                  </a:schemeClr>
                </a:gs>
                <a:gs pos="0">
                  <a:schemeClr val="accent6">
                    <a:lumMod val="20000"/>
                    <a:lumOff val="80000"/>
                  </a:schemeClr>
                </a:gs>
              </a:gsLst>
              <a:lin ang="5400000" scaled="1"/>
            </a:gradFill>
            <a:ln w="9525" cap="sq" cmpd="sng" algn="ctr">
              <a:noFill/>
              <a:prstDash val="solid"/>
              <a:bevel/>
              <a:headEnd type="none" w="med" len="med"/>
              <a:tailEnd type="none" w="med" len="med"/>
            </a:ln>
            <a:effectLst/>
            <a:scene3d>
              <a:camera prst="orthographicFront"/>
              <a:lightRig rig="threePt" dir="t"/>
            </a:scene3d>
            <a:sp3d>
              <a:bevelT/>
            </a:sp3d>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sz="1400" dirty="0">
                  <a:solidFill>
                    <a:srgbClr val="000000"/>
                  </a:solidFill>
                  <a:latin typeface="Arial Narrow" panose="020B0606020202030204" pitchFamily="34" charset="0"/>
                  <a:ea typeface="Verdana" panose="020B0604030504040204" pitchFamily="34" charset="0"/>
                  <a:cs typeface="Verdana" panose="020B0604030504040204" pitchFamily="34" charset="0"/>
                </a:rPr>
                <a:t>Specification</a:t>
              </a:r>
            </a:p>
          </p:txBody>
        </p:sp>
        <p:sp>
          <p:nvSpPr>
            <p:cNvPr id="32" name="Arrow: Right 31"/>
            <p:cNvSpPr/>
            <p:nvPr/>
          </p:nvSpPr>
          <p:spPr bwMode="auto">
            <a:xfrm rot="8350132">
              <a:off x="5225307" y="5329596"/>
              <a:ext cx="730467" cy="341808"/>
            </a:xfrm>
            <a:prstGeom prst="rightArrow">
              <a:avLst/>
            </a:prstGeom>
            <a:solidFill>
              <a:srgbClr val="0070C0"/>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3" name="Arrow: Right 32"/>
            <p:cNvSpPr/>
            <p:nvPr/>
          </p:nvSpPr>
          <p:spPr bwMode="auto">
            <a:xfrm rot="13249868" flipV="1">
              <a:off x="2948303" y="5283559"/>
              <a:ext cx="730467" cy="341808"/>
            </a:xfrm>
            <a:prstGeom prst="rightArrow">
              <a:avLst/>
            </a:prstGeom>
            <a:solidFill>
              <a:srgbClr val="0070C0"/>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4" name="Arrow: Right 33"/>
            <p:cNvSpPr/>
            <p:nvPr/>
          </p:nvSpPr>
          <p:spPr bwMode="auto">
            <a:xfrm rot="19146001" flipV="1">
              <a:off x="2934449" y="3788174"/>
              <a:ext cx="759295" cy="341808"/>
            </a:xfrm>
            <a:prstGeom prst="rightArrow">
              <a:avLst/>
            </a:prstGeom>
            <a:solidFill>
              <a:srgbClr val="0070C0"/>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5" name="Arrow: Up-Down 34"/>
            <p:cNvSpPr/>
            <p:nvPr/>
          </p:nvSpPr>
          <p:spPr bwMode="auto">
            <a:xfrm>
              <a:off x="4342269" y="3883244"/>
              <a:ext cx="251710" cy="460152"/>
            </a:xfrm>
            <a:prstGeom prst="upDownArrow">
              <a:avLst/>
            </a:prstGeom>
            <a:pattFill prst="smCheck">
              <a:fgClr>
                <a:schemeClr val="accent2">
                  <a:lumMod val="20000"/>
                  <a:lumOff val="80000"/>
                </a:schemeClr>
              </a:fgClr>
              <a:bgClr>
                <a:schemeClr val="bg1"/>
              </a:bgClr>
            </a:pattFill>
            <a:ln w="9525" cap="rnd" cmpd="sng" algn="ctr">
              <a:solidFill>
                <a:schemeClr val="bg1">
                  <a:lumMod val="50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6" name="Arrow: Up-Down 35"/>
            <p:cNvSpPr/>
            <p:nvPr/>
          </p:nvSpPr>
          <p:spPr bwMode="auto">
            <a:xfrm>
              <a:off x="4342269" y="5111968"/>
              <a:ext cx="251710" cy="460152"/>
            </a:xfrm>
            <a:prstGeom prst="upDownArrow">
              <a:avLst/>
            </a:prstGeom>
            <a:pattFill prst="smCheck">
              <a:fgClr>
                <a:schemeClr val="accent2">
                  <a:lumMod val="20000"/>
                  <a:lumOff val="80000"/>
                </a:schemeClr>
              </a:fgClr>
              <a:bgClr>
                <a:schemeClr val="bg1"/>
              </a:bgClr>
            </a:pattFill>
            <a:ln w="9525" cap="rnd" cmpd="sng" algn="ctr">
              <a:solidFill>
                <a:schemeClr val="bg1">
                  <a:lumMod val="50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7" name="Arrow: Up-Down 36"/>
            <p:cNvSpPr/>
            <p:nvPr/>
          </p:nvSpPr>
          <p:spPr bwMode="auto">
            <a:xfrm rot="5400000">
              <a:off x="5358951" y="4431356"/>
              <a:ext cx="251710" cy="606413"/>
            </a:xfrm>
            <a:prstGeom prst="upDownArrow">
              <a:avLst/>
            </a:prstGeom>
            <a:pattFill prst="smCheck">
              <a:fgClr>
                <a:schemeClr val="accent2">
                  <a:lumMod val="20000"/>
                  <a:lumOff val="80000"/>
                </a:schemeClr>
              </a:fgClr>
              <a:bgClr>
                <a:schemeClr val="bg1"/>
              </a:bgClr>
            </a:pattFill>
            <a:ln w="9525" cap="rnd" cmpd="sng" algn="ctr">
              <a:solidFill>
                <a:schemeClr val="bg1">
                  <a:lumMod val="50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8" name="Arrow: Up-Down 37"/>
            <p:cNvSpPr/>
            <p:nvPr/>
          </p:nvSpPr>
          <p:spPr bwMode="auto">
            <a:xfrm rot="5400000">
              <a:off x="3298178" y="4431356"/>
              <a:ext cx="251710" cy="606413"/>
            </a:xfrm>
            <a:prstGeom prst="upDownArrow">
              <a:avLst/>
            </a:prstGeom>
            <a:pattFill prst="smCheck">
              <a:fgClr>
                <a:schemeClr val="accent2">
                  <a:lumMod val="20000"/>
                  <a:lumOff val="80000"/>
                </a:schemeClr>
              </a:fgClr>
              <a:bgClr>
                <a:schemeClr val="bg1"/>
              </a:bgClr>
            </a:pattFill>
            <a:ln w="9525" cap="rnd" cmpd="sng" algn="ctr">
              <a:solidFill>
                <a:schemeClr val="bg1">
                  <a:lumMod val="50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grpSp>
    </p:spTree>
    <p:extLst>
      <p:ext uri="{BB962C8B-B14F-4D97-AF65-F5344CB8AC3E}">
        <p14:creationId xmlns:p14="http://schemas.microsoft.com/office/powerpoint/2010/main" val="287017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Development</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Specification</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5</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5</a:t>
            </a:fld>
            <a:endParaRPr lang="en-US" sz="1200" dirty="0">
              <a:latin typeface="Arial" charset="0"/>
            </a:endParaRPr>
          </a:p>
        </p:txBody>
      </p:sp>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5</a:t>
            </a:fld>
            <a:endParaRPr lang="en-US" sz="1200" dirty="0">
              <a:latin typeface="Arial" charset="0"/>
            </a:endParaRPr>
          </a:p>
        </p:txBody>
      </p:sp>
      <p:sp>
        <p:nvSpPr>
          <p:cNvPr id="20"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5</a:t>
            </a:fld>
            <a:endParaRPr lang="en-US" sz="1200" dirty="0">
              <a:latin typeface="Arial" charset="0"/>
            </a:endParaRPr>
          </a:p>
        </p:txBody>
      </p:sp>
      <p:grpSp>
        <p:nvGrpSpPr>
          <p:cNvPr id="16" name="Group 15" descr="The cyclical set of processes has conceptualization in the center, and specification, testing, implementation, and maintenance, use, and validation in a circle around conceptualization" title="Measure Development Lifecycle"/>
          <p:cNvGrpSpPr/>
          <p:nvPr/>
        </p:nvGrpSpPr>
        <p:grpSpPr>
          <a:xfrm>
            <a:off x="4495800" y="2743200"/>
            <a:ext cx="4003874" cy="3127311"/>
            <a:chOff x="1666466" y="3124201"/>
            <a:chExt cx="5569347" cy="3209919"/>
          </a:xfrm>
        </p:grpSpPr>
        <p:sp>
          <p:nvSpPr>
            <p:cNvPr id="19" name="Rectangle 18">
              <a:hlinkClick r:id="rId3" action="ppaction://hlinksldjump"/>
            </p:cNvPr>
            <p:cNvSpPr/>
            <p:nvPr/>
          </p:nvSpPr>
          <p:spPr bwMode="auto">
            <a:xfrm>
              <a:off x="3733800" y="4343399"/>
              <a:ext cx="1447800" cy="762000"/>
            </a:xfrm>
            <a:prstGeom prst="rect">
              <a:avLst/>
            </a:prstGeom>
            <a:gradFill>
              <a:gsLst>
                <a:gs pos="78000">
                  <a:schemeClr val="accent2">
                    <a:lumMod val="60000"/>
                    <a:lumOff val="40000"/>
                  </a:schemeClr>
                </a:gs>
                <a:gs pos="0">
                  <a:schemeClr val="accent6">
                    <a:lumMod val="20000"/>
                    <a:lumOff val="80000"/>
                  </a:schemeClr>
                </a:gs>
              </a:gsLst>
              <a:lin ang="5400000" scaled="1"/>
            </a:gradFill>
            <a:ln w="9525" cap="sq" cmpd="sng" algn="ctr">
              <a:noFill/>
              <a:prstDash val="solid"/>
              <a:bevel/>
              <a:headEnd type="none" w="med" len="med"/>
              <a:tailEnd type="none" w="med" len="med"/>
            </a:ln>
            <a:effectLst/>
            <a:scene3d>
              <a:camera prst="orthographicFront"/>
              <a:lightRig rig="threePt" dir="t"/>
            </a:scene3d>
            <a:sp3d>
              <a:bevelT/>
            </a:sp3d>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Narrow" panose="020B0606020202030204" pitchFamily="34" charset="0"/>
                  <a:ea typeface="Verdana" panose="020B0604030504040204" pitchFamily="34" charset="0"/>
                  <a:cs typeface="Verdana" panose="020B0604030504040204" pitchFamily="34" charset="0"/>
                </a:rPr>
                <a:t>Conceptualization</a:t>
              </a:r>
            </a:p>
          </p:txBody>
        </p:sp>
        <p:sp>
          <p:nvSpPr>
            <p:cNvPr id="23" name="Rectangle 22">
              <a:hlinkClick r:id="rId4" action="ppaction://hlinksldjump"/>
            </p:cNvPr>
            <p:cNvSpPr/>
            <p:nvPr/>
          </p:nvSpPr>
          <p:spPr bwMode="auto">
            <a:xfrm>
              <a:off x="5788013" y="4343399"/>
              <a:ext cx="1447800" cy="762000"/>
            </a:xfrm>
            <a:prstGeom prst="rect">
              <a:avLst/>
            </a:prstGeom>
            <a:gradFill>
              <a:gsLst>
                <a:gs pos="78000">
                  <a:schemeClr val="accent2">
                    <a:lumMod val="60000"/>
                    <a:lumOff val="40000"/>
                  </a:schemeClr>
                </a:gs>
                <a:gs pos="0">
                  <a:schemeClr val="accent6">
                    <a:lumMod val="20000"/>
                    <a:lumOff val="80000"/>
                  </a:schemeClr>
                </a:gs>
              </a:gsLst>
              <a:lin ang="5400000" scaled="1"/>
            </a:gradFill>
            <a:ln w="9525" cap="sq" cmpd="sng" algn="ctr">
              <a:noFill/>
              <a:prstDash val="solid"/>
              <a:bevel/>
              <a:headEnd type="none" w="med" len="med"/>
              <a:tailEnd type="none" w="med" len="med"/>
            </a:ln>
            <a:effectLst/>
            <a:scene3d>
              <a:camera prst="orthographicFront"/>
              <a:lightRig rig="threePt" dir="t"/>
            </a:scene3d>
            <a:sp3d>
              <a:bevelT/>
            </a:sp3d>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sz="1400" dirty="0">
                  <a:solidFill>
                    <a:srgbClr val="000000"/>
                  </a:solidFill>
                  <a:latin typeface="Arial Narrow" panose="020B0606020202030204" pitchFamily="34" charset="0"/>
                  <a:ea typeface="Verdana" panose="020B0604030504040204" pitchFamily="34" charset="0"/>
                  <a:cs typeface="Verdana" panose="020B0604030504040204" pitchFamily="34" charset="0"/>
                </a:rPr>
                <a:t>Testing</a:t>
              </a:r>
            </a:p>
          </p:txBody>
        </p:sp>
        <p:sp>
          <p:nvSpPr>
            <p:cNvPr id="24" name="Rectangle 23">
              <a:hlinkClick r:id="rId5" action="ppaction://hlinksldjump"/>
            </p:cNvPr>
            <p:cNvSpPr/>
            <p:nvPr/>
          </p:nvSpPr>
          <p:spPr bwMode="auto">
            <a:xfrm>
              <a:off x="1666466" y="4343399"/>
              <a:ext cx="1447800" cy="762000"/>
            </a:xfrm>
            <a:prstGeom prst="rect">
              <a:avLst/>
            </a:prstGeom>
            <a:gradFill>
              <a:gsLst>
                <a:gs pos="78000">
                  <a:schemeClr val="accent2">
                    <a:lumMod val="60000"/>
                    <a:lumOff val="40000"/>
                  </a:schemeClr>
                </a:gs>
                <a:gs pos="0">
                  <a:schemeClr val="accent6">
                    <a:lumMod val="20000"/>
                    <a:lumOff val="80000"/>
                  </a:schemeClr>
                </a:gs>
              </a:gsLst>
              <a:lin ang="5400000" scaled="1"/>
            </a:gradFill>
            <a:ln w="9525" cap="sq" cmpd="sng" algn="ctr">
              <a:noFill/>
              <a:prstDash val="solid"/>
              <a:bevel/>
              <a:headEnd type="none" w="med" len="med"/>
              <a:tailEnd type="none" w="med" len="med"/>
            </a:ln>
            <a:effectLst/>
            <a:scene3d>
              <a:camera prst="orthographicFront"/>
              <a:lightRig rig="threePt" dir="t"/>
            </a:scene3d>
            <a:sp3d>
              <a:bevelT/>
            </a:sp3d>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sz="1400" dirty="0">
                  <a:solidFill>
                    <a:srgbClr val="000000"/>
                  </a:solidFill>
                  <a:latin typeface="Arial Narrow" panose="020B0606020202030204" pitchFamily="34" charset="0"/>
                  <a:ea typeface="Verdana" panose="020B0604030504040204" pitchFamily="34" charset="0"/>
                  <a:cs typeface="Verdana" panose="020B0604030504040204" pitchFamily="34" charset="0"/>
                </a:rPr>
                <a:t>Maintenance, Use &amp; Validation</a:t>
              </a:r>
            </a:p>
          </p:txBody>
        </p:sp>
        <p:sp>
          <p:nvSpPr>
            <p:cNvPr id="26" name="Rectangle 25">
              <a:hlinkClick r:id="rId6" action="ppaction://hlinksldjump"/>
            </p:cNvPr>
            <p:cNvSpPr/>
            <p:nvPr/>
          </p:nvSpPr>
          <p:spPr bwMode="auto">
            <a:xfrm>
              <a:off x="3733800" y="5572120"/>
              <a:ext cx="1447800" cy="762000"/>
            </a:xfrm>
            <a:prstGeom prst="rect">
              <a:avLst/>
            </a:prstGeom>
            <a:gradFill>
              <a:gsLst>
                <a:gs pos="78000">
                  <a:schemeClr val="accent2">
                    <a:lumMod val="60000"/>
                    <a:lumOff val="40000"/>
                  </a:schemeClr>
                </a:gs>
                <a:gs pos="0">
                  <a:schemeClr val="accent6">
                    <a:lumMod val="20000"/>
                    <a:lumOff val="80000"/>
                  </a:schemeClr>
                </a:gs>
              </a:gsLst>
              <a:lin ang="5400000" scaled="1"/>
            </a:gradFill>
            <a:ln w="9525" cap="sq" cmpd="sng" algn="ctr">
              <a:noFill/>
              <a:prstDash val="solid"/>
              <a:bevel/>
              <a:headEnd type="none" w="med" len="med"/>
              <a:tailEnd type="none" w="med" len="med"/>
            </a:ln>
            <a:effectLst/>
            <a:scene3d>
              <a:camera prst="orthographicFront"/>
              <a:lightRig rig="threePt" dir="t"/>
            </a:scene3d>
            <a:sp3d>
              <a:bevelT/>
            </a:sp3d>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sz="1400" dirty="0">
                  <a:solidFill>
                    <a:srgbClr val="000000"/>
                  </a:solidFill>
                  <a:latin typeface="Arial Narrow" panose="020B0606020202030204" pitchFamily="34" charset="0"/>
                  <a:ea typeface="Verdana" panose="020B0604030504040204" pitchFamily="34" charset="0"/>
                  <a:cs typeface="Verdana" panose="020B0604030504040204" pitchFamily="34" charset="0"/>
                </a:rPr>
                <a:t>Implementation</a:t>
              </a:r>
            </a:p>
          </p:txBody>
        </p:sp>
        <p:sp>
          <p:nvSpPr>
            <p:cNvPr id="30" name="Arrow: Right 29"/>
            <p:cNvSpPr/>
            <p:nvPr/>
          </p:nvSpPr>
          <p:spPr bwMode="auto">
            <a:xfrm rot="2957190">
              <a:off x="5225837" y="3797597"/>
              <a:ext cx="730467" cy="341808"/>
            </a:xfrm>
            <a:prstGeom prst="rightArrow">
              <a:avLst/>
            </a:prstGeom>
            <a:solidFill>
              <a:srgbClr val="0070C0"/>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1" name="Rectangle 30">
              <a:hlinkClick r:id="rId7" action="ppaction://hlinksldjump"/>
            </p:cNvPr>
            <p:cNvSpPr/>
            <p:nvPr/>
          </p:nvSpPr>
          <p:spPr bwMode="auto">
            <a:xfrm>
              <a:off x="3733800" y="3124201"/>
              <a:ext cx="1447800" cy="762000"/>
            </a:xfrm>
            <a:prstGeom prst="rect">
              <a:avLst/>
            </a:prstGeom>
            <a:gradFill>
              <a:gsLst>
                <a:gs pos="78000">
                  <a:schemeClr val="accent2">
                    <a:lumMod val="60000"/>
                    <a:lumOff val="40000"/>
                  </a:schemeClr>
                </a:gs>
                <a:gs pos="0">
                  <a:schemeClr val="accent6">
                    <a:lumMod val="20000"/>
                    <a:lumOff val="80000"/>
                  </a:schemeClr>
                </a:gs>
              </a:gsLst>
              <a:lin ang="5400000" scaled="1"/>
            </a:gradFill>
            <a:ln w="9525" cap="sq" cmpd="sng" algn="ctr">
              <a:noFill/>
              <a:prstDash val="solid"/>
              <a:bevel/>
              <a:headEnd type="none" w="med" len="med"/>
              <a:tailEnd type="none" w="med" len="med"/>
            </a:ln>
            <a:effectLst/>
            <a:scene3d>
              <a:camera prst="orthographicFront"/>
              <a:lightRig rig="threePt" dir="t"/>
            </a:scene3d>
            <a:sp3d>
              <a:bevelT/>
            </a:sp3d>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sz="1400" dirty="0">
                  <a:solidFill>
                    <a:srgbClr val="000000"/>
                  </a:solidFill>
                  <a:latin typeface="Arial Narrow" panose="020B0606020202030204" pitchFamily="34" charset="0"/>
                  <a:ea typeface="Verdana" panose="020B0604030504040204" pitchFamily="34" charset="0"/>
                  <a:cs typeface="Verdana" panose="020B0604030504040204" pitchFamily="34" charset="0"/>
                </a:rPr>
                <a:t>Specification</a:t>
              </a:r>
            </a:p>
          </p:txBody>
        </p:sp>
        <p:sp>
          <p:nvSpPr>
            <p:cNvPr id="32" name="Arrow: Right 31"/>
            <p:cNvSpPr/>
            <p:nvPr/>
          </p:nvSpPr>
          <p:spPr bwMode="auto">
            <a:xfrm rot="8350132">
              <a:off x="5225307" y="5329596"/>
              <a:ext cx="730467" cy="341808"/>
            </a:xfrm>
            <a:prstGeom prst="rightArrow">
              <a:avLst/>
            </a:prstGeom>
            <a:solidFill>
              <a:srgbClr val="0070C0"/>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3" name="Arrow: Right 32"/>
            <p:cNvSpPr/>
            <p:nvPr/>
          </p:nvSpPr>
          <p:spPr bwMode="auto">
            <a:xfrm rot="13249868" flipV="1">
              <a:off x="2948303" y="5283559"/>
              <a:ext cx="730467" cy="341808"/>
            </a:xfrm>
            <a:prstGeom prst="rightArrow">
              <a:avLst/>
            </a:prstGeom>
            <a:solidFill>
              <a:srgbClr val="0070C0"/>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4" name="Arrow: Right 33"/>
            <p:cNvSpPr/>
            <p:nvPr/>
          </p:nvSpPr>
          <p:spPr bwMode="auto">
            <a:xfrm rot="19146001" flipV="1">
              <a:off x="2934449" y="3788174"/>
              <a:ext cx="759295" cy="341808"/>
            </a:xfrm>
            <a:prstGeom prst="rightArrow">
              <a:avLst/>
            </a:prstGeom>
            <a:solidFill>
              <a:srgbClr val="0070C0"/>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5" name="Arrow: Up-Down 34"/>
            <p:cNvSpPr/>
            <p:nvPr/>
          </p:nvSpPr>
          <p:spPr bwMode="auto">
            <a:xfrm>
              <a:off x="4342269" y="3883244"/>
              <a:ext cx="251710" cy="460152"/>
            </a:xfrm>
            <a:prstGeom prst="upDownArrow">
              <a:avLst/>
            </a:prstGeom>
            <a:pattFill prst="smCheck">
              <a:fgClr>
                <a:schemeClr val="accent2">
                  <a:lumMod val="20000"/>
                  <a:lumOff val="80000"/>
                </a:schemeClr>
              </a:fgClr>
              <a:bgClr>
                <a:schemeClr val="bg1"/>
              </a:bgClr>
            </a:pattFill>
            <a:ln w="9525" cap="rnd" cmpd="sng" algn="ctr">
              <a:solidFill>
                <a:schemeClr val="bg1">
                  <a:lumMod val="50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6" name="Arrow: Up-Down 35"/>
            <p:cNvSpPr/>
            <p:nvPr/>
          </p:nvSpPr>
          <p:spPr bwMode="auto">
            <a:xfrm>
              <a:off x="4342269" y="5111968"/>
              <a:ext cx="251710" cy="460152"/>
            </a:xfrm>
            <a:prstGeom prst="upDownArrow">
              <a:avLst/>
            </a:prstGeom>
            <a:pattFill prst="smCheck">
              <a:fgClr>
                <a:schemeClr val="accent2">
                  <a:lumMod val="20000"/>
                  <a:lumOff val="80000"/>
                </a:schemeClr>
              </a:fgClr>
              <a:bgClr>
                <a:schemeClr val="bg1"/>
              </a:bgClr>
            </a:pattFill>
            <a:ln w="9525" cap="rnd" cmpd="sng" algn="ctr">
              <a:solidFill>
                <a:schemeClr val="bg1">
                  <a:lumMod val="50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7" name="Arrow: Up-Down 36"/>
            <p:cNvSpPr/>
            <p:nvPr/>
          </p:nvSpPr>
          <p:spPr bwMode="auto">
            <a:xfrm rot="5400000">
              <a:off x="5358951" y="4431356"/>
              <a:ext cx="251710" cy="606413"/>
            </a:xfrm>
            <a:prstGeom prst="upDownArrow">
              <a:avLst/>
            </a:prstGeom>
            <a:pattFill prst="smCheck">
              <a:fgClr>
                <a:schemeClr val="accent2">
                  <a:lumMod val="20000"/>
                  <a:lumOff val="80000"/>
                </a:schemeClr>
              </a:fgClr>
              <a:bgClr>
                <a:schemeClr val="bg1"/>
              </a:bgClr>
            </a:pattFill>
            <a:ln w="9525" cap="rnd" cmpd="sng" algn="ctr">
              <a:solidFill>
                <a:schemeClr val="bg1">
                  <a:lumMod val="50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8" name="Arrow: Up-Down 37"/>
            <p:cNvSpPr/>
            <p:nvPr/>
          </p:nvSpPr>
          <p:spPr bwMode="auto">
            <a:xfrm rot="5400000">
              <a:off x="3298178" y="4431356"/>
              <a:ext cx="251710" cy="606413"/>
            </a:xfrm>
            <a:prstGeom prst="upDownArrow">
              <a:avLst/>
            </a:prstGeom>
            <a:pattFill prst="smCheck">
              <a:fgClr>
                <a:schemeClr val="accent2">
                  <a:lumMod val="20000"/>
                  <a:lumOff val="80000"/>
                </a:schemeClr>
              </a:fgClr>
              <a:bgClr>
                <a:schemeClr val="bg1"/>
              </a:bgClr>
            </a:pattFill>
            <a:ln w="9525" cap="rnd" cmpd="sng" algn="ctr">
              <a:solidFill>
                <a:schemeClr val="bg1">
                  <a:lumMod val="50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grpSp>
      <p:sp>
        <p:nvSpPr>
          <p:cNvPr id="27" name="Content Placeholder 1"/>
          <p:cNvSpPr>
            <a:spLocks noGrp="1"/>
          </p:cNvSpPr>
          <p:nvPr>
            <p:ph idx="1"/>
          </p:nvPr>
        </p:nvSpPr>
        <p:spPr>
          <a:xfrm>
            <a:off x="431800" y="2416643"/>
            <a:ext cx="3626523" cy="3790950"/>
          </a:xfrm>
        </p:spPr>
        <p:txBody>
          <a:bodyPr>
            <a:normAutofit fontScale="92500" lnSpcReduction="20000"/>
          </a:bodyPr>
          <a:lstStyle/>
          <a:p>
            <a:pPr marL="0" indent="0">
              <a:buNone/>
            </a:pPr>
            <a:r>
              <a:rPr lang="en-US" b="1" dirty="0">
                <a:solidFill>
                  <a:srgbClr val="3E7DBC"/>
                </a:solidFill>
              </a:rPr>
              <a:t>Measure specifications </a:t>
            </a:r>
            <a:r>
              <a:rPr lang="en-US" dirty="0"/>
              <a:t>provide the comprehensive details that allow the measure to be collected and implemented consistently, reliably, and effectively</a:t>
            </a:r>
          </a:p>
        </p:txBody>
      </p:sp>
    </p:spTree>
    <p:extLst>
      <p:ext uri="{BB962C8B-B14F-4D97-AF65-F5344CB8AC3E}">
        <p14:creationId xmlns:p14="http://schemas.microsoft.com/office/powerpoint/2010/main" val="30536438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Development</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What is the purpose of a </a:t>
            </a:r>
          </a:p>
          <a:p>
            <a:pPr marL="457200"/>
            <a:r>
              <a:rPr lang="en-US" dirty="0"/>
              <a:t>Clinical Quality Measure (CQM)?</a:t>
            </a:r>
          </a:p>
        </p:txBody>
      </p:sp>
      <p:pic>
        <p:nvPicPr>
          <p:cNvPr id="9" name="Picture 8" descr="Measure Lifecycle graphic" title="Measure Lifecycle graphic"/>
          <p:cNvPicPr/>
          <p:nvPr/>
        </p:nvPicPr>
        <p:blipFill rotWithShape="1">
          <a:blip r:embed="rId3" cstate="print">
            <a:extLst>
              <a:ext uri="{28A0092B-C50C-407E-A947-70E740481C1C}">
                <a14:useLocalDpi xmlns:a14="http://schemas.microsoft.com/office/drawing/2010/main" val="0"/>
              </a:ext>
            </a:extLst>
          </a:blip>
          <a:srcRect t="5712"/>
          <a:stretch/>
        </p:blipFill>
        <p:spPr bwMode="auto">
          <a:xfrm>
            <a:off x="0" y="0"/>
            <a:ext cx="9144000" cy="68580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086546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Influencing Factors</a:t>
            </a:r>
          </a:p>
        </p:txBody>
      </p:sp>
      <p:sp>
        <p:nvSpPr>
          <p:cNvPr id="7" name="Content Placeholder 3"/>
          <p:cNvSpPr>
            <a:spLocks noGrp="1"/>
          </p:cNvSpPr>
          <p:nvPr>
            <p:ph idx="1"/>
          </p:nvPr>
        </p:nvSpPr>
        <p:spPr>
          <a:xfrm>
            <a:off x="457200" y="1978089"/>
            <a:ext cx="8077200" cy="4297363"/>
          </a:xfrm>
        </p:spPr>
        <p:txBody>
          <a:bodyPr>
            <a:normAutofit/>
          </a:bodyPr>
          <a:lstStyle/>
          <a:p>
            <a:r>
              <a:rPr lang="en-US" sz="2800" dirty="0"/>
              <a:t>The following factors influence the development of technical specifications for a new measure.</a:t>
            </a:r>
          </a:p>
          <a:p>
            <a:pPr lvl="1"/>
            <a:r>
              <a:rPr lang="en-US" dirty="0"/>
              <a:t>Literature review</a:t>
            </a:r>
          </a:p>
          <a:p>
            <a:pPr lvl="1"/>
            <a:r>
              <a:rPr lang="en-US" dirty="0"/>
              <a:t>Existing measures</a:t>
            </a:r>
          </a:p>
          <a:p>
            <a:pPr lvl="1"/>
            <a:r>
              <a:rPr lang="en-US" dirty="0"/>
              <a:t>TEP input</a:t>
            </a:r>
          </a:p>
          <a:p>
            <a:pPr lvl="1"/>
            <a:r>
              <a:rPr lang="en-US" dirty="0"/>
              <a:t>Public comment</a:t>
            </a:r>
          </a:p>
          <a:p>
            <a:pPr lvl="1"/>
            <a:r>
              <a:rPr lang="en-US" dirty="0"/>
              <a:t>Alpha testing</a:t>
            </a:r>
          </a:p>
          <a:p>
            <a:pPr lvl="1"/>
            <a:r>
              <a:rPr lang="en-US" dirty="0"/>
              <a:t>Beta Testing</a:t>
            </a:r>
          </a:p>
        </p:txBody>
      </p:sp>
    </p:spTree>
    <p:extLst>
      <p:ext uri="{BB962C8B-B14F-4D97-AF65-F5344CB8AC3E}">
        <p14:creationId xmlns:p14="http://schemas.microsoft.com/office/powerpoint/2010/main" val="17794811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Technical Specification Steps</a:t>
            </a:r>
          </a:p>
        </p:txBody>
      </p:sp>
      <p:sp>
        <p:nvSpPr>
          <p:cNvPr id="7" name="Content Placeholder 3"/>
          <p:cNvSpPr>
            <a:spLocks noGrp="1"/>
          </p:cNvSpPr>
          <p:nvPr>
            <p:ph idx="1"/>
          </p:nvPr>
        </p:nvSpPr>
        <p:spPr>
          <a:xfrm>
            <a:off x="457200" y="1978089"/>
            <a:ext cx="8077200" cy="4297363"/>
          </a:xfrm>
        </p:spPr>
        <p:txBody>
          <a:bodyPr>
            <a:noAutofit/>
          </a:bodyPr>
          <a:lstStyle/>
          <a:p>
            <a:r>
              <a:rPr lang="en-US" sz="2800" dirty="0"/>
              <a:t>The following steps are performed to develop the full measure technical specifications:</a:t>
            </a:r>
          </a:p>
          <a:p>
            <a:pPr lvl="1"/>
            <a:r>
              <a:rPr lang="en-US" dirty="0"/>
              <a:t>Develop the candidate measure list</a:t>
            </a:r>
          </a:p>
          <a:p>
            <a:pPr lvl="1"/>
            <a:r>
              <a:rPr lang="en-US" dirty="0"/>
              <a:t>Develop precise technical specifications and update the MIF</a:t>
            </a:r>
          </a:p>
          <a:p>
            <a:pPr lvl="1"/>
            <a:r>
              <a:rPr lang="en-US" dirty="0"/>
              <a:t>Define the data source</a:t>
            </a:r>
          </a:p>
          <a:p>
            <a:pPr lvl="1"/>
            <a:r>
              <a:rPr lang="en-US" dirty="0"/>
              <a:t>Specify the code systems </a:t>
            </a:r>
          </a:p>
          <a:p>
            <a:pPr lvl="1"/>
            <a:r>
              <a:rPr lang="en-US" dirty="0"/>
              <a:t>Construct data protocol</a:t>
            </a:r>
          </a:p>
          <a:p>
            <a:pPr lvl="1"/>
            <a:r>
              <a:rPr lang="en-US" dirty="0"/>
              <a:t>Document the measures and obtain COR approval</a:t>
            </a:r>
          </a:p>
        </p:txBody>
      </p:sp>
    </p:spTree>
    <p:extLst>
      <p:ext uri="{BB962C8B-B14F-4D97-AF65-F5344CB8AC3E}">
        <p14:creationId xmlns:p14="http://schemas.microsoft.com/office/powerpoint/2010/main" val="4131091697"/>
      </p:ext>
    </p:extLst>
  </p:cSld>
  <p:clrMapOvr>
    <a:masterClrMapping/>
  </p:clrMapOvr>
</p:sld>
</file>

<file path=ppt/theme/theme1.xml><?xml version="1.0" encoding="utf-8"?>
<a:theme xmlns:a="http://schemas.openxmlformats.org/drawingml/2006/main" name="CMS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MS MACRA Web Series 3 LESH 12.7.16.pptx" id="{3088F961-54F7-4BF6-8D5D-44C5C3F7CD79}" vid="{980DCE75-8576-4765-979F-867734DE82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2100224419D04488CAAC7D542501228" ma:contentTypeVersion="0" ma:contentTypeDescription="Create a new document." ma:contentTypeScope="" ma:versionID="3743565ec76ec182cad52dc3a54f4cfa">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585CBEC-A503-46BF-AF4D-401CB55F2CF2}">
  <ds:schemaRefs>
    <ds:schemaRef ds:uri="http://schemas.microsoft.com/sharepoint/v3/contenttype/forms"/>
  </ds:schemaRefs>
</ds:datastoreItem>
</file>

<file path=customXml/itemProps2.xml><?xml version="1.0" encoding="utf-8"?>
<ds:datastoreItem xmlns:ds="http://schemas.openxmlformats.org/officeDocument/2006/customXml" ds:itemID="{74909E56-70AE-415D-B3C2-D6A30E8626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A3F2D517-FCF4-4B15-BD46-23B9AA4BB45C}">
  <ds:schemaRefs>
    <ds:schemaRef ds:uri="http://purl.org/dc/elements/1.1/"/>
    <ds:schemaRef ds:uri="http://schemas.microsoft.com/office/infopath/2007/PartnerControls"/>
    <ds:schemaRef ds:uri="http://purl.org/dc/dcmitype/"/>
    <ds:schemaRef ds:uri="http://purl.org/dc/terms/"/>
    <ds:schemaRef ds:uri="http://schemas.microsoft.com/office/2006/documentManagement/types"/>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CMS MACRA Web Series 3 LESH 12.7.16.pptx</Template>
  <TotalTime>0</TotalTime>
  <Words>7988</Words>
  <Application>Microsoft Office PowerPoint</Application>
  <PresentationFormat>On-screen Show (4:3)</PresentationFormat>
  <Paragraphs>506</Paragraphs>
  <Slides>31</Slides>
  <Notes>31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31</vt:i4>
      </vt:variant>
    </vt:vector>
  </HeadingPairs>
  <TitlesOfParts>
    <vt:vector size="40" baseType="lpstr">
      <vt:lpstr>ＭＳ Ｐゴシック</vt:lpstr>
      <vt:lpstr>Arial</vt:lpstr>
      <vt:lpstr>Arial Narrow</vt:lpstr>
      <vt:lpstr>Calibri</vt:lpstr>
      <vt:lpstr>Franklin Gothic Medium</vt:lpstr>
      <vt:lpstr>Times</vt:lpstr>
      <vt:lpstr>Verdana</vt:lpstr>
      <vt:lpstr>Wingdings</vt:lpstr>
      <vt:lpstr>CMS_template</vt:lpstr>
      <vt:lpstr>Measure Development Education &amp; Outreach for Specialty Societies &amp; Patient Advocacy Groups</vt:lpstr>
      <vt:lpstr>Vision and Goals: Webinar Series</vt:lpstr>
      <vt:lpstr>Overview</vt:lpstr>
      <vt:lpstr>Measure Development </vt:lpstr>
      <vt:lpstr>Measure Development </vt:lpstr>
      <vt:lpstr>Measure Development </vt:lpstr>
      <vt:lpstr>Measure Development</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Conceptualization </vt:lpstr>
      <vt:lpstr>Available Resources</vt:lpstr>
      <vt:lpstr>CMS Spotlight Opportunities</vt:lpstr>
      <vt:lpstr>Measure Conceptualization</vt:lpstr>
      <vt:lpstr>For More Information &amp; Questions</vt:lpstr>
    </vt:vector>
  </TitlesOfParts>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2017-01-03T00:13:22Z</dcterms:created>
  <dcterms:modified xsi:type="dcterms:W3CDTF">2017-05-04T17:58:24Z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0x01010042100224419D04488CAAC7D542501228</vt:lpwstr>
  </property>
  <property fmtid="{D5CDD505-2E9C-101B-9397-08002B2CF9AE}" pid="3" name="_NewReviewCycle">
    <vt:lpwstr/>
  </property>
  <property fmtid="{D5CDD505-2E9C-101B-9397-08002B2CF9AE}" pid="4" name="Order">
    <vt:r8>5600</vt:r8>
  </property>
  <property fmtid="{D5CDD505-2E9C-101B-9397-08002B2CF9AE}" pid="5" name="_CopySource">
    <vt:lpwstr>http://websps31.battelle.org/sites/MIDSMMS/MACRA/Stakeholder Engagement/Webinars/Previous versions of webinar documentation/CMS MDEO Web Series _ presenters guide_ EVM. 2016.pptx</vt:lpwstr>
  </property>
  <property fmtid="{D5CDD505-2E9C-101B-9397-08002B2CF9AE}" pid="6" name="xd_ProgID">
    <vt:lpwstr/>
  </property>
  <property fmtid="{D5CDD505-2E9C-101B-9397-08002B2CF9AE}" pid="7" name="TemplateUrl">
    <vt:lpwstr/>
  </property>
  <property fmtid="{D5CDD505-2E9C-101B-9397-08002B2CF9AE}" pid="8" name="_MarkAsFinal">
    <vt:bool>true</vt:bool>
  </property>
</Properties>
</file>