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793" r:id="rId4"/>
  </p:sldMasterIdLst>
  <p:notesMasterIdLst>
    <p:notesMasterId r:id="rId15"/>
  </p:notesMasterIdLst>
  <p:handoutMasterIdLst>
    <p:handoutMasterId r:id="rId16"/>
  </p:handoutMasterIdLst>
  <p:sldIdLst>
    <p:sldId id="303" r:id="rId5"/>
    <p:sldId id="304" r:id="rId6"/>
    <p:sldId id="305" r:id="rId7"/>
    <p:sldId id="307" r:id="rId8"/>
    <p:sldId id="342" r:id="rId9"/>
    <p:sldId id="341" r:id="rId10"/>
    <p:sldId id="311" r:id="rId11"/>
    <p:sldId id="336" r:id="rId12"/>
    <p:sldId id="337" r:id="rId13"/>
    <p:sldId id="338"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312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84A9C"/>
    <a:srgbClr val="095193"/>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59" autoAdjust="0"/>
    <p:restoredTop sz="65691" autoAdjust="0"/>
  </p:normalViewPr>
  <p:slideViewPr>
    <p:cSldViewPr>
      <p:cViewPr varScale="1">
        <p:scale>
          <a:sx n="35" d="100"/>
          <a:sy n="35" d="100"/>
        </p:scale>
        <p:origin x="856" y="28"/>
      </p:cViewPr>
      <p:guideLst>
        <p:guide orient="horz" pos="2064"/>
        <p:guide pos="3120"/>
      </p:guideLst>
    </p:cSldViewPr>
  </p:slideViewPr>
  <p:outlineViewPr>
    <p:cViewPr>
      <p:scale>
        <a:sx n="33" d="100"/>
        <a:sy n="33" d="100"/>
      </p:scale>
      <p:origin x="0" y="-10836"/>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87" d="100"/>
          <a:sy n="87" d="100"/>
        </p:scale>
        <p:origin x="3804"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C16B254-F755-154D-86D8-705F3C585905}" type="datetimeFigureOut">
              <a:rPr lang="en-US" smtClean="0"/>
              <a:pPr/>
              <a:t>3/7/2017</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D8B07BA0-83C1-274E-9BA1-643DFA6696FC}" type="slidenum">
              <a:rPr lang="en-US" smtClean="0"/>
              <a:pPr/>
              <a:t>‹#›</a:t>
            </a:fld>
            <a:endParaRPr lang="en-US" dirty="0"/>
          </a:p>
        </p:txBody>
      </p:sp>
    </p:spTree>
    <p:extLst>
      <p:ext uri="{BB962C8B-B14F-4D97-AF65-F5344CB8AC3E}">
        <p14:creationId xmlns:p14="http://schemas.microsoft.com/office/powerpoint/2010/main" val="4082487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0242358-85E2-2545-8677-79B1E11E6ECD}" type="datetimeFigureOut">
              <a:rPr lang="en-US" smtClean="0"/>
              <a:pPr/>
              <a:t>3/7/2017</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7B898A01-842B-0042-9AB7-55364486B929}" type="slidenum">
              <a:rPr lang="en-US" smtClean="0"/>
              <a:pPr/>
              <a:t>‹#›</a:t>
            </a:fld>
            <a:endParaRPr lang="en-US" dirty="0"/>
          </a:p>
        </p:txBody>
      </p:sp>
    </p:spTree>
    <p:extLst>
      <p:ext uri="{BB962C8B-B14F-4D97-AF65-F5344CB8AC3E}">
        <p14:creationId xmlns:p14="http://schemas.microsoft.com/office/powerpoint/2010/main" val="21019035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a:t>
            </a:r>
            <a:r>
              <a:rPr lang="en-US" sz="1200" kern="1200" baseline="0" dirty="0">
                <a:solidFill>
                  <a:schemeClr val="tx1"/>
                </a:solidFill>
                <a:effectLst/>
                <a:latin typeface="+mn-lt"/>
                <a:ea typeface="+mn-ea"/>
                <a:cs typeface="+mn-cs"/>
              </a:rPr>
              <a:t>ello and</a:t>
            </a:r>
            <a:r>
              <a:rPr lang="en-US" sz="1200" kern="1200" dirty="0">
                <a:solidFill>
                  <a:schemeClr val="tx1"/>
                </a:solidFill>
                <a:effectLst/>
                <a:latin typeface="+mn-lt"/>
                <a:ea typeface="+mn-ea"/>
                <a:cs typeface="+mn-cs"/>
              </a:rPr>
              <a:t> welcome. This is Kathy Lesh with Battelle, and this is the second webinar in a series of electronic clinical quality measure (eCQM) sessions that are accompanying the other sessions that we</a:t>
            </a:r>
            <a:r>
              <a:rPr lang="en-US" sz="1200" kern="1200" baseline="0" dirty="0">
                <a:solidFill>
                  <a:schemeClr val="tx1"/>
                </a:solidFill>
                <a:effectLst/>
                <a:latin typeface="+mn-lt"/>
                <a:ea typeface="+mn-ea"/>
                <a:cs typeface="+mn-cs"/>
              </a:rPr>
              <a:t> hav</a:t>
            </a:r>
            <a:r>
              <a:rPr lang="en-US" sz="1200" kern="1200" dirty="0">
                <a:solidFill>
                  <a:schemeClr val="tx1"/>
                </a:solidFill>
                <a:effectLst/>
                <a:latin typeface="+mn-lt"/>
                <a:ea typeface="+mn-ea"/>
                <a:cs typeface="+mn-cs"/>
              </a:rPr>
              <a:t>e been having twice monthly that are about measure development. The Measures Management System (MMS) contract has been working with both patient advocacy groups and specialty associations and organizations to get them more involved with measures and measure development.</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0</a:t>
            </a:fld>
            <a:endParaRPr lang="en-US" dirty="0"/>
          </a:p>
        </p:txBody>
      </p:sp>
    </p:spTree>
    <p:extLst>
      <p:ext uri="{BB962C8B-B14F-4D97-AF65-F5344CB8AC3E}">
        <p14:creationId xmlns:p14="http://schemas.microsoft.com/office/powerpoint/2010/main" val="1194113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Displayed</a:t>
            </a:r>
            <a:r>
              <a:rPr lang="en-US" sz="1200" kern="1200" baseline="0" dirty="0">
                <a:solidFill>
                  <a:schemeClr val="tx1"/>
                </a:solidFill>
                <a:effectLst/>
                <a:latin typeface="+mn-lt"/>
                <a:ea typeface="+mn-ea"/>
                <a:cs typeface="+mn-cs"/>
              </a:rPr>
              <a:t> is Battelle and CMS’ contact information. Please contact us with any quality measure related question or comment. </a:t>
            </a:r>
            <a:r>
              <a:rPr lang="en-US" sz="1200" kern="1200" dirty="0">
                <a:solidFill>
                  <a:schemeClr val="tx1"/>
                </a:solidFill>
                <a:effectLst/>
                <a:latin typeface="+mn-lt"/>
                <a:ea typeface="+mn-ea"/>
                <a:cs typeface="+mn-cs"/>
              </a:rPr>
              <a:t>I want to thank you for joining us today. We really appreciate your participation and hope that you learned something,</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have a good day.  </a:t>
            </a:r>
            <a:endParaRPr lang="en-US" dirty="0">
              <a:effectLst/>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9</a:t>
            </a:fld>
            <a:endParaRPr lang="en-US" dirty="0"/>
          </a:p>
        </p:txBody>
      </p:sp>
    </p:spTree>
    <p:extLst>
      <p:ext uri="{BB962C8B-B14F-4D97-AF65-F5344CB8AC3E}">
        <p14:creationId xmlns:p14="http://schemas.microsoft.com/office/powerpoint/2010/main" val="3534257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also</a:t>
            </a:r>
            <a:r>
              <a:rPr lang="en-US" sz="1200" kern="1200" baseline="0" dirty="0">
                <a:solidFill>
                  <a:schemeClr val="tx1"/>
                </a:solidFill>
                <a:effectLst/>
                <a:latin typeface="+mn-lt"/>
                <a:ea typeface="+mn-ea"/>
                <a:cs typeface="+mn-cs"/>
              </a:rPr>
              <a:t> wish to engage with this audience through several channels of</a:t>
            </a:r>
            <a:r>
              <a:rPr lang="en-US" sz="1200" kern="1200" dirty="0">
                <a:solidFill>
                  <a:schemeClr val="tx1"/>
                </a:solidFill>
                <a:effectLst/>
                <a:latin typeface="+mn-lt"/>
                <a:ea typeface="+mn-ea"/>
                <a:cs typeface="+mn-cs"/>
              </a:rPr>
              <a:t> communication,</a:t>
            </a:r>
            <a:r>
              <a:rPr lang="en-US" sz="1200" kern="1200" baseline="0" dirty="0">
                <a:solidFill>
                  <a:schemeClr val="tx1"/>
                </a:solidFill>
                <a:effectLst/>
                <a:latin typeface="+mn-lt"/>
                <a:ea typeface="+mn-ea"/>
                <a:cs typeface="+mn-cs"/>
              </a:rPr>
              <a:t> such as</a:t>
            </a:r>
            <a:r>
              <a:rPr lang="en-US" sz="1200" kern="1200" dirty="0">
                <a:solidFill>
                  <a:schemeClr val="tx1"/>
                </a:solidFill>
                <a:effectLst/>
                <a:latin typeface="+mn-lt"/>
                <a:ea typeface="+mn-ea"/>
                <a:cs typeface="+mn-cs"/>
              </a:rPr>
              <a:t> our weekly</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newsletter</a:t>
            </a:r>
            <a:r>
              <a:rPr lang="en-US" sz="1200" kern="1200" baseline="0" dirty="0">
                <a:solidFill>
                  <a:schemeClr val="tx1"/>
                </a:solidFill>
                <a:effectLst/>
                <a:latin typeface="+mn-lt"/>
                <a:ea typeface="+mn-ea"/>
                <a:cs typeface="+mn-cs"/>
              </a:rPr>
              <a:t> and</a:t>
            </a:r>
            <a:r>
              <a:rPr lang="en-US" sz="1200" kern="1200" dirty="0">
                <a:solidFill>
                  <a:schemeClr val="tx1"/>
                </a:solidFill>
                <a:effectLst/>
                <a:latin typeface="+mn-lt"/>
                <a:ea typeface="+mn-ea"/>
                <a:cs typeface="+mn-cs"/>
              </a:rPr>
              <a:t> website. The Measures Management System</a:t>
            </a:r>
            <a:r>
              <a:rPr lang="en-US" sz="1200" kern="1200" baseline="0" dirty="0">
                <a:solidFill>
                  <a:schemeClr val="tx1"/>
                </a:solidFill>
                <a:effectLst/>
                <a:latin typeface="+mn-lt"/>
                <a:ea typeface="+mn-ea"/>
                <a:cs typeface="+mn-cs"/>
              </a:rPr>
              <a:t> is getting a</a:t>
            </a:r>
            <a:r>
              <a:rPr lang="en-US" sz="1200" kern="1200" dirty="0">
                <a:solidFill>
                  <a:schemeClr val="tx1"/>
                </a:solidFill>
                <a:effectLst/>
                <a:latin typeface="+mn-lt"/>
                <a:ea typeface="+mn-ea"/>
                <a:cs typeface="+mn-cs"/>
              </a:rPr>
              <a:t> special section on the website focused</a:t>
            </a:r>
            <a:r>
              <a:rPr lang="en-US" sz="1200" kern="1200" baseline="0" dirty="0">
                <a:solidFill>
                  <a:schemeClr val="tx1"/>
                </a:solidFill>
                <a:effectLst/>
                <a:latin typeface="+mn-lt"/>
                <a:ea typeface="+mn-ea"/>
                <a:cs typeface="+mn-cs"/>
              </a:rPr>
              <a:t> on you</a:t>
            </a:r>
            <a:r>
              <a:rPr lang="en-US" sz="1200" kern="1200" dirty="0">
                <a:solidFill>
                  <a:schemeClr val="tx1"/>
                </a:solidFill>
                <a:effectLst/>
                <a:latin typeface="+mn-lt"/>
                <a:ea typeface="+mn-ea"/>
                <a:cs typeface="+mn-cs"/>
              </a:rPr>
              <a:t>. It will</a:t>
            </a:r>
            <a:r>
              <a:rPr lang="en-US" sz="1200" kern="1200" baseline="0" dirty="0">
                <a:solidFill>
                  <a:schemeClr val="tx1"/>
                </a:solidFill>
                <a:effectLst/>
                <a:latin typeface="+mn-lt"/>
                <a:ea typeface="+mn-ea"/>
                <a:cs typeface="+mn-cs"/>
              </a:rPr>
              <a:t> have resources including what we are referring to as </a:t>
            </a:r>
            <a:r>
              <a:rPr lang="en-US" sz="1200" i="1" kern="1200" dirty="0">
                <a:solidFill>
                  <a:schemeClr val="tx1"/>
                </a:solidFill>
                <a:effectLst/>
                <a:latin typeface="+mn-lt"/>
                <a:ea typeface="+mn-ea"/>
                <a:cs typeface="+mn-cs"/>
              </a:rPr>
              <a:t>enduring materials (e.g., webinar PowerPoint files, webinar recordings, etc.). </a:t>
            </a:r>
            <a:r>
              <a:rPr lang="en-US" sz="1200" i="0" kern="12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e electronic clinical quality measure-focused webinars will occur once a month, and they</a:t>
            </a:r>
            <a:r>
              <a:rPr lang="en-US" sz="1200" kern="1200" baseline="0" dirty="0">
                <a:solidFill>
                  <a:schemeClr val="tx1"/>
                </a:solidFill>
                <a:effectLst/>
                <a:latin typeface="+mn-lt"/>
                <a:ea typeface="+mn-ea"/>
                <a:cs typeface="+mn-cs"/>
              </a:rPr>
              <a:t> a</a:t>
            </a:r>
            <a:r>
              <a:rPr lang="en-US" sz="1200" kern="1200" dirty="0">
                <a:solidFill>
                  <a:schemeClr val="tx1"/>
                </a:solidFill>
                <a:effectLst/>
                <a:latin typeface="+mn-lt"/>
                <a:ea typeface="+mn-ea"/>
                <a:cs typeface="+mn-cs"/>
              </a:rPr>
              <a:t>re going to be focused on a range of topics around eCQM development. Each session will be designed to provide information and education on some aspect of eCQMs. The first half of each session will</a:t>
            </a:r>
            <a:r>
              <a:rPr lang="en-US" sz="1200" kern="1200" baseline="0" dirty="0">
                <a:solidFill>
                  <a:schemeClr val="tx1"/>
                </a:solidFill>
                <a:effectLst/>
                <a:latin typeface="+mn-lt"/>
                <a:ea typeface="+mn-ea"/>
                <a:cs typeface="+mn-cs"/>
              </a:rPr>
              <a:t> consist of</a:t>
            </a:r>
            <a:r>
              <a:rPr lang="en-US" sz="1200" kern="1200" dirty="0">
                <a:solidFill>
                  <a:schemeClr val="tx1"/>
                </a:solidFill>
                <a:effectLst/>
                <a:latin typeface="+mn-lt"/>
                <a:ea typeface="+mn-ea"/>
                <a:cs typeface="+mn-cs"/>
              </a:rPr>
              <a:t> the presentation and then we</a:t>
            </a:r>
            <a:r>
              <a:rPr lang="en-US" sz="1200" kern="1200" baseline="0" dirty="0">
                <a:solidFill>
                  <a:schemeClr val="tx1"/>
                </a:solidFill>
                <a:effectLst/>
                <a:latin typeface="+mn-lt"/>
                <a:ea typeface="+mn-ea"/>
                <a:cs typeface="+mn-cs"/>
              </a:rPr>
              <a:t> will</a:t>
            </a:r>
            <a:r>
              <a:rPr lang="en-US" sz="1200" kern="1200" dirty="0">
                <a:solidFill>
                  <a:schemeClr val="tx1"/>
                </a:solidFill>
                <a:effectLst/>
                <a:latin typeface="+mn-lt"/>
                <a:ea typeface="+mn-ea"/>
                <a:cs typeface="+mn-cs"/>
              </a:rPr>
              <a:t> open it up for questions</a:t>
            </a:r>
            <a:r>
              <a:rPr lang="en-US" sz="1200" kern="1200" baseline="0" dirty="0">
                <a:solidFill>
                  <a:schemeClr val="tx1"/>
                </a:solidFill>
                <a:effectLst/>
                <a:latin typeface="+mn-lt"/>
                <a:ea typeface="+mn-ea"/>
                <a:cs typeface="+mn-cs"/>
              </a:rPr>
              <a:t>. W</a:t>
            </a:r>
            <a:r>
              <a:rPr lang="en-US" sz="1200" kern="1200" dirty="0">
                <a:solidFill>
                  <a:schemeClr val="tx1"/>
                </a:solidFill>
                <a:effectLst/>
                <a:latin typeface="+mn-lt"/>
                <a:ea typeface="+mn-ea"/>
                <a:cs typeface="+mn-cs"/>
              </a:rPr>
              <a:t>e hope that all of these opportunities will encourage you to engage with CMS on measure development and to spur innovation in measure development within your organization. </a:t>
            </a:r>
            <a:endParaRPr lang="en-US" dirty="0">
              <a:effectLst/>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a:t>
            </a:fld>
            <a:endParaRPr lang="en-US" dirty="0"/>
          </a:p>
        </p:txBody>
      </p:sp>
    </p:spTree>
    <p:extLst>
      <p:ext uri="{BB962C8B-B14F-4D97-AF65-F5344CB8AC3E}">
        <p14:creationId xmlns:p14="http://schemas.microsoft.com/office/powerpoint/2010/main" val="235684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Today</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we</a:t>
            </a:r>
            <a:r>
              <a:rPr lang="en-US" sz="1200" kern="1200" baseline="0" dirty="0">
                <a:solidFill>
                  <a:schemeClr val="tx1"/>
                </a:solidFill>
                <a:effectLst/>
                <a:latin typeface="+mn-lt"/>
                <a:ea typeface="+mn-ea"/>
                <a:cs typeface="+mn-cs"/>
              </a:rPr>
              <a:t> ar</a:t>
            </a:r>
            <a:r>
              <a:rPr lang="en-US" sz="1200" kern="1200" dirty="0">
                <a:solidFill>
                  <a:schemeClr val="tx1"/>
                </a:solidFill>
                <a:effectLst/>
                <a:latin typeface="+mn-lt"/>
                <a:ea typeface="+mn-ea"/>
                <a:cs typeface="+mn-cs"/>
              </a:rPr>
              <a:t>e going to provide an overview of the eCQI Resource Center, including</a:t>
            </a:r>
            <a:r>
              <a:rPr lang="en-US" sz="1200" kern="1200" baseline="0" dirty="0">
                <a:solidFill>
                  <a:schemeClr val="tx1"/>
                </a:solidFill>
                <a:effectLst/>
                <a:latin typeface="+mn-lt"/>
                <a:ea typeface="+mn-ea"/>
                <a:cs typeface="+mn-cs"/>
              </a:rPr>
              <a:t> a demonstration of</a:t>
            </a:r>
            <a:r>
              <a:rPr lang="en-US" sz="1200" kern="1200" dirty="0">
                <a:solidFill>
                  <a:schemeClr val="tx1"/>
                </a:solidFill>
                <a:effectLst/>
                <a:latin typeface="+mn-lt"/>
                <a:ea typeface="+mn-ea"/>
                <a:cs typeface="+mn-cs"/>
              </a:rPr>
              <a:t> the Resource Center.</a:t>
            </a:r>
            <a:r>
              <a:rPr lang="en-US" sz="1200" kern="1200" baseline="0" dirty="0">
                <a:solidFill>
                  <a:schemeClr val="tx1"/>
                </a:solidFill>
                <a:effectLst/>
                <a:latin typeface="+mn-lt"/>
                <a:ea typeface="+mn-ea"/>
                <a:cs typeface="+mn-cs"/>
              </a:rPr>
              <a:t> We will also </a:t>
            </a:r>
            <a:r>
              <a:rPr lang="en-US" sz="1200" kern="1200" dirty="0">
                <a:solidFill>
                  <a:schemeClr val="tx1"/>
                </a:solidFill>
                <a:effectLst/>
                <a:latin typeface="+mn-lt"/>
                <a:ea typeface="+mn-ea"/>
                <a:cs typeface="+mn-cs"/>
              </a:rPr>
              <a:t>provide you with eCQI</a:t>
            </a:r>
            <a:r>
              <a:rPr lang="en-US" sz="1200" kern="1200" baseline="0" dirty="0">
                <a:solidFill>
                  <a:schemeClr val="tx1"/>
                </a:solidFill>
                <a:effectLst/>
                <a:latin typeface="+mn-lt"/>
                <a:ea typeface="+mn-ea"/>
                <a:cs typeface="+mn-cs"/>
              </a:rPr>
              <a:t> Resource Center c</a:t>
            </a:r>
            <a:r>
              <a:rPr lang="en-US" sz="1200" kern="1200" dirty="0">
                <a:solidFill>
                  <a:schemeClr val="tx1"/>
                </a:solidFill>
                <a:effectLst/>
                <a:latin typeface="+mn-lt"/>
                <a:ea typeface="+mn-ea"/>
                <a:cs typeface="+mn-cs"/>
              </a:rPr>
              <a:t>ontact information. After the demonstration</a:t>
            </a:r>
            <a:r>
              <a:rPr lang="en-US" sz="1200" kern="1200" baseline="0" dirty="0">
                <a:solidFill>
                  <a:schemeClr val="tx1"/>
                </a:solidFill>
                <a:effectLst/>
                <a:latin typeface="+mn-lt"/>
                <a:ea typeface="+mn-ea"/>
                <a:cs typeface="+mn-cs"/>
              </a:rPr>
              <a:t>, we will answer</a:t>
            </a:r>
            <a:r>
              <a:rPr lang="en-US" sz="1200" kern="1200" dirty="0">
                <a:solidFill>
                  <a:schemeClr val="tx1"/>
                </a:solidFill>
                <a:effectLst/>
                <a:latin typeface="+mn-lt"/>
                <a:ea typeface="+mn-ea"/>
                <a:cs typeface="+mn-cs"/>
              </a:rPr>
              <a:t> questions. </a:t>
            </a: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a:t>
            </a:fld>
            <a:endParaRPr lang="en-US" dirty="0"/>
          </a:p>
        </p:txBody>
      </p:sp>
    </p:spTree>
    <p:extLst>
      <p:ext uri="{BB962C8B-B14F-4D97-AF65-F5344CB8AC3E}">
        <p14:creationId xmlns:p14="http://schemas.microsoft.com/office/powerpoint/2010/main" val="1058286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eCQI Electronic Clinical Quality Improvement Resource Center was developed in response to stakeholder requests to centralize eCQI information.</a:t>
            </a:r>
            <a:r>
              <a:rPr lang="en-US" sz="1200" kern="1200" baseline="0" dirty="0">
                <a:solidFill>
                  <a:schemeClr val="tx1"/>
                </a:solidFill>
                <a:effectLst/>
                <a:latin typeface="+mn-lt"/>
                <a:ea typeface="+mn-ea"/>
                <a:cs typeface="+mn-cs"/>
              </a:rPr>
              <a:t> T</a:t>
            </a:r>
            <a:r>
              <a:rPr lang="en-US" sz="1200" kern="1200" dirty="0">
                <a:solidFill>
                  <a:schemeClr val="tx1"/>
                </a:solidFill>
                <a:effectLst/>
                <a:latin typeface="+mn-lt"/>
                <a:ea typeface="+mn-ea"/>
                <a:cs typeface="+mn-cs"/>
              </a:rPr>
              <a:t>he Resource Center is a collaboration between CMS, The Office of the National Coordinator for Health Information Technology (ONC) and with input from other federal agencies. The Resource Center has been set up to support federal quality improvement initiatives in healthcare facilities across the country. We aim to provide users with information and tools to support implementing eCQMs that will facilitate effective, safe, patient-centered, and timely care. The Resource Center was designed to serve as the one-stop shop for the most current resources to support electronic clinical quality improvement (eCQI).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a:t>
            </a:r>
            <a:r>
              <a:rPr lang="en-US" sz="1200" kern="1200" baseline="0" dirty="0">
                <a:solidFill>
                  <a:schemeClr val="tx1"/>
                </a:solidFill>
                <a:effectLst/>
                <a:latin typeface="+mn-lt"/>
                <a:ea typeface="+mn-ea"/>
                <a:cs typeface="+mn-cs"/>
              </a:rPr>
              <a:t> Resource Center</a:t>
            </a:r>
            <a:r>
              <a:rPr lang="en-US" sz="1200" kern="1200" dirty="0">
                <a:solidFill>
                  <a:schemeClr val="tx1"/>
                </a:solidFill>
                <a:effectLst/>
                <a:latin typeface="+mn-lt"/>
                <a:ea typeface="+mn-ea"/>
                <a:cs typeface="+mn-cs"/>
              </a:rPr>
              <a:t> contains</a:t>
            </a:r>
            <a:r>
              <a:rPr lang="en-US" sz="1200" kern="1200" baseline="0" dirty="0">
                <a:solidFill>
                  <a:schemeClr val="tx1"/>
                </a:solidFill>
                <a:effectLst/>
                <a:latin typeface="+mn-lt"/>
                <a:ea typeface="+mn-ea"/>
                <a:cs typeface="+mn-cs"/>
              </a:rPr>
              <a:t> all</a:t>
            </a:r>
            <a:r>
              <a:rPr lang="en-US" sz="1200" kern="1200" dirty="0">
                <a:solidFill>
                  <a:schemeClr val="tx1"/>
                </a:solidFill>
                <a:effectLst/>
                <a:latin typeface="+mn-lt"/>
                <a:ea typeface="+mn-ea"/>
                <a:cs typeface="+mn-cs"/>
              </a:rPr>
              <a:t> eCQMs along with links to the most current tools and resources for eCQI, including the Quality Data Model (QDM), eCQM testing tools, clinical decision support, the Measure Authoring Tool (MAT), the Value Set Authority Center (VSAC), and the United States Health Information Knowledgebase (USHIK). We encourage you to sign up for an eCQI Resource Center account to receive alerts and to visit the site often as new tools and resources are added on a regular basis. And with that I’d like to pass it on to Edna Boone who will be doing the demonstrations. She is the Resource Center coordinator.</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a:t>
            </a:fld>
            <a:endParaRPr lang="en-US" dirty="0"/>
          </a:p>
        </p:txBody>
      </p:sp>
    </p:spTree>
    <p:extLst>
      <p:ext uri="{BB962C8B-B14F-4D97-AF65-F5344CB8AC3E}">
        <p14:creationId xmlns:p14="http://schemas.microsoft.com/office/powerpoint/2010/main" val="2830033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[It is suggested that you open</a:t>
            </a:r>
            <a:r>
              <a:rPr lang="en-US" sz="1200" kern="1200" baseline="0" dirty="0">
                <a:solidFill>
                  <a:schemeClr val="tx1"/>
                </a:solidFill>
                <a:effectLst/>
                <a:latin typeface="+mn-lt"/>
                <a:ea typeface="+mn-ea"/>
                <a:cs typeface="+mn-cs"/>
              </a:rPr>
              <a:t> the website and follow along]</a:t>
            </a:r>
            <a:endParaRPr lang="en-US"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Today’s demonstration of the Resource Center is meant for both people who</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might be familiar with electronic clinical quality improvement (eCQI) and those who are new to the space.</a:t>
            </a:r>
            <a:r>
              <a:rPr lang="en-US" sz="1200" kern="1200" baseline="0" dirty="0">
                <a:solidFill>
                  <a:schemeClr val="tx1"/>
                </a:solidFill>
                <a:effectLst/>
                <a:latin typeface="+mn-lt"/>
                <a:ea typeface="+mn-ea"/>
                <a:cs typeface="+mn-cs"/>
              </a:rPr>
              <a:t> The resources we review today should be of interest no matter which side of things you normally work on</a:t>
            </a:r>
            <a:br>
              <a:rPr lang="en-US" sz="1200" b="1" kern="1200" dirty="0">
                <a:solidFill>
                  <a:schemeClr val="tx1"/>
                </a:solidFill>
                <a:effectLst/>
                <a:latin typeface="+mn-lt"/>
                <a:ea typeface="+mn-ea"/>
                <a:cs typeface="+mn-cs"/>
              </a:rPr>
            </a:br>
            <a:br>
              <a:rPr lang="en-US" sz="1200" b="1"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So, as Kathy mentioned, the</a:t>
            </a:r>
            <a:r>
              <a:rPr lang="en-US" sz="1200" kern="1200" baseline="0" dirty="0">
                <a:solidFill>
                  <a:schemeClr val="tx1"/>
                </a:solidFill>
                <a:effectLst/>
                <a:latin typeface="+mn-lt"/>
                <a:ea typeface="+mn-ea"/>
                <a:cs typeface="+mn-cs"/>
              </a:rPr>
              <a:t> Resource Center is</a:t>
            </a:r>
            <a:r>
              <a:rPr lang="en-US" sz="1200" kern="1200" dirty="0">
                <a:solidFill>
                  <a:schemeClr val="tx1"/>
                </a:solidFill>
                <a:effectLst/>
                <a:latin typeface="+mn-lt"/>
                <a:ea typeface="+mn-ea"/>
                <a:cs typeface="+mn-cs"/>
              </a:rPr>
              <a:t> a collaboration between CMS and ONC, with</a:t>
            </a:r>
            <a:r>
              <a:rPr lang="en-US" sz="1200" kern="1200" baseline="0" dirty="0">
                <a:solidFill>
                  <a:schemeClr val="tx1"/>
                </a:solidFill>
                <a:effectLst/>
                <a:latin typeface="+mn-lt"/>
                <a:ea typeface="+mn-ea"/>
                <a:cs typeface="+mn-cs"/>
              </a:rPr>
              <a:t> input from </a:t>
            </a:r>
            <a:r>
              <a:rPr lang="en-US" sz="1200" kern="1200" dirty="0">
                <a:solidFill>
                  <a:schemeClr val="tx1"/>
                </a:solidFill>
                <a:effectLst/>
                <a:latin typeface="+mn-lt"/>
                <a:ea typeface="+mn-ea"/>
                <a:cs typeface="+mn-cs"/>
              </a:rPr>
              <a:t>other federal players (e.g.,</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National Libraries of Medicine (NLM), the Agency for Healthcare Research and Quality (AHRQ), and to a lesser extent, the Center</a:t>
            </a:r>
            <a:r>
              <a:rPr lang="en-US" sz="1200" kern="1200" baseline="0" dirty="0">
                <a:solidFill>
                  <a:schemeClr val="tx1"/>
                </a:solidFill>
                <a:effectLst/>
                <a:latin typeface="+mn-lt"/>
                <a:ea typeface="+mn-ea"/>
                <a:cs typeface="+mn-cs"/>
              </a:rPr>
              <a:t> for Disease Control (</a:t>
            </a:r>
            <a:r>
              <a:rPr lang="en-US" sz="1200" kern="1200" dirty="0">
                <a:solidFill>
                  <a:schemeClr val="tx1"/>
                </a:solidFill>
                <a:effectLst/>
                <a:latin typeface="+mn-lt"/>
                <a:ea typeface="+mn-ea"/>
                <a:cs typeface="+mn-cs"/>
              </a:rPr>
              <a:t>CDC) and the Health</a:t>
            </a:r>
            <a:r>
              <a:rPr lang="en-US" sz="1200" kern="1200" baseline="0" dirty="0">
                <a:solidFill>
                  <a:schemeClr val="tx1"/>
                </a:solidFill>
                <a:effectLst/>
                <a:latin typeface="+mn-lt"/>
                <a:ea typeface="+mn-ea"/>
                <a:cs typeface="+mn-cs"/>
              </a:rPr>
              <a:t> Resources and Services Administration (</a:t>
            </a:r>
            <a:r>
              <a:rPr lang="en-US" sz="1200" kern="1200" dirty="0">
                <a:solidFill>
                  <a:schemeClr val="tx1"/>
                </a:solidFill>
                <a:effectLst/>
                <a:latin typeface="+mn-lt"/>
                <a:ea typeface="+mn-ea"/>
                <a:cs typeface="+mn-cs"/>
              </a:rPr>
              <a:t>HRSA). Additionally, some private organizations, such as the National Quality Forum (NQF) and the Joint Commission, have been both tracking this space and contributing to the site. One of the underlying reasons</a:t>
            </a:r>
            <a:r>
              <a:rPr lang="en-US" sz="1200" kern="1200" baseline="0" dirty="0">
                <a:solidFill>
                  <a:schemeClr val="tx1"/>
                </a:solidFill>
                <a:effectLst/>
                <a:latin typeface="+mn-lt"/>
                <a:ea typeface="+mn-ea"/>
                <a:cs typeface="+mn-cs"/>
              </a:rPr>
              <a:t> for </a:t>
            </a:r>
            <a:r>
              <a:rPr lang="en-US" sz="1200" kern="1200" dirty="0">
                <a:solidFill>
                  <a:schemeClr val="tx1"/>
                </a:solidFill>
                <a:effectLst/>
                <a:latin typeface="+mn-lt"/>
                <a:ea typeface="+mn-ea"/>
                <a:cs typeface="+mn-cs"/>
              </a:rPr>
              <a:t>this center was that we had electronic medical records (EMRs) put in</a:t>
            </a:r>
            <a:r>
              <a:rPr lang="en-US" sz="1200" kern="1200" baseline="0" dirty="0">
                <a:solidFill>
                  <a:schemeClr val="tx1"/>
                </a:solidFill>
                <a:effectLst/>
                <a:latin typeface="+mn-lt"/>
                <a:ea typeface="+mn-ea"/>
                <a:cs typeface="+mn-cs"/>
              </a:rPr>
              <a:t> and we wanted to</a:t>
            </a:r>
            <a:r>
              <a:rPr lang="en-US" sz="1200" kern="1200" dirty="0">
                <a:solidFill>
                  <a:schemeClr val="tx1"/>
                </a:solidFill>
                <a:effectLst/>
                <a:latin typeface="+mn-lt"/>
                <a:ea typeface="+mn-ea"/>
                <a:cs typeface="+mn-cs"/>
              </a:rPr>
              <a:t> start</a:t>
            </a:r>
            <a:r>
              <a:rPr lang="en-US" sz="1200" kern="1200" baseline="0" dirty="0">
                <a:solidFill>
                  <a:schemeClr val="tx1"/>
                </a:solidFill>
                <a:effectLst/>
                <a:latin typeface="+mn-lt"/>
                <a:ea typeface="+mn-ea"/>
                <a:cs typeface="+mn-cs"/>
              </a:rPr>
              <a:t> using </a:t>
            </a:r>
            <a:r>
              <a:rPr lang="en-US" sz="1200" kern="1200" dirty="0">
                <a:solidFill>
                  <a:schemeClr val="tx1"/>
                </a:solidFill>
                <a:effectLst/>
                <a:latin typeface="+mn-lt"/>
                <a:ea typeface="+mn-ea"/>
                <a:cs typeface="+mn-cs"/>
              </a:rPr>
              <a:t>them. These</a:t>
            </a:r>
            <a:r>
              <a:rPr lang="en-US" sz="1200" kern="1200" baseline="0" dirty="0">
                <a:solidFill>
                  <a:schemeClr val="tx1"/>
                </a:solidFill>
                <a:effectLst/>
                <a:latin typeface="+mn-lt"/>
                <a:ea typeface="+mn-ea"/>
                <a:cs typeface="+mn-cs"/>
              </a:rPr>
              <a:t> agencies</a:t>
            </a:r>
            <a:r>
              <a:rPr lang="en-US" sz="1200" kern="1200" dirty="0">
                <a:solidFill>
                  <a:schemeClr val="tx1"/>
                </a:solidFill>
                <a:effectLst/>
                <a:latin typeface="+mn-lt"/>
                <a:ea typeface="+mn-ea"/>
                <a:cs typeface="+mn-cs"/>
              </a:rPr>
              <a:t> looked at what was happening in the quality measure space and started to take those quality measures and specify them in an electronic way such that an EHR could pick up that information and report it. From the federal government standpoint, the thought was to use the data once, use it within the clinical workflow, and then figure</a:t>
            </a:r>
            <a:r>
              <a:rPr lang="en-US" sz="1200" kern="1200" baseline="0" dirty="0">
                <a:solidFill>
                  <a:schemeClr val="tx1"/>
                </a:solidFill>
                <a:effectLst/>
                <a:latin typeface="+mn-lt"/>
                <a:ea typeface="+mn-ea"/>
                <a:cs typeface="+mn-cs"/>
              </a:rPr>
              <a:t> out a way to</a:t>
            </a:r>
            <a:r>
              <a:rPr lang="en-US" sz="1200" kern="1200" dirty="0">
                <a:solidFill>
                  <a:schemeClr val="tx1"/>
                </a:solidFill>
                <a:effectLst/>
                <a:latin typeface="+mn-lt"/>
                <a:ea typeface="+mn-ea"/>
                <a:cs typeface="+mn-cs"/>
              </a:rPr>
              <a:t> automatically report on it.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Some of the feedback that we receive on measures, particularly on the electronic side, is</a:t>
            </a:r>
            <a:r>
              <a:rPr lang="en-US" sz="1200" kern="1200" baseline="0" dirty="0">
                <a:solidFill>
                  <a:schemeClr val="tx1"/>
                </a:solidFill>
                <a:effectLst/>
                <a:latin typeface="+mn-lt"/>
                <a:ea typeface="+mn-ea"/>
                <a:cs typeface="+mn-cs"/>
              </a:rPr>
              <a:t> that</a:t>
            </a:r>
            <a:r>
              <a:rPr lang="en-US" sz="1200" kern="1200" dirty="0">
                <a:solidFill>
                  <a:schemeClr val="tx1"/>
                </a:solidFill>
                <a:effectLst/>
                <a:latin typeface="+mn-lt"/>
                <a:ea typeface="+mn-ea"/>
                <a:cs typeface="+mn-cs"/>
              </a:rPr>
              <a:t> we are forcing workflows that do</a:t>
            </a:r>
            <a:r>
              <a:rPr lang="en-US" sz="1200" kern="1200" baseline="0" dirty="0">
                <a:solidFill>
                  <a:schemeClr val="tx1"/>
                </a:solidFill>
                <a:effectLst/>
                <a:latin typeface="+mn-lt"/>
                <a:ea typeface="+mn-ea"/>
                <a:cs typeface="+mn-cs"/>
              </a:rPr>
              <a:t> not</a:t>
            </a:r>
            <a:r>
              <a:rPr lang="en-US" sz="1200" kern="1200" dirty="0">
                <a:solidFill>
                  <a:schemeClr val="tx1"/>
                </a:solidFill>
                <a:effectLst/>
                <a:latin typeface="+mn-lt"/>
                <a:ea typeface="+mn-ea"/>
                <a:cs typeface="+mn-cs"/>
              </a:rPr>
              <a:t> make sense. This is</a:t>
            </a:r>
            <a:r>
              <a:rPr lang="en-US" sz="1200" kern="1200" baseline="0" dirty="0">
                <a:solidFill>
                  <a:schemeClr val="tx1"/>
                </a:solidFill>
                <a:effectLst/>
                <a:latin typeface="+mn-lt"/>
                <a:ea typeface="+mn-ea"/>
                <a:cs typeface="+mn-cs"/>
              </a:rPr>
              <a:t> something we take seriously</a:t>
            </a:r>
            <a:r>
              <a:rPr lang="en-US" sz="1200" kern="1200" dirty="0">
                <a:solidFill>
                  <a:schemeClr val="tx1"/>
                </a:solidFill>
                <a:effectLst/>
                <a:latin typeface="+mn-lt"/>
                <a:ea typeface="+mn-ea"/>
                <a:cs typeface="+mn-cs"/>
              </a:rPr>
              <a:t>. Additional feedback involves the</a:t>
            </a:r>
            <a:r>
              <a:rPr lang="en-US" sz="1200" kern="1200" baseline="0" dirty="0">
                <a:solidFill>
                  <a:schemeClr val="tx1"/>
                </a:solidFill>
                <a:effectLst/>
                <a:latin typeface="+mn-lt"/>
                <a:ea typeface="+mn-ea"/>
                <a:cs typeface="+mn-cs"/>
              </a:rPr>
              <a:t> fact that </a:t>
            </a:r>
            <a:r>
              <a:rPr lang="en-US" sz="1200" kern="1200" dirty="0">
                <a:solidFill>
                  <a:schemeClr val="tx1"/>
                </a:solidFill>
                <a:effectLst/>
                <a:latin typeface="+mn-lt"/>
                <a:ea typeface="+mn-ea"/>
                <a:cs typeface="+mn-cs"/>
              </a:rPr>
              <a:t>measures contain</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technical logic,</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so we try to provide resources that help folks understand what is happening in this space. Lastly, it is important to us not to duplicate efforts, if a resource exists somewhere else in the federal government</a:t>
            </a:r>
            <a:r>
              <a:rPr lang="en-US" sz="1200" kern="1200" baseline="0" dirty="0">
                <a:solidFill>
                  <a:schemeClr val="tx1"/>
                </a:solidFill>
                <a:effectLst/>
                <a:latin typeface="+mn-lt"/>
                <a:ea typeface="+mn-ea"/>
                <a:cs typeface="+mn-cs"/>
              </a:rPr>
              <a:t> then</a:t>
            </a:r>
            <a:r>
              <a:rPr lang="en-US" sz="1200" kern="1200" dirty="0">
                <a:solidFill>
                  <a:schemeClr val="tx1"/>
                </a:solidFill>
                <a:effectLst/>
                <a:latin typeface="+mn-lt"/>
                <a:ea typeface="+mn-ea"/>
                <a:cs typeface="+mn-cs"/>
              </a:rPr>
              <a:t> we try not to </a:t>
            </a:r>
            <a:r>
              <a:rPr lang="en-US" sz="1200" i="1" kern="1200" dirty="0">
                <a:solidFill>
                  <a:schemeClr val="tx1"/>
                </a:solidFill>
                <a:effectLst/>
                <a:latin typeface="+mn-lt"/>
                <a:ea typeface="+mn-ea"/>
                <a:cs typeface="+mn-cs"/>
              </a:rPr>
              <a:t>replicate</a:t>
            </a:r>
            <a:r>
              <a:rPr lang="en-US" sz="1200" kern="1200" dirty="0">
                <a:solidFill>
                  <a:schemeClr val="tx1"/>
                </a:solidFill>
                <a:effectLst/>
                <a:latin typeface="+mn-lt"/>
                <a:ea typeface="+mn-ea"/>
                <a:cs typeface="+mn-cs"/>
              </a:rPr>
              <a:t> it on this website, but to </a:t>
            </a:r>
            <a:r>
              <a:rPr lang="en-US" sz="1200" i="1" kern="1200" dirty="0">
                <a:solidFill>
                  <a:schemeClr val="tx1"/>
                </a:solidFill>
                <a:effectLst/>
                <a:latin typeface="+mn-lt"/>
                <a:ea typeface="+mn-ea"/>
                <a:cs typeface="+mn-cs"/>
              </a:rPr>
              <a:t>point </a:t>
            </a:r>
            <a:r>
              <a:rPr lang="en-US" sz="1200" kern="1200" dirty="0">
                <a:solidFill>
                  <a:schemeClr val="tx1"/>
                </a:solidFill>
                <a:effectLst/>
                <a:latin typeface="+mn-lt"/>
                <a:ea typeface="+mn-ea"/>
                <a:cs typeface="+mn-cs"/>
              </a:rPr>
              <a:t>to it. We work with the concept of source of truth, we always point to whoever has jurisdiction over</a:t>
            </a:r>
            <a:r>
              <a:rPr lang="en-US" sz="1200" kern="1200" baseline="0" dirty="0">
                <a:solidFill>
                  <a:schemeClr val="tx1"/>
                </a:solidFill>
                <a:effectLst/>
                <a:latin typeface="+mn-lt"/>
                <a:ea typeface="+mn-ea"/>
                <a:cs typeface="+mn-cs"/>
              </a:rPr>
              <a:t> a specific</a:t>
            </a:r>
            <a:r>
              <a:rPr lang="en-US" sz="1200" kern="1200" dirty="0">
                <a:solidFill>
                  <a:schemeClr val="tx1"/>
                </a:solidFill>
                <a:effectLst/>
                <a:latin typeface="+mn-lt"/>
                <a:ea typeface="+mn-ea"/>
                <a:cs typeface="+mn-cs"/>
              </a:rPr>
              <a:t> area.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So, I</a:t>
            </a:r>
            <a:r>
              <a:rPr lang="en-US" sz="1200" kern="1200" baseline="0" dirty="0">
                <a:solidFill>
                  <a:schemeClr val="tx1"/>
                </a:solidFill>
                <a:effectLst/>
                <a:latin typeface="+mn-lt"/>
                <a:ea typeface="+mn-ea"/>
                <a:cs typeface="+mn-cs"/>
              </a:rPr>
              <a:t> a</a:t>
            </a:r>
            <a:r>
              <a:rPr lang="en-US" sz="1200" kern="1200" dirty="0">
                <a:solidFill>
                  <a:schemeClr val="tx1"/>
                </a:solidFill>
                <a:effectLst/>
                <a:latin typeface="+mn-lt"/>
                <a:ea typeface="+mn-ea"/>
                <a:cs typeface="+mn-cs"/>
              </a:rPr>
              <a:t>m on the home page now,</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if you scroll down, you will come across</a:t>
            </a:r>
            <a:r>
              <a:rPr lang="en-US" sz="1200" kern="1200" baseline="0" dirty="0">
                <a:solidFill>
                  <a:schemeClr val="tx1"/>
                </a:solidFill>
                <a:effectLst/>
                <a:latin typeface="+mn-lt"/>
                <a:ea typeface="+mn-ea"/>
                <a:cs typeface="+mn-cs"/>
              </a:rPr>
              <a:t> a news section. The news section also displays</a:t>
            </a:r>
            <a:r>
              <a:rPr lang="en-US" sz="1200" kern="1200" dirty="0">
                <a:solidFill>
                  <a:schemeClr val="tx1"/>
                </a:solidFill>
                <a:effectLst/>
                <a:latin typeface="+mn-lt"/>
                <a:ea typeface="+mn-ea"/>
                <a:cs typeface="+mn-cs"/>
              </a:rPr>
              <a:t> events that are happening around eCQI, at any given time</a:t>
            </a:r>
            <a:r>
              <a:rPr lang="en-US" sz="1200" kern="1200" baseline="0" dirty="0">
                <a:solidFill>
                  <a:schemeClr val="tx1"/>
                </a:solidFill>
                <a:effectLst/>
                <a:latin typeface="+mn-lt"/>
                <a:ea typeface="+mn-ea"/>
                <a:cs typeface="+mn-cs"/>
              </a:rPr>
              <a:t> so information on </a:t>
            </a:r>
            <a:r>
              <a:rPr lang="en-US" sz="1200" kern="1200" dirty="0">
                <a:solidFill>
                  <a:schemeClr val="tx1"/>
                </a:solidFill>
                <a:effectLst/>
                <a:latin typeface="+mn-lt"/>
                <a:ea typeface="+mn-ea"/>
                <a:cs typeface="+mn-cs"/>
              </a:rPr>
              <a:t>sessions will be available here. Please feel free to submit relevant news or</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events that you are holding for publication.</a:t>
            </a:r>
            <a:r>
              <a:rPr lang="en-US" sz="1200" kern="1200" baseline="0" dirty="0">
                <a:solidFill>
                  <a:schemeClr val="tx1"/>
                </a:solidFill>
                <a:effectLst/>
                <a:latin typeface="+mn-lt"/>
                <a:ea typeface="+mn-ea"/>
                <a:cs typeface="+mn-cs"/>
              </a:rPr>
              <a:t> You</a:t>
            </a:r>
            <a:r>
              <a:rPr lang="en-US" sz="1200" kern="1200" dirty="0">
                <a:solidFill>
                  <a:schemeClr val="tx1"/>
                </a:solidFill>
                <a:effectLst/>
                <a:latin typeface="+mn-lt"/>
                <a:ea typeface="+mn-ea"/>
                <a:cs typeface="+mn-cs"/>
              </a:rPr>
              <a:t> can find</a:t>
            </a:r>
            <a:r>
              <a:rPr lang="en-US" sz="1200" kern="1200" baseline="0" dirty="0">
                <a:solidFill>
                  <a:schemeClr val="tx1"/>
                </a:solidFill>
                <a:effectLst/>
                <a:latin typeface="+mn-lt"/>
                <a:ea typeface="+mn-ea"/>
                <a:cs typeface="+mn-cs"/>
              </a:rPr>
              <a:t> the contact information for who you should submit this to in the upper right hand corner of the homepage. Any submissions for publication will go through an approval process before posting.</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 next section</a:t>
            </a:r>
            <a:r>
              <a:rPr lang="en-US" sz="1200" kern="1200" baseline="0" dirty="0">
                <a:solidFill>
                  <a:schemeClr val="tx1"/>
                </a:solidFill>
                <a:effectLst/>
                <a:latin typeface="+mn-lt"/>
                <a:ea typeface="+mn-ea"/>
                <a:cs typeface="+mn-cs"/>
              </a:rPr>
              <a:t> I want to review is the </a:t>
            </a:r>
            <a:r>
              <a:rPr lang="en-US" sz="1200" i="1" kern="1200" dirty="0">
                <a:solidFill>
                  <a:schemeClr val="tx1"/>
                </a:solidFill>
                <a:effectLst/>
                <a:latin typeface="+mn-lt"/>
                <a:ea typeface="+mn-ea"/>
                <a:cs typeface="+mn-cs"/>
              </a:rPr>
              <a:t>topic </a:t>
            </a:r>
            <a:r>
              <a:rPr lang="en-US" sz="1200" kern="1200" dirty="0">
                <a:solidFill>
                  <a:schemeClr val="tx1"/>
                </a:solidFill>
                <a:effectLst/>
                <a:latin typeface="+mn-lt"/>
                <a:ea typeface="+mn-ea"/>
                <a:cs typeface="+mn-cs"/>
              </a:rPr>
              <a:t>areas. We have a page that talks about eCQMs, this page is</a:t>
            </a:r>
            <a:r>
              <a:rPr lang="en-US" sz="1200" kern="1200" baseline="0" dirty="0">
                <a:solidFill>
                  <a:schemeClr val="tx1"/>
                </a:solidFill>
                <a:effectLst/>
                <a:latin typeface="+mn-lt"/>
                <a:ea typeface="+mn-ea"/>
                <a:cs typeface="+mn-cs"/>
              </a:rPr>
              <a:t> updated </a:t>
            </a:r>
            <a:r>
              <a:rPr lang="en-US" sz="1200" kern="1200" dirty="0">
                <a:solidFill>
                  <a:schemeClr val="tx1"/>
                </a:solidFill>
                <a:effectLst/>
                <a:latin typeface="+mn-lt"/>
                <a:ea typeface="+mn-ea"/>
                <a:cs typeface="+mn-cs"/>
              </a:rPr>
              <a:t>several times a year. Answers to questions that we receive often enough through the contact information, JIRA, or any of the other feedback mechanisms, are posted on this page.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I mentioned earlier that we have an underlying principle to not </a:t>
            </a:r>
            <a:r>
              <a:rPr lang="en-US" sz="1200" i="1" kern="1200" dirty="0">
                <a:solidFill>
                  <a:schemeClr val="tx1"/>
                </a:solidFill>
                <a:effectLst/>
                <a:latin typeface="+mn-lt"/>
                <a:ea typeface="+mn-ea"/>
                <a:cs typeface="+mn-cs"/>
              </a:rPr>
              <a:t>replicate</a:t>
            </a:r>
            <a:r>
              <a:rPr lang="en-US" sz="1200" kern="1200" dirty="0">
                <a:solidFill>
                  <a:schemeClr val="tx1"/>
                </a:solidFill>
                <a:effectLst/>
                <a:latin typeface="+mn-lt"/>
                <a:ea typeface="+mn-ea"/>
                <a:cs typeface="+mn-cs"/>
              </a:rPr>
              <a:t> data that’s anywhere else. The second principle is that this is really about the e-component of clinical quality improvement, so we do not replicate program information that might be about specific incentive programs. </a:t>
            </a:r>
          </a:p>
          <a:p>
            <a:endParaRPr lang="en-US" dirty="0">
              <a:effectLst/>
            </a:endParaRPr>
          </a:p>
          <a:p>
            <a:r>
              <a:rPr lang="en-US" sz="1200" kern="1200" dirty="0">
                <a:solidFill>
                  <a:schemeClr val="tx1"/>
                </a:solidFill>
                <a:effectLst/>
                <a:latin typeface="+mn-lt"/>
                <a:ea typeface="+mn-ea"/>
                <a:cs typeface="+mn-cs"/>
              </a:rPr>
              <a:t>Now,</a:t>
            </a:r>
            <a:r>
              <a:rPr lang="en-US" sz="1200" kern="1200" baseline="0" dirty="0">
                <a:solidFill>
                  <a:schemeClr val="tx1"/>
                </a:solidFill>
                <a:effectLst/>
                <a:latin typeface="+mn-lt"/>
                <a:ea typeface="+mn-ea"/>
                <a:cs typeface="+mn-cs"/>
              </a:rPr>
              <a:t> I will navigate </a:t>
            </a:r>
            <a:r>
              <a:rPr lang="en-US" sz="1200" kern="1200" dirty="0">
                <a:solidFill>
                  <a:schemeClr val="tx1"/>
                </a:solidFill>
                <a:effectLst/>
                <a:latin typeface="+mn-lt"/>
                <a:ea typeface="+mn-ea"/>
                <a:cs typeface="+mn-cs"/>
              </a:rPr>
              <a:t>to the hospital and critical access eCQMs, this is where you have the specifications. Specifications are usually updated each year. Last</a:t>
            </a:r>
            <a:r>
              <a:rPr lang="en-US" sz="1200" kern="1200" baseline="0" dirty="0">
                <a:solidFill>
                  <a:schemeClr val="tx1"/>
                </a:solidFill>
                <a:effectLst/>
                <a:latin typeface="+mn-lt"/>
                <a:ea typeface="+mn-ea"/>
                <a:cs typeface="+mn-cs"/>
              </a:rPr>
              <a:t> week, a</a:t>
            </a:r>
            <a:r>
              <a:rPr lang="en-US" sz="1200" kern="1200" dirty="0">
                <a:solidFill>
                  <a:schemeClr val="tx1"/>
                </a:solidFill>
                <a:effectLst/>
                <a:latin typeface="+mn-lt"/>
                <a:ea typeface="+mn-ea"/>
                <a:cs typeface="+mn-cs"/>
              </a:rPr>
              <a:t>n </a:t>
            </a:r>
            <a:r>
              <a:rPr lang="en-US" sz="1200" i="1" kern="1200" dirty="0">
                <a:solidFill>
                  <a:schemeClr val="tx1"/>
                </a:solidFill>
                <a:effectLst/>
                <a:latin typeface="+mn-lt"/>
                <a:ea typeface="+mn-ea"/>
                <a:cs typeface="+mn-cs"/>
              </a:rPr>
              <a:t>addendum</a:t>
            </a:r>
            <a:r>
              <a:rPr lang="en-US" sz="1200" kern="1200" dirty="0">
                <a:solidFill>
                  <a:schemeClr val="tx1"/>
                </a:solidFill>
                <a:effectLst/>
                <a:latin typeface="+mn-lt"/>
                <a:ea typeface="+mn-ea"/>
                <a:cs typeface="+mn-cs"/>
              </a:rPr>
              <a:t> was added</a:t>
            </a:r>
            <a:r>
              <a:rPr lang="en-US" sz="1200" kern="1200" baseline="0" dirty="0">
                <a:solidFill>
                  <a:schemeClr val="tx1"/>
                </a:solidFill>
                <a:effectLst/>
                <a:latin typeface="+mn-lt"/>
                <a:ea typeface="+mn-ea"/>
                <a:cs typeface="+mn-cs"/>
              </a:rPr>
              <a:t> due to coding </a:t>
            </a:r>
            <a:r>
              <a:rPr lang="en-US" sz="1200" kern="1200" dirty="0">
                <a:solidFill>
                  <a:schemeClr val="tx1"/>
                </a:solidFill>
                <a:effectLst/>
                <a:latin typeface="+mn-lt"/>
                <a:ea typeface="+mn-ea"/>
                <a:cs typeface="+mn-cs"/>
              </a:rPr>
              <a:t>changes in ICD-10;</a:t>
            </a:r>
            <a:r>
              <a:rPr lang="en-US" sz="1200" kern="1200" baseline="0" dirty="0">
                <a:solidFill>
                  <a:schemeClr val="tx1"/>
                </a:solidFill>
                <a:effectLst/>
                <a:latin typeface="+mn-lt"/>
                <a:ea typeface="+mn-ea"/>
                <a:cs typeface="+mn-cs"/>
              </a:rPr>
              <a:t> t</a:t>
            </a:r>
            <a:r>
              <a:rPr lang="en-US" sz="1200" kern="1200" dirty="0">
                <a:solidFill>
                  <a:schemeClr val="tx1"/>
                </a:solidFill>
                <a:effectLst/>
                <a:latin typeface="+mn-lt"/>
                <a:ea typeface="+mn-ea"/>
                <a:cs typeface="+mn-cs"/>
              </a:rPr>
              <a:t>his doesn't happen very often.</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So, here, you see the specifications for various measures, as well as what we call </a:t>
            </a:r>
            <a:r>
              <a:rPr lang="en-US" sz="1200" i="1" kern="1200" dirty="0">
                <a:solidFill>
                  <a:schemeClr val="tx1"/>
                </a:solidFill>
                <a:effectLst/>
                <a:latin typeface="+mn-lt"/>
                <a:ea typeface="+mn-ea"/>
                <a:cs typeface="+mn-cs"/>
              </a:rPr>
              <a:t>artifacts, </a:t>
            </a:r>
            <a:r>
              <a:rPr lang="en-US" sz="1200" kern="1200" dirty="0">
                <a:solidFill>
                  <a:schemeClr val="tx1"/>
                </a:solidFill>
                <a:effectLst/>
                <a:latin typeface="+mn-lt"/>
                <a:ea typeface="+mn-ea"/>
                <a:cs typeface="+mn-cs"/>
              </a:rPr>
              <a:t>release notes, and measure logic guidance. These are things meant to help you understand how to </a:t>
            </a:r>
            <a:r>
              <a:rPr lang="en-US" sz="1200" i="1" kern="1200" dirty="0">
                <a:solidFill>
                  <a:schemeClr val="tx1"/>
                </a:solidFill>
                <a:effectLst/>
                <a:latin typeface="+mn-lt"/>
                <a:ea typeface="+mn-ea"/>
                <a:cs typeface="+mn-cs"/>
              </a:rPr>
              <a:t>implement </a:t>
            </a:r>
            <a:r>
              <a:rPr lang="en-US" sz="1200" kern="1200" dirty="0">
                <a:solidFill>
                  <a:schemeClr val="tx1"/>
                </a:solidFill>
                <a:effectLst/>
                <a:latin typeface="+mn-lt"/>
                <a:ea typeface="+mn-ea"/>
                <a:cs typeface="+mn-cs"/>
              </a:rPr>
              <a:t>the measures. We also have a table down here that has all of, in this case, the eCQMs for the hospital measures for the reporting year. You can sort this table by measure name, the short name which the hospital measures have, the CMS ID which is specific to an eCQM, the domain,</a:t>
            </a:r>
            <a:r>
              <a:rPr lang="en-US" sz="1200" kern="1200" baseline="0" dirty="0">
                <a:solidFill>
                  <a:schemeClr val="tx1"/>
                </a:solidFill>
                <a:effectLst/>
                <a:latin typeface="+mn-lt"/>
                <a:ea typeface="+mn-ea"/>
                <a:cs typeface="+mn-cs"/>
              </a:rPr>
              <a:t> or the</a:t>
            </a:r>
            <a:r>
              <a:rPr lang="en-US" sz="1200" kern="1200" dirty="0">
                <a:solidFill>
                  <a:schemeClr val="tx1"/>
                </a:solidFill>
                <a:effectLst/>
                <a:latin typeface="+mn-lt"/>
                <a:ea typeface="+mn-ea"/>
                <a:cs typeface="+mn-cs"/>
              </a:rPr>
              <a:t> NQF ID.</a:t>
            </a:r>
            <a:r>
              <a:rPr lang="en-US" sz="1200" kern="1200" baseline="0" dirty="0">
                <a:solidFill>
                  <a:schemeClr val="tx1"/>
                </a:solidFill>
                <a:effectLst/>
                <a:latin typeface="+mn-lt"/>
                <a:ea typeface="+mn-ea"/>
                <a:cs typeface="+mn-cs"/>
              </a:rPr>
              <a:t> You also</a:t>
            </a:r>
            <a:r>
              <a:rPr lang="en-US" sz="1200" kern="1200" dirty="0">
                <a:solidFill>
                  <a:schemeClr val="tx1"/>
                </a:solidFill>
                <a:effectLst/>
                <a:latin typeface="+mn-lt"/>
                <a:ea typeface="+mn-ea"/>
                <a:cs typeface="+mn-cs"/>
              </a:rPr>
              <a:t> have the ability to go out and look at USHIK if you want to </a:t>
            </a:r>
            <a:r>
              <a:rPr lang="en-US" sz="1200" i="0" kern="1200" dirty="0">
                <a:solidFill>
                  <a:schemeClr val="tx1"/>
                </a:solidFill>
                <a:effectLst/>
                <a:latin typeface="+mn-lt"/>
                <a:ea typeface="+mn-ea"/>
                <a:cs typeface="+mn-cs"/>
              </a:rPr>
              <a:t>compare a version </a:t>
            </a:r>
            <a:r>
              <a:rPr lang="en-US" sz="1200" kern="1200" dirty="0">
                <a:solidFill>
                  <a:schemeClr val="tx1"/>
                </a:solidFill>
                <a:effectLst/>
                <a:latin typeface="+mn-lt"/>
                <a:ea typeface="+mn-ea"/>
                <a:cs typeface="+mn-cs"/>
              </a:rPr>
              <a:t>to a previous one.</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I</a:t>
            </a:r>
            <a:r>
              <a:rPr lang="en-US" sz="1200" kern="1200" baseline="0" dirty="0">
                <a:solidFill>
                  <a:schemeClr val="tx1"/>
                </a:solidFill>
                <a:effectLst/>
                <a:latin typeface="+mn-lt"/>
                <a:ea typeface="+mn-ea"/>
                <a:cs typeface="+mn-cs"/>
              </a:rPr>
              <a:t> a</a:t>
            </a:r>
            <a:r>
              <a:rPr lang="en-US" sz="1200" kern="1200" dirty="0">
                <a:solidFill>
                  <a:schemeClr val="tx1"/>
                </a:solidFill>
                <a:effectLst/>
                <a:latin typeface="+mn-lt"/>
                <a:ea typeface="+mn-ea"/>
                <a:cs typeface="+mn-cs"/>
              </a:rPr>
              <a:t>m going to go ahead and</a:t>
            </a:r>
            <a:r>
              <a:rPr lang="en-US" sz="1200" kern="1200" baseline="0" dirty="0">
                <a:solidFill>
                  <a:schemeClr val="tx1"/>
                </a:solidFill>
                <a:effectLst/>
                <a:latin typeface="+mn-lt"/>
                <a:ea typeface="+mn-ea"/>
                <a:cs typeface="+mn-cs"/>
              </a:rPr>
              <a:t> navigate</a:t>
            </a:r>
            <a:r>
              <a:rPr lang="en-US" sz="1200" kern="1200" dirty="0">
                <a:solidFill>
                  <a:schemeClr val="tx1"/>
                </a:solidFill>
                <a:effectLst/>
                <a:latin typeface="+mn-lt"/>
                <a:ea typeface="+mn-ea"/>
                <a:cs typeface="+mn-cs"/>
              </a:rPr>
              <a:t> into a measure. This is going to provide all the information that is in with the zip files. So, if you are used to these measures, you can download the files, you will have both</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machine-readable and human-readable versions. We have put these on the page here and so this describes all of the various components. Also, again, you</a:t>
            </a:r>
            <a:r>
              <a:rPr lang="en-US" sz="1200" kern="1200" baseline="0" dirty="0">
                <a:solidFill>
                  <a:schemeClr val="tx1"/>
                </a:solidFill>
                <a:effectLst/>
                <a:latin typeface="+mn-lt"/>
                <a:ea typeface="+mn-ea"/>
                <a:cs typeface="+mn-cs"/>
              </a:rPr>
              <a:t> ha</a:t>
            </a:r>
            <a:r>
              <a:rPr lang="en-US" sz="1200" kern="1200" dirty="0">
                <a:solidFill>
                  <a:schemeClr val="tx1"/>
                </a:solidFill>
                <a:effectLst/>
                <a:latin typeface="+mn-lt"/>
                <a:ea typeface="+mn-ea"/>
                <a:cs typeface="+mn-cs"/>
              </a:rPr>
              <a:t>ve got the specifications for this individual measure here. And then we also have </a:t>
            </a:r>
            <a:r>
              <a:rPr lang="en-US" sz="1200" i="1" kern="1200" dirty="0">
                <a:solidFill>
                  <a:schemeClr val="tx1"/>
                </a:solidFill>
                <a:effectLst/>
                <a:latin typeface="+mn-lt"/>
                <a:ea typeface="+mn-ea"/>
                <a:cs typeface="+mn-cs"/>
              </a:rPr>
              <a:t>release</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that are provided as well as some external resource </a:t>
            </a:r>
            <a:r>
              <a:rPr lang="en-US" sz="1200" i="1" kern="1200" dirty="0">
                <a:solidFill>
                  <a:schemeClr val="tx1"/>
                </a:solidFill>
                <a:effectLst/>
                <a:latin typeface="+mn-lt"/>
                <a:ea typeface="+mn-ea"/>
                <a:cs typeface="+mn-cs"/>
              </a:rPr>
              <a:t>links</a:t>
            </a:r>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If you had been keeping up-to-date on the specifications for a particular measure but because of employee turn over or funding</a:t>
            </a:r>
            <a:r>
              <a:rPr lang="en-US" sz="1200" kern="1200" baseline="0" dirty="0">
                <a:solidFill>
                  <a:schemeClr val="tx1"/>
                </a:solidFill>
                <a:effectLst/>
                <a:latin typeface="+mn-lt"/>
                <a:ea typeface="+mn-ea"/>
                <a:cs typeface="+mn-cs"/>
              </a:rPr>
              <a:t> shortcomings you fell behind, you can use </a:t>
            </a:r>
            <a:r>
              <a:rPr lang="en-US" sz="1200" kern="1200" dirty="0">
                <a:solidFill>
                  <a:schemeClr val="tx1"/>
                </a:solidFill>
                <a:effectLst/>
                <a:latin typeface="+mn-lt"/>
                <a:ea typeface="+mn-ea"/>
                <a:cs typeface="+mn-cs"/>
              </a:rPr>
              <a:t>what</a:t>
            </a:r>
            <a:r>
              <a:rPr lang="en-US" sz="1200" kern="1200" baseline="0" dirty="0">
                <a:solidFill>
                  <a:schemeClr val="tx1"/>
                </a:solidFill>
                <a:effectLst/>
                <a:latin typeface="+mn-lt"/>
                <a:ea typeface="+mn-ea"/>
                <a:cs typeface="+mn-cs"/>
              </a:rPr>
              <a:t> i</a:t>
            </a:r>
            <a:r>
              <a:rPr lang="en-US" sz="1200" kern="1200" dirty="0">
                <a:solidFill>
                  <a:schemeClr val="tx1"/>
                </a:solidFill>
                <a:effectLst/>
                <a:latin typeface="+mn-lt"/>
                <a:ea typeface="+mn-ea"/>
                <a:cs typeface="+mn-cs"/>
              </a:rPr>
              <a:t>s called </a:t>
            </a:r>
            <a:r>
              <a:rPr lang="en-US" sz="1200" i="1" kern="1200" dirty="0">
                <a:solidFill>
                  <a:schemeClr val="tx1"/>
                </a:solidFill>
                <a:effectLst/>
                <a:latin typeface="+mn-lt"/>
                <a:ea typeface="+mn-ea"/>
                <a:cs typeface="+mn-cs"/>
              </a:rPr>
              <a:t>version compare. </a:t>
            </a:r>
            <a:r>
              <a:rPr lang="en-US" sz="1200" i="0" kern="1200" dirty="0">
                <a:solidFill>
                  <a:schemeClr val="tx1"/>
                </a:solidFill>
                <a:effectLst/>
                <a:latin typeface="+mn-lt"/>
                <a:ea typeface="+mn-ea"/>
                <a:cs typeface="+mn-cs"/>
              </a:rPr>
              <a:t>This</a:t>
            </a:r>
            <a:r>
              <a:rPr lang="en-US" sz="1200" i="0" kern="1200" baseline="0" dirty="0">
                <a:solidFill>
                  <a:schemeClr val="tx1"/>
                </a:solidFill>
                <a:effectLst/>
                <a:latin typeface="+mn-lt"/>
                <a:ea typeface="+mn-ea"/>
                <a:cs typeface="+mn-cs"/>
              </a:rPr>
              <a:t> is a tool provided by AHRQ</a:t>
            </a:r>
            <a:r>
              <a:rPr lang="en-US" sz="1200" kern="1200" dirty="0">
                <a:solidFill>
                  <a:schemeClr val="tx1"/>
                </a:solidFill>
                <a:effectLst/>
                <a:latin typeface="+mn-lt"/>
                <a:ea typeface="+mn-ea"/>
                <a:cs typeface="+mn-cs"/>
              </a:rPr>
              <a:t>. The tool will provide you all of the specific coding information on a particular measure. It</a:t>
            </a:r>
            <a:r>
              <a:rPr lang="en-US" sz="1200" kern="1200" baseline="0" dirty="0">
                <a:solidFill>
                  <a:schemeClr val="tx1"/>
                </a:solidFill>
                <a:effectLst/>
                <a:latin typeface="+mn-lt"/>
                <a:ea typeface="+mn-ea"/>
                <a:cs typeface="+mn-cs"/>
              </a:rPr>
              <a:t> is easier if you have an account but you can still use this tool without an account, </a:t>
            </a:r>
            <a:r>
              <a:rPr lang="en-US" sz="1200" kern="1200" dirty="0">
                <a:solidFill>
                  <a:schemeClr val="tx1"/>
                </a:solidFill>
                <a:effectLst/>
                <a:latin typeface="+mn-lt"/>
                <a:ea typeface="+mn-ea"/>
                <a:cs typeface="+mn-cs"/>
              </a:rPr>
              <a:t>but you will</a:t>
            </a:r>
            <a:r>
              <a:rPr lang="en-US" sz="1200" kern="1200" baseline="0" dirty="0">
                <a:solidFill>
                  <a:schemeClr val="tx1"/>
                </a:solidFill>
                <a:effectLst/>
                <a:latin typeface="+mn-lt"/>
                <a:ea typeface="+mn-ea"/>
                <a:cs typeface="+mn-cs"/>
              </a:rPr>
              <a:t> not</a:t>
            </a:r>
            <a:r>
              <a:rPr lang="en-US" sz="1200" kern="1200" dirty="0">
                <a:solidFill>
                  <a:schemeClr val="tx1"/>
                </a:solidFill>
                <a:effectLst/>
                <a:latin typeface="+mn-lt"/>
                <a:ea typeface="+mn-ea"/>
                <a:cs typeface="+mn-cs"/>
              </a:rPr>
              <a:t> get the </a:t>
            </a:r>
            <a:r>
              <a:rPr lang="en-US" sz="1200" i="1" kern="1200" dirty="0">
                <a:solidFill>
                  <a:schemeClr val="tx1"/>
                </a:solidFill>
                <a:effectLst/>
                <a:latin typeface="+mn-lt"/>
                <a:ea typeface="+mn-ea"/>
                <a:cs typeface="+mn-cs"/>
              </a:rPr>
              <a:t>details</a:t>
            </a:r>
            <a:r>
              <a:rPr lang="en-US" sz="1200" kern="1200" dirty="0">
                <a:solidFill>
                  <a:schemeClr val="tx1"/>
                </a:solidFill>
                <a:effectLst/>
                <a:latin typeface="+mn-lt"/>
                <a:ea typeface="+mn-ea"/>
                <a:cs typeface="+mn-cs"/>
              </a:rPr>
              <a:t> that perhaps you may have wanted.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By default, the version compare tool</a:t>
            </a:r>
            <a:r>
              <a:rPr lang="en-US" sz="1200" kern="1200" baseline="0" dirty="0">
                <a:solidFill>
                  <a:schemeClr val="tx1"/>
                </a:solidFill>
                <a:effectLst/>
                <a:latin typeface="+mn-lt"/>
                <a:ea typeface="+mn-ea"/>
                <a:cs typeface="+mn-cs"/>
              </a:rPr>
              <a:t> compares</a:t>
            </a:r>
            <a:r>
              <a:rPr lang="en-US" sz="1200" kern="1200" dirty="0">
                <a:solidFill>
                  <a:schemeClr val="tx1"/>
                </a:solidFill>
                <a:effectLst/>
                <a:latin typeface="+mn-lt"/>
                <a:ea typeface="+mn-ea"/>
                <a:cs typeface="+mn-cs"/>
              </a:rPr>
              <a:t> the last two versions.</a:t>
            </a:r>
            <a:r>
              <a:rPr lang="en-US" sz="1200" kern="1200" baseline="0" dirty="0">
                <a:solidFill>
                  <a:schemeClr val="tx1"/>
                </a:solidFill>
                <a:effectLst/>
                <a:latin typeface="+mn-lt"/>
                <a:ea typeface="+mn-ea"/>
                <a:cs typeface="+mn-cs"/>
              </a:rPr>
              <a:t> It </a:t>
            </a:r>
            <a:r>
              <a:rPr lang="en-US" sz="1200" kern="1200" dirty="0">
                <a:solidFill>
                  <a:schemeClr val="tx1"/>
                </a:solidFill>
                <a:effectLst/>
                <a:latin typeface="+mn-lt"/>
                <a:ea typeface="+mn-ea"/>
                <a:cs typeface="+mn-cs"/>
              </a:rPr>
              <a:t>does a side-by-side comparison between version.</a:t>
            </a:r>
            <a:r>
              <a:rPr lang="en-US" sz="1200" kern="1200" baseline="0" dirty="0">
                <a:solidFill>
                  <a:schemeClr val="tx1"/>
                </a:solidFill>
                <a:effectLst/>
                <a:latin typeface="+mn-lt"/>
                <a:ea typeface="+mn-ea"/>
                <a:cs typeface="+mn-cs"/>
              </a:rPr>
              <a:t> It uses colors to guide the user, if</a:t>
            </a:r>
            <a:r>
              <a:rPr lang="en-US" sz="1200" kern="1200" dirty="0">
                <a:solidFill>
                  <a:schemeClr val="tx1"/>
                </a:solidFill>
                <a:effectLst/>
                <a:latin typeface="+mn-lt"/>
                <a:ea typeface="+mn-ea"/>
                <a:cs typeface="+mn-cs"/>
              </a:rPr>
              <a:t> you see </a:t>
            </a:r>
            <a:r>
              <a:rPr lang="en-US" sz="1200" i="1" kern="1200" dirty="0">
                <a:solidFill>
                  <a:schemeClr val="tx1"/>
                </a:solidFill>
                <a:effectLst/>
                <a:latin typeface="+mn-lt"/>
                <a:ea typeface="+mn-ea"/>
                <a:cs typeface="+mn-cs"/>
              </a:rPr>
              <a:t>green,</a:t>
            </a:r>
            <a:r>
              <a:rPr lang="en-US" sz="1200" kern="1200" dirty="0">
                <a:solidFill>
                  <a:schemeClr val="tx1"/>
                </a:solidFill>
                <a:effectLst/>
                <a:latin typeface="+mn-lt"/>
                <a:ea typeface="+mn-ea"/>
                <a:cs typeface="+mn-cs"/>
              </a:rPr>
              <a:t> that means there were not any change from one year to the next. If you see </a:t>
            </a:r>
            <a:r>
              <a:rPr lang="en-US" sz="1200" i="1" kern="1200" dirty="0">
                <a:solidFill>
                  <a:schemeClr val="tx1"/>
                </a:solidFill>
                <a:effectLst/>
                <a:latin typeface="+mn-lt"/>
                <a:ea typeface="+mn-ea"/>
                <a:cs typeface="+mn-cs"/>
              </a:rPr>
              <a:t>red, </a:t>
            </a:r>
            <a:r>
              <a:rPr lang="en-US" sz="1200" i="0" kern="1200" dirty="0">
                <a:solidFill>
                  <a:schemeClr val="tx1"/>
                </a:solidFill>
                <a:effectLst/>
                <a:latin typeface="+mn-lt"/>
                <a:ea typeface="+mn-ea"/>
                <a:cs typeface="+mn-cs"/>
              </a:rPr>
              <a:t>then</a:t>
            </a:r>
            <a:r>
              <a:rPr lang="en-US" sz="1200" kern="1200" dirty="0">
                <a:solidFill>
                  <a:schemeClr val="tx1"/>
                </a:solidFill>
                <a:effectLst/>
                <a:latin typeface="+mn-lt"/>
                <a:ea typeface="+mn-ea"/>
                <a:cs typeface="+mn-cs"/>
              </a:rPr>
              <a:t> there were changes. </a:t>
            </a: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 EP measures, this page is almost identical to the EH page, with the exception of eligible professionals (EPs) and eligible clinicians. Their measures are on this page. They also have a resource called the </a:t>
            </a:r>
            <a:r>
              <a:rPr lang="en-US" sz="1200" i="1" kern="1200" dirty="0">
                <a:solidFill>
                  <a:schemeClr val="tx1"/>
                </a:solidFill>
                <a:effectLst/>
                <a:latin typeface="+mn-lt"/>
                <a:ea typeface="+mn-ea"/>
                <a:cs typeface="+mn-cs"/>
              </a:rPr>
              <a:t>measure logic flows,</a:t>
            </a:r>
            <a:r>
              <a:rPr lang="en-US" sz="1200" i="1"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this provides a workflow in terms of where you might be able to capture data. That is something that you use both in implementation and as you are developing a measure.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Next, I</a:t>
            </a:r>
            <a:r>
              <a:rPr lang="en-US" sz="1200" kern="1200" baseline="0" dirty="0">
                <a:solidFill>
                  <a:schemeClr val="tx1"/>
                </a:solidFill>
                <a:effectLst/>
                <a:latin typeface="+mn-lt"/>
                <a:ea typeface="+mn-ea"/>
                <a:cs typeface="+mn-cs"/>
              </a:rPr>
              <a:t> will navigate over</a:t>
            </a:r>
            <a:r>
              <a:rPr lang="en-US" sz="1200" kern="1200" dirty="0">
                <a:solidFill>
                  <a:schemeClr val="tx1"/>
                </a:solidFill>
                <a:effectLst/>
                <a:latin typeface="+mn-lt"/>
                <a:ea typeface="+mn-ea"/>
                <a:cs typeface="+mn-cs"/>
              </a:rPr>
              <a:t> to the </a:t>
            </a:r>
            <a:r>
              <a:rPr lang="en-US" sz="1200" i="1" kern="1200" dirty="0">
                <a:solidFill>
                  <a:schemeClr val="tx1"/>
                </a:solidFill>
                <a:effectLst/>
                <a:latin typeface="+mn-lt"/>
                <a:ea typeface="+mn-ea"/>
                <a:cs typeface="+mn-cs"/>
              </a:rPr>
              <a:t>Tools</a:t>
            </a:r>
            <a:r>
              <a:rPr lang="en-US" sz="1200" kern="1200" dirty="0">
                <a:solidFill>
                  <a:schemeClr val="tx1"/>
                </a:solidFill>
                <a:effectLst/>
                <a:latin typeface="+mn-lt"/>
                <a:ea typeface="+mn-ea"/>
                <a:cs typeface="+mn-cs"/>
              </a:rPr>
              <a:t> page. I recommend that if you are not familiar with the measures and some of these key concepts that you look at these tools. </a:t>
            </a: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We also have what we consider </a:t>
            </a:r>
            <a:r>
              <a:rPr lang="en-US" sz="1200" i="1" kern="1200" dirty="0">
                <a:solidFill>
                  <a:schemeClr val="tx1"/>
                </a:solidFill>
                <a:effectLst/>
                <a:latin typeface="+mn-lt"/>
                <a:ea typeface="+mn-ea"/>
                <a:cs typeface="+mn-cs"/>
              </a:rPr>
              <a:t>foundational </a:t>
            </a:r>
            <a:r>
              <a:rPr lang="en-US" sz="1200" kern="1200" dirty="0">
                <a:solidFill>
                  <a:schemeClr val="tx1"/>
                </a:solidFill>
                <a:effectLst/>
                <a:latin typeface="+mn-lt"/>
                <a:ea typeface="+mn-ea"/>
                <a:cs typeface="+mn-cs"/>
              </a:rPr>
              <a:t>components — the standards and certification of both the measures that are used in the measures and used to test the health IT that creates the measures,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that would be the Cypress testing tool.</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Then we have continuous </a:t>
            </a:r>
            <a:r>
              <a:rPr lang="en-US" sz="1200" i="1" kern="1200" dirty="0">
                <a:solidFill>
                  <a:schemeClr val="tx1"/>
                </a:solidFill>
                <a:effectLst/>
                <a:latin typeface="+mn-lt"/>
                <a:ea typeface="+mn-ea"/>
                <a:cs typeface="+mn-cs"/>
              </a:rPr>
              <a:t>evaluation</a:t>
            </a:r>
            <a:r>
              <a:rPr lang="en-US" sz="1200" kern="1200" dirty="0">
                <a:solidFill>
                  <a:schemeClr val="tx1"/>
                </a:solidFill>
                <a:effectLst/>
                <a:latin typeface="+mn-lt"/>
                <a:ea typeface="+mn-ea"/>
                <a:cs typeface="+mn-cs"/>
              </a:rPr>
              <a:t>. JIRA allows an end-user to ask questions about implementation</a:t>
            </a:r>
            <a:r>
              <a:rPr lang="en-US" sz="1200" kern="1200" baseline="0" dirty="0">
                <a:solidFill>
                  <a:schemeClr val="tx1"/>
                </a:solidFill>
                <a:effectLst/>
                <a:latin typeface="+mn-lt"/>
                <a:ea typeface="+mn-ea"/>
                <a:cs typeface="+mn-cs"/>
              </a:rPr>
              <a:t> and</a:t>
            </a:r>
            <a:r>
              <a:rPr lang="en-US" sz="1200" kern="1200" dirty="0">
                <a:solidFill>
                  <a:schemeClr val="tx1"/>
                </a:solidFill>
                <a:effectLst/>
                <a:latin typeface="+mn-lt"/>
                <a:ea typeface="+mn-ea"/>
                <a:cs typeface="+mn-cs"/>
              </a:rPr>
              <a:t> it also allows end-users to search JIRA to see if perhaps that topic, or that particular measure, has been discussed in the past. </a:t>
            </a: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Moving on to the VSAC collaboration tool. The VSAC tool is from the National Libraries of Medicine (NLM) and so this houses all of the code sets and what we call </a:t>
            </a:r>
            <a:r>
              <a:rPr lang="en-US" sz="1200" i="1" kern="1200" dirty="0">
                <a:solidFill>
                  <a:schemeClr val="tx1"/>
                </a:solidFill>
                <a:effectLst/>
                <a:latin typeface="+mn-lt"/>
                <a:ea typeface="+mn-ea"/>
                <a:cs typeface="+mn-cs"/>
              </a:rPr>
              <a:t>value sets</a:t>
            </a:r>
            <a:r>
              <a:rPr lang="en-US" sz="1200" kern="1200" dirty="0">
                <a:solidFill>
                  <a:schemeClr val="tx1"/>
                </a:solidFill>
                <a:effectLst/>
                <a:latin typeface="+mn-lt"/>
                <a:ea typeface="+mn-ea"/>
                <a:cs typeface="+mn-cs"/>
              </a:rPr>
              <a:t> that are tied to the measure. So, for example, if you think about a diagnosis code,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 procedure code, a laboratory Logical Observation Identifiers Names and Codes (LOINC) code that might be used within a measure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 this site is where those value sets are put together by measure developers. This is a new tool that they have so that we can make sure that we are taking advantage of using and reusing value sets, if possible, so that again, those that are implementing in the field have the least amount of </a:t>
            </a:r>
            <a:r>
              <a:rPr lang="en-US" sz="1200" i="1" kern="1200" dirty="0">
                <a:solidFill>
                  <a:schemeClr val="tx1"/>
                </a:solidFill>
                <a:effectLst/>
                <a:latin typeface="+mn-lt"/>
                <a:ea typeface="+mn-ea"/>
                <a:cs typeface="+mn-cs"/>
              </a:rPr>
              <a:t>work</a:t>
            </a:r>
            <a:r>
              <a:rPr lang="en-US" sz="1200" kern="1200" dirty="0">
                <a:solidFill>
                  <a:schemeClr val="tx1"/>
                </a:solidFill>
                <a:effectLst/>
                <a:latin typeface="+mn-lt"/>
                <a:ea typeface="+mn-ea"/>
                <a:cs typeface="+mn-cs"/>
              </a:rPr>
              <a:t> to do around those coding systems.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 </a:t>
            </a:r>
            <a:r>
              <a:rPr lang="en-US" sz="1200" i="1" kern="1200" dirty="0">
                <a:solidFill>
                  <a:schemeClr val="tx1"/>
                </a:solidFill>
                <a:effectLst/>
                <a:latin typeface="+mn-lt"/>
                <a:ea typeface="+mn-ea"/>
                <a:cs typeface="+mn-cs"/>
              </a:rPr>
              <a:t>Tools</a:t>
            </a:r>
            <a:r>
              <a:rPr lang="en-US" sz="1200" kern="1200" dirty="0">
                <a:solidFill>
                  <a:schemeClr val="tx1"/>
                </a:solidFill>
                <a:effectLst/>
                <a:latin typeface="+mn-lt"/>
                <a:ea typeface="+mn-ea"/>
                <a:cs typeface="+mn-cs"/>
              </a:rPr>
              <a:t> page also contains previous versions of the tools and the standards that were used during each annual update.</a:t>
            </a:r>
            <a:r>
              <a:rPr lang="en-US" sz="1200" kern="1200" baseline="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Then if you scroll down, there is an </a:t>
            </a:r>
            <a:r>
              <a:rPr lang="en-US" sz="1200" i="1" kern="1200" dirty="0">
                <a:solidFill>
                  <a:schemeClr val="tx1"/>
                </a:solidFill>
                <a:effectLst/>
                <a:latin typeface="+mn-lt"/>
                <a:ea typeface="+mn-ea"/>
                <a:cs typeface="+mn-cs"/>
              </a:rPr>
              <a:t>alphabetical list</a:t>
            </a:r>
            <a:r>
              <a:rPr lang="en-US" sz="1200" kern="1200" dirty="0">
                <a:solidFill>
                  <a:schemeClr val="tx1"/>
                </a:solidFill>
                <a:effectLst/>
                <a:latin typeface="+mn-lt"/>
                <a:ea typeface="+mn-ea"/>
                <a:cs typeface="+mn-cs"/>
              </a:rPr>
              <a:t>. The</a:t>
            </a:r>
            <a:r>
              <a:rPr lang="en-US" sz="1200" kern="1200" baseline="0" dirty="0">
                <a:solidFill>
                  <a:schemeClr val="tx1"/>
                </a:solidFill>
                <a:effectLst/>
                <a:latin typeface="+mn-lt"/>
                <a:ea typeface="+mn-ea"/>
                <a:cs typeface="+mn-cs"/>
              </a:rPr>
              <a:t> list</a:t>
            </a:r>
            <a:r>
              <a:rPr lang="en-US" sz="1200" kern="1200" dirty="0">
                <a:solidFill>
                  <a:schemeClr val="tx1"/>
                </a:solidFill>
                <a:effectLst/>
                <a:latin typeface="+mn-lt"/>
                <a:ea typeface="+mn-ea"/>
                <a:cs typeface="+mn-cs"/>
              </a:rPr>
              <a:t> goes through details of all of the tools, it links to the tool itself and provides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 little bit of information of </a:t>
            </a:r>
            <a:r>
              <a:rPr lang="en-US" sz="1200" i="1" kern="1200" dirty="0">
                <a:solidFill>
                  <a:schemeClr val="tx1"/>
                </a:solidFill>
                <a:effectLst/>
                <a:latin typeface="+mn-lt"/>
                <a:ea typeface="+mn-ea"/>
                <a:cs typeface="+mn-cs"/>
              </a:rPr>
              <a:t>how</a:t>
            </a:r>
            <a:r>
              <a:rPr lang="en-US" sz="1200" kern="1200" dirty="0">
                <a:solidFill>
                  <a:schemeClr val="tx1"/>
                </a:solidFill>
                <a:effectLst/>
                <a:latin typeface="+mn-lt"/>
                <a:ea typeface="+mn-ea"/>
                <a:cs typeface="+mn-cs"/>
              </a:rPr>
              <a:t> that tool is used and </a:t>
            </a:r>
            <a:r>
              <a:rPr lang="en-US" sz="1200" i="1" kern="1200" dirty="0">
                <a:solidFill>
                  <a:schemeClr val="tx1"/>
                </a:solidFill>
                <a:effectLst/>
                <a:latin typeface="+mn-lt"/>
                <a:ea typeface="+mn-ea"/>
                <a:cs typeface="+mn-cs"/>
              </a:rPr>
              <a:t>when </a:t>
            </a:r>
            <a:r>
              <a:rPr lang="en-US" sz="1200" kern="1200" dirty="0">
                <a:solidFill>
                  <a:schemeClr val="tx1"/>
                </a:solidFill>
                <a:effectLst/>
                <a:latin typeface="+mn-lt"/>
                <a:ea typeface="+mn-ea"/>
                <a:cs typeface="+mn-cs"/>
              </a:rPr>
              <a:t>it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used in terms of the measure lifecycle. This</a:t>
            </a:r>
            <a:r>
              <a:rPr lang="en-US" sz="1200" kern="1200" baseline="0" dirty="0">
                <a:solidFill>
                  <a:schemeClr val="tx1"/>
                </a:solidFill>
                <a:effectLst/>
                <a:latin typeface="+mn-lt"/>
                <a:ea typeface="+mn-ea"/>
                <a:cs typeface="+mn-cs"/>
              </a:rPr>
              <a:t> is a great starting point i</a:t>
            </a:r>
            <a:r>
              <a:rPr lang="en-US" sz="1200" kern="1200" dirty="0">
                <a:solidFill>
                  <a:schemeClr val="tx1"/>
                </a:solidFill>
                <a:effectLst/>
                <a:latin typeface="+mn-lt"/>
                <a:ea typeface="+mn-ea"/>
                <a:cs typeface="+mn-cs"/>
              </a:rPr>
              <a:t>f you are not familiar with this space and do not know how the tools and resources work together.</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Next, I am going to look at eCQI standards. The </a:t>
            </a:r>
            <a:r>
              <a:rPr lang="en-US" sz="1200" i="1" kern="1200" dirty="0">
                <a:solidFill>
                  <a:schemeClr val="tx1"/>
                </a:solidFill>
                <a:effectLst/>
                <a:latin typeface="+mn-lt"/>
                <a:ea typeface="+mn-ea"/>
                <a:cs typeface="+mn-cs"/>
              </a:rPr>
              <a:t>standards</a:t>
            </a:r>
            <a:r>
              <a:rPr lang="en-US" sz="1200" kern="1200" dirty="0">
                <a:solidFill>
                  <a:schemeClr val="tx1"/>
                </a:solidFill>
                <a:effectLst/>
                <a:latin typeface="+mn-lt"/>
                <a:ea typeface="+mn-ea"/>
                <a:cs typeface="+mn-cs"/>
              </a:rPr>
              <a:t> in this space</a:t>
            </a:r>
            <a:r>
              <a:rPr lang="en-US" sz="1200" kern="1200" baseline="0" dirty="0">
                <a:solidFill>
                  <a:schemeClr val="tx1"/>
                </a:solidFill>
                <a:effectLst/>
                <a:latin typeface="+mn-lt"/>
                <a:ea typeface="+mn-ea"/>
                <a:cs typeface="+mn-cs"/>
              </a:rPr>
              <a:t> have been in existence for varying amounts of time</a:t>
            </a:r>
            <a:r>
              <a:rPr lang="en-US" sz="1200" kern="1200" dirty="0">
                <a:solidFill>
                  <a:schemeClr val="tx1"/>
                </a:solidFill>
                <a:effectLst/>
                <a:latin typeface="+mn-lt"/>
                <a:ea typeface="+mn-ea"/>
                <a:cs typeface="+mn-cs"/>
              </a:rPr>
              <a:t>. Something to remember is that we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did not really have EHRs across the board until recently, and we certainly were not thinking about their use initially in terms of not only capturing the data quality information or clinical quality information, but reporting. Each standard</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has a separate section here,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you can link to it from the page itself. There is also that same table that you just saw on the </a:t>
            </a:r>
            <a:r>
              <a:rPr lang="en-US" sz="1200" i="1" kern="1200" dirty="0">
                <a:solidFill>
                  <a:schemeClr val="tx1"/>
                </a:solidFill>
                <a:effectLst/>
                <a:latin typeface="+mn-lt"/>
                <a:ea typeface="+mn-ea"/>
                <a:cs typeface="+mn-cs"/>
              </a:rPr>
              <a:t>Tools</a:t>
            </a:r>
            <a:r>
              <a:rPr lang="en-US" sz="1200" kern="1200" dirty="0">
                <a:solidFill>
                  <a:schemeClr val="tx1"/>
                </a:solidFill>
                <a:effectLst/>
                <a:latin typeface="+mn-lt"/>
                <a:ea typeface="+mn-ea"/>
                <a:cs typeface="+mn-cs"/>
              </a:rPr>
              <a:t> page that we also have included here.</a:t>
            </a:r>
            <a:r>
              <a:rPr lang="en-US" sz="1200" kern="1200" baseline="0" dirty="0">
                <a:solidFill>
                  <a:schemeClr val="tx1"/>
                </a:solidFill>
                <a:effectLst/>
                <a:latin typeface="+mn-lt"/>
                <a:ea typeface="+mn-ea"/>
                <a:cs typeface="+mn-cs"/>
              </a:rPr>
              <a:t> T</a:t>
            </a:r>
            <a:r>
              <a:rPr lang="en-US" sz="1200" kern="1200" dirty="0">
                <a:solidFill>
                  <a:schemeClr val="tx1"/>
                </a:solidFill>
                <a:effectLst/>
                <a:latin typeface="+mn-lt"/>
                <a:ea typeface="+mn-ea"/>
                <a:cs typeface="+mn-cs"/>
              </a:rPr>
              <a:t>here is information about how the standards are currently </a:t>
            </a:r>
            <a:r>
              <a:rPr lang="en-US" sz="1200" i="1" kern="1200" dirty="0">
                <a:solidFill>
                  <a:schemeClr val="tx1"/>
                </a:solidFill>
                <a:effectLst/>
                <a:latin typeface="+mn-lt"/>
                <a:ea typeface="+mn-ea"/>
                <a:cs typeface="+mn-cs"/>
              </a:rPr>
              <a:t>used</a:t>
            </a:r>
            <a:r>
              <a:rPr lang="en-US" sz="1200" kern="1200" dirty="0">
                <a:solidFill>
                  <a:schemeClr val="tx1"/>
                </a:solidFill>
                <a:effectLst/>
                <a:latin typeface="+mn-lt"/>
                <a:ea typeface="+mn-ea"/>
                <a:cs typeface="+mn-cs"/>
              </a:rPr>
              <a:t> — and being used — between electronic clinical quality measurement and clinical decision support. There is also some discussion here about the harmonization of these </a:t>
            </a:r>
            <a:r>
              <a:rPr lang="en-US" sz="1200" i="1" kern="1200" dirty="0">
                <a:solidFill>
                  <a:schemeClr val="tx1"/>
                </a:solidFill>
                <a:effectLst/>
                <a:latin typeface="+mn-lt"/>
                <a:ea typeface="+mn-ea"/>
                <a:cs typeface="+mn-cs"/>
              </a:rPr>
              <a:t>standards</a:t>
            </a:r>
            <a:r>
              <a:rPr lang="en-US" sz="1200" kern="1200" dirty="0">
                <a:solidFill>
                  <a:schemeClr val="tx1"/>
                </a:solidFill>
                <a:effectLst/>
                <a:latin typeface="+mn-lt"/>
                <a:ea typeface="+mn-ea"/>
                <a:cs typeface="+mn-cs"/>
              </a:rPr>
              <a:t>. The goal again is to perform care and capture and report that in one particular way. The thought is that these data elements that are used within care and for reporting should be the </a:t>
            </a:r>
            <a:r>
              <a:rPr lang="en-US" sz="1200" i="1" kern="1200" dirty="0">
                <a:solidFill>
                  <a:schemeClr val="tx1"/>
                </a:solidFill>
                <a:effectLst/>
                <a:latin typeface="+mn-lt"/>
                <a:ea typeface="+mn-ea"/>
                <a:cs typeface="+mn-cs"/>
              </a:rPr>
              <a:t>same</a:t>
            </a:r>
            <a:r>
              <a:rPr lang="en-US" sz="1200" kern="1200" dirty="0">
                <a:solidFill>
                  <a:schemeClr val="tx1"/>
                </a:solidFill>
                <a:effectLst/>
                <a:latin typeface="+mn-lt"/>
                <a:ea typeface="+mn-ea"/>
                <a:cs typeface="+mn-cs"/>
              </a:rPr>
              <a:t> ones that are used for clinical decision support (CDS).</a:t>
            </a:r>
            <a:r>
              <a:rPr lang="en-US" sz="1200" kern="1200" baseline="0" dirty="0">
                <a:solidFill>
                  <a:schemeClr val="tx1"/>
                </a:solidFill>
                <a:effectLst/>
                <a:latin typeface="+mn-lt"/>
                <a:ea typeface="+mn-ea"/>
                <a:cs typeface="+mn-cs"/>
              </a:rPr>
              <a:t> T</a:t>
            </a:r>
            <a:r>
              <a:rPr lang="en-US" sz="1200" kern="1200" dirty="0">
                <a:solidFill>
                  <a:schemeClr val="tx1"/>
                </a:solidFill>
                <a:effectLst/>
                <a:latin typeface="+mn-lt"/>
                <a:ea typeface="+mn-ea"/>
                <a:cs typeface="+mn-cs"/>
              </a:rPr>
              <a:t>here is work underway by the federal government to help support these kind of common standards between CDS and eCQM.</a:t>
            </a:r>
            <a:r>
              <a:rPr lang="en-US" sz="1200" kern="1200" baseline="0" dirty="0">
                <a:solidFill>
                  <a:schemeClr val="tx1"/>
                </a:solidFill>
                <a:effectLst/>
                <a:latin typeface="+mn-lt"/>
                <a:ea typeface="+mn-ea"/>
                <a:cs typeface="+mn-cs"/>
              </a:rPr>
              <a:t> There</a:t>
            </a:r>
            <a:r>
              <a:rPr lang="en-US" sz="1200" kern="1200" dirty="0">
                <a:solidFill>
                  <a:schemeClr val="tx1"/>
                </a:solidFill>
                <a:effectLst/>
                <a:latin typeface="+mn-lt"/>
                <a:ea typeface="+mn-ea"/>
                <a:cs typeface="+mn-cs"/>
              </a:rPr>
              <a:t> is still a lot of work to do.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 I</a:t>
            </a:r>
            <a:r>
              <a:rPr lang="en-US" sz="1200" kern="1200" baseline="0" dirty="0">
                <a:solidFill>
                  <a:schemeClr val="tx1"/>
                </a:solidFill>
                <a:effectLst/>
                <a:latin typeface="+mn-lt"/>
                <a:ea typeface="+mn-ea"/>
                <a:cs typeface="+mn-cs"/>
              </a:rPr>
              <a:t> a</a:t>
            </a:r>
            <a:r>
              <a:rPr lang="en-US" sz="1200" kern="1200" dirty="0">
                <a:solidFill>
                  <a:schemeClr val="tx1"/>
                </a:solidFill>
                <a:effectLst/>
                <a:latin typeface="+mn-lt"/>
                <a:ea typeface="+mn-ea"/>
                <a:cs typeface="+mn-cs"/>
              </a:rPr>
              <a:t>m going to</a:t>
            </a:r>
            <a:r>
              <a:rPr lang="en-US" sz="1200" kern="1200" baseline="0" dirty="0">
                <a:solidFill>
                  <a:schemeClr val="tx1"/>
                </a:solidFill>
                <a:effectLst/>
                <a:latin typeface="+mn-lt"/>
                <a:ea typeface="+mn-ea"/>
                <a:cs typeface="+mn-cs"/>
              </a:rPr>
              <a:t> quickly review the remaining pages</a:t>
            </a:r>
            <a:r>
              <a:rPr lang="en-US" sz="1200" kern="1200" dirty="0">
                <a:solidFill>
                  <a:schemeClr val="tx1"/>
                </a:solidFill>
                <a:effectLst/>
                <a:latin typeface="+mn-lt"/>
                <a:ea typeface="+mn-ea"/>
                <a:cs typeface="+mn-cs"/>
              </a:rPr>
              <a:t>. The QDM is actually a data model and is the foundation in terms of the concepts that are used to </a:t>
            </a:r>
            <a:r>
              <a:rPr lang="en-US" sz="1200" i="1" kern="1200" dirty="0">
                <a:solidFill>
                  <a:schemeClr val="tx1"/>
                </a:solidFill>
                <a:effectLst/>
                <a:latin typeface="+mn-lt"/>
                <a:ea typeface="+mn-ea"/>
                <a:cs typeface="+mn-cs"/>
              </a:rPr>
              <a:t>build</a:t>
            </a:r>
            <a:r>
              <a:rPr lang="en-US" sz="1200" kern="1200" dirty="0">
                <a:solidFill>
                  <a:schemeClr val="tx1"/>
                </a:solidFill>
                <a:effectLst/>
                <a:latin typeface="+mn-lt"/>
                <a:ea typeface="+mn-ea"/>
                <a:cs typeface="+mn-cs"/>
              </a:rPr>
              <a:t> the measures themselves. Also</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on this page, we have the most current version of the QDM as well as the past versions. The QDM also has a user group</a:t>
            </a:r>
            <a:r>
              <a:rPr lang="en-US" sz="1200" kern="1200" baseline="0" dirty="0">
                <a:solidFill>
                  <a:schemeClr val="tx1"/>
                </a:solidFill>
                <a:effectLst/>
                <a:latin typeface="+mn-lt"/>
                <a:ea typeface="+mn-ea"/>
                <a:cs typeface="+mn-cs"/>
              </a:rPr>
              <a:t> which holds monthly meetings which you can join. You can also view their meeting minutes.</a:t>
            </a:r>
            <a:r>
              <a:rPr lang="en-US" sz="1200" kern="1200" dirty="0">
                <a:solidFill>
                  <a:schemeClr val="tx1"/>
                </a:solidFill>
                <a:effectLst/>
                <a:latin typeface="+mn-lt"/>
                <a:ea typeface="+mn-ea"/>
                <a:cs typeface="+mn-cs"/>
              </a:rPr>
              <a:t> Again, those meetings are listed on the </a:t>
            </a:r>
            <a:r>
              <a:rPr lang="en-US" sz="1200" i="1" kern="1200" dirty="0">
                <a:solidFill>
                  <a:schemeClr val="tx1"/>
                </a:solidFill>
                <a:effectLst/>
                <a:latin typeface="+mn-lt"/>
                <a:ea typeface="+mn-ea"/>
                <a:cs typeface="+mn-cs"/>
              </a:rPr>
              <a:t>Events </a:t>
            </a:r>
            <a:r>
              <a:rPr lang="en-US" sz="1200" i="0" kern="1200" dirty="0">
                <a:solidFill>
                  <a:schemeClr val="tx1"/>
                </a:solidFill>
                <a:effectLst/>
                <a:latin typeface="+mn-lt"/>
                <a:ea typeface="+mn-ea"/>
                <a:cs typeface="+mn-cs"/>
              </a:rPr>
              <a:t>section</a:t>
            </a:r>
            <a:r>
              <a:rPr lang="en-US" sz="1200" kern="1200" dirty="0">
                <a:solidFill>
                  <a:schemeClr val="tx1"/>
                </a:solidFill>
                <a:effectLst/>
                <a:latin typeface="+mn-lt"/>
                <a:ea typeface="+mn-ea"/>
                <a:cs typeface="+mn-cs"/>
              </a:rPr>
              <a:t> on the</a:t>
            </a:r>
            <a:r>
              <a:rPr lang="en-US" sz="1200" kern="1200" baseline="0" dirty="0">
                <a:solidFill>
                  <a:schemeClr val="tx1"/>
                </a:solidFill>
                <a:effectLst/>
                <a:latin typeface="+mn-lt"/>
                <a:ea typeface="+mn-ea"/>
                <a:cs typeface="+mn-cs"/>
              </a:rPr>
              <a:t> home</a:t>
            </a:r>
            <a:r>
              <a:rPr lang="en-US" sz="1200" kern="1200" dirty="0">
                <a:solidFill>
                  <a:schemeClr val="tx1"/>
                </a:solidFill>
                <a:effectLst/>
                <a:latin typeface="+mn-lt"/>
                <a:ea typeface="+mn-ea"/>
                <a:cs typeface="+mn-cs"/>
              </a:rPr>
              <a:t>page. QRDA is the reporting standard. Both CMS and HL7 have QRDA resources available so those are linked here, as well.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 impetus to get this site together really came from a kaizen. This was a group that CMS pulled together to look at process improvement across the industry, they brought together vendors, providers,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standards organizations, associations, and others to really look at what the federal government was trying to do in the eCQI space and how they could improve. </a:t>
            </a: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 site also contains educational resources.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These are primarily past presentations (e.g., some around eCQM, some about the tools, a past demonstration of the Resource Center, etc.).</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If you have suggestions for educational resources please let us know; you can find our</a:t>
            </a:r>
            <a:r>
              <a:rPr lang="en-US" sz="1200" kern="1200" baseline="0" dirty="0">
                <a:solidFill>
                  <a:schemeClr val="tx1"/>
                </a:solidFill>
                <a:effectLst/>
                <a:latin typeface="+mn-lt"/>
                <a:ea typeface="+mn-ea"/>
                <a:cs typeface="+mn-cs"/>
              </a:rPr>
              <a:t> contact information on the homepage.</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Moving</a:t>
            </a:r>
            <a:r>
              <a:rPr lang="en-US" sz="1200" kern="1200" baseline="0" dirty="0">
                <a:solidFill>
                  <a:schemeClr val="tx1"/>
                </a:solidFill>
                <a:effectLst/>
                <a:latin typeface="+mn-lt"/>
                <a:ea typeface="+mn-ea"/>
                <a:cs typeface="+mn-cs"/>
              </a:rPr>
              <a:t> on to the</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Implementers’ Corner</a:t>
            </a:r>
            <a:r>
              <a:rPr lang="en-US" sz="1200" i="1" kern="1200" baseline="0" dirty="0">
                <a:solidFill>
                  <a:schemeClr val="tx1"/>
                </a:solidFill>
                <a:effectLst/>
                <a:latin typeface="+mn-lt"/>
                <a:ea typeface="+mn-ea"/>
                <a:cs typeface="+mn-cs"/>
              </a:rPr>
              <a:t> </a:t>
            </a:r>
            <a:r>
              <a:rPr lang="en-US" sz="1200" i="0" kern="1200" baseline="0" dirty="0">
                <a:solidFill>
                  <a:schemeClr val="tx1"/>
                </a:solidFill>
                <a:effectLst/>
                <a:latin typeface="+mn-lt"/>
                <a:ea typeface="+mn-ea"/>
                <a:cs typeface="+mn-cs"/>
              </a:rPr>
              <a:t>webpage</a:t>
            </a:r>
            <a:r>
              <a:rPr lang="en-US" sz="1200" kern="1200" dirty="0">
                <a:solidFill>
                  <a:schemeClr val="tx1"/>
                </a:solidFill>
                <a:effectLst/>
                <a:latin typeface="+mn-lt"/>
                <a:ea typeface="+mn-ea"/>
                <a:cs typeface="+mn-cs"/>
              </a:rPr>
              <a:t>, this page is going to get revamped soon. This came from a kaizen. This was a group of people that felt that we may have done enough in terms of the standards work itself and some of the technical aspects</a:t>
            </a:r>
            <a:r>
              <a:rPr lang="en-US" sz="1200" kern="1200" baseline="0" dirty="0">
                <a:solidFill>
                  <a:schemeClr val="tx1"/>
                </a:solidFill>
                <a:effectLst/>
                <a:latin typeface="+mn-lt"/>
                <a:ea typeface="+mn-ea"/>
                <a:cs typeface="+mn-cs"/>
              </a:rPr>
              <a:t> and were now </a:t>
            </a:r>
            <a:r>
              <a:rPr lang="en-US" sz="1200" kern="1200" dirty="0">
                <a:solidFill>
                  <a:schemeClr val="tx1"/>
                </a:solidFill>
                <a:effectLst/>
                <a:latin typeface="+mn-lt"/>
                <a:ea typeface="+mn-ea"/>
                <a:cs typeface="+mn-cs"/>
              </a:rPr>
              <a:t>interested in what is actually happening in the field (e.g., how people implement these measures). I believe that they have some more resources that they want to share or at least provide some more guidance on this page. </a:t>
            </a:r>
          </a:p>
          <a:p>
            <a:r>
              <a:rPr lang="en-US" sz="1200" kern="1200" dirty="0">
                <a:solidFill>
                  <a:schemeClr val="tx1"/>
                </a:solidFill>
                <a:effectLst/>
                <a:latin typeface="+mn-lt"/>
                <a:ea typeface="+mn-ea"/>
                <a:cs typeface="+mn-cs"/>
              </a:rPr>
              <a:t> </a:t>
            </a:r>
            <a:endParaRPr lang="en-US" dirty="0">
              <a:effectLst/>
            </a:endParaRPr>
          </a:p>
          <a:p>
            <a:r>
              <a:rPr lang="en-US" sz="1200" i="0" kern="1200" dirty="0">
                <a:solidFill>
                  <a:schemeClr val="tx1"/>
                </a:solidFill>
                <a:effectLst/>
                <a:latin typeface="+mn-lt"/>
                <a:ea typeface="+mn-ea"/>
                <a:cs typeface="+mn-cs"/>
              </a:rPr>
              <a:t>The</a:t>
            </a:r>
            <a:r>
              <a:rPr lang="en-US" sz="1200" i="0" kern="1200" baseline="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Engage</a:t>
            </a:r>
            <a:r>
              <a:rPr lang="en-US" sz="1200" kern="1200" dirty="0">
                <a:solidFill>
                  <a:schemeClr val="tx1"/>
                </a:solidFill>
                <a:effectLst/>
                <a:latin typeface="+mn-lt"/>
                <a:ea typeface="+mn-ea"/>
                <a:cs typeface="+mn-cs"/>
              </a:rPr>
              <a:t> webpage gives an end user the ability to look at various opportunities. These are opportunities to participate, or track</a:t>
            </a:r>
            <a:r>
              <a:rPr lang="en-US" sz="1200" kern="1200" baseline="0" dirty="0">
                <a:solidFill>
                  <a:schemeClr val="tx1"/>
                </a:solidFill>
                <a:effectLst/>
                <a:latin typeface="+mn-lt"/>
                <a:ea typeface="+mn-ea"/>
                <a:cs typeface="+mn-cs"/>
              </a:rPr>
              <a:t>  what </a:t>
            </a:r>
            <a:r>
              <a:rPr lang="en-US" sz="1200" kern="1200" dirty="0">
                <a:solidFill>
                  <a:schemeClr val="tx1"/>
                </a:solidFill>
                <a:effectLst/>
                <a:latin typeface="+mn-lt"/>
                <a:ea typeface="+mn-ea"/>
                <a:cs typeface="+mn-cs"/>
              </a:rPr>
              <a:t>standards organizations and the federal government are doing, in this space.</a:t>
            </a:r>
            <a:r>
              <a:rPr lang="en-US" sz="1200" kern="1200" baseline="0" dirty="0">
                <a:solidFill>
                  <a:schemeClr val="tx1"/>
                </a:solidFill>
                <a:effectLst/>
                <a:latin typeface="+mn-lt"/>
                <a:ea typeface="+mn-ea"/>
                <a:cs typeface="+mn-cs"/>
              </a:rPr>
              <a:t> A list of available opportunities is listed.</a:t>
            </a:r>
            <a:r>
              <a:rPr lang="en-US" sz="1200" kern="1200" dirty="0">
                <a:solidFill>
                  <a:schemeClr val="tx1"/>
                </a:solidFill>
                <a:effectLst/>
                <a:latin typeface="+mn-lt"/>
                <a:ea typeface="+mn-ea"/>
                <a:cs typeface="+mn-cs"/>
              </a:rPr>
              <a:t> You can sort the</a:t>
            </a:r>
            <a:r>
              <a:rPr lang="en-US" sz="1200" kern="1200" baseline="0" dirty="0">
                <a:solidFill>
                  <a:schemeClr val="tx1"/>
                </a:solidFill>
                <a:effectLst/>
                <a:latin typeface="+mn-lt"/>
                <a:ea typeface="+mn-ea"/>
                <a:cs typeface="+mn-cs"/>
              </a:rPr>
              <a:t> opportunity list to find opportunities that fit your profile. On the Engage webpage t</a:t>
            </a:r>
            <a:r>
              <a:rPr lang="en-US" sz="1200" kern="1200" dirty="0">
                <a:solidFill>
                  <a:schemeClr val="tx1"/>
                </a:solidFill>
                <a:effectLst/>
                <a:latin typeface="+mn-lt"/>
                <a:ea typeface="+mn-ea"/>
                <a:cs typeface="+mn-cs"/>
              </a:rPr>
              <a:t>here is also more information about</a:t>
            </a:r>
            <a:r>
              <a:rPr lang="en-US" sz="1200" kern="1200" baseline="0" dirty="0">
                <a:solidFill>
                  <a:schemeClr val="tx1"/>
                </a:solidFill>
                <a:effectLst/>
                <a:latin typeface="+mn-lt"/>
                <a:ea typeface="+mn-ea"/>
                <a:cs typeface="+mn-cs"/>
              </a:rPr>
              <a:t> website,</a:t>
            </a:r>
            <a:r>
              <a:rPr lang="en-US" sz="1200" kern="1200" dirty="0">
                <a:solidFill>
                  <a:schemeClr val="tx1"/>
                </a:solidFill>
                <a:effectLst/>
                <a:latin typeface="+mn-lt"/>
                <a:ea typeface="+mn-ea"/>
                <a:cs typeface="+mn-cs"/>
              </a:rPr>
              <a:t> a glossary of terms, and a</a:t>
            </a:r>
            <a:r>
              <a:rPr lang="en-US" sz="1200" kern="1200" baseline="0" dirty="0">
                <a:solidFill>
                  <a:schemeClr val="tx1"/>
                </a:solidFill>
                <a:effectLst/>
                <a:latin typeface="+mn-lt"/>
                <a:ea typeface="+mn-ea"/>
                <a:cs typeface="+mn-cs"/>
              </a:rPr>
              <a:t> list of i</a:t>
            </a:r>
            <a:r>
              <a:rPr lang="en-US" sz="1200" kern="1200" dirty="0">
                <a:solidFill>
                  <a:schemeClr val="tx1"/>
                </a:solidFill>
                <a:effectLst/>
                <a:latin typeface="+mn-lt"/>
                <a:ea typeface="+mn-ea"/>
                <a:cs typeface="+mn-cs"/>
              </a:rPr>
              <a:t>ncentive programs.</a:t>
            </a:r>
            <a:r>
              <a:rPr lang="en-US" sz="1200" kern="1200" baseline="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endParaRPr lang="en-US" dirty="0">
              <a:effectLst/>
            </a:endParaRPr>
          </a:p>
          <a:p>
            <a:r>
              <a:rPr lang="en-US" sz="1200" i="0" kern="1200" dirty="0">
                <a:solidFill>
                  <a:schemeClr val="tx1"/>
                </a:solidFill>
                <a:effectLst/>
                <a:latin typeface="+mn-lt"/>
                <a:ea typeface="+mn-ea"/>
                <a:cs typeface="+mn-cs"/>
              </a:rPr>
              <a:t>The</a:t>
            </a:r>
            <a:r>
              <a:rPr lang="en-US" sz="1200" i="0" kern="1200" baseline="0" dirty="0">
                <a:solidFill>
                  <a:schemeClr val="tx1"/>
                </a:solidFill>
                <a:effectLst/>
                <a:latin typeface="+mn-lt"/>
                <a:ea typeface="+mn-ea"/>
                <a:cs typeface="+mn-cs"/>
              </a:rPr>
              <a:t> website also has a </a:t>
            </a:r>
            <a:r>
              <a:rPr lang="en-US" sz="1200" i="1" kern="1200" dirty="0">
                <a:solidFill>
                  <a:schemeClr val="tx1"/>
                </a:solidFill>
                <a:effectLst/>
                <a:latin typeface="+mn-lt"/>
                <a:ea typeface="+mn-ea"/>
                <a:cs typeface="+mn-cs"/>
              </a:rPr>
              <a:t>Search by Category</a:t>
            </a:r>
            <a:r>
              <a:rPr lang="en-US" sz="1200" i="0" kern="1200" baseline="0" dirty="0">
                <a:solidFill>
                  <a:schemeClr val="tx1"/>
                </a:solidFill>
                <a:effectLst/>
                <a:latin typeface="+mn-lt"/>
                <a:ea typeface="+mn-ea"/>
                <a:cs typeface="+mn-cs"/>
              </a:rPr>
              <a:t> feature.</a:t>
            </a:r>
            <a:r>
              <a:rPr lang="en-US" sz="1200" kern="1200" dirty="0">
                <a:solidFill>
                  <a:schemeClr val="tx1"/>
                </a:solidFill>
                <a:effectLst/>
                <a:latin typeface="+mn-lt"/>
                <a:ea typeface="+mn-ea"/>
                <a:cs typeface="+mn-cs"/>
              </a:rPr>
              <a:t> This feature makes the website a lot more usable. The feature will be improved</a:t>
            </a:r>
            <a:r>
              <a:rPr lang="en-US" sz="1200" kern="1200" baseline="0" dirty="0">
                <a:solidFill>
                  <a:schemeClr val="tx1"/>
                </a:solidFill>
                <a:effectLst/>
                <a:latin typeface="+mn-lt"/>
                <a:ea typeface="+mn-ea"/>
                <a:cs typeface="+mn-cs"/>
              </a:rPr>
              <a:t> soon.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 last thing</a:t>
            </a:r>
            <a:r>
              <a:rPr lang="en-US" sz="1200" kern="1200" baseline="0" dirty="0">
                <a:solidFill>
                  <a:schemeClr val="tx1"/>
                </a:solidFill>
                <a:effectLst/>
                <a:latin typeface="+mn-lt"/>
                <a:ea typeface="+mn-ea"/>
                <a:cs typeface="+mn-cs"/>
              </a:rPr>
              <a:t> I want to highlight is the </a:t>
            </a:r>
            <a:r>
              <a:rPr lang="en-US" sz="1200" i="1" kern="1200" dirty="0">
                <a:solidFill>
                  <a:schemeClr val="tx1"/>
                </a:solidFill>
                <a:effectLst/>
                <a:latin typeface="+mn-lt"/>
                <a:ea typeface="+mn-ea"/>
                <a:cs typeface="+mn-cs"/>
              </a:rPr>
              <a:t>introduction</a:t>
            </a:r>
            <a:r>
              <a:rPr lang="en-US" sz="1200" i="0" kern="1200" baseline="0" dirty="0">
                <a:solidFill>
                  <a:schemeClr val="tx1"/>
                </a:solidFill>
                <a:effectLst/>
                <a:latin typeface="+mn-lt"/>
                <a:ea typeface="+mn-ea"/>
                <a:cs typeface="+mn-cs"/>
              </a:rPr>
              <a:t> section.</a:t>
            </a:r>
            <a:r>
              <a:rPr lang="en-US" sz="1200" kern="1200" dirty="0">
                <a:solidFill>
                  <a:schemeClr val="tx1"/>
                </a:solidFill>
                <a:effectLst/>
                <a:latin typeface="+mn-lt"/>
                <a:ea typeface="+mn-ea"/>
                <a:cs typeface="+mn-cs"/>
              </a:rPr>
              <a:t> This gives</a:t>
            </a:r>
            <a:r>
              <a:rPr lang="en-US" sz="1200" kern="1200" baseline="0" dirty="0">
                <a:solidFill>
                  <a:schemeClr val="tx1"/>
                </a:solidFill>
                <a:effectLst/>
                <a:latin typeface="+mn-lt"/>
                <a:ea typeface="+mn-ea"/>
                <a:cs typeface="+mn-cs"/>
              </a:rPr>
              <a:t> a general </a:t>
            </a:r>
            <a:r>
              <a:rPr lang="en-US" sz="1200" kern="1200" dirty="0">
                <a:solidFill>
                  <a:schemeClr val="tx1"/>
                </a:solidFill>
                <a:effectLst/>
                <a:latin typeface="+mn-lt"/>
                <a:ea typeface="+mn-ea"/>
                <a:cs typeface="+mn-cs"/>
              </a:rPr>
              <a:t>background about the goal of eCQI. It outlines the vision CMS and ONC have for this space, as well as links back to the kaizens and again encourages people to use the engagement page. </a:t>
            </a: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It</a:t>
            </a:r>
            <a:r>
              <a:rPr lang="en-US" sz="1200" kern="1200" baseline="0" dirty="0">
                <a:solidFill>
                  <a:schemeClr val="tx1"/>
                </a:solidFill>
                <a:effectLst/>
                <a:latin typeface="+mn-lt"/>
                <a:ea typeface="+mn-ea"/>
                <a:cs typeface="+mn-cs"/>
              </a:rPr>
              <a:t> is easy to create an account</a:t>
            </a:r>
            <a:r>
              <a:rPr lang="en-US" sz="1200" kern="1200" dirty="0">
                <a:solidFill>
                  <a:schemeClr val="tx1"/>
                </a:solidFill>
                <a:effectLst/>
                <a:latin typeface="+mn-lt"/>
                <a:ea typeface="+mn-ea"/>
                <a:cs typeface="+mn-cs"/>
              </a:rPr>
              <a:t>. When you visit the website,</a:t>
            </a:r>
            <a:r>
              <a:rPr lang="en-US" sz="1200" kern="1200" baseline="0" dirty="0">
                <a:solidFill>
                  <a:schemeClr val="tx1"/>
                </a:solidFill>
                <a:effectLst/>
                <a:latin typeface="+mn-lt"/>
                <a:ea typeface="+mn-ea"/>
                <a:cs typeface="+mn-cs"/>
              </a:rPr>
              <a:t> look for the login button and click on the create an account option. </a:t>
            </a:r>
            <a:r>
              <a:rPr lang="en-US" sz="1200" kern="1200" dirty="0">
                <a:solidFill>
                  <a:schemeClr val="tx1"/>
                </a:solidFill>
                <a:effectLst/>
                <a:latin typeface="+mn-lt"/>
                <a:ea typeface="+mn-ea"/>
                <a:cs typeface="+mn-cs"/>
              </a:rPr>
              <a:t> </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a:t>
            </a:fld>
            <a:endParaRPr lang="en-US" dirty="0"/>
          </a:p>
        </p:txBody>
      </p:sp>
    </p:spTree>
    <p:extLst>
      <p:ext uri="{BB962C8B-B14F-4D97-AF65-F5344CB8AC3E}">
        <p14:creationId xmlns:p14="http://schemas.microsoft.com/office/powerpoint/2010/main" val="907995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5</a:t>
            </a:fld>
            <a:endParaRPr lang="en-US" dirty="0"/>
          </a:p>
        </p:txBody>
      </p:sp>
    </p:spTree>
    <p:extLst>
      <p:ext uri="{BB962C8B-B14F-4D97-AF65-F5344CB8AC3E}">
        <p14:creationId xmlns:p14="http://schemas.microsoft.com/office/powerpoint/2010/main" val="8552694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6</a:t>
            </a:fld>
            <a:endParaRPr lang="en-US" dirty="0"/>
          </a:p>
        </p:txBody>
      </p:sp>
    </p:spTree>
    <p:extLst>
      <p:ext uri="{BB962C8B-B14F-4D97-AF65-F5344CB8AC3E}">
        <p14:creationId xmlns:p14="http://schemas.microsoft.com/office/powerpoint/2010/main" val="1554013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We</a:t>
            </a:r>
            <a:r>
              <a:rPr lang="en-US" sz="1200" kern="1200" baseline="0" dirty="0">
                <a:solidFill>
                  <a:schemeClr val="tx1"/>
                </a:solidFill>
                <a:effectLst/>
                <a:latin typeface="+mn-lt"/>
                <a:ea typeface="+mn-ea"/>
                <a:cs typeface="+mn-cs"/>
              </a:rPr>
              <a:t> would like </a:t>
            </a:r>
            <a:r>
              <a:rPr lang="en-US" sz="1200" kern="1200" dirty="0">
                <a:solidFill>
                  <a:schemeClr val="tx1"/>
                </a:solidFill>
                <a:effectLst/>
                <a:latin typeface="+mn-lt"/>
                <a:ea typeface="+mn-ea"/>
                <a:cs typeface="+mn-cs"/>
              </a:rPr>
              <a:t>remind everyone that if you are currently developing quality measures and</a:t>
            </a:r>
            <a:r>
              <a:rPr lang="en-US" sz="1200" kern="1200" baseline="0" dirty="0">
                <a:solidFill>
                  <a:schemeClr val="tx1"/>
                </a:solidFill>
                <a:effectLst/>
                <a:latin typeface="+mn-lt"/>
                <a:ea typeface="+mn-ea"/>
                <a:cs typeface="+mn-cs"/>
              </a:rPr>
              <a:t> would</a:t>
            </a:r>
            <a:r>
              <a:rPr lang="en-US" sz="1200" kern="1200" dirty="0">
                <a:solidFill>
                  <a:schemeClr val="tx1"/>
                </a:solidFill>
                <a:effectLst/>
                <a:latin typeface="+mn-lt"/>
                <a:ea typeface="+mn-ea"/>
                <a:cs typeface="+mn-cs"/>
              </a:rPr>
              <a:t> like to present to CMS</a:t>
            </a:r>
            <a:r>
              <a:rPr lang="en-US" sz="1200" kern="1200" baseline="0" dirty="0">
                <a:solidFill>
                  <a:schemeClr val="tx1"/>
                </a:solidFill>
                <a:effectLst/>
                <a:latin typeface="+mn-lt"/>
                <a:ea typeface="+mn-ea"/>
                <a:cs typeface="+mn-cs"/>
              </a:rPr>
              <a:t> to</a:t>
            </a:r>
            <a:r>
              <a:rPr lang="en-US" sz="1200" kern="1200" dirty="0">
                <a:solidFill>
                  <a:schemeClr val="tx1"/>
                </a:solidFill>
                <a:effectLst/>
                <a:latin typeface="+mn-lt"/>
                <a:ea typeface="+mn-ea"/>
                <a:cs typeface="+mn-cs"/>
              </a:rPr>
              <a:t> please contact the MMS Support Desk to schedule a showcase, or a spotlight.</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7</a:t>
            </a:fld>
            <a:endParaRPr lang="en-US" dirty="0"/>
          </a:p>
        </p:txBody>
      </p:sp>
    </p:spTree>
    <p:extLst>
      <p:ext uri="{BB962C8B-B14F-4D97-AF65-F5344CB8AC3E}">
        <p14:creationId xmlns:p14="http://schemas.microsoft.com/office/powerpoint/2010/main" val="38459213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next regularly scheduled non-eCQM-specific webinar is January 18</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It is going to be about the Measure Applications Partnership, or MAP, that is convened by the National Quality Forum (NQF). If you have ideas for future topics please let us know. I will say that the next eCQM session will be February 8</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at 2:00, and Mathematica Policy Research will be presenting eCQM development from a developer’s perspective. </a:t>
            </a: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8</a:t>
            </a:fld>
            <a:endParaRPr lang="en-US" dirty="0"/>
          </a:p>
        </p:txBody>
      </p:sp>
    </p:spTree>
    <p:extLst>
      <p:ext uri="{BB962C8B-B14F-4D97-AF65-F5344CB8AC3E}">
        <p14:creationId xmlns:p14="http://schemas.microsoft.com/office/powerpoint/2010/main" val="17761466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81000" y="2438400"/>
            <a:ext cx="5638800"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pic>
        <p:nvPicPr>
          <p:cNvPr id="11" name="Picture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350444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76200" y="-28738"/>
            <a:ext cx="9244148" cy="1447800"/>
          </a:xfrm>
        </p:spPr>
        <p:txBody>
          <a:bodyPr/>
          <a:lstStyle/>
          <a:p>
            <a:r>
              <a:rPr lang="en-US" dirty="0"/>
              <a:t>Click to edit Master title style</a:t>
            </a:r>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5800" y="2133600"/>
            <a:ext cx="7735946" cy="2667000"/>
          </a:xfrm>
          <a:prstGeom prst="rect">
            <a:avLst/>
          </a:prstGeom>
        </p:spPr>
      </p:pic>
      <p:sp>
        <p:nvSpPr>
          <p:cNvPr id="14" name="Text Placeholder 2"/>
          <p:cNvSpPr>
            <a:spLocks noGrp="1"/>
          </p:cNvSpPr>
          <p:nvPr>
            <p:ph type="body" sz="quarter" idx="10" hasCustomPrompt="1"/>
          </p:nvPr>
        </p:nvSpPr>
        <p:spPr>
          <a:xfrm>
            <a:off x="304800" y="5029200"/>
            <a:ext cx="8534400" cy="7620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5" name="Text Placeholder 2"/>
          <p:cNvSpPr>
            <a:spLocks noGrp="1"/>
          </p:cNvSpPr>
          <p:nvPr>
            <p:ph type="body" sz="quarter" idx="11" hasCustomPrompt="1"/>
          </p:nvPr>
        </p:nvSpPr>
        <p:spPr>
          <a:xfrm>
            <a:off x="304800" y="5867400"/>
            <a:ext cx="8534400" cy="6858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Tree>
    <p:extLst>
      <p:ext uri="{BB962C8B-B14F-4D97-AF65-F5344CB8AC3E}">
        <p14:creationId xmlns:p14="http://schemas.microsoft.com/office/powerpoint/2010/main" val="3264712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extBox 1"/>
          <p:cNvSpPr txBox="1"/>
          <p:nvPr userDrawn="1"/>
        </p:nvSpPr>
        <p:spPr>
          <a:xfrm>
            <a:off x="8610600" y="6349727"/>
            <a:ext cx="457200" cy="276999"/>
          </a:xfrm>
          <a:prstGeom prst="rect">
            <a:avLst/>
          </a:prstGeom>
          <a:noFill/>
        </p:spPr>
        <p:txBody>
          <a:bodyPr wrap="square" rtlCol="0">
            <a:spAutoFit/>
          </a:bodyPr>
          <a:lstStyle/>
          <a:p>
            <a:fld id="{289D94F3-14B9-4CA5-821A-C6F60549434F}" type="slidenum">
              <a:rPr lang="en-US" sz="1200" smtClean="0"/>
              <a:pPr/>
              <a:t>‹#›</a:t>
            </a:fld>
            <a:endParaRPr lang="en-US" sz="1200" dirty="0"/>
          </a:p>
        </p:txBody>
      </p:sp>
      <p:sp>
        <p:nvSpPr>
          <p:cNvPr id="3" name="Date Placeholder 2"/>
          <p:cNvSpPr>
            <a:spLocks noGrp="1"/>
          </p:cNvSpPr>
          <p:nvPr>
            <p:ph type="dt" sz="half" idx="10"/>
          </p:nvPr>
        </p:nvSpPr>
        <p:spPr>
          <a:xfrm>
            <a:off x="1828800" y="5534794"/>
            <a:ext cx="2133600" cy="365125"/>
          </a:xfrm>
        </p:spPr>
        <p:txBody>
          <a:bodyPr/>
          <a:lstStyle/>
          <a:p>
            <a:endParaRPr lang="en-US" dirty="0"/>
          </a:p>
        </p:txBody>
      </p:sp>
      <p:sp>
        <p:nvSpPr>
          <p:cNvPr id="7" name="Slide Number Placeholder 6"/>
          <p:cNvSpPr>
            <a:spLocks noGrp="1"/>
          </p:cNvSpPr>
          <p:nvPr>
            <p:ph type="sldNum" sz="quarter" idx="11"/>
          </p:nvPr>
        </p:nvSpPr>
        <p:spPr/>
        <p:txBody>
          <a:bodyPr/>
          <a:lstStyle/>
          <a:p>
            <a:fld id="{E8555075-F7D8-774D-92CE-0FFE5404D32F}" type="slidenum">
              <a:rPr lang="en-US" smtClean="0"/>
              <a:pPr/>
              <a:t>‹#›</a:t>
            </a:fld>
            <a:endParaRPr lang="en-US" dirty="0"/>
          </a:p>
        </p:txBody>
      </p:sp>
    </p:spTree>
    <p:extLst>
      <p:ext uri="{BB962C8B-B14F-4D97-AF65-F5344CB8AC3E}">
        <p14:creationId xmlns:p14="http://schemas.microsoft.com/office/powerpoint/2010/main" val="1890844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Tree>
    <p:extLst>
      <p:ext uri="{BB962C8B-B14F-4D97-AF65-F5344CB8AC3E}">
        <p14:creationId xmlns:p14="http://schemas.microsoft.com/office/powerpoint/2010/main" val="747735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
        <p:nvSpPr>
          <p:cNvPr id="8" name="Date Placeholder 7"/>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0" name="Slide Number Placeholder 9"/>
          <p:cNvSpPr>
            <a:spLocks noGrp="1"/>
          </p:cNvSpPr>
          <p:nvPr>
            <p:ph type="sldNum" sz="quarter" idx="4"/>
          </p:nvPr>
        </p:nvSpPr>
        <p:spPr>
          <a:xfrm>
            <a:off x="7772400" y="6324600"/>
            <a:ext cx="99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E8555075-F7D8-774D-92CE-0FFE5404D32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5" r:id="rId1"/>
    <p:sldLayoutId id="2147483808" r:id="rId2"/>
    <p:sldLayoutId id="2147483806" r:id="rId3"/>
    <p:sldLayoutId id="2147483804" r:id="rId4"/>
    <p:sldLayoutId id="2147483805" r:id="rId5"/>
  </p:sldLayoutIdLst>
  <p:hf sldNum="0"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hyperlink" Target="mailto:Theodore.Long@cms.hhs.gov" TargetMode="External"/><Relationship Id="rId4" Type="http://schemas.openxmlformats.org/officeDocument/2006/relationships/hyperlink" Target="mailto:Kristin.Borowski@cms.hhs.gov"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ecqi.healthit.gov/"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hyperlink" Target="https://ecqi.healthit.gov/"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mailto:ecqi-resource-center@hhs.gov"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a:t>Measure Development Education &amp; Outreach for Specialty Societies &amp; Patient Advocacy Groups</a:t>
            </a:r>
          </a:p>
        </p:txBody>
      </p:sp>
      <p:sp>
        <p:nvSpPr>
          <p:cNvPr id="6" name="Text Placeholder 2"/>
          <p:cNvSpPr>
            <a:spLocks noGrp="1"/>
          </p:cNvSpPr>
          <p:nvPr>
            <p:ph type="body" sz="quarter" idx="10"/>
          </p:nvPr>
        </p:nvSpPr>
        <p:spPr>
          <a:xfrm>
            <a:off x="5334000" y="4728590"/>
            <a:ext cx="3780623" cy="1909027"/>
          </a:xfrm>
        </p:spPr>
        <p:txBody>
          <a:bodyPr>
            <a:noAutofit/>
          </a:bodyPr>
          <a:lstStyle/>
          <a:p>
            <a:pPr algn="ctr">
              <a:spcBef>
                <a:spcPts val="0"/>
              </a:spcBef>
            </a:pPr>
            <a:r>
              <a:rPr lang="en-US" dirty="0"/>
              <a:t>Presenter: </a:t>
            </a:r>
          </a:p>
          <a:p>
            <a:pPr algn="ctr">
              <a:spcBef>
                <a:spcPts val="0"/>
              </a:spcBef>
            </a:pPr>
            <a:r>
              <a:rPr lang="en-US" sz="2000" dirty="0"/>
              <a:t>Edna Boone, CGH</a:t>
            </a:r>
          </a:p>
          <a:p>
            <a:pPr algn="ctr">
              <a:spcBef>
                <a:spcPts val="0"/>
              </a:spcBef>
            </a:pPr>
            <a:r>
              <a:rPr lang="en-US" sz="2000" dirty="0"/>
              <a:t>January 11, 2017</a:t>
            </a:r>
          </a:p>
          <a:p>
            <a:pPr algn="ctr">
              <a:spcBef>
                <a:spcPts val="0"/>
              </a:spcBef>
            </a:pPr>
            <a:r>
              <a:rPr lang="en-US" sz="2000" dirty="0"/>
              <a:t> 2pm</a:t>
            </a:r>
          </a:p>
          <a:p>
            <a:pPr algn="ctr">
              <a:spcBef>
                <a:spcPts val="0"/>
              </a:spcBef>
            </a:pPr>
            <a:r>
              <a:rPr lang="en-US" sz="2000" dirty="0"/>
              <a:t> EST</a:t>
            </a:r>
            <a:endParaRPr lang="en-US" dirty="0"/>
          </a:p>
          <a:p>
            <a:pPr algn="ctr">
              <a:spcBef>
                <a:spcPts val="0"/>
              </a:spcBef>
            </a:pPr>
            <a:endParaRPr lang="en-US" dirty="0"/>
          </a:p>
        </p:txBody>
      </p:sp>
      <p:sp>
        <p:nvSpPr>
          <p:cNvPr id="2" name="TextBox 1"/>
          <p:cNvSpPr txBox="1"/>
          <p:nvPr/>
        </p:nvSpPr>
        <p:spPr>
          <a:xfrm>
            <a:off x="5090991" y="2597171"/>
            <a:ext cx="4266639" cy="1569660"/>
          </a:xfrm>
          <a:prstGeom prst="rect">
            <a:avLst/>
          </a:prstGeom>
          <a:noFill/>
        </p:spPr>
        <p:txBody>
          <a:bodyPr wrap="square" rtlCol="0">
            <a:spAutoFit/>
          </a:bodyPr>
          <a:lstStyle/>
          <a:p>
            <a:pPr lvl="0" algn="ctr">
              <a:spcBef>
                <a:spcPct val="20000"/>
              </a:spcBef>
            </a:pPr>
            <a:r>
              <a:rPr lang="en-US" sz="3200" b="1" i="1" dirty="0">
                <a:solidFill>
                  <a:srgbClr val="084A9C"/>
                </a:solidFill>
              </a:rPr>
              <a:t>Electronic Clinical Quality Improvement (eCQI) Resource Center  </a:t>
            </a:r>
          </a:p>
        </p:txBody>
      </p:sp>
      <p:sp>
        <p:nvSpPr>
          <p:cNvPr id="3" name="Rectangle 2"/>
          <p:cNvSpPr/>
          <p:nvPr/>
        </p:nvSpPr>
        <p:spPr>
          <a:xfrm>
            <a:off x="5021520" y="246428"/>
            <a:ext cx="4057008" cy="707886"/>
          </a:xfrm>
          <a:prstGeom prst="rect">
            <a:avLst/>
          </a:prstGeom>
        </p:spPr>
        <p:txBody>
          <a:bodyPr wrap="none">
            <a:spAutoFit/>
          </a:bodyPr>
          <a:lstStyle/>
          <a:p>
            <a:r>
              <a:rPr lang="en-US" sz="4000" b="1" i="1" dirty="0">
                <a:solidFill>
                  <a:srgbClr val="084A9C"/>
                </a:solidFill>
              </a:rPr>
              <a:t>eCQM Webinar #2</a:t>
            </a:r>
          </a:p>
        </p:txBody>
      </p:sp>
    </p:spTree>
    <p:extLst>
      <p:ext uri="{BB962C8B-B14F-4D97-AF65-F5344CB8AC3E}">
        <p14:creationId xmlns:p14="http://schemas.microsoft.com/office/powerpoint/2010/main" val="2663641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998" y="0"/>
            <a:ext cx="9118002" cy="1417638"/>
          </a:xfrm>
        </p:spPr>
        <p:txBody>
          <a:bodyPr anchor="t"/>
          <a:lstStyle/>
          <a:p>
            <a:r>
              <a:rPr lang="en-US" sz="4000" dirty="0"/>
              <a:t>eCQI Resource Center    Webinar # 2</a:t>
            </a:r>
            <a:br>
              <a:rPr lang="en-US" sz="4000" dirty="0"/>
            </a:br>
            <a:endParaRPr lang="en-US" sz="4000" dirty="0"/>
          </a:p>
        </p:txBody>
      </p:sp>
      <p:sp>
        <p:nvSpPr>
          <p:cNvPr id="6" name="Text Placeholder 1"/>
          <p:cNvSpPr txBox="1">
            <a:spLocks/>
          </p:cNvSpPr>
          <p:nvPr/>
        </p:nvSpPr>
        <p:spPr>
          <a:xfrm>
            <a:off x="330798" y="1828800"/>
            <a:ext cx="8508402" cy="4648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700" b="1" dirty="0"/>
              <a:t>Contact information:</a:t>
            </a:r>
          </a:p>
          <a:p>
            <a:r>
              <a:rPr lang="en-US" sz="2700" b="1" u="sng" dirty="0"/>
              <a:t>Battelle</a:t>
            </a:r>
          </a:p>
          <a:p>
            <a:pPr marL="0" indent="0">
              <a:buNone/>
            </a:pPr>
            <a:r>
              <a:rPr lang="en-US" sz="2700" dirty="0"/>
              <a:t>Measures Management System Contract Holder:  </a:t>
            </a:r>
            <a:r>
              <a:rPr lang="en-US" sz="2700" dirty="0">
                <a:solidFill>
                  <a:srgbClr val="0000FF"/>
                </a:solidFill>
              </a:rPr>
              <a:t>Battelle</a:t>
            </a:r>
          </a:p>
          <a:p>
            <a:pPr marL="0" indent="0">
              <a:buNone/>
            </a:pPr>
            <a:r>
              <a:rPr lang="en-US" sz="2700" dirty="0"/>
              <a:t>Contact:  </a:t>
            </a:r>
            <a:r>
              <a:rPr lang="en-US" sz="2700" dirty="0">
                <a:hlinkClick r:id="rId3"/>
              </a:rPr>
              <a:t>MMSsupport@Battelle.org</a:t>
            </a:r>
            <a:endParaRPr lang="en-US" sz="2700" dirty="0"/>
          </a:p>
          <a:p>
            <a:endParaRPr lang="en-US" sz="2700" u="sng" dirty="0"/>
          </a:p>
          <a:p>
            <a:r>
              <a:rPr lang="en-US" sz="2700" b="1" u="sng" dirty="0"/>
              <a:t>CMS</a:t>
            </a:r>
          </a:p>
          <a:p>
            <a:pPr marL="0" indent="0">
              <a:buNone/>
            </a:pPr>
            <a:r>
              <a:rPr lang="en-US" sz="2700" dirty="0"/>
              <a:t>Kristin Borowski: </a:t>
            </a:r>
            <a:r>
              <a:rPr lang="en-US" sz="2700" dirty="0">
                <a:hlinkClick r:id="rId4"/>
              </a:rPr>
              <a:t>Kristin.Borowski@cms.hhs.gov</a:t>
            </a:r>
            <a:endParaRPr lang="en-US" sz="2700" dirty="0"/>
          </a:p>
          <a:p>
            <a:pPr marL="0" indent="0">
              <a:buNone/>
            </a:pPr>
            <a:r>
              <a:rPr lang="en-US" sz="2700" dirty="0"/>
              <a:t>Ted Long: </a:t>
            </a:r>
            <a:r>
              <a:rPr lang="en-US" sz="2700" dirty="0">
                <a:hlinkClick r:id="rId5"/>
              </a:rPr>
              <a:t>Theodore.Long@cms.hhs.gov</a:t>
            </a:r>
            <a:r>
              <a:rPr lang="en-US" sz="2700" dirty="0"/>
              <a:t>  </a:t>
            </a:r>
          </a:p>
          <a:p>
            <a:pPr marL="0" indent="0">
              <a:buNone/>
            </a:pPr>
            <a:r>
              <a:rPr lang="en-US" sz="2700" dirty="0"/>
              <a:t> </a:t>
            </a:r>
          </a:p>
        </p:txBody>
      </p:sp>
      <p:sp>
        <p:nvSpPr>
          <p:cNvPr id="5" name="Title 4"/>
          <p:cNvSpPr txBox="1">
            <a:spLocks/>
          </p:cNvSpPr>
          <p:nvPr/>
        </p:nvSpPr>
        <p:spPr>
          <a:xfrm>
            <a:off x="0" y="685799"/>
            <a:ext cx="9144000" cy="1015481"/>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Tree>
    <p:extLst>
      <p:ext uri="{BB962C8B-B14F-4D97-AF65-F5344CB8AC3E}">
        <p14:creationId xmlns:p14="http://schemas.microsoft.com/office/powerpoint/2010/main" val="2753706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Vision and Goals: </a:t>
            </a:r>
            <a:r>
              <a:rPr lang="en-US" sz="4000" dirty="0">
                <a:solidFill>
                  <a:prstClr val="white"/>
                </a:solidFill>
              </a:rPr>
              <a:t>Webinar Series</a:t>
            </a:r>
            <a:endParaRPr lang="en-US" sz="4000" dirty="0"/>
          </a:p>
        </p:txBody>
      </p:sp>
      <p:sp>
        <p:nvSpPr>
          <p:cNvPr id="4" name="Content Placeholder 3"/>
          <p:cNvSpPr txBox="1">
            <a:spLocks noGrp="1"/>
          </p:cNvSpPr>
          <p:nvPr>
            <p:ph idx="1"/>
          </p:nvPr>
        </p:nvSpPr>
        <p:spPr>
          <a:xfrm>
            <a:off x="23734" y="1701281"/>
            <a:ext cx="8967866" cy="2197525"/>
          </a:xfrm>
          <a:prstGeom prst="rect">
            <a:avLst/>
          </a:prstGeom>
          <a:noFill/>
        </p:spPr>
        <p:txBody>
          <a:bodyPr wrap="square" rtlCol="0">
            <a:spAutoFit/>
          </a:bodyPr>
          <a:lstStyle/>
          <a:p>
            <a:r>
              <a:rPr lang="en-US" sz="2400" dirty="0"/>
              <a:t>An ongoing process to engage clinical specialty societies and patient advocacy groups in quality measure development. </a:t>
            </a:r>
          </a:p>
          <a:p>
            <a:r>
              <a:rPr lang="en-US" sz="2400" dirty="0"/>
              <a:t>Elicit feedback that will help CMS design toolkits and enduring materials designed specifically for specialty societies and patient advocacy groups interested in measure development. </a:t>
            </a:r>
          </a:p>
          <a:p>
            <a:pPr marL="0" indent="0" algn="ctr">
              <a:buNone/>
            </a:pPr>
            <a:endParaRPr lang="en-US" sz="1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6" name="Rectangle 5"/>
          <p:cNvSpPr/>
          <p:nvPr/>
        </p:nvSpPr>
        <p:spPr>
          <a:xfrm>
            <a:off x="469067" y="3898806"/>
            <a:ext cx="8205866" cy="3342453"/>
          </a:xfrm>
          <a:prstGeom prst="rect">
            <a:avLst/>
          </a:prstGeom>
        </p:spPr>
        <p:txBody>
          <a:bodyPr wrap="square" numCol="2">
            <a:spAutoFit/>
          </a:bodyPr>
          <a:lstStyle/>
          <a:p>
            <a:pPr lvl="1">
              <a:buFont typeface="Wingdings" panose="05000000000000000000" pitchFamily="2" charset="2"/>
              <a:buChar char="ü"/>
            </a:pPr>
            <a:r>
              <a:rPr lang="en-US" sz="2400" dirty="0"/>
              <a:t>Education </a:t>
            </a:r>
          </a:p>
          <a:p>
            <a:pPr lvl="1">
              <a:buFont typeface="Wingdings" panose="05000000000000000000" pitchFamily="2" charset="2"/>
              <a:buChar char="ü"/>
            </a:pPr>
            <a:r>
              <a:rPr lang="en-US" sz="2400" dirty="0"/>
              <a:t>Outreach</a:t>
            </a:r>
          </a:p>
          <a:p>
            <a:pPr lvl="1">
              <a:buFont typeface="Wingdings" panose="05000000000000000000" pitchFamily="2" charset="2"/>
              <a:buChar char="ü"/>
            </a:pPr>
            <a:r>
              <a:rPr lang="en-US" sz="2400" dirty="0"/>
              <a:t> Frequent Communication</a:t>
            </a:r>
          </a:p>
          <a:p>
            <a:pPr lvl="1">
              <a:buFont typeface="Wingdings" panose="05000000000000000000" pitchFamily="2" charset="2"/>
              <a:buChar char="ü"/>
            </a:pPr>
            <a:r>
              <a:rPr lang="en-US" sz="2400" dirty="0"/>
              <a:t>Enduring Materials</a:t>
            </a: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Dedicated Websites</a:t>
            </a:r>
          </a:p>
          <a:p>
            <a:pPr marL="742950" lvl="1" indent="-285750">
              <a:spcBef>
                <a:spcPct val="20000"/>
              </a:spcBef>
              <a:buFont typeface="Wingdings" panose="05000000000000000000" pitchFamily="2" charset="2"/>
              <a:buChar char="ü"/>
            </a:pPr>
            <a:endParaRPr lang="en-US" sz="2400" dirty="0">
              <a:solidFill>
                <a:prstClr val="black"/>
              </a:solidFill>
            </a:endParaRPr>
          </a:p>
          <a:p>
            <a:pPr marL="742950" lvl="1" indent="-285750">
              <a:spcBef>
                <a:spcPct val="20000"/>
              </a:spcBef>
              <a:buFont typeface="Wingdings" panose="05000000000000000000" pitchFamily="2" charset="2"/>
              <a:buChar char="ü"/>
            </a:pPr>
            <a:endParaRPr lang="en-US" sz="2400" dirty="0">
              <a:solidFill>
                <a:prstClr val="black"/>
              </a:solidFill>
            </a:endParaRPr>
          </a:p>
          <a:p>
            <a:pPr lvl="1">
              <a:spcBef>
                <a:spcPct val="20000"/>
              </a:spcBef>
            </a:pP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Measure Development Roadmaps</a:t>
            </a:r>
          </a:p>
          <a:p>
            <a:pPr marL="742950" lvl="1" indent="-285750">
              <a:spcBef>
                <a:spcPct val="20000"/>
              </a:spcBef>
              <a:buFont typeface="Wingdings" panose="05000000000000000000" pitchFamily="2" charset="2"/>
              <a:buChar char="ü"/>
            </a:pPr>
            <a:r>
              <a:rPr lang="en-US" sz="2400" dirty="0">
                <a:solidFill>
                  <a:prstClr val="black"/>
                </a:solidFill>
              </a:rPr>
              <a:t>Targeted Newsletters and Communication</a:t>
            </a:r>
          </a:p>
          <a:p>
            <a:pPr marL="742950" lvl="1" indent="-285750">
              <a:spcBef>
                <a:spcPct val="20000"/>
              </a:spcBef>
              <a:buFont typeface="Wingdings" panose="05000000000000000000" pitchFamily="2" charset="2"/>
              <a:buChar char="ü"/>
            </a:pPr>
            <a:r>
              <a:rPr lang="en-US" sz="2400" dirty="0"/>
              <a:t>Showcase Opportunities</a:t>
            </a:r>
            <a:endParaRPr lang="en-US" dirty="0"/>
          </a:p>
        </p:txBody>
      </p:sp>
    </p:spTree>
    <p:extLst>
      <p:ext uri="{BB962C8B-B14F-4D97-AF65-F5344CB8AC3E}">
        <p14:creationId xmlns:p14="http://schemas.microsoft.com/office/powerpoint/2010/main" val="3604049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eCQI Resource Center - Agenda </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6" name="Content Placeholder 2"/>
          <p:cNvSpPr txBox="1">
            <a:spLocks/>
          </p:cNvSpPr>
          <p:nvPr/>
        </p:nvSpPr>
        <p:spPr>
          <a:xfrm>
            <a:off x="457200" y="1981200"/>
            <a:ext cx="8229600" cy="5334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b="1" dirty="0"/>
              <a:t>Agenda Webinar # 2:</a:t>
            </a:r>
          </a:p>
          <a:p>
            <a:pPr marL="0" indent="0">
              <a:buNone/>
            </a:pPr>
            <a:endParaRPr lang="en-US" sz="2800" dirty="0"/>
          </a:p>
        </p:txBody>
      </p:sp>
      <p:sp>
        <p:nvSpPr>
          <p:cNvPr id="7" name="Rectangle 6"/>
          <p:cNvSpPr/>
          <p:nvPr/>
        </p:nvSpPr>
        <p:spPr>
          <a:xfrm>
            <a:off x="838200" y="2554575"/>
            <a:ext cx="7467600" cy="2169825"/>
          </a:xfrm>
          <a:prstGeom prst="rect">
            <a:avLst/>
          </a:prstGeom>
        </p:spPr>
        <p:txBody>
          <a:bodyPr wrap="square">
            <a:spAutoFit/>
          </a:bodyPr>
          <a:lstStyle/>
          <a:p>
            <a:pPr marL="514350" indent="-514350">
              <a:buFont typeface="+mj-lt"/>
              <a:buAutoNum type="arabicPeriod"/>
            </a:pPr>
            <a:r>
              <a:rPr lang="en-US" sz="2700" dirty="0"/>
              <a:t>eCQI Resource Center Background</a:t>
            </a:r>
          </a:p>
          <a:p>
            <a:pPr marL="514350" indent="-514350">
              <a:buFont typeface="+mj-lt"/>
              <a:buAutoNum type="arabicPeriod"/>
            </a:pPr>
            <a:r>
              <a:rPr lang="en-US" sz="2700" dirty="0"/>
              <a:t>eCQI Resource Center Demonstration</a:t>
            </a:r>
          </a:p>
          <a:p>
            <a:pPr marL="514350" indent="-514350">
              <a:buFont typeface="+mj-lt"/>
              <a:buAutoNum type="arabicPeriod"/>
            </a:pPr>
            <a:r>
              <a:rPr lang="en-US" sz="2700" dirty="0"/>
              <a:t>eCQI Resource Center Contact Information </a:t>
            </a:r>
          </a:p>
          <a:p>
            <a:pPr marL="514350" indent="-514350">
              <a:buFont typeface="+mj-lt"/>
              <a:buAutoNum type="arabicPeriod"/>
            </a:pPr>
            <a:r>
              <a:rPr lang="en-US" sz="2700" dirty="0"/>
              <a:t>Question, Suggestions, and Discussion</a:t>
            </a:r>
          </a:p>
          <a:p>
            <a:pPr marL="514350" indent="-514350">
              <a:buFont typeface="+mj-lt"/>
              <a:buAutoNum type="arabicPeriod"/>
            </a:pPr>
            <a:r>
              <a:rPr lang="en-US" sz="2700" dirty="0"/>
              <a:t>Upcoming Webinar Sessions</a:t>
            </a:r>
          </a:p>
        </p:txBody>
      </p:sp>
    </p:spTree>
    <p:extLst>
      <p:ext uri="{BB962C8B-B14F-4D97-AF65-F5344CB8AC3E}">
        <p14:creationId xmlns:p14="http://schemas.microsoft.com/office/powerpoint/2010/main" val="160696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eCQI Resource Center - Website</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hlinkClick r:id="rId3"/>
              </a:rPr>
              <a:t>Click here to visit the eCQI website</a:t>
            </a:r>
            <a:endParaRPr lang="en-US" dirty="0"/>
          </a:p>
        </p:txBody>
      </p:sp>
      <p:pic>
        <p:nvPicPr>
          <p:cNvPr id="7" name="Picture 6" descr="Picture of eCQI Resource Center homepage" title="Picture of eCQI Resource Center homepag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8219" y="2136355"/>
            <a:ext cx="5362481" cy="3968885"/>
          </a:xfrm>
          <a:prstGeom prst="rect">
            <a:avLst/>
          </a:prstGeom>
        </p:spPr>
      </p:pic>
      <p:sp>
        <p:nvSpPr>
          <p:cNvPr id="9" name="Content Placeholder 2"/>
          <p:cNvSpPr>
            <a:spLocks noGrp="1"/>
          </p:cNvSpPr>
          <p:nvPr>
            <p:ph idx="1"/>
          </p:nvPr>
        </p:nvSpPr>
        <p:spPr>
          <a:xfrm>
            <a:off x="5638800" y="2678996"/>
            <a:ext cx="3276600" cy="2883604"/>
          </a:xfrm>
        </p:spPr>
        <p:txBody>
          <a:bodyPr>
            <a:normAutofit/>
          </a:bodyPr>
          <a:lstStyle/>
          <a:p>
            <a:pPr marL="0" indent="0" algn="ctr">
              <a:buNone/>
            </a:pPr>
            <a:r>
              <a:rPr lang="en-US" sz="2800" dirty="0"/>
              <a:t>One-stop shop for the most current resources to support electronic clinical quality improvement</a:t>
            </a:r>
          </a:p>
          <a:p>
            <a:endParaRPr lang="en-US" dirty="0"/>
          </a:p>
          <a:p>
            <a:endParaRPr lang="en-US" dirty="0">
              <a:solidFill>
                <a:schemeClr val="tx2"/>
              </a:solidFill>
            </a:endParaRPr>
          </a:p>
        </p:txBody>
      </p:sp>
    </p:spTree>
    <p:extLst>
      <p:ext uri="{BB962C8B-B14F-4D97-AF65-F5344CB8AC3E}">
        <p14:creationId xmlns:p14="http://schemas.microsoft.com/office/powerpoint/2010/main" val="3784629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eCQI Resource Center - Demonstration</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hlinkClick r:id="rId3"/>
              </a:rPr>
              <a:t>Click here to visit the eCQI website</a:t>
            </a:r>
            <a:endParaRPr lang="en-US" dirty="0"/>
          </a:p>
        </p:txBody>
      </p:sp>
      <p:sp>
        <p:nvSpPr>
          <p:cNvPr id="8" name="Content Placeholder 3"/>
          <p:cNvSpPr txBox="1">
            <a:spLocks noGrp="1"/>
          </p:cNvSpPr>
          <p:nvPr>
            <p:ph idx="1"/>
          </p:nvPr>
        </p:nvSpPr>
        <p:spPr>
          <a:xfrm>
            <a:off x="260166" y="2445603"/>
            <a:ext cx="8623667" cy="830997"/>
          </a:xfrm>
          <a:prstGeom prst="rect">
            <a:avLst/>
          </a:prstGeom>
          <a:noFill/>
        </p:spPr>
        <p:txBody>
          <a:bodyPr wrap="square" rtlCol="0">
            <a:spAutoFit/>
          </a:bodyPr>
          <a:lstStyle/>
          <a:p>
            <a:pPr marL="0" indent="0" algn="ctr">
              <a:buNone/>
            </a:pPr>
            <a:r>
              <a:rPr lang="en-US" sz="4800" dirty="0"/>
              <a:t>Demonstration</a:t>
            </a:r>
            <a:r>
              <a:rPr lang="en-US" sz="2400" dirty="0"/>
              <a:t> </a:t>
            </a:r>
          </a:p>
        </p:txBody>
      </p:sp>
    </p:spTree>
    <p:extLst>
      <p:ext uri="{BB962C8B-B14F-4D97-AF65-F5344CB8AC3E}">
        <p14:creationId xmlns:p14="http://schemas.microsoft.com/office/powerpoint/2010/main" val="1900974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eCQI Resource Center - Engage</a:t>
            </a:r>
            <a:br>
              <a:rPr lang="en-US" sz="4000" dirty="0"/>
            </a:b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Engage with eCQI </a:t>
            </a:r>
          </a:p>
        </p:txBody>
      </p:sp>
      <p:sp>
        <p:nvSpPr>
          <p:cNvPr id="8" name="Content Placeholder 3"/>
          <p:cNvSpPr txBox="1">
            <a:spLocks noGrp="1"/>
          </p:cNvSpPr>
          <p:nvPr>
            <p:ph idx="1"/>
          </p:nvPr>
        </p:nvSpPr>
        <p:spPr>
          <a:xfrm>
            <a:off x="685801" y="2397407"/>
            <a:ext cx="7772400" cy="3268587"/>
          </a:xfrm>
          <a:prstGeom prst="rect">
            <a:avLst/>
          </a:prstGeom>
          <a:noFill/>
        </p:spPr>
        <p:txBody>
          <a:bodyPr wrap="square" rtlCol="0">
            <a:spAutoFit/>
          </a:bodyPr>
          <a:lstStyle/>
          <a:p>
            <a:r>
              <a:rPr lang="en-US" sz="2400" dirty="0"/>
              <a:t>Provide feedback and suggestions to </a:t>
            </a:r>
            <a:r>
              <a:rPr lang="en-US" sz="2400" dirty="0">
                <a:hlinkClick r:id="rId3"/>
              </a:rPr>
              <a:t>ecqi-resource-center@hhs.gov</a:t>
            </a:r>
            <a:endParaRPr lang="en-US" sz="2400" dirty="0"/>
          </a:p>
          <a:p>
            <a:r>
              <a:rPr lang="en-US" sz="2400" dirty="0"/>
              <a:t>Submit key eCQI news and events for highlighting on the eCQI Resource Center </a:t>
            </a:r>
          </a:p>
          <a:p>
            <a:r>
              <a:rPr lang="en-US" sz="2400" dirty="0"/>
              <a:t>Share the eCQI Resource Center with your peers and stakeholders</a:t>
            </a:r>
          </a:p>
          <a:p>
            <a:r>
              <a:rPr lang="en-US" sz="2400" dirty="0"/>
              <a:t>Add a link to the eCQI Resource Center from your website and include in your newsletters </a:t>
            </a:r>
          </a:p>
        </p:txBody>
      </p:sp>
    </p:spTree>
    <p:extLst>
      <p:ext uri="{BB962C8B-B14F-4D97-AF65-F5344CB8AC3E}">
        <p14:creationId xmlns:p14="http://schemas.microsoft.com/office/powerpoint/2010/main" val="1965673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eCQI Resource Center - Questions</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Questions, Suggestions, Discussion</a:t>
            </a:r>
          </a:p>
        </p:txBody>
      </p:sp>
      <p:pic>
        <p:nvPicPr>
          <p:cNvPr id="7" name="Picture 6" descr="Picture of a question mark " title="Picture of a question mark"/>
          <p:cNvPicPr>
            <a:picLocks noChangeAspect="1"/>
          </p:cNvPicPr>
          <p:nvPr/>
        </p:nvPicPr>
        <p:blipFill>
          <a:blip r:embed="rId3" cstate="print"/>
          <a:stretch>
            <a:fillRect/>
          </a:stretch>
        </p:blipFill>
        <p:spPr>
          <a:xfrm>
            <a:off x="2286000" y="2005517"/>
            <a:ext cx="4724400" cy="3545549"/>
          </a:xfrm>
          <a:prstGeom prst="rect">
            <a:avLst/>
          </a:prstGeom>
        </p:spPr>
      </p:pic>
    </p:spTree>
    <p:extLst>
      <p:ext uri="{BB962C8B-B14F-4D97-AF65-F5344CB8AC3E}">
        <p14:creationId xmlns:p14="http://schemas.microsoft.com/office/powerpoint/2010/main" val="39460812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chor="t"/>
          <a:lstStyle/>
          <a:p>
            <a:r>
              <a:rPr lang="en-US" dirty="0"/>
              <a:t>CMS Showcase Opportunities</a:t>
            </a:r>
          </a:p>
        </p:txBody>
      </p:sp>
      <p:sp>
        <p:nvSpPr>
          <p:cNvPr id="3" name="Content Placeholder 2"/>
          <p:cNvSpPr>
            <a:spLocks noGrp="1"/>
          </p:cNvSpPr>
          <p:nvPr>
            <p:ph idx="1"/>
          </p:nvPr>
        </p:nvSpPr>
        <p:spPr>
          <a:xfrm>
            <a:off x="0" y="1828800"/>
            <a:ext cx="8991599" cy="4297363"/>
          </a:xfrm>
        </p:spPr>
        <p:txBody>
          <a:bodyPr>
            <a:normAutofit/>
          </a:bodyPr>
          <a:lstStyle/>
          <a:p>
            <a:pPr marL="457200" lvl="1" indent="0">
              <a:buNone/>
            </a:pPr>
            <a:r>
              <a:rPr lang="en-US" sz="2700" b="1" dirty="0"/>
              <a:t>Reminder: </a:t>
            </a:r>
          </a:p>
          <a:p>
            <a:pPr marL="457200" lvl="1" indent="0">
              <a:buNone/>
            </a:pPr>
            <a:endParaRPr lang="en-US" sz="2700" dirty="0"/>
          </a:p>
          <a:p>
            <a:pPr marL="457200" lvl="1" indent="0">
              <a:buNone/>
            </a:pPr>
            <a:r>
              <a:rPr lang="en-US" sz="2700" dirty="0"/>
              <a:t>If you are currently developing quality measures that you would like to present to CMS contact the MMS Support Desk at </a:t>
            </a:r>
            <a:r>
              <a:rPr lang="en-US" sz="2700" dirty="0">
                <a:hlinkClick r:id="rId3"/>
              </a:rPr>
              <a:t>MMSsupport@Battelle.org</a:t>
            </a:r>
            <a:endParaRPr lang="en-US" sz="2700" dirty="0"/>
          </a:p>
          <a:p>
            <a:pPr marL="457200" lvl="1" indent="0">
              <a:buNone/>
            </a:pPr>
            <a:endParaRPr lang="en-US" sz="3200" dirty="0"/>
          </a:p>
          <a:p>
            <a:endParaRPr lang="en-US" dirty="0"/>
          </a:p>
        </p:txBody>
      </p:sp>
      <p:sp>
        <p:nvSpPr>
          <p:cNvPr id="7"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Tree>
    <p:extLst>
      <p:ext uri="{BB962C8B-B14F-4D97-AF65-F5344CB8AC3E}">
        <p14:creationId xmlns:p14="http://schemas.microsoft.com/office/powerpoint/2010/main" val="13298432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eCQI Resource Center  Webinar #2</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7" name="Content Placeholder 1"/>
          <p:cNvSpPr>
            <a:spLocks noGrp="1"/>
          </p:cNvSpPr>
          <p:nvPr>
            <p:ph idx="1"/>
          </p:nvPr>
        </p:nvSpPr>
        <p:spPr>
          <a:xfrm>
            <a:off x="304800" y="1905000"/>
            <a:ext cx="8839200" cy="4297363"/>
          </a:xfrm>
        </p:spPr>
        <p:txBody>
          <a:bodyPr>
            <a:normAutofit/>
          </a:bodyPr>
          <a:lstStyle/>
          <a:p>
            <a:pPr marL="0" indent="0">
              <a:buNone/>
            </a:pPr>
            <a:r>
              <a:rPr lang="en-US" sz="2700" b="1" dirty="0"/>
              <a:t>Planned Upcoming Webinars:</a:t>
            </a:r>
          </a:p>
          <a:p>
            <a:pPr marL="57150" indent="0">
              <a:buNone/>
            </a:pPr>
            <a:r>
              <a:rPr lang="en-US" sz="2700" dirty="0"/>
              <a:t>January 18, 2017</a:t>
            </a:r>
          </a:p>
          <a:p>
            <a:pPr marL="57150" indent="0">
              <a:buNone/>
            </a:pPr>
            <a:r>
              <a:rPr lang="en-US" sz="2700" dirty="0"/>
              <a:t>Measure Applications Partnership of the National Quality Forum </a:t>
            </a:r>
          </a:p>
          <a:p>
            <a:pPr marL="57150" indent="0">
              <a:buNone/>
            </a:pPr>
            <a:endParaRPr lang="en-US" sz="2700" dirty="0"/>
          </a:p>
          <a:p>
            <a:pPr marL="57150" indent="0">
              <a:buNone/>
            </a:pPr>
            <a:r>
              <a:rPr lang="en-US" sz="2700" dirty="0"/>
              <a:t>Suggestions for future topics?  </a:t>
            </a:r>
          </a:p>
          <a:p>
            <a:pPr marL="57150" indent="0">
              <a:buNone/>
            </a:pPr>
            <a:r>
              <a:rPr lang="en-US" sz="2700" dirty="0"/>
              <a:t>Email: </a:t>
            </a:r>
            <a:r>
              <a:rPr lang="en-US" sz="2700" dirty="0">
                <a:solidFill>
                  <a:schemeClr val="bg2">
                    <a:lumMod val="60000"/>
                    <a:lumOff val="40000"/>
                  </a:schemeClr>
                </a:solidFill>
                <a:hlinkClick r:id="rId3"/>
              </a:rPr>
              <a:t>MMSsupport@battelle.org</a:t>
            </a:r>
            <a:r>
              <a:rPr lang="en-US" sz="2700" dirty="0">
                <a:solidFill>
                  <a:srgbClr val="3333FF"/>
                </a:solidFill>
              </a:rPr>
              <a:t> </a:t>
            </a:r>
          </a:p>
        </p:txBody>
      </p:sp>
    </p:spTree>
    <p:extLst>
      <p:ext uri="{BB962C8B-B14F-4D97-AF65-F5344CB8AC3E}">
        <p14:creationId xmlns:p14="http://schemas.microsoft.com/office/powerpoint/2010/main" val="712566499"/>
      </p:ext>
    </p:extLst>
  </p:cSld>
  <p:clrMapOvr>
    <a:masterClrMapping/>
  </p:clrMapOvr>
</p:sld>
</file>

<file path=ppt/theme/theme1.xml><?xml version="1.0" encoding="utf-8"?>
<a:theme xmlns:a="http://schemas.openxmlformats.org/drawingml/2006/main" name="CM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2100224419D04488CAAC7D542501228" ma:contentTypeVersion="0" ma:contentTypeDescription="Create a new document." ma:contentTypeScope="" ma:versionID="3743565ec76ec182cad52dc3a54f4cf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585CBEC-A503-46BF-AF4D-401CB55F2CF2}">
  <ds:schemaRefs>
    <ds:schemaRef ds:uri="http://schemas.microsoft.com/sharepoint/v3/contenttype/forms"/>
  </ds:schemaRefs>
</ds:datastoreItem>
</file>

<file path=customXml/itemProps2.xml><?xml version="1.0" encoding="utf-8"?>
<ds:datastoreItem xmlns:ds="http://schemas.openxmlformats.org/officeDocument/2006/customXml" ds:itemID="{A3F2D517-FCF4-4B15-BD46-23B9AA4BB45C}">
  <ds:schemaRefs>
    <ds:schemaRef ds:uri="http://schemas.microsoft.com/office/2006/documentManagement/types"/>
    <ds:schemaRef ds:uri="http://schemas.microsoft.com/office/2006/metadata/properties"/>
    <ds:schemaRef ds:uri="http://purl.org/dc/dcmitype/"/>
    <ds:schemaRef ds:uri="http://schemas.microsoft.com/office/infopath/2007/PartnerControls"/>
    <ds:schemaRef ds:uri="http://purl.org/dc/elements/1.1/"/>
    <ds:schemaRef ds:uri="http://purl.org/dc/term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74909E56-70AE-415D-B3C2-D6A30E8626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0</TotalTime>
  <Words>1053</Words>
  <Application>Microsoft Office PowerPoint</Application>
  <PresentationFormat>On-screen Show (4:3)</PresentationFormat>
  <Paragraphs>142</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CMS_template</vt:lpstr>
      <vt:lpstr>Measure Development Education &amp; Outreach for Specialty Societies &amp; Patient Advocacy Groups</vt:lpstr>
      <vt:lpstr>Vision and Goals: Webinar Series</vt:lpstr>
      <vt:lpstr>eCQI Resource Center - Agenda  </vt:lpstr>
      <vt:lpstr>eCQI Resource Center - Website </vt:lpstr>
      <vt:lpstr>eCQI Resource Center - Demonstration </vt:lpstr>
      <vt:lpstr>eCQI Resource Center - Engage  </vt:lpstr>
      <vt:lpstr>eCQI Resource Center - Questions</vt:lpstr>
      <vt:lpstr>CMS Showcase Opportunities</vt:lpstr>
      <vt:lpstr>eCQI Resource Center  Webinar #2 </vt:lpstr>
      <vt:lpstr>eCQI Resource Center    Webinar # 2 </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2016-08-30T18:54:20Z</dcterms:created>
  <dcterms:modified xsi:type="dcterms:W3CDTF">2017-03-07T17:47:36Z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0x01010042100224419D04488CAAC7D542501228</vt:lpwstr>
  </property>
  <property fmtid="{D5CDD505-2E9C-101B-9397-08002B2CF9AE}" pid="3" name="_NewReviewCycle">
    <vt:lpwstr/>
  </property>
  <property fmtid="{D5CDD505-2E9C-101B-9397-08002B2CF9AE}" pid="4" name="Order">
    <vt:r8>5600</vt:r8>
  </property>
  <property fmtid="{D5CDD505-2E9C-101B-9397-08002B2CF9AE}" pid="5" name="_CopySource">
    <vt:lpwstr>http://websps31.battelle.org/sites/MIDSMMS/MACRA/Stakeholder Engagement/Webinars/Previous versions of webinar documentation/CMS MDEO Web Series _ presenters guide_ EVM. 2016.pptx</vt:lpwstr>
  </property>
  <property fmtid="{D5CDD505-2E9C-101B-9397-08002B2CF9AE}" pid="6" name="xd_ProgID">
    <vt:lpwstr/>
  </property>
  <property fmtid="{D5CDD505-2E9C-101B-9397-08002B2CF9AE}" pid="7" name="TemplateUrl">
    <vt:lpwstr/>
  </property>
  <property fmtid="{D5CDD505-2E9C-101B-9397-08002B2CF9AE}" pid="8" name="_MarkAsFinal">
    <vt:bool>true</vt:bool>
  </property>
</Properties>
</file>