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793" r:id="rId4"/>
  </p:sldMasterIdLst>
  <p:notesMasterIdLst>
    <p:notesMasterId r:id="rId35"/>
  </p:notesMasterIdLst>
  <p:handoutMasterIdLst>
    <p:handoutMasterId r:id="rId36"/>
  </p:handoutMasterIdLst>
  <p:sldIdLst>
    <p:sldId id="302" r:id="rId5"/>
    <p:sldId id="542" r:id="rId6"/>
    <p:sldId id="481" r:id="rId7"/>
    <p:sldId id="543" r:id="rId8"/>
    <p:sldId id="550" r:id="rId9"/>
    <p:sldId id="551" r:id="rId10"/>
    <p:sldId id="552" r:id="rId11"/>
    <p:sldId id="553" r:id="rId12"/>
    <p:sldId id="555" r:id="rId13"/>
    <p:sldId id="556" r:id="rId14"/>
    <p:sldId id="576" r:id="rId15"/>
    <p:sldId id="559" r:id="rId16"/>
    <p:sldId id="561" r:id="rId17"/>
    <p:sldId id="574" r:id="rId18"/>
    <p:sldId id="568" r:id="rId19"/>
    <p:sldId id="570" r:id="rId20"/>
    <p:sldId id="573" r:id="rId21"/>
    <p:sldId id="571" r:id="rId22"/>
    <p:sldId id="572" r:id="rId23"/>
    <p:sldId id="575" r:id="rId24"/>
    <p:sldId id="577" r:id="rId25"/>
    <p:sldId id="562" r:id="rId26"/>
    <p:sldId id="563" r:id="rId27"/>
    <p:sldId id="565" r:id="rId28"/>
    <p:sldId id="566" r:id="rId29"/>
    <p:sldId id="567" r:id="rId30"/>
    <p:sldId id="582" r:id="rId31"/>
    <p:sldId id="581" r:id="rId32"/>
    <p:sldId id="564" r:id="rId33"/>
    <p:sldId id="579" r:id="rId3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p15:clr>
            <a:srgbClr val="A4A3A4"/>
          </p15:clr>
        </p15:guide>
        <p15:guide id="2" pos="312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84A9C"/>
    <a:srgbClr val="095193"/>
    <a:srgbClr val="FFD0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81" autoAdjust="0"/>
    <p:restoredTop sz="70370" autoAdjust="0"/>
  </p:normalViewPr>
  <p:slideViewPr>
    <p:cSldViewPr>
      <p:cViewPr varScale="1">
        <p:scale>
          <a:sx n="80" d="100"/>
          <a:sy n="80" d="100"/>
        </p:scale>
        <p:origin x="1752" y="96"/>
      </p:cViewPr>
      <p:guideLst>
        <p:guide orient="horz" pos="2064"/>
        <p:guide pos="3120"/>
      </p:guideLst>
    </p:cSldViewPr>
  </p:slideViewPr>
  <p:outlineViewPr>
    <p:cViewPr>
      <p:scale>
        <a:sx n="33" d="100"/>
        <a:sy n="33" d="100"/>
      </p:scale>
      <p:origin x="0" y="-10836"/>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87" d="100"/>
          <a:sy n="87" d="100"/>
        </p:scale>
        <p:origin x="3804"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CC16B254-F755-154D-86D8-705F3C585905}" type="datetimeFigureOut">
              <a:rPr lang="en-US" smtClean="0"/>
              <a:pPr/>
              <a:t>2/16/2017</a:t>
            </a:fld>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D8B07BA0-83C1-274E-9BA1-643DFA6696FC}" type="slidenum">
              <a:rPr lang="en-US" smtClean="0"/>
              <a:pPr/>
              <a:t>‹#›</a:t>
            </a:fld>
            <a:endParaRPr lang="en-US" dirty="0"/>
          </a:p>
        </p:txBody>
      </p:sp>
    </p:spTree>
    <p:extLst>
      <p:ext uri="{BB962C8B-B14F-4D97-AF65-F5344CB8AC3E}">
        <p14:creationId xmlns:p14="http://schemas.microsoft.com/office/powerpoint/2010/main" val="40824873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70242358-85E2-2545-8677-79B1E11E6ECD}" type="datetimeFigureOut">
              <a:rPr lang="en-US" smtClean="0"/>
              <a:pPr/>
              <a:t>2/16/2017</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7B898A01-842B-0042-9AB7-55364486B929}" type="slidenum">
              <a:rPr lang="en-US" smtClean="0"/>
              <a:pPr/>
              <a:t>‹#›</a:t>
            </a:fld>
            <a:endParaRPr lang="en-US" dirty="0"/>
          </a:p>
        </p:txBody>
      </p:sp>
    </p:spTree>
    <p:extLst>
      <p:ext uri="{BB962C8B-B14F-4D97-AF65-F5344CB8AC3E}">
        <p14:creationId xmlns:p14="http://schemas.microsoft.com/office/powerpoint/2010/main" val="210190352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Good afternoon and thank you for taking the time to join us for our third webinar in this series,</a:t>
            </a:r>
            <a:r>
              <a:rPr lang="en-US" sz="1200" kern="1200" baseline="0" dirty="0">
                <a:solidFill>
                  <a:schemeClr val="tx1"/>
                </a:solidFill>
                <a:effectLst/>
                <a:latin typeface="+mn-lt"/>
                <a:ea typeface="+mn-ea"/>
                <a:cs typeface="+mn-cs"/>
              </a:rPr>
              <a:t> designed specifically </a:t>
            </a:r>
            <a:r>
              <a:rPr lang="en-US" sz="1200" kern="1200" dirty="0">
                <a:solidFill>
                  <a:schemeClr val="tx1"/>
                </a:solidFill>
                <a:effectLst/>
                <a:latin typeface="+mn-lt"/>
                <a:ea typeface="+mn-ea"/>
                <a:cs typeface="+mn-cs"/>
              </a:rPr>
              <a:t>for specialty societies and patient advocacy groups.  My name is Nicole Brennan and I am with Battelle.  Today’s webinar is an introduction to electronic Clinical Quality Measures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O</a:t>
            </a:r>
            <a:r>
              <a:rPr lang="en-US" sz="1200" kern="1200" dirty="0">
                <a:solidFill>
                  <a:schemeClr val="tx1"/>
                </a:solidFill>
                <a:effectLst/>
                <a:latin typeface="+mn-lt"/>
                <a:ea typeface="+mn-ea"/>
                <a:cs typeface="+mn-cs"/>
              </a:rPr>
              <a:t>ur presenter will be Kathy Lesh</a:t>
            </a:r>
            <a:r>
              <a:rPr lang="en-US" sz="1200" kern="1200" baseline="0" dirty="0">
                <a:solidFill>
                  <a:schemeClr val="tx1"/>
                </a:solidFill>
                <a:effectLst/>
                <a:latin typeface="+mn-lt"/>
                <a:ea typeface="+mn-ea"/>
                <a:cs typeface="+mn-cs"/>
              </a:rPr>
              <a:t> – also from Battelle – </a:t>
            </a:r>
            <a:r>
              <a:rPr lang="en-US" sz="1200" kern="1200" dirty="0">
                <a:solidFill>
                  <a:schemeClr val="tx1"/>
                </a:solidFill>
                <a:effectLst/>
                <a:latin typeface="+mn-lt"/>
                <a:ea typeface="+mn-ea"/>
                <a:cs typeface="+mn-cs"/>
              </a:rPr>
              <a:t>one of our research leaders in the area of electronic Clinical Quality Measures.</a:t>
            </a:r>
            <a:endParaRPr lang="en-US" dirty="0">
              <a:effectLst/>
            </a:endParaRP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0</a:t>
            </a:fld>
            <a:endParaRPr lang="en-US" dirty="0"/>
          </a:p>
        </p:txBody>
      </p:sp>
    </p:spTree>
    <p:extLst>
      <p:ext uri="{BB962C8B-B14F-4D97-AF65-F5344CB8AC3E}">
        <p14:creationId xmlns:p14="http://schemas.microsoft.com/office/powerpoint/2010/main" val="7514302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 previously mentioned the term “re-tooled.” CMS is no longer re-tooling measures, but rather re-specifying</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measures. A re-specified measure is taking an existing quality measure, whether from an existing chart-abstraction or claims measure, and using the Measure Authoring Tool (MAT) to create the </a:t>
            </a:r>
            <a:r>
              <a:rPr lang="en-US" sz="1200" kern="1200" dirty="0" err="1">
                <a:solidFill>
                  <a:schemeClr val="tx1"/>
                </a:solidFill>
                <a:effectLst/>
                <a:latin typeface="+mn-lt"/>
                <a:ea typeface="+mn-ea"/>
                <a:cs typeface="+mn-cs"/>
              </a:rPr>
              <a:t>eCQM</a:t>
            </a:r>
            <a:r>
              <a:rPr lang="en-US" sz="1200" kern="1200" dirty="0">
                <a:solidFill>
                  <a:schemeClr val="tx1"/>
                </a:solidFill>
                <a:effectLst/>
                <a:latin typeface="+mn-lt"/>
                <a:ea typeface="+mn-ea"/>
                <a:cs typeface="+mn-cs"/>
              </a:rPr>
              <a:t>.  These re-tooled measures were not done this way.  For one, the Measure Authoring Tool (MAT) did</a:t>
            </a:r>
            <a:r>
              <a:rPr lang="en-US" sz="1200" kern="1200" baseline="0" dirty="0">
                <a:solidFill>
                  <a:schemeClr val="tx1"/>
                </a:solidFill>
                <a:effectLst/>
                <a:latin typeface="+mn-lt"/>
                <a:ea typeface="+mn-ea"/>
                <a:cs typeface="+mn-cs"/>
              </a:rPr>
              <a:t> not </a:t>
            </a:r>
            <a:r>
              <a:rPr lang="en-US" sz="1200" kern="1200" dirty="0">
                <a:solidFill>
                  <a:schemeClr val="tx1"/>
                </a:solidFill>
                <a:effectLst/>
                <a:latin typeface="+mn-lt"/>
                <a:ea typeface="+mn-ea"/>
                <a:cs typeface="+mn-cs"/>
              </a:rPr>
              <a:t>exist at that point in time.  There are also de novo measures which are brand new, meaning there is no existing measure.  The re-specified method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 using evidence that led to the measures originally developed from other sources. Therefore, they may actually include different data elements from the original quality measure created based on the same evidence.  An example of a re-specified measure is “alcohol use screening.” There</a:t>
            </a:r>
            <a:r>
              <a:rPr lang="en-US" sz="1200" kern="1200" baseline="0" dirty="0">
                <a:solidFill>
                  <a:schemeClr val="tx1"/>
                </a:solidFill>
                <a:effectLst/>
                <a:latin typeface="+mn-lt"/>
                <a:ea typeface="+mn-ea"/>
                <a:cs typeface="+mn-cs"/>
              </a:rPr>
              <a:t> is an example for the</a:t>
            </a:r>
            <a:r>
              <a:rPr lang="en-US" sz="1200" kern="1200" dirty="0">
                <a:solidFill>
                  <a:schemeClr val="tx1"/>
                </a:solidFill>
                <a:effectLst/>
                <a:latin typeface="+mn-lt"/>
                <a:ea typeface="+mn-ea"/>
                <a:cs typeface="+mn-cs"/>
              </a:rPr>
              <a:t> de novo measure</a:t>
            </a:r>
            <a:r>
              <a:rPr lang="en-US" sz="1200" kern="1200" baseline="0" dirty="0">
                <a:solidFill>
                  <a:schemeClr val="tx1"/>
                </a:solidFill>
                <a:effectLst/>
                <a:latin typeface="+mn-lt"/>
                <a:ea typeface="+mn-ea"/>
                <a:cs typeface="+mn-cs"/>
              </a:rPr>
              <a:t> regarding antipsychotic medications </a:t>
            </a:r>
            <a:r>
              <a:rPr lang="en-US" sz="1200" kern="1200" dirty="0">
                <a:solidFill>
                  <a:schemeClr val="tx1"/>
                </a:solidFill>
                <a:effectLst/>
                <a:latin typeface="+mn-lt"/>
                <a:ea typeface="+mn-ea"/>
                <a:cs typeface="+mn-cs"/>
              </a:rPr>
              <a:t>on the Measures Under Development (MUD) list.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general concept of a de novo measure is that it’s a new </a:t>
            </a:r>
            <a:r>
              <a:rPr lang="en-US" sz="1200" kern="1200" dirty="0" err="1">
                <a:solidFill>
                  <a:schemeClr val="tx1"/>
                </a:solidFill>
                <a:effectLst/>
                <a:latin typeface="+mn-lt"/>
                <a:ea typeface="+mn-ea"/>
                <a:cs typeface="+mn-cs"/>
              </a:rPr>
              <a:t>eCQM</a:t>
            </a:r>
            <a:r>
              <a:rPr lang="en-US" sz="1200" kern="1200" dirty="0">
                <a:solidFill>
                  <a:schemeClr val="tx1"/>
                </a:solidFill>
                <a:effectLst/>
                <a:latin typeface="+mn-lt"/>
                <a:ea typeface="+mn-ea"/>
                <a:cs typeface="+mn-cs"/>
              </a:rPr>
              <a:t> not based on an existing measure,</a:t>
            </a:r>
            <a:r>
              <a:rPr lang="en-US" sz="1200" kern="1200" baseline="0" dirty="0">
                <a:solidFill>
                  <a:schemeClr val="tx1"/>
                </a:solidFill>
                <a:effectLst/>
                <a:latin typeface="+mn-lt"/>
                <a:ea typeface="+mn-ea"/>
                <a:cs typeface="+mn-cs"/>
              </a:rPr>
              <a:t> it</a:t>
            </a:r>
            <a:r>
              <a:rPr lang="en-US" sz="1200" kern="1200" dirty="0">
                <a:solidFill>
                  <a:schemeClr val="tx1"/>
                </a:solidFill>
                <a:effectLst/>
                <a:latin typeface="+mn-lt"/>
                <a:ea typeface="+mn-ea"/>
                <a:cs typeface="+mn-cs"/>
              </a:rPr>
              <a:t> can relate to an existing measure</a:t>
            </a:r>
            <a:r>
              <a:rPr lang="en-US" sz="1200" kern="1200" baseline="0" dirty="0">
                <a:solidFill>
                  <a:schemeClr val="tx1"/>
                </a:solidFill>
                <a:effectLst/>
                <a:latin typeface="+mn-lt"/>
                <a:ea typeface="+mn-ea"/>
                <a:cs typeface="+mn-cs"/>
              </a:rPr>
              <a:t> but usually takes </a:t>
            </a:r>
            <a:r>
              <a:rPr lang="en-US" sz="1200" kern="1200" dirty="0">
                <a:solidFill>
                  <a:schemeClr val="tx1"/>
                </a:solidFill>
                <a:effectLst/>
                <a:latin typeface="+mn-lt"/>
                <a:ea typeface="+mn-ea"/>
                <a:cs typeface="+mn-cs"/>
              </a:rPr>
              <a:t>a completely different direction.  </a:t>
            </a: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9</a:t>
            </a:fld>
            <a:endParaRPr lang="en-US" dirty="0"/>
          </a:p>
        </p:txBody>
      </p:sp>
    </p:spTree>
    <p:extLst>
      <p:ext uri="{BB962C8B-B14F-4D97-AF65-F5344CB8AC3E}">
        <p14:creationId xmlns:p14="http://schemas.microsoft.com/office/powerpoint/2010/main" val="31365896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10</a:t>
            </a:fld>
            <a:endParaRPr lang="en-US" dirty="0"/>
          </a:p>
        </p:txBody>
      </p:sp>
    </p:spTree>
    <p:extLst>
      <p:ext uri="{BB962C8B-B14F-4D97-AF65-F5344CB8AC3E}">
        <p14:creationId xmlns:p14="http://schemas.microsoft.com/office/powerpoint/2010/main" val="20171370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What are the differences between clinical quality measures and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Well,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require the use of standards and tools, although other types of measures can actually use these same tools and standards, and I</a:t>
            </a:r>
            <a:r>
              <a:rPr lang="en-US" sz="1200" kern="1200" baseline="0" dirty="0">
                <a:solidFill>
                  <a:schemeClr val="tx1"/>
                </a:solidFill>
                <a:effectLst/>
                <a:latin typeface="+mn-lt"/>
                <a:ea typeface="+mn-ea"/>
                <a:cs typeface="+mn-cs"/>
              </a:rPr>
              <a:t> will</a:t>
            </a:r>
            <a:r>
              <a:rPr lang="en-US" sz="1200" kern="1200" dirty="0">
                <a:solidFill>
                  <a:schemeClr val="tx1"/>
                </a:solidFill>
                <a:effectLst/>
                <a:latin typeface="+mn-lt"/>
                <a:ea typeface="+mn-ea"/>
                <a:cs typeface="+mn-cs"/>
              </a:rPr>
              <a:t> talk more about standards and tools in a minute.  For the chart-abstracted measures, a human can think through the logic and adjust the terminology easily.  With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the data abstraction – or extractions in this case</a:t>
            </a:r>
            <a:r>
              <a:rPr lang="en-US" sz="1200" kern="1200" baseline="0" dirty="0">
                <a:solidFill>
                  <a:schemeClr val="tx1"/>
                </a:solidFill>
                <a:effectLst/>
                <a:latin typeface="+mn-lt"/>
                <a:ea typeface="+mn-ea"/>
                <a:cs typeface="+mn-cs"/>
              </a:rPr>
              <a:t> – </a:t>
            </a:r>
            <a:r>
              <a:rPr lang="en-US" sz="1200" kern="1200" dirty="0">
                <a:solidFill>
                  <a:schemeClr val="tx1"/>
                </a:solidFill>
                <a:effectLst/>
                <a:latin typeface="+mn-lt"/>
                <a:ea typeface="+mn-ea"/>
                <a:cs typeface="+mn-cs"/>
              </a:rPr>
              <a:t>from the electronic health record (EHR) will follow the logic statements in the HQMF (Health Quality Measure Format), even if it doesn't make sense.  It will only search for the data where it</a:t>
            </a:r>
            <a:r>
              <a:rPr lang="en-US" sz="1200" kern="1200" baseline="0" dirty="0">
                <a:solidFill>
                  <a:schemeClr val="tx1"/>
                </a:solidFill>
                <a:effectLst/>
                <a:latin typeface="+mn-lt"/>
                <a:ea typeface="+mn-ea"/>
                <a:cs typeface="+mn-cs"/>
              </a:rPr>
              <a:t> is</a:t>
            </a:r>
            <a:r>
              <a:rPr lang="en-US" sz="1200" kern="1200" dirty="0">
                <a:solidFill>
                  <a:schemeClr val="tx1"/>
                </a:solidFill>
                <a:effectLst/>
                <a:latin typeface="+mn-lt"/>
                <a:ea typeface="+mn-ea"/>
                <a:cs typeface="+mn-cs"/>
              </a:rPr>
              <a:t> told to search. The HQMF does not denote where in the EHR the data should be, so each vendor interprets the logic</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which, unfortunately, means there can be different interpretations between vendors. </a:t>
            </a:r>
            <a:endParaRPr lang="en-US" dirty="0">
              <a:effectLst/>
            </a:endParaRPr>
          </a:p>
          <a:p>
            <a:r>
              <a:rPr lang="en-US" sz="1200" kern="1200" dirty="0">
                <a:solidFill>
                  <a:schemeClr val="tx1"/>
                </a:solidFill>
                <a:effectLst/>
                <a:latin typeface="+mn-lt"/>
                <a:ea typeface="+mn-ea"/>
                <a:cs typeface="+mn-cs"/>
              </a:rPr>
              <a:t> </a:t>
            </a:r>
            <a:endParaRPr lang="en-US" dirty="0">
              <a:effectLst/>
            </a:endParaRPr>
          </a:p>
          <a:p>
            <a:r>
              <a:rPr lang="en-US" sz="1200" kern="1200" dirty="0">
                <a:solidFill>
                  <a:schemeClr val="tx1"/>
                </a:solidFill>
                <a:effectLst/>
                <a:latin typeface="+mn-lt"/>
                <a:ea typeface="+mn-ea"/>
                <a:cs typeface="+mn-cs"/>
              </a:rPr>
              <a:t>In the Blueprint, “logic” is the criteria used to define a quality measure and its key components.  Currently, the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use the Quality Data Model (QDM) to express both the data desired and the logic, or the relationships between the data elements and the mathematical calculations.  There are arguments for only using data collected in a structured field.  What that means is there is a field, such as the laboratory test, with an associated standard terminology.  In this particular case it would be LOINC, in which the system would go to this field to capture the data as opposed to a text field where the data must be extracted using natural language processing or something similar.  Additionally, there are other arguments for collecting data elements external to the EHR or new data.  </a:t>
            </a: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11</a:t>
            </a:fld>
            <a:endParaRPr lang="en-US" dirty="0"/>
          </a:p>
        </p:txBody>
      </p:sp>
    </p:spTree>
    <p:extLst>
      <p:ext uri="{BB962C8B-B14F-4D97-AF65-F5344CB8AC3E}">
        <p14:creationId xmlns:p14="http://schemas.microsoft.com/office/powerpoint/2010/main" val="39074831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now we</a:t>
            </a:r>
            <a:r>
              <a:rPr lang="en-US" sz="1200" kern="1200" baseline="0" dirty="0">
                <a:solidFill>
                  <a:schemeClr val="tx1"/>
                </a:solidFill>
                <a:effectLst/>
                <a:latin typeface="+mn-lt"/>
                <a:ea typeface="+mn-ea"/>
                <a:cs typeface="+mn-cs"/>
              </a:rPr>
              <a:t> will look at </a:t>
            </a:r>
            <a:r>
              <a:rPr lang="en-US" sz="1200" kern="1200" dirty="0">
                <a:solidFill>
                  <a:schemeClr val="tx1"/>
                </a:solidFill>
                <a:effectLst/>
                <a:latin typeface="+mn-lt"/>
                <a:ea typeface="+mn-ea"/>
                <a:cs typeface="+mn-cs"/>
              </a:rPr>
              <a:t>some of the standards.  I</a:t>
            </a:r>
            <a:r>
              <a:rPr lang="en-US" sz="1200" kern="1200" baseline="0" dirty="0">
                <a:solidFill>
                  <a:schemeClr val="tx1"/>
                </a:solidFill>
                <a:effectLst/>
                <a:latin typeface="+mn-lt"/>
                <a:ea typeface="+mn-ea"/>
                <a:cs typeface="+mn-cs"/>
              </a:rPr>
              <a:t> have</a:t>
            </a:r>
            <a:r>
              <a:rPr lang="en-US" sz="1200" kern="1200" dirty="0">
                <a:solidFill>
                  <a:schemeClr val="tx1"/>
                </a:solidFill>
                <a:effectLst/>
                <a:latin typeface="+mn-lt"/>
                <a:ea typeface="+mn-ea"/>
                <a:cs typeface="+mn-cs"/>
              </a:rPr>
              <a:t> mentioned the Quality Data Model (QDM).  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 an information model that clearly defines the concepts used in quality measures and clinical care.  It</a:t>
            </a:r>
            <a:r>
              <a:rPr lang="en-US" sz="1200" kern="1200" baseline="0" dirty="0">
                <a:solidFill>
                  <a:schemeClr val="tx1"/>
                </a:solidFill>
                <a:effectLst/>
                <a:latin typeface="+mn-lt"/>
                <a:ea typeface="+mn-ea"/>
                <a:cs typeface="+mn-cs"/>
              </a:rPr>
              <a:t> is</a:t>
            </a:r>
            <a:r>
              <a:rPr lang="en-US" sz="1200" kern="1200" dirty="0">
                <a:solidFill>
                  <a:schemeClr val="tx1"/>
                </a:solidFill>
                <a:effectLst/>
                <a:latin typeface="+mn-lt"/>
                <a:ea typeface="+mn-ea"/>
                <a:cs typeface="+mn-cs"/>
              </a:rPr>
              <a:t> intended to enable the automation of electronic health record (EHR) use.  It provides a way to describe the clinical concepts in a standardized format so the individuals — providers, researchers, measure developers — monitoring clinical performance and outcomes can clearly and concisely communicate necessary information.  The QDM describes information so that the EHR and other clinical electronic systems can consistently interpret and easily locate the data required. That may sound a little bit different than what I just said. While we have the standards, the data elements, and the standard terminology, we still have a little way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go to make sure that the data collected is consistent across different vendor and data sources.  </a:t>
            </a:r>
            <a:endParaRPr lang="en-US" dirty="0">
              <a:effectLst/>
            </a:endParaRPr>
          </a:p>
          <a:p>
            <a:r>
              <a:rPr lang="en-US" sz="1200" kern="1200" dirty="0">
                <a:solidFill>
                  <a:schemeClr val="tx1"/>
                </a:solidFill>
                <a:effectLst/>
                <a:latin typeface="+mn-lt"/>
                <a:ea typeface="+mn-ea"/>
                <a:cs typeface="+mn-cs"/>
              </a:rPr>
              <a:t> </a:t>
            </a:r>
            <a:endParaRPr lang="en-US" dirty="0">
              <a:effectLst/>
            </a:endParaRPr>
          </a:p>
          <a:p>
            <a:r>
              <a:rPr lang="en-US" sz="1200" kern="1200" dirty="0">
                <a:solidFill>
                  <a:schemeClr val="tx1"/>
                </a:solidFill>
                <a:effectLst/>
                <a:latin typeface="+mn-lt"/>
                <a:ea typeface="+mn-ea"/>
                <a:cs typeface="+mn-cs"/>
              </a:rPr>
              <a:t>As mentioned, the QDM currently includes the measure logic.  The Clinical Quality Language (CQL) is a fairly new Health Level 7 (HL7) standard logic language that</a:t>
            </a:r>
            <a:r>
              <a:rPr lang="en-US" sz="1200" kern="1200" baseline="0" dirty="0">
                <a:solidFill>
                  <a:schemeClr val="tx1"/>
                </a:solidFill>
                <a:effectLst/>
                <a:latin typeface="+mn-lt"/>
                <a:ea typeface="+mn-ea"/>
                <a:cs typeface="+mn-cs"/>
              </a:rPr>
              <a:t> is</a:t>
            </a:r>
            <a:r>
              <a:rPr lang="en-US" sz="1200" kern="1200" dirty="0">
                <a:solidFill>
                  <a:schemeClr val="tx1"/>
                </a:solidFill>
                <a:effectLst/>
                <a:latin typeface="+mn-lt"/>
                <a:ea typeface="+mn-ea"/>
                <a:cs typeface="+mn-cs"/>
              </a:rPr>
              <a:t> undergoing testing with electronic clinical quality measures.  The intent is for the QDM (Quality Data Model) to continue being the grammar</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with the Clinical Quality Language (CQL) the logic.  Clinical Quality Language (CQL) has been integrated into the Measure Authoring Tool (MAT) in a development environment and is anticipated to go into the production environment some time in the fall of 2017.  It</a:t>
            </a:r>
            <a:r>
              <a:rPr lang="en-US" sz="1200" kern="1200" baseline="0" dirty="0">
                <a:solidFill>
                  <a:schemeClr val="tx1"/>
                </a:solidFill>
                <a:effectLst/>
                <a:latin typeface="+mn-lt"/>
                <a:ea typeface="+mn-ea"/>
                <a:cs typeface="+mn-cs"/>
              </a:rPr>
              <a:t> is </a:t>
            </a:r>
            <a:r>
              <a:rPr lang="en-US" sz="1200" kern="1200" dirty="0">
                <a:solidFill>
                  <a:schemeClr val="tx1"/>
                </a:solidFill>
                <a:effectLst/>
                <a:latin typeface="+mn-lt"/>
                <a:ea typeface="+mn-ea"/>
                <a:cs typeface="+mn-cs"/>
              </a:rPr>
              <a:t>being tested right now,</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 more information on the Clinical Quality Measure (CQM), you can go to the resource center where there is a page for the CQL.  We also have value sets.  The Quality Data Model (QDM) is linked to the Value Set Authority Center (VSAC), which is where measure developers create their value sets.  I</a:t>
            </a:r>
            <a:r>
              <a:rPr lang="en-US" sz="1200" kern="1200" baseline="0" dirty="0">
                <a:solidFill>
                  <a:schemeClr val="tx1"/>
                </a:solidFill>
                <a:effectLst/>
                <a:latin typeface="+mn-lt"/>
                <a:ea typeface="+mn-ea"/>
                <a:cs typeface="+mn-cs"/>
              </a:rPr>
              <a:t>t is</a:t>
            </a:r>
            <a:r>
              <a:rPr lang="en-US" sz="1200" kern="1200" dirty="0">
                <a:solidFill>
                  <a:schemeClr val="tx1"/>
                </a:solidFill>
                <a:effectLst/>
                <a:latin typeface="+mn-lt"/>
                <a:ea typeface="+mn-ea"/>
                <a:cs typeface="+mn-cs"/>
              </a:rPr>
              <a:t> linked using the Measure Authoring Tool (MAT). </a:t>
            </a: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12</a:t>
            </a:fld>
            <a:endParaRPr lang="en-US" dirty="0"/>
          </a:p>
        </p:txBody>
      </p:sp>
    </p:spTree>
    <p:extLst>
      <p:ext uri="{BB962C8B-B14F-4D97-AF65-F5344CB8AC3E}">
        <p14:creationId xmlns:p14="http://schemas.microsoft.com/office/powerpoint/2010/main" val="28832532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graphic comes out of the Quality Data Model (QDM).  The latest version is 4.3,</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you can find all versions of the Quality Data Model (QDM) in the Resource Center. The Quality Data Model (QDM) can be used for non-</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It’s a good way to organize measure specifications.</a:t>
            </a:r>
            <a:r>
              <a:rPr lang="en-US" sz="1200" kern="1200" baseline="0" dirty="0">
                <a:solidFill>
                  <a:schemeClr val="tx1"/>
                </a:solidFill>
                <a:effectLst/>
                <a:latin typeface="+mn-lt"/>
                <a:ea typeface="+mn-ea"/>
                <a:cs typeface="+mn-cs"/>
              </a:rPr>
              <a:t> T</a:t>
            </a:r>
            <a:r>
              <a:rPr lang="en-US" sz="1200" kern="1200" dirty="0">
                <a:solidFill>
                  <a:schemeClr val="tx1"/>
                </a:solidFill>
                <a:effectLst/>
                <a:latin typeface="+mn-lt"/>
                <a:ea typeface="+mn-ea"/>
                <a:cs typeface="+mn-cs"/>
              </a:rPr>
              <a:t>here is a QDM user group that meets once a month.  Anybody is welcome to participate in that group.  </a:t>
            </a: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13</a:t>
            </a:fld>
            <a:endParaRPr lang="en-US" dirty="0"/>
          </a:p>
        </p:txBody>
      </p:sp>
    </p:spTree>
    <p:extLst>
      <p:ext uri="{BB962C8B-B14F-4D97-AF65-F5344CB8AC3E}">
        <p14:creationId xmlns:p14="http://schemas.microsoft.com/office/powerpoint/2010/main" val="42126888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 will now speak more</a:t>
            </a:r>
            <a:r>
              <a:rPr lang="en-US" sz="1200" kern="1200" baseline="0" dirty="0">
                <a:solidFill>
                  <a:schemeClr val="tx1"/>
                </a:solidFill>
                <a:effectLst/>
                <a:latin typeface="+mn-lt"/>
                <a:ea typeface="+mn-ea"/>
                <a:cs typeface="+mn-cs"/>
              </a:rPr>
              <a:t> to </a:t>
            </a:r>
            <a:r>
              <a:rPr lang="en-US" sz="1200" kern="1200" dirty="0">
                <a:solidFill>
                  <a:schemeClr val="tx1"/>
                </a:solidFill>
                <a:effectLst/>
                <a:latin typeface="+mn-lt"/>
                <a:ea typeface="+mn-ea"/>
                <a:cs typeface="+mn-cs"/>
              </a:rPr>
              <a:t>standard terminology and value sets.  Most measures already have a standard terminology they use — mostly ICD-10 now</a:t>
            </a:r>
            <a:r>
              <a:rPr lang="en-US" sz="1200" kern="1200" baseline="0" dirty="0">
                <a:solidFill>
                  <a:schemeClr val="tx1"/>
                </a:solidFill>
                <a:effectLst/>
                <a:latin typeface="+mn-lt"/>
                <a:ea typeface="+mn-ea"/>
                <a:cs typeface="+mn-cs"/>
              </a:rPr>
              <a:t> and </a:t>
            </a:r>
            <a:r>
              <a:rPr lang="en-US" sz="1200" kern="1200" dirty="0">
                <a:solidFill>
                  <a:schemeClr val="tx1"/>
                </a:solidFill>
                <a:effectLst/>
                <a:latin typeface="+mn-lt"/>
                <a:ea typeface="+mn-ea"/>
                <a:cs typeface="+mn-cs"/>
              </a:rPr>
              <a:t>previously ICD-9 and CPT codes —</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from the American Medical Association (AMA).  This terminology is still used to define clinical concepts in quality measures.  The Health Information Technology Standards Committee recently decided</a:t>
            </a:r>
            <a:r>
              <a:rPr lang="en-US" sz="1200" kern="1200" baseline="0" dirty="0">
                <a:solidFill>
                  <a:schemeClr val="tx1"/>
                </a:solidFill>
                <a:effectLst/>
                <a:latin typeface="+mn-lt"/>
                <a:ea typeface="+mn-ea"/>
                <a:cs typeface="+mn-cs"/>
              </a:rPr>
              <a:t> to use</a:t>
            </a:r>
            <a:r>
              <a:rPr lang="en-US" sz="1200" kern="1200" dirty="0">
                <a:solidFill>
                  <a:schemeClr val="tx1"/>
                </a:solidFill>
                <a:effectLst/>
                <a:latin typeface="+mn-lt"/>
                <a:ea typeface="+mn-ea"/>
                <a:cs typeface="+mn-cs"/>
              </a:rPr>
              <a:t> terminology such as SNOMED CT,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which is a reference terminology that covers a lot of different concepts.  </a:t>
            </a:r>
            <a:r>
              <a:rPr lang="en-US" sz="1200" kern="1200" dirty="0" err="1">
                <a:solidFill>
                  <a:schemeClr val="tx1"/>
                </a:solidFill>
                <a:effectLst/>
                <a:latin typeface="+mn-lt"/>
                <a:ea typeface="+mn-ea"/>
                <a:cs typeface="+mn-cs"/>
              </a:rPr>
              <a:t>RxNorm</a:t>
            </a:r>
            <a:r>
              <a:rPr lang="en-US" sz="1200" kern="1200" dirty="0">
                <a:solidFill>
                  <a:schemeClr val="tx1"/>
                </a:solidFill>
                <a:effectLst/>
                <a:latin typeface="+mn-lt"/>
                <a:ea typeface="+mn-ea"/>
                <a:cs typeface="+mn-cs"/>
              </a:rPr>
              <a:t> is from the National Library of Medicine (NLM) and includes all the drugs.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LOINC is for laboratory tests and other kinds of observations.  ICD and CPT were defined by this group to be transitional</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terminologies with the ultimate goal of moving away from ICD and CPT in the future.  However, that has not yet happened and measure developers should select the best terminology or terminologies for the concept in use. If you</a:t>
            </a:r>
            <a:r>
              <a:rPr lang="en-US" sz="1200" kern="1200" baseline="0" dirty="0">
                <a:solidFill>
                  <a:schemeClr val="tx1"/>
                </a:solidFill>
                <a:effectLst/>
                <a:latin typeface="+mn-lt"/>
                <a:ea typeface="+mn-ea"/>
                <a:cs typeface="+mn-cs"/>
              </a:rPr>
              <a:t> a</a:t>
            </a:r>
            <a:r>
              <a:rPr lang="en-US" sz="1200" kern="1200" dirty="0">
                <a:solidFill>
                  <a:schemeClr val="tx1"/>
                </a:solidFill>
                <a:effectLst/>
                <a:latin typeface="+mn-lt"/>
                <a:ea typeface="+mn-ea"/>
                <a:cs typeface="+mn-cs"/>
              </a:rPr>
              <a:t>re doing anything that uses a claims-based measure, you’re definitely going to want to use ICD-10.  </a:t>
            </a:r>
            <a:endParaRPr lang="en-US" dirty="0">
              <a:effectLst/>
            </a:endParaRPr>
          </a:p>
          <a:p>
            <a:r>
              <a:rPr lang="en-US" sz="1200" kern="1200" dirty="0">
                <a:solidFill>
                  <a:schemeClr val="tx1"/>
                </a:solidFill>
                <a:effectLst/>
                <a:latin typeface="+mn-lt"/>
                <a:ea typeface="+mn-ea"/>
                <a:cs typeface="+mn-cs"/>
              </a:rPr>
              <a:t> </a:t>
            </a:r>
            <a:endParaRPr lang="en-US" dirty="0">
              <a:effectLst/>
            </a:endParaRPr>
          </a:p>
          <a:p>
            <a:r>
              <a:rPr lang="en-US" sz="1200" kern="1200" dirty="0">
                <a:solidFill>
                  <a:schemeClr val="tx1"/>
                </a:solidFill>
                <a:effectLst/>
                <a:latin typeface="+mn-lt"/>
                <a:ea typeface="+mn-ea"/>
                <a:cs typeface="+mn-cs"/>
              </a:rPr>
              <a:t>If you look at some of the specifications of the existing measures, you will see that ICD-9 remains in some of the measures.  It needs to remain</a:t>
            </a:r>
            <a:r>
              <a:rPr lang="en-US" sz="1200" kern="1200" baseline="0" dirty="0">
                <a:solidFill>
                  <a:schemeClr val="tx1"/>
                </a:solidFill>
                <a:effectLst/>
                <a:latin typeface="+mn-lt"/>
                <a:ea typeface="+mn-ea"/>
                <a:cs typeface="+mn-cs"/>
              </a:rPr>
              <a:t> there</a:t>
            </a:r>
            <a:r>
              <a:rPr lang="en-US" sz="1200" kern="1200" dirty="0">
                <a:solidFill>
                  <a:schemeClr val="tx1"/>
                </a:solidFill>
                <a:effectLst/>
                <a:latin typeface="+mn-lt"/>
                <a:ea typeface="+mn-ea"/>
                <a:cs typeface="+mn-cs"/>
              </a:rPr>
              <a:t> because people are not going back into their records and changing the codes on historical data. Additionally,</a:t>
            </a:r>
            <a:r>
              <a:rPr lang="en-US" sz="1200" kern="1200" baseline="0" dirty="0">
                <a:solidFill>
                  <a:schemeClr val="tx1"/>
                </a:solidFill>
                <a:effectLst/>
                <a:latin typeface="+mn-lt"/>
                <a:ea typeface="+mn-ea"/>
                <a:cs typeface="+mn-cs"/>
              </a:rPr>
              <a:t> t</a:t>
            </a:r>
            <a:r>
              <a:rPr lang="en-US" sz="1200" kern="1200" dirty="0">
                <a:solidFill>
                  <a:schemeClr val="tx1"/>
                </a:solidFill>
                <a:effectLst/>
                <a:latin typeface="+mn-lt"/>
                <a:ea typeface="+mn-ea"/>
                <a:cs typeface="+mn-cs"/>
              </a:rPr>
              <a:t>here are standard terminologies associated with each data element.  For example, LOINC and SNOMED CT are to be used for observation values.  </a:t>
            </a:r>
            <a:r>
              <a:rPr lang="en-US" sz="1200" kern="1200" dirty="0" err="1">
                <a:solidFill>
                  <a:schemeClr val="tx1"/>
                </a:solidFill>
                <a:effectLst/>
                <a:latin typeface="+mn-lt"/>
                <a:ea typeface="+mn-ea"/>
                <a:cs typeface="+mn-cs"/>
              </a:rPr>
              <a:t>RxNorm</a:t>
            </a:r>
            <a:r>
              <a:rPr lang="en-US" sz="1200" kern="1200" dirty="0">
                <a:solidFill>
                  <a:schemeClr val="tx1"/>
                </a:solidFill>
                <a:effectLst/>
                <a:latin typeface="+mn-lt"/>
                <a:ea typeface="+mn-ea"/>
                <a:cs typeface="+mn-cs"/>
              </a:rPr>
              <a:t> is used for medications.</a:t>
            </a:r>
            <a:r>
              <a:rPr lang="en-US" sz="1200" kern="1200" baseline="0" dirty="0">
                <a:solidFill>
                  <a:schemeClr val="tx1"/>
                </a:solidFill>
                <a:effectLst/>
                <a:latin typeface="+mn-lt"/>
                <a:ea typeface="+mn-ea"/>
                <a:cs typeface="+mn-cs"/>
              </a:rPr>
              <a:t> T</a:t>
            </a:r>
            <a:r>
              <a:rPr lang="en-US" sz="1200" kern="1200" dirty="0">
                <a:solidFill>
                  <a:schemeClr val="tx1"/>
                </a:solidFill>
                <a:effectLst/>
                <a:latin typeface="+mn-lt"/>
                <a:ea typeface="+mn-ea"/>
                <a:cs typeface="+mn-cs"/>
              </a:rPr>
              <a:t>here is an HL7 standard code set called CVX that</a:t>
            </a:r>
            <a:r>
              <a:rPr lang="en-US" sz="1200" kern="1200" baseline="0" dirty="0">
                <a:solidFill>
                  <a:schemeClr val="tx1"/>
                </a:solidFill>
                <a:effectLst/>
                <a:latin typeface="+mn-lt"/>
                <a:ea typeface="+mn-ea"/>
                <a:cs typeface="+mn-cs"/>
              </a:rPr>
              <a:t> is</a:t>
            </a:r>
            <a:r>
              <a:rPr lang="en-US" sz="1200" kern="1200" dirty="0">
                <a:solidFill>
                  <a:schemeClr val="tx1"/>
                </a:solidFill>
                <a:effectLst/>
                <a:latin typeface="+mn-lt"/>
                <a:ea typeface="+mn-ea"/>
                <a:cs typeface="+mn-cs"/>
              </a:rPr>
              <a:t> used for clinical vaccines administered.  Although an electronic clinical quality measure (</a:t>
            </a:r>
            <a:r>
              <a:rPr lang="en-US" sz="1200" kern="1200" dirty="0" err="1">
                <a:solidFill>
                  <a:schemeClr val="tx1"/>
                </a:solidFill>
                <a:effectLst/>
                <a:latin typeface="+mn-lt"/>
                <a:ea typeface="+mn-ea"/>
                <a:cs typeface="+mn-cs"/>
              </a:rPr>
              <a:t>eCQM</a:t>
            </a:r>
            <a:r>
              <a:rPr lang="en-US" sz="1200" kern="1200" dirty="0">
                <a:solidFill>
                  <a:schemeClr val="tx1"/>
                </a:solidFill>
                <a:effectLst/>
                <a:latin typeface="+mn-lt"/>
                <a:ea typeface="+mn-ea"/>
                <a:cs typeface="+mn-cs"/>
              </a:rPr>
              <a:t>) may have the same name, denominator, and numerator as another non-</a:t>
            </a:r>
            <a:r>
              <a:rPr lang="en-US" sz="1200" kern="1200" dirty="0" err="1">
                <a:solidFill>
                  <a:schemeClr val="tx1"/>
                </a:solidFill>
                <a:effectLst/>
                <a:latin typeface="+mn-lt"/>
                <a:ea typeface="+mn-ea"/>
                <a:cs typeface="+mn-cs"/>
              </a:rPr>
              <a:t>eCQM</a:t>
            </a:r>
            <a:r>
              <a:rPr lang="en-US" sz="1200" kern="1200" dirty="0">
                <a:solidFill>
                  <a:schemeClr val="tx1"/>
                </a:solidFill>
                <a:effectLst/>
                <a:latin typeface="+mn-lt"/>
                <a:ea typeface="+mn-ea"/>
                <a:cs typeface="+mn-cs"/>
              </a:rPr>
              <a:t>, the terminology requirements may lead to differences in the populations.  This has been an industry concern – that the results of the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and their same name non-</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are not comparable. </a:t>
            </a:r>
            <a:endParaRPr lang="en-US" sz="1200" baseline="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14</a:t>
            </a:fld>
            <a:endParaRPr lang="en-US" dirty="0"/>
          </a:p>
        </p:txBody>
      </p:sp>
    </p:spTree>
    <p:extLst>
      <p:ext uri="{BB962C8B-B14F-4D97-AF65-F5344CB8AC3E}">
        <p14:creationId xmlns:p14="http://schemas.microsoft.com/office/powerpoint/2010/main" val="10329864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a:t>
            </a:r>
            <a:r>
              <a:rPr lang="en-US" sz="1200" kern="1200" baseline="0" dirty="0">
                <a:solidFill>
                  <a:schemeClr val="tx1"/>
                </a:solidFill>
                <a:effectLst/>
                <a:latin typeface="+mn-lt"/>
                <a:ea typeface="+mn-ea"/>
                <a:cs typeface="+mn-cs"/>
              </a:rPr>
              <a:t> have</a:t>
            </a:r>
            <a:r>
              <a:rPr lang="en-US" sz="1200" kern="1200" dirty="0">
                <a:solidFill>
                  <a:schemeClr val="tx1"/>
                </a:solidFill>
                <a:effectLst/>
                <a:latin typeface="+mn-lt"/>
                <a:ea typeface="+mn-ea"/>
                <a:cs typeface="+mn-cs"/>
              </a:rPr>
              <a:t> mentioned the Measure Authoring Tool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MAT) and here is a little bit more information on it.  It</a:t>
            </a:r>
            <a:r>
              <a:rPr lang="en-US" sz="1200" kern="1200" baseline="0" dirty="0">
                <a:solidFill>
                  <a:schemeClr val="tx1"/>
                </a:solidFill>
                <a:effectLst/>
                <a:latin typeface="+mn-lt"/>
                <a:ea typeface="+mn-ea"/>
                <a:cs typeface="+mn-cs"/>
              </a:rPr>
              <a:t> is</a:t>
            </a:r>
            <a:r>
              <a:rPr lang="en-US" sz="1200" kern="1200" dirty="0">
                <a:solidFill>
                  <a:schemeClr val="tx1"/>
                </a:solidFill>
                <a:effectLst/>
                <a:latin typeface="+mn-lt"/>
                <a:ea typeface="+mn-ea"/>
                <a:cs typeface="+mn-cs"/>
              </a:rPr>
              <a:t> a web-based tool that allows measure developers to author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using the Quality Data Model (QDM).  The tool provides the capability to express complex measure logic and export these measures into several formats, including a human-readable document (that</a:t>
            </a:r>
            <a:r>
              <a:rPr lang="en-US" sz="1200" kern="1200" baseline="0" dirty="0">
                <a:solidFill>
                  <a:schemeClr val="tx1"/>
                </a:solidFill>
                <a:effectLst/>
                <a:latin typeface="+mn-lt"/>
                <a:ea typeface="+mn-ea"/>
                <a:cs typeface="+mn-cs"/>
              </a:rPr>
              <a:t> is</a:t>
            </a:r>
            <a:r>
              <a:rPr lang="en-US" sz="1200" kern="1200" dirty="0">
                <a:solidFill>
                  <a:schemeClr val="tx1"/>
                </a:solidFill>
                <a:effectLst/>
                <a:latin typeface="+mn-lt"/>
                <a:ea typeface="+mn-ea"/>
                <a:cs typeface="+mn-cs"/>
              </a:rPr>
              <a:t> an HTML format) and the fundamental basic HQMF document.  The HQMF document is what</a:t>
            </a:r>
            <a:r>
              <a:rPr lang="en-US" sz="1200" kern="1200" baseline="0" dirty="0">
                <a:solidFill>
                  <a:schemeClr val="tx1"/>
                </a:solidFill>
                <a:effectLst/>
                <a:latin typeface="+mn-lt"/>
                <a:ea typeface="+mn-ea"/>
                <a:cs typeface="+mn-cs"/>
              </a:rPr>
              <a:t> is</a:t>
            </a:r>
            <a:r>
              <a:rPr lang="en-US" sz="1200" kern="1200" dirty="0">
                <a:solidFill>
                  <a:schemeClr val="tx1"/>
                </a:solidFill>
                <a:effectLst/>
                <a:latin typeface="+mn-lt"/>
                <a:ea typeface="+mn-ea"/>
                <a:cs typeface="+mn-cs"/>
              </a:rPr>
              <a:t> integrated with the EHRs.  The data expressed in the tool by the user serves as the input to transform the process, which ultimately supports the defined export file.  The MAT allows measure developers to create a measure in HQMF without having to know the technicalities of HQMF. The Value Set Authority Center (VSAC) can be accessed from the MAT with a valid UMLS license.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a:t>
            </a:r>
            <a:r>
              <a:rPr lang="en-US" sz="1200" kern="1200" baseline="0" dirty="0">
                <a:solidFill>
                  <a:schemeClr val="tx1"/>
                </a:solidFill>
                <a:effectLst/>
                <a:latin typeface="+mn-lt"/>
                <a:ea typeface="+mn-ea"/>
                <a:cs typeface="+mn-cs"/>
              </a:rPr>
              <a:t> will</a:t>
            </a:r>
            <a:r>
              <a:rPr lang="en-US" sz="1200" kern="1200" dirty="0">
                <a:solidFill>
                  <a:schemeClr val="tx1"/>
                </a:solidFill>
                <a:effectLst/>
                <a:latin typeface="+mn-lt"/>
                <a:ea typeface="+mn-ea"/>
                <a:cs typeface="+mn-cs"/>
              </a:rPr>
              <a:t> address that more later. </a:t>
            </a: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15</a:t>
            </a:fld>
            <a:endParaRPr lang="en-US" dirty="0"/>
          </a:p>
        </p:txBody>
      </p:sp>
    </p:spTree>
    <p:extLst>
      <p:ext uri="{BB962C8B-B14F-4D97-AF65-F5344CB8AC3E}">
        <p14:creationId xmlns:p14="http://schemas.microsoft.com/office/powerpoint/2010/main" val="18714670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Here is a screen</a:t>
            </a:r>
            <a:r>
              <a:rPr lang="en-US" sz="1200" kern="1200" baseline="0" dirty="0">
                <a:solidFill>
                  <a:schemeClr val="tx1"/>
                </a:solidFill>
                <a:effectLst/>
                <a:latin typeface="+mn-lt"/>
                <a:ea typeface="+mn-ea"/>
                <a:cs typeface="+mn-cs"/>
              </a:rPr>
              <a:t>shot of</a:t>
            </a:r>
            <a:r>
              <a:rPr lang="en-US" sz="1200" kern="1200" dirty="0">
                <a:solidFill>
                  <a:schemeClr val="tx1"/>
                </a:solidFill>
                <a:effectLst/>
                <a:latin typeface="+mn-lt"/>
                <a:ea typeface="+mn-ea"/>
                <a:cs typeface="+mn-cs"/>
              </a:rPr>
              <a:t> the Value Set Authority Center (VSAC).  It is run by the National Library of Medicine (NLM).</a:t>
            </a:r>
            <a:r>
              <a:rPr lang="en-US" sz="1200" kern="1200" baseline="0" dirty="0">
                <a:solidFill>
                  <a:schemeClr val="tx1"/>
                </a:solidFill>
                <a:effectLst/>
                <a:latin typeface="+mn-lt"/>
                <a:ea typeface="+mn-ea"/>
                <a:cs typeface="+mn-cs"/>
              </a:rPr>
              <a:t> A</a:t>
            </a:r>
            <a:r>
              <a:rPr lang="en-US" sz="1200" kern="1200" dirty="0">
                <a:solidFill>
                  <a:schemeClr val="tx1"/>
                </a:solidFill>
                <a:effectLst/>
                <a:latin typeface="+mn-lt"/>
                <a:ea typeface="+mn-ea"/>
                <a:cs typeface="+mn-cs"/>
              </a:rPr>
              <a:t>ll the value sets that are used in the current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are found in the VSAC.  The VSAC is also used for non-</a:t>
            </a:r>
            <a:r>
              <a:rPr lang="en-US" sz="1200" kern="1200" dirty="0" err="1">
                <a:solidFill>
                  <a:schemeClr val="tx1"/>
                </a:solidFill>
                <a:effectLst/>
                <a:latin typeface="+mn-lt"/>
                <a:ea typeface="+mn-ea"/>
                <a:cs typeface="+mn-cs"/>
              </a:rPr>
              <a:t>eCQM</a:t>
            </a:r>
            <a:r>
              <a:rPr lang="en-US" sz="1200" kern="1200" dirty="0">
                <a:solidFill>
                  <a:schemeClr val="tx1"/>
                </a:solidFill>
                <a:effectLst/>
                <a:latin typeface="+mn-lt"/>
                <a:ea typeface="+mn-ea"/>
                <a:cs typeface="+mn-cs"/>
              </a:rPr>
              <a:t> purposes.  As</a:t>
            </a:r>
            <a:r>
              <a:rPr lang="en-US" sz="1200" kern="1200" baseline="0" dirty="0">
                <a:solidFill>
                  <a:schemeClr val="tx1"/>
                </a:solidFill>
                <a:effectLst/>
                <a:latin typeface="+mn-lt"/>
                <a:ea typeface="+mn-ea"/>
                <a:cs typeface="+mn-cs"/>
              </a:rPr>
              <a:t> an example, t</a:t>
            </a:r>
            <a:r>
              <a:rPr lang="en-US" sz="1200" kern="1200" dirty="0">
                <a:solidFill>
                  <a:schemeClr val="tx1"/>
                </a:solidFill>
                <a:effectLst/>
                <a:latin typeface="+mn-lt"/>
                <a:ea typeface="+mn-ea"/>
                <a:cs typeface="+mn-cs"/>
              </a:rPr>
              <a:t>hey</a:t>
            </a:r>
            <a:r>
              <a:rPr lang="en-US" sz="1200" kern="1200" baseline="0" dirty="0">
                <a:solidFill>
                  <a:schemeClr val="tx1"/>
                </a:solidFill>
                <a:effectLst/>
                <a:latin typeface="+mn-lt"/>
                <a:ea typeface="+mn-ea"/>
                <a:cs typeface="+mn-cs"/>
              </a:rPr>
              <a:t> are</a:t>
            </a:r>
            <a:r>
              <a:rPr lang="en-US" sz="1200" kern="1200" dirty="0">
                <a:solidFill>
                  <a:schemeClr val="tx1"/>
                </a:solidFill>
                <a:effectLst/>
                <a:latin typeface="+mn-lt"/>
                <a:ea typeface="+mn-ea"/>
                <a:cs typeface="+mn-cs"/>
              </a:rPr>
              <a:t> using it for clinical decision support terminologies.  Any measure developer can use 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are encouraged to use the VSAC to develop their value sets.  The use of the VSAC is free with the UMLS license.  The UMLS license is the Unified Medical Language System (UMLS), a compilation of almost 200 different terminologies linking concept names between terminologies.  You do</a:t>
            </a:r>
            <a:r>
              <a:rPr lang="en-US" sz="1200" kern="1200" baseline="0" dirty="0">
                <a:solidFill>
                  <a:schemeClr val="tx1"/>
                </a:solidFill>
                <a:effectLst/>
                <a:latin typeface="+mn-lt"/>
                <a:ea typeface="+mn-ea"/>
                <a:cs typeface="+mn-cs"/>
              </a:rPr>
              <a:t> not </a:t>
            </a:r>
            <a:r>
              <a:rPr lang="en-US" sz="1200" kern="1200" dirty="0">
                <a:solidFill>
                  <a:schemeClr val="tx1"/>
                </a:solidFill>
                <a:effectLst/>
                <a:latin typeface="+mn-lt"/>
                <a:ea typeface="+mn-ea"/>
                <a:cs typeface="+mn-cs"/>
              </a:rPr>
              <a:t>need to know all of the terminologies in the UMLS.  As mentioned, focus your efforts on SNOMED, LOINC, </a:t>
            </a:r>
            <a:r>
              <a:rPr lang="en-US" sz="1200" kern="1200" dirty="0" err="1">
                <a:solidFill>
                  <a:schemeClr val="tx1"/>
                </a:solidFill>
                <a:effectLst/>
                <a:latin typeface="+mn-lt"/>
                <a:ea typeface="+mn-ea"/>
                <a:cs typeface="+mn-cs"/>
              </a:rPr>
              <a:t>RxNorm</a:t>
            </a:r>
            <a:r>
              <a:rPr lang="en-US" sz="1200" kern="1200" dirty="0">
                <a:solidFill>
                  <a:schemeClr val="tx1"/>
                </a:solidFill>
                <a:effectLst/>
                <a:latin typeface="+mn-lt"/>
                <a:ea typeface="+mn-ea"/>
                <a:cs typeface="+mn-cs"/>
              </a:rPr>
              <a:t>, ICD.  </a:t>
            </a:r>
            <a:endParaRPr lang="en-US" dirty="0">
              <a:effectLst/>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16</a:t>
            </a:fld>
            <a:endParaRPr lang="en-US" dirty="0"/>
          </a:p>
        </p:txBody>
      </p:sp>
    </p:spTree>
    <p:extLst>
      <p:ext uri="{BB962C8B-B14F-4D97-AF65-F5344CB8AC3E}">
        <p14:creationId xmlns:p14="http://schemas.microsoft.com/office/powerpoint/2010/main" val="12572470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the previous slides primarily addressed </a:t>
            </a:r>
            <a:r>
              <a:rPr lang="en-US" sz="1200" kern="1200" dirty="0" err="1">
                <a:solidFill>
                  <a:schemeClr val="tx1"/>
                </a:solidFill>
                <a:effectLst/>
                <a:latin typeface="+mn-lt"/>
                <a:ea typeface="+mn-ea"/>
                <a:cs typeface="+mn-cs"/>
              </a:rPr>
              <a:t>eCQM</a:t>
            </a:r>
            <a:r>
              <a:rPr lang="en-US" sz="1200" kern="1200" dirty="0">
                <a:solidFill>
                  <a:schemeClr val="tx1"/>
                </a:solidFill>
                <a:effectLst/>
                <a:latin typeface="+mn-lt"/>
                <a:ea typeface="+mn-ea"/>
                <a:cs typeface="+mn-cs"/>
              </a:rPr>
              <a:t> development, that</a:t>
            </a:r>
            <a:r>
              <a:rPr lang="en-US" sz="1200" kern="1200" baseline="0" dirty="0">
                <a:solidFill>
                  <a:schemeClr val="tx1"/>
                </a:solidFill>
                <a:effectLst/>
                <a:latin typeface="+mn-lt"/>
                <a:ea typeface="+mn-ea"/>
                <a:cs typeface="+mn-cs"/>
              </a:rPr>
              <a:t> is</a:t>
            </a:r>
            <a:r>
              <a:rPr lang="en-US" sz="1200" kern="1200" dirty="0">
                <a:solidFill>
                  <a:schemeClr val="tx1"/>
                </a:solidFill>
                <a:effectLst/>
                <a:latin typeface="+mn-lt"/>
                <a:ea typeface="+mn-ea"/>
                <a:cs typeface="+mn-cs"/>
              </a:rPr>
              <a:t> only one side of</a:t>
            </a:r>
            <a:r>
              <a:rPr lang="en-US" sz="1200" kern="1200" baseline="0" dirty="0">
                <a:solidFill>
                  <a:schemeClr val="tx1"/>
                </a:solidFill>
                <a:effectLst/>
                <a:latin typeface="+mn-lt"/>
                <a:ea typeface="+mn-ea"/>
                <a:cs typeface="+mn-cs"/>
              </a:rPr>
              <a:t> it</a:t>
            </a:r>
            <a:r>
              <a:rPr lang="en-US" sz="1200" kern="1200" dirty="0">
                <a:solidFill>
                  <a:schemeClr val="tx1"/>
                </a:solidFill>
                <a:effectLst/>
                <a:latin typeface="+mn-lt"/>
                <a:ea typeface="+mn-ea"/>
                <a:cs typeface="+mn-cs"/>
              </a:rPr>
              <a:t>.  Just as there are multiple ways to capture quality data, there are multiple formats for actually reporting quality data to CMS.  Here are just some of the examples.  There</a:t>
            </a:r>
            <a:r>
              <a:rPr lang="en-US" sz="1200" kern="1200" baseline="0" dirty="0">
                <a:solidFill>
                  <a:schemeClr val="tx1"/>
                </a:solidFill>
                <a:effectLst/>
                <a:latin typeface="+mn-lt"/>
                <a:ea typeface="+mn-ea"/>
                <a:cs typeface="+mn-cs"/>
              </a:rPr>
              <a:t> will be</a:t>
            </a:r>
            <a:r>
              <a:rPr lang="en-US" sz="1200" kern="1200" dirty="0">
                <a:solidFill>
                  <a:schemeClr val="tx1"/>
                </a:solidFill>
                <a:effectLst/>
                <a:latin typeface="+mn-lt"/>
                <a:ea typeface="+mn-ea"/>
                <a:cs typeface="+mn-cs"/>
              </a:rPr>
              <a:t> more on the Quality</a:t>
            </a:r>
            <a:r>
              <a:rPr lang="en-US" sz="1200" kern="1200" baseline="0" dirty="0">
                <a:solidFill>
                  <a:schemeClr val="tx1"/>
                </a:solidFill>
                <a:effectLst/>
                <a:latin typeface="+mn-lt"/>
                <a:ea typeface="+mn-ea"/>
                <a:cs typeface="+mn-cs"/>
              </a:rPr>
              <a:t> Reporting Document Architecture (</a:t>
            </a:r>
            <a:r>
              <a:rPr lang="en-US" sz="1200" kern="1200" dirty="0">
                <a:solidFill>
                  <a:schemeClr val="tx1"/>
                </a:solidFill>
                <a:effectLst/>
                <a:latin typeface="+mn-lt"/>
                <a:ea typeface="+mn-ea"/>
                <a:cs typeface="+mn-cs"/>
              </a:rPr>
              <a:t>QRDA) on the next slide.  </a:t>
            </a: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17</a:t>
            </a:fld>
            <a:endParaRPr lang="en-US" dirty="0"/>
          </a:p>
        </p:txBody>
      </p:sp>
    </p:spTree>
    <p:extLst>
      <p:ext uri="{BB962C8B-B14F-4D97-AF65-F5344CB8AC3E}">
        <p14:creationId xmlns:p14="http://schemas.microsoft.com/office/powerpoint/2010/main" val="9642097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are submitted using Quality Reporting Document Architecture (QRDA).   Currently, hospitals can only submit in QRDA I, which is patient-level data.  Eligible professionals (EPs) can submit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in either QRDA I or QRDA III.   QRDA III is aggregated patient data.   Providers can submit the QRDA themselves or through a data submission vendor.  </a:t>
            </a: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18</a:t>
            </a:fld>
            <a:endParaRPr lang="en-US" dirty="0"/>
          </a:p>
        </p:txBody>
      </p:sp>
    </p:spTree>
    <p:extLst>
      <p:ext uri="{BB962C8B-B14F-4D97-AF65-F5344CB8AC3E}">
        <p14:creationId xmlns:p14="http://schemas.microsoft.com/office/powerpoint/2010/main" val="2644494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will be an ongoing webinar series over the course of the next several months to help</a:t>
            </a:r>
            <a:r>
              <a:rPr lang="en-US" sz="1200" kern="1200" baseline="0" dirty="0">
                <a:solidFill>
                  <a:schemeClr val="tx1"/>
                </a:solidFill>
                <a:effectLst/>
                <a:latin typeface="+mn-lt"/>
                <a:ea typeface="+mn-ea"/>
                <a:cs typeface="+mn-cs"/>
              </a:rPr>
              <a:t> you </a:t>
            </a:r>
            <a:r>
              <a:rPr lang="en-US" sz="1200" kern="1200" dirty="0">
                <a:solidFill>
                  <a:schemeClr val="tx1"/>
                </a:solidFill>
                <a:effectLst/>
                <a:latin typeface="+mn-lt"/>
                <a:ea typeface="+mn-ea"/>
                <a:cs typeface="+mn-cs"/>
              </a:rPr>
              <a:t>understand the measure development process and learn about the tools and techniques that we have available through the Measures Management System (MMS) website.  It will also give you an opportunity to work with CMS to introduce any measure concepts – whether you have, are currently working on, or have worked on any in the past</a:t>
            </a:r>
            <a:r>
              <a:rPr lang="en-US" sz="1200" kern="1200" baseline="0" dirty="0">
                <a:solidFill>
                  <a:schemeClr val="tx1"/>
                </a:solidFill>
                <a:effectLst/>
                <a:latin typeface="+mn-lt"/>
                <a:ea typeface="+mn-ea"/>
                <a:cs typeface="+mn-cs"/>
              </a:rPr>
              <a:t> – </a:t>
            </a:r>
            <a:r>
              <a:rPr lang="en-US" sz="1200" kern="1200" dirty="0">
                <a:solidFill>
                  <a:schemeClr val="tx1"/>
                </a:solidFill>
                <a:effectLst/>
                <a:latin typeface="+mn-lt"/>
                <a:ea typeface="+mn-ea"/>
                <a:cs typeface="+mn-cs"/>
              </a:rPr>
              <a:t>that you think would be of value to CMS’ programs.  </a:t>
            </a:r>
            <a:endParaRPr lang="en-US" dirty="0">
              <a:effectLst/>
            </a:endParaRPr>
          </a:p>
          <a:p>
            <a:r>
              <a:rPr lang="en-US" sz="1200" kern="1200" dirty="0">
                <a:solidFill>
                  <a:schemeClr val="tx1"/>
                </a:solidFill>
                <a:effectLst/>
                <a:latin typeface="+mn-lt"/>
                <a:ea typeface="+mn-ea"/>
                <a:cs typeface="+mn-cs"/>
              </a:rPr>
              <a:t> </a:t>
            </a:r>
            <a:endParaRPr lang="en-US" dirty="0">
              <a:effectLst/>
            </a:endParaRPr>
          </a:p>
          <a:p>
            <a:r>
              <a:rPr lang="en-US" sz="1200" kern="1200" dirty="0">
                <a:solidFill>
                  <a:schemeClr val="tx1"/>
                </a:solidFill>
                <a:effectLst/>
                <a:latin typeface="+mn-lt"/>
                <a:ea typeface="+mn-ea"/>
                <a:cs typeface="+mn-cs"/>
              </a:rPr>
              <a:t>I see there is already a question about downloading slides and taking notes on them.  Unfortunately, we did not provide the slides before the webinar, but we will post them on the</a:t>
            </a:r>
            <a:r>
              <a:rPr lang="en-US" sz="1200" kern="1200" baseline="0" dirty="0">
                <a:solidFill>
                  <a:schemeClr val="tx1"/>
                </a:solidFill>
                <a:effectLst/>
                <a:latin typeface="+mn-lt"/>
                <a:ea typeface="+mn-ea"/>
                <a:cs typeface="+mn-cs"/>
              </a:rPr>
              <a:t> MMS </a:t>
            </a:r>
            <a:r>
              <a:rPr lang="en-US" sz="1200" kern="1200" dirty="0">
                <a:solidFill>
                  <a:schemeClr val="tx1"/>
                </a:solidFill>
                <a:effectLst/>
                <a:latin typeface="+mn-lt"/>
                <a:ea typeface="+mn-ea"/>
                <a:cs typeface="+mn-cs"/>
              </a:rPr>
              <a:t>website after the presentation.  </a:t>
            </a: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a:t>
            </a:fld>
            <a:endParaRPr lang="en-US" dirty="0"/>
          </a:p>
        </p:txBody>
      </p:sp>
    </p:spTree>
    <p:extLst>
      <p:ext uri="{BB962C8B-B14F-4D97-AF65-F5344CB8AC3E}">
        <p14:creationId xmlns:p14="http://schemas.microsoft.com/office/powerpoint/2010/main" val="19903002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There are some tools for testing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Bonnie is a tool that</a:t>
            </a:r>
            <a:r>
              <a:rPr lang="en-US" sz="1200" kern="1200" baseline="0" dirty="0">
                <a:solidFill>
                  <a:schemeClr val="tx1"/>
                </a:solidFill>
                <a:effectLst/>
                <a:latin typeface="+mn-lt"/>
                <a:ea typeface="+mn-ea"/>
                <a:cs typeface="+mn-cs"/>
              </a:rPr>
              <a:t> is</a:t>
            </a:r>
            <a:r>
              <a:rPr lang="en-US" sz="1200" kern="1200" dirty="0">
                <a:solidFill>
                  <a:schemeClr val="tx1"/>
                </a:solidFill>
                <a:effectLst/>
                <a:latin typeface="+mn-lt"/>
                <a:ea typeface="+mn-ea"/>
                <a:cs typeface="+mn-cs"/>
              </a:rPr>
              <a:t> used on the measure development side for testing measure logic.  It validates the logic and ensures that the logic matches the measure’s intent.  Bonnie uses patient scenarios to represent each logic component of the measure specification, such as the initial patient population, denominator, numerator and exclusions.  Health IT developers and implementers may also use Bonnie to evaluate measure implementation into their system.  Cypress</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 the tool that the EHR vendors use to certify to electronic clinical quality measures.  Cypress enables the testing of the EHR’s ability to accurately calculate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It is the official testing tool for the 2014 EHR certification program by the Office of the National Coordinator for Health IT, otherwise known as ONC.  </a:t>
            </a:r>
            <a:endParaRPr lang="en-US" dirty="0">
              <a:effectLst/>
            </a:endParaRPr>
          </a:p>
          <a:p>
            <a:r>
              <a:rPr lang="en-US" sz="1200" kern="1200" dirty="0">
                <a:solidFill>
                  <a:schemeClr val="tx1"/>
                </a:solidFill>
                <a:effectLst/>
                <a:latin typeface="+mn-lt"/>
                <a:ea typeface="+mn-ea"/>
                <a:cs typeface="+mn-cs"/>
              </a:rPr>
              <a:t> </a:t>
            </a:r>
            <a:endParaRPr lang="en-US" dirty="0">
              <a:effectLst/>
            </a:endParaRPr>
          </a:p>
          <a:p>
            <a:r>
              <a:rPr lang="en-US" sz="1200" kern="1200" dirty="0">
                <a:solidFill>
                  <a:schemeClr val="tx1"/>
                </a:solidFill>
                <a:effectLst/>
                <a:latin typeface="+mn-lt"/>
                <a:ea typeface="+mn-ea"/>
                <a:cs typeface="+mn-cs"/>
              </a:rPr>
              <a:t>There are pre-submission QRDA validation tools,</a:t>
            </a:r>
            <a:r>
              <a:rPr lang="en-US" sz="1200" kern="1200" baseline="0" dirty="0">
                <a:solidFill>
                  <a:schemeClr val="tx1"/>
                </a:solidFill>
                <a:effectLst/>
                <a:latin typeface="+mn-lt"/>
                <a:ea typeface="+mn-ea"/>
                <a:cs typeface="+mn-cs"/>
              </a:rPr>
              <a:t> </a:t>
            </a:r>
            <a:r>
              <a:rPr lang="en-US" sz="1200" kern="1200" baseline="0" dirty="0" err="1">
                <a:solidFill>
                  <a:schemeClr val="tx1"/>
                </a:solidFill>
                <a:effectLst/>
                <a:latin typeface="+mn-lt"/>
                <a:ea typeface="+mn-ea"/>
                <a:cs typeface="+mn-cs"/>
              </a:rPr>
              <a:t>suchs</a:t>
            </a:r>
            <a:r>
              <a:rPr lang="en-US" sz="1200" kern="1200" baseline="0" dirty="0">
                <a:solidFill>
                  <a:schemeClr val="tx1"/>
                </a:solidFill>
                <a:effectLst/>
                <a:latin typeface="+mn-lt"/>
                <a:ea typeface="+mn-ea"/>
                <a:cs typeface="+mn-cs"/>
              </a:rPr>
              <a:t> as the </a:t>
            </a:r>
            <a:r>
              <a:rPr lang="en-US" sz="1200" kern="1200" dirty="0">
                <a:solidFill>
                  <a:schemeClr val="tx1"/>
                </a:solidFill>
                <a:effectLst/>
                <a:latin typeface="+mn-lt"/>
                <a:ea typeface="+mn-ea"/>
                <a:cs typeface="+mn-cs"/>
              </a:rPr>
              <a:t>PSVA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Pre-submission Validation Application) and the SEVT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Submission Engine Validation Tool) tools.  Both of these are accessible from the password-protected portion of the </a:t>
            </a:r>
            <a:r>
              <a:rPr lang="en-US" sz="1200" kern="1200" dirty="0" err="1">
                <a:solidFill>
                  <a:schemeClr val="tx1"/>
                </a:solidFill>
                <a:effectLst/>
                <a:latin typeface="+mn-lt"/>
                <a:ea typeface="+mn-ea"/>
                <a:cs typeface="+mn-cs"/>
              </a:rPr>
              <a:t>QualityNet</a:t>
            </a:r>
            <a:r>
              <a:rPr lang="en-US" sz="1200" kern="1200" dirty="0">
                <a:solidFill>
                  <a:schemeClr val="tx1"/>
                </a:solidFill>
                <a:effectLst/>
                <a:latin typeface="+mn-lt"/>
                <a:ea typeface="+mn-ea"/>
                <a:cs typeface="+mn-cs"/>
              </a:rPr>
              <a:t> portal.  PSVA is a downloadable tool that operates on the user’s system and allows hospital quality reporting submitters to catch and correct errors prior to submission of data to CMS.  The application provides validation feedback within the submitter’s system and allows valid files to be separated and submitted, while invalid files are identified for error correction.  SEVT is a testing tool which allows for the format validation of data files against the most current published data submission specifications.  The SEVT provides registered users with an interface on the current PQRS (Physician Quality Reporting System) portal to submit and authenticate data files.  </a:t>
            </a: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19</a:t>
            </a:fld>
            <a:endParaRPr lang="en-US" dirty="0"/>
          </a:p>
        </p:txBody>
      </p:sp>
    </p:spTree>
    <p:extLst>
      <p:ext uri="{BB962C8B-B14F-4D97-AF65-F5344CB8AC3E}">
        <p14:creationId xmlns:p14="http://schemas.microsoft.com/office/powerpoint/2010/main" val="40909760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20</a:t>
            </a:fld>
            <a:endParaRPr lang="en-US" dirty="0"/>
          </a:p>
        </p:txBody>
      </p:sp>
    </p:spTree>
    <p:extLst>
      <p:ext uri="{BB962C8B-B14F-4D97-AF65-F5344CB8AC3E}">
        <p14:creationId xmlns:p14="http://schemas.microsoft.com/office/powerpoint/2010/main" val="28445232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For developers, we have the “now” and the “future” scenarios. We have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that are part of several different quality reporting programs and the expectation is that more will be added to programs in the future.  The EHR Incentive Program is included in the Merit-Based Incentive Payment System (MIPS) as one of the four criteria. Part of that is quality measurement,</a:t>
            </a:r>
            <a:r>
              <a:rPr lang="en-US" sz="1200" kern="1200" baseline="0" dirty="0">
                <a:solidFill>
                  <a:schemeClr val="tx1"/>
                </a:solidFill>
                <a:effectLst/>
                <a:latin typeface="+mn-lt"/>
                <a:ea typeface="+mn-ea"/>
                <a:cs typeface="+mn-cs"/>
              </a:rPr>
              <a:t> which has</a:t>
            </a:r>
            <a:r>
              <a:rPr lang="en-US" sz="1200" kern="1200" dirty="0">
                <a:solidFill>
                  <a:schemeClr val="tx1"/>
                </a:solidFill>
                <a:effectLst/>
                <a:latin typeface="+mn-lt"/>
                <a:ea typeface="+mn-ea"/>
                <a:cs typeface="+mn-cs"/>
              </a:rPr>
              <a:t> its own part in MIPS. We can definitely expect to see more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in the future.  For developers, when it comes to </a:t>
            </a:r>
            <a:r>
              <a:rPr lang="en-US" sz="1200" kern="1200" dirty="0" err="1">
                <a:solidFill>
                  <a:schemeClr val="tx1"/>
                </a:solidFill>
                <a:effectLst/>
                <a:latin typeface="+mn-lt"/>
                <a:ea typeface="+mn-ea"/>
                <a:cs typeface="+mn-cs"/>
              </a:rPr>
              <a:t>eCQM</a:t>
            </a:r>
            <a:r>
              <a:rPr lang="en-US" sz="1200" kern="1200" dirty="0">
                <a:solidFill>
                  <a:schemeClr val="tx1"/>
                </a:solidFill>
                <a:effectLst/>
                <a:latin typeface="+mn-lt"/>
                <a:ea typeface="+mn-ea"/>
                <a:cs typeface="+mn-cs"/>
              </a:rPr>
              <a:t> development, the steps are not much different than developing other quality measures.  In the new version of the Blueprint that</a:t>
            </a:r>
            <a:r>
              <a:rPr lang="en-US" sz="1200" kern="1200" baseline="0" dirty="0">
                <a:solidFill>
                  <a:schemeClr val="tx1"/>
                </a:solidFill>
                <a:effectLst/>
                <a:latin typeface="+mn-lt"/>
                <a:ea typeface="+mn-ea"/>
                <a:cs typeface="+mn-cs"/>
              </a:rPr>
              <a:t> is</a:t>
            </a:r>
            <a:r>
              <a:rPr lang="en-US" sz="1200" kern="1200" dirty="0">
                <a:solidFill>
                  <a:schemeClr val="tx1"/>
                </a:solidFill>
                <a:effectLst/>
                <a:latin typeface="+mn-lt"/>
                <a:ea typeface="+mn-ea"/>
                <a:cs typeface="+mn-cs"/>
              </a:rPr>
              <a:t> under development now, version 13.0, the </a:t>
            </a:r>
            <a:r>
              <a:rPr lang="en-US" sz="1200" kern="1200" dirty="0" err="1">
                <a:solidFill>
                  <a:schemeClr val="tx1"/>
                </a:solidFill>
                <a:effectLst/>
                <a:latin typeface="+mn-lt"/>
                <a:ea typeface="+mn-ea"/>
                <a:cs typeface="+mn-cs"/>
              </a:rPr>
              <a:t>eCQM</a:t>
            </a:r>
            <a:r>
              <a:rPr lang="en-US" sz="1200" kern="1200" dirty="0">
                <a:solidFill>
                  <a:schemeClr val="tx1"/>
                </a:solidFill>
                <a:effectLst/>
                <a:latin typeface="+mn-lt"/>
                <a:ea typeface="+mn-ea"/>
                <a:cs typeface="+mn-cs"/>
              </a:rPr>
              <a:t>-specific section is going away, and all of the </a:t>
            </a:r>
            <a:r>
              <a:rPr lang="en-US" sz="1200" kern="1200" dirty="0" err="1">
                <a:solidFill>
                  <a:schemeClr val="tx1"/>
                </a:solidFill>
                <a:effectLst/>
                <a:latin typeface="+mn-lt"/>
                <a:ea typeface="+mn-ea"/>
                <a:cs typeface="+mn-cs"/>
              </a:rPr>
              <a:t>eCQM</a:t>
            </a:r>
            <a:r>
              <a:rPr lang="en-US" sz="1200" kern="1200" dirty="0">
                <a:solidFill>
                  <a:schemeClr val="tx1"/>
                </a:solidFill>
                <a:effectLst/>
                <a:latin typeface="+mn-lt"/>
                <a:ea typeface="+mn-ea"/>
                <a:cs typeface="+mn-cs"/>
              </a:rPr>
              <a:t>-specific information is being incorporated into the other chapters as needed.  It</a:t>
            </a:r>
            <a:r>
              <a:rPr lang="en-US" sz="1200" kern="1200" baseline="0" dirty="0">
                <a:solidFill>
                  <a:schemeClr val="tx1"/>
                </a:solidFill>
                <a:effectLst/>
                <a:latin typeface="+mn-lt"/>
                <a:ea typeface="+mn-ea"/>
                <a:cs typeface="+mn-cs"/>
              </a:rPr>
              <a:t> was determined that much of the information in the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eCQM</a:t>
            </a:r>
            <a:r>
              <a:rPr lang="en-US" sz="1200" kern="1200" baseline="0" dirty="0">
                <a:solidFill>
                  <a:schemeClr val="tx1"/>
                </a:solidFill>
                <a:effectLst/>
                <a:latin typeface="+mn-lt"/>
                <a:ea typeface="+mn-ea"/>
                <a:cs typeface="+mn-cs"/>
              </a:rPr>
              <a:t> section was</a:t>
            </a:r>
            <a:r>
              <a:rPr lang="en-US" sz="1200" kern="1200" dirty="0">
                <a:solidFill>
                  <a:schemeClr val="tx1"/>
                </a:solidFill>
                <a:effectLst/>
                <a:latin typeface="+mn-lt"/>
                <a:ea typeface="+mn-ea"/>
                <a:cs typeface="+mn-cs"/>
              </a:rPr>
              <a:t> duplicative of what</a:t>
            </a:r>
            <a:r>
              <a:rPr lang="en-US" sz="1200" kern="1200" baseline="0" dirty="0">
                <a:solidFill>
                  <a:schemeClr val="tx1"/>
                </a:solidFill>
                <a:effectLst/>
                <a:latin typeface="+mn-lt"/>
                <a:ea typeface="+mn-ea"/>
                <a:cs typeface="+mn-cs"/>
              </a:rPr>
              <a:t> is</a:t>
            </a:r>
            <a:r>
              <a:rPr lang="en-US" sz="1200" kern="1200" dirty="0">
                <a:solidFill>
                  <a:schemeClr val="tx1"/>
                </a:solidFill>
                <a:effectLst/>
                <a:latin typeface="+mn-lt"/>
                <a:ea typeface="+mn-ea"/>
                <a:cs typeface="+mn-cs"/>
              </a:rPr>
              <a:t> in the main part of the Blueprint</a:t>
            </a:r>
            <a:r>
              <a:rPr lang="en-US" sz="1200" kern="1200" baseline="0" dirty="0">
                <a:solidFill>
                  <a:schemeClr val="tx1"/>
                </a:solidFill>
                <a:effectLst/>
                <a:latin typeface="+mn-lt"/>
                <a:ea typeface="+mn-ea"/>
                <a:cs typeface="+mn-cs"/>
              </a:rPr>
              <a:t> since </a:t>
            </a:r>
            <a:r>
              <a:rPr lang="en-US" sz="1200" kern="1200" dirty="0">
                <a:solidFill>
                  <a:schemeClr val="tx1"/>
                </a:solidFill>
                <a:effectLst/>
                <a:latin typeface="+mn-lt"/>
                <a:ea typeface="+mn-ea"/>
                <a:cs typeface="+mn-cs"/>
              </a:rPr>
              <a:t>very little differs in the actual measure</a:t>
            </a:r>
            <a:r>
              <a:rPr lang="en-US" sz="1200" kern="1200" baseline="0" dirty="0">
                <a:solidFill>
                  <a:schemeClr val="tx1"/>
                </a:solidFill>
                <a:effectLst/>
                <a:latin typeface="+mn-lt"/>
                <a:ea typeface="+mn-ea"/>
                <a:cs typeface="+mn-cs"/>
              </a:rPr>
              <a:t> development process</a:t>
            </a:r>
            <a:r>
              <a:rPr lang="en-US" sz="1200" kern="1200" dirty="0">
                <a:solidFill>
                  <a:schemeClr val="tx1"/>
                </a:solidFill>
                <a:effectLst/>
                <a:latin typeface="+mn-lt"/>
                <a:ea typeface="+mn-ea"/>
                <a:cs typeface="+mn-cs"/>
              </a:rPr>
              <a:t>.  Consequently,</a:t>
            </a:r>
            <a:r>
              <a:rPr lang="en-US" sz="1200" kern="1200" baseline="0" dirty="0">
                <a:solidFill>
                  <a:schemeClr val="tx1"/>
                </a:solidFill>
                <a:effectLst/>
                <a:latin typeface="+mn-lt"/>
                <a:ea typeface="+mn-ea"/>
                <a:cs typeface="+mn-cs"/>
              </a:rPr>
              <a:t> m</a:t>
            </a:r>
            <a:r>
              <a:rPr lang="en-US" sz="1200" kern="1200" dirty="0">
                <a:solidFill>
                  <a:schemeClr val="tx1"/>
                </a:solidFill>
                <a:effectLst/>
                <a:latin typeface="+mn-lt"/>
                <a:ea typeface="+mn-ea"/>
                <a:cs typeface="+mn-cs"/>
              </a:rPr>
              <a:t>easure developers need to be familiar with the data that is available in an EHR.  You also should be looking at the workflow, ideally, you want the data captured in the normal flow of doing care. You do</a:t>
            </a:r>
            <a:r>
              <a:rPr lang="en-US" sz="1200" kern="1200" baseline="0" dirty="0">
                <a:solidFill>
                  <a:schemeClr val="tx1"/>
                </a:solidFill>
                <a:effectLst/>
                <a:latin typeface="+mn-lt"/>
                <a:ea typeface="+mn-ea"/>
                <a:cs typeface="+mn-cs"/>
              </a:rPr>
              <a:t> not</a:t>
            </a:r>
            <a:r>
              <a:rPr lang="en-US" sz="1200" kern="1200" dirty="0">
                <a:solidFill>
                  <a:schemeClr val="tx1"/>
                </a:solidFill>
                <a:effectLst/>
                <a:latin typeface="+mn-lt"/>
                <a:ea typeface="+mn-ea"/>
                <a:cs typeface="+mn-cs"/>
              </a:rPr>
              <a:t> want people to have to make a special effort for the sake</a:t>
            </a:r>
            <a:r>
              <a:rPr lang="en-US" sz="1200" kern="1200" baseline="0" dirty="0">
                <a:solidFill>
                  <a:schemeClr val="tx1"/>
                </a:solidFill>
                <a:effectLst/>
                <a:latin typeface="+mn-lt"/>
                <a:ea typeface="+mn-ea"/>
                <a:cs typeface="+mn-cs"/>
              </a:rPr>
              <a:t> of </a:t>
            </a:r>
            <a:r>
              <a:rPr lang="en-US" sz="1200" kern="1200" dirty="0">
                <a:solidFill>
                  <a:schemeClr val="tx1"/>
                </a:solidFill>
                <a:effectLst/>
                <a:latin typeface="+mn-lt"/>
                <a:ea typeface="+mn-ea"/>
                <a:cs typeface="+mn-cs"/>
              </a:rPr>
              <a:t>a quality measure, and that</a:t>
            </a:r>
            <a:r>
              <a:rPr lang="en-US" sz="1200" kern="1200" baseline="0" dirty="0">
                <a:solidFill>
                  <a:schemeClr val="tx1"/>
                </a:solidFill>
                <a:effectLst/>
                <a:latin typeface="+mn-lt"/>
                <a:ea typeface="+mn-ea"/>
                <a:cs typeface="+mn-cs"/>
              </a:rPr>
              <a:t>’s</a:t>
            </a:r>
            <a:r>
              <a:rPr lang="en-US" sz="1200" kern="1200" dirty="0">
                <a:solidFill>
                  <a:schemeClr val="tx1"/>
                </a:solidFill>
                <a:effectLst/>
                <a:latin typeface="+mn-lt"/>
                <a:ea typeface="+mn-ea"/>
                <a:cs typeface="+mn-cs"/>
              </a:rPr>
              <a:t> with any kind of quality measure,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not just an </a:t>
            </a:r>
            <a:r>
              <a:rPr lang="en-US" sz="1200" kern="1200" dirty="0" err="1">
                <a:solidFill>
                  <a:schemeClr val="tx1"/>
                </a:solidFill>
                <a:effectLst/>
                <a:latin typeface="+mn-lt"/>
                <a:ea typeface="+mn-ea"/>
                <a:cs typeface="+mn-cs"/>
              </a:rPr>
              <a:t>eCQM</a:t>
            </a:r>
            <a:r>
              <a:rPr lang="en-US" sz="1200" kern="1200" dirty="0">
                <a:solidFill>
                  <a:schemeClr val="tx1"/>
                </a:solidFill>
                <a:effectLst/>
                <a:latin typeface="+mn-lt"/>
                <a:ea typeface="+mn-ea"/>
                <a:cs typeface="+mn-cs"/>
              </a:rPr>
              <a:t>.  </a:t>
            </a:r>
            <a:endParaRPr lang="en-US" dirty="0">
              <a:effectLst/>
            </a:endParaRPr>
          </a:p>
          <a:p>
            <a:r>
              <a:rPr lang="en-US" sz="1200" kern="1200" dirty="0">
                <a:solidFill>
                  <a:schemeClr val="tx1"/>
                </a:solidFill>
                <a:effectLst/>
                <a:latin typeface="+mn-lt"/>
                <a:ea typeface="+mn-ea"/>
                <a:cs typeface="+mn-cs"/>
              </a:rPr>
              <a:t> </a:t>
            </a:r>
            <a:endParaRPr lang="en-US" dirty="0">
              <a:effectLst/>
            </a:endParaRPr>
          </a:p>
          <a:p>
            <a:r>
              <a:rPr lang="en-US" sz="1200" kern="1200" dirty="0">
                <a:solidFill>
                  <a:schemeClr val="tx1"/>
                </a:solidFill>
                <a:effectLst/>
                <a:latin typeface="+mn-lt"/>
                <a:ea typeface="+mn-ea"/>
                <a:cs typeface="+mn-cs"/>
              </a:rPr>
              <a:t>The Measure Authoring Tool (MAT) allows the measure developer to create an HQMF document without knowing the technical aspects of the HL7 standard, so you do</a:t>
            </a:r>
            <a:r>
              <a:rPr lang="en-US" sz="1200" kern="1200" baseline="0" dirty="0">
                <a:solidFill>
                  <a:schemeClr val="tx1"/>
                </a:solidFill>
                <a:effectLst/>
                <a:latin typeface="+mn-lt"/>
                <a:ea typeface="+mn-ea"/>
                <a:cs typeface="+mn-cs"/>
              </a:rPr>
              <a:t> not</a:t>
            </a:r>
            <a:r>
              <a:rPr lang="en-US" sz="1200" kern="1200" dirty="0">
                <a:solidFill>
                  <a:schemeClr val="tx1"/>
                </a:solidFill>
                <a:effectLst/>
                <a:latin typeface="+mn-lt"/>
                <a:ea typeface="+mn-ea"/>
                <a:cs typeface="+mn-cs"/>
              </a:rPr>
              <a:t> need to be a technical guru to do this.  The main differences</a:t>
            </a:r>
            <a:r>
              <a:rPr lang="en-US" sz="1200" kern="1200" baseline="0" dirty="0">
                <a:solidFill>
                  <a:schemeClr val="tx1"/>
                </a:solidFill>
                <a:effectLst/>
                <a:latin typeface="+mn-lt"/>
                <a:ea typeface="+mn-ea"/>
                <a:cs typeface="+mn-cs"/>
              </a:rPr>
              <a:t> is</a:t>
            </a:r>
            <a:r>
              <a:rPr lang="en-US" sz="1200" kern="1200" dirty="0">
                <a:solidFill>
                  <a:schemeClr val="tx1"/>
                </a:solidFill>
                <a:effectLst/>
                <a:latin typeface="+mn-lt"/>
                <a:ea typeface="+mn-ea"/>
                <a:cs typeface="+mn-cs"/>
              </a:rPr>
              <a:t> the requirement to use standards.  Even in a regular measure, there is some measure logic,</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but with an </a:t>
            </a:r>
            <a:r>
              <a:rPr lang="en-US" sz="1200" kern="1200" dirty="0" err="1">
                <a:solidFill>
                  <a:schemeClr val="tx1"/>
                </a:solidFill>
                <a:effectLst/>
                <a:latin typeface="+mn-lt"/>
                <a:ea typeface="+mn-ea"/>
                <a:cs typeface="+mn-cs"/>
              </a:rPr>
              <a:t>eCQM</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you actually have to write the logic a little bit clearer as your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data source is different.  So, EHR vendors should be working with </a:t>
            </a:r>
            <a:r>
              <a:rPr lang="en-US" sz="1200" kern="1200" dirty="0" err="1">
                <a:solidFill>
                  <a:schemeClr val="tx1"/>
                </a:solidFill>
                <a:effectLst/>
                <a:latin typeface="+mn-lt"/>
                <a:ea typeface="+mn-ea"/>
                <a:cs typeface="+mn-cs"/>
              </a:rPr>
              <a:t>eCQM</a:t>
            </a:r>
            <a:r>
              <a:rPr lang="en-US" sz="1200" kern="1200" dirty="0">
                <a:solidFill>
                  <a:schemeClr val="tx1"/>
                </a:solidFill>
                <a:effectLst/>
                <a:latin typeface="+mn-lt"/>
                <a:ea typeface="+mn-ea"/>
                <a:cs typeface="+mn-cs"/>
              </a:rPr>
              <a:t> developers to iteratively test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One of the big questions is: Are the data elements and</a:t>
            </a:r>
            <a:r>
              <a:rPr lang="en-US" sz="1200" kern="1200" baseline="0" dirty="0">
                <a:solidFill>
                  <a:schemeClr val="tx1"/>
                </a:solidFill>
                <a:effectLst/>
                <a:latin typeface="+mn-lt"/>
                <a:ea typeface="+mn-ea"/>
                <a:cs typeface="+mn-cs"/>
              </a:rPr>
              <a:t> standard terminologies f</a:t>
            </a:r>
            <a:r>
              <a:rPr lang="en-US" sz="1200" kern="1200" dirty="0">
                <a:solidFill>
                  <a:schemeClr val="tx1"/>
                </a:solidFill>
                <a:effectLst/>
                <a:latin typeface="+mn-lt"/>
                <a:ea typeface="+mn-ea"/>
                <a:cs typeface="+mn-cs"/>
              </a:rPr>
              <a:t>easible?  What has happened historically is that a lot of the EHRs and hospitals have their own internal terminology, so they need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map the internal terminology to the standard terminologies.  That requires judgments in interpretation which can run into inconsistency. Having standard terminologies integrated into the EHR is therefore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ideal. For clinicians, ideally the data needed for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should be captured in the course of providing care, as mentioned. Many of the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in the EHRs are not quite there yet and the clinicians have had to adapt their workflow to meet the data capture needs.  The clinicians should also be working with </a:t>
            </a:r>
            <a:r>
              <a:rPr lang="en-US" sz="1200" kern="1200" dirty="0" err="1">
                <a:solidFill>
                  <a:schemeClr val="tx1"/>
                </a:solidFill>
                <a:effectLst/>
                <a:latin typeface="+mn-lt"/>
                <a:ea typeface="+mn-ea"/>
                <a:cs typeface="+mn-cs"/>
              </a:rPr>
              <a:t>eCQM</a:t>
            </a:r>
            <a:r>
              <a:rPr lang="en-US" sz="1200" kern="1200" dirty="0">
                <a:solidFill>
                  <a:schemeClr val="tx1"/>
                </a:solidFill>
                <a:effectLst/>
                <a:latin typeface="+mn-lt"/>
                <a:ea typeface="+mn-ea"/>
                <a:cs typeface="+mn-cs"/>
              </a:rPr>
              <a:t> developers to help them understand the workflow.</a:t>
            </a:r>
            <a:r>
              <a:rPr lang="en-US" sz="1200" kern="1200" baseline="0" dirty="0">
                <a:solidFill>
                  <a:schemeClr val="tx1"/>
                </a:solidFill>
                <a:effectLst/>
                <a:latin typeface="+mn-lt"/>
                <a:ea typeface="+mn-ea"/>
                <a:cs typeface="+mn-cs"/>
              </a:rPr>
              <a:t> W</a:t>
            </a:r>
            <a:r>
              <a:rPr lang="en-US" sz="1200" kern="1200" dirty="0">
                <a:solidFill>
                  <a:schemeClr val="tx1"/>
                </a:solidFill>
                <a:effectLst/>
                <a:latin typeface="+mn-lt"/>
                <a:ea typeface="+mn-ea"/>
                <a:cs typeface="+mn-cs"/>
              </a:rPr>
              <a:t>e</a:t>
            </a:r>
            <a:r>
              <a:rPr lang="en-US" sz="1200" kern="1200" baseline="0" dirty="0">
                <a:solidFill>
                  <a:schemeClr val="tx1"/>
                </a:solidFill>
                <a:effectLst/>
                <a:latin typeface="+mn-lt"/>
                <a:ea typeface="+mn-ea"/>
                <a:cs typeface="+mn-cs"/>
              </a:rPr>
              <a:t> are</a:t>
            </a:r>
            <a:r>
              <a:rPr lang="en-US" sz="1200" kern="1200" dirty="0">
                <a:solidFill>
                  <a:schemeClr val="tx1"/>
                </a:solidFill>
                <a:effectLst/>
                <a:latin typeface="+mn-lt"/>
                <a:ea typeface="+mn-ea"/>
                <a:cs typeface="+mn-cs"/>
              </a:rPr>
              <a:t> looking for ways to get frontline clinicians involved in measure development.  </a:t>
            </a:r>
            <a:endParaRPr lang="en-US" dirty="0">
              <a:effectLst/>
            </a:endParaRPr>
          </a:p>
          <a:p>
            <a:r>
              <a:rPr lang="en-US" sz="1200" kern="1200" dirty="0">
                <a:solidFill>
                  <a:schemeClr val="tx1"/>
                </a:solidFill>
                <a:effectLst/>
                <a:latin typeface="+mn-lt"/>
                <a:ea typeface="+mn-ea"/>
                <a:cs typeface="+mn-cs"/>
              </a:rPr>
              <a:t> </a:t>
            </a: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21</a:t>
            </a:fld>
            <a:endParaRPr lang="en-US" dirty="0"/>
          </a:p>
        </p:txBody>
      </p:sp>
    </p:spTree>
    <p:extLst>
      <p:ext uri="{BB962C8B-B14F-4D97-AF65-F5344CB8AC3E}">
        <p14:creationId xmlns:p14="http://schemas.microsoft.com/office/powerpoint/2010/main" val="29880482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are some of the potential or actual impacts to the quality reporting programs?  Manual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data abstraction is labor-intensive and expensive</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Electronic extraction should reduce cost and return the clinician time back to patient care.  That</a:t>
            </a:r>
            <a:r>
              <a:rPr lang="en-US" sz="1200" kern="1200" baseline="0" dirty="0">
                <a:solidFill>
                  <a:schemeClr val="tx1"/>
                </a:solidFill>
                <a:effectLst/>
                <a:latin typeface="+mn-lt"/>
                <a:ea typeface="+mn-ea"/>
                <a:cs typeface="+mn-cs"/>
              </a:rPr>
              <a:t> is</a:t>
            </a:r>
            <a:r>
              <a:rPr lang="en-US" sz="1200" kern="1200" dirty="0">
                <a:solidFill>
                  <a:schemeClr val="tx1"/>
                </a:solidFill>
                <a:effectLst/>
                <a:latin typeface="+mn-lt"/>
                <a:ea typeface="+mn-ea"/>
                <a:cs typeface="+mn-cs"/>
              </a:rPr>
              <a:t> one of the ultimate goals.  With respect to the amount of data, there is no sampling with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as the data for all the patients in the denominator are submitted together, which is different than most of your chart-abstracted measures in</a:t>
            </a:r>
            <a:r>
              <a:rPr lang="en-US" sz="1200" kern="1200" baseline="0" dirty="0">
                <a:solidFill>
                  <a:schemeClr val="tx1"/>
                </a:solidFill>
                <a:effectLst/>
                <a:latin typeface="+mn-lt"/>
                <a:ea typeface="+mn-ea"/>
                <a:cs typeface="+mn-cs"/>
              </a:rPr>
              <a:t> which</a:t>
            </a:r>
            <a:r>
              <a:rPr lang="en-US" sz="1200" kern="1200" dirty="0">
                <a:solidFill>
                  <a:schemeClr val="tx1"/>
                </a:solidFill>
                <a:effectLst/>
                <a:latin typeface="+mn-lt"/>
                <a:ea typeface="+mn-ea"/>
                <a:cs typeface="+mn-cs"/>
              </a:rPr>
              <a:t> you can sample.  There are other issues, such as that of data validation.  The Hospital Inpatient Quality Reporting Program has an </a:t>
            </a:r>
            <a:r>
              <a:rPr lang="en-US" sz="1200" kern="1200" dirty="0" err="1">
                <a:solidFill>
                  <a:schemeClr val="tx1"/>
                </a:solidFill>
                <a:effectLst/>
                <a:latin typeface="+mn-lt"/>
                <a:ea typeface="+mn-ea"/>
                <a:cs typeface="+mn-cs"/>
              </a:rPr>
              <a:t>eCQM</a:t>
            </a:r>
            <a:r>
              <a:rPr lang="en-US" sz="1200" kern="1200" dirty="0">
                <a:solidFill>
                  <a:schemeClr val="tx1"/>
                </a:solidFill>
                <a:effectLst/>
                <a:latin typeface="+mn-lt"/>
                <a:ea typeface="+mn-ea"/>
                <a:cs typeface="+mn-cs"/>
              </a:rPr>
              <a:t> validation program setup, and I would guess that other data validation programs will pop up over time.  </a:t>
            </a: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22</a:t>
            </a:fld>
            <a:endParaRPr lang="en-US" dirty="0"/>
          </a:p>
        </p:txBody>
      </p:sp>
    </p:spTree>
    <p:extLst>
      <p:ext uri="{BB962C8B-B14F-4D97-AF65-F5344CB8AC3E}">
        <p14:creationId xmlns:p14="http://schemas.microsoft.com/office/powerpoint/2010/main" val="8293089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Here are some references.  The Electronic Clinical Quality Improvement Resource Center (</a:t>
            </a:r>
            <a:r>
              <a:rPr lang="en-US" sz="1200" kern="1200" dirty="0" err="1">
                <a:solidFill>
                  <a:schemeClr val="tx1"/>
                </a:solidFill>
                <a:effectLst/>
                <a:latin typeface="+mn-lt"/>
                <a:ea typeface="+mn-ea"/>
                <a:cs typeface="+mn-cs"/>
              </a:rPr>
              <a:t>eCQI</a:t>
            </a:r>
            <a:r>
              <a:rPr lang="en-US" sz="1200" kern="1200" dirty="0">
                <a:solidFill>
                  <a:schemeClr val="tx1"/>
                </a:solidFill>
                <a:effectLst/>
                <a:latin typeface="+mn-lt"/>
                <a:ea typeface="+mn-ea"/>
                <a:cs typeface="+mn-cs"/>
              </a:rPr>
              <a:t> Resource Center ) is a one-stop shop for resources to support electronic clinical quality improvement. I encourage you to check it out and offer suggestions for improvement of this site.  I mentioned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Measure Authoring Tool, anyone can get a license</a:t>
            </a:r>
            <a:r>
              <a:rPr lang="en-US" sz="1200" kern="1200" baseline="0" dirty="0">
                <a:solidFill>
                  <a:schemeClr val="tx1"/>
                </a:solidFill>
                <a:effectLst/>
                <a:latin typeface="+mn-lt"/>
                <a:ea typeface="+mn-ea"/>
                <a:cs typeface="+mn-cs"/>
              </a:rPr>
              <a:t> free of charge</a:t>
            </a:r>
            <a:r>
              <a:rPr lang="en-US" sz="1200" kern="1200" dirty="0">
                <a:solidFill>
                  <a:schemeClr val="tx1"/>
                </a:solidFill>
                <a:effectLst/>
                <a:latin typeface="+mn-lt"/>
                <a:ea typeface="+mn-ea"/>
                <a:cs typeface="+mn-cs"/>
              </a:rPr>
              <a:t>. You</a:t>
            </a:r>
            <a:r>
              <a:rPr lang="en-US" sz="1200" kern="1200" baseline="0" dirty="0">
                <a:solidFill>
                  <a:schemeClr val="tx1"/>
                </a:solidFill>
                <a:effectLst/>
                <a:latin typeface="+mn-lt"/>
                <a:ea typeface="+mn-ea"/>
                <a:cs typeface="+mn-cs"/>
              </a:rPr>
              <a:t> also need a license for VSAC which is also free of charge</a:t>
            </a:r>
            <a:r>
              <a:rPr lang="en-US" sz="1200" kern="1200" dirty="0">
                <a:solidFill>
                  <a:schemeClr val="tx1"/>
                </a:solidFill>
                <a:effectLst/>
                <a:latin typeface="+mn-lt"/>
                <a:ea typeface="+mn-ea"/>
                <a:cs typeface="+mn-cs"/>
              </a:rPr>
              <a:t>.  They do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require you to provide some information.  </a:t>
            </a:r>
            <a:endParaRPr lang="en-US" dirty="0">
              <a:effectLst/>
            </a:endParaRPr>
          </a:p>
          <a:p>
            <a:r>
              <a:rPr lang="en-US" sz="1200" kern="1200" dirty="0">
                <a:solidFill>
                  <a:schemeClr val="tx1"/>
                </a:solidFill>
                <a:effectLst/>
                <a:latin typeface="+mn-lt"/>
                <a:ea typeface="+mn-ea"/>
                <a:cs typeface="+mn-cs"/>
              </a:rPr>
              <a:t> </a:t>
            </a:r>
            <a:endParaRPr lang="en-US" dirty="0">
              <a:effectLst/>
            </a:endParaRPr>
          </a:p>
          <a:p>
            <a:r>
              <a:rPr lang="en-US" sz="1200" kern="1200" dirty="0">
                <a:solidFill>
                  <a:schemeClr val="tx1"/>
                </a:solidFill>
                <a:effectLst/>
                <a:latin typeface="+mn-lt"/>
                <a:ea typeface="+mn-ea"/>
                <a:cs typeface="+mn-cs"/>
              </a:rPr>
              <a:t>The National Quality Forum (NQF) did</a:t>
            </a:r>
            <a:r>
              <a:rPr lang="en-US" sz="1200" kern="1200" baseline="0" dirty="0">
                <a:solidFill>
                  <a:schemeClr val="tx1"/>
                </a:solidFill>
                <a:effectLst/>
                <a:latin typeface="+mn-lt"/>
                <a:ea typeface="+mn-ea"/>
                <a:cs typeface="+mn-cs"/>
              </a:rPr>
              <a:t> not</a:t>
            </a:r>
            <a:r>
              <a:rPr lang="en-US" sz="1200" kern="1200" dirty="0">
                <a:solidFill>
                  <a:schemeClr val="tx1"/>
                </a:solidFill>
                <a:effectLst/>
                <a:latin typeface="+mn-lt"/>
                <a:ea typeface="+mn-ea"/>
                <a:cs typeface="+mn-cs"/>
              </a:rPr>
              <a:t> initially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have a separate measure number for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They used the same one as was used for the clinical</a:t>
            </a:r>
            <a:r>
              <a:rPr lang="en-US" sz="1200" kern="1200" baseline="0" dirty="0">
                <a:solidFill>
                  <a:schemeClr val="tx1"/>
                </a:solidFill>
                <a:effectLst/>
                <a:latin typeface="+mn-lt"/>
                <a:ea typeface="+mn-ea"/>
                <a:cs typeface="+mn-cs"/>
              </a:rPr>
              <a:t> quality measure</a:t>
            </a:r>
            <a:r>
              <a:rPr lang="en-US" sz="1200" kern="1200" dirty="0">
                <a:solidFill>
                  <a:schemeClr val="tx1"/>
                </a:solidFill>
                <a:effectLst/>
                <a:latin typeface="+mn-lt"/>
                <a:ea typeface="+mn-ea"/>
                <a:cs typeface="+mn-cs"/>
              </a:rPr>
              <a:t>, but are now giving the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a separate NQF number.  For example, the eligible hospital measure for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anticoagulation therapy for atrial fibrillation/flutter, the </a:t>
            </a:r>
            <a:r>
              <a:rPr lang="en-US" sz="1200" kern="1200" dirty="0" err="1">
                <a:solidFill>
                  <a:schemeClr val="tx1"/>
                </a:solidFill>
                <a:effectLst/>
                <a:latin typeface="+mn-lt"/>
                <a:ea typeface="+mn-ea"/>
                <a:cs typeface="+mn-cs"/>
              </a:rPr>
              <a:t>eCQM</a:t>
            </a:r>
            <a:r>
              <a:rPr lang="en-US" sz="1200" kern="1200" dirty="0">
                <a:solidFill>
                  <a:schemeClr val="tx1"/>
                </a:solidFill>
                <a:effectLst/>
                <a:latin typeface="+mn-lt"/>
                <a:ea typeface="+mn-ea"/>
                <a:cs typeface="+mn-cs"/>
              </a:rPr>
              <a:t> number is 2832,</a:t>
            </a:r>
            <a:r>
              <a:rPr lang="en-US" sz="1200" kern="1200" baseline="0" dirty="0">
                <a:solidFill>
                  <a:schemeClr val="tx1"/>
                </a:solidFill>
                <a:effectLst/>
                <a:latin typeface="+mn-lt"/>
                <a:ea typeface="+mn-ea"/>
                <a:cs typeface="+mn-cs"/>
              </a:rPr>
              <a:t> but </a:t>
            </a:r>
            <a:r>
              <a:rPr lang="en-US" sz="1200" kern="1200" dirty="0">
                <a:solidFill>
                  <a:schemeClr val="tx1"/>
                </a:solidFill>
                <a:effectLst/>
                <a:latin typeface="+mn-lt"/>
                <a:ea typeface="+mn-ea"/>
                <a:cs typeface="+mn-cs"/>
              </a:rPr>
              <a:t>it</a:t>
            </a:r>
            <a:r>
              <a:rPr lang="en-US" sz="1200" kern="1200" baseline="0" dirty="0">
                <a:solidFill>
                  <a:schemeClr val="tx1"/>
                </a:solidFill>
                <a:effectLst/>
                <a:latin typeface="+mn-lt"/>
                <a:ea typeface="+mn-ea"/>
                <a:cs typeface="+mn-cs"/>
              </a:rPr>
              <a:t> is</a:t>
            </a:r>
            <a:r>
              <a:rPr lang="en-US" sz="1200" kern="1200" dirty="0">
                <a:solidFill>
                  <a:schemeClr val="tx1"/>
                </a:solidFill>
                <a:effectLst/>
                <a:latin typeface="+mn-lt"/>
                <a:ea typeface="+mn-ea"/>
                <a:cs typeface="+mn-cs"/>
              </a:rPr>
              <a:t> still associated with the original NQF number of 0435.  As mentioned, we plan on demonstrating the </a:t>
            </a:r>
            <a:r>
              <a:rPr lang="en-US" sz="1200" kern="1200" dirty="0" err="1">
                <a:solidFill>
                  <a:schemeClr val="tx1"/>
                </a:solidFill>
                <a:effectLst/>
                <a:latin typeface="+mn-lt"/>
                <a:ea typeface="+mn-ea"/>
                <a:cs typeface="+mn-cs"/>
              </a:rPr>
              <a:t>eCQI</a:t>
            </a:r>
            <a:r>
              <a:rPr lang="en-US" sz="1200" kern="1200" dirty="0">
                <a:solidFill>
                  <a:schemeClr val="tx1"/>
                </a:solidFill>
                <a:effectLst/>
                <a:latin typeface="+mn-lt"/>
                <a:ea typeface="+mn-ea"/>
                <a:cs typeface="+mn-cs"/>
              </a:rPr>
              <a:t> Resource Center on</a:t>
            </a:r>
            <a:r>
              <a:rPr lang="en-US" sz="1200" kern="1200" baseline="0" dirty="0">
                <a:solidFill>
                  <a:schemeClr val="tx1"/>
                </a:solidFill>
                <a:effectLst/>
                <a:latin typeface="+mn-lt"/>
                <a:ea typeface="+mn-ea"/>
                <a:cs typeface="+mn-cs"/>
              </a:rPr>
              <a:t> January 11, 2017</a:t>
            </a:r>
            <a:r>
              <a:rPr lang="en-US" sz="1200" kern="1200" dirty="0">
                <a:solidFill>
                  <a:schemeClr val="tx1"/>
                </a:solidFill>
                <a:effectLst/>
                <a:latin typeface="+mn-lt"/>
                <a:ea typeface="+mn-ea"/>
                <a:cs typeface="+mn-cs"/>
              </a:rPr>
              <a:t>, but if you happen to be going to the CMS quality conference next week, we will have a demonstration on Wednesday at 4:00 in the Grand Ball Room #2.  </a:t>
            </a:r>
            <a:endParaRPr lang="en-US" dirty="0">
              <a:effectLst/>
            </a:endParaRPr>
          </a:p>
          <a:p>
            <a:r>
              <a:rPr lang="en-US" sz="1200" kern="1200" dirty="0">
                <a:solidFill>
                  <a:schemeClr val="tx1"/>
                </a:solidFill>
                <a:effectLst/>
                <a:latin typeface="+mn-lt"/>
                <a:ea typeface="+mn-ea"/>
                <a:cs typeface="+mn-cs"/>
              </a:rPr>
              <a:t> </a:t>
            </a:r>
            <a:endParaRPr lang="en-US" dirty="0">
              <a:effectLst/>
            </a:endParaRPr>
          </a:p>
          <a:p>
            <a:r>
              <a:rPr lang="en-US" sz="1200" kern="1200" dirty="0">
                <a:solidFill>
                  <a:schemeClr val="tx1"/>
                </a:solidFill>
                <a:effectLst/>
                <a:latin typeface="+mn-lt"/>
                <a:ea typeface="+mn-ea"/>
                <a:cs typeface="+mn-cs"/>
              </a:rPr>
              <a:t>JIRA is an issues tracking application that is licensed by the Office of the National Coordinator (ONC).  All of the technical questions about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should go to JIRA.  Again, to submit a question to JIRA you need to have an account.  It</a:t>
            </a:r>
            <a:r>
              <a:rPr lang="en-US" sz="1200" kern="1200" baseline="0" dirty="0">
                <a:solidFill>
                  <a:schemeClr val="tx1"/>
                </a:solidFill>
                <a:effectLst/>
                <a:latin typeface="+mn-lt"/>
                <a:ea typeface="+mn-ea"/>
                <a:cs typeface="+mn-cs"/>
              </a:rPr>
              <a:t> is</a:t>
            </a:r>
            <a:r>
              <a:rPr lang="en-US" sz="1200" kern="1200" dirty="0">
                <a:solidFill>
                  <a:schemeClr val="tx1"/>
                </a:solidFill>
                <a:effectLst/>
                <a:latin typeface="+mn-lt"/>
                <a:ea typeface="+mn-ea"/>
                <a:cs typeface="+mn-cs"/>
              </a:rPr>
              <a:t> free, and when you go into JIRA, there are many different projects.  If you have submitted measures for the measures under consideration (MUC) list, you will see it</a:t>
            </a:r>
            <a:r>
              <a:rPr lang="en-US" sz="1200" kern="1200" baseline="0" dirty="0">
                <a:solidFill>
                  <a:schemeClr val="tx1"/>
                </a:solidFill>
                <a:effectLst/>
                <a:latin typeface="+mn-lt"/>
                <a:ea typeface="+mn-ea"/>
                <a:cs typeface="+mn-cs"/>
              </a:rPr>
              <a:t> is</a:t>
            </a:r>
            <a:r>
              <a:rPr lang="en-US" sz="1200" kern="1200" dirty="0">
                <a:solidFill>
                  <a:schemeClr val="tx1"/>
                </a:solidFill>
                <a:effectLst/>
                <a:latin typeface="+mn-lt"/>
                <a:ea typeface="+mn-ea"/>
                <a:cs typeface="+mn-cs"/>
              </a:rPr>
              <a:t> the same tool</a:t>
            </a:r>
            <a:r>
              <a:rPr lang="en-US" sz="1200" kern="1200" baseline="0" dirty="0">
                <a:solidFill>
                  <a:schemeClr val="tx1"/>
                </a:solidFill>
                <a:effectLst/>
                <a:latin typeface="+mn-lt"/>
                <a:ea typeface="+mn-ea"/>
                <a:cs typeface="+mn-cs"/>
              </a:rPr>
              <a:t>, just</a:t>
            </a:r>
            <a:r>
              <a:rPr lang="en-US" sz="1200" kern="1200" dirty="0">
                <a:solidFill>
                  <a:schemeClr val="tx1"/>
                </a:solidFill>
                <a:effectLst/>
                <a:latin typeface="+mn-lt"/>
                <a:ea typeface="+mn-ea"/>
                <a:cs typeface="+mn-cs"/>
              </a:rPr>
              <a:t> different projects.  If you have questions about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you can go to the </a:t>
            </a:r>
            <a:r>
              <a:rPr lang="en-US" sz="1200" kern="1200" dirty="0" err="1">
                <a:solidFill>
                  <a:schemeClr val="tx1"/>
                </a:solidFill>
                <a:effectLst/>
                <a:latin typeface="+mn-lt"/>
                <a:ea typeface="+mn-ea"/>
                <a:cs typeface="+mn-cs"/>
              </a:rPr>
              <a:t>eCQM</a:t>
            </a:r>
            <a:r>
              <a:rPr lang="en-US" sz="1200" kern="1200" dirty="0">
                <a:solidFill>
                  <a:schemeClr val="tx1"/>
                </a:solidFill>
                <a:effectLst/>
                <a:latin typeface="+mn-lt"/>
                <a:ea typeface="+mn-ea"/>
                <a:cs typeface="+mn-cs"/>
              </a:rPr>
              <a:t> project.  If you have questions about QRDA, you can go to the QRDA project, etc.  </a:t>
            </a: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23</a:t>
            </a:fld>
            <a:endParaRPr lang="en-US" dirty="0"/>
          </a:p>
        </p:txBody>
      </p:sp>
    </p:spTree>
    <p:extLst>
      <p:ext uri="{BB962C8B-B14F-4D97-AF65-F5344CB8AC3E}">
        <p14:creationId xmlns:p14="http://schemas.microsoft.com/office/powerpoint/2010/main" val="33011882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previous slide listed technical information.  Program-specific information is not found on the Resource Center.  You need to go to the program-specific page for policy and program-specific answers.</a:t>
            </a:r>
            <a:r>
              <a:rPr lang="en-US" sz="1200" kern="1200" baseline="0" dirty="0">
                <a:solidFill>
                  <a:schemeClr val="tx1"/>
                </a:solidFill>
                <a:effectLst/>
                <a:latin typeface="+mn-lt"/>
                <a:ea typeface="+mn-ea"/>
                <a:cs typeface="+mn-cs"/>
              </a:rPr>
              <a:t>  H</a:t>
            </a:r>
            <a:r>
              <a:rPr lang="en-US" sz="1200" kern="1200" dirty="0">
                <a:solidFill>
                  <a:schemeClr val="tx1"/>
                </a:solidFill>
                <a:effectLst/>
                <a:latin typeface="+mn-lt"/>
                <a:ea typeface="+mn-ea"/>
                <a:cs typeface="+mn-cs"/>
              </a:rPr>
              <a:t>ere is how it is broken down for the Inpatient Quality Reporting (IQR) measures, the EHR Incentive Program, the Physician Quality Reporting System (PQRS), and the new Quality</a:t>
            </a:r>
            <a:r>
              <a:rPr lang="en-US" sz="1200" kern="1200" baseline="0" dirty="0">
                <a:solidFill>
                  <a:schemeClr val="tx1"/>
                </a:solidFill>
                <a:effectLst/>
                <a:latin typeface="+mn-lt"/>
                <a:ea typeface="+mn-ea"/>
                <a:cs typeface="+mn-cs"/>
              </a:rPr>
              <a:t> Payment Program (</a:t>
            </a:r>
            <a:r>
              <a:rPr lang="en-US" sz="1200" kern="1200" dirty="0">
                <a:solidFill>
                  <a:schemeClr val="tx1"/>
                </a:solidFill>
                <a:effectLst/>
                <a:latin typeface="+mn-lt"/>
                <a:ea typeface="+mn-ea"/>
                <a:cs typeface="+mn-cs"/>
              </a:rPr>
              <a:t>QPP) site.  </a:t>
            </a: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24</a:t>
            </a:fld>
            <a:endParaRPr lang="en-US" dirty="0"/>
          </a:p>
        </p:txBody>
      </p:sp>
    </p:spTree>
    <p:extLst>
      <p:ext uri="{BB962C8B-B14F-4D97-AF65-F5344CB8AC3E}">
        <p14:creationId xmlns:p14="http://schemas.microsoft.com/office/powerpoint/2010/main" val="41000452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25</a:t>
            </a:fld>
            <a:endParaRPr lang="en-US" dirty="0"/>
          </a:p>
        </p:txBody>
      </p:sp>
    </p:spTree>
    <p:extLst>
      <p:ext uri="{BB962C8B-B14F-4D97-AF65-F5344CB8AC3E}">
        <p14:creationId xmlns:p14="http://schemas.microsoft.com/office/powerpoint/2010/main" val="40214810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26</a:t>
            </a:fld>
            <a:endParaRPr lang="en-US" dirty="0"/>
          </a:p>
        </p:txBody>
      </p:sp>
    </p:spTree>
    <p:extLst>
      <p:ext uri="{BB962C8B-B14F-4D97-AF65-F5344CB8AC3E}">
        <p14:creationId xmlns:p14="http://schemas.microsoft.com/office/powerpoint/2010/main" val="8217668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it looks like we</a:t>
            </a:r>
            <a:r>
              <a:rPr lang="en-US" sz="1200" kern="1200" baseline="0" dirty="0">
                <a:solidFill>
                  <a:schemeClr val="tx1"/>
                </a:solidFill>
                <a:effectLst/>
                <a:latin typeface="+mn-lt"/>
                <a:ea typeface="+mn-ea"/>
                <a:cs typeface="+mn-cs"/>
              </a:rPr>
              <a:t> are</a:t>
            </a:r>
            <a:r>
              <a:rPr lang="en-US" sz="1200" kern="1200" dirty="0">
                <a:solidFill>
                  <a:schemeClr val="tx1"/>
                </a:solidFill>
                <a:effectLst/>
                <a:latin typeface="+mn-lt"/>
                <a:ea typeface="+mn-ea"/>
                <a:cs typeface="+mn-cs"/>
              </a:rPr>
              <a:t> getting towards the end of our hour.  I want to go ahead and highlight the spotlight opportunity again, which is an opportunity for you.  If you are developing quality measures, or have quality measure concepts in mind, to let us know so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we can set up a time for you to discuss those ideas for your measures with CMS.  You may email us at </a:t>
            </a:r>
            <a:r>
              <a:rPr lang="en-US" sz="1200" u="sng" kern="1200" dirty="0">
                <a:solidFill>
                  <a:schemeClr val="tx1"/>
                </a:solidFill>
                <a:effectLst/>
                <a:latin typeface="+mn-lt"/>
                <a:ea typeface="+mn-ea"/>
                <a:cs typeface="+mn-cs"/>
                <a:hlinkClick r:id="rId3"/>
              </a:rPr>
              <a:t>MMSsupport@battelle.org</a:t>
            </a:r>
            <a:r>
              <a:rPr lang="en-US" sz="1200" kern="1200" dirty="0">
                <a:solidFill>
                  <a:schemeClr val="tx1"/>
                </a:solidFill>
                <a:effectLst/>
                <a:latin typeface="+mn-lt"/>
                <a:ea typeface="+mn-ea"/>
                <a:cs typeface="+mn-cs"/>
              </a:rPr>
              <a:t> to let us know that you have interest in this opportunity. </a:t>
            </a: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27</a:t>
            </a:fld>
            <a:endParaRPr lang="en-US" dirty="0"/>
          </a:p>
        </p:txBody>
      </p:sp>
    </p:spTree>
    <p:extLst>
      <p:ext uri="{BB962C8B-B14F-4D97-AF65-F5344CB8AC3E}">
        <p14:creationId xmlns:p14="http://schemas.microsoft.com/office/powerpoint/2010/main" val="7350229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Feel free to speak up or email us if you have suggestions for topics for upcoming webinars.  We will be doing a webinar,</a:t>
            </a:r>
            <a:r>
              <a:rPr lang="en-US" sz="1200" kern="1200" baseline="0" dirty="0">
                <a:solidFill>
                  <a:schemeClr val="tx1"/>
                </a:solidFill>
                <a:effectLst/>
                <a:latin typeface="+mn-lt"/>
                <a:ea typeface="+mn-ea"/>
                <a:cs typeface="+mn-cs"/>
              </a:rPr>
              <a:t> coming soon, </a:t>
            </a:r>
            <a:r>
              <a:rPr lang="en-US" sz="1200" kern="1200" dirty="0">
                <a:solidFill>
                  <a:schemeClr val="tx1"/>
                </a:solidFill>
                <a:effectLst/>
                <a:latin typeface="+mn-lt"/>
                <a:ea typeface="+mn-ea"/>
                <a:cs typeface="+mn-cs"/>
              </a:rPr>
              <a:t>specifically around the MAP process.  That will be in January.  Other topics coming up very soon are around stakeholder engagement.  So please, again, we want to structure the series around your needs so let us know if you have specific topics you would</a:t>
            </a:r>
            <a:r>
              <a:rPr lang="en-US" sz="1200" kern="1200" baseline="0" dirty="0">
                <a:solidFill>
                  <a:schemeClr val="tx1"/>
                </a:solidFill>
                <a:effectLst/>
                <a:latin typeface="+mn-lt"/>
                <a:ea typeface="+mn-ea"/>
                <a:cs typeface="+mn-cs"/>
              </a:rPr>
              <a:t> like to see covered</a:t>
            </a:r>
            <a:r>
              <a:rPr lang="en-US" sz="1200" kern="1200" dirty="0">
                <a:solidFill>
                  <a:schemeClr val="tx1"/>
                </a:solidFill>
                <a:effectLst/>
                <a:latin typeface="+mn-lt"/>
                <a:ea typeface="+mn-ea"/>
                <a:cs typeface="+mn-cs"/>
              </a:rPr>
              <a:t>.  </a:t>
            </a: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28</a:t>
            </a:fld>
            <a:endParaRPr lang="en-US" dirty="0"/>
          </a:p>
        </p:txBody>
      </p:sp>
    </p:spTree>
    <p:extLst>
      <p:ext uri="{BB962C8B-B14F-4D97-AF65-F5344CB8AC3E}">
        <p14:creationId xmlns:p14="http://schemas.microsoft.com/office/powerpoint/2010/main" val="2331918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 will now turn it over to Kathy Lesh to do the introduction to electronic clinical quality measures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a:t>
            </a:r>
            <a:endParaRPr lang="en-US" dirty="0">
              <a:effectLst/>
            </a:endParaRPr>
          </a:p>
          <a:p>
            <a:r>
              <a:rPr lang="en-US" sz="1200" kern="1200" dirty="0">
                <a:solidFill>
                  <a:schemeClr val="tx1"/>
                </a:solidFill>
                <a:effectLst/>
                <a:latin typeface="+mn-lt"/>
                <a:ea typeface="+mn-ea"/>
                <a:cs typeface="+mn-cs"/>
              </a:rPr>
              <a:t> </a:t>
            </a:r>
            <a:endParaRPr lang="en-US" dirty="0">
              <a:effectLst/>
            </a:endParaRPr>
          </a:p>
          <a:p>
            <a:r>
              <a:rPr lang="en-US" sz="1200" kern="1200" dirty="0">
                <a:solidFill>
                  <a:schemeClr val="tx1"/>
                </a:solidFill>
                <a:effectLst/>
                <a:latin typeface="+mn-lt"/>
                <a:ea typeface="+mn-ea"/>
                <a:cs typeface="+mn-cs"/>
              </a:rPr>
              <a:t>This presentation is meant to be a high-level overview of electronic clinical quality measures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We anticipate having monthly </a:t>
            </a:r>
            <a:r>
              <a:rPr lang="en-US" sz="1200" kern="1200" dirty="0" err="1">
                <a:solidFill>
                  <a:schemeClr val="tx1"/>
                </a:solidFill>
                <a:effectLst/>
                <a:latin typeface="+mn-lt"/>
                <a:ea typeface="+mn-ea"/>
                <a:cs typeface="+mn-cs"/>
              </a:rPr>
              <a:t>eCQM</a:t>
            </a:r>
            <a:r>
              <a:rPr lang="en-US" sz="1200" kern="1200" dirty="0">
                <a:solidFill>
                  <a:schemeClr val="tx1"/>
                </a:solidFill>
                <a:effectLst/>
                <a:latin typeface="+mn-lt"/>
                <a:ea typeface="+mn-ea"/>
                <a:cs typeface="+mn-cs"/>
              </a:rPr>
              <a:t> presentations on the second Wednesday of the month at 2:00 pm Eastern Time.  Currently, we have a demonstration of the electronic Clinical Quality Improvement Resource Center scheduled for January 11,</a:t>
            </a:r>
            <a:r>
              <a:rPr lang="en-US" sz="1200" kern="1200" baseline="0" dirty="0">
                <a:solidFill>
                  <a:schemeClr val="tx1"/>
                </a:solidFill>
                <a:effectLst/>
                <a:latin typeface="+mn-lt"/>
                <a:ea typeface="+mn-ea"/>
                <a:cs typeface="+mn-cs"/>
              </a:rPr>
              <a:t> 2017</a:t>
            </a:r>
            <a:r>
              <a:rPr lang="en-US" sz="1200" kern="1200" dirty="0">
                <a:solidFill>
                  <a:schemeClr val="tx1"/>
                </a:solidFill>
                <a:effectLst/>
                <a:latin typeface="+mn-lt"/>
                <a:ea typeface="+mn-ea"/>
                <a:cs typeface="+mn-cs"/>
              </a:rPr>
              <a:t>.  We are considering including other potential topics of the different standards involved</a:t>
            </a:r>
            <a:r>
              <a:rPr lang="en-US" sz="1200" kern="1200" baseline="0" dirty="0">
                <a:solidFill>
                  <a:schemeClr val="tx1"/>
                </a:solidFill>
                <a:effectLst/>
                <a:latin typeface="+mn-lt"/>
                <a:ea typeface="+mn-ea"/>
                <a:cs typeface="+mn-cs"/>
              </a:rPr>
              <a:t> – including </a:t>
            </a:r>
            <a:r>
              <a:rPr lang="en-US" sz="1200" kern="1200" dirty="0">
                <a:solidFill>
                  <a:schemeClr val="tx1"/>
                </a:solidFill>
                <a:effectLst/>
                <a:latin typeface="+mn-lt"/>
                <a:ea typeface="+mn-ea"/>
                <a:cs typeface="+mn-cs"/>
              </a:rPr>
              <a:t>the terminology and some of the other tools that are used with electronic clinical quality measures. </a:t>
            </a: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a:t>
            </a:fld>
            <a:endParaRPr lang="en-US" dirty="0"/>
          </a:p>
        </p:txBody>
      </p:sp>
    </p:spTree>
    <p:extLst>
      <p:ext uri="{BB962C8B-B14F-4D97-AF65-F5344CB8AC3E}">
        <p14:creationId xmlns:p14="http://schemas.microsoft.com/office/powerpoint/2010/main" val="23418427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And just in closing, thank you again for joining us in this series.  and here is the contact information again for MMS Support, as well as for Kristin and Ted at CMS.  </a:t>
            </a:r>
            <a:r>
              <a:rPr lang="en-US" sz="1200" kern="1200">
                <a:solidFill>
                  <a:schemeClr val="tx1"/>
                </a:solidFill>
                <a:effectLst/>
                <a:latin typeface="+mn-lt"/>
                <a:ea typeface="+mn-ea"/>
                <a:cs typeface="+mn-cs"/>
              </a:rPr>
              <a:t>Thank you so much for a great webinar and a great discussion, and we will see you at the end of the month.  </a:t>
            </a:r>
            <a:endParaRPr lang="en-US">
              <a:effectLst/>
            </a:endParaRP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29</a:t>
            </a:fld>
            <a:endParaRPr lang="en-US" dirty="0"/>
          </a:p>
        </p:txBody>
      </p:sp>
    </p:spTree>
    <p:extLst>
      <p:ext uri="{BB962C8B-B14F-4D97-AF65-F5344CB8AC3E}">
        <p14:creationId xmlns:p14="http://schemas.microsoft.com/office/powerpoint/2010/main" val="2635368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Prior to the introduction of electronic clinical quality measures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data collection for most measures was accomplished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via chart abstraction,</a:t>
            </a:r>
            <a:r>
              <a:rPr lang="en-US" sz="1200" kern="1200" baseline="0" dirty="0">
                <a:solidFill>
                  <a:schemeClr val="tx1"/>
                </a:solidFill>
                <a:effectLst/>
                <a:latin typeface="+mn-lt"/>
                <a:ea typeface="+mn-ea"/>
                <a:cs typeface="+mn-cs"/>
              </a:rPr>
              <a:t> with submission</a:t>
            </a:r>
            <a:r>
              <a:rPr lang="en-US" sz="1200" kern="1200" dirty="0">
                <a:solidFill>
                  <a:schemeClr val="tx1"/>
                </a:solidFill>
                <a:effectLst/>
                <a:latin typeface="+mn-lt"/>
                <a:ea typeface="+mn-ea"/>
                <a:cs typeface="+mn-cs"/>
              </a:rPr>
              <a:t> by manual entry through one of a variety of methods or portals, or through claims.  Here is a list of some of the different networks and ways that you</a:t>
            </a:r>
            <a:r>
              <a:rPr lang="en-US" sz="1200" kern="1200" baseline="0" dirty="0">
                <a:solidFill>
                  <a:schemeClr val="tx1"/>
                </a:solidFill>
                <a:effectLst/>
                <a:latin typeface="+mn-lt"/>
                <a:ea typeface="+mn-ea"/>
                <a:cs typeface="+mn-cs"/>
              </a:rPr>
              <a:t> have</a:t>
            </a:r>
            <a:r>
              <a:rPr lang="en-US" sz="1200" kern="1200" dirty="0">
                <a:solidFill>
                  <a:schemeClr val="tx1"/>
                </a:solidFill>
                <a:effectLst/>
                <a:latin typeface="+mn-lt"/>
                <a:ea typeface="+mn-ea"/>
                <a:cs typeface="+mn-cs"/>
              </a:rPr>
              <a:t> been submitting measure information over the years.  </a:t>
            </a: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3</a:t>
            </a:fld>
            <a:endParaRPr lang="en-US" dirty="0"/>
          </a:p>
        </p:txBody>
      </p:sp>
    </p:spTree>
    <p:extLst>
      <p:ext uri="{BB962C8B-B14F-4D97-AF65-F5344CB8AC3E}">
        <p14:creationId xmlns:p14="http://schemas.microsoft.com/office/powerpoint/2010/main" val="16265048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 chart-abstracted data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there</a:t>
            </a:r>
            <a:r>
              <a:rPr lang="en-US" sz="1200" kern="1200" baseline="0" dirty="0">
                <a:solidFill>
                  <a:schemeClr val="tx1"/>
                </a:solidFill>
                <a:effectLst/>
                <a:latin typeface="+mn-lt"/>
                <a:ea typeface="+mn-ea"/>
                <a:cs typeface="+mn-cs"/>
              </a:rPr>
              <a:t> is </a:t>
            </a:r>
            <a:r>
              <a:rPr lang="en-US" sz="1200" kern="1200" dirty="0">
                <a:solidFill>
                  <a:schemeClr val="tx1"/>
                </a:solidFill>
                <a:effectLst/>
                <a:latin typeface="+mn-lt"/>
                <a:ea typeface="+mn-ea"/>
                <a:cs typeface="+mn-cs"/>
              </a:rPr>
              <a:t>a lot more flexibility in that the data may reside in multiple places in the patient record.  The abstracter can manually flip through the record looking for the data.  If there are discrepancies in the data, the abstracter can make a decision as to which data point is accurate.  </a:t>
            </a: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4</a:t>
            </a:fld>
            <a:endParaRPr lang="en-US" dirty="0"/>
          </a:p>
        </p:txBody>
      </p:sp>
    </p:spTree>
    <p:extLst>
      <p:ext uri="{BB962C8B-B14F-4D97-AF65-F5344CB8AC3E}">
        <p14:creationId xmlns:p14="http://schemas.microsoft.com/office/powerpoint/2010/main" val="19534441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Electronic clinical quality measures  became part of our environment through the HITECH Act, which is part of the American Recovery and Reinvestment Act of 2009. We had 113 existing National Quality Forum (NQF)-endorsed measures that were re-tooled into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29 for hospitals or acute care and 64 for eligible professionals (EPs).  CMS is no longer re-tooling measures, which I will</a:t>
            </a:r>
            <a:r>
              <a:rPr lang="en-US" sz="1200" kern="1200" baseline="0" dirty="0">
                <a:solidFill>
                  <a:schemeClr val="tx1"/>
                </a:solidFill>
                <a:effectLst/>
                <a:latin typeface="+mn-lt"/>
                <a:ea typeface="+mn-ea"/>
                <a:cs typeface="+mn-cs"/>
              </a:rPr>
              <a:t> speak to in </a:t>
            </a:r>
            <a:r>
              <a:rPr lang="en-US" sz="1200" kern="1200" dirty="0">
                <a:solidFill>
                  <a:schemeClr val="tx1"/>
                </a:solidFill>
                <a:effectLst/>
                <a:latin typeface="+mn-lt"/>
                <a:ea typeface="+mn-ea"/>
                <a:cs typeface="+mn-cs"/>
              </a:rPr>
              <a:t>the next few slides.  </a:t>
            </a: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5</a:t>
            </a:fld>
            <a:endParaRPr lang="en-US" dirty="0"/>
          </a:p>
        </p:txBody>
      </p:sp>
    </p:spTree>
    <p:extLst>
      <p:ext uri="{BB962C8B-B14F-4D97-AF65-F5344CB8AC3E}">
        <p14:creationId xmlns:p14="http://schemas.microsoft.com/office/powerpoint/2010/main" val="30652865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early parts of the Electronic Health</a:t>
            </a:r>
            <a:r>
              <a:rPr lang="en-US" sz="1200" kern="1200" baseline="0" dirty="0">
                <a:solidFill>
                  <a:schemeClr val="tx1"/>
                </a:solidFill>
                <a:effectLst/>
                <a:latin typeface="+mn-lt"/>
                <a:ea typeface="+mn-ea"/>
                <a:cs typeface="+mn-cs"/>
              </a:rPr>
              <a:t> Record (EH</a:t>
            </a:r>
            <a:r>
              <a:rPr lang="en-US" sz="1200" kern="1200" dirty="0">
                <a:solidFill>
                  <a:schemeClr val="tx1"/>
                </a:solidFill>
                <a:effectLst/>
                <a:latin typeface="+mn-lt"/>
                <a:ea typeface="+mn-ea"/>
                <a:cs typeface="+mn-cs"/>
              </a:rPr>
              <a:t>R) Incentive Programs, which is where the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were located initially, CMS was allowing for attestation of quality measure data.  This means that the provider attests to the fact that the numerator and denominator of their measure came from an EHR.  There were initially some problems with the first group of quality measures.  There was a 100% failure rate.  That</a:t>
            </a:r>
            <a:r>
              <a:rPr lang="en-US" sz="1200" kern="1200" baseline="0" dirty="0">
                <a:solidFill>
                  <a:schemeClr val="tx1"/>
                </a:solidFill>
                <a:effectLst/>
                <a:latin typeface="+mn-lt"/>
                <a:ea typeface="+mn-ea"/>
                <a:cs typeface="+mn-cs"/>
              </a:rPr>
              <a:t> is</a:t>
            </a:r>
            <a:r>
              <a:rPr lang="en-US" sz="1200" kern="1200" dirty="0">
                <a:solidFill>
                  <a:schemeClr val="tx1"/>
                </a:solidFill>
                <a:effectLst/>
                <a:latin typeface="+mn-lt"/>
                <a:ea typeface="+mn-ea"/>
                <a:cs typeface="+mn-cs"/>
              </a:rPr>
              <a:t> because the specifications were not clear.  Now, CMS is having more programs adopt </a:t>
            </a:r>
            <a:r>
              <a:rPr lang="en-US" sz="1200" kern="1200" dirty="0" err="1">
                <a:solidFill>
                  <a:schemeClr val="tx1"/>
                </a:solidFill>
                <a:effectLst/>
                <a:latin typeface="+mn-lt"/>
                <a:ea typeface="+mn-ea"/>
                <a:cs typeface="+mn-cs"/>
              </a:rPr>
              <a:t>eCQMs</a:t>
            </a:r>
            <a:r>
              <a:rPr lang="en-US" sz="1200" kern="1200" dirty="0">
                <a:solidFill>
                  <a:schemeClr val="tx1"/>
                </a:solidFill>
                <a:effectLst/>
                <a:latin typeface="+mn-lt"/>
                <a:ea typeface="+mn-ea"/>
                <a:cs typeface="+mn-cs"/>
              </a:rPr>
              <a:t>. For example, calendar year 2016 is the first time that the Hospital Inpatient Quality Reporting Program required </a:t>
            </a:r>
            <a:r>
              <a:rPr lang="en-US" sz="1200" kern="1200" dirty="0" err="1">
                <a:solidFill>
                  <a:schemeClr val="tx1"/>
                </a:solidFill>
                <a:effectLst/>
                <a:latin typeface="+mn-lt"/>
                <a:ea typeface="+mn-ea"/>
                <a:cs typeface="+mn-cs"/>
              </a:rPr>
              <a:t>eCQM</a:t>
            </a:r>
            <a:r>
              <a:rPr lang="en-US" sz="1200" kern="1200" dirty="0">
                <a:solidFill>
                  <a:schemeClr val="tx1"/>
                </a:solidFill>
                <a:effectLst/>
                <a:latin typeface="+mn-lt"/>
                <a:ea typeface="+mn-ea"/>
                <a:cs typeface="+mn-cs"/>
              </a:rPr>
              <a:t> submission. </a:t>
            </a: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6</a:t>
            </a:fld>
            <a:endParaRPr lang="en-US" dirty="0"/>
          </a:p>
        </p:txBody>
      </p:sp>
    </p:spTree>
    <p:extLst>
      <p:ext uri="{BB962C8B-B14F-4D97-AF65-F5344CB8AC3E}">
        <p14:creationId xmlns:p14="http://schemas.microsoft.com/office/powerpoint/2010/main" val="26452265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7</a:t>
            </a:fld>
            <a:endParaRPr lang="en-US" dirty="0"/>
          </a:p>
        </p:txBody>
      </p:sp>
    </p:spTree>
    <p:extLst>
      <p:ext uri="{BB962C8B-B14F-4D97-AF65-F5344CB8AC3E}">
        <p14:creationId xmlns:p14="http://schemas.microsoft.com/office/powerpoint/2010/main" val="17375617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exactly is an electronic clinical quality measure? You may have also heard the term </a:t>
            </a:r>
            <a:r>
              <a:rPr lang="en-US" sz="1200" kern="1200" dirty="0" err="1">
                <a:solidFill>
                  <a:schemeClr val="tx1"/>
                </a:solidFill>
                <a:effectLst/>
                <a:latin typeface="+mn-lt"/>
                <a:ea typeface="+mn-ea"/>
                <a:cs typeface="+mn-cs"/>
              </a:rPr>
              <a:t>eMeasure</a:t>
            </a:r>
            <a:r>
              <a:rPr lang="en-US" sz="1200" kern="1200" dirty="0">
                <a:solidFill>
                  <a:schemeClr val="tx1"/>
                </a:solidFill>
                <a:effectLst/>
                <a:latin typeface="+mn-lt"/>
                <a:ea typeface="+mn-ea"/>
                <a:cs typeface="+mn-cs"/>
              </a:rPr>
              <a:t>.  That was the initial term that was used coming out of the National Quality Forum (NQF).</a:t>
            </a:r>
            <a:r>
              <a:rPr lang="en-US" sz="1200" kern="1200" baseline="0" dirty="0">
                <a:solidFill>
                  <a:schemeClr val="tx1"/>
                </a:solidFill>
                <a:effectLst/>
                <a:latin typeface="+mn-lt"/>
                <a:ea typeface="+mn-ea"/>
                <a:cs typeface="+mn-cs"/>
              </a:rPr>
              <a:t> </a:t>
            </a:r>
            <a:r>
              <a:rPr lang="en-US" sz="1200" dirty="0"/>
              <a:t>An </a:t>
            </a:r>
            <a:r>
              <a:rPr lang="en-US" sz="1200" dirty="0" err="1"/>
              <a:t>eCQM</a:t>
            </a:r>
            <a:r>
              <a:rPr lang="en-US" sz="1200" dirty="0"/>
              <a:t> is a clinical quality measure specified in the Health Quality Measure Format (HQMF)</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a:t>
            </a:r>
            <a:r>
              <a:rPr lang="en-US" sz="1200" dirty="0"/>
              <a:t>HQMF is a Health Level 7 (HL7) standard for representing a clinical quality measure as an electronic document (Extensible Markup Language [XML] format.</a:t>
            </a:r>
            <a:r>
              <a:rPr lang="en-US" sz="1200" kern="1200" dirty="0">
                <a:solidFill>
                  <a:schemeClr val="tx1"/>
                </a:solidFill>
                <a:effectLst/>
                <a:latin typeface="+mn-lt"/>
                <a:ea typeface="+mn-ea"/>
                <a:cs typeface="+mn-cs"/>
              </a:rPr>
              <a:t>  I</a:t>
            </a:r>
            <a:r>
              <a:rPr lang="en-US" sz="1200" kern="1200" baseline="0" dirty="0">
                <a:solidFill>
                  <a:schemeClr val="tx1"/>
                </a:solidFill>
                <a:effectLst/>
                <a:latin typeface="+mn-lt"/>
                <a:ea typeface="+mn-ea"/>
                <a:cs typeface="+mn-cs"/>
              </a:rPr>
              <a:t> am</a:t>
            </a:r>
            <a:r>
              <a:rPr lang="en-US" sz="1200" kern="1200" dirty="0">
                <a:solidFill>
                  <a:schemeClr val="tx1"/>
                </a:solidFill>
                <a:effectLst/>
                <a:latin typeface="+mn-lt"/>
                <a:ea typeface="+mn-ea"/>
                <a:cs typeface="+mn-cs"/>
              </a:rPr>
              <a:t> going to talk a little bit about each of those things a bit more.  The term </a:t>
            </a:r>
            <a:r>
              <a:rPr lang="en-US" sz="1200" kern="1200" dirty="0" err="1">
                <a:solidFill>
                  <a:schemeClr val="tx1"/>
                </a:solidFill>
                <a:effectLst/>
                <a:latin typeface="+mn-lt"/>
                <a:ea typeface="+mn-ea"/>
                <a:cs typeface="+mn-cs"/>
              </a:rPr>
              <a:t>eMeasure</a:t>
            </a:r>
            <a:r>
              <a:rPr lang="en-US" sz="1200" kern="1200" dirty="0">
                <a:solidFill>
                  <a:schemeClr val="tx1"/>
                </a:solidFill>
                <a:effectLst/>
                <a:latin typeface="+mn-lt"/>
                <a:ea typeface="+mn-ea"/>
                <a:cs typeface="+mn-cs"/>
              </a:rPr>
              <a:t> is still used by some organizations for the whole package, and I</a:t>
            </a:r>
            <a:r>
              <a:rPr lang="en-US" sz="1200" kern="1200" baseline="0" dirty="0">
                <a:solidFill>
                  <a:schemeClr val="tx1"/>
                </a:solidFill>
                <a:effectLst/>
                <a:latin typeface="+mn-lt"/>
                <a:ea typeface="+mn-ea"/>
                <a:cs typeface="+mn-cs"/>
              </a:rPr>
              <a:t> will</a:t>
            </a:r>
            <a:r>
              <a:rPr lang="en-US" sz="1200" kern="1200" dirty="0">
                <a:solidFill>
                  <a:schemeClr val="tx1"/>
                </a:solidFill>
                <a:effectLst/>
                <a:latin typeface="+mn-lt"/>
                <a:ea typeface="+mn-ea"/>
                <a:cs typeface="+mn-cs"/>
              </a:rPr>
              <a:t> give more information regarding value sets shortly.  </a:t>
            </a: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8</a:t>
            </a:fld>
            <a:endParaRPr lang="en-US" dirty="0"/>
          </a:p>
        </p:txBody>
      </p:sp>
    </p:spTree>
    <p:extLst>
      <p:ext uri="{BB962C8B-B14F-4D97-AF65-F5344CB8AC3E}">
        <p14:creationId xmlns:p14="http://schemas.microsoft.com/office/powerpoint/2010/main" val="21294191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2_CMS title1">
    <p:bg>
      <p:bgPr>
        <a:solidFill>
          <a:schemeClr val="bg1"/>
        </a:solidFill>
        <a:effectLst/>
      </p:bgPr>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81000" y="2438400"/>
            <a:ext cx="5638800"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1350444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76200" y="-28738"/>
            <a:ext cx="9244148" cy="1447800"/>
          </a:xfrm>
        </p:spPr>
        <p:txBody>
          <a:bodyPr/>
          <a:lstStyle/>
          <a:p>
            <a:r>
              <a:rPr lang="en-US"/>
              <a:t>Click to edit Master title style</a:t>
            </a:r>
            <a:endParaRPr lang="en-US" dirty="0"/>
          </a:p>
        </p:txBody>
      </p:sp>
      <p:sp>
        <p:nvSpPr>
          <p:cNvPr id="8" name="TextBox 7"/>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2133600"/>
            <a:ext cx="7735946" cy="2667000"/>
          </a:xfrm>
          <a:prstGeom prst="rect">
            <a:avLst/>
          </a:prstGeom>
        </p:spPr>
      </p:pic>
      <p:sp>
        <p:nvSpPr>
          <p:cNvPr id="14" name="Text Placeholder 2"/>
          <p:cNvSpPr>
            <a:spLocks noGrp="1"/>
          </p:cNvSpPr>
          <p:nvPr>
            <p:ph type="body" sz="quarter" idx="10" hasCustomPrompt="1"/>
          </p:nvPr>
        </p:nvSpPr>
        <p:spPr>
          <a:xfrm>
            <a:off x="304800" y="5029200"/>
            <a:ext cx="8534400" cy="7620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15" name="Text Placeholder 2"/>
          <p:cNvSpPr>
            <a:spLocks noGrp="1"/>
          </p:cNvSpPr>
          <p:nvPr>
            <p:ph type="body" sz="quarter" idx="11" hasCustomPrompt="1"/>
          </p:nvPr>
        </p:nvSpPr>
        <p:spPr>
          <a:xfrm>
            <a:off x="304800" y="5867400"/>
            <a:ext cx="8534400" cy="6858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Tree>
    <p:extLst>
      <p:ext uri="{BB962C8B-B14F-4D97-AF65-F5344CB8AC3E}">
        <p14:creationId xmlns:p14="http://schemas.microsoft.com/office/powerpoint/2010/main" val="32647129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extBox 1"/>
          <p:cNvSpPr txBox="1"/>
          <p:nvPr userDrawn="1"/>
        </p:nvSpPr>
        <p:spPr>
          <a:xfrm>
            <a:off x="8610600" y="6349727"/>
            <a:ext cx="457200" cy="276999"/>
          </a:xfrm>
          <a:prstGeom prst="rect">
            <a:avLst/>
          </a:prstGeom>
          <a:noFill/>
        </p:spPr>
        <p:txBody>
          <a:bodyPr wrap="square" rtlCol="0">
            <a:spAutoFit/>
          </a:bodyPr>
          <a:lstStyle/>
          <a:p>
            <a:fld id="{289D94F3-14B9-4CA5-821A-C6F60549434F}" type="slidenum">
              <a:rPr lang="en-US" sz="1200" smtClean="0"/>
              <a:pPr/>
              <a:t>‹#›</a:t>
            </a:fld>
            <a:endParaRPr lang="en-US" sz="1200" dirty="0"/>
          </a:p>
        </p:txBody>
      </p:sp>
      <p:sp>
        <p:nvSpPr>
          <p:cNvPr id="3" name="Date Placeholder 2"/>
          <p:cNvSpPr>
            <a:spLocks noGrp="1"/>
          </p:cNvSpPr>
          <p:nvPr>
            <p:ph type="dt" sz="half" idx="10"/>
          </p:nvPr>
        </p:nvSpPr>
        <p:spPr>
          <a:xfrm>
            <a:off x="1828800" y="5534794"/>
            <a:ext cx="2133600" cy="365125"/>
          </a:xfrm>
        </p:spPr>
        <p:txBody>
          <a:bodyPr/>
          <a:lstStyle/>
          <a:p>
            <a:endParaRPr lang="en-US" dirty="0"/>
          </a:p>
        </p:txBody>
      </p:sp>
      <p:sp>
        <p:nvSpPr>
          <p:cNvPr id="7" name="Slide Number Placeholder 6"/>
          <p:cNvSpPr>
            <a:spLocks noGrp="1"/>
          </p:cNvSpPr>
          <p:nvPr>
            <p:ph type="sldNum" sz="quarter" idx="11"/>
          </p:nvPr>
        </p:nvSpPr>
        <p:spPr/>
        <p:txBody>
          <a:bodyPr/>
          <a:lstStyle/>
          <a:p>
            <a:fld id="{E8555075-F7D8-774D-92CE-0FFE5404D32F}" type="slidenum">
              <a:rPr lang="en-US" smtClean="0"/>
              <a:pPr/>
              <a:t>‹#›</a:t>
            </a:fld>
            <a:endParaRPr lang="en-US" dirty="0"/>
          </a:p>
        </p:txBody>
      </p:sp>
    </p:spTree>
    <p:extLst>
      <p:ext uri="{BB962C8B-B14F-4D97-AF65-F5344CB8AC3E}">
        <p14:creationId xmlns:p14="http://schemas.microsoft.com/office/powerpoint/2010/main" val="1890844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0"/>
            <a:ext cx="8229600" cy="4297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747735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
        <p:nvSpPr>
          <p:cNvPr id="8" name="Date Placeholder 7"/>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10" name="Slide Number Placeholder 9"/>
          <p:cNvSpPr>
            <a:spLocks noGrp="1"/>
          </p:cNvSpPr>
          <p:nvPr>
            <p:ph type="sldNum" sz="quarter" idx="4"/>
          </p:nvPr>
        </p:nvSpPr>
        <p:spPr>
          <a:xfrm>
            <a:off x="7772400" y="6324600"/>
            <a:ext cx="990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E8555075-F7D8-774D-92CE-0FFE5404D32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95" r:id="rId1"/>
    <p:sldLayoutId id="2147483808" r:id="rId2"/>
    <p:sldLayoutId id="2147483806" r:id="rId3"/>
    <p:sldLayoutId id="2147483804" r:id="rId4"/>
    <p:sldLayoutId id="2147483805" r:id="rId5"/>
  </p:sldLayoutIdLst>
  <p:hf sldNum="0" hdr="0" ftr="0" dt="0"/>
  <p:txStyles>
    <p:titleStyle>
      <a:lvl1pPr indent="0" algn="ctr" defTabSz="914400" rtl="0" eaLnBrk="1" latinLnBrk="0" hangingPunct="1">
        <a:spcBef>
          <a:spcPts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s://www.emeasuretool.cms.gov/" TargetMode="External"/><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hyperlink" Target="https://vsac.nlm.nih.gov/"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s://bonnie.healthit.gov/"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hyperlink" Target="https://www.healthit.gov/cypress/"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hyperlink" Target="https://www.healthit.gov/ecqi" TargetMode="External"/><Relationship Id="rId7" Type="http://schemas.openxmlformats.org/officeDocument/2006/relationships/hyperlink" Target="https://oncprojectracking.healthit.gov/" TargetMode="External"/><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hyperlink" Target="http://www.qualityforum.org/Home.aspx" TargetMode="External"/><Relationship Id="rId5" Type="http://schemas.openxmlformats.org/officeDocument/2006/relationships/hyperlink" Target="https://vsac.nlm.nih.gov/" TargetMode="External"/><Relationship Id="rId4" Type="http://schemas.openxmlformats.org/officeDocument/2006/relationships/hyperlink" Target="https://www.emeasuretool.cms.gov/"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cms-ip.custhelp.com/" TargetMode="External"/><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hyperlink" Target="mailto:QPP@cms.hhs.gov" TargetMode="External"/><Relationship Id="rId4" Type="http://schemas.openxmlformats.org/officeDocument/2006/relationships/hyperlink" Target="mailto:qnetsupport@hcqis.org"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 Id="rId5" Type="http://schemas.openxmlformats.org/officeDocument/2006/relationships/hyperlink" Target="mailto:Theodore.Long@cms.hhs.gov" TargetMode="External"/><Relationship Id="rId4" Type="http://schemas.openxmlformats.org/officeDocument/2006/relationships/hyperlink" Target="mailto:Kristin.Borowski@cms.hhs.gov"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3200" dirty="0"/>
              <a:t>Measure Development Education &amp; Outreach for Specialty Societies &amp; Patient Advocacy Groups</a:t>
            </a:r>
          </a:p>
        </p:txBody>
      </p:sp>
      <p:sp>
        <p:nvSpPr>
          <p:cNvPr id="6" name="Text Placeholder 2"/>
          <p:cNvSpPr>
            <a:spLocks noGrp="1"/>
          </p:cNvSpPr>
          <p:nvPr>
            <p:ph type="body" sz="quarter" idx="10"/>
          </p:nvPr>
        </p:nvSpPr>
        <p:spPr>
          <a:xfrm>
            <a:off x="5334000" y="4728590"/>
            <a:ext cx="3780623" cy="1909027"/>
          </a:xfrm>
        </p:spPr>
        <p:txBody>
          <a:bodyPr>
            <a:noAutofit/>
          </a:bodyPr>
          <a:lstStyle/>
          <a:p>
            <a:pPr algn="ctr">
              <a:spcBef>
                <a:spcPts val="0"/>
              </a:spcBef>
            </a:pPr>
            <a:r>
              <a:rPr lang="en-US" dirty="0"/>
              <a:t>Presenter: </a:t>
            </a:r>
          </a:p>
          <a:p>
            <a:pPr algn="ctr">
              <a:spcBef>
                <a:spcPts val="0"/>
              </a:spcBef>
            </a:pPr>
            <a:r>
              <a:rPr lang="en-US" sz="2000" dirty="0"/>
              <a:t>Kathy Lesh, PhD, RN-BC, CPHQ</a:t>
            </a:r>
          </a:p>
          <a:p>
            <a:pPr algn="ctr">
              <a:spcBef>
                <a:spcPts val="0"/>
              </a:spcBef>
            </a:pPr>
            <a:r>
              <a:rPr lang="en-US" sz="2000" dirty="0"/>
              <a:t>Battelle</a:t>
            </a:r>
          </a:p>
          <a:p>
            <a:pPr algn="ctr">
              <a:spcBef>
                <a:spcPts val="0"/>
              </a:spcBef>
            </a:pPr>
            <a:r>
              <a:rPr lang="en-US" sz="2000" dirty="0"/>
              <a:t>December 7, 2016</a:t>
            </a:r>
          </a:p>
          <a:p>
            <a:pPr algn="ctr">
              <a:spcBef>
                <a:spcPts val="0"/>
              </a:spcBef>
            </a:pPr>
            <a:r>
              <a:rPr lang="en-US" sz="2000" dirty="0"/>
              <a:t>2pm ET</a:t>
            </a:r>
          </a:p>
          <a:p>
            <a:pPr algn="ctr">
              <a:spcBef>
                <a:spcPts val="0"/>
              </a:spcBef>
            </a:pPr>
            <a:endParaRPr lang="en-US" dirty="0"/>
          </a:p>
          <a:p>
            <a:pPr algn="ctr">
              <a:spcBef>
                <a:spcPts val="0"/>
              </a:spcBef>
            </a:pPr>
            <a:endParaRPr lang="en-US" dirty="0"/>
          </a:p>
        </p:txBody>
      </p:sp>
      <p:sp>
        <p:nvSpPr>
          <p:cNvPr id="2" name="TextBox 1"/>
          <p:cNvSpPr txBox="1"/>
          <p:nvPr/>
        </p:nvSpPr>
        <p:spPr>
          <a:xfrm>
            <a:off x="4877361" y="2434745"/>
            <a:ext cx="4266639" cy="2185214"/>
          </a:xfrm>
          <a:prstGeom prst="rect">
            <a:avLst/>
          </a:prstGeom>
          <a:noFill/>
        </p:spPr>
        <p:txBody>
          <a:bodyPr wrap="square" rtlCol="0">
            <a:spAutoFit/>
          </a:bodyPr>
          <a:lstStyle/>
          <a:p>
            <a:pPr lvl="0" algn="ctr">
              <a:spcBef>
                <a:spcPct val="20000"/>
              </a:spcBef>
            </a:pPr>
            <a:r>
              <a:rPr lang="en-US" sz="3200" b="1" i="1" dirty="0">
                <a:solidFill>
                  <a:srgbClr val="084A9C"/>
                </a:solidFill>
              </a:rPr>
              <a:t>Introduction to electronic clinical quality measures </a:t>
            </a:r>
            <a:r>
              <a:rPr lang="en-US" sz="4000" b="1" i="1" dirty="0">
                <a:solidFill>
                  <a:srgbClr val="084A9C"/>
                </a:solidFill>
              </a:rPr>
              <a:t>(eCQMs)</a:t>
            </a:r>
          </a:p>
        </p:txBody>
      </p:sp>
      <p:sp>
        <p:nvSpPr>
          <p:cNvPr id="3" name="Rectangle 2"/>
          <p:cNvSpPr/>
          <p:nvPr/>
        </p:nvSpPr>
        <p:spPr>
          <a:xfrm>
            <a:off x="5334000" y="303616"/>
            <a:ext cx="2888611" cy="707886"/>
          </a:xfrm>
          <a:prstGeom prst="rect">
            <a:avLst/>
          </a:prstGeom>
        </p:spPr>
        <p:txBody>
          <a:bodyPr wrap="none">
            <a:spAutoFit/>
          </a:bodyPr>
          <a:lstStyle/>
          <a:p>
            <a:r>
              <a:rPr lang="en-US" sz="4000" b="1" i="1" dirty="0">
                <a:solidFill>
                  <a:srgbClr val="084A9C"/>
                </a:solidFill>
              </a:rPr>
              <a:t>Webinar # 3:</a:t>
            </a:r>
          </a:p>
        </p:txBody>
      </p:sp>
    </p:spTree>
    <p:extLst>
      <p:ext uri="{BB962C8B-B14F-4D97-AF65-F5344CB8AC3E}">
        <p14:creationId xmlns:p14="http://schemas.microsoft.com/office/powerpoint/2010/main" val="40855657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eCQMs</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What is an eCQM? (cont.)</a:t>
            </a:r>
          </a:p>
        </p:txBody>
      </p:sp>
      <p:sp>
        <p:nvSpPr>
          <p:cNvPr id="4" name="TextBox 3"/>
          <p:cNvSpPr txBox="1"/>
          <p:nvPr/>
        </p:nvSpPr>
        <p:spPr>
          <a:xfrm>
            <a:off x="685800" y="2133600"/>
            <a:ext cx="7543800" cy="4164217"/>
          </a:xfrm>
          <a:prstGeom prst="rect">
            <a:avLst/>
          </a:prstGeom>
          <a:noFill/>
        </p:spPr>
        <p:txBody>
          <a:bodyPr wrap="square" rtlCol="0">
            <a:spAutoFit/>
          </a:bodyPr>
          <a:lstStyle/>
          <a:p>
            <a:pPr lvl="0">
              <a:spcBef>
                <a:spcPct val="20000"/>
              </a:spcBef>
            </a:pPr>
            <a:r>
              <a:rPr lang="en-US" sz="2700" dirty="0">
                <a:solidFill>
                  <a:prstClr val="black"/>
                </a:solidFill>
              </a:rPr>
              <a:t>Two types:</a:t>
            </a:r>
          </a:p>
          <a:p>
            <a:pPr marL="342900" lvl="0" indent="-342900">
              <a:spcBef>
                <a:spcPct val="20000"/>
              </a:spcBef>
              <a:buFont typeface="Arial" pitchFamily="34" charset="0"/>
              <a:buChar char="•"/>
            </a:pPr>
            <a:r>
              <a:rPr lang="en-US" sz="2700" dirty="0">
                <a:solidFill>
                  <a:prstClr val="black"/>
                </a:solidFill>
              </a:rPr>
              <a:t>Re-specified </a:t>
            </a:r>
            <a:r>
              <a:rPr lang="en-US" sz="2700" dirty="0" err="1">
                <a:solidFill>
                  <a:prstClr val="black"/>
                </a:solidFill>
              </a:rPr>
              <a:t>eCQM</a:t>
            </a:r>
            <a:endParaRPr lang="en-US" sz="2700" dirty="0">
              <a:solidFill>
                <a:prstClr val="black"/>
              </a:solidFill>
            </a:endParaRPr>
          </a:p>
          <a:p>
            <a:pPr marL="742950" lvl="1" indent="-285750">
              <a:spcBef>
                <a:spcPct val="20000"/>
              </a:spcBef>
              <a:buFont typeface="Arial" pitchFamily="34" charset="0"/>
              <a:buChar char="–"/>
            </a:pPr>
            <a:r>
              <a:rPr lang="en-US" sz="2700" dirty="0" err="1">
                <a:solidFill>
                  <a:prstClr val="black"/>
                </a:solidFill>
              </a:rPr>
              <a:t>eCQM</a:t>
            </a:r>
            <a:r>
              <a:rPr lang="en-US" sz="2700" dirty="0">
                <a:solidFill>
                  <a:prstClr val="black"/>
                </a:solidFill>
              </a:rPr>
              <a:t> created from a CQM developed for other data sources / data abstraction methods</a:t>
            </a:r>
          </a:p>
          <a:p>
            <a:pPr marL="342900" lvl="0" indent="-342900">
              <a:spcBef>
                <a:spcPct val="20000"/>
              </a:spcBef>
              <a:buFont typeface="Arial" pitchFamily="34" charset="0"/>
              <a:buChar char="•"/>
            </a:pPr>
            <a:r>
              <a:rPr lang="en-US" sz="2700" dirty="0">
                <a:solidFill>
                  <a:prstClr val="black"/>
                </a:solidFill>
              </a:rPr>
              <a:t>De novo </a:t>
            </a:r>
            <a:r>
              <a:rPr lang="en-US" sz="2700" dirty="0" err="1">
                <a:solidFill>
                  <a:prstClr val="black"/>
                </a:solidFill>
              </a:rPr>
              <a:t>eCQM</a:t>
            </a:r>
            <a:endParaRPr lang="en-US" sz="2700" dirty="0">
              <a:solidFill>
                <a:prstClr val="black"/>
              </a:solidFill>
            </a:endParaRPr>
          </a:p>
          <a:p>
            <a:pPr marL="742950" lvl="1" indent="-285750">
              <a:spcBef>
                <a:spcPct val="20000"/>
              </a:spcBef>
              <a:buFont typeface="Arial" pitchFamily="34" charset="0"/>
              <a:buChar char="–"/>
            </a:pPr>
            <a:r>
              <a:rPr lang="en-US" sz="2700" dirty="0">
                <a:solidFill>
                  <a:prstClr val="black"/>
                </a:solidFill>
              </a:rPr>
              <a:t>A new </a:t>
            </a:r>
            <a:r>
              <a:rPr lang="en-US" sz="2700" dirty="0" err="1">
                <a:solidFill>
                  <a:prstClr val="black"/>
                </a:solidFill>
              </a:rPr>
              <a:t>eCQM</a:t>
            </a:r>
            <a:r>
              <a:rPr lang="en-US" sz="2700" dirty="0">
                <a:solidFill>
                  <a:prstClr val="black"/>
                </a:solidFill>
              </a:rPr>
              <a:t> not based on an existing measure. De novo </a:t>
            </a:r>
            <a:r>
              <a:rPr lang="en-US" sz="2700" dirty="0" err="1">
                <a:solidFill>
                  <a:prstClr val="black"/>
                </a:solidFill>
              </a:rPr>
              <a:t>eCQMs</a:t>
            </a:r>
            <a:r>
              <a:rPr lang="en-US" sz="2700" dirty="0">
                <a:solidFill>
                  <a:prstClr val="black"/>
                </a:solidFill>
              </a:rPr>
              <a:t> are specified as </a:t>
            </a:r>
            <a:r>
              <a:rPr lang="en-US" sz="2700" dirty="0" err="1">
                <a:solidFill>
                  <a:prstClr val="black"/>
                </a:solidFill>
              </a:rPr>
              <a:t>eCQMs</a:t>
            </a:r>
            <a:r>
              <a:rPr lang="en-US" sz="2700" dirty="0">
                <a:solidFill>
                  <a:prstClr val="black"/>
                </a:solidFill>
              </a:rPr>
              <a:t> from their inception using the Measure Authoring Tool (MAT)</a:t>
            </a:r>
          </a:p>
        </p:txBody>
      </p:sp>
    </p:spTree>
    <p:extLst>
      <p:ext uri="{BB962C8B-B14F-4D97-AF65-F5344CB8AC3E}">
        <p14:creationId xmlns:p14="http://schemas.microsoft.com/office/powerpoint/2010/main" val="19811683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eCQMs</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Clinical Quality Measure Data Collection in CMS Quality Reporting Programs</a:t>
            </a:r>
          </a:p>
        </p:txBody>
      </p:sp>
      <p:pic>
        <p:nvPicPr>
          <p:cNvPr id="7" name="Picture 6" descr="Picture of a question mark" title="Picture of a question mark"/>
          <p:cNvPicPr>
            <a:picLocks noChangeAspect="1"/>
          </p:cNvPicPr>
          <p:nvPr/>
        </p:nvPicPr>
        <p:blipFill>
          <a:blip r:embed="rId3" cstate="print"/>
          <a:stretch>
            <a:fillRect/>
          </a:stretch>
        </p:blipFill>
        <p:spPr>
          <a:xfrm>
            <a:off x="2286000" y="2005517"/>
            <a:ext cx="4724400" cy="3545549"/>
          </a:xfrm>
          <a:prstGeom prst="rect">
            <a:avLst/>
          </a:prstGeom>
        </p:spPr>
      </p:pic>
    </p:spTree>
    <p:extLst>
      <p:ext uri="{BB962C8B-B14F-4D97-AF65-F5344CB8AC3E}">
        <p14:creationId xmlns:p14="http://schemas.microsoft.com/office/powerpoint/2010/main" val="18749256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eCQMs</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Clinical Quality Measure (CQM) and eCQM Differences</a:t>
            </a:r>
          </a:p>
        </p:txBody>
      </p:sp>
      <p:sp>
        <p:nvSpPr>
          <p:cNvPr id="7" name="Content Placeholder 2"/>
          <p:cNvSpPr>
            <a:spLocks noGrp="1"/>
          </p:cNvSpPr>
          <p:nvPr>
            <p:ph idx="1"/>
          </p:nvPr>
        </p:nvSpPr>
        <p:spPr>
          <a:xfrm>
            <a:off x="457200" y="2209800"/>
            <a:ext cx="8229600" cy="4297363"/>
          </a:xfrm>
        </p:spPr>
        <p:txBody>
          <a:bodyPr>
            <a:normAutofit fontScale="77500" lnSpcReduction="20000"/>
          </a:bodyPr>
          <a:lstStyle/>
          <a:p>
            <a:r>
              <a:rPr lang="en-US" dirty="0"/>
              <a:t>eCQMs require the use of standards and tools</a:t>
            </a:r>
          </a:p>
          <a:p>
            <a:r>
              <a:rPr lang="en-US" dirty="0"/>
              <a:t>An EHR or other health information technology are the primary sources of data for an eCQM</a:t>
            </a:r>
          </a:p>
          <a:p>
            <a:r>
              <a:rPr lang="en-US" dirty="0"/>
              <a:t>Data in the EHR should be captured as part of regular workflow</a:t>
            </a:r>
          </a:p>
          <a:p>
            <a:r>
              <a:rPr lang="en-US" dirty="0"/>
              <a:t>Other electronic data may be captured, e.g., from a laboratory information system</a:t>
            </a:r>
          </a:p>
          <a:p>
            <a:r>
              <a:rPr lang="en-US" dirty="0"/>
              <a:t>The logic must be explicitly stated</a:t>
            </a:r>
          </a:p>
          <a:p>
            <a:r>
              <a:rPr lang="en-US" dirty="0"/>
              <a:t>eCQMs require additional steps to map measure data elements to corresponding information model components and standard terminologies to assemble the data criteria</a:t>
            </a:r>
          </a:p>
          <a:p>
            <a:pPr marL="0" indent="0">
              <a:buNone/>
            </a:pPr>
            <a:endParaRPr lang="en-US" dirty="0"/>
          </a:p>
        </p:txBody>
      </p:sp>
    </p:spTree>
    <p:extLst>
      <p:ext uri="{BB962C8B-B14F-4D97-AF65-F5344CB8AC3E}">
        <p14:creationId xmlns:p14="http://schemas.microsoft.com/office/powerpoint/2010/main" val="10607991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eCQMs</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Standards to Create an eCQM</a:t>
            </a:r>
          </a:p>
        </p:txBody>
      </p:sp>
      <p:sp>
        <p:nvSpPr>
          <p:cNvPr id="7" name="Content Placeholder 2"/>
          <p:cNvSpPr txBox="1">
            <a:spLocks/>
          </p:cNvSpPr>
          <p:nvPr/>
        </p:nvSpPr>
        <p:spPr>
          <a:xfrm>
            <a:off x="609600" y="1981200"/>
            <a:ext cx="8229600" cy="4297363"/>
          </a:xfrm>
          <a:prstGeom prst="rect">
            <a:avLst/>
          </a:prstGeom>
        </p:spPr>
        <p:txBody>
          <a:bodyPr vert="horz" lIns="91440" tIns="45720" rIns="91440" bIns="45720" rtlCol="0">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t>Quality Data Model (QDM)</a:t>
            </a:r>
          </a:p>
          <a:p>
            <a:pPr lvl="1"/>
            <a:r>
              <a:rPr lang="en-US"/>
              <a:t>Provides the grammar to express eCQMs</a:t>
            </a:r>
          </a:p>
          <a:p>
            <a:pPr lvl="1"/>
            <a:r>
              <a:rPr lang="en-US"/>
              <a:t>Each QDM element is composed of a </a:t>
            </a:r>
            <a:r>
              <a:rPr lang="en-US" i="1"/>
              <a:t>category </a:t>
            </a:r>
            <a:r>
              <a:rPr lang="en-US"/>
              <a:t>of information, a </a:t>
            </a:r>
            <a:r>
              <a:rPr lang="en-US" i="1"/>
              <a:t>datatype </a:t>
            </a:r>
            <a:r>
              <a:rPr lang="en-US"/>
              <a:t>(or context of use), and a </a:t>
            </a:r>
            <a:r>
              <a:rPr lang="en-US" i="1"/>
              <a:t>value set</a:t>
            </a:r>
            <a:r>
              <a:rPr lang="en-US"/>
              <a:t> </a:t>
            </a:r>
          </a:p>
          <a:p>
            <a:pPr lvl="1"/>
            <a:r>
              <a:rPr lang="en-US"/>
              <a:t>The value set defines the specific </a:t>
            </a:r>
            <a:r>
              <a:rPr lang="en-US" i="1"/>
              <a:t>instance </a:t>
            </a:r>
            <a:r>
              <a:rPr lang="en-US"/>
              <a:t>of the category by assigning a set of values (or codes)</a:t>
            </a:r>
          </a:p>
          <a:p>
            <a:pPr lvl="1"/>
            <a:r>
              <a:rPr lang="en-US"/>
              <a:t>Existing value sets are available in the Value Set Authority Center (VSAC)</a:t>
            </a:r>
          </a:p>
          <a:p>
            <a:pPr lvl="1"/>
            <a:r>
              <a:rPr lang="en-US"/>
              <a:t>Currently includes the measure logic</a:t>
            </a:r>
          </a:p>
          <a:p>
            <a:r>
              <a:rPr lang="en-US"/>
              <a:t>Value sets are created in the VSAC using standard terminologies</a:t>
            </a:r>
          </a:p>
          <a:p>
            <a:endParaRPr lang="en-US" dirty="0"/>
          </a:p>
        </p:txBody>
      </p:sp>
    </p:spTree>
    <p:extLst>
      <p:ext uri="{BB962C8B-B14F-4D97-AF65-F5344CB8AC3E}">
        <p14:creationId xmlns:p14="http://schemas.microsoft.com/office/powerpoint/2010/main" val="18666891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eCQMs</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Quality Data Model (QDM) Element Structure</a:t>
            </a:r>
          </a:p>
        </p:txBody>
      </p:sp>
      <p:pic>
        <p:nvPicPr>
          <p:cNvPr id="4" name="Content Placeholder 3" descr="Graphic of Quality Data Model Element Structure" title="Graphic of Quality Data Model Element Structure"/>
          <p:cNvPicPr>
            <a:picLocks noGrp="1" noChangeAspect="1"/>
          </p:cNvPicPr>
          <p:nvPr>
            <p:ph idx="1"/>
          </p:nvPr>
        </p:nvPicPr>
        <p:blipFill>
          <a:blip r:embed="rId3"/>
          <a:stretch>
            <a:fillRect/>
          </a:stretch>
        </p:blipFill>
        <p:spPr>
          <a:xfrm>
            <a:off x="573320" y="1828800"/>
            <a:ext cx="7997360" cy="4297363"/>
          </a:xfrm>
          <a:prstGeom prst="rect">
            <a:avLst/>
          </a:prstGeom>
        </p:spPr>
      </p:pic>
      <p:sp>
        <p:nvSpPr>
          <p:cNvPr id="7" name="TextBox 6"/>
          <p:cNvSpPr txBox="1"/>
          <p:nvPr/>
        </p:nvSpPr>
        <p:spPr>
          <a:xfrm>
            <a:off x="2438400" y="6096000"/>
            <a:ext cx="5715000" cy="338554"/>
          </a:xfrm>
          <a:prstGeom prst="rect">
            <a:avLst/>
          </a:prstGeom>
          <a:noFill/>
        </p:spPr>
        <p:txBody>
          <a:bodyPr wrap="square" rtlCol="0">
            <a:spAutoFit/>
          </a:bodyPr>
          <a:lstStyle/>
          <a:p>
            <a:pPr algn="ctr"/>
            <a:r>
              <a:rPr lang="en-US" sz="1600" dirty="0"/>
              <a:t>Source – Quality Data Model v 4.3</a:t>
            </a:r>
          </a:p>
        </p:txBody>
      </p:sp>
    </p:spTree>
    <p:extLst>
      <p:ext uri="{BB962C8B-B14F-4D97-AF65-F5344CB8AC3E}">
        <p14:creationId xmlns:p14="http://schemas.microsoft.com/office/powerpoint/2010/main" val="9845898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eCQMs</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eCQMs</a:t>
            </a:r>
          </a:p>
        </p:txBody>
      </p:sp>
      <p:sp>
        <p:nvSpPr>
          <p:cNvPr id="7" name="Content Placeholder 2"/>
          <p:cNvSpPr>
            <a:spLocks noGrp="1"/>
          </p:cNvSpPr>
          <p:nvPr>
            <p:ph idx="1"/>
          </p:nvPr>
        </p:nvSpPr>
        <p:spPr>
          <a:xfrm>
            <a:off x="457200" y="2009192"/>
            <a:ext cx="8229600" cy="4297363"/>
          </a:xfrm>
        </p:spPr>
        <p:txBody>
          <a:bodyPr>
            <a:normAutofit fontScale="85000" lnSpcReduction="10000"/>
          </a:bodyPr>
          <a:lstStyle/>
          <a:p>
            <a:pPr>
              <a:spcAft>
                <a:spcPts val="600"/>
              </a:spcAft>
            </a:pPr>
            <a:r>
              <a:rPr lang="en-US" dirty="0"/>
              <a:t>eCQMs rely on standard terminologies to capture data for quality measurement</a:t>
            </a:r>
          </a:p>
          <a:p>
            <a:pPr lvl="1">
              <a:spcAft>
                <a:spcPts val="600"/>
              </a:spcAft>
            </a:pPr>
            <a:r>
              <a:rPr lang="en-US" sz="2400" dirty="0"/>
              <a:t>Systems need to support terminology standards such as LOINC, RxNorm, and SNOMED CT </a:t>
            </a:r>
          </a:p>
          <a:p>
            <a:pPr lvl="1">
              <a:spcAft>
                <a:spcPts val="600"/>
              </a:spcAft>
            </a:pPr>
            <a:r>
              <a:rPr lang="en-US" sz="2400" dirty="0"/>
              <a:t>Terminology and data element requirements may necessitate EHR vendors to redesign and reconfigure workflows and data entry mechanisms to meet the measure collection requirements</a:t>
            </a:r>
          </a:p>
          <a:p>
            <a:pPr>
              <a:spcAft>
                <a:spcPts val="600"/>
              </a:spcAft>
            </a:pPr>
            <a:r>
              <a:rPr lang="en-US" dirty="0"/>
              <a:t>Terminology differences, which define the numerators, denominators, exclusions, and exceptions, create differences in the populations of chart-abstracted measures as compared with </a:t>
            </a:r>
            <a:r>
              <a:rPr lang="en-US" dirty="0" err="1"/>
              <a:t>eCQMs</a:t>
            </a:r>
            <a:endParaRPr lang="en-US" dirty="0"/>
          </a:p>
        </p:txBody>
      </p:sp>
    </p:spTree>
    <p:extLst>
      <p:ext uri="{BB962C8B-B14F-4D97-AF65-F5344CB8AC3E}">
        <p14:creationId xmlns:p14="http://schemas.microsoft.com/office/powerpoint/2010/main" val="27923846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eCQMs</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a:t>Tools to Create an eCQM</a:t>
            </a:r>
            <a:endParaRPr lang="en-US" dirty="0"/>
          </a:p>
        </p:txBody>
      </p:sp>
      <p:sp>
        <p:nvSpPr>
          <p:cNvPr id="7" name="Content Placeholder 2"/>
          <p:cNvSpPr>
            <a:spLocks noGrp="1"/>
          </p:cNvSpPr>
          <p:nvPr>
            <p:ph idx="1"/>
          </p:nvPr>
        </p:nvSpPr>
        <p:spPr/>
        <p:txBody>
          <a:bodyPr>
            <a:normAutofit/>
          </a:bodyPr>
          <a:lstStyle/>
          <a:p>
            <a:r>
              <a:rPr lang="en-US" sz="2700" dirty="0"/>
              <a:t>MAT</a:t>
            </a:r>
          </a:p>
          <a:p>
            <a:pPr lvl="1"/>
            <a:r>
              <a:rPr lang="en-US" sz="2700" dirty="0"/>
              <a:t>A web-based tool for measure developers to author eCQMs</a:t>
            </a:r>
          </a:p>
          <a:p>
            <a:pPr lvl="1"/>
            <a:r>
              <a:rPr lang="en-US" sz="2700" dirty="0"/>
              <a:t>Uses the QDM, links with VSAC, outputs HQMF</a:t>
            </a:r>
          </a:p>
          <a:p>
            <a:pPr lvl="1"/>
            <a:r>
              <a:rPr lang="en-US" sz="2700" dirty="0">
                <a:hlinkClick r:id="rId3"/>
              </a:rPr>
              <a:t>Click here to access CMS' </a:t>
            </a:r>
            <a:r>
              <a:rPr lang="en-US" sz="2700" dirty="0" err="1">
                <a:hlinkClick r:id="rId3"/>
              </a:rPr>
              <a:t>eMeasure</a:t>
            </a:r>
            <a:r>
              <a:rPr lang="en-US" sz="2700" dirty="0">
                <a:hlinkClick r:id="rId3"/>
              </a:rPr>
              <a:t> tool website</a:t>
            </a:r>
            <a:endParaRPr lang="en-US" sz="2700" dirty="0"/>
          </a:p>
          <a:p>
            <a:r>
              <a:rPr lang="en-US" sz="2700" dirty="0"/>
              <a:t>VSAC</a:t>
            </a:r>
          </a:p>
          <a:p>
            <a:pPr lvl="1"/>
            <a:r>
              <a:rPr lang="en-US" sz="2700" dirty="0">
                <a:hlinkClick r:id="rId4"/>
              </a:rPr>
              <a:t>Click here to access the VSAC website</a:t>
            </a:r>
            <a:endParaRPr lang="en-US" sz="2700" dirty="0"/>
          </a:p>
          <a:p>
            <a:pPr marL="0" indent="0">
              <a:buNone/>
            </a:pPr>
            <a:endParaRPr lang="en-US" dirty="0"/>
          </a:p>
        </p:txBody>
      </p:sp>
    </p:spTree>
    <p:extLst>
      <p:ext uri="{BB962C8B-B14F-4D97-AF65-F5344CB8AC3E}">
        <p14:creationId xmlns:p14="http://schemas.microsoft.com/office/powerpoint/2010/main" val="15981859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eCQMs</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Value Set Authority Center (VSAC)</a:t>
            </a:r>
          </a:p>
        </p:txBody>
      </p:sp>
      <p:pic>
        <p:nvPicPr>
          <p:cNvPr id="4" name="Content Placeholder 3" descr="Image of Value Set Authority Center homepage" title="Image of Value Set Authority Center homepage"/>
          <p:cNvPicPr>
            <a:picLocks noGrp="1" noChangeAspect="1"/>
          </p:cNvPicPr>
          <p:nvPr>
            <p:ph idx="1"/>
          </p:nvPr>
        </p:nvPicPr>
        <p:blipFill>
          <a:blip r:embed="rId3"/>
          <a:stretch>
            <a:fillRect/>
          </a:stretch>
        </p:blipFill>
        <p:spPr>
          <a:xfrm>
            <a:off x="152400" y="1701281"/>
            <a:ext cx="8839200" cy="4986868"/>
          </a:xfrm>
          <a:prstGeom prst="rect">
            <a:avLst/>
          </a:prstGeom>
        </p:spPr>
      </p:pic>
    </p:spTree>
    <p:extLst>
      <p:ext uri="{BB962C8B-B14F-4D97-AF65-F5344CB8AC3E}">
        <p14:creationId xmlns:p14="http://schemas.microsoft.com/office/powerpoint/2010/main" val="34217822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eCQMs</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Clinical Quality Measure Submission in CMS Quality Reporting Programs</a:t>
            </a:r>
          </a:p>
        </p:txBody>
      </p:sp>
      <p:sp>
        <p:nvSpPr>
          <p:cNvPr id="7" name="Content Placeholder 2"/>
          <p:cNvSpPr>
            <a:spLocks noGrp="1"/>
          </p:cNvSpPr>
          <p:nvPr>
            <p:ph idx="1"/>
          </p:nvPr>
        </p:nvSpPr>
        <p:spPr>
          <a:xfrm>
            <a:off x="152400" y="1828800"/>
            <a:ext cx="8991600" cy="4297363"/>
          </a:xfrm>
        </p:spPr>
        <p:txBody>
          <a:bodyPr>
            <a:noAutofit/>
          </a:bodyPr>
          <a:lstStyle/>
          <a:p>
            <a:r>
              <a:rPr lang="en-US" sz="2300" dirty="0"/>
              <a:t>CMS XML (QualityNet portal)</a:t>
            </a:r>
          </a:p>
          <a:p>
            <a:pPr lvl="1"/>
            <a:r>
              <a:rPr lang="en-US" sz="2300" dirty="0"/>
              <a:t>Data Submission Vendors</a:t>
            </a:r>
          </a:p>
          <a:p>
            <a:pPr lvl="1"/>
            <a:r>
              <a:rPr lang="en-US" sz="2300" dirty="0"/>
              <a:t>CART</a:t>
            </a:r>
          </a:p>
          <a:p>
            <a:r>
              <a:rPr lang="en-US" sz="2300" dirty="0"/>
              <a:t>Claims</a:t>
            </a:r>
          </a:p>
          <a:p>
            <a:r>
              <a:rPr lang="en-US" sz="2300" dirty="0"/>
              <a:t>Registry XML</a:t>
            </a:r>
          </a:p>
          <a:p>
            <a:r>
              <a:rPr lang="en-US" sz="2300" dirty="0"/>
              <a:t>Qualified Clinical Data Registry (QCDR) XML</a:t>
            </a:r>
          </a:p>
          <a:p>
            <a:r>
              <a:rPr lang="en-US" sz="2300" dirty="0"/>
              <a:t>Group Practice Reporting Options (GPRO) XML</a:t>
            </a:r>
          </a:p>
          <a:p>
            <a:r>
              <a:rPr lang="en-US" sz="2300" dirty="0"/>
              <a:t>Outcome and Assessment Information Set (OASIS)</a:t>
            </a:r>
          </a:p>
          <a:p>
            <a:r>
              <a:rPr lang="en-US" sz="2300" dirty="0"/>
              <a:t>Minimum Data Set (MDS)</a:t>
            </a:r>
          </a:p>
          <a:p>
            <a:r>
              <a:rPr lang="en-US" sz="2300" dirty="0"/>
              <a:t>Consumer Assessment of Healthcare Providers and Systems (CAHPS) Surveys</a:t>
            </a:r>
          </a:p>
          <a:p>
            <a:r>
              <a:rPr lang="en-US" sz="2300" dirty="0"/>
              <a:t>Quality Reporting Document Architecture (QRDA)</a:t>
            </a:r>
          </a:p>
        </p:txBody>
      </p:sp>
    </p:spTree>
    <p:extLst>
      <p:ext uri="{BB962C8B-B14F-4D97-AF65-F5344CB8AC3E}">
        <p14:creationId xmlns:p14="http://schemas.microsoft.com/office/powerpoint/2010/main" val="20569988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eCQMs</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Submission of </a:t>
            </a:r>
            <a:r>
              <a:rPr lang="en-US" dirty="0" err="1"/>
              <a:t>eCQMs</a:t>
            </a:r>
            <a:br>
              <a:rPr lang="en-US" dirty="0"/>
            </a:br>
            <a:r>
              <a:rPr lang="en-US" dirty="0"/>
              <a:t>Quality Reporting Document Architecture (QRDA)</a:t>
            </a:r>
          </a:p>
        </p:txBody>
      </p:sp>
      <p:sp>
        <p:nvSpPr>
          <p:cNvPr id="8" name="Content Placeholder 2"/>
          <p:cNvSpPr>
            <a:spLocks noGrp="1"/>
          </p:cNvSpPr>
          <p:nvPr>
            <p:ph idx="1"/>
          </p:nvPr>
        </p:nvSpPr>
        <p:spPr>
          <a:xfrm>
            <a:off x="457200" y="1855852"/>
            <a:ext cx="8686800" cy="4297363"/>
          </a:xfrm>
        </p:spPr>
        <p:txBody>
          <a:bodyPr>
            <a:noAutofit/>
          </a:bodyPr>
          <a:lstStyle/>
          <a:p>
            <a:r>
              <a:rPr lang="en-US" sz="2700" dirty="0"/>
              <a:t>QRDA is a Clinical Document Architecture (CDA)-based HL7 standard for reporting quality measure data</a:t>
            </a:r>
          </a:p>
          <a:p>
            <a:r>
              <a:rPr lang="en-US" sz="2700" dirty="0"/>
              <a:t>Two types in use</a:t>
            </a:r>
          </a:p>
          <a:p>
            <a:pPr lvl="1"/>
            <a:r>
              <a:rPr lang="en-US" sz="2700" dirty="0"/>
              <a:t>QRDA Category I – patient-level</a:t>
            </a:r>
          </a:p>
          <a:p>
            <a:pPr lvl="1"/>
            <a:r>
              <a:rPr lang="en-US" sz="2700" dirty="0"/>
              <a:t>QRDA Category III – aggregated patient data calculated from QRDA Category I documents </a:t>
            </a:r>
          </a:p>
          <a:p>
            <a:r>
              <a:rPr lang="en-US" sz="2700" dirty="0"/>
              <a:t>QRDA is the file submitted to and received by the CMS system</a:t>
            </a:r>
          </a:p>
          <a:p>
            <a:r>
              <a:rPr lang="en-US" sz="2700" dirty="0"/>
              <a:t>For hospital reporting, only QRDA Category I is accepted </a:t>
            </a:r>
          </a:p>
          <a:p>
            <a:r>
              <a:rPr lang="en-US" sz="2700" dirty="0"/>
              <a:t>EPs can submit in either QRDA I or QRDA III</a:t>
            </a:r>
          </a:p>
        </p:txBody>
      </p:sp>
    </p:spTree>
    <p:extLst>
      <p:ext uri="{BB962C8B-B14F-4D97-AF65-F5344CB8AC3E}">
        <p14:creationId xmlns:p14="http://schemas.microsoft.com/office/powerpoint/2010/main" val="39095372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Vision and Goals: </a:t>
            </a:r>
            <a:r>
              <a:rPr lang="en-US" sz="4000" dirty="0">
                <a:solidFill>
                  <a:prstClr val="white"/>
                </a:solidFill>
              </a:rPr>
              <a:t>Webinar Series</a:t>
            </a:r>
            <a:endParaRPr lang="en-US" sz="4000" dirty="0"/>
          </a:p>
        </p:txBody>
      </p:sp>
      <p:sp>
        <p:nvSpPr>
          <p:cNvPr id="4" name="Content Placeholder 3"/>
          <p:cNvSpPr txBox="1">
            <a:spLocks noGrp="1"/>
          </p:cNvSpPr>
          <p:nvPr>
            <p:ph idx="1"/>
          </p:nvPr>
        </p:nvSpPr>
        <p:spPr>
          <a:xfrm>
            <a:off x="15240" y="1886420"/>
            <a:ext cx="8967866" cy="2197525"/>
          </a:xfrm>
          <a:prstGeom prst="rect">
            <a:avLst/>
          </a:prstGeom>
          <a:noFill/>
        </p:spPr>
        <p:txBody>
          <a:bodyPr wrap="square" rtlCol="0">
            <a:spAutoFit/>
          </a:bodyPr>
          <a:lstStyle/>
          <a:p>
            <a:r>
              <a:rPr lang="en-US" sz="2400" dirty="0"/>
              <a:t>An ongoing process to engage clinical specialty societies and patient advocacy groups in quality measure development. </a:t>
            </a:r>
          </a:p>
          <a:p>
            <a:r>
              <a:rPr lang="en-US" sz="2400" dirty="0"/>
              <a:t>Elicit feedback that will help CMS design toolkits and enduring materials designed specifically for specialty societies and patient advocacy groups interested in measure development. </a:t>
            </a:r>
          </a:p>
          <a:p>
            <a:pPr marL="0" indent="0" algn="ctr">
              <a:buNone/>
            </a:pPr>
            <a:endParaRPr lang="en-US" sz="1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
        <p:nvSpPr>
          <p:cNvPr id="6" name="Rectangle 5"/>
          <p:cNvSpPr/>
          <p:nvPr/>
        </p:nvSpPr>
        <p:spPr>
          <a:xfrm>
            <a:off x="469067" y="4269085"/>
            <a:ext cx="8205866" cy="3342453"/>
          </a:xfrm>
          <a:prstGeom prst="rect">
            <a:avLst/>
          </a:prstGeom>
        </p:spPr>
        <p:txBody>
          <a:bodyPr wrap="square" numCol="2">
            <a:spAutoFit/>
          </a:bodyPr>
          <a:lstStyle/>
          <a:p>
            <a:pPr lvl="1">
              <a:buFont typeface="Wingdings" panose="05000000000000000000" pitchFamily="2" charset="2"/>
              <a:buChar char="ü"/>
            </a:pPr>
            <a:r>
              <a:rPr lang="en-US" sz="2400" dirty="0"/>
              <a:t>Education </a:t>
            </a:r>
          </a:p>
          <a:p>
            <a:pPr lvl="1">
              <a:buFont typeface="Wingdings" panose="05000000000000000000" pitchFamily="2" charset="2"/>
              <a:buChar char="ü"/>
            </a:pPr>
            <a:r>
              <a:rPr lang="en-US" sz="2400" dirty="0"/>
              <a:t>Outreach</a:t>
            </a:r>
          </a:p>
          <a:p>
            <a:pPr lvl="1">
              <a:buFont typeface="Wingdings" panose="05000000000000000000" pitchFamily="2" charset="2"/>
              <a:buChar char="ü"/>
            </a:pPr>
            <a:r>
              <a:rPr lang="en-US" sz="2400" dirty="0"/>
              <a:t> Frequent Communication</a:t>
            </a:r>
          </a:p>
          <a:p>
            <a:pPr lvl="1">
              <a:buFont typeface="Wingdings" panose="05000000000000000000" pitchFamily="2" charset="2"/>
              <a:buChar char="ü"/>
            </a:pPr>
            <a:r>
              <a:rPr lang="en-US" sz="2400" dirty="0"/>
              <a:t>Enduring Materials</a:t>
            </a:r>
            <a:endParaRPr lang="en-US" sz="2400" dirty="0">
              <a:solidFill>
                <a:prstClr val="black"/>
              </a:solidFill>
            </a:endParaRPr>
          </a:p>
          <a:p>
            <a:pPr marL="742950" lvl="1" indent="-285750">
              <a:spcBef>
                <a:spcPct val="20000"/>
              </a:spcBef>
              <a:buFont typeface="Wingdings" panose="05000000000000000000" pitchFamily="2" charset="2"/>
              <a:buChar char="ü"/>
            </a:pPr>
            <a:r>
              <a:rPr lang="en-US" sz="2400" dirty="0">
                <a:solidFill>
                  <a:prstClr val="black"/>
                </a:solidFill>
              </a:rPr>
              <a:t>Dedicated Websites</a:t>
            </a:r>
          </a:p>
          <a:p>
            <a:pPr marL="742950" lvl="1" indent="-285750">
              <a:spcBef>
                <a:spcPct val="20000"/>
              </a:spcBef>
              <a:buFont typeface="Wingdings" panose="05000000000000000000" pitchFamily="2" charset="2"/>
              <a:buChar char="ü"/>
            </a:pPr>
            <a:endParaRPr lang="en-US" sz="2400" dirty="0">
              <a:solidFill>
                <a:prstClr val="black"/>
              </a:solidFill>
            </a:endParaRPr>
          </a:p>
          <a:p>
            <a:pPr marL="742950" lvl="1" indent="-285750">
              <a:spcBef>
                <a:spcPct val="20000"/>
              </a:spcBef>
              <a:buFont typeface="Wingdings" panose="05000000000000000000" pitchFamily="2" charset="2"/>
              <a:buChar char="ü"/>
            </a:pPr>
            <a:endParaRPr lang="en-US" sz="2400" dirty="0">
              <a:solidFill>
                <a:prstClr val="black"/>
              </a:solidFill>
            </a:endParaRPr>
          </a:p>
          <a:p>
            <a:pPr lvl="1">
              <a:spcBef>
                <a:spcPct val="20000"/>
              </a:spcBef>
            </a:pPr>
            <a:endParaRPr lang="en-US" sz="2400" dirty="0">
              <a:solidFill>
                <a:prstClr val="black"/>
              </a:solidFill>
            </a:endParaRPr>
          </a:p>
          <a:p>
            <a:pPr marL="742950" lvl="1" indent="-285750">
              <a:spcBef>
                <a:spcPct val="20000"/>
              </a:spcBef>
              <a:buFont typeface="Wingdings" panose="05000000000000000000" pitchFamily="2" charset="2"/>
              <a:buChar char="ü"/>
            </a:pPr>
            <a:r>
              <a:rPr lang="en-US" sz="2400" dirty="0">
                <a:solidFill>
                  <a:prstClr val="black"/>
                </a:solidFill>
              </a:rPr>
              <a:t>Measure Development Roadmaps</a:t>
            </a:r>
          </a:p>
          <a:p>
            <a:pPr marL="742950" lvl="1" indent="-285750">
              <a:spcBef>
                <a:spcPct val="20000"/>
              </a:spcBef>
              <a:buFont typeface="Wingdings" panose="05000000000000000000" pitchFamily="2" charset="2"/>
              <a:buChar char="ü"/>
            </a:pPr>
            <a:r>
              <a:rPr lang="en-US" sz="2400" dirty="0">
                <a:solidFill>
                  <a:prstClr val="black"/>
                </a:solidFill>
              </a:rPr>
              <a:t>Targeted Newsletters and Communication</a:t>
            </a:r>
          </a:p>
          <a:p>
            <a:pPr marL="742950" lvl="1" indent="-285750">
              <a:spcBef>
                <a:spcPct val="20000"/>
              </a:spcBef>
              <a:buFont typeface="Wingdings" panose="05000000000000000000" pitchFamily="2" charset="2"/>
              <a:buChar char="ü"/>
            </a:pPr>
            <a:r>
              <a:rPr lang="en-US" sz="2400" dirty="0"/>
              <a:t>Showcase Opportunities</a:t>
            </a:r>
            <a:endParaRPr lang="en-US" dirty="0"/>
          </a:p>
        </p:txBody>
      </p:sp>
    </p:spTree>
    <p:extLst>
      <p:ext uri="{BB962C8B-B14F-4D97-AF65-F5344CB8AC3E}">
        <p14:creationId xmlns:p14="http://schemas.microsoft.com/office/powerpoint/2010/main" val="29923022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eCQMs</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a:t>Tools for Testing eCQMs</a:t>
            </a:r>
            <a:endParaRPr lang="en-US" dirty="0"/>
          </a:p>
        </p:txBody>
      </p:sp>
      <p:sp>
        <p:nvSpPr>
          <p:cNvPr id="7" name="Content Placeholder 2"/>
          <p:cNvSpPr>
            <a:spLocks noGrp="1"/>
          </p:cNvSpPr>
          <p:nvPr>
            <p:ph idx="1"/>
          </p:nvPr>
        </p:nvSpPr>
        <p:spPr>
          <a:xfrm>
            <a:off x="457200" y="2133600"/>
            <a:ext cx="8229600" cy="4297363"/>
          </a:xfrm>
        </p:spPr>
        <p:txBody>
          <a:bodyPr>
            <a:normAutofit/>
          </a:bodyPr>
          <a:lstStyle/>
          <a:p>
            <a:r>
              <a:rPr lang="en-US" sz="2700" dirty="0"/>
              <a:t>Bonnie - </a:t>
            </a:r>
            <a:r>
              <a:rPr lang="en-US" sz="2700" dirty="0">
                <a:hlinkClick r:id="rId3"/>
              </a:rPr>
              <a:t>Click here to access Bonnie</a:t>
            </a:r>
            <a:endParaRPr lang="en-US" sz="2700" dirty="0"/>
          </a:p>
          <a:p>
            <a:r>
              <a:rPr lang="en-US" sz="2700" dirty="0"/>
              <a:t>Cypress - </a:t>
            </a:r>
            <a:r>
              <a:rPr lang="en-US" sz="2700" dirty="0">
                <a:hlinkClick r:id="rId4"/>
              </a:rPr>
              <a:t>Click here to access Cypress</a:t>
            </a:r>
            <a:endParaRPr lang="en-US" sz="2700" dirty="0"/>
          </a:p>
          <a:p>
            <a:r>
              <a:rPr lang="en-US" sz="2700" dirty="0"/>
              <a:t>Pre-submission QRDA Validation Tools</a:t>
            </a:r>
          </a:p>
          <a:p>
            <a:pPr lvl="1"/>
            <a:r>
              <a:rPr lang="en-US" sz="2700" dirty="0"/>
              <a:t>Presubmission Validation Application (PSVA)</a:t>
            </a:r>
          </a:p>
          <a:p>
            <a:pPr lvl="1"/>
            <a:r>
              <a:rPr lang="en-US" sz="2700" dirty="0"/>
              <a:t>Submission Engine Validation Tool (SEVT)</a:t>
            </a:r>
          </a:p>
        </p:txBody>
      </p:sp>
    </p:spTree>
    <p:extLst>
      <p:ext uri="{BB962C8B-B14F-4D97-AF65-F5344CB8AC3E}">
        <p14:creationId xmlns:p14="http://schemas.microsoft.com/office/powerpoint/2010/main" val="9165098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eCQMs</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Clinical Quality Measure Submission in CMS Quality Reporting Programs</a:t>
            </a:r>
          </a:p>
        </p:txBody>
      </p:sp>
      <p:pic>
        <p:nvPicPr>
          <p:cNvPr id="7" name="Picture 6" descr="Picture of a question mark" title="Picure of a question mark"/>
          <p:cNvPicPr>
            <a:picLocks noChangeAspect="1"/>
          </p:cNvPicPr>
          <p:nvPr/>
        </p:nvPicPr>
        <p:blipFill>
          <a:blip r:embed="rId3" cstate="print"/>
          <a:stretch>
            <a:fillRect/>
          </a:stretch>
        </p:blipFill>
        <p:spPr>
          <a:xfrm>
            <a:off x="2286000" y="2005517"/>
            <a:ext cx="4724400" cy="3545549"/>
          </a:xfrm>
          <a:prstGeom prst="rect">
            <a:avLst/>
          </a:prstGeom>
        </p:spPr>
      </p:pic>
    </p:spTree>
    <p:extLst>
      <p:ext uri="{BB962C8B-B14F-4D97-AF65-F5344CB8AC3E}">
        <p14:creationId xmlns:p14="http://schemas.microsoft.com/office/powerpoint/2010/main" val="38982026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eCQMs</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a:t>Now and the Future</a:t>
            </a:r>
            <a:endParaRPr lang="en-US" dirty="0"/>
          </a:p>
        </p:txBody>
      </p:sp>
      <p:sp>
        <p:nvSpPr>
          <p:cNvPr id="7" name="Content Placeholder 3"/>
          <p:cNvSpPr>
            <a:spLocks noGrp="1"/>
          </p:cNvSpPr>
          <p:nvPr>
            <p:ph idx="1"/>
          </p:nvPr>
        </p:nvSpPr>
        <p:spPr>
          <a:xfrm>
            <a:off x="457200" y="2305282"/>
            <a:ext cx="8229600" cy="4297363"/>
          </a:xfrm>
        </p:spPr>
        <p:txBody>
          <a:bodyPr>
            <a:normAutofit/>
          </a:bodyPr>
          <a:lstStyle/>
          <a:p>
            <a:r>
              <a:rPr lang="en-US" sz="2700" dirty="0"/>
              <a:t>eCQMs are now part of several different CMS quality reporting programs</a:t>
            </a:r>
          </a:p>
          <a:p>
            <a:r>
              <a:rPr lang="en-US" sz="2700" dirty="0" err="1"/>
              <a:t>eCQMs</a:t>
            </a:r>
            <a:r>
              <a:rPr lang="en-US" sz="2700" dirty="0"/>
              <a:t> are expected to be added to more programs in the near future</a:t>
            </a:r>
          </a:p>
          <a:p>
            <a:r>
              <a:rPr lang="en-US" sz="2700" dirty="0"/>
              <a:t>The current version of the Blueprint has a separate section on eCQMs</a:t>
            </a:r>
          </a:p>
          <a:p>
            <a:pPr lvl="1"/>
            <a:r>
              <a:rPr lang="en-US" sz="2700" dirty="0"/>
              <a:t>eCQM information will be integrated within the Blueprint</a:t>
            </a:r>
          </a:p>
        </p:txBody>
      </p:sp>
    </p:spTree>
    <p:extLst>
      <p:ext uri="{BB962C8B-B14F-4D97-AF65-F5344CB8AC3E}">
        <p14:creationId xmlns:p14="http://schemas.microsoft.com/office/powerpoint/2010/main" val="39333298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eCQMs</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a:t>Potential/Actual Impacts to </a:t>
            </a:r>
            <a:br>
              <a:rPr lang="en-US"/>
            </a:br>
            <a:r>
              <a:rPr lang="en-US"/>
              <a:t>Quality Reporting Programs</a:t>
            </a:r>
            <a:endParaRPr lang="en-US" dirty="0"/>
          </a:p>
        </p:txBody>
      </p:sp>
      <p:pic>
        <p:nvPicPr>
          <p:cNvPr id="4" name="Content Placeholder 3" descr="The table list things that might be impaceted when transitioning measure to eCQMs." title="Table with headers that read Category and Details"/>
          <p:cNvPicPr>
            <a:picLocks noGrp="1" noChangeAspect="1"/>
          </p:cNvPicPr>
          <p:nvPr>
            <p:ph idx="1"/>
          </p:nvPr>
        </p:nvPicPr>
        <p:blipFill>
          <a:blip r:embed="rId3"/>
          <a:stretch>
            <a:fillRect/>
          </a:stretch>
        </p:blipFill>
        <p:spPr>
          <a:xfrm>
            <a:off x="457200" y="2641149"/>
            <a:ext cx="8229600" cy="4084237"/>
          </a:xfrm>
          <a:prstGeom prst="rect">
            <a:avLst/>
          </a:prstGeom>
        </p:spPr>
      </p:pic>
      <p:sp>
        <p:nvSpPr>
          <p:cNvPr id="7" name="Rectangle 6"/>
          <p:cNvSpPr/>
          <p:nvPr/>
        </p:nvSpPr>
        <p:spPr>
          <a:xfrm>
            <a:off x="0" y="1790997"/>
            <a:ext cx="8991600" cy="949171"/>
          </a:xfrm>
          <a:prstGeom prst="rect">
            <a:avLst/>
          </a:prstGeom>
        </p:spPr>
        <p:txBody>
          <a:bodyPr wrap="square">
            <a:spAutoFit/>
          </a:bodyPr>
          <a:lstStyle/>
          <a:p>
            <a:pPr algn="ctr">
              <a:lnSpc>
                <a:spcPct val="120000"/>
              </a:lnSpc>
              <a:spcAft>
                <a:spcPts val="600"/>
              </a:spcAft>
            </a:pPr>
            <a:r>
              <a:rPr lang="en-US" sz="2400" dirty="0"/>
              <a:t>Migration to eCQMs can potentially impact different aspects of quality programs, including,</a:t>
            </a:r>
            <a:r>
              <a:rPr lang="en-US" sz="2400" dirty="0">
                <a:solidFill>
                  <a:srgbClr val="FF0000"/>
                </a:solidFill>
              </a:rPr>
              <a:t> </a:t>
            </a:r>
            <a:r>
              <a:rPr lang="en-US" sz="2400" dirty="0"/>
              <a:t>but not limited to:</a:t>
            </a:r>
          </a:p>
        </p:txBody>
      </p:sp>
    </p:spTree>
    <p:extLst>
      <p:ext uri="{BB962C8B-B14F-4D97-AF65-F5344CB8AC3E}">
        <p14:creationId xmlns:p14="http://schemas.microsoft.com/office/powerpoint/2010/main" val="16667124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eCQMs</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a:t>References</a:t>
            </a:r>
            <a:endParaRPr lang="en-US" dirty="0"/>
          </a:p>
        </p:txBody>
      </p:sp>
      <p:sp>
        <p:nvSpPr>
          <p:cNvPr id="7" name="Content Placeholder 2"/>
          <p:cNvSpPr>
            <a:spLocks noGrp="1"/>
          </p:cNvSpPr>
          <p:nvPr>
            <p:ph idx="1"/>
          </p:nvPr>
        </p:nvSpPr>
        <p:spPr>
          <a:xfrm>
            <a:off x="914400" y="2133600"/>
            <a:ext cx="8229600" cy="4297363"/>
          </a:xfrm>
        </p:spPr>
        <p:txBody>
          <a:bodyPr>
            <a:normAutofit fontScale="92500" lnSpcReduction="10000"/>
          </a:bodyPr>
          <a:lstStyle/>
          <a:p>
            <a:r>
              <a:rPr lang="en-US" sz="2700" dirty="0"/>
              <a:t>eCQI Resource Center</a:t>
            </a:r>
          </a:p>
          <a:p>
            <a:pPr lvl="1"/>
            <a:r>
              <a:rPr lang="en-US" sz="2700" dirty="0">
                <a:hlinkClick r:id="rId3"/>
              </a:rPr>
              <a:t>Click here to access the </a:t>
            </a:r>
            <a:r>
              <a:rPr lang="en-US" sz="2700" dirty="0" err="1">
                <a:hlinkClick r:id="rId3"/>
              </a:rPr>
              <a:t>eCQI</a:t>
            </a:r>
            <a:r>
              <a:rPr lang="en-US" sz="2700" dirty="0">
                <a:hlinkClick r:id="rId3"/>
              </a:rPr>
              <a:t> Resource Center</a:t>
            </a:r>
            <a:endParaRPr lang="en-US" sz="2700" dirty="0"/>
          </a:p>
          <a:p>
            <a:r>
              <a:rPr lang="en-US" sz="2700" dirty="0"/>
              <a:t>CMS MAT</a:t>
            </a:r>
          </a:p>
          <a:p>
            <a:pPr lvl="1"/>
            <a:r>
              <a:rPr lang="en-US" sz="2700" dirty="0">
                <a:hlinkClick r:id="rId4"/>
              </a:rPr>
              <a:t>Click here to access CMS' MAT website</a:t>
            </a:r>
            <a:endParaRPr lang="en-US" sz="2700" dirty="0"/>
          </a:p>
          <a:p>
            <a:r>
              <a:rPr lang="en-US" sz="2700" dirty="0"/>
              <a:t>VSAC</a:t>
            </a:r>
          </a:p>
          <a:p>
            <a:pPr lvl="1"/>
            <a:r>
              <a:rPr lang="en-US" sz="2700" dirty="0">
                <a:hlinkClick r:id="rId5"/>
              </a:rPr>
              <a:t>Click here to access the VSAC website</a:t>
            </a:r>
            <a:endParaRPr lang="en-US" sz="2700" dirty="0"/>
          </a:p>
          <a:p>
            <a:r>
              <a:rPr lang="en-US" sz="2700" dirty="0"/>
              <a:t>NQF</a:t>
            </a:r>
          </a:p>
          <a:p>
            <a:pPr lvl="1"/>
            <a:r>
              <a:rPr lang="en-US" sz="2700" dirty="0">
                <a:hlinkClick r:id="rId6"/>
              </a:rPr>
              <a:t>Click here to access NQF's website</a:t>
            </a:r>
            <a:endParaRPr lang="en-US" sz="2700" dirty="0"/>
          </a:p>
          <a:p>
            <a:r>
              <a:rPr lang="en-US" sz="3100" dirty="0"/>
              <a:t>JIRA</a:t>
            </a:r>
          </a:p>
          <a:p>
            <a:pPr lvl="1"/>
            <a:r>
              <a:rPr lang="en-US" sz="2700" dirty="0">
                <a:hlinkClick r:id="rId7"/>
              </a:rPr>
              <a:t>Click here to access the JIRA website</a:t>
            </a:r>
            <a:endParaRPr lang="en-US" sz="2700" dirty="0"/>
          </a:p>
        </p:txBody>
      </p:sp>
    </p:spTree>
    <p:extLst>
      <p:ext uri="{BB962C8B-B14F-4D97-AF65-F5344CB8AC3E}">
        <p14:creationId xmlns:p14="http://schemas.microsoft.com/office/powerpoint/2010/main" val="37945709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eCQMs</a:t>
            </a:r>
          </a:p>
        </p:txBody>
      </p:sp>
      <p:sp>
        <p:nvSpPr>
          <p:cNvPr id="5" name="Title 4"/>
          <p:cNvSpPr txBox="1">
            <a:spLocks/>
          </p:cNvSpPr>
          <p:nvPr/>
        </p:nvSpPr>
        <p:spPr>
          <a:xfrm>
            <a:off x="0" y="634481"/>
            <a:ext cx="9144000" cy="709127"/>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a:t>Program-Specific eCQM Questions</a:t>
            </a:r>
            <a:endParaRPr lang="en-US" dirty="0"/>
          </a:p>
        </p:txBody>
      </p:sp>
      <p:sp>
        <p:nvSpPr>
          <p:cNvPr id="7" name="Content Placeholder 2"/>
          <p:cNvSpPr>
            <a:spLocks noGrp="1"/>
          </p:cNvSpPr>
          <p:nvPr>
            <p:ph idx="1"/>
          </p:nvPr>
        </p:nvSpPr>
        <p:spPr>
          <a:xfrm>
            <a:off x="19050" y="1524000"/>
            <a:ext cx="8991600" cy="5029200"/>
          </a:xfrm>
        </p:spPr>
        <p:txBody>
          <a:bodyPr>
            <a:normAutofit fontScale="25000" lnSpcReduction="20000"/>
          </a:bodyPr>
          <a:lstStyle/>
          <a:p>
            <a:r>
              <a:rPr lang="en-US" sz="9600" dirty="0"/>
              <a:t>For questions related to eCQMs in the Hospital IQR Program requirements, policy, and alignment, contact the Inpatient Support Team at (844) 472-4477 (8:00am – 8:00pm ET) or submit questions via the Q&amp;A Tool: </a:t>
            </a:r>
            <a:r>
              <a:rPr lang="en-US" sz="9600" dirty="0">
                <a:hlinkClick r:id="rId3"/>
              </a:rPr>
              <a:t>Click here to access the Q&amp;A Tool</a:t>
            </a:r>
            <a:endParaRPr lang="en-US" sz="9600" dirty="0"/>
          </a:p>
          <a:p>
            <a:endParaRPr lang="en-US" sz="4200" dirty="0"/>
          </a:p>
          <a:p>
            <a:r>
              <a:rPr lang="en-US" sz="9600" dirty="0"/>
              <a:t>For questions on the EHR Incentive Program (“Meaningful Use”), please contact the EHR Information Center (EHRIC) at (888) 734-6433 (7:30am – 6:30pm CT)</a:t>
            </a:r>
          </a:p>
          <a:p>
            <a:endParaRPr lang="en-US" sz="4200" dirty="0"/>
          </a:p>
          <a:p>
            <a:r>
              <a:rPr lang="en-US" sz="9600" dirty="0"/>
              <a:t>For questions related to PQRS Policy and Programs, please contact the QualityNet Help Desk E-mail </a:t>
            </a:r>
            <a:r>
              <a:rPr lang="en-US" sz="9600" dirty="0">
                <a:hlinkClick r:id="rId4"/>
              </a:rPr>
              <a:t>qnetsupport@hcqis.org</a:t>
            </a:r>
            <a:r>
              <a:rPr lang="en-US" sz="9600" dirty="0"/>
              <a:t> and Phone: (866) 288-8912 or TTY: (877) 715-6222</a:t>
            </a:r>
          </a:p>
          <a:p>
            <a:endParaRPr lang="en-US" sz="4200" dirty="0"/>
          </a:p>
          <a:p>
            <a:r>
              <a:rPr lang="en-US" sz="9600" dirty="0"/>
              <a:t>For questions related to the Quality Payment Program (QPP), please contact </a:t>
            </a:r>
            <a:r>
              <a:rPr lang="en-US" sz="9600" dirty="0">
                <a:hlinkClick r:id="rId5"/>
              </a:rPr>
              <a:t>QPP@cms.hhs.gov</a:t>
            </a:r>
            <a:r>
              <a:rPr lang="en-US" sz="9600" dirty="0"/>
              <a:t> or (866) 288-8292. Also see https://qpp.cms.gov/</a:t>
            </a:r>
          </a:p>
          <a:p>
            <a:endParaRPr lang="en-US" dirty="0"/>
          </a:p>
        </p:txBody>
      </p:sp>
    </p:spTree>
    <p:extLst>
      <p:ext uri="{BB962C8B-B14F-4D97-AF65-F5344CB8AC3E}">
        <p14:creationId xmlns:p14="http://schemas.microsoft.com/office/powerpoint/2010/main" val="34138214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eCQMs</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a:t>Discussion Questions</a:t>
            </a:r>
            <a:endParaRPr lang="en-US" dirty="0"/>
          </a:p>
        </p:txBody>
      </p:sp>
      <p:sp>
        <p:nvSpPr>
          <p:cNvPr id="7" name="Content Placeholder 6"/>
          <p:cNvSpPr txBox="1">
            <a:spLocks noGrp="1"/>
          </p:cNvSpPr>
          <p:nvPr>
            <p:ph idx="1"/>
          </p:nvPr>
        </p:nvSpPr>
        <p:spPr>
          <a:xfrm>
            <a:off x="152400" y="2133600"/>
            <a:ext cx="8839200" cy="4081117"/>
          </a:xfrm>
          <a:prstGeom prst="rect">
            <a:avLst/>
          </a:prstGeom>
          <a:noFill/>
        </p:spPr>
        <p:txBody>
          <a:bodyPr wrap="square" rtlCol="0">
            <a:spAutoFit/>
          </a:bodyPr>
          <a:lstStyle/>
          <a:p>
            <a:pPr marL="285750" indent="-285750">
              <a:buFont typeface="Arial" panose="020B0604020202020204" pitchFamily="34" charset="0"/>
              <a:buChar char="•"/>
            </a:pPr>
            <a:r>
              <a:rPr lang="en-US" sz="2700" dirty="0"/>
              <a:t>Are there eCQMs available for your practice area? If not, what practice areas are lacking? What support do you need to develop eCQMs?</a:t>
            </a:r>
          </a:p>
          <a:p>
            <a:pPr marL="285750" indent="-285750">
              <a:buFont typeface="Arial" panose="020B0604020202020204" pitchFamily="34" charset="0"/>
              <a:buChar char="•"/>
            </a:pPr>
            <a:r>
              <a:rPr lang="en-US" sz="2700" dirty="0"/>
              <a:t>What issues have you experienced with eCQMs – positive or negative?</a:t>
            </a:r>
          </a:p>
          <a:p>
            <a:pPr marL="285750" indent="-285750">
              <a:buFont typeface="Arial" panose="020B0604020202020204" pitchFamily="34" charset="0"/>
              <a:buChar char="•"/>
            </a:pPr>
            <a:r>
              <a:rPr lang="en-US" sz="2700" dirty="0"/>
              <a:t>Have eCQMs reduced your reporting burden? If not, why not?</a:t>
            </a:r>
          </a:p>
          <a:p>
            <a:pPr marL="285750" indent="-285750">
              <a:buFont typeface="Arial" panose="020B0604020202020204" pitchFamily="34" charset="0"/>
              <a:buChar char="•"/>
            </a:pPr>
            <a:r>
              <a:rPr lang="en-US" sz="2700" dirty="0"/>
              <a:t>Have you needed to change workflow or documentation practices to accommodate eCQMS? If yes, what?</a:t>
            </a:r>
          </a:p>
        </p:txBody>
      </p:sp>
    </p:spTree>
    <p:extLst>
      <p:ext uri="{BB962C8B-B14F-4D97-AF65-F5344CB8AC3E}">
        <p14:creationId xmlns:p14="http://schemas.microsoft.com/office/powerpoint/2010/main" val="2395538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eCQMs</a:t>
            </a:r>
          </a:p>
        </p:txBody>
      </p:sp>
      <p:sp>
        <p:nvSpPr>
          <p:cNvPr id="5" name="Title 4" descr="this is a ablank text box" title="This is a blank text box"/>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endParaRPr lang="en-US" dirty="0"/>
          </a:p>
        </p:txBody>
      </p:sp>
      <p:pic>
        <p:nvPicPr>
          <p:cNvPr id="7" name="Picture 6" descr="Picture of a question mark&#10;" title="Picture of a question mark"/>
          <p:cNvPicPr>
            <a:picLocks noChangeAspect="1"/>
          </p:cNvPicPr>
          <p:nvPr/>
        </p:nvPicPr>
        <p:blipFill>
          <a:blip r:embed="rId3" cstate="print"/>
          <a:stretch>
            <a:fillRect/>
          </a:stretch>
        </p:blipFill>
        <p:spPr>
          <a:xfrm>
            <a:off x="2286000" y="2005517"/>
            <a:ext cx="4724400" cy="3545549"/>
          </a:xfrm>
          <a:prstGeom prst="rect">
            <a:avLst/>
          </a:prstGeom>
        </p:spPr>
      </p:pic>
    </p:spTree>
    <p:extLst>
      <p:ext uri="{BB962C8B-B14F-4D97-AF65-F5344CB8AC3E}">
        <p14:creationId xmlns:p14="http://schemas.microsoft.com/office/powerpoint/2010/main" val="38924312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chor="t"/>
          <a:lstStyle/>
          <a:p>
            <a:r>
              <a:rPr lang="en-US" dirty="0"/>
              <a:t>CMS Spotlight Opportunities</a:t>
            </a:r>
          </a:p>
        </p:txBody>
      </p:sp>
      <p:sp>
        <p:nvSpPr>
          <p:cNvPr id="3" name="Content Placeholder 2"/>
          <p:cNvSpPr>
            <a:spLocks noGrp="1"/>
          </p:cNvSpPr>
          <p:nvPr>
            <p:ph idx="1"/>
          </p:nvPr>
        </p:nvSpPr>
        <p:spPr>
          <a:xfrm>
            <a:off x="381000" y="2335762"/>
            <a:ext cx="8991599" cy="4297363"/>
          </a:xfrm>
        </p:spPr>
        <p:txBody>
          <a:bodyPr>
            <a:normAutofit/>
          </a:bodyPr>
          <a:lstStyle/>
          <a:p>
            <a:pPr marL="457200" lvl="1" indent="0">
              <a:buNone/>
            </a:pPr>
            <a:r>
              <a:rPr lang="en-US" sz="2700" b="1" dirty="0"/>
              <a:t>Reminder: </a:t>
            </a:r>
          </a:p>
          <a:p>
            <a:pPr marL="457200" lvl="1" indent="0">
              <a:buNone/>
            </a:pPr>
            <a:endParaRPr lang="en-US" sz="2700" dirty="0"/>
          </a:p>
          <a:p>
            <a:pPr marL="457200" lvl="1" indent="0">
              <a:buNone/>
            </a:pPr>
            <a:r>
              <a:rPr lang="en-US" sz="2700" dirty="0"/>
              <a:t>If you are currently developing quality measures that you would like to present to CMS contact the MMS Support Desk at </a:t>
            </a:r>
            <a:r>
              <a:rPr lang="en-US" sz="2700" dirty="0">
                <a:hlinkClick r:id="rId3"/>
              </a:rPr>
              <a:t>MMSsupport@Battelle.org</a:t>
            </a:r>
            <a:endParaRPr lang="en-US" sz="2700" dirty="0"/>
          </a:p>
          <a:p>
            <a:pPr marL="457200" lvl="1" indent="0">
              <a:buNone/>
            </a:pPr>
            <a:endParaRPr lang="en-US" sz="3200" dirty="0"/>
          </a:p>
          <a:p>
            <a:endParaRPr lang="en-US" dirty="0"/>
          </a:p>
        </p:txBody>
      </p:sp>
      <p:sp>
        <p:nvSpPr>
          <p:cNvPr id="7"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Tree>
    <p:extLst>
      <p:ext uri="{BB962C8B-B14F-4D97-AF65-F5344CB8AC3E}">
        <p14:creationId xmlns:p14="http://schemas.microsoft.com/office/powerpoint/2010/main" val="26762628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eCQMs</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a:t>Measure Development Education &amp; Outreach for Specialty Societies &amp; Patient Advocacy Groups</a:t>
            </a:r>
            <a:endParaRPr lang="en-US" dirty="0"/>
          </a:p>
        </p:txBody>
      </p:sp>
      <p:sp>
        <p:nvSpPr>
          <p:cNvPr id="7" name="Content Placeholder 1"/>
          <p:cNvSpPr>
            <a:spLocks noGrp="1"/>
          </p:cNvSpPr>
          <p:nvPr>
            <p:ph idx="1"/>
          </p:nvPr>
        </p:nvSpPr>
        <p:spPr>
          <a:xfrm>
            <a:off x="609600" y="2335762"/>
            <a:ext cx="8229600" cy="4297363"/>
          </a:xfrm>
        </p:spPr>
        <p:txBody>
          <a:bodyPr>
            <a:normAutofit/>
          </a:bodyPr>
          <a:lstStyle/>
          <a:p>
            <a:pPr marL="0" indent="0">
              <a:buNone/>
            </a:pPr>
            <a:r>
              <a:rPr lang="en-US" sz="2700" b="1" dirty="0"/>
              <a:t>Planned Upcoming Webinars:</a:t>
            </a:r>
          </a:p>
          <a:p>
            <a:pPr marL="457200" lvl="1" indent="0">
              <a:buNone/>
            </a:pPr>
            <a:endParaRPr lang="en-US" sz="2700" b="1" dirty="0"/>
          </a:p>
          <a:p>
            <a:pPr marL="514350" indent="-457200"/>
            <a:r>
              <a:rPr lang="en-US" sz="2700" dirty="0"/>
              <a:t>Suggestions for future topics?</a:t>
            </a:r>
          </a:p>
          <a:p>
            <a:pPr marL="514350" indent="-457200"/>
            <a:endParaRPr lang="en-US" sz="1050" dirty="0"/>
          </a:p>
          <a:p>
            <a:pPr marL="514350" indent="-457200"/>
            <a:r>
              <a:rPr lang="en-US" sz="2700" dirty="0"/>
              <a:t>Email: </a:t>
            </a:r>
            <a:r>
              <a:rPr lang="en-US" sz="2700" dirty="0">
                <a:solidFill>
                  <a:schemeClr val="bg2">
                    <a:lumMod val="60000"/>
                    <a:lumOff val="40000"/>
                  </a:schemeClr>
                </a:solidFill>
                <a:hlinkClick r:id="rId3"/>
              </a:rPr>
              <a:t>MMSsupport@battelle.org</a:t>
            </a:r>
            <a:r>
              <a:rPr lang="en-US" sz="2700" dirty="0">
                <a:solidFill>
                  <a:srgbClr val="3333FF"/>
                </a:solidFill>
              </a:rPr>
              <a:t> </a:t>
            </a:r>
          </a:p>
        </p:txBody>
      </p:sp>
    </p:spTree>
    <p:extLst>
      <p:ext uri="{BB962C8B-B14F-4D97-AF65-F5344CB8AC3E}">
        <p14:creationId xmlns:p14="http://schemas.microsoft.com/office/powerpoint/2010/main" val="18901396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eCQMs- Webinar # 3:</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
        <p:nvSpPr>
          <p:cNvPr id="6" name="Content Placeholder 2"/>
          <p:cNvSpPr txBox="1">
            <a:spLocks/>
          </p:cNvSpPr>
          <p:nvPr/>
        </p:nvSpPr>
        <p:spPr>
          <a:xfrm>
            <a:off x="457200" y="1887507"/>
            <a:ext cx="8229600" cy="533400"/>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b="1" dirty="0"/>
              <a:t>Agenda, Webinar # 3:</a:t>
            </a:r>
          </a:p>
          <a:p>
            <a:pPr marL="0" indent="0">
              <a:buNone/>
            </a:pPr>
            <a:endParaRPr lang="en-US" sz="2800" dirty="0"/>
          </a:p>
        </p:txBody>
      </p:sp>
      <p:sp>
        <p:nvSpPr>
          <p:cNvPr id="7" name="Rectangle 6"/>
          <p:cNvSpPr/>
          <p:nvPr/>
        </p:nvSpPr>
        <p:spPr>
          <a:xfrm>
            <a:off x="838200" y="2607133"/>
            <a:ext cx="7467600" cy="3108543"/>
          </a:xfrm>
          <a:prstGeom prst="rect">
            <a:avLst/>
          </a:prstGeom>
        </p:spPr>
        <p:txBody>
          <a:bodyPr wrap="square">
            <a:spAutoFit/>
          </a:bodyPr>
          <a:lstStyle/>
          <a:p>
            <a:pPr marL="285750" indent="-285750">
              <a:buFont typeface="Arial" panose="020B0604020202020204" pitchFamily="34" charset="0"/>
              <a:buChar char="•"/>
            </a:pPr>
            <a:r>
              <a:rPr lang="en-US" sz="2700" dirty="0"/>
              <a:t>A little history</a:t>
            </a:r>
          </a:p>
          <a:p>
            <a:pPr marL="285750" indent="-285750">
              <a:buFont typeface="Arial" panose="020B0604020202020204" pitchFamily="34" charset="0"/>
              <a:buChar char="•"/>
            </a:pPr>
            <a:r>
              <a:rPr lang="en-US" sz="2700" dirty="0"/>
              <a:t>What is an electronic clinical quality measure (eCQM)?</a:t>
            </a:r>
          </a:p>
          <a:p>
            <a:pPr marL="285750" indent="-285750">
              <a:buFont typeface="Arial" panose="020B0604020202020204" pitchFamily="34" charset="0"/>
              <a:buChar char="•"/>
            </a:pPr>
            <a:r>
              <a:rPr lang="en-US" sz="2700" dirty="0"/>
              <a:t>How is an eCQM different from other clinical quality measures?</a:t>
            </a:r>
          </a:p>
          <a:p>
            <a:pPr marL="285750" indent="-285750">
              <a:buFont typeface="Arial" panose="020B0604020202020204" pitchFamily="34" charset="0"/>
              <a:buChar char="•"/>
            </a:pPr>
            <a:r>
              <a:rPr lang="en-US" sz="2700" dirty="0"/>
              <a:t>What does this mean for you?</a:t>
            </a:r>
          </a:p>
          <a:p>
            <a:pPr marL="285750" indent="-285750">
              <a:buFont typeface="Arial" panose="020B0604020202020204" pitchFamily="34" charset="0"/>
              <a:buChar char="•"/>
            </a:pPr>
            <a:r>
              <a:rPr lang="en-US" sz="2700" dirty="0"/>
              <a:t>Questions</a:t>
            </a:r>
          </a:p>
        </p:txBody>
      </p:sp>
    </p:spTree>
    <p:extLst>
      <p:ext uri="{BB962C8B-B14F-4D97-AF65-F5344CB8AC3E}">
        <p14:creationId xmlns:p14="http://schemas.microsoft.com/office/powerpoint/2010/main" val="31253543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chor="t"/>
          <a:lstStyle/>
          <a:p>
            <a:r>
              <a:rPr lang="en-US" sz="4000" dirty="0"/>
              <a:t>For More Information &amp; Questions</a:t>
            </a:r>
          </a:p>
        </p:txBody>
      </p:sp>
      <p:sp>
        <p:nvSpPr>
          <p:cNvPr id="6" name="Text Placeholder 1"/>
          <p:cNvSpPr txBox="1">
            <a:spLocks/>
          </p:cNvSpPr>
          <p:nvPr/>
        </p:nvSpPr>
        <p:spPr>
          <a:xfrm>
            <a:off x="533400" y="2103437"/>
            <a:ext cx="9118002" cy="46482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700" b="1" u="sng" dirty="0"/>
              <a:t>Battelle</a:t>
            </a:r>
          </a:p>
          <a:p>
            <a:pPr marL="0" indent="0">
              <a:buNone/>
            </a:pPr>
            <a:r>
              <a:rPr lang="en-US" sz="2700" dirty="0"/>
              <a:t>Measures Management System Contract Holder:  </a:t>
            </a:r>
            <a:r>
              <a:rPr lang="en-US" sz="2700" dirty="0">
                <a:solidFill>
                  <a:srgbClr val="0000FF"/>
                </a:solidFill>
              </a:rPr>
              <a:t>Battelle</a:t>
            </a:r>
          </a:p>
          <a:p>
            <a:pPr marL="0" indent="0">
              <a:buNone/>
            </a:pPr>
            <a:r>
              <a:rPr lang="en-US" sz="2700" dirty="0"/>
              <a:t>Contact:  </a:t>
            </a:r>
            <a:r>
              <a:rPr lang="en-US" sz="2700" dirty="0">
                <a:hlinkClick r:id="rId3"/>
              </a:rPr>
              <a:t>MMSsupport@Battelle.org</a:t>
            </a:r>
            <a:endParaRPr lang="en-US" sz="2700" dirty="0"/>
          </a:p>
          <a:p>
            <a:endParaRPr lang="en-US" sz="2700" u="sng" dirty="0"/>
          </a:p>
          <a:p>
            <a:r>
              <a:rPr lang="en-US" sz="2700" b="1" u="sng" dirty="0"/>
              <a:t>CMS</a:t>
            </a:r>
          </a:p>
          <a:p>
            <a:pPr marL="0" indent="0">
              <a:buNone/>
            </a:pPr>
            <a:r>
              <a:rPr lang="en-US" sz="2700" dirty="0"/>
              <a:t>Kristin Borowski: </a:t>
            </a:r>
            <a:r>
              <a:rPr lang="en-US" sz="2700" dirty="0">
                <a:hlinkClick r:id="rId4"/>
              </a:rPr>
              <a:t>Kristin.Borowski@cms.hhs.gov</a:t>
            </a:r>
            <a:endParaRPr lang="en-US" sz="2700" dirty="0"/>
          </a:p>
          <a:p>
            <a:pPr marL="0" indent="0">
              <a:buNone/>
            </a:pPr>
            <a:r>
              <a:rPr lang="en-US" sz="2700" dirty="0"/>
              <a:t>Ted Long: </a:t>
            </a:r>
            <a:r>
              <a:rPr lang="en-US" sz="2700" dirty="0">
                <a:hlinkClick r:id="rId5"/>
              </a:rPr>
              <a:t>Theodore.Long@cms.hhs.gov</a:t>
            </a:r>
            <a:r>
              <a:rPr lang="en-US" sz="2700" dirty="0"/>
              <a:t>  </a:t>
            </a:r>
          </a:p>
          <a:p>
            <a:pPr marL="0" indent="0">
              <a:buNone/>
            </a:pPr>
            <a:r>
              <a:rPr lang="en-US" sz="2700" dirty="0"/>
              <a:t> </a:t>
            </a:r>
          </a:p>
        </p:txBody>
      </p:sp>
      <p:sp>
        <p:nvSpPr>
          <p:cNvPr id="5" name="Title 4"/>
          <p:cNvSpPr txBox="1">
            <a:spLocks/>
          </p:cNvSpPr>
          <p:nvPr/>
        </p:nvSpPr>
        <p:spPr>
          <a:xfrm>
            <a:off x="0" y="685799"/>
            <a:ext cx="9144000" cy="1015481"/>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Tree>
    <p:extLst>
      <p:ext uri="{BB962C8B-B14F-4D97-AF65-F5344CB8AC3E}">
        <p14:creationId xmlns:p14="http://schemas.microsoft.com/office/powerpoint/2010/main" val="17345047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a:t>
            </a:r>
            <a:r>
              <a:rPr lang="en-US" sz="4000" dirty="0" err="1"/>
              <a:t>eCQMs</a:t>
            </a: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Clinical Quality Measure Data Collection in CMS Quality Reporting Programs</a:t>
            </a:r>
          </a:p>
        </p:txBody>
      </p:sp>
      <p:sp>
        <p:nvSpPr>
          <p:cNvPr id="8" name="Rectangle 7" descr="Manual abstraction of the patient record, for example&#10;Data entered into the CMS Abstraction &amp; Reporting Tool (CART)&#10;Data entered into a data submission vendor’s tool&#10;Data entered into a provider’s submission tool&#10;Data entered into National Healthcare Safety Network (NHSN)&#10;Data entered onto a claim form – quality data codes (QDCs)&#10;Data entered into a registry&#10;Data entered into Consolidated Renal Operations in a Web-Enabled Network (CROWNWeb) &#10;Data entered into The Inpatient Rehabilitation Validation and Entry System (JiRVEN) – Inpatient Rehabilitation Facility Patient Assessment Instrument (IRF-PAI)&#10;Regular claims submission" title="Manual abstraction of the patient record, for example"/>
          <p:cNvSpPr/>
          <p:nvPr/>
        </p:nvSpPr>
        <p:spPr>
          <a:xfrm>
            <a:off x="190500" y="1974299"/>
            <a:ext cx="8763000" cy="4856714"/>
          </a:xfrm>
          <a:prstGeom prst="rect">
            <a:avLst/>
          </a:prstGeom>
        </p:spPr>
        <p:txBody>
          <a:bodyPr wrap="square">
            <a:spAutoFit/>
          </a:bodyPr>
          <a:lstStyle/>
          <a:p>
            <a:pPr marL="342900" lvl="0" indent="-342900">
              <a:spcBef>
                <a:spcPct val="20000"/>
              </a:spcBef>
              <a:buFont typeface="Arial" pitchFamily="34" charset="0"/>
              <a:buChar char="•"/>
            </a:pPr>
            <a:r>
              <a:rPr lang="en-US" sz="2400" dirty="0">
                <a:solidFill>
                  <a:prstClr val="black"/>
                </a:solidFill>
              </a:rPr>
              <a:t>Manual abstraction of the patient record, for example</a:t>
            </a:r>
          </a:p>
          <a:p>
            <a:pPr marL="742950" lvl="1" indent="-285750">
              <a:spcBef>
                <a:spcPct val="20000"/>
              </a:spcBef>
              <a:buFont typeface="Arial" pitchFamily="34" charset="0"/>
              <a:buChar char="–"/>
            </a:pPr>
            <a:r>
              <a:rPr lang="en-US" sz="2000" dirty="0">
                <a:solidFill>
                  <a:prstClr val="black"/>
                </a:solidFill>
              </a:rPr>
              <a:t>Data entered into the CMS Abstraction &amp; Reporting Tool (CART)</a:t>
            </a:r>
          </a:p>
          <a:p>
            <a:pPr marL="742950" lvl="1" indent="-285750">
              <a:spcBef>
                <a:spcPct val="20000"/>
              </a:spcBef>
              <a:buFont typeface="Arial" pitchFamily="34" charset="0"/>
              <a:buChar char="–"/>
            </a:pPr>
            <a:r>
              <a:rPr lang="en-US" sz="2000" dirty="0">
                <a:solidFill>
                  <a:prstClr val="black"/>
                </a:solidFill>
              </a:rPr>
              <a:t>Data entered into a data submission vendor’s tool</a:t>
            </a:r>
          </a:p>
          <a:p>
            <a:pPr marL="742950" lvl="1" indent="-285750">
              <a:spcBef>
                <a:spcPct val="20000"/>
              </a:spcBef>
              <a:buFont typeface="Arial" pitchFamily="34" charset="0"/>
              <a:buChar char="–"/>
            </a:pPr>
            <a:r>
              <a:rPr lang="en-US" sz="2000" dirty="0">
                <a:solidFill>
                  <a:prstClr val="black"/>
                </a:solidFill>
              </a:rPr>
              <a:t>Data entered into a provider’s submission tool</a:t>
            </a:r>
          </a:p>
          <a:p>
            <a:pPr marL="742950" lvl="1" indent="-285750">
              <a:spcBef>
                <a:spcPct val="20000"/>
              </a:spcBef>
              <a:buFont typeface="Arial" pitchFamily="34" charset="0"/>
              <a:buChar char="–"/>
            </a:pPr>
            <a:r>
              <a:rPr lang="en-US" sz="2000" dirty="0">
                <a:solidFill>
                  <a:prstClr val="black"/>
                </a:solidFill>
              </a:rPr>
              <a:t>Data entered into National Healthcare Safety Network (NHSN)</a:t>
            </a:r>
          </a:p>
          <a:p>
            <a:pPr marL="742950" lvl="1" indent="-285750">
              <a:spcBef>
                <a:spcPct val="20000"/>
              </a:spcBef>
              <a:buFont typeface="Arial" pitchFamily="34" charset="0"/>
              <a:buChar char="–"/>
            </a:pPr>
            <a:r>
              <a:rPr lang="en-US" sz="2000" dirty="0">
                <a:solidFill>
                  <a:prstClr val="black"/>
                </a:solidFill>
              </a:rPr>
              <a:t>Data entered onto a claim form – quality data codes (QDCs)</a:t>
            </a:r>
          </a:p>
          <a:p>
            <a:pPr marL="742950" lvl="1" indent="-285750">
              <a:spcBef>
                <a:spcPct val="20000"/>
              </a:spcBef>
              <a:buFont typeface="Arial" pitchFamily="34" charset="0"/>
              <a:buChar char="–"/>
            </a:pPr>
            <a:r>
              <a:rPr lang="en-US" sz="2000" dirty="0">
                <a:solidFill>
                  <a:prstClr val="black"/>
                </a:solidFill>
              </a:rPr>
              <a:t>Data entered into a registry</a:t>
            </a:r>
          </a:p>
          <a:p>
            <a:pPr marL="742950" lvl="1" indent="-285750">
              <a:spcBef>
                <a:spcPct val="20000"/>
              </a:spcBef>
              <a:buFont typeface="Arial" pitchFamily="34" charset="0"/>
              <a:buChar char="–"/>
            </a:pPr>
            <a:r>
              <a:rPr lang="en-US" sz="2000" dirty="0">
                <a:solidFill>
                  <a:prstClr val="black"/>
                </a:solidFill>
              </a:rPr>
              <a:t>Data entered into Consolidated Renal Operations in a Web-Enabled Network (CROWNWeb) </a:t>
            </a:r>
          </a:p>
          <a:p>
            <a:pPr marL="742950" lvl="1" indent="-285750">
              <a:spcBef>
                <a:spcPct val="20000"/>
              </a:spcBef>
              <a:buFont typeface="Arial" pitchFamily="34" charset="0"/>
              <a:buChar char="–"/>
            </a:pPr>
            <a:r>
              <a:rPr lang="en-US" sz="2000" dirty="0">
                <a:solidFill>
                  <a:prstClr val="black"/>
                </a:solidFill>
              </a:rPr>
              <a:t>Data entered into The Inpatient Rehabilitation Validation and Entry System (JiRVEN) – Inpatient Rehabilitation Facility Patient Assessment Instrument (IRF-PAI)</a:t>
            </a:r>
          </a:p>
          <a:p>
            <a:pPr marL="342900" lvl="0" indent="-342900">
              <a:spcBef>
                <a:spcPct val="20000"/>
              </a:spcBef>
              <a:buFont typeface="Arial" pitchFamily="34" charset="0"/>
              <a:buChar char="•"/>
            </a:pPr>
            <a:r>
              <a:rPr lang="en-US" sz="2400" dirty="0">
                <a:solidFill>
                  <a:prstClr val="black"/>
                </a:solidFill>
              </a:rPr>
              <a:t>Regular claims submission</a:t>
            </a:r>
            <a:endParaRPr lang="en-US" sz="2800" dirty="0">
              <a:solidFill>
                <a:prstClr val="black"/>
              </a:solidFill>
            </a:endParaRPr>
          </a:p>
        </p:txBody>
      </p:sp>
    </p:spTree>
    <p:extLst>
      <p:ext uri="{BB962C8B-B14F-4D97-AF65-F5344CB8AC3E}">
        <p14:creationId xmlns:p14="http://schemas.microsoft.com/office/powerpoint/2010/main" val="33505393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a:t>
            </a:r>
            <a:r>
              <a:rPr lang="en-US" sz="4000" dirty="0" err="1"/>
              <a:t>eCQMs</a:t>
            </a: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Chart-Abstracted Measures</a:t>
            </a:r>
          </a:p>
        </p:txBody>
      </p:sp>
      <p:sp>
        <p:nvSpPr>
          <p:cNvPr id="8" name="Content Placeholder 3" descr="Require hospitals and clinicians to manually review patient records&#10;Sampling of eligible patient records is the norm&#10;Require human intervention and interpretation of documentation&#10;Allow more flexibility in data gathering than eCQMs&#10;" title="Chart-Abstracted Clinical Quality Measures"/>
          <p:cNvSpPr txBox="1">
            <a:spLocks noGrp="1"/>
          </p:cNvSpPr>
          <p:nvPr>
            <p:ph idx="1"/>
          </p:nvPr>
        </p:nvSpPr>
        <p:spPr>
          <a:xfrm>
            <a:off x="260166" y="2097168"/>
            <a:ext cx="8623667" cy="3891835"/>
          </a:xfrm>
          <a:prstGeom prst="rect">
            <a:avLst/>
          </a:prstGeom>
          <a:noFill/>
        </p:spPr>
        <p:txBody>
          <a:bodyPr wrap="square" rtlCol="0">
            <a:spAutoFit/>
          </a:bodyPr>
          <a:lstStyle/>
          <a:p>
            <a:pPr marL="285750" indent="-285750">
              <a:spcAft>
                <a:spcPts val="600"/>
              </a:spcAft>
              <a:buFont typeface="Arial" pitchFamily="34" charset="0"/>
              <a:buChar char="•"/>
            </a:pPr>
            <a:r>
              <a:rPr lang="en-US" sz="2700" b="1" dirty="0"/>
              <a:t>Chart-Abstracted Clinical Quality Measures</a:t>
            </a:r>
          </a:p>
          <a:p>
            <a:pPr lvl="1"/>
            <a:r>
              <a:rPr lang="en-US" sz="2700" dirty="0"/>
              <a:t>Require hospitals and clinicians to manually review patient records</a:t>
            </a:r>
          </a:p>
          <a:p>
            <a:pPr lvl="1"/>
            <a:r>
              <a:rPr lang="en-US" sz="2700" dirty="0"/>
              <a:t>Sampling of eligible patient records is the norm</a:t>
            </a:r>
          </a:p>
          <a:p>
            <a:pPr lvl="1"/>
            <a:r>
              <a:rPr lang="en-US" sz="2700" dirty="0"/>
              <a:t>Require human intervention and interpretation of documentation</a:t>
            </a:r>
          </a:p>
          <a:p>
            <a:pPr lvl="1">
              <a:spcAft>
                <a:spcPts val="300"/>
              </a:spcAft>
            </a:pPr>
            <a:r>
              <a:rPr lang="en-US" sz="2700" dirty="0"/>
              <a:t>Allow more flexibility in data gathering than </a:t>
            </a:r>
            <a:r>
              <a:rPr lang="en-US" sz="2700" dirty="0" err="1"/>
              <a:t>eCQMs</a:t>
            </a:r>
            <a:endParaRPr lang="en-US" sz="2700" b="1" dirty="0"/>
          </a:p>
          <a:p>
            <a:endParaRPr lang="en-US" sz="2400" dirty="0"/>
          </a:p>
        </p:txBody>
      </p:sp>
    </p:spTree>
    <p:extLst>
      <p:ext uri="{BB962C8B-B14F-4D97-AF65-F5344CB8AC3E}">
        <p14:creationId xmlns:p14="http://schemas.microsoft.com/office/powerpoint/2010/main" val="141967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a:t>
            </a:r>
            <a:r>
              <a:rPr lang="en-US" sz="4000" dirty="0" err="1"/>
              <a:t>eCQMs</a:t>
            </a:r>
            <a:endParaRPr lang="en-US" sz="4000" dirty="0"/>
          </a:p>
        </p:txBody>
      </p:sp>
      <p:sp>
        <p:nvSpPr>
          <p:cNvPr id="5" name="Title 4"/>
          <p:cNvSpPr txBox="1">
            <a:spLocks/>
          </p:cNvSpPr>
          <p:nvPr/>
        </p:nvSpPr>
        <p:spPr>
          <a:xfrm>
            <a:off x="0" y="634481"/>
            <a:ext cx="9144000" cy="709127"/>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a:t>Enter eCQMs (1 of 2)</a:t>
            </a:r>
            <a:endParaRPr lang="en-US" dirty="0"/>
          </a:p>
        </p:txBody>
      </p:sp>
      <p:sp>
        <p:nvSpPr>
          <p:cNvPr id="7" name="Content Placeholder 2"/>
          <p:cNvSpPr>
            <a:spLocks noGrp="1"/>
          </p:cNvSpPr>
          <p:nvPr>
            <p:ph idx="1"/>
          </p:nvPr>
        </p:nvSpPr>
        <p:spPr>
          <a:xfrm>
            <a:off x="0" y="1524000"/>
            <a:ext cx="9144000" cy="4800600"/>
          </a:xfrm>
        </p:spPr>
        <p:txBody>
          <a:bodyPr>
            <a:noAutofit/>
          </a:bodyPr>
          <a:lstStyle/>
          <a:p>
            <a:r>
              <a:rPr lang="en-US" sz="2500" dirty="0"/>
              <a:t>Health Information Technology for Economic and Clinical Health Act (HITECH) required reporting of quality measure data via certified electronic health record technology (CEHRT)</a:t>
            </a:r>
          </a:p>
          <a:p>
            <a:r>
              <a:rPr lang="en-US" sz="2500" dirty="0"/>
              <a:t>113 existing National Quality Forum (NQF)-endorsed measures “retooled” into eCQMs</a:t>
            </a:r>
          </a:p>
          <a:p>
            <a:pPr lvl="1"/>
            <a:r>
              <a:rPr lang="en-US" sz="2400" dirty="0"/>
              <a:t>29 Adopted by electronic health record (EHR) Incentive Program for eligible hospitals (EHs) and critical access hospitals (CAHs)</a:t>
            </a:r>
          </a:p>
          <a:p>
            <a:pPr lvl="1"/>
            <a:r>
              <a:rPr lang="en-US" sz="2400" dirty="0"/>
              <a:t>64 Adopted by EHR Incentive Program for eligible professionals (EPs)</a:t>
            </a:r>
          </a:p>
          <a:p>
            <a:pPr lvl="1"/>
            <a:r>
              <a:rPr lang="en-US" sz="2400" dirty="0"/>
              <a:t>Most of the retooled measures were developed from chart-abstracted measures, but some from claims-based and survey-based</a:t>
            </a:r>
          </a:p>
        </p:txBody>
      </p:sp>
    </p:spTree>
    <p:extLst>
      <p:ext uri="{BB962C8B-B14F-4D97-AF65-F5344CB8AC3E}">
        <p14:creationId xmlns:p14="http://schemas.microsoft.com/office/powerpoint/2010/main" val="19478599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a:t>Introduction to eCQMs</a:t>
            </a:r>
            <a:endParaRPr lang="en-US" sz="4000" dirty="0"/>
          </a:p>
        </p:txBody>
      </p:sp>
      <p:sp>
        <p:nvSpPr>
          <p:cNvPr id="5" name="Title 4"/>
          <p:cNvSpPr txBox="1">
            <a:spLocks/>
          </p:cNvSpPr>
          <p:nvPr/>
        </p:nvSpPr>
        <p:spPr>
          <a:xfrm>
            <a:off x="0" y="634480"/>
            <a:ext cx="9144000" cy="701191"/>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Enter eCQMs (2 of 2)</a:t>
            </a:r>
          </a:p>
        </p:txBody>
      </p:sp>
      <p:sp>
        <p:nvSpPr>
          <p:cNvPr id="7" name="Content Placeholder 2"/>
          <p:cNvSpPr>
            <a:spLocks noGrp="1"/>
          </p:cNvSpPr>
          <p:nvPr>
            <p:ph idx="1"/>
          </p:nvPr>
        </p:nvSpPr>
        <p:spPr>
          <a:xfrm>
            <a:off x="152400" y="1506035"/>
            <a:ext cx="9258300" cy="4638092"/>
          </a:xfrm>
        </p:spPr>
        <p:txBody>
          <a:bodyPr>
            <a:normAutofit fontScale="25000" lnSpcReduction="20000"/>
          </a:bodyPr>
          <a:lstStyle/>
          <a:p>
            <a:r>
              <a:rPr lang="en-US" sz="10800" dirty="0"/>
              <a:t>CMS allowed attestation of eCQM results in the providers 1</a:t>
            </a:r>
            <a:r>
              <a:rPr lang="en-US" sz="10800" baseline="30000" dirty="0"/>
              <a:t>st</a:t>
            </a:r>
            <a:r>
              <a:rPr lang="en-US" sz="10800" dirty="0"/>
              <a:t> year(s) of participation</a:t>
            </a:r>
          </a:p>
          <a:p>
            <a:pPr lvl="1"/>
            <a:r>
              <a:rPr lang="en-US" sz="8800" dirty="0"/>
              <a:t>Submission pilots in 2013 (2011 specifications)</a:t>
            </a:r>
          </a:p>
          <a:p>
            <a:pPr lvl="1"/>
            <a:r>
              <a:rPr lang="en-US" sz="8800" dirty="0"/>
              <a:t>Submission pilots in 2014 (2014 specifications)</a:t>
            </a:r>
          </a:p>
          <a:p>
            <a:pPr lvl="1"/>
            <a:r>
              <a:rPr lang="en-US" sz="8800" dirty="0"/>
              <a:t>Annual updates to eCQMs</a:t>
            </a:r>
          </a:p>
          <a:p>
            <a:pPr>
              <a:lnSpc>
                <a:spcPct val="120000"/>
              </a:lnSpc>
            </a:pPr>
            <a:r>
              <a:rPr lang="en-US" sz="10800" dirty="0"/>
              <a:t>eCQMs not just for the EHR Incentive Program; Incorporated into: </a:t>
            </a:r>
          </a:p>
          <a:p>
            <a:pPr lvl="1">
              <a:lnSpc>
                <a:spcPct val="120000"/>
              </a:lnSpc>
            </a:pPr>
            <a:r>
              <a:rPr lang="en-US" sz="8800" dirty="0"/>
              <a:t>Physician Quality Reporting System (PQRS)</a:t>
            </a:r>
          </a:p>
          <a:p>
            <a:pPr lvl="1">
              <a:lnSpc>
                <a:spcPct val="120000"/>
              </a:lnSpc>
            </a:pPr>
            <a:r>
              <a:rPr lang="en-US" sz="8800" dirty="0"/>
              <a:t>Comprehensive Primary Care (CPC)</a:t>
            </a:r>
          </a:p>
          <a:p>
            <a:pPr lvl="1">
              <a:lnSpc>
                <a:spcPct val="120000"/>
              </a:lnSpc>
            </a:pPr>
            <a:r>
              <a:rPr lang="en-US" sz="8800" dirty="0"/>
              <a:t>Hospital Inpatient Quality Reporting</a:t>
            </a:r>
          </a:p>
          <a:p>
            <a:pPr lvl="1">
              <a:lnSpc>
                <a:spcPct val="120000"/>
              </a:lnSpc>
            </a:pPr>
            <a:r>
              <a:rPr lang="en-US" sz="8800" dirty="0"/>
              <a:t>Quality Payment Program (QPP) </a:t>
            </a:r>
          </a:p>
          <a:p>
            <a:pPr lvl="1">
              <a:lnSpc>
                <a:spcPct val="120000"/>
              </a:lnSpc>
            </a:pPr>
            <a:r>
              <a:rPr lang="en-US" sz="8800" dirty="0"/>
              <a:t>Merit-based Incentive Payment System (MIPS) </a:t>
            </a:r>
          </a:p>
          <a:p>
            <a:pPr lvl="1">
              <a:lnSpc>
                <a:spcPct val="120000"/>
              </a:lnSpc>
            </a:pPr>
            <a:r>
              <a:rPr lang="en-US" sz="8800" dirty="0"/>
              <a:t>Alternate Payment Model (APMs)</a:t>
            </a:r>
          </a:p>
          <a:p>
            <a:pPr lvl="1"/>
            <a:endParaRPr lang="en-US" dirty="0"/>
          </a:p>
        </p:txBody>
      </p:sp>
    </p:spTree>
    <p:extLst>
      <p:ext uri="{BB962C8B-B14F-4D97-AF65-F5344CB8AC3E}">
        <p14:creationId xmlns:p14="http://schemas.microsoft.com/office/powerpoint/2010/main" val="26216010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eCQMs</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Clinical Quality Measure Collection in CMS Quality Reporting Programs</a:t>
            </a:r>
          </a:p>
        </p:txBody>
      </p:sp>
      <p:sp>
        <p:nvSpPr>
          <p:cNvPr id="6" name="Content Placeholder 2" descr="Picture of a question" title="Picture of a question mark"/>
          <p:cNvSpPr txBox="1">
            <a:spLocks/>
          </p:cNvSpPr>
          <p:nvPr/>
        </p:nvSpPr>
        <p:spPr>
          <a:xfrm>
            <a:off x="457200" y="1676400"/>
            <a:ext cx="8229600" cy="42973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2800" dirty="0"/>
          </a:p>
        </p:txBody>
      </p:sp>
      <p:pic>
        <p:nvPicPr>
          <p:cNvPr id="7" name="Picture 6" descr="picture of a question mark" title="Picture of a question mark"/>
          <p:cNvPicPr>
            <a:picLocks noChangeAspect="1"/>
          </p:cNvPicPr>
          <p:nvPr/>
        </p:nvPicPr>
        <p:blipFill>
          <a:blip r:embed="rId3" cstate="print"/>
          <a:stretch>
            <a:fillRect/>
          </a:stretch>
        </p:blipFill>
        <p:spPr>
          <a:xfrm>
            <a:off x="2286000" y="2005517"/>
            <a:ext cx="4724400" cy="3545549"/>
          </a:xfrm>
          <a:prstGeom prst="rect">
            <a:avLst/>
          </a:prstGeom>
        </p:spPr>
      </p:pic>
    </p:spTree>
    <p:extLst>
      <p:ext uri="{BB962C8B-B14F-4D97-AF65-F5344CB8AC3E}">
        <p14:creationId xmlns:p14="http://schemas.microsoft.com/office/powerpoint/2010/main" val="1719882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eCQMs</a:t>
            </a:r>
          </a:p>
        </p:txBody>
      </p:sp>
      <p:sp>
        <p:nvSpPr>
          <p:cNvPr id="5" name="Title 4"/>
          <p:cNvSpPr txBox="1">
            <a:spLocks/>
          </p:cNvSpPr>
          <p:nvPr/>
        </p:nvSpPr>
        <p:spPr>
          <a:xfrm>
            <a:off x="0" y="609600"/>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What is an eCQM?</a:t>
            </a:r>
          </a:p>
        </p:txBody>
      </p:sp>
      <p:sp>
        <p:nvSpPr>
          <p:cNvPr id="8" name="Content Placeholder 2"/>
          <p:cNvSpPr>
            <a:spLocks noGrp="1"/>
          </p:cNvSpPr>
          <p:nvPr>
            <p:ph idx="1"/>
          </p:nvPr>
        </p:nvSpPr>
        <p:spPr>
          <a:xfrm>
            <a:off x="457200" y="2133600"/>
            <a:ext cx="8229600" cy="4297363"/>
          </a:xfrm>
        </p:spPr>
        <p:txBody>
          <a:bodyPr>
            <a:normAutofit fontScale="92500" lnSpcReduction="10000"/>
          </a:bodyPr>
          <a:lstStyle/>
          <a:p>
            <a:r>
              <a:rPr lang="en-US" sz="2900" dirty="0"/>
              <a:t>An eCQM is a clinical quality measure specified in the Health Quality Measure Format (HQMF) plus </a:t>
            </a:r>
          </a:p>
          <a:p>
            <a:r>
              <a:rPr lang="en-US" sz="2900" dirty="0"/>
              <a:t>HQMF is a Health Level 7 (HL7) standard for representing a clinical quality measure as an electronic document (Extensible Markup Language [XML] format)</a:t>
            </a:r>
          </a:p>
          <a:p>
            <a:r>
              <a:rPr lang="en-US" sz="2900" dirty="0"/>
              <a:t>Ideally, the HQMF provides for measure consistency and unambiguous interpretation</a:t>
            </a:r>
          </a:p>
          <a:p>
            <a:r>
              <a:rPr lang="en-US" sz="2900" dirty="0"/>
              <a:t>HQMF provides the syntax (document structure), but does not specify where in the EHR the data must be/can be found</a:t>
            </a:r>
          </a:p>
          <a:p>
            <a:pPr marL="0" indent="0">
              <a:buNone/>
            </a:pPr>
            <a:endParaRPr lang="en-US" dirty="0"/>
          </a:p>
        </p:txBody>
      </p:sp>
    </p:spTree>
    <p:extLst>
      <p:ext uri="{BB962C8B-B14F-4D97-AF65-F5344CB8AC3E}">
        <p14:creationId xmlns:p14="http://schemas.microsoft.com/office/powerpoint/2010/main" val="3812833576"/>
      </p:ext>
    </p:extLst>
  </p:cSld>
  <p:clrMapOvr>
    <a:masterClrMapping/>
  </p:clrMapOvr>
</p:sld>
</file>

<file path=ppt/theme/theme1.xml><?xml version="1.0" encoding="utf-8"?>
<a:theme xmlns:a="http://schemas.openxmlformats.org/drawingml/2006/main" name="CMS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MS MACRA Web Series 3 LESH 12.7.16.pptx.potx [Read-Only]" id="{8B7D5EFF-E7AE-4E55-A71D-58152DF22DB8}" vid="{FB8AE3D0-21E0-46A3-AE21-3A80FF3C0A0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2100224419D04488CAAC7D542501228" ma:contentTypeVersion="0" ma:contentTypeDescription="Create a new document." ma:contentTypeScope="" ma:versionID="3743565ec76ec182cad52dc3a54f4cfa">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3F2D517-FCF4-4B15-BD46-23B9AA4BB45C}">
  <ds:schemaRefs>
    <ds:schemaRef ds:uri="http://purl.org/dc/dcmitype/"/>
    <ds:schemaRef ds:uri="http://www.w3.org/XML/1998/namespace"/>
    <ds:schemaRef ds:uri="http://purl.org/dc/elements/1.1/"/>
    <ds:schemaRef ds:uri="http://schemas.openxmlformats.org/package/2006/metadata/core-properties"/>
    <ds:schemaRef ds:uri="http://purl.org/dc/terms/"/>
    <ds:schemaRef ds:uri="http://schemas.microsoft.com/office/2006/metadata/properties"/>
    <ds:schemaRef ds:uri="http://schemas.microsoft.com/office/2006/documentManagement/types"/>
    <ds:schemaRef ds:uri="http://schemas.microsoft.com/office/infopath/2007/PartnerControls"/>
  </ds:schemaRefs>
</ds:datastoreItem>
</file>

<file path=customXml/itemProps2.xml><?xml version="1.0" encoding="utf-8"?>
<ds:datastoreItem xmlns:ds="http://schemas.openxmlformats.org/officeDocument/2006/customXml" ds:itemID="{F585CBEC-A503-46BF-AF4D-401CB55F2CF2}">
  <ds:schemaRefs>
    <ds:schemaRef ds:uri="http://schemas.microsoft.com/sharepoint/v3/contenttype/forms"/>
  </ds:schemaRefs>
</ds:datastoreItem>
</file>

<file path=customXml/itemProps3.xml><?xml version="1.0" encoding="utf-8"?>
<ds:datastoreItem xmlns:ds="http://schemas.openxmlformats.org/officeDocument/2006/customXml" ds:itemID="{74909E56-70AE-415D-B3C2-D6A30E8626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CMS MACRA Web Series 3 LESH 12.7.16.pptx</Template>
  <TotalTime>0</TotalTime>
  <Words>4448</Words>
  <Application>Microsoft Office PowerPoint</Application>
  <PresentationFormat>On-screen Show (4:3)</PresentationFormat>
  <Paragraphs>288</Paragraphs>
  <Slides>30</Slides>
  <Notes>30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Calibri</vt:lpstr>
      <vt:lpstr>Wingdings</vt:lpstr>
      <vt:lpstr>CMS_template</vt:lpstr>
      <vt:lpstr>Measure Development Education &amp; Outreach for Specialty Societies &amp; Patient Advocacy Groups</vt:lpstr>
      <vt:lpstr>Vision and Goals: Webinar Series</vt:lpstr>
      <vt:lpstr>Introduction to eCQMs- Webinar # 3: </vt:lpstr>
      <vt:lpstr>Introduction to eCQMs</vt:lpstr>
      <vt:lpstr>Introduction to eCQMs</vt:lpstr>
      <vt:lpstr>Introduction to eCQMs</vt:lpstr>
      <vt:lpstr>Introduction to eCQMs</vt:lpstr>
      <vt:lpstr>Introduction to eCQMs</vt:lpstr>
      <vt:lpstr>Introduction to eCQMs</vt:lpstr>
      <vt:lpstr>Introduction to eCQMs</vt:lpstr>
      <vt:lpstr>Introduction to eCQMs</vt:lpstr>
      <vt:lpstr>Introduction to eCQMs</vt:lpstr>
      <vt:lpstr>Introduction to eCQMs</vt:lpstr>
      <vt:lpstr>Introduction to eCQMs</vt:lpstr>
      <vt:lpstr>Introduction to eCQMs</vt:lpstr>
      <vt:lpstr>Introduction to eCQMs</vt:lpstr>
      <vt:lpstr>Introduction to eCQMs</vt:lpstr>
      <vt:lpstr>Introduction to eCQMs</vt:lpstr>
      <vt:lpstr>Introduction to eCQMs</vt:lpstr>
      <vt:lpstr>Introduction to eCQMs</vt:lpstr>
      <vt:lpstr>Introduction to eCQMs</vt:lpstr>
      <vt:lpstr>Introduction to eCQMs</vt:lpstr>
      <vt:lpstr>Introduction to eCQMs</vt:lpstr>
      <vt:lpstr>Introduction to eCQMs</vt:lpstr>
      <vt:lpstr>Introduction to eCQMs</vt:lpstr>
      <vt:lpstr>Introduction to eCQMs</vt:lpstr>
      <vt:lpstr>Introduction to eCQMs</vt:lpstr>
      <vt:lpstr>CMS Spotlight Opportunities</vt:lpstr>
      <vt:lpstr>Introduction to eCQMs</vt:lpstr>
      <vt:lpstr>For More Information &amp; Questions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2017-01-31T15:33:20Z</dcterms:created>
  <dcterms:modified xsi:type="dcterms:W3CDTF">2017-02-16T16:27:44Z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0x01010042100224419D04488CAAC7D542501228</vt:lpwstr>
  </property>
  <property fmtid="{D5CDD505-2E9C-101B-9397-08002B2CF9AE}" pid="3" name="_NewReviewCycle">
    <vt:lpwstr/>
  </property>
  <property fmtid="{D5CDD505-2E9C-101B-9397-08002B2CF9AE}" pid="4" name="Order">
    <vt:r8>5600</vt:r8>
  </property>
  <property fmtid="{D5CDD505-2E9C-101B-9397-08002B2CF9AE}" pid="5" name="_CopySource">
    <vt:lpwstr>http://websps31.battelle.org/sites/MIDSMMS/MACRA/Stakeholder Engagement/Webinars/Previous versions of webinar documentation/CMS MDEO Web Series _ presenters guide_ EVM. 2016.pptx</vt:lpwstr>
  </property>
  <property fmtid="{D5CDD505-2E9C-101B-9397-08002B2CF9AE}" pid="6" name="xd_ProgID">
    <vt:lpwstr/>
  </property>
  <property fmtid="{D5CDD505-2E9C-101B-9397-08002B2CF9AE}" pid="7" name="TemplateUrl">
    <vt:lpwstr/>
  </property>
  <property fmtid="{D5CDD505-2E9C-101B-9397-08002B2CF9AE}" pid="8" name="_MarkAsFinal">
    <vt:bool>true</vt:bool>
  </property>
</Properties>
</file>