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png&amp;ehk=g0qTBhk66v6TOmR4PehdIg&amp;r=0&amp;pid=OfficeInsert" ContentType="image/p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p:sldMasterIdLst>
    <p:sldMasterId id="2147483793" r:id="rId4"/>
  </p:sldMasterIdLst>
  <p:notesMasterIdLst>
    <p:notesMasterId r:id="rId38"/>
  </p:notesMasterIdLst>
  <p:handoutMasterIdLst>
    <p:handoutMasterId r:id="rId39"/>
  </p:handoutMasterIdLst>
  <p:sldIdLst>
    <p:sldId id="303" r:id="rId5"/>
    <p:sldId id="304" r:id="rId6"/>
    <p:sldId id="305" r:id="rId7"/>
    <p:sldId id="383" r:id="rId8"/>
    <p:sldId id="390" r:id="rId9"/>
    <p:sldId id="369" r:id="rId10"/>
    <p:sldId id="378" r:id="rId11"/>
    <p:sldId id="366" r:id="rId12"/>
    <p:sldId id="375" r:id="rId13"/>
    <p:sldId id="376" r:id="rId14"/>
    <p:sldId id="377" r:id="rId15"/>
    <p:sldId id="379" r:id="rId16"/>
    <p:sldId id="381" r:id="rId17"/>
    <p:sldId id="391" r:id="rId18"/>
    <p:sldId id="392" r:id="rId19"/>
    <p:sldId id="393" r:id="rId20"/>
    <p:sldId id="394" r:id="rId21"/>
    <p:sldId id="395" r:id="rId22"/>
    <p:sldId id="341" r:id="rId23"/>
    <p:sldId id="370" r:id="rId24"/>
    <p:sldId id="372" r:id="rId25"/>
    <p:sldId id="373" r:id="rId26"/>
    <p:sldId id="371" r:id="rId27"/>
    <p:sldId id="386" r:id="rId28"/>
    <p:sldId id="388" r:id="rId29"/>
    <p:sldId id="389" r:id="rId30"/>
    <p:sldId id="363" r:id="rId31"/>
    <p:sldId id="364" r:id="rId32"/>
    <p:sldId id="333" r:id="rId33"/>
    <p:sldId id="337" r:id="rId34"/>
    <p:sldId id="346" r:id="rId35"/>
    <p:sldId id="336" r:id="rId36"/>
    <p:sldId id="338" r:id="rId37"/>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784" userDrawn="1">
          <p15:clr>
            <a:srgbClr val="A4A3A4"/>
          </p15:clr>
        </p15:guide>
        <p15:guide id="2" pos="3120">
          <p15:clr>
            <a:srgbClr val="A4A3A4"/>
          </p15:clr>
        </p15:guide>
        <p15:guide id="3" pos="360" userDrawn="1">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5" name="Author" initials="A" lastIdx="1" clrIdx="5"/>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084A9C"/>
    <a:srgbClr val="095193"/>
    <a:srgbClr val="FFD00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022" autoAdjust="0"/>
    <p:restoredTop sz="86194" autoAdjust="0"/>
  </p:normalViewPr>
  <p:slideViewPr>
    <p:cSldViewPr snapToGrid="0">
      <p:cViewPr varScale="1">
        <p:scale>
          <a:sx n="71" d="100"/>
          <a:sy n="71" d="100"/>
        </p:scale>
        <p:origin x="859" y="58"/>
      </p:cViewPr>
      <p:guideLst>
        <p:guide orient="horz" pos="2784"/>
        <p:guide pos="3120"/>
        <p:guide pos="360"/>
      </p:guideLst>
    </p:cSldViewPr>
  </p:slideViewPr>
  <p:outlineViewPr>
    <p:cViewPr>
      <p:scale>
        <a:sx n="33" d="100"/>
        <a:sy n="33" d="100"/>
      </p:scale>
      <p:origin x="0" y="-10836"/>
    </p:cViewPr>
  </p:outlineViewPr>
  <p:notesTextViewPr>
    <p:cViewPr>
      <p:scale>
        <a:sx n="100" d="100"/>
        <a:sy n="100" d="100"/>
      </p:scale>
      <p:origin x="0" y="0"/>
    </p:cViewPr>
  </p:notesTextViewPr>
  <p:sorterViewPr>
    <p:cViewPr varScale="1">
      <p:scale>
        <a:sx n="1" d="1"/>
        <a:sy n="1" d="1"/>
      </p:scale>
      <p:origin x="0" y="-4752"/>
    </p:cViewPr>
  </p:sorterViewPr>
  <p:notesViewPr>
    <p:cSldViewPr snapToGrid="0">
      <p:cViewPr varScale="1">
        <p:scale>
          <a:sx n="87" d="100"/>
          <a:sy n="87" d="100"/>
        </p:scale>
        <p:origin x="3804" y="96"/>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commentAuthors" Target="commentAuthors.xml"/><Relationship Id="rId45"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CC16B254-F755-154D-86D8-705F3C585905}" type="datetimeFigureOut">
              <a:rPr lang="en-US" smtClean="0"/>
              <a:pPr/>
              <a:t>11/3/2017</a:t>
            </a:fld>
            <a:endParaRPr lang="en-US" dirty="0"/>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D8B07BA0-83C1-274E-9BA1-643DFA6696FC}" type="slidenum">
              <a:rPr lang="en-US" smtClean="0"/>
              <a:pPr/>
              <a:t>‹#›</a:t>
            </a:fld>
            <a:endParaRPr lang="en-US" dirty="0"/>
          </a:p>
        </p:txBody>
      </p:sp>
    </p:spTree>
    <p:extLst>
      <p:ext uri="{BB962C8B-B14F-4D97-AF65-F5344CB8AC3E}">
        <p14:creationId xmlns:p14="http://schemas.microsoft.com/office/powerpoint/2010/main" val="408248736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70242358-85E2-2545-8677-79B1E11E6ECD}" type="datetimeFigureOut">
              <a:rPr lang="en-US" smtClean="0"/>
              <a:pPr/>
              <a:t>11/3/2017</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7B898A01-842B-0042-9AB7-55364486B929}" type="slidenum">
              <a:rPr lang="en-US" smtClean="0"/>
              <a:pPr/>
              <a:t>‹#›</a:t>
            </a:fld>
            <a:endParaRPr lang="en-US" dirty="0"/>
          </a:p>
        </p:txBody>
      </p:sp>
    </p:spTree>
    <p:extLst>
      <p:ext uri="{BB962C8B-B14F-4D97-AF65-F5344CB8AC3E}">
        <p14:creationId xmlns:p14="http://schemas.microsoft.com/office/powerpoint/2010/main" val="2101903529"/>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Welcome to our second MACRA Education and Outreach Session. My name is Mary Sheehan with Battelle, the Measures Management contractor to CMS.  I will be facilitating today’s session.</a:t>
            </a:r>
          </a:p>
          <a:p>
            <a:endParaRPr lang="en-US" dirty="0"/>
          </a:p>
          <a:p>
            <a:r>
              <a:rPr lang="en-US" dirty="0"/>
              <a:t>Today’s topic is on Process to Outcome Measures. The webinar is being recorded and the slides will be available on the MMS website. </a:t>
            </a:r>
          </a:p>
        </p:txBody>
      </p:sp>
      <p:sp>
        <p:nvSpPr>
          <p:cNvPr id="4" name="Slide Number Placeholder 3"/>
          <p:cNvSpPr>
            <a:spLocks noGrp="1"/>
          </p:cNvSpPr>
          <p:nvPr>
            <p:ph type="sldNum" sz="quarter" idx="10"/>
          </p:nvPr>
        </p:nvSpPr>
        <p:spPr/>
        <p:txBody>
          <a:bodyPr/>
          <a:lstStyle/>
          <a:p>
            <a:fld id="{7B898A01-842B-0042-9AB7-55364486B929}" type="slidenum">
              <a:rPr lang="en-US" smtClean="0"/>
              <a:pPr/>
              <a:t>0</a:t>
            </a:fld>
            <a:endParaRPr lang="en-US" dirty="0"/>
          </a:p>
        </p:txBody>
      </p:sp>
    </p:spTree>
    <p:extLst>
      <p:ext uri="{BB962C8B-B14F-4D97-AF65-F5344CB8AC3E}">
        <p14:creationId xmlns:p14="http://schemas.microsoft.com/office/powerpoint/2010/main" val="11941136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Next are </a:t>
            </a:r>
            <a:r>
              <a:rPr lang="en-US" sz="1200" b="1" kern="1200" dirty="0">
                <a:solidFill>
                  <a:schemeClr val="tx1"/>
                </a:solidFill>
                <a:effectLst/>
                <a:latin typeface="+mn-lt"/>
                <a:ea typeface="+mn-ea"/>
                <a:cs typeface="+mn-cs"/>
              </a:rPr>
              <a:t>patient experience measures</a:t>
            </a:r>
            <a:r>
              <a:rPr lang="en-US" sz="1200" kern="1200" dirty="0">
                <a:solidFill>
                  <a:schemeClr val="tx1"/>
                </a:solidFill>
                <a:effectLst/>
                <a:latin typeface="+mn-lt"/>
                <a:ea typeface="+mn-ea"/>
                <a:cs typeface="+mn-cs"/>
              </a:rPr>
              <a:t>. There are four different patient experience measure types within the CMS Inventory- patient engagement experience, patient-centered experience, patient-reported experience and patient-reported outcome (PRO).  </a:t>
            </a:r>
          </a:p>
          <a:p>
            <a:r>
              <a:rPr lang="en-US" sz="1200" kern="1200" dirty="0">
                <a:solidFill>
                  <a:schemeClr val="tx1"/>
                </a:solidFill>
                <a:effectLst/>
                <a:latin typeface="+mn-lt"/>
                <a:ea typeface="+mn-ea"/>
                <a:cs typeface="+mn-cs"/>
              </a:rPr>
              <a:t> </a:t>
            </a:r>
          </a:p>
          <a:p>
            <a:r>
              <a:rPr lang="en-US" sz="1200" i="0" kern="1200" dirty="0">
                <a:solidFill>
                  <a:schemeClr val="tx1"/>
                </a:solidFill>
                <a:effectLst/>
                <a:latin typeface="+mn-lt"/>
                <a:ea typeface="+mn-ea"/>
                <a:cs typeface="+mn-cs"/>
              </a:rPr>
              <a:t>Patient engagement measures use feedback from patients, their families, or caregivers about their experience in decision-making related to their care.  </a:t>
            </a:r>
          </a:p>
          <a:p>
            <a:endParaRPr lang="en-US" sz="1200" i="0" kern="1200" dirty="0">
              <a:solidFill>
                <a:schemeClr val="tx1"/>
              </a:solidFill>
              <a:effectLst/>
              <a:latin typeface="+mn-lt"/>
              <a:ea typeface="+mn-ea"/>
              <a:cs typeface="+mn-cs"/>
            </a:endParaRPr>
          </a:p>
          <a:p>
            <a:r>
              <a:rPr lang="en-US" sz="1200" i="0" kern="1200" dirty="0">
                <a:solidFill>
                  <a:schemeClr val="tx1"/>
                </a:solidFill>
                <a:effectLst/>
                <a:latin typeface="+mn-lt"/>
                <a:ea typeface="+mn-ea"/>
                <a:cs typeface="+mn-cs"/>
              </a:rPr>
              <a:t>The patient-centered experience refers specifically to measures that report observations and participation in healthcare. </a:t>
            </a:r>
          </a:p>
          <a:p>
            <a:endParaRPr lang="en-US" sz="1200" i="0" kern="1200" dirty="0">
              <a:solidFill>
                <a:schemeClr val="tx1"/>
              </a:solidFill>
              <a:effectLst/>
              <a:latin typeface="+mn-lt"/>
              <a:ea typeface="+mn-ea"/>
              <a:cs typeface="+mn-cs"/>
            </a:endParaRPr>
          </a:p>
          <a:p>
            <a:r>
              <a:rPr lang="en-US" sz="1200" i="0" kern="1200" dirty="0">
                <a:solidFill>
                  <a:schemeClr val="tx1"/>
                </a:solidFill>
                <a:effectLst/>
                <a:latin typeface="+mn-lt"/>
                <a:ea typeface="+mn-ea"/>
                <a:cs typeface="+mn-cs"/>
              </a:rPr>
              <a:t>Patient-reported experience is a measure that focuses on a patient’s reported concern, or specifically what the patient has reported back.  </a:t>
            </a:r>
          </a:p>
          <a:p>
            <a:endParaRPr lang="en-US" sz="1200" i="0" kern="1200" dirty="0">
              <a:solidFill>
                <a:schemeClr val="tx1"/>
              </a:solidFill>
              <a:effectLst/>
              <a:latin typeface="+mn-lt"/>
              <a:ea typeface="+mn-ea"/>
              <a:cs typeface="+mn-cs"/>
            </a:endParaRPr>
          </a:p>
          <a:p>
            <a:r>
              <a:rPr lang="en-US" sz="1200" i="0" kern="1200" dirty="0">
                <a:solidFill>
                  <a:schemeClr val="tx1"/>
                </a:solidFill>
                <a:effectLst/>
                <a:latin typeface="+mn-lt"/>
                <a:ea typeface="+mn-ea"/>
                <a:cs typeface="+mn-cs"/>
              </a:rPr>
              <a:t>Patient-reported outcomes (PROs) are measures that focus on patient reports concerning their outcomes. </a:t>
            </a:r>
          </a:p>
          <a:p>
            <a:endParaRPr lang="en-US" sz="1200" i="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Patient experience measures as a whole are focused on the overall patient experience.  Here is an example of the percentage of adult inpatients that reported how often their doctors communicated well to them.</a:t>
            </a:r>
            <a:endParaRPr lang="en-US" sz="120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7B898A01-842B-0042-9AB7-55364486B929}" type="slidenum">
              <a:rPr lang="en-US" smtClean="0"/>
              <a:pPr/>
              <a:t>9</a:t>
            </a:fld>
            <a:endParaRPr lang="en-US" dirty="0"/>
          </a:p>
        </p:txBody>
      </p:sp>
    </p:spTree>
    <p:extLst>
      <p:ext uri="{BB962C8B-B14F-4D97-AF65-F5344CB8AC3E}">
        <p14:creationId xmlns:p14="http://schemas.microsoft.com/office/powerpoint/2010/main" val="13520384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This graphic shows the breakdown of measures within the inventory. 57% of the current inventory are process measures, 28% are outcome measures, and 4% are made up of intermediate outcome measures.  The focus of this presentation is to understand how we can continue to grow outcome measures within the context of the processes used to enhance those measures within the last several years.</a:t>
            </a:r>
          </a:p>
        </p:txBody>
      </p:sp>
      <p:sp>
        <p:nvSpPr>
          <p:cNvPr id="4" name="Slide Number Placeholder 3"/>
          <p:cNvSpPr>
            <a:spLocks noGrp="1"/>
          </p:cNvSpPr>
          <p:nvPr>
            <p:ph type="sldNum" sz="quarter" idx="10"/>
          </p:nvPr>
        </p:nvSpPr>
        <p:spPr/>
        <p:txBody>
          <a:bodyPr/>
          <a:lstStyle/>
          <a:p>
            <a:fld id="{7B898A01-842B-0042-9AB7-55364486B929}" type="slidenum">
              <a:rPr lang="en-US" smtClean="0"/>
              <a:pPr/>
              <a:t>10</a:t>
            </a:fld>
            <a:endParaRPr lang="en-US" dirty="0"/>
          </a:p>
        </p:txBody>
      </p:sp>
    </p:spTree>
    <p:extLst>
      <p:ext uri="{BB962C8B-B14F-4D97-AF65-F5344CB8AC3E}">
        <p14:creationId xmlns:p14="http://schemas.microsoft.com/office/powerpoint/2010/main" val="129293388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Many of us are familiar with this typology of measure types that Nicole was just describing.  It comes from a very famous article that introduced them as structure, process, and outcomes measures. Structure being things that we have, and could include human capital, physical capital, or it could include systemized processes.</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Outcomes would then be the result of those things.  I think that for the purposes of today what we want to emphasize or highlight is that it is not just a way to categorize measures, but it was envisioned as an evolutionary process where at the macro level we would start with measures of structure.  Eventually we would evolve into developing, implementing, and using measures of process. Over time as we implemented and used process measures, we would evolve towards developing and using more outcome measures.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Each one of those measure types are intended to be an evolutionary process.  Each stage is needed to build the business case for the data collection that is necessary to be able to define the measures that </a:t>
            </a:r>
            <a:r>
              <a:rPr lang="en-US" sz="1200" i="1" kern="1200" dirty="0">
                <a:solidFill>
                  <a:schemeClr val="tx1"/>
                </a:solidFill>
                <a:effectLst/>
                <a:latin typeface="+mn-lt"/>
                <a:ea typeface="+mn-ea"/>
                <a:cs typeface="+mn-cs"/>
              </a:rPr>
              <a:t>define</a:t>
            </a:r>
            <a:r>
              <a:rPr lang="en-US" sz="1200" kern="1200" dirty="0">
                <a:solidFill>
                  <a:schemeClr val="tx1"/>
                </a:solidFill>
                <a:effectLst/>
                <a:latin typeface="+mn-lt"/>
                <a:ea typeface="+mn-ea"/>
                <a:cs typeface="+mn-cs"/>
              </a:rPr>
              <a:t> the process or the outcomes. Those data collection initiatives then enable that type of measurement.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Within individual measures there is a similar evolution that takes place. There is an evidentiary body that is built up and associates structure with those enabling processes.  Then there is scientific literature which builds the causal connection between the processes being measures and evidence-based outcomes.  That is another way in which the system evolves as new data comes available.</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The issue that we are facing now goes back to the slide that Nicole just showed us.  We are still in a situation where we still have a predominance of process measures.  We need to think about the resources that we could be creating and the guidance that we could be providing that would support measure developers in this transition to developing additional outcome measures.  </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7B898A01-842B-0042-9AB7-55364486B929}" type="slidenum">
              <a:rPr lang="en-US" smtClean="0"/>
              <a:pPr/>
              <a:t>11</a:t>
            </a:fld>
            <a:endParaRPr lang="en-US" dirty="0"/>
          </a:p>
        </p:txBody>
      </p:sp>
    </p:spTree>
    <p:extLst>
      <p:ext uri="{BB962C8B-B14F-4D97-AF65-F5344CB8AC3E}">
        <p14:creationId xmlns:p14="http://schemas.microsoft.com/office/powerpoint/2010/main" val="422810404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There is a current concern about outcome measures.  Recent publications and literature continue to address and raise many of the challenges that are associated with this transition from process to outcome.  This is a recent example highlighting the main issues.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The assumption was that there would be an evidence base that would build to show how these healthcare processes specifically can improve outcomes.  That is a precondition, but what is the actual mechanism by which that evidence base is shown?  There are issues of precision with measuring outcomes.  Process measures tend to be precise, but they might not be well aligned with goals. Outcome measures tend to be less precise, but more aligned with our goals.  Precision of outcome measures, particularly for specific conditions, and specific processes over short periods of time is an ongoing challenge.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Risk adjustment continues to be a methodological challenge and a data collection challenge.  Do we have the right data that we need to risk adjust?  Either clinical data or social determinant data?  Do we have other data that is important in differentiating what share of the variation in the outcome is attributed to the quality construct?  What share is attributable to other factors?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There may also be some system harms associated with using outcome measures that we need to identify and mitigate.  Attribution is an additional methodological concern for measuring outcomes with patients.  How do we then go back and attribute that performance on those outcomes to patient?  There are some current methodological challenges that need to be addressed in order to continue the advancement in the use of outcome measures. </a:t>
            </a:r>
          </a:p>
        </p:txBody>
      </p:sp>
      <p:sp>
        <p:nvSpPr>
          <p:cNvPr id="4" name="Slide Number Placeholder 3"/>
          <p:cNvSpPr>
            <a:spLocks noGrp="1"/>
          </p:cNvSpPr>
          <p:nvPr>
            <p:ph type="sldNum" sz="quarter" idx="10"/>
          </p:nvPr>
        </p:nvSpPr>
        <p:spPr/>
        <p:txBody>
          <a:bodyPr/>
          <a:lstStyle/>
          <a:p>
            <a:fld id="{7B898A01-842B-0042-9AB7-55364486B929}" type="slidenum">
              <a:rPr lang="en-US" smtClean="0"/>
              <a:pPr/>
              <a:t>12</a:t>
            </a:fld>
            <a:endParaRPr lang="en-US" dirty="0"/>
          </a:p>
        </p:txBody>
      </p:sp>
    </p:spTree>
    <p:extLst>
      <p:ext uri="{BB962C8B-B14F-4D97-AF65-F5344CB8AC3E}">
        <p14:creationId xmlns:p14="http://schemas.microsoft.com/office/powerpoint/2010/main" val="323091848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Process measures tend to reflect things that can be thought of as nondiscretionary; there is solid evidence that the process measure is related to improved outcomes.  Those are process measures that we tend to develop and that tend to be well-supported. They usually go through the processes for endorsement and rulemaking. They are meaningful to patients and to clinicians. </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7B898A01-842B-0042-9AB7-55364486B929}" type="slidenum">
              <a:rPr lang="en-US" smtClean="0"/>
              <a:pPr/>
              <a:t>13</a:t>
            </a:fld>
            <a:endParaRPr lang="en-US" dirty="0"/>
          </a:p>
        </p:txBody>
      </p:sp>
    </p:spTree>
    <p:extLst>
      <p:ext uri="{BB962C8B-B14F-4D97-AF65-F5344CB8AC3E}">
        <p14:creationId xmlns:p14="http://schemas.microsoft.com/office/powerpoint/2010/main" val="70232366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There are a number of processes that could be considered as discretionary where there could be reasons for variability in those processes across different settings, providers, or patient populations, which could be more difficult to capture in a single uniform process measure.  These are still related to the quality construct and to the processes of care that improve outcomes.  It is difficult to capture in a single measure and so the benefits of using outcome measures is that it accounts for discretionary care with an outcome perspective. </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7B898A01-842B-0042-9AB7-55364486B929}" type="slidenum">
              <a:rPr lang="en-US" smtClean="0"/>
              <a:pPr/>
              <a:t>14</a:t>
            </a:fld>
            <a:endParaRPr lang="en-US" dirty="0"/>
          </a:p>
        </p:txBody>
      </p:sp>
    </p:spTree>
    <p:extLst>
      <p:ext uri="{BB962C8B-B14F-4D97-AF65-F5344CB8AC3E}">
        <p14:creationId xmlns:p14="http://schemas.microsoft.com/office/powerpoint/2010/main" val="287338853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On the next several slides we see that there was early recognition that the transition to outcome measures was important for achieving our quality aims.  It has been documented repeatedly in various publications and reports over the last 20 years or so.  </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7B898A01-842B-0042-9AB7-55364486B929}" type="slidenum">
              <a:rPr lang="en-US" smtClean="0"/>
              <a:pPr/>
              <a:t>15</a:t>
            </a:fld>
            <a:endParaRPr lang="en-US" dirty="0"/>
          </a:p>
        </p:txBody>
      </p:sp>
    </p:spTree>
    <p:extLst>
      <p:ext uri="{BB962C8B-B14F-4D97-AF65-F5344CB8AC3E}">
        <p14:creationId xmlns:p14="http://schemas.microsoft.com/office/powerpoint/2010/main" val="154645812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7B898A01-842B-0042-9AB7-55364486B929}" type="slidenum">
              <a:rPr lang="en-US" smtClean="0"/>
              <a:pPr/>
              <a:t>16</a:t>
            </a:fld>
            <a:endParaRPr lang="en-US" dirty="0"/>
          </a:p>
        </p:txBody>
      </p:sp>
    </p:spTree>
    <p:extLst>
      <p:ext uri="{BB962C8B-B14F-4D97-AF65-F5344CB8AC3E}">
        <p14:creationId xmlns:p14="http://schemas.microsoft.com/office/powerpoint/2010/main" val="135441362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7B898A01-842B-0042-9AB7-55364486B929}" type="slidenum">
              <a:rPr lang="en-US" smtClean="0"/>
              <a:pPr/>
              <a:t>17</a:t>
            </a:fld>
            <a:endParaRPr lang="en-US" dirty="0"/>
          </a:p>
        </p:txBody>
      </p:sp>
    </p:spTree>
    <p:extLst>
      <p:ext uri="{BB962C8B-B14F-4D97-AF65-F5344CB8AC3E}">
        <p14:creationId xmlns:p14="http://schemas.microsoft.com/office/powerpoint/2010/main" val="250698813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As we start to think about developing and designing outcome measures, we want to highlight patient-reported outcome (PRO) measures as seen within the </a:t>
            </a:r>
            <a:r>
              <a:rPr lang="en-US" sz="1200" i="1" kern="1200" dirty="0">
                <a:solidFill>
                  <a:schemeClr val="tx1"/>
                </a:solidFill>
                <a:effectLst/>
                <a:latin typeface="+mn-lt"/>
                <a:ea typeface="+mn-ea"/>
                <a:cs typeface="+mn-cs"/>
              </a:rPr>
              <a:t>Blueprint</a:t>
            </a:r>
            <a:r>
              <a:rPr lang="en-US" sz="1200" kern="1200" dirty="0">
                <a:solidFill>
                  <a:schemeClr val="tx1"/>
                </a:solidFill>
                <a:effectLst/>
                <a:latin typeface="+mn-lt"/>
                <a:ea typeface="+mn-ea"/>
                <a:cs typeface="+mn-cs"/>
              </a:rPr>
              <a:t>.  The patient experience is particularly of interest to measure developers in making sure that the measures are patient-focused.  In designing a patient-reported outcome (PRO), there are particular things to keep in mind throughout the process.  We want patients to report on their health and experience and not only the outcome of their experience, but also the process of their experience.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Some of the unique considerations for a patient-reported outcome (PRO) measure might be that the measures rely on the patient to report on their experience. They require an understanding between the clinician’s practice and the patient’s experience in order to learn from both.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How do we bridge that gap when we have a patient-reported outcome (PRO) measure?  It has been challenging to capture and organize patient-reported outcome (PRO) data, and then to use it in a meaningful way.  We are certainly making great advances in that area.  We look to specialty societies and patient advocacy groups to help continue to advance our patient-reported outcome (PRO) measures.  </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7B898A01-842B-0042-9AB7-55364486B929}" type="slidenum">
              <a:rPr lang="en-US" smtClean="0"/>
              <a:pPr/>
              <a:t>18</a:t>
            </a:fld>
            <a:endParaRPr lang="en-US" dirty="0"/>
          </a:p>
        </p:txBody>
      </p:sp>
    </p:spTree>
    <p:extLst>
      <p:ext uri="{BB962C8B-B14F-4D97-AF65-F5344CB8AC3E}">
        <p14:creationId xmlns:p14="http://schemas.microsoft.com/office/powerpoint/2010/main" val="29867773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We have been working with CMS to engage measure developers through communication via newsletters, websites, emails, and we are developing materials that will benefit agencies interested in developing quality measures.  This webinar series will occur monthly, but there will be several months with multiple topics to share and so we will have two sessions a month at times.  The topics will be focused on a wide range of issues, challenges, and processes related to quality measure development.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Each session will be designed to provide information and education on some aspect of quality measures.  The first half of each session will present that information, while the second half of the presentation will be an opportunity to ask questions, provide feedback, and to have open discussions about some of the ongoing quality measurement work.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There are other ways to engage with CMS outside of these webinars on your quality measurement development work.  They include opportunities such as the </a:t>
            </a:r>
            <a:r>
              <a:rPr lang="en-US" sz="1200" i="1" kern="1200" dirty="0">
                <a:solidFill>
                  <a:schemeClr val="tx1"/>
                </a:solidFill>
                <a:effectLst/>
                <a:latin typeface="+mn-lt"/>
                <a:ea typeface="+mn-ea"/>
                <a:cs typeface="+mn-cs"/>
              </a:rPr>
              <a:t>Spotlight Sessions</a:t>
            </a:r>
            <a:r>
              <a:rPr lang="en-US" sz="1200" kern="1200" dirty="0">
                <a:solidFill>
                  <a:schemeClr val="tx1"/>
                </a:solidFill>
                <a:effectLst/>
                <a:latin typeface="+mn-lt"/>
                <a:ea typeface="+mn-ea"/>
                <a:cs typeface="+mn-cs"/>
              </a:rPr>
              <a:t> which will be discussed at the end of the presentation today.  Other materials are being developed to serve as quick references to meet specific measure development needs.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I would like to introduce Dr. Nicole Brennan and Mr. Jeffrey Geppert of Battelle for our featured presentation on </a:t>
            </a:r>
            <a:r>
              <a:rPr lang="en-US" sz="1200" i="1" kern="1200" dirty="0">
                <a:solidFill>
                  <a:schemeClr val="tx1"/>
                </a:solidFill>
                <a:effectLst/>
                <a:latin typeface="+mn-lt"/>
                <a:ea typeface="+mn-ea"/>
                <a:cs typeface="+mn-cs"/>
              </a:rPr>
              <a:t>Process to Outcome Measures</a:t>
            </a:r>
            <a:r>
              <a:rPr lang="en-US" sz="1200" kern="1200" dirty="0">
                <a:solidFill>
                  <a:schemeClr val="tx1"/>
                </a:solidFill>
                <a:effectLst/>
                <a:latin typeface="+mn-lt"/>
                <a:ea typeface="+mn-ea"/>
                <a:cs typeface="+mn-cs"/>
              </a:rPr>
              <a:t>.</a:t>
            </a:r>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1</a:t>
            </a:fld>
            <a:endParaRPr lang="en-US" dirty="0"/>
          </a:p>
        </p:txBody>
      </p:sp>
    </p:spTree>
    <p:extLst>
      <p:ext uri="{BB962C8B-B14F-4D97-AF65-F5344CB8AC3E}">
        <p14:creationId xmlns:p14="http://schemas.microsoft.com/office/powerpoint/2010/main" val="23568401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This slides shows how process measures can be structured into a pyramid or a portfolio around a particular condition — or practice within a clinic — to create some alignment within the process to an outcome.  HIV has been a good example of this alignment.  CMS and HRSA (Health Resources and Services Administration) worked together to make sure that all of these processes were focused on a particular outcome.  Here you can see another four process measures leading to two very specific outcome measures.</a:t>
            </a:r>
            <a:endParaRPr lang="en-US" dirty="0">
              <a:effectLst/>
            </a:endParaRP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7B898A01-842B-0042-9AB7-55364486B929}" type="slidenum">
              <a:rPr lang="en-US" smtClean="0"/>
              <a:pPr/>
              <a:t>19</a:t>
            </a:fld>
            <a:endParaRPr lang="en-US" dirty="0"/>
          </a:p>
        </p:txBody>
      </p:sp>
    </p:spTree>
    <p:extLst>
      <p:ext uri="{BB962C8B-B14F-4D97-AF65-F5344CB8AC3E}">
        <p14:creationId xmlns:p14="http://schemas.microsoft.com/office/powerpoint/2010/main" val="81710937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This slides looks at oncology measures-specifically lung cancer--as outcome measures.  Again, putting in the middle and intermediate outcome measures — something that we might see in a shorter timeframe — but then also giving the clinicians the tools that they need to get to these outcomes through these processes.  It is making sure that there is this common understanding of how we control pain, or how we admit to care and then get to these particular outcomes.</a:t>
            </a:r>
          </a:p>
        </p:txBody>
      </p:sp>
      <p:sp>
        <p:nvSpPr>
          <p:cNvPr id="4" name="Slide Number Placeholder 3"/>
          <p:cNvSpPr>
            <a:spLocks noGrp="1"/>
          </p:cNvSpPr>
          <p:nvPr>
            <p:ph type="sldNum" sz="quarter" idx="10"/>
          </p:nvPr>
        </p:nvSpPr>
        <p:spPr/>
        <p:txBody>
          <a:bodyPr/>
          <a:lstStyle/>
          <a:p>
            <a:fld id="{7B898A01-842B-0042-9AB7-55364486B929}" type="slidenum">
              <a:rPr lang="en-US" smtClean="0"/>
              <a:pPr/>
              <a:t>20</a:t>
            </a:fld>
            <a:endParaRPr lang="en-US" dirty="0"/>
          </a:p>
        </p:txBody>
      </p:sp>
    </p:spTree>
    <p:extLst>
      <p:ext uri="{BB962C8B-B14F-4D97-AF65-F5344CB8AC3E}">
        <p14:creationId xmlns:p14="http://schemas.microsoft.com/office/powerpoint/2010/main" val="340520115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Here we can see examples of the disparity in the number of process measures that are not aligned to any outcome measure.  Substance and opioid abuse are a very important issues currently.  We have done a very good job on developing process measures and trying to address this issue both within clinical practice, but to date there is a lack of very strong outcome measures resulting from these process measures.  </a:t>
            </a:r>
          </a:p>
          <a:p>
            <a:r>
              <a:rPr lang="en-US" sz="1200" kern="1200" dirty="0">
                <a:solidFill>
                  <a:schemeClr val="tx1"/>
                </a:solidFill>
                <a:effectLst/>
                <a:latin typeface="+mn-lt"/>
                <a:ea typeface="+mn-ea"/>
                <a:cs typeface="+mn-cs"/>
              </a:rPr>
              <a:t> </a:t>
            </a:r>
          </a:p>
        </p:txBody>
      </p:sp>
      <p:sp>
        <p:nvSpPr>
          <p:cNvPr id="4" name="Slide Number Placeholder 3"/>
          <p:cNvSpPr>
            <a:spLocks noGrp="1"/>
          </p:cNvSpPr>
          <p:nvPr>
            <p:ph type="sldNum" sz="quarter" idx="10"/>
          </p:nvPr>
        </p:nvSpPr>
        <p:spPr/>
        <p:txBody>
          <a:bodyPr/>
          <a:lstStyle/>
          <a:p>
            <a:fld id="{7B898A01-842B-0042-9AB7-55364486B929}" type="slidenum">
              <a:rPr lang="en-US" smtClean="0"/>
              <a:pPr/>
              <a:t>21</a:t>
            </a:fld>
            <a:endParaRPr lang="en-US" dirty="0"/>
          </a:p>
        </p:txBody>
      </p:sp>
    </p:spTree>
    <p:extLst>
      <p:ext uri="{BB962C8B-B14F-4D97-AF65-F5344CB8AC3E}">
        <p14:creationId xmlns:p14="http://schemas.microsoft.com/office/powerpoint/2010/main" val="60133054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This is another example of an opportunity to align these tools, steps, and processes to a specific outcome. </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7B898A01-842B-0042-9AB7-55364486B929}" type="slidenum">
              <a:rPr lang="en-US" smtClean="0"/>
              <a:pPr/>
              <a:t>22</a:t>
            </a:fld>
            <a:endParaRPr lang="en-US" dirty="0"/>
          </a:p>
        </p:txBody>
      </p:sp>
    </p:spTree>
    <p:extLst>
      <p:ext uri="{BB962C8B-B14F-4D97-AF65-F5344CB8AC3E}">
        <p14:creationId xmlns:p14="http://schemas.microsoft.com/office/powerpoint/2010/main" val="171630297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We have outlined one step in that process, which is a type of gap analysis where we looked at particular clinical conditions or settings that we are interested in identifying where there are gaps and where there may be a preponderance of process measures that are not associated with outcome measures.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There are many other conditions where there are needs for measure development to identify gaps and to think about what outcome measures would be appropriate for those populations or those care settings. There are several other things that could be done that were referenced in earlier academic literature which raised concerns about outcome measures.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It is possible to be more intentional about evidence development, associating our process with our outcome measures to identify where there evidence gaps. The efforts to target these gaps could be published to make sure that there is a substantial evidence base to inform measure development.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Work can be done to improve methods and  improve the precision of our outcome measurement. The use of sound methodological approaches can improve the precision of our estimates, and develop a systematic way of assessing precision in risk adjustment models.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There are good metrics for measurables such as calibration discrimination, but not for calibrations that are uniformly applied across quality measures in a consistent way.  Standardizing how outcome measures are assessed would allow us to look across the outcome measures and help in understanding which outcome measures perform well and which could use some additional development.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It would also help to identify them in advance so that we can identify and mitigate those issues through specifications or methodology.</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7B898A01-842B-0042-9AB7-55364486B929}" type="slidenum">
              <a:rPr lang="en-US" smtClean="0"/>
              <a:pPr/>
              <a:t>23</a:t>
            </a:fld>
            <a:endParaRPr lang="en-US" dirty="0"/>
          </a:p>
        </p:txBody>
      </p:sp>
    </p:spTree>
    <p:extLst>
      <p:ext uri="{BB962C8B-B14F-4D97-AF65-F5344CB8AC3E}">
        <p14:creationId xmlns:p14="http://schemas.microsoft.com/office/powerpoint/2010/main" val="232382323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What are your thoughts on composite measures or other types of measures to support this transition from process to outcome?  Additionally, how might other sources of data be used to support a transition?</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Composite measures have a role to play in supporting the transition from process to outcome measures in two respects. In some examples there might be a collection of outcomes that could be potentially relevant to a particular process measure.  We have developed process composites that bundle different processes together in a particular area, but we could also develop more outcome composites which bundle all of the relevant outcomes  associated with a particular type of process, then use good weighting methodologies that are based upon the strength of the evidence between the process and the particular outcome which may help address the reliability issues.</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The other kind of process — the other kind of composite measure — that is not seen as often but is worth exploring is a specific process outcome composite which contains both the process measure and the outcome measure in the same metric.  They could be weighted based on the proportion of variation in the outcome measure that is associated with the process measure and not associated with that.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It would be possible to focus on the process measure that improves performance on the outcome and once performance has peaked on the process, the emphasis can shift to the more discretionary processes that still are related to outcome performance. Composites can help with the way that measures are used and support this transition.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As was described previously, patient-reported outcomes (PROs) are a big piece of the puzzle. They are very specific about the users and the functional status.  They are intended to help with the shared decision-making process where the focus is to talk about how specific processes are related to particular changes in patient-reported outcome (PRO) and help in decision-making.  So in order to inform that decision, you do need to analyze how your process measures are related to these patient-reported outcomes (PROs). That helps form the basis of the discussion and helps in the transition.</a:t>
            </a:r>
          </a:p>
          <a:p>
            <a:r>
              <a:rPr lang="en-US" sz="1200" kern="1200" dirty="0">
                <a:solidFill>
                  <a:schemeClr val="tx1"/>
                </a:solidFill>
                <a:effectLst/>
                <a:latin typeface="+mn-lt"/>
                <a:ea typeface="+mn-ea"/>
                <a:cs typeface="+mn-cs"/>
              </a:rPr>
              <a:t> </a:t>
            </a:r>
          </a:p>
        </p:txBody>
      </p:sp>
      <p:sp>
        <p:nvSpPr>
          <p:cNvPr id="4" name="Slide Number Placeholder 3"/>
          <p:cNvSpPr>
            <a:spLocks noGrp="1"/>
          </p:cNvSpPr>
          <p:nvPr>
            <p:ph type="sldNum" sz="quarter" idx="10"/>
          </p:nvPr>
        </p:nvSpPr>
        <p:spPr/>
        <p:txBody>
          <a:bodyPr/>
          <a:lstStyle/>
          <a:p>
            <a:fld id="{7B898A01-842B-0042-9AB7-55364486B929}" type="slidenum">
              <a:rPr lang="en-US" smtClean="0"/>
              <a:pPr/>
              <a:t>24</a:t>
            </a:fld>
            <a:endParaRPr lang="en-US" dirty="0"/>
          </a:p>
        </p:txBody>
      </p:sp>
    </p:spTree>
    <p:extLst>
      <p:ext uri="{BB962C8B-B14F-4D97-AF65-F5344CB8AC3E}">
        <p14:creationId xmlns:p14="http://schemas.microsoft.com/office/powerpoint/2010/main" val="334676744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In addition to our current data sources, are there emerging sources, like telehealth, that should be considered?</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There are disruptive types of technologies, like telehealth, which change the nature of the discussion. What is the impact on outcomes?  Is there an impact on outcomes?  Are outcomes as good as the current state?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As we focus on these emerging sources of data and emerging types of service models, the basis of the discussion and the basis of the adoption is really understanding the process-outcome linkage.  This will lend itself to identifying telehealth-sensitive outcomes and telehealth non-sensitive outcomes,  and help to judge the overall effect of the transition.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There is still academic literature highlighting the concerns about using outcome measures.  In the past there was not as high of a threshold for the endorsement processes.  The evidence was more indirect and if there was variation in the outcome, it was attributed to clinical factors, social determinant factors, with the implication there must be a process issue.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Recently there has been more desire to require some empirical evidence — whether that empirical evidence is simply looking at a correlation and not necessarily establishing causality.  One of the intentional things that we can do is to try to be more explicit about where we are in this hierarchy of evidence so that we know what the next step is and how to move from inferential quality variation determination to being more intentional about what the evidence development strategy is for this particular measure.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What is it that is holding us back from moving from process to outcome? How can we overcome those barriers to make sure that we are building that full portfolio of the steps that we need to get to the outcome?  And then what really was the intention of changing or enhancing a process?</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7B898A01-842B-0042-9AB7-55364486B929}" type="slidenum">
              <a:rPr lang="en-US" smtClean="0"/>
              <a:pPr/>
              <a:t>25</a:t>
            </a:fld>
            <a:endParaRPr lang="en-US" dirty="0"/>
          </a:p>
        </p:txBody>
      </p:sp>
    </p:spTree>
    <p:extLst>
      <p:ext uri="{BB962C8B-B14F-4D97-AF65-F5344CB8AC3E}">
        <p14:creationId xmlns:p14="http://schemas.microsoft.com/office/powerpoint/2010/main" val="239672208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These slides give information regarding the references used in today’s presentation. </a:t>
            </a:r>
          </a:p>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26</a:t>
            </a:fld>
            <a:endParaRPr lang="en-US" dirty="0"/>
          </a:p>
        </p:txBody>
      </p:sp>
    </p:spTree>
    <p:extLst>
      <p:ext uri="{BB962C8B-B14F-4D97-AF65-F5344CB8AC3E}">
        <p14:creationId xmlns:p14="http://schemas.microsoft.com/office/powerpoint/2010/main" val="64170899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27</a:t>
            </a:fld>
            <a:endParaRPr lang="en-US" dirty="0"/>
          </a:p>
        </p:txBody>
      </p:sp>
    </p:spTree>
    <p:extLst>
      <p:ext uri="{BB962C8B-B14F-4D97-AF65-F5344CB8AC3E}">
        <p14:creationId xmlns:p14="http://schemas.microsoft.com/office/powerpoint/2010/main" val="221490348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The CMS MMS website was reviewed during the kickoff webinar last week.  Access to the Measures Inventory is available from that MMS website.  There will be an updated CMS Measures Inventory posted on that website in early November.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The </a:t>
            </a:r>
            <a:r>
              <a:rPr lang="en-US" sz="1200" i="1" kern="1200" dirty="0">
                <a:solidFill>
                  <a:schemeClr val="tx1"/>
                </a:solidFill>
                <a:effectLst/>
                <a:latin typeface="+mn-lt"/>
                <a:ea typeface="+mn-ea"/>
                <a:cs typeface="+mn-cs"/>
              </a:rPr>
              <a:t>Blueprint</a:t>
            </a:r>
            <a:r>
              <a:rPr lang="en-US" sz="1200" kern="1200" dirty="0">
                <a:solidFill>
                  <a:schemeClr val="tx1"/>
                </a:solidFill>
                <a:effectLst/>
                <a:latin typeface="+mn-lt"/>
                <a:ea typeface="+mn-ea"/>
                <a:cs typeface="+mn-cs"/>
              </a:rPr>
              <a:t> is available through the website as well. It contains  information on measure development.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The MMSSupport@battelle.org email can be used to contact Battelle with any topics or questions regarding this series.  </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aseline="0"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28</a:t>
            </a:fld>
            <a:endParaRPr lang="en-US" dirty="0"/>
          </a:p>
        </p:txBody>
      </p:sp>
    </p:spTree>
    <p:extLst>
      <p:ext uri="{BB962C8B-B14F-4D97-AF65-F5344CB8AC3E}">
        <p14:creationId xmlns:p14="http://schemas.microsoft.com/office/powerpoint/2010/main" val="25653909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Today we will be discussing </a:t>
            </a:r>
            <a:r>
              <a:rPr lang="en-US" sz="1200" i="1" kern="1200" dirty="0">
                <a:solidFill>
                  <a:schemeClr val="tx1"/>
                </a:solidFill>
                <a:effectLst/>
                <a:latin typeface="+mn-lt"/>
                <a:ea typeface="+mn-ea"/>
                <a:cs typeface="+mn-cs"/>
              </a:rPr>
              <a:t>Process to Outcome Measures</a:t>
            </a:r>
            <a:r>
              <a:rPr lang="en-US" sz="1200" kern="1200" dirty="0">
                <a:solidFill>
                  <a:schemeClr val="tx1"/>
                </a:solidFill>
                <a:effectLst/>
                <a:latin typeface="+mn-lt"/>
                <a:ea typeface="+mn-ea"/>
                <a:cs typeface="+mn-cs"/>
              </a:rPr>
              <a:t>.  </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First, we will present what is currently in the CMS Inventory; what measure types are represented within the inventory and understanding both the history and the current status of events; where we are at with process and outcome measures; what the challenges are as we move forward and as we move to advance process measures into outcome measures.  </a:t>
            </a:r>
            <a:endParaRPr lang="en-US" sz="1200" b="0" baseline="0"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2</a:t>
            </a:fld>
            <a:endParaRPr lang="en-US" dirty="0"/>
          </a:p>
        </p:txBody>
      </p:sp>
    </p:spTree>
    <p:extLst>
      <p:ext uri="{BB962C8B-B14F-4D97-AF65-F5344CB8AC3E}">
        <p14:creationId xmlns:p14="http://schemas.microsoft.com/office/powerpoint/2010/main" val="105828653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For more information on topics or resources please email the MMSSupport@battelle.org email address.  In November we will be exploring </a:t>
            </a:r>
            <a:r>
              <a:rPr lang="en-US" sz="1200" kern="1200" dirty="0" err="1">
                <a:solidFill>
                  <a:schemeClr val="tx1"/>
                </a:solidFill>
                <a:effectLst/>
                <a:latin typeface="+mn-lt"/>
                <a:ea typeface="+mn-ea"/>
                <a:cs typeface="+mn-cs"/>
              </a:rPr>
              <a:t>eCQMs</a:t>
            </a:r>
            <a:r>
              <a:rPr lang="en-US" sz="1200" kern="1200" dirty="0">
                <a:solidFill>
                  <a:schemeClr val="tx1"/>
                </a:solidFill>
                <a:effectLst/>
                <a:latin typeface="+mn-lt"/>
                <a:ea typeface="+mn-ea"/>
                <a:cs typeface="+mn-cs"/>
              </a:rPr>
              <a:t>.  We will provide general background information for </a:t>
            </a:r>
            <a:r>
              <a:rPr lang="en-US" sz="1200" kern="1200" dirty="0" err="1">
                <a:solidFill>
                  <a:schemeClr val="tx1"/>
                </a:solidFill>
                <a:effectLst/>
                <a:latin typeface="+mn-lt"/>
                <a:ea typeface="+mn-ea"/>
                <a:cs typeface="+mn-cs"/>
              </a:rPr>
              <a:t>eCQMs</a:t>
            </a:r>
            <a:r>
              <a:rPr lang="en-US" sz="1200" kern="1200" dirty="0">
                <a:solidFill>
                  <a:schemeClr val="tx1"/>
                </a:solidFill>
                <a:effectLst/>
                <a:latin typeface="+mn-lt"/>
                <a:ea typeface="+mn-ea"/>
                <a:cs typeface="+mn-cs"/>
              </a:rPr>
              <a:t>, and cover topics that are unique to </a:t>
            </a:r>
            <a:r>
              <a:rPr lang="en-US" sz="1200" kern="1200" dirty="0" err="1">
                <a:solidFill>
                  <a:schemeClr val="tx1"/>
                </a:solidFill>
                <a:effectLst/>
                <a:latin typeface="+mn-lt"/>
                <a:ea typeface="+mn-ea"/>
                <a:cs typeface="+mn-cs"/>
              </a:rPr>
              <a:t>eCQM</a:t>
            </a:r>
            <a:r>
              <a:rPr lang="en-US" sz="1200" kern="1200" dirty="0">
                <a:solidFill>
                  <a:schemeClr val="tx1"/>
                </a:solidFill>
                <a:effectLst/>
                <a:latin typeface="+mn-lt"/>
                <a:ea typeface="+mn-ea"/>
                <a:cs typeface="+mn-cs"/>
              </a:rPr>
              <a:t> development.  This may include topics such as tools and resources needed to develop </a:t>
            </a:r>
            <a:r>
              <a:rPr lang="en-US" sz="1200" kern="1200" dirty="0" err="1">
                <a:solidFill>
                  <a:schemeClr val="tx1"/>
                </a:solidFill>
                <a:effectLst/>
                <a:latin typeface="+mn-lt"/>
                <a:ea typeface="+mn-ea"/>
                <a:cs typeface="+mn-cs"/>
              </a:rPr>
              <a:t>eCQMS</a:t>
            </a:r>
            <a:r>
              <a:rPr lang="en-US" sz="1200" kern="1200" dirty="0">
                <a:solidFill>
                  <a:schemeClr val="tx1"/>
                </a:solidFill>
                <a:effectLst/>
                <a:latin typeface="+mn-lt"/>
                <a:ea typeface="+mn-ea"/>
                <a:cs typeface="+mn-cs"/>
              </a:rPr>
              <a:t>, as well as any upcoming decisions on </a:t>
            </a:r>
            <a:r>
              <a:rPr lang="en-US" sz="1200" kern="1200" dirty="0" err="1">
                <a:solidFill>
                  <a:schemeClr val="tx1"/>
                </a:solidFill>
                <a:effectLst/>
                <a:latin typeface="+mn-lt"/>
                <a:ea typeface="+mn-ea"/>
                <a:cs typeface="+mn-cs"/>
              </a:rPr>
              <a:t>eCQM</a:t>
            </a:r>
            <a:r>
              <a:rPr lang="en-US" sz="1200" kern="1200" dirty="0">
                <a:solidFill>
                  <a:schemeClr val="tx1"/>
                </a:solidFill>
                <a:effectLst/>
                <a:latin typeface="+mn-lt"/>
                <a:ea typeface="+mn-ea"/>
                <a:cs typeface="+mn-cs"/>
              </a:rPr>
              <a:t> development that will be made.  </a:t>
            </a:r>
            <a:endParaRPr lang="en-US" dirty="0">
              <a:effectLst/>
            </a:endParaRPr>
          </a:p>
          <a:p>
            <a:r>
              <a:rPr lang="en-US" sz="1200" kern="1200" dirty="0">
                <a:solidFill>
                  <a:schemeClr val="tx1"/>
                </a:solidFill>
                <a:effectLst/>
                <a:latin typeface="+mn-lt"/>
                <a:ea typeface="+mn-ea"/>
                <a:cs typeface="+mn-cs"/>
              </a:rPr>
              <a:t> </a:t>
            </a:r>
            <a:endParaRPr lang="en-US" dirty="0">
              <a:effectLst/>
            </a:endParaRPr>
          </a:p>
          <a:p>
            <a:r>
              <a:rPr lang="en-US" sz="1200" kern="1200" dirty="0">
                <a:solidFill>
                  <a:schemeClr val="tx1"/>
                </a:solidFill>
                <a:effectLst/>
                <a:latin typeface="+mn-lt"/>
                <a:ea typeface="+mn-ea"/>
                <a:cs typeface="+mn-cs"/>
              </a:rPr>
              <a:t>That presentation is scheduled for November 1</a:t>
            </a:r>
            <a:r>
              <a:rPr lang="en-US" sz="1200" kern="1200" baseline="30000" dirty="0">
                <a:solidFill>
                  <a:schemeClr val="tx1"/>
                </a:solidFill>
                <a:effectLst/>
                <a:latin typeface="+mn-lt"/>
                <a:ea typeface="+mn-ea"/>
                <a:cs typeface="+mn-cs"/>
              </a:rPr>
              <a:t>st</a:t>
            </a:r>
            <a:r>
              <a:rPr lang="en-US" sz="1200" kern="1200" dirty="0">
                <a:solidFill>
                  <a:schemeClr val="tx1"/>
                </a:solidFill>
                <a:effectLst/>
                <a:latin typeface="+mn-lt"/>
                <a:ea typeface="+mn-ea"/>
                <a:cs typeface="+mn-cs"/>
              </a:rPr>
              <a:t> from 2:00-3:00 pm ET.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There is also a session scheduled for November 8</a:t>
            </a:r>
            <a:r>
              <a:rPr lang="en-US" sz="1200" kern="1200" baseline="30000" dirty="0">
                <a:solidFill>
                  <a:schemeClr val="tx1"/>
                </a:solidFill>
                <a:effectLst/>
                <a:latin typeface="+mn-lt"/>
                <a:ea typeface="+mn-ea"/>
                <a:cs typeface="+mn-cs"/>
              </a:rPr>
              <a:t>th</a:t>
            </a:r>
            <a:r>
              <a:rPr lang="en-US" sz="1200" kern="1200" dirty="0">
                <a:solidFill>
                  <a:schemeClr val="tx1"/>
                </a:solidFill>
                <a:effectLst/>
                <a:latin typeface="+mn-lt"/>
                <a:ea typeface="+mn-ea"/>
                <a:cs typeface="+mn-cs"/>
              </a:rPr>
              <a:t> where the MIPS program representatives will provide an overview of their program to give a better understanding on how to align measure development to their priorities.  </a:t>
            </a:r>
            <a:endParaRPr lang="en-US" dirty="0">
              <a:effectLst/>
            </a:endParaRPr>
          </a:p>
          <a:p>
            <a:r>
              <a:rPr lang="en-US" sz="1200" kern="1200" dirty="0">
                <a:solidFill>
                  <a:schemeClr val="tx1"/>
                </a:solidFill>
                <a:effectLst/>
                <a:latin typeface="+mn-lt"/>
                <a:ea typeface="+mn-ea"/>
                <a:cs typeface="+mn-cs"/>
              </a:rPr>
              <a:t> </a:t>
            </a:r>
            <a:endParaRPr lang="en-US" dirty="0">
              <a:effectLst/>
            </a:endParaRPr>
          </a:p>
          <a:p>
            <a:r>
              <a:rPr lang="en-US" sz="1200" kern="1200" dirty="0">
                <a:solidFill>
                  <a:schemeClr val="tx1"/>
                </a:solidFill>
                <a:effectLst/>
                <a:latin typeface="+mn-lt"/>
                <a:ea typeface="+mn-ea"/>
                <a:cs typeface="+mn-cs"/>
              </a:rPr>
              <a:t>The session for December 6</a:t>
            </a:r>
            <a:r>
              <a:rPr lang="en-US" sz="1200" kern="1200" baseline="30000" dirty="0">
                <a:solidFill>
                  <a:schemeClr val="tx1"/>
                </a:solidFill>
                <a:effectLst/>
                <a:latin typeface="+mn-lt"/>
                <a:ea typeface="+mn-ea"/>
                <a:cs typeface="+mn-cs"/>
              </a:rPr>
              <a:t>th</a:t>
            </a:r>
            <a:r>
              <a:rPr lang="en-US" sz="1200" kern="1200" dirty="0">
                <a:solidFill>
                  <a:schemeClr val="tx1"/>
                </a:solidFill>
                <a:effectLst/>
                <a:latin typeface="+mn-lt"/>
                <a:ea typeface="+mn-ea"/>
                <a:cs typeface="+mn-cs"/>
              </a:rPr>
              <a:t> is being finalized.  Again, that will be from 2:00-3:00 pm ET on December 6</a:t>
            </a:r>
            <a:r>
              <a:rPr lang="en-US" sz="1200" kern="1200" baseline="30000" dirty="0">
                <a:solidFill>
                  <a:schemeClr val="tx1"/>
                </a:solidFill>
                <a:effectLst/>
                <a:latin typeface="+mn-lt"/>
                <a:ea typeface="+mn-ea"/>
                <a:cs typeface="+mn-cs"/>
              </a:rPr>
              <a:t>th</a:t>
            </a:r>
            <a:r>
              <a:rPr lang="en-US" sz="1200" kern="1200" dirty="0">
                <a:solidFill>
                  <a:schemeClr val="tx1"/>
                </a:solidFill>
                <a:effectLst/>
                <a:latin typeface="+mn-lt"/>
                <a:ea typeface="+mn-ea"/>
                <a:cs typeface="+mn-cs"/>
              </a:rPr>
              <a:t>.  At this time it has been confirmed that NQF will be presenting on their consensus development process and the redesign project.  Once we have confirmation from the other speaker, we will send that information out in through the newsletter.</a:t>
            </a:r>
            <a:endParaRPr lang="en-US" dirty="0">
              <a:effectLst/>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aseline="0"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29</a:t>
            </a:fld>
            <a:endParaRPr lang="en-US" dirty="0"/>
          </a:p>
        </p:txBody>
      </p:sp>
    </p:spTree>
    <p:extLst>
      <p:ext uri="{BB962C8B-B14F-4D97-AF65-F5344CB8AC3E}">
        <p14:creationId xmlns:p14="http://schemas.microsoft.com/office/powerpoint/2010/main" val="177614660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The MACRA newsletter has been updated. The next newsletter will be coming out in the beginning of October.  It will contain a brief descriptions of the upcoming webinar topics and allow readers to register for those upcoming webinars.  The sections in red, yellow, and green are opportunities for you to engage in the measure development process.  Those include the public comments and any of the TEPs that are open. It also provides links  to access those opportunities and dates of when those opportunities are set to expire.  Please email MMSSupport@battelle.org, if you have any questions or you identify that you are not currently receiving that newsletter and would like to receive it.  If you do contact us over email, please state in the subject line that you would like to receive this newsletter.  </a:t>
            </a:r>
            <a:endParaRPr lang="en-US" dirty="0">
              <a:effectLst/>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aseline="0"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30</a:t>
            </a:fld>
            <a:endParaRPr lang="en-US" dirty="0"/>
          </a:p>
        </p:txBody>
      </p:sp>
    </p:spTree>
    <p:extLst>
      <p:ext uri="{BB962C8B-B14F-4D97-AF65-F5344CB8AC3E}">
        <p14:creationId xmlns:p14="http://schemas.microsoft.com/office/powerpoint/2010/main" val="177137384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In addition to the newsletter and this webinar series CMS is hosting a </a:t>
            </a:r>
            <a:r>
              <a:rPr lang="en-US" sz="1200" i="1" kern="1200" dirty="0">
                <a:solidFill>
                  <a:schemeClr val="tx1"/>
                </a:solidFill>
                <a:effectLst/>
                <a:latin typeface="+mn-lt"/>
                <a:ea typeface="+mn-ea"/>
                <a:cs typeface="+mn-cs"/>
              </a:rPr>
              <a:t>Spotlight Series </a:t>
            </a:r>
            <a:r>
              <a:rPr lang="en-US" sz="1200" kern="1200" dirty="0">
                <a:solidFill>
                  <a:schemeClr val="tx1"/>
                </a:solidFill>
                <a:effectLst/>
                <a:latin typeface="+mn-lt"/>
                <a:ea typeface="+mn-ea"/>
                <a:cs typeface="+mn-cs"/>
              </a:rPr>
              <a:t>which is intended for specialty societies, patient advocacy groups and other stakeholders currently developing measures aligned to the MIPS program.  Presenters can expect to give a 30-40 minute presentation with the remaining 20-30 minutes meant to be an opportunity to receive feedback on your measures from CMS.  It is really meant to provide developers a greater understanding on the MIPS program priorities and to discuss challenges and successes of the measure development process.  Meetings can be held in-person at CMS, or virtually via WebEx.   If you are interested in presenting, please email the MMSSupport@battelle.org website or email address.  Someone will get in touch with you about scheduling a session.</a:t>
            </a:r>
            <a:endParaRPr lang="en-US" dirty="0">
              <a:effectLst/>
            </a:endParaRPr>
          </a:p>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31</a:t>
            </a:fld>
            <a:endParaRPr lang="en-US" dirty="0"/>
          </a:p>
        </p:txBody>
      </p:sp>
    </p:spTree>
    <p:extLst>
      <p:ext uri="{BB962C8B-B14F-4D97-AF65-F5344CB8AC3E}">
        <p14:creationId xmlns:p14="http://schemas.microsoft.com/office/powerpoint/2010/main" val="384592135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Here are the contact points for Battelle and CMS. The next Info Session will be held on November 1</a:t>
            </a:r>
            <a:r>
              <a:rPr lang="en-US" sz="1200" kern="1200" baseline="30000" dirty="0">
                <a:solidFill>
                  <a:schemeClr val="tx1"/>
                </a:solidFill>
                <a:effectLst/>
                <a:latin typeface="+mn-lt"/>
                <a:ea typeface="+mn-ea"/>
                <a:cs typeface="+mn-cs"/>
              </a:rPr>
              <a:t>st</a:t>
            </a:r>
            <a:r>
              <a:rPr lang="en-US" sz="1200" kern="1200" dirty="0">
                <a:solidFill>
                  <a:schemeClr val="tx1"/>
                </a:solidFill>
                <a:effectLst/>
                <a:latin typeface="+mn-lt"/>
                <a:ea typeface="+mn-ea"/>
                <a:cs typeface="+mn-cs"/>
              </a:rPr>
              <a:t>. </a:t>
            </a:r>
            <a:endParaRPr lang="en-US" dirty="0">
              <a:effectLst/>
            </a:endParaRPr>
          </a:p>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32</a:t>
            </a:fld>
            <a:endParaRPr lang="en-US" dirty="0"/>
          </a:p>
        </p:txBody>
      </p:sp>
    </p:spTree>
    <p:extLst>
      <p:ext uri="{BB962C8B-B14F-4D97-AF65-F5344CB8AC3E}">
        <p14:creationId xmlns:p14="http://schemas.microsoft.com/office/powerpoint/2010/main" val="35342572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1348"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One of the most valuable tools for measure development is the MMS </a:t>
            </a:r>
            <a:r>
              <a:rPr lang="en-US" sz="1200" i="1" kern="1200" dirty="0">
                <a:solidFill>
                  <a:schemeClr val="tx1"/>
                </a:solidFill>
                <a:effectLst/>
                <a:latin typeface="+mn-lt"/>
                <a:ea typeface="+mn-ea"/>
                <a:cs typeface="+mn-cs"/>
              </a:rPr>
              <a:t>Blueprint</a:t>
            </a:r>
            <a:r>
              <a:rPr lang="en-US" sz="1200" kern="1200" dirty="0">
                <a:solidFill>
                  <a:schemeClr val="tx1"/>
                </a:solidFill>
                <a:effectLst/>
                <a:latin typeface="+mn-lt"/>
                <a:ea typeface="+mn-ea"/>
                <a:cs typeface="+mn-cs"/>
              </a:rPr>
              <a:t> which you can find on the MMS website.  We will frequently be citing this as a resource during each of our presentations.  If you have any questions while utilizing the </a:t>
            </a:r>
            <a:r>
              <a:rPr lang="en-US" sz="1200" i="1" kern="1200" dirty="0">
                <a:solidFill>
                  <a:schemeClr val="tx1"/>
                </a:solidFill>
                <a:effectLst/>
                <a:latin typeface="+mn-lt"/>
                <a:ea typeface="+mn-ea"/>
                <a:cs typeface="+mn-cs"/>
              </a:rPr>
              <a:t>Blueprint</a:t>
            </a:r>
            <a:r>
              <a:rPr lang="en-US" sz="1200" kern="1200" dirty="0">
                <a:solidFill>
                  <a:schemeClr val="tx1"/>
                </a:solidFill>
                <a:effectLst/>
                <a:latin typeface="+mn-lt"/>
                <a:ea typeface="+mn-ea"/>
                <a:cs typeface="+mn-cs"/>
              </a:rPr>
              <a:t>, please do not hesitate to contact Battelle.  We are here to assist you in your measure development needs. </a:t>
            </a:r>
          </a:p>
          <a:p>
            <a:pPr defTabSz="451348">
              <a:defRPr/>
            </a:pP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solidFill>
                  <a:prstClr val="black"/>
                </a:solidFill>
              </a:rPr>
              <a:pPr/>
              <a:t>3</a:t>
            </a:fld>
            <a:endParaRPr lang="en-US" dirty="0">
              <a:solidFill>
                <a:prstClr val="black"/>
              </a:solidFill>
            </a:endParaRPr>
          </a:p>
        </p:txBody>
      </p:sp>
    </p:spTree>
    <p:extLst>
      <p:ext uri="{BB962C8B-B14F-4D97-AF65-F5344CB8AC3E}">
        <p14:creationId xmlns:p14="http://schemas.microsoft.com/office/powerpoint/2010/main" val="14271606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In the </a:t>
            </a:r>
            <a:r>
              <a:rPr lang="en-US" sz="1200" i="1" kern="1200" dirty="0">
                <a:solidFill>
                  <a:schemeClr val="tx1"/>
                </a:solidFill>
                <a:effectLst/>
                <a:latin typeface="+mn-lt"/>
                <a:ea typeface="+mn-ea"/>
                <a:cs typeface="+mn-cs"/>
              </a:rPr>
              <a:t>Blueprint</a:t>
            </a:r>
            <a:r>
              <a:rPr lang="en-US" sz="1200" kern="1200" dirty="0">
                <a:solidFill>
                  <a:schemeClr val="tx1"/>
                </a:solidFill>
                <a:effectLst/>
                <a:latin typeface="+mn-lt"/>
                <a:ea typeface="+mn-ea"/>
                <a:cs typeface="+mn-cs"/>
              </a:rPr>
              <a:t> you will find a list of suggestions where measures should be developed. Some of the overarching themes are outcomes measures, addressing a performance gap for known variation between performance or diagnostic accuracy, team-based care, shared decision-making measures, outcome, safety, and patient experience.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We want to ensure that all the measures that are developed are meaningful both to patients and providers in addition to reducing clinical burden whenever possible.  We are aiming to harmonize and align measures which we are developing with those currently in the inventory. </a:t>
            </a:r>
          </a:p>
          <a:p>
            <a:pPr defTabSz="451348">
              <a:defRPr/>
            </a:pPr>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solidFill>
                  <a:prstClr val="black"/>
                </a:solidFill>
              </a:rPr>
              <a:pPr/>
              <a:t>4</a:t>
            </a:fld>
            <a:endParaRPr lang="en-US" dirty="0">
              <a:solidFill>
                <a:prstClr val="black"/>
              </a:solidFill>
            </a:endParaRPr>
          </a:p>
        </p:txBody>
      </p:sp>
    </p:spTree>
    <p:extLst>
      <p:ext uri="{BB962C8B-B14F-4D97-AF65-F5344CB8AC3E}">
        <p14:creationId xmlns:p14="http://schemas.microsoft.com/office/powerpoint/2010/main" val="16870172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There are currently 2,181 measures of 31 programs in the inventory; 735 of those are </a:t>
            </a:r>
            <a:r>
              <a:rPr lang="en-US" sz="1200" i="1" kern="1200" dirty="0">
                <a:solidFill>
                  <a:schemeClr val="tx1"/>
                </a:solidFill>
                <a:effectLst/>
                <a:latin typeface="+mn-lt"/>
                <a:ea typeface="+mn-ea"/>
                <a:cs typeface="+mn-cs"/>
              </a:rPr>
              <a:t>unique</a:t>
            </a:r>
            <a:r>
              <a:rPr lang="en-US" sz="1200" kern="1200" dirty="0">
                <a:solidFill>
                  <a:schemeClr val="tx1"/>
                </a:solidFill>
                <a:effectLst/>
                <a:latin typeface="+mn-lt"/>
                <a:ea typeface="+mn-ea"/>
                <a:cs typeface="+mn-cs"/>
              </a:rPr>
              <a:t> clinical quality measures (CQMs).  Measures can be used across numerous programs- meaning that one measure within the inventory may be used multiple times.</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When each measure is counted individually, that is called a unique measure and makes up the CMS measure portfolio.  The CMS Inventory can be analyzed in a number of ways such as by the program a measure belongs to, current measure status, or implementation date.</a:t>
            </a:r>
          </a:p>
        </p:txBody>
      </p:sp>
      <p:sp>
        <p:nvSpPr>
          <p:cNvPr id="4" name="Slide Number Placeholder 3"/>
          <p:cNvSpPr>
            <a:spLocks noGrp="1"/>
          </p:cNvSpPr>
          <p:nvPr>
            <p:ph type="sldNum" sz="quarter" idx="10"/>
          </p:nvPr>
        </p:nvSpPr>
        <p:spPr/>
        <p:txBody>
          <a:bodyPr/>
          <a:lstStyle/>
          <a:p>
            <a:fld id="{7B898A01-842B-0042-9AB7-55364486B929}" type="slidenum">
              <a:rPr lang="en-US" smtClean="0"/>
              <a:pPr/>
              <a:t>5</a:t>
            </a:fld>
            <a:endParaRPr lang="en-US" dirty="0"/>
          </a:p>
        </p:txBody>
      </p:sp>
    </p:spTree>
    <p:extLst>
      <p:ext uri="{BB962C8B-B14F-4D97-AF65-F5344CB8AC3E}">
        <p14:creationId xmlns:p14="http://schemas.microsoft.com/office/powerpoint/2010/main" val="35057605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We will give a short overview of the 12 types of measures that are currently categorized within the CMS Inventory.</a:t>
            </a:r>
          </a:p>
          <a:p>
            <a:endParaRPr lang="en-US" sz="1800"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6</a:t>
            </a:fld>
            <a:endParaRPr lang="en-US" dirty="0"/>
          </a:p>
        </p:txBody>
      </p:sp>
    </p:spTree>
    <p:extLst>
      <p:ext uri="{BB962C8B-B14F-4D97-AF65-F5344CB8AC3E}">
        <p14:creationId xmlns:p14="http://schemas.microsoft.com/office/powerpoint/2010/main" val="11027266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The inventory contains both process and access measures.</a:t>
            </a:r>
          </a:p>
          <a:p>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Process measures </a:t>
            </a:r>
            <a:r>
              <a:rPr lang="en-US" sz="1200" kern="1200" dirty="0">
                <a:solidFill>
                  <a:schemeClr val="tx1"/>
                </a:solidFill>
                <a:effectLst/>
                <a:latin typeface="+mn-lt"/>
                <a:ea typeface="+mn-ea"/>
                <a:cs typeface="+mn-cs"/>
              </a:rPr>
              <a:t>make up the majority of the measures within an inventory.  There are 1,103 process measures.  Process measures focus on the steps that should be followed to provide good care.  There should be a scientific basis for believing that the process when executed well will increase the probability of achieving a desired outcome. Here we have the example of the percentage of patients with CAD who are prescribed a lipid-lowering therapy.</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Currently, there are only 2 </a:t>
            </a:r>
            <a:r>
              <a:rPr lang="en-US" sz="1200" b="1" kern="1200" dirty="0">
                <a:solidFill>
                  <a:schemeClr val="tx1"/>
                </a:solidFill>
                <a:effectLst/>
                <a:latin typeface="+mn-lt"/>
                <a:ea typeface="+mn-ea"/>
                <a:cs typeface="+mn-cs"/>
              </a:rPr>
              <a:t>access measures </a:t>
            </a:r>
            <a:r>
              <a:rPr lang="en-US" sz="1200" kern="1200" dirty="0">
                <a:solidFill>
                  <a:schemeClr val="tx1"/>
                </a:solidFill>
                <a:effectLst/>
                <a:latin typeface="+mn-lt"/>
                <a:ea typeface="+mn-ea"/>
                <a:cs typeface="+mn-cs"/>
              </a:rPr>
              <a:t>within the inventory. These measures focus on access to care and ensuring that a client or patient can attain timely and appropriate healthcare from their clinician.</a:t>
            </a:r>
          </a:p>
        </p:txBody>
      </p:sp>
      <p:sp>
        <p:nvSpPr>
          <p:cNvPr id="4" name="Slide Number Placeholder 3"/>
          <p:cNvSpPr>
            <a:spLocks noGrp="1"/>
          </p:cNvSpPr>
          <p:nvPr>
            <p:ph type="sldNum" sz="quarter" idx="10"/>
          </p:nvPr>
        </p:nvSpPr>
        <p:spPr/>
        <p:txBody>
          <a:bodyPr/>
          <a:lstStyle/>
          <a:p>
            <a:fld id="{7B898A01-842B-0042-9AB7-55364486B929}" type="slidenum">
              <a:rPr lang="en-US" smtClean="0"/>
              <a:pPr/>
              <a:t>7</a:t>
            </a:fld>
            <a:endParaRPr lang="en-US" dirty="0"/>
          </a:p>
        </p:txBody>
      </p:sp>
    </p:spTree>
    <p:extLst>
      <p:ext uri="{BB962C8B-B14F-4D97-AF65-F5344CB8AC3E}">
        <p14:creationId xmlns:p14="http://schemas.microsoft.com/office/powerpoint/2010/main" val="24252125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Two other measure types that will be reviewed are outcome and structure measures.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In the inventory there are 537 </a:t>
            </a:r>
            <a:r>
              <a:rPr lang="en-US" sz="1200" b="0" kern="1200" dirty="0">
                <a:solidFill>
                  <a:schemeClr val="tx1"/>
                </a:solidFill>
                <a:effectLst/>
                <a:latin typeface="+mn-lt"/>
                <a:ea typeface="+mn-ea"/>
                <a:cs typeface="+mn-cs"/>
              </a:rPr>
              <a:t>outcome measures.  </a:t>
            </a:r>
            <a:r>
              <a:rPr lang="en-US" sz="1200" b="1" kern="1200" dirty="0">
                <a:solidFill>
                  <a:schemeClr val="tx1"/>
                </a:solidFill>
                <a:effectLst/>
                <a:latin typeface="+mn-lt"/>
                <a:ea typeface="+mn-ea"/>
                <a:cs typeface="+mn-cs"/>
              </a:rPr>
              <a:t>Outcome measures </a:t>
            </a:r>
            <a:r>
              <a:rPr lang="en-US" sz="1200" kern="1200" dirty="0">
                <a:solidFill>
                  <a:schemeClr val="tx1"/>
                </a:solidFill>
                <a:effectLst/>
                <a:latin typeface="+mn-lt"/>
                <a:ea typeface="+mn-ea"/>
                <a:cs typeface="+mn-cs"/>
              </a:rPr>
              <a:t> are related to patient experience such as clinical events, recovery, health status, or experience in the health system.  These measures look at the health state of a patient resulting from healthcare, supported by evidence, where the measure has been used to detect the impact of one or more clinical interventions.</a:t>
            </a:r>
          </a:p>
          <a:p>
            <a:r>
              <a:rPr lang="en-US" sz="1200" kern="1200" dirty="0">
                <a:solidFill>
                  <a:schemeClr val="tx1"/>
                </a:solidFill>
                <a:effectLst/>
                <a:latin typeface="+mn-lt"/>
                <a:ea typeface="+mn-ea"/>
                <a:cs typeface="+mn-cs"/>
              </a:rPr>
              <a:t> </a:t>
            </a:r>
          </a:p>
          <a:p>
            <a:r>
              <a:rPr lang="en-US" sz="1200" b="1" kern="1200" dirty="0">
                <a:solidFill>
                  <a:schemeClr val="tx1"/>
                </a:solidFill>
                <a:effectLst/>
                <a:latin typeface="+mn-lt"/>
                <a:ea typeface="+mn-ea"/>
                <a:cs typeface="+mn-cs"/>
              </a:rPr>
              <a:t>Structural measures </a:t>
            </a:r>
            <a:r>
              <a:rPr lang="en-US" sz="1200" kern="1200" dirty="0">
                <a:solidFill>
                  <a:schemeClr val="tx1"/>
                </a:solidFill>
                <a:effectLst/>
                <a:latin typeface="+mn-lt"/>
                <a:ea typeface="+mn-ea"/>
                <a:cs typeface="+mn-cs"/>
              </a:rPr>
              <a:t>are measures that assess features of a healthcare organization. For example, does the healthcare organization use Computerized Physician Order Entry, or other types of measures such the number of nurse staffing hours, and how those align with best practices. </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7B898A01-842B-0042-9AB7-55364486B929}" type="slidenum">
              <a:rPr lang="en-US" smtClean="0"/>
              <a:pPr/>
              <a:t>8</a:t>
            </a:fld>
            <a:endParaRPr lang="en-US" dirty="0"/>
          </a:p>
        </p:txBody>
      </p:sp>
    </p:spTree>
    <p:extLst>
      <p:ext uri="{BB962C8B-B14F-4D97-AF65-F5344CB8AC3E}">
        <p14:creationId xmlns:p14="http://schemas.microsoft.com/office/powerpoint/2010/main" val="405774431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2_CMS title1">
    <p:bg>
      <p:bgPr>
        <a:solidFill>
          <a:schemeClr val="bg1"/>
        </a:solidFill>
        <a:effectLst/>
      </p:bgPr>
    </p:bg>
    <p:spTree>
      <p:nvGrpSpPr>
        <p:cNvPr id="1" name=""/>
        <p:cNvGrpSpPr/>
        <p:nvPr/>
      </p:nvGrpSpPr>
      <p:grpSpPr>
        <a:xfrm>
          <a:off x="0" y="0"/>
          <a:ext cx="0" cy="0"/>
          <a:chOff x="0" y="0"/>
          <a:chExt cx="0" cy="0"/>
        </a:xfrm>
      </p:grpSpPr>
      <p:pic>
        <p:nvPicPr>
          <p:cNvPr id="7" name="Picture 3"/>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381000" y="2438400"/>
            <a:ext cx="5638800" cy="4435856"/>
          </a:xfrm>
          <a:prstGeom prst="rect">
            <a:avLst/>
          </a:prstGeom>
          <a:noFill/>
          <a:ln w="9525">
            <a:noFill/>
            <a:miter lim="800000"/>
            <a:headEnd/>
            <a:tailEnd/>
          </a:ln>
          <a:effectLst/>
        </p:spPr>
      </p:pic>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a:t>Click to edit Master title style</a:t>
            </a:r>
            <a:endParaRPr lang="en-US" dirty="0"/>
          </a:p>
        </p:txBody>
      </p:sp>
      <p:sp>
        <p:nvSpPr>
          <p:cNvPr id="8" name="Text Placeholder 2"/>
          <p:cNvSpPr>
            <a:spLocks noGrp="1"/>
          </p:cNvSpPr>
          <p:nvPr>
            <p:ph type="body" sz="quarter" idx="10" hasCustomPrompt="1"/>
          </p:nvPr>
        </p:nvSpPr>
        <p:spPr>
          <a:xfrm>
            <a:off x="5943600" y="3048000"/>
            <a:ext cx="2971800" cy="914400"/>
          </a:xfrm>
        </p:spPr>
        <p:txBody>
          <a:bodyPr>
            <a:normAutofit/>
          </a:bodyPr>
          <a:lstStyle>
            <a:lvl1pPr marL="0" indent="0" algn="l">
              <a:buNone/>
              <a:defRPr sz="2400" b="1" i="1">
                <a:solidFill>
                  <a:srgbClr val="084A9C"/>
                </a:solidFill>
              </a:defRPr>
            </a:lvl1pPr>
          </a:lstStyle>
          <a:p>
            <a:pPr algn="l"/>
            <a:r>
              <a:rPr lang="en-US" sz="2400" b="1" i="1" dirty="0">
                <a:solidFill>
                  <a:srgbClr val="084A9C"/>
                </a:solidFill>
              </a:rPr>
              <a:t>Subtitle</a:t>
            </a:r>
          </a:p>
          <a:p>
            <a:pPr algn="l"/>
            <a:endParaRPr lang="en-US" sz="2800" b="0" i="1" dirty="0">
              <a:solidFill>
                <a:srgbClr val="084A9C"/>
              </a:solidFill>
            </a:endParaRPr>
          </a:p>
        </p:txBody>
      </p:sp>
      <p:sp>
        <p:nvSpPr>
          <p:cNvPr id="9" name="Text Placeholder 2"/>
          <p:cNvSpPr>
            <a:spLocks noGrp="1"/>
          </p:cNvSpPr>
          <p:nvPr>
            <p:ph type="body" sz="quarter" idx="11" hasCustomPrompt="1"/>
          </p:nvPr>
        </p:nvSpPr>
        <p:spPr>
          <a:xfrm>
            <a:off x="5943600" y="4267200"/>
            <a:ext cx="2971800" cy="838200"/>
          </a:xfrm>
        </p:spPr>
        <p:txBody>
          <a:bodyPr>
            <a:normAutofit/>
          </a:bodyPr>
          <a:lstStyle>
            <a:lvl1pPr marL="0" indent="0" algn="l">
              <a:buNone/>
              <a:defRPr sz="2400" b="1" i="1">
                <a:solidFill>
                  <a:srgbClr val="084A9C"/>
                </a:solidFill>
              </a:defRPr>
            </a:lvl1pPr>
          </a:lstStyle>
          <a:p>
            <a:pPr algn="l"/>
            <a:r>
              <a:rPr lang="en-US" sz="2400" b="0" i="1" dirty="0">
                <a:solidFill>
                  <a:srgbClr val="084A9C"/>
                </a:solidFill>
              </a:rPr>
              <a:t>Presenter/Date</a:t>
            </a:r>
            <a:endParaRPr lang="en-US" sz="2800" b="0" i="1" dirty="0">
              <a:solidFill>
                <a:srgbClr val="084A9C"/>
              </a:solidFill>
            </a:endParaRPr>
          </a:p>
        </p:txBody>
      </p:sp>
      <p:pic>
        <p:nvPicPr>
          <p:cNvPr id="11" name="Picture 1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
        <p:nvSpPr>
          <p:cNvPr id="14" name="TextBox 13"/>
          <p:cNvSpPr txBox="1"/>
          <p:nvPr userDrawn="1"/>
        </p:nvSpPr>
        <p:spPr>
          <a:xfrm>
            <a:off x="-1668146" y="4928188"/>
            <a:ext cx="184666" cy="369332"/>
          </a:xfrm>
          <a:prstGeom prst="rect">
            <a:avLst/>
          </a:prstGeom>
          <a:noFill/>
        </p:spPr>
        <p:txBody>
          <a:bodyPr wrap="none" rtlCol="0">
            <a:spAutoFit/>
          </a:bodyPr>
          <a:lstStyle/>
          <a:p>
            <a:endParaRPr lang="en-US" dirty="0"/>
          </a:p>
        </p:txBody>
      </p:sp>
      <p:pic>
        <p:nvPicPr>
          <p:cNvPr id="15" name="Picture 14"/>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Tree>
    <p:extLst>
      <p:ext uri="{BB962C8B-B14F-4D97-AF65-F5344CB8AC3E}">
        <p14:creationId xmlns:p14="http://schemas.microsoft.com/office/powerpoint/2010/main" val="26071770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Divider">
    <p:bg>
      <p:bgPr>
        <a:solidFill>
          <a:schemeClr val="bg1"/>
        </a:solidFill>
        <a:effectLst/>
      </p:bgPr>
    </p:bg>
    <p:spTree>
      <p:nvGrpSpPr>
        <p:cNvPr id="1" name=""/>
        <p:cNvGrpSpPr/>
        <p:nvPr/>
      </p:nvGrpSpPr>
      <p:grpSpPr>
        <a:xfrm>
          <a:off x="0" y="0"/>
          <a:ext cx="0" cy="0"/>
          <a:chOff x="0" y="0"/>
          <a:chExt cx="0" cy="0"/>
        </a:xfrm>
      </p:grpSpPr>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0" y="1371600"/>
            <a:ext cx="9144000" cy="1066800"/>
          </a:xfrm>
        </p:spPr>
        <p:txBody>
          <a:bodyPr/>
          <a:lstStyle/>
          <a:p>
            <a:r>
              <a:rPr lang="en-US"/>
              <a:t>Click to edit Master title style</a:t>
            </a:r>
            <a:endParaRPr lang="en-US" dirty="0"/>
          </a:p>
        </p:txBody>
      </p:sp>
      <p:pic>
        <p:nvPicPr>
          <p:cNvPr id="11" name="Picture 10"/>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
        <p:nvSpPr>
          <p:cNvPr id="14" name="TextBox 13"/>
          <p:cNvSpPr txBox="1"/>
          <p:nvPr userDrawn="1"/>
        </p:nvSpPr>
        <p:spPr>
          <a:xfrm>
            <a:off x="-1668146" y="4928188"/>
            <a:ext cx="184666" cy="369332"/>
          </a:xfrm>
          <a:prstGeom prst="rect">
            <a:avLst/>
          </a:prstGeom>
          <a:noFill/>
        </p:spPr>
        <p:txBody>
          <a:bodyPr wrap="none" rtlCol="0">
            <a:spAutoFit/>
          </a:bodyPr>
          <a:lstStyle/>
          <a:p>
            <a:endParaRPr lang="en-US" dirty="0"/>
          </a:p>
        </p:txBody>
      </p:sp>
      <p:pic>
        <p:nvPicPr>
          <p:cNvPr id="15" name="Picture 14"/>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Tree>
    <p:extLst>
      <p:ext uri="{BB962C8B-B14F-4D97-AF65-F5344CB8AC3E}">
        <p14:creationId xmlns:p14="http://schemas.microsoft.com/office/powerpoint/2010/main" val="13504441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1_CMS title6">
    <p:bg>
      <p:bgPr>
        <a:solidFill>
          <a:schemeClr val="bg1"/>
        </a:solidFill>
        <a:effectLst/>
      </p:bgPr>
    </p:bg>
    <p:spTree>
      <p:nvGrpSpPr>
        <p:cNvPr id="1" name=""/>
        <p:cNvGrpSpPr/>
        <p:nvPr/>
      </p:nvGrpSpPr>
      <p:grpSpPr>
        <a:xfrm>
          <a:off x="0" y="0"/>
          <a:ext cx="0" cy="0"/>
          <a:chOff x="0" y="0"/>
          <a:chExt cx="0" cy="0"/>
        </a:xfrm>
      </p:grpSpPr>
      <p:sp>
        <p:nvSpPr>
          <p:cNvPr id="13" name="TextBox 12"/>
          <p:cNvSpPr txBox="1"/>
          <p:nvPr/>
        </p:nvSpPr>
        <p:spPr>
          <a:xfrm>
            <a:off x="-1668146" y="4928188"/>
            <a:ext cx="184666" cy="369332"/>
          </a:xfrm>
          <a:prstGeom prst="rect">
            <a:avLst/>
          </a:prstGeom>
          <a:noFill/>
        </p:spPr>
        <p:txBody>
          <a:bodyPr wrap="none" rtlCol="0">
            <a:spAutoFit/>
          </a:bodyPr>
          <a:lstStyle/>
          <a:p>
            <a:endParaRPr lang="en-US" dirty="0"/>
          </a:p>
        </p:txBody>
      </p:sp>
      <p:sp>
        <p:nvSpPr>
          <p:cNvPr id="12" name="Title 7"/>
          <p:cNvSpPr>
            <a:spLocks noGrp="1"/>
          </p:cNvSpPr>
          <p:nvPr>
            <p:ph type="title"/>
          </p:nvPr>
        </p:nvSpPr>
        <p:spPr>
          <a:xfrm>
            <a:off x="-76200" y="-28738"/>
            <a:ext cx="9244148" cy="1447800"/>
          </a:xfrm>
        </p:spPr>
        <p:txBody>
          <a:bodyPr/>
          <a:lstStyle/>
          <a:p>
            <a:r>
              <a:rPr lang="en-US" dirty="0"/>
              <a:t>Click to edit Master title style</a:t>
            </a:r>
          </a:p>
        </p:txBody>
      </p:sp>
      <p:sp>
        <p:nvSpPr>
          <p:cNvPr id="8" name="TextBox 7"/>
          <p:cNvSpPr txBox="1"/>
          <p:nvPr userDrawn="1"/>
        </p:nvSpPr>
        <p:spPr>
          <a:xfrm>
            <a:off x="-1668146" y="4928188"/>
            <a:ext cx="184666" cy="369332"/>
          </a:xfrm>
          <a:prstGeom prst="rect">
            <a:avLst/>
          </a:prstGeom>
          <a:noFill/>
        </p:spPr>
        <p:txBody>
          <a:bodyPr wrap="none" rtlCol="0">
            <a:spAutoFit/>
          </a:bodyPr>
          <a:lstStyle/>
          <a:p>
            <a:endParaRPr lang="en-US" dirty="0"/>
          </a:p>
        </p:txBody>
      </p:sp>
      <p:pic>
        <p:nvPicPr>
          <p:cNvPr id="10" name="Picture 9"/>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85800" y="2133600"/>
            <a:ext cx="7735946" cy="2667000"/>
          </a:xfrm>
          <a:prstGeom prst="rect">
            <a:avLst/>
          </a:prstGeom>
        </p:spPr>
      </p:pic>
      <p:sp>
        <p:nvSpPr>
          <p:cNvPr id="14" name="Text Placeholder 2"/>
          <p:cNvSpPr>
            <a:spLocks noGrp="1"/>
          </p:cNvSpPr>
          <p:nvPr>
            <p:ph type="body" sz="quarter" idx="10" hasCustomPrompt="1"/>
          </p:nvPr>
        </p:nvSpPr>
        <p:spPr>
          <a:xfrm>
            <a:off x="304800" y="5029200"/>
            <a:ext cx="8534400" cy="762000"/>
          </a:xfrm>
        </p:spPr>
        <p:txBody>
          <a:bodyPr>
            <a:normAutofit/>
          </a:bodyPr>
          <a:lstStyle>
            <a:lvl1pPr marL="0" indent="0" algn="l">
              <a:buNone/>
              <a:defRPr sz="2400" b="1" i="1">
                <a:solidFill>
                  <a:srgbClr val="084A9C"/>
                </a:solidFill>
              </a:defRPr>
            </a:lvl1pPr>
          </a:lstStyle>
          <a:p>
            <a:pPr algn="l"/>
            <a:r>
              <a:rPr lang="en-US" sz="2400" b="1" i="1" dirty="0">
                <a:solidFill>
                  <a:srgbClr val="084A9C"/>
                </a:solidFill>
              </a:rPr>
              <a:t>Subtitle</a:t>
            </a:r>
          </a:p>
          <a:p>
            <a:pPr algn="l"/>
            <a:endParaRPr lang="en-US" sz="2800" b="0" i="1" dirty="0">
              <a:solidFill>
                <a:srgbClr val="084A9C"/>
              </a:solidFill>
            </a:endParaRPr>
          </a:p>
        </p:txBody>
      </p:sp>
      <p:sp>
        <p:nvSpPr>
          <p:cNvPr id="15" name="Text Placeholder 2"/>
          <p:cNvSpPr>
            <a:spLocks noGrp="1"/>
          </p:cNvSpPr>
          <p:nvPr>
            <p:ph type="body" sz="quarter" idx="11" hasCustomPrompt="1"/>
          </p:nvPr>
        </p:nvSpPr>
        <p:spPr>
          <a:xfrm>
            <a:off x="304800" y="5867400"/>
            <a:ext cx="8534400" cy="685800"/>
          </a:xfrm>
        </p:spPr>
        <p:txBody>
          <a:bodyPr>
            <a:normAutofit/>
          </a:bodyPr>
          <a:lstStyle>
            <a:lvl1pPr marL="0" indent="0" algn="l">
              <a:buNone/>
              <a:defRPr sz="2400" b="1" i="1">
                <a:solidFill>
                  <a:srgbClr val="084A9C"/>
                </a:solidFill>
              </a:defRPr>
            </a:lvl1pPr>
          </a:lstStyle>
          <a:p>
            <a:pPr algn="l"/>
            <a:r>
              <a:rPr lang="en-US" sz="2400" b="0" i="1" dirty="0">
                <a:solidFill>
                  <a:srgbClr val="084A9C"/>
                </a:solidFill>
              </a:rPr>
              <a:t>Presenter/Date</a:t>
            </a:r>
            <a:endParaRPr lang="en-US" sz="2800" b="0" i="1" dirty="0">
              <a:solidFill>
                <a:srgbClr val="084A9C"/>
              </a:solidFill>
            </a:endParaRPr>
          </a:p>
        </p:txBody>
      </p:sp>
    </p:spTree>
    <p:extLst>
      <p:ext uri="{BB962C8B-B14F-4D97-AF65-F5344CB8AC3E}">
        <p14:creationId xmlns:p14="http://schemas.microsoft.com/office/powerpoint/2010/main" val="32647129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CMS content2">
    <p:spTree>
      <p:nvGrpSpPr>
        <p:cNvPr id="1" name=""/>
        <p:cNvGrpSpPr/>
        <p:nvPr/>
      </p:nvGrpSpPr>
      <p:grpSpPr>
        <a:xfrm>
          <a:off x="0" y="0"/>
          <a:ext cx="0" cy="0"/>
          <a:chOff x="0" y="0"/>
          <a:chExt cx="0" cy="0"/>
        </a:xfrm>
      </p:grpSpPr>
      <p:sp>
        <p:nvSpPr>
          <p:cNvPr id="5" name="Title 1"/>
          <p:cNvSpPr>
            <a:spLocks noGrp="1"/>
          </p:cNvSpPr>
          <p:nvPr>
            <p:ph type="title"/>
          </p:nvPr>
        </p:nvSpPr>
        <p:spPr>
          <a:xfrm>
            <a:off x="0" y="0"/>
            <a:ext cx="9144000" cy="1417638"/>
          </a:xfrm>
          <a:prstGeom prst="rect">
            <a:avLst/>
          </a:prstGeom>
          <a:solidFill>
            <a:srgbClr val="084A9C"/>
          </a:solidFill>
          <a:effectLst>
            <a:outerShdw dist="76200" dir="5640000" algn="tl" rotWithShape="0">
              <a:srgbClr val="FFD004"/>
            </a:outerShdw>
          </a:effectLst>
        </p:spPr>
        <p:txBody>
          <a:bodyPr/>
          <a:lstStyle>
            <a:lvl1pPr>
              <a:defRPr>
                <a:solidFill>
                  <a:schemeClr val="bg1"/>
                </a:solidFill>
              </a:defRPr>
            </a:lvl1pPr>
          </a:lstStyle>
          <a:p>
            <a:r>
              <a:rPr lang="en-US"/>
              <a:t>Click to edit Master title style</a:t>
            </a:r>
            <a:endParaRPr lang="en-US" dirty="0"/>
          </a:p>
        </p:txBody>
      </p:sp>
      <p:sp>
        <p:nvSpPr>
          <p:cNvPr id="6" name="Content Placeholder 2"/>
          <p:cNvSpPr>
            <a:spLocks noGrp="1"/>
          </p:cNvSpPr>
          <p:nvPr>
            <p:ph idx="1"/>
          </p:nvPr>
        </p:nvSpPr>
        <p:spPr>
          <a:xfrm>
            <a:off x="457200" y="1828800"/>
            <a:ext cx="8229600" cy="429736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extBox 1"/>
          <p:cNvSpPr txBox="1"/>
          <p:nvPr userDrawn="1"/>
        </p:nvSpPr>
        <p:spPr>
          <a:xfrm>
            <a:off x="8610600" y="6349727"/>
            <a:ext cx="457200" cy="276999"/>
          </a:xfrm>
          <a:prstGeom prst="rect">
            <a:avLst/>
          </a:prstGeom>
          <a:noFill/>
        </p:spPr>
        <p:txBody>
          <a:bodyPr wrap="square" rtlCol="0">
            <a:spAutoFit/>
          </a:bodyPr>
          <a:lstStyle/>
          <a:p>
            <a:fld id="{289D94F3-14B9-4CA5-821A-C6F60549434F}" type="slidenum">
              <a:rPr lang="en-US" sz="1200" smtClean="0"/>
              <a:pPr/>
              <a:t>‹#›</a:t>
            </a:fld>
            <a:endParaRPr lang="en-US" sz="1200" dirty="0"/>
          </a:p>
        </p:txBody>
      </p:sp>
      <p:sp>
        <p:nvSpPr>
          <p:cNvPr id="3" name="Date Placeholder 2"/>
          <p:cNvSpPr>
            <a:spLocks noGrp="1"/>
          </p:cNvSpPr>
          <p:nvPr>
            <p:ph type="dt" sz="half" idx="10"/>
          </p:nvPr>
        </p:nvSpPr>
        <p:spPr>
          <a:xfrm>
            <a:off x="1828800" y="5534794"/>
            <a:ext cx="2133600" cy="365125"/>
          </a:xfrm>
        </p:spPr>
        <p:txBody>
          <a:bodyPr/>
          <a:lstStyle/>
          <a:p>
            <a:endParaRPr lang="en-US" dirty="0"/>
          </a:p>
        </p:txBody>
      </p:sp>
      <p:sp>
        <p:nvSpPr>
          <p:cNvPr id="7" name="Slide Number Placeholder 6"/>
          <p:cNvSpPr>
            <a:spLocks noGrp="1"/>
          </p:cNvSpPr>
          <p:nvPr>
            <p:ph type="sldNum" sz="quarter" idx="11"/>
          </p:nvPr>
        </p:nvSpPr>
        <p:spPr/>
        <p:txBody>
          <a:bodyPr/>
          <a:lstStyle/>
          <a:p>
            <a:fld id="{E8555075-F7D8-774D-92CE-0FFE5404D32F}" type="slidenum">
              <a:rPr lang="en-US" smtClean="0"/>
              <a:pPr/>
              <a:t>‹#›</a:t>
            </a:fld>
            <a:endParaRPr lang="en-US" dirty="0"/>
          </a:p>
        </p:txBody>
      </p:sp>
    </p:spTree>
    <p:extLst>
      <p:ext uri="{BB962C8B-B14F-4D97-AF65-F5344CB8AC3E}">
        <p14:creationId xmlns:p14="http://schemas.microsoft.com/office/powerpoint/2010/main" val="18908446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1_CMS content2">
    <p:spTree>
      <p:nvGrpSpPr>
        <p:cNvPr id="1" name=""/>
        <p:cNvGrpSpPr/>
        <p:nvPr/>
      </p:nvGrpSpPr>
      <p:grpSpPr>
        <a:xfrm>
          <a:off x="0" y="0"/>
          <a:ext cx="0" cy="0"/>
          <a:chOff x="0" y="0"/>
          <a:chExt cx="0" cy="0"/>
        </a:xfrm>
      </p:grpSpPr>
      <p:sp>
        <p:nvSpPr>
          <p:cNvPr id="6" name="Content Placeholder 2"/>
          <p:cNvSpPr>
            <a:spLocks noGrp="1"/>
          </p:cNvSpPr>
          <p:nvPr>
            <p:ph idx="1"/>
          </p:nvPr>
        </p:nvSpPr>
        <p:spPr>
          <a:xfrm>
            <a:off x="457200" y="1828800"/>
            <a:ext cx="8229600" cy="4297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Placeholder 8"/>
          <p:cNvSpPr>
            <a:spLocks noGrp="1"/>
          </p:cNvSpPr>
          <p:nvPr>
            <p:ph type="title"/>
          </p:nvPr>
        </p:nvSpPr>
        <p:spPr>
          <a:xfrm>
            <a:off x="0" y="0"/>
            <a:ext cx="9144000" cy="1447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p>
            <a:r>
              <a:rPr lang="en-US"/>
              <a:t>Click to edit Master title style</a:t>
            </a:r>
            <a:endParaRPr lang="en-US" dirty="0"/>
          </a:p>
        </p:txBody>
      </p:sp>
    </p:spTree>
    <p:extLst>
      <p:ext uri="{BB962C8B-B14F-4D97-AF65-F5344CB8AC3E}">
        <p14:creationId xmlns:p14="http://schemas.microsoft.com/office/powerpoint/2010/main" val="7477357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itle Placeholder 8"/>
          <p:cNvSpPr>
            <a:spLocks noGrp="1"/>
          </p:cNvSpPr>
          <p:nvPr>
            <p:ph type="title"/>
          </p:nvPr>
        </p:nvSpPr>
        <p:spPr>
          <a:xfrm>
            <a:off x="0" y="0"/>
            <a:ext cx="9144000" cy="1447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p>
            <a:r>
              <a:rPr lang="en-US"/>
              <a:t>Click to edit Master title style</a:t>
            </a:r>
            <a:endParaRPr lang="en-US" dirty="0"/>
          </a:p>
        </p:txBody>
      </p:sp>
      <p:sp>
        <p:nvSpPr>
          <p:cNvPr id="8" name="Date Placeholder 7"/>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10" name="Slide Number Placeholder 9"/>
          <p:cNvSpPr>
            <a:spLocks noGrp="1"/>
          </p:cNvSpPr>
          <p:nvPr>
            <p:ph type="sldNum" sz="quarter" idx="4"/>
          </p:nvPr>
        </p:nvSpPr>
        <p:spPr>
          <a:xfrm>
            <a:off x="7772400" y="6324600"/>
            <a:ext cx="990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fld id="{E8555075-F7D8-774D-92CE-0FFE5404D32F}"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795" r:id="rId1"/>
    <p:sldLayoutId id="2147483808" r:id="rId2"/>
    <p:sldLayoutId id="2147483806" r:id="rId3"/>
    <p:sldLayoutId id="2147483804" r:id="rId4"/>
    <p:sldLayoutId id="2147483805" r:id="rId5"/>
  </p:sldLayoutIdLst>
  <p:hf sldNum="0" hdr="0" ftr="0" dt="0"/>
  <p:txStyles>
    <p:titleStyle>
      <a:lvl1pPr indent="0" algn="ctr" defTabSz="914400" rtl="0" eaLnBrk="1" latinLnBrk="0" hangingPunct="1">
        <a:spcBef>
          <a:spcPts val="0"/>
        </a:spcBef>
        <a:buNone/>
        <a:defRPr sz="4400" b="1"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5.xml"/><Relationship Id="rId1" Type="http://schemas.openxmlformats.org/officeDocument/2006/relationships/slideLayout" Target="../slideLayouts/slideLayout4.xml"/><Relationship Id="rId4" Type="http://schemas.openxmlformats.org/officeDocument/2006/relationships/image" Target="../media/image11.PNG"/></Relationships>
</file>

<file path=ppt/slides/_rels/slide2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6.xml"/><Relationship Id="rId1" Type="http://schemas.openxmlformats.org/officeDocument/2006/relationships/slideLayout" Target="../slideLayouts/slideLayout4.xml"/><Relationship Id="rId4" Type="http://schemas.openxmlformats.org/officeDocument/2006/relationships/image" Target="../media/image13.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3" Type="http://schemas.openxmlformats.org/officeDocument/2006/relationships/hyperlink" Target="https://www.cms.gov/Medicare/Quality-Initiatives-Patient-Assessment-Instruments/MMS/Index.html" TargetMode="External"/><Relationship Id="rId2" Type="http://schemas.openxmlformats.org/officeDocument/2006/relationships/notesSlide" Target="../notesSlides/notesSlide29.xml"/><Relationship Id="rId1" Type="http://schemas.openxmlformats.org/officeDocument/2006/relationships/slideLayout" Target="../slideLayouts/slideLayout4.xml"/><Relationship Id="rId5" Type="http://schemas.openxmlformats.org/officeDocument/2006/relationships/hyperlink" Target="mailto:MMSSupport@battelle.org" TargetMode="External"/><Relationship Id="rId4" Type="http://schemas.openxmlformats.org/officeDocument/2006/relationships/hyperlink" Target="https://www.cms.gov/Medicare/Quality-Initiatives-Patient-Assessment-Instruments/MMS/MMS-Blueprint.html"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hyperlink" Target="mailto:MMSsupport@battelle.org" TargetMode="External"/><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1.xml"/><Relationship Id="rId1" Type="http://schemas.openxmlformats.org/officeDocument/2006/relationships/slideLayout" Target="../slideLayouts/slideLayout4.xml"/><Relationship Id="rId5" Type="http://schemas.openxmlformats.org/officeDocument/2006/relationships/image" Target="../media/image16.png"/><Relationship Id="rId4" Type="http://schemas.openxmlformats.org/officeDocument/2006/relationships/image" Target="../media/image15.png"/></Relationships>
</file>

<file path=ppt/slides/_rels/slide32.xml.rels><?xml version="1.0" encoding="UTF-8" standalone="yes"?>
<Relationships xmlns="http://schemas.openxmlformats.org/package/2006/relationships"><Relationship Id="rId3" Type="http://schemas.openxmlformats.org/officeDocument/2006/relationships/image" Target="../media/image17.png&amp;ehk=g0qTBhk66v6TOmR4PehdIg&amp;r=0&amp;pid=OfficeInsert"/><Relationship Id="rId2" Type="http://schemas.openxmlformats.org/officeDocument/2006/relationships/notesSlide" Target="../notesSlides/notesSlide32.xml"/><Relationship Id="rId1" Type="http://schemas.openxmlformats.org/officeDocument/2006/relationships/slideLayout" Target="../slideLayouts/slideLayout4.xml"/><Relationship Id="rId5" Type="http://schemas.openxmlformats.org/officeDocument/2006/relationships/hyperlink" Target="mailto:MMSsupport@Battelle.org" TargetMode="External"/><Relationship Id="rId4" Type="http://schemas.openxmlformats.org/officeDocument/2006/relationships/hyperlink" Target="http://tex.stackexchange.com/questions/94825/is-there-any-package-similar-to-verbatim-but-with-support-for-icons" TargetMode="External"/></Relationships>
</file>

<file path=ppt/slides/_rels/slide33.xml.rels><?xml version="1.0" encoding="UTF-8" standalone="yes"?>
<Relationships xmlns="http://schemas.openxmlformats.org/package/2006/relationships"><Relationship Id="rId3" Type="http://schemas.openxmlformats.org/officeDocument/2006/relationships/hyperlink" Target="mailto:MMSsupport@Battelle.org" TargetMode="External"/><Relationship Id="rId2" Type="http://schemas.openxmlformats.org/officeDocument/2006/relationships/notesSlide" Target="../notesSlides/notesSlide33.xml"/><Relationship Id="rId1" Type="http://schemas.openxmlformats.org/officeDocument/2006/relationships/slideLayout" Target="../slideLayouts/slideLayout4.xml"/><Relationship Id="rId5" Type="http://schemas.openxmlformats.org/officeDocument/2006/relationships/hyperlink" Target="mailto:Kim.Rawlings@cms.hhs.gov" TargetMode="External"/><Relationship Id="rId4" Type="http://schemas.openxmlformats.org/officeDocument/2006/relationships/hyperlink" Target="mailto:Golden.Davis@cms.hhs.gov"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s://www.cms.gov/Medicare/Quality-Initiatives-Patient-Assessment-Instruments/MMS/" TargetMode="External"/><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2"/>
          <p:cNvSpPr>
            <a:spLocks noGrp="1"/>
          </p:cNvSpPr>
          <p:nvPr>
            <p:ph type="body" sz="quarter" idx="10"/>
          </p:nvPr>
        </p:nvSpPr>
        <p:spPr>
          <a:xfrm>
            <a:off x="5334000" y="4495800"/>
            <a:ext cx="3780623" cy="1909027"/>
          </a:xfrm>
        </p:spPr>
        <p:txBody>
          <a:bodyPr>
            <a:noAutofit/>
          </a:bodyPr>
          <a:lstStyle/>
          <a:p>
            <a:pPr algn="ctr">
              <a:spcBef>
                <a:spcPts val="0"/>
              </a:spcBef>
            </a:pPr>
            <a:r>
              <a:rPr lang="en-US" dirty="0"/>
              <a:t>Presenters: </a:t>
            </a:r>
          </a:p>
          <a:p>
            <a:pPr algn="ctr">
              <a:spcBef>
                <a:spcPts val="0"/>
              </a:spcBef>
            </a:pPr>
            <a:r>
              <a:rPr lang="en-US" sz="2000" dirty="0"/>
              <a:t>Jeffrey Geppert, EdM, JD</a:t>
            </a:r>
          </a:p>
          <a:p>
            <a:pPr algn="ctr">
              <a:spcBef>
                <a:spcPts val="0"/>
              </a:spcBef>
            </a:pPr>
            <a:r>
              <a:rPr lang="en-US" sz="2000" dirty="0"/>
              <a:t>Nicole Brennan, MPH, DrPH</a:t>
            </a:r>
          </a:p>
          <a:p>
            <a:pPr algn="ctr">
              <a:spcBef>
                <a:spcPts val="0"/>
              </a:spcBef>
            </a:pPr>
            <a:r>
              <a:rPr lang="en-US" sz="2000" dirty="0"/>
              <a:t>Oct 4, 2017</a:t>
            </a:r>
          </a:p>
          <a:p>
            <a:pPr algn="ctr">
              <a:spcBef>
                <a:spcPts val="0"/>
              </a:spcBef>
            </a:pPr>
            <a:r>
              <a:rPr lang="en-US" sz="2000" dirty="0"/>
              <a:t> 2:00-3:00</a:t>
            </a:r>
          </a:p>
          <a:p>
            <a:pPr algn="ctr">
              <a:spcBef>
                <a:spcPts val="0"/>
              </a:spcBef>
            </a:pPr>
            <a:r>
              <a:rPr lang="en-US" sz="2000" dirty="0"/>
              <a:t> EST</a:t>
            </a:r>
            <a:endParaRPr lang="en-US" dirty="0"/>
          </a:p>
          <a:p>
            <a:pPr algn="ctr">
              <a:spcBef>
                <a:spcPts val="0"/>
              </a:spcBef>
            </a:pPr>
            <a:endParaRPr lang="en-US" dirty="0"/>
          </a:p>
        </p:txBody>
      </p:sp>
      <p:sp>
        <p:nvSpPr>
          <p:cNvPr id="2" name="TextBox 1"/>
          <p:cNvSpPr txBox="1"/>
          <p:nvPr/>
        </p:nvSpPr>
        <p:spPr>
          <a:xfrm>
            <a:off x="5090991" y="2597171"/>
            <a:ext cx="4266639" cy="1077218"/>
          </a:xfrm>
          <a:prstGeom prst="rect">
            <a:avLst/>
          </a:prstGeom>
          <a:noFill/>
        </p:spPr>
        <p:txBody>
          <a:bodyPr wrap="square" rtlCol="0">
            <a:spAutoFit/>
          </a:bodyPr>
          <a:lstStyle/>
          <a:p>
            <a:pPr lvl="0" algn="ctr">
              <a:spcBef>
                <a:spcPct val="20000"/>
              </a:spcBef>
            </a:pPr>
            <a:r>
              <a:rPr lang="en-US" sz="3200" b="1" i="1" dirty="0">
                <a:solidFill>
                  <a:srgbClr val="084A9C"/>
                </a:solidFill>
              </a:rPr>
              <a:t>Process to Outcome Measures</a:t>
            </a:r>
          </a:p>
        </p:txBody>
      </p:sp>
      <p:sp>
        <p:nvSpPr>
          <p:cNvPr id="5" name="Title 4"/>
          <p:cNvSpPr>
            <a:spLocks noGrp="1"/>
          </p:cNvSpPr>
          <p:nvPr>
            <p:ph type="title"/>
          </p:nvPr>
        </p:nvSpPr>
        <p:spPr/>
        <p:txBody>
          <a:bodyPr/>
          <a:lstStyle/>
          <a:p>
            <a:r>
              <a:rPr lang="en-US" sz="3200" dirty="0"/>
              <a:t>Measure Development Education &amp; Outreach for Specialty Societies &amp; Patient Advocacy Groups</a:t>
            </a:r>
          </a:p>
        </p:txBody>
      </p:sp>
      <p:sp>
        <p:nvSpPr>
          <p:cNvPr id="3" name="Rectangle 2"/>
          <p:cNvSpPr/>
          <p:nvPr/>
        </p:nvSpPr>
        <p:spPr>
          <a:xfrm>
            <a:off x="5334000" y="303616"/>
            <a:ext cx="2632131" cy="707886"/>
          </a:xfrm>
          <a:prstGeom prst="rect">
            <a:avLst/>
          </a:prstGeom>
        </p:spPr>
        <p:txBody>
          <a:bodyPr wrap="none">
            <a:spAutoFit/>
          </a:bodyPr>
          <a:lstStyle/>
          <a:p>
            <a:r>
              <a:rPr lang="en-US" sz="4000" b="1" i="1" dirty="0">
                <a:solidFill>
                  <a:srgbClr val="084A9C"/>
                </a:solidFill>
              </a:rPr>
              <a:t>Webinar #2</a:t>
            </a:r>
          </a:p>
        </p:txBody>
      </p:sp>
    </p:spTree>
    <p:extLst>
      <p:ext uri="{BB962C8B-B14F-4D97-AF65-F5344CB8AC3E}">
        <p14:creationId xmlns:p14="http://schemas.microsoft.com/office/powerpoint/2010/main" val="2663641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5E0D7328-B452-42F2-BE9A-EEB0F53A4A98}"/>
              </a:ext>
            </a:extLst>
          </p:cNvPr>
          <p:cNvGraphicFramePr>
            <a:graphicFrameLocks noGrp="1"/>
          </p:cNvGraphicFramePr>
          <p:nvPr>
            <p:ph idx="1"/>
            <p:extLst>
              <p:ext uri="{D42A27DB-BD31-4B8C-83A1-F6EECF244321}">
                <p14:modId xmlns:p14="http://schemas.microsoft.com/office/powerpoint/2010/main" val="1087292751"/>
              </p:ext>
            </p:extLst>
          </p:nvPr>
        </p:nvGraphicFramePr>
        <p:xfrm>
          <a:off x="3412" y="1701281"/>
          <a:ext cx="9140588" cy="5156719"/>
        </p:xfrm>
        <a:graphic>
          <a:graphicData uri="http://schemas.openxmlformats.org/drawingml/2006/table">
            <a:tbl>
              <a:tblPr firstRow="1"/>
              <a:tblGrid>
                <a:gridCol w="1314417">
                  <a:extLst>
                    <a:ext uri="{9D8B030D-6E8A-4147-A177-3AD203B41FA5}">
                      <a16:colId xmlns:a16="http://schemas.microsoft.com/office/drawing/2014/main" val="3092670480"/>
                    </a:ext>
                  </a:extLst>
                </a:gridCol>
                <a:gridCol w="5159171">
                  <a:extLst>
                    <a:ext uri="{9D8B030D-6E8A-4147-A177-3AD203B41FA5}">
                      <a16:colId xmlns:a16="http://schemas.microsoft.com/office/drawing/2014/main" val="4114776838"/>
                    </a:ext>
                  </a:extLst>
                </a:gridCol>
                <a:gridCol w="2667000">
                  <a:extLst>
                    <a:ext uri="{9D8B030D-6E8A-4147-A177-3AD203B41FA5}">
                      <a16:colId xmlns:a16="http://schemas.microsoft.com/office/drawing/2014/main" val="3492813359"/>
                    </a:ext>
                  </a:extLst>
                </a:gridCol>
              </a:tblGrid>
              <a:tr h="1007550">
                <a:tc>
                  <a:txBody>
                    <a:bodyPr/>
                    <a:lstStyle/>
                    <a:p>
                      <a:pPr marL="0" marR="0" algn="ctr">
                        <a:lnSpc>
                          <a:spcPct val="110000"/>
                        </a:lnSpc>
                        <a:spcBef>
                          <a:spcPts val="300"/>
                        </a:spcBef>
                        <a:spcAft>
                          <a:spcPts val="300"/>
                        </a:spcAft>
                      </a:pPr>
                      <a:r>
                        <a:rPr lang="en-US" sz="2000" b="1" dirty="0">
                          <a:solidFill>
                            <a:srgbClr val="FFFFFF"/>
                          </a:solidFill>
                          <a:effectLst/>
                          <a:latin typeface="Calibri" panose="020F0502020204030204" pitchFamily="34" charset="0"/>
                          <a:ea typeface="Calibri" panose="020F0502020204030204" pitchFamily="34" charset="0"/>
                          <a:cs typeface="Arial" panose="020B0604020202020204" pitchFamily="34" charset="0"/>
                        </a:rPr>
                        <a:t>Type</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0243" marR="60243" marT="0" marB="0">
                    <a:lnL w="12700" cap="flat" cmpd="sng" algn="ctr">
                      <a:solidFill>
                        <a:srgbClr val="CECFCB"/>
                      </a:solidFill>
                      <a:prstDash val="solid"/>
                      <a:round/>
                      <a:headEnd type="none" w="med" len="med"/>
                      <a:tailEnd type="none" w="med" len="med"/>
                    </a:lnL>
                    <a:lnR w="12700" cap="flat" cmpd="sng" algn="ctr">
                      <a:solidFill>
                        <a:srgbClr val="CECFCB"/>
                      </a:solidFill>
                      <a:prstDash val="solid"/>
                      <a:round/>
                      <a:headEnd type="none" w="med" len="med"/>
                      <a:tailEnd type="none" w="med" len="med"/>
                    </a:lnR>
                    <a:lnT w="12700" cap="flat" cmpd="sng" algn="ctr">
                      <a:solidFill>
                        <a:srgbClr val="CECFCB"/>
                      </a:solidFill>
                      <a:prstDash val="solid"/>
                      <a:round/>
                      <a:headEnd type="none" w="med" len="med"/>
                      <a:tailEnd type="none" w="med" len="med"/>
                    </a:lnT>
                    <a:lnB w="12700" cap="flat" cmpd="sng" algn="ctr">
                      <a:solidFill>
                        <a:srgbClr val="CECFCB"/>
                      </a:solidFill>
                      <a:prstDash val="solid"/>
                      <a:round/>
                      <a:headEnd type="none" w="med" len="med"/>
                      <a:tailEnd type="none" w="med" len="med"/>
                    </a:lnB>
                    <a:solidFill>
                      <a:srgbClr val="00529B"/>
                    </a:solidFill>
                  </a:tcPr>
                </a:tc>
                <a:tc>
                  <a:txBody>
                    <a:bodyPr/>
                    <a:lstStyle/>
                    <a:p>
                      <a:pPr marL="0" marR="0" algn="ctr">
                        <a:lnSpc>
                          <a:spcPct val="110000"/>
                        </a:lnSpc>
                        <a:spcBef>
                          <a:spcPts val="300"/>
                        </a:spcBef>
                        <a:spcAft>
                          <a:spcPts val="300"/>
                        </a:spcAft>
                      </a:pPr>
                      <a:r>
                        <a:rPr lang="en-US" sz="2000" b="1">
                          <a:solidFill>
                            <a:srgbClr val="FFFFFF"/>
                          </a:solidFill>
                          <a:effectLst/>
                          <a:latin typeface="Calibri" panose="020F0502020204030204" pitchFamily="34" charset="0"/>
                          <a:ea typeface="Calibri" panose="020F0502020204030204" pitchFamily="34" charset="0"/>
                          <a:cs typeface="Arial" panose="020B0604020202020204" pitchFamily="34" charset="0"/>
                        </a:rPr>
                        <a:t>Definition</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0243" marR="60243" marT="0" marB="0">
                    <a:lnL w="12700" cap="flat" cmpd="sng" algn="ctr">
                      <a:solidFill>
                        <a:srgbClr val="CECFCB"/>
                      </a:solidFill>
                      <a:prstDash val="solid"/>
                      <a:round/>
                      <a:headEnd type="none" w="med" len="med"/>
                      <a:tailEnd type="none" w="med" len="med"/>
                    </a:lnL>
                    <a:lnR w="12700" cap="flat" cmpd="sng" algn="ctr">
                      <a:solidFill>
                        <a:srgbClr val="CECFCB"/>
                      </a:solidFill>
                      <a:prstDash val="solid"/>
                      <a:round/>
                      <a:headEnd type="none" w="med" len="med"/>
                      <a:tailEnd type="none" w="med" len="med"/>
                    </a:lnR>
                    <a:lnT w="12700" cap="flat" cmpd="sng" algn="ctr">
                      <a:solidFill>
                        <a:srgbClr val="CECFCB"/>
                      </a:solidFill>
                      <a:prstDash val="solid"/>
                      <a:round/>
                      <a:headEnd type="none" w="med" len="med"/>
                      <a:tailEnd type="none" w="med" len="med"/>
                    </a:lnT>
                    <a:lnB w="12700" cap="flat" cmpd="sng" algn="ctr">
                      <a:solidFill>
                        <a:srgbClr val="CECFCB"/>
                      </a:solidFill>
                      <a:prstDash val="solid"/>
                      <a:round/>
                      <a:headEnd type="none" w="med" len="med"/>
                      <a:tailEnd type="none" w="med" len="med"/>
                    </a:lnB>
                    <a:solidFill>
                      <a:srgbClr val="00529B"/>
                    </a:solidFill>
                  </a:tcPr>
                </a:tc>
                <a:tc>
                  <a:txBody>
                    <a:bodyPr/>
                    <a:lstStyle/>
                    <a:p>
                      <a:pPr marL="0" marR="0" algn="ctr">
                        <a:lnSpc>
                          <a:spcPct val="110000"/>
                        </a:lnSpc>
                        <a:spcBef>
                          <a:spcPts val="300"/>
                        </a:spcBef>
                        <a:spcAft>
                          <a:spcPts val="300"/>
                        </a:spcAft>
                      </a:pPr>
                      <a:r>
                        <a:rPr lang="en-US" sz="2000" b="1" dirty="0">
                          <a:solidFill>
                            <a:srgbClr val="FFFFFF"/>
                          </a:solidFill>
                          <a:effectLst/>
                          <a:latin typeface="Calibri" panose="020F0502020204030204" pitchFamily="34" charset="0"/>
                          <a:ea typeface="Calibri" panose="020F0502020204030204" pitchFamily="34" charset="0"/>
                          <a:cs typeface="Arial" panose="020B0604020202020204" pitchFamily="34" charset="0"/>
                        </a:rPr>
                        <a:t>Example</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0243" marR="60243" marT="0" marB="0">
                    <a:lnL w="12700" cap="flat" cmpd="sng" algn="ctr">
                      <a:solidFill>
                        <a:srgbClr val="CECFCB"/>
                      </a:solidFill>
                      <a:prstDash val="solid"/>
                      <a:round/>
                      <a:headEnd type="none" w="med" len="med"/>
                      <a:tailEnd type="none" w="med" len="med"/>
                    </a:lnL>
                    <a:lnR w="12700" cap="flat" cmpd="sng" algn="ctr">
                      <a:solidFill>
                        <a:srgbClr val="CECFCB"/>
                      </a:solidFill>
                      <a:prstDash val="solid"/>
                      <a:round/>
                      <a:headEnd type="none" w="med" len="med"/>
                      <a:tailEnd type="none" w="med" len="med"/>
                    </a:lnR>
                    <a:lnT w="12700" cap="flat" cmpd="sng" algn="ctr">
                      <a:solidFill>
                        <a:srgbClr val="CECFCB"/>
                      </a:solidFill>
                      <a:prstDash val="solid"/>
                      <a:round/>
                      <a:headEnd type="none" w="med" len="med"/>
                      <a:tailEnd type="none" w="med" len="med"/>
                    </a:lnT>
                    <a:lnB w="12700" cap="flat" cmpd="sng" algn="ctr">
                      <a:solidFill>
                        <a:srgbClr val="CECFCB"/>
                      </a:solidFill>
                      <a:prstDash val="solid"/>
                      <a:round/>
                      <a:headEnd type="none" w="med" len="med"/>
                      <a:tailEnd type="none" w="med" len="med"/>
                    </a:lnB>
                    <a:solidFill>
                      <a:srgbClr val="00529B"/>
                    </a:solidFill>
                  </a:tcPr>
                </a:tc>
                <a:extLst>
                  <a:ext uri="{0D108BD9-81ED-4DB2-BD59-A6C34878D82A}">
                    <a16:rowId xmlns:a16="http://schemas.microsoft.com/office/drawing/2014/main" val="3672602138"/>
                  </a:ext>
                </a:extLst>
              </a:tr>
              <a:tr h="4149169">
                <a:tc>
                  <a:txBody>
                    <a:bodyPr/>
                    <a:lstStyle/>
                    <a:p>
                      <a:pPr marL="0" marR="0">
                        <a:lnSpc>
                          <a:spcPct val="110000"/>
                        </a:lnSpc>
                        <a:spcBef>
                          <a:spcPts val="0"/>
                        </a:spcBef>
                        <a:spcAft>
                          <a:spcPts val="0"/>
                        </a:spcAft>
                      </a:pPr>
                      <a:r>
                        <a:rPr lang="en-US" sz="2000" b="1" dirty="0">
                          <a:effectLst/>
                          <a:latin typeface="Calibri" panose="020F0502020204030204" pitchFamily="34" charset="0"/>
                          <a:ea typeface="Calibri" panose="020F0502020204030204" pitchFamily="34" charset="0"/>
                          <a:cs typeface="Arial" panose="020B0604020202020204" pitchFamily="34" charset="0"/>
                        </a:rPr>
                        <a:t>Patient Experience</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0243" marR="60243" marT="0" marB="0">
                    <a:lnL w="12700" cap="flat" cmpd="sng" algn="ctr">
                      <a:solidFill>
                        <a:srgbClr val="CECFCB"/>
                      </a:solidFill>
                      <a:prstDash val="solid"/>
                      <a:round/>
                      <a:headEnd type="none" w="med" len="med"/>
                      <a:tailEnd type="none" w="med" len="med"/>
                    </a:lnL>
                    <a:lnR w="12700" cap="flat" cmpd="sng" algn="ctr">
                      <a:solidFill>
                        <a:srgbClr val="CECFCB"/>
                      </a:solidFill>
                      <a:prstDash val="solid"/>
                      <a:round/>
                      <a:headEnd type="none" w="med" len="med"/>
                      <a:tailEnd type="none" w="med" len="med"/>
                    </a:lnR>
                    <a:lnT w="12700" cap="flat" cmpd="sng" algn="ctr">
                      <a:solidFill>
                        <a:srgbClr val="CECFCB"/>
                      </a:solidFill>
                      <a:prstDash val="solid"/>
                      <a:round/>
                      <a:headEnd type="none" w="med" len="med"/>
                      <a:tailEnd type="none" w="med" len="med"/>
                    </a:lnT>
                    <a:lnB w="12700" cap="flat" cmpd="sng" algn="ctr">
                      <a:solidFill>
                        <a:srgbClr val="CECFCB"/>
                      </a:solidFill>
                      <a:prstDash val="solid"/>
                      <a:round/>
                      <a:headEnd type="none" w="med" len="med"/>
                      <a:tailEnd type="none" w="med" len="med"/>
                    </a:lnB>
                    <a:solidFill>
                      <a:srgbClr val="F1F9FD"/>
                    </a:solidFill>
                  </a:tcPr>
                </a:tc>
                <a:tc>
                  <a:txBody>
                    <a:bodyPr/>
                    <a:lstStyle/>
                    <a:p>
                      <a:pPr marL="0" marR="0">
                        <a:lnSpc>
                          <a:spcPct val="110000"/>
                        </a:lnSpc>
                        <a:spcBef>
                          <a:spcPts val="0"/>
                        </a:spcBef>
                        <a:spcAft>
                          <a:spcPts val="300"/>
                        </a:spcAft>
                      </a:pPr>
                      <a:r>
                        <a:rPr lang="en-US" sz="2000">
                          <a:effectLst/>
                          <a:latin typeface="Calibri" panose="020F0502020204030204" pitchFamily="34" charset="0"/>
                          <a:ea typeface="Calibri" panose="020F0502020204030204" pitchFamily="34" charset="0"/>
                          <a:cs typeface="Arial" panose="020B0604020202020204" pitchFamily="34" charset="0"/>
                        </a:rPr>
                        <a:t>Experience of care is a patient’s or enrollee’s report of observations of and participation in healthcare, or assessment of any resulting change in their health.</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0000"/>
                        </a:lnSpc>
                        <a:spcBef>
                          <a:spcPts val="0"/>
                        </a:spcBef>
                        <a:spcAft>
                          <a:spcPts val="300"/>
                        </a:spcAft>
                      </a:pPr>
                      <a:r>
                        <a:rPr lang="en-US" sz="2000">
                          <a:effectLst/>
                          <a:latin typeface="Calibri" panose="020F0502020204030204" pitchFamily="34" charset="0"/>
                          <a:ea typeface="Calibri" panose="020F0502020204030204" pitchFamily="34" charset="0"/>
                          <a:cs typeface="Arial" panose="020B0604020202020204" pitchFamily="34" charset="0"/>
                        </a:rPr>
                        <a:t>Patient experience measures are supported by evidence that an association exists between the measure and patients’ values and preferences, or one of the other clinical quality domains.</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0000"/>
                        </a:lnSpc>
                        <a:spcBef>
                          <a:spcPts val="0"/>
                        </a:spcBef>
                        <a:spcAft>
                          <a:spcPts val="300"/>
                        </a:spcAft>
                      </a:pPr>
                      <a:r>
                        <a:rPr lang="en-US" sz="2000">
                          <a:effectLst/>
                          <a:latin typeface="Calibri" panose="020F0502020204030204" pitchFamily="34" charset="0"/>
                          <a:ea typeface="Calibri" panose="020F0502020204030204" pitchFamily="34" charset="0"/>
                          <a:cs typeface="Arial" panose="020B0604020202020204" pitchFamily="34" charset="0"/>
                        </a:rPr>
                        <a:t>These measures may consist of rates or mean scores from patient surveys.</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0243" marR="60243" marT="0" marB="0">
                    <a:lnL w="12700" cap="flat" cmpd="sng" algn="ctr">
                      <a:solidFill>
                        <a:srgbClr val="CECFCB"/>
                      </a:solidFill>
                      <a:prstDash val="solid"/>
                      <a:round/>
                      <a:headEnd type="none" w="med" len="med"/>
                      <a:tailEnd type="none" w="med" len="med"/>
                    </a:lnL>
                    <a:lnR w="12700" cap="flat" cmpd="sng" algn="ctr">
                      <a:solidFill>
                        <a:srgbClr val="CECFCB"/>
                      </a:solidFill>
                      <a:prstDash val="solid"/>
                      <a:round/>
                      <a:headEnd type="none" w="med" len="med"/>
                      <a:tailEnd type="none" w="med" len="med"/>
                    </a:lnR>
                    <a:lnT w="12700" cap="flat" cmpd="sng" algn="ctr">
                      <a:solidFill>
                        <a:srgbClr val="CECFCB"/>
                      </a:solidFill>
                      <a:prstDash val="solid"/>
                      <a:round/>
                      <a:headEnd type="none" w="med" len="med"/>
                      <a:tailEnd type="none" w="med" len="med"/>
                    </a:lnT>
                    <a:lnB w="12700" cap="flat" cmpd="sng" algn="ctr">
                      <a:solidFill>
                        <a:srgbClr val="CECFCB"/>
                      </a:solidFill>
                      <a:prstDash val="solid"/>
                      <a:round/>
                      <a:headEnd type="none" w="med" len="med"/>
                      <a:tailEnd type="none" w="med" len="med"/>
                    </a:lnB>
                    <a:solidFill>
                      <a:srgbClr val="F1F9FD"/>
                    </a:solidFill>
                  </a:tcPr>
                </a:tc>
                <a:tc>
                  <a:txBody>
                    <a:bodyPr/>
                    <a:lstStyle/>
                    <a:p>
                      <a:pPr marL="0" marR="0">
                        <a:lnSpc>
                          <a:spcPct val="110000"/>
                        </a:lnSpc>
                        <a:spcBef>
                          <a:spcPts val="0"/>
                        </a:spcBef>
                        <a:spcAft>
                          <a:spcPts val="0"/>
                        </a:spcAft>
                      </a:pPr>
                      <a:r>
                        <a:rPr lang="en-US" sz="2000" dirty="0">
                          <a:effectLst/>
                          <a:latin typeface="Calibri" panose="020F0502020204030204" pitchFamily="34" charset="0"/>
                          <a:ea typeface="Calibri" panose="020F0502020204030204" pitchFamily="34" charset="0"/>
                          <a:cs typeface="Arial" panose="020B0604020202020204" pitchFamily="34" charset="0"/>
                        </a:rPr>
                        <a:t>The percentage of adult inpatients that reported how often their doctors communicated well.</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0243" marR="60243" marT="0" marB="0">
                    <a:lnL w="12700" cap="flat" cmpd="sng" algn="ctr">
                      <a:solidFill>
                        <a:srgbClr val="CECFCB"/>
                      </a:solidFill>
                      <a:prstDash val="solid"/>
                      <a:round/>
                      <a:headEnd type="none" w="med" len="med"/>
                      <a:tailEnd type="none" w="med" len="med"/>
                    </a:lnL>
                    <a:lnR w="12700" cap="flat" cmpd="sng" algn="ctr">
                      <a:solidFill>
                        <a:srgbClr val="CECFCB"/>
                      </a:solidFill>
                      <a:prstDash val="solid"/>
                      <a:round/>
                      <a:headEnd type="none" w="med" len="med"/>
                      <a:tailEnd type="none" w="med" len="med"/>
                    </a:lnR>
                    <a:lnT w="12700" cap="flat" cmpd="sng" algn="ctr">
                      <a:solidFill>
                        <a:srgbClr val="CECFCB"/>
                      </a:solidFill>
                      <a:prstDash val="solid"/>
                      <a:round/>
                      <a:headEnd type="none" w="med" len="med"/>
                      <a:tailEnd type="none" w="med" len="med"/>
                    </a:lnT>
                    <a:lnB w="12700" cap="flat" cmpd="sng" algn="ctr">
                      <a:solidFill>
                        <a:srgbClr val="CECFCB"/>
                      </a:solidFill>
                      <a:prstDash val="solid"/>
                      <a:round/>
                      <a:headEnd type="none" w="med" len="med"/>
                      <a:tailEnd type="none" w="med" len="med"/>
                    </a:lnB>
                    <a:solidFill>
                      <a:srgbClr val="F1F9FD"/>
                    </a:solidFill>
                  </a:tcPr>
                </a:tc>
                <a:extLst>
                  <a:ext uri="{0D108BD9-81ED-4DB2-BD59-A6C34878D82A}">
                    <a16:rowId xmlns:a16="http://schemas.microsoft.com/office/drawing/2014/main" val="2060515123"/>
                  </a:ext>
                </a:extLst>
              </a:tr>
            </a:tbl>
          </a:graphicData>
        </a:graphic>
      </p:graphicFrame>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CMS Clinical Quality Measures Inventory</a:t>
            </a:r>
          </a:p>
        </p:txBody>
      </p:sp>
      <p:sp>
        <p:nvSpPr>
          <p:cNvPr id="2" name="Title 1"/>
          <p:cNvSpPr>
            <a:spLocks noGrp="1"/>
          </p:cNvSpPr>
          <p:nvPr>
            <p:ph type="title"/>
          </p:nvPr>
        </p:nvSpPr>
        <p:spPr>
          <a:xfrm>
            <a:off x="0" y="0"/>
            <a:ext cx="9144000" cy="634481"/>
          </a:xfrm>
        </p:spPr>
        <p:txBody>
          <a:bodyPr anchor="t"/>
          <a:lstStyle/>
          <a:p>
            <a:r>
              <a:rPr lang="en-US" sz="4000" dirty="0"/>
              <a:t>Process to Outcome Measures</a:t>
            </a:r>
            <a:br>
              <a:rPr lang="en-US" sz="4000" dirty="0"/>
            </a:br>
            <a:endParaRPr lang="en-US" sz="4000" dirty="0"/>
          </a:p>
        </p:txBody>
      </p:sp>
    </p:spTree>
    <p:extLst>
      <p:ext uri="{BB962C8B-B14F-4D97-AF65-F5344CB8AC3E}">
        <p14:creationId xmlns:p14="http://schemas.microsoft.com/office/powerpoint/2010/main" val="9543958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Pie chart representing CMS Clinical Quality Measures Inventory by percentage: Process 57%, Outcome 28%, Intermediate Outcome 4%, Structural 3%, Other 8%.">
            <a:extLst>
              <a:ext uri="{FF2B5EF4-FFF2-40B4-BE49-F238E27FC236}">
                <a16:creationId xmlns:a16="http://schemas.microsoft.com/office/drawing/2014/main" id="{EFD7A364-52A8-46CD-983B-A5ACCA924B5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43000" y="1842700"/>
            <a:ext cx="6739128" cy="4983480"/>
          </a:xfrm>
          <a:prstGeom prst="rect">
            <a:avLst/>
          </a:prstGeom>
        </p:spPr>
      </p:pic>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CMS Clinical Quality Measures Inventory</a:t>
            </a:r>
          </a:p>
        </p:txBody>
      </p:sp>
      <p:sp>
        <p:nvSpPr>
          <p:cNvPr id="2" name="Title 1"/>
          <p:cNvSpPr>
            <a:spLocks noGrp="1"/>
          </p:cNvSpPr>
          <p:nvPr>
            <p:ph type="title"/>
          </p:nvPr>
        </p:nvSpPr>
        <p:spPr>
          <a:xfrm>
            <a:off x="0" y="0"/>
            <a:ext cx="9144000" cy="634481"/>
          </a:xfrm>
        </p:spPr>
        <p:txBody>
          <a:bodyPr anchor="t"/>
          <a:lstStyle/>
          <a:p>
            <a:r>
              <a:rPr lang="en-US" sz="4000" dirty="0"/>
              <a:t>Process to Outcome Measures</a:t>
            </a:r>
            <a:br>
              <a:rPr lang="en-US" sz="4000" dirty="0"/>
            </a:br>
            <a:endParaRPr lang="en-US" sz="4000" dirty="0"/>
          </a:p>
        </p:txBody>
      </p:sp>
    </p:spTree>
    <p:extLst>
      <p:ext uri="{BB962C8B-B14F-4D97-AF65-F5344CB8AC3E}">
        <p14:creationId xmlns:p14="http://schemas.microsoft.com/office/powerpoint/2010/main" val="39382178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Graphic with an arrow pointing right that shows the progression from Structure to Processes to Outcomes.">
            <a:extLst>
              <a:ext uri="{FF2B5EF4-FFF2-40B4-BE49-F238E27FC236}">
                <a16:creationId xmlns:a16="http://schemas.microsoft.com/office/drawing/2014/main" id="{930B7671-56DB-4E80-93EE-B6A1D5615BF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35394" y="2505748"/>
            <a:ext cx="6382512" cy="3941064"/>
          </a:xfrm>
          <a:prstGeom prst="rect">
            <a:avLst/>
          </a:prstGeom>
        </p:spPr>
      </p:pic>
      <p:sp>
        <p:nvSpPr>
          <p:cNvPr id="6" name="Content Placeholder 5">
            <a:extLst>
              <a:ext uri="{FF2B5EF4-FFF2-40B4-BE49-F238E27FC236}">
                <a16:creationId xmlns:a16="http://schemas.microsoft.com/office/drawing/2014/main" id="{09DFA643-4CB7-4121-8E25-7D5201F4437A}"/>
              </a:ext>
            </a:extLst>
          </p:cNvPr>
          <p:cNvSpPr>
            <a:spLocks noGrp="1"/>
          </p:cNvSpPr>
          <p:nvPr>
            <p:ph idx="1"/>
          </p:nvPr>
        </p:nvSpPr>
        <p:spPr>
          <a:xfrm>
            <a:off x="457200" y="1828800"/>
            <a:ext cx="8229600" cy="4297363"/>
          </a:xfrm>
        </p:spPr>
        <p:txBody>
          <a:bodyPr/>
          <a:lstStyle/>
          <a:p>
            <a:r>
              <a:rPr lang="en-US" dirty="0"/>
              <a:t>Donabedian</a:t>
            </a:r>
            <a:r>
              <a:rPr lang="en-US" baseline="30000" dirty="0"/>
              <a:t>1</a:t>
            </a:r>
            <a:r>
              <a:rPr lang="en-US" dirty="0"/>
              <a:t> introduced 3 types of quality measures: </a:t>
            </a:r>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Evolution of Quality Measure Types</a:t>
            </a:r>
          </a:p>
        </p:txBody>
      </p:sp>
      <p:sp>
        <p:nvSpPr>
          <p:cNvPr id="2" name="Title 1"/>
          <p:cNvSpPr>
            <a:spLocks noGrp="1"/>
          </p:cNvSpPr>
          <p:nvPr>
            <p:ph type="title"/>
          </p:nvPr>
        </p:nvSpPr>
        <p:spPr>
          <a:xfrm>
            <a:off x="0" y="0"/>
            <a:ext cx="9144000" cy="634481"/>
          </a:xfrm>
        </p:spPr>
        <p:txBody>
          <a:bodyPr anchor="t"/>
          <a:lstStyle/>
          <a:p>
            <a:r>
              <a:rPr lang="en-US" sz="4000" dirty="0"/>
              <a:t>Process to Outcome Measures</a:t>
            </a:r>
            <a:br>
              <a:rPr lang="en-US" sz="4000" dirty="0"/>
            </a:br>
            <a:endParaRPr lang="en-US" sz="4000" dirty="0"/>
          </a:p>
        </p:txBody>
      </p:sp>
    </p:spTree>
    <p:extLst>
      <p:ext uri="{BB962C8B-B14F-4D97-AF65-F5344CB8AC3E}">
        <p14:creationId xmlns:p14="http://schemas.microsoft.com/office/powerpoint/2010/main" val="12898136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5">
            <a:extLst>
              <a:ext uri="{FF2B5EF4-FFF2-40B4-BE49-F238E27FC236}">
                <a16:creationId xmlns:a16="http://schemas.microsoft.com/office/drawing/2014/main" id="{A53DA215-3F0A-4FE6-B402-BC71A7A07AC1}"/>
              </a:ext>
            </a:extLst>
          </p:cNvPr>
          <p:cNvSpPr txBox="1">
            <a:spLocks/>
          </p:cNvSpPr>
          <p:nvPr/>
        </p:nvSpPr>
        <p:spPr>
          <a:xfrm>
            <a:off x="457200" y="2328559"/>
            <a:ext cx="8229600" cy="4297363"/>
          </a:xfrm>
          <a:prstGeom prst="rect">
            <a:avLst/>
          </a:prstGeom>
        </p:spPr>
        <p:txBody>
          <a:bodyPr vert="horz" lIns="91440" tIns="45720" rIns="91440" bIns="45720" rtlCol="0">
            <a:normAutofit fontScale="92500"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2400" dirty="0"/>
              <a:t>In September 2017, Baker and </a:t>
            </a:r>
            <a:r>
              <a:rPr lang="en-US" sz="2400" dirty="0" err="1"/>
              <a:t>Chassin</a:t>
            </a:r>
            <a:r>
              <a:rPr lang="en-US" sz="2400" dirty="0"/>
              <a:t> recommended:</a:t>
            </a:r>
          </a:p>
          <a:p>
            <a:pPr marL="514350" indent="-514350">
              <a:buFont typeface="+mj-lt"/>
              <a:buAutoNum type="arabicPeriod"/>
            </a:pPr>
            <a:r>
              <a:rPr lang="en-US" sz="2400" dirty="0"/>
              <a:t>Strong evidence must exist to show that healthcare can improve the measured outcome.</a:t>
            </a:r>
          </a:p>
          <a:p>
            <a:pPr marL="514350" indent="-514350">
              <a:buFont typeface="+mj-lt"/>
              <a:buAutoNum type="arabicPeriod"/>
            </a:pPr>
            <a:r>
              <a:rPr lang="en-US" sz="2400" dirty="0"/>
              <a:t>Ensure precision when measuring the outcome of interest.</a:t>
            </a:r>
          </a:p>
          <a:p>
            <a:pPr marL="514350" indent="-514350">
              <a:buFont typeface="+mj-lt"/>
              <a:buAutoNum type="arabicPeriod"/>
            </a:pPr>
            <a:r>
              <a:rPr lang="en-US" sz="2400" dirty="0"/>
              <a:t>Employ risk-adjustment in outcome measurement.</a:t>
            </a:r>
          </a:p>
          <a:p>
            <a:pPr marL="514350" indent="-514350">
              <a:buFont typeface="+mj-lt"/>
              <a:buAutoNum type="arabicPeriod"/>
            </a:pPr>
            <a:r>
              <a:rPr lang="en-US" sz="2400" dirty="0"/>
              <a:t>Be aware of and mitigate unintended consequences (e.g., a stroke mortality metric might incentivize providers to prolong life without prospects for improvement). </a:t>
            </a:r>
          </a:p>
          <a:p>
            <a:pPr marL="514350" indent="-514350">
              <a:buFont typeface="+mj-lt"/>
              <a:buAutoNum type="arabicPeriod"/>
            </a:pPr>
            <a:endParaRPr lang="en-US" sz="2400" dirty="0"/>
          </a:p>
          <a:p>
            <a:pPr marL="0" indent="0">
              <a:buFont typeface="Arial" pitchFamily="34" charset="0"/>
              <a:buNone/>
            </a:pPr>
            <a:r>
              <a:rPr lang="en-US" sz="2400" dirty="0"/>
              <a:t>The authors add that attribution of outcomes to providers is problematic, recommending increased consideration of social determinants in outcome measurements.</a:t>
            </a:r>
            <a:r>
              <a:rPr lang="en-US" sz="2400" baseline="30000" dirty="0"/>
              <a:t>12</a:t>
            </a:r>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Evolution of Quality Measure Types</a:t>
            </a:r>
          </a:p>
        </p:txBody>
      </p:sp>
      <p:sp>
        <p:nvSpPr>
          <p:cNvPr id="2" name="Title 1"/>
          <p:cNvSpPr>
            <a:spLocks noGrp="1"/>
          </p:cNvSpPr>
          <p:nvPr>
            <p:ph type="title"/>
          </p:nvPr>
        </p:nvSpPr>
        <p:spPr>
          <a:xfrm>
            <a:off x="0" y="0"/>
            <a:ext cx="9144000" cy="634481"/>
          </a:xfrm>
        </p:spPr>
        <p:txBody>
          <a:bodyPr anchor="t"/>
          <a:lstStyle/>
          <a:p>
            <a:r>
              <a:rPr lang="en-US" sz="4000" dirty="0"/>
              <a:t>Process to Outcome Measures</a:t>
            </a:r>
            <a:br>
              <a:rPr lang="en-US" sz="4000" dirty="0"/>
            </a:br>
            <a:endParaRPr lang="en-US" sz="4000" dirty="0"/>
          </a:p>
        </p:txBody>
      </p:sp>
    </p:spTree>
    <p:extLst>
      <p:ext uri="{BB962C8B-B14F-4D97-AF65-F5344CB8AC3E}">
        <p14:creationId xmlns:p14="http://schemas.microsoft.com/office/powerpoint/2010/main" val="33053189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9ABDBB2D-FD73-4272-9A3C-D32AEDB7B732}"/>
              </a:ext>
            </a:extLst>
          </p:cNvPr>
          <p:cNvSpPr>
            <a:spLocks noGrp="1"/>
          </p:cNvSpPr>
          <p:nvPr>
            <p:ph idx="1"/>
          </p:nvPr>
        </p:nvSpPr>
        <p:spPr>
          <a:xfrm>
            <a:off x="457200" y="2227293"/>
            <a:ext cx="8229600" cy="4297363"/>
          </a:xfrm>
        </p:spPr>
        <p:txBody>
          <a:bodyPr>
            <a:normAutofit fontScale="92500" lnSpcReduction="10000"/>
          </a:bodyPr>
          <a:lstStyle/>
          <a:p>
            <a:r>
              <a:rPr lang="en-US" dirty="0"/>
              <a:t>Excellent, evidence-based care processes improve outcomes.</a:t>
            </a:r>
          </a:p>
          <a:p>
            <a:r>
              <a:rPr lang="en-US" dirty="0"/>
              <a:t>Process measures can act as a proxy for outcomes, especially for outcomes that are hard to measure.</a:t>
            </a:r>
          </a:p>
          <a:p>
            <a:pPr lvl="1"/>
            <a:r>
              <a:rPr lang="en-US" dirty="0"/>
              <a:t>Example:</a:t>
            </a:r>
          </a:p>
          <a:p>
            <a:pPr lvl="2"/>
            <a:r>
              <a:rPr lang="en-US" dirty="0"/>
              <a:t>Regular aspirin use after AMI decreases chance of another AMI, but data on subsequent AMIs is hard to get. Prescribing aspirin is good practice. The process is a proxy for the improved outcome.</a:t>
            </a:r>
          </a:p>
          <a:p>
            <a:endParaRPr lang="en-US" dirty="0"/>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Evolution of Quality Measure Types</a:t>
            </a:r>
          </a:p>
        </p:txBody>
      </p:sp>
      <p:sp>
        <p:nvSpPr>
          <p:cNvPr id="2" name="Title 1"/>
          <p:cNvSpPr>
            <a:spLocks noGrp="1"/>
          </p:cNvSpPr>
          <p:nvPr>
            <p:ph type="title"/>
          </p:nvPr>
        </p:nvSpPr>
        <p:spPr>
          <a:xfrm>
            <a:off x="0" y="0"/>
            <a:ext cx="9144000" cy="634481"/>
          </a:xfrm>
        </p:spPr>
        <p:txBody>
          <a:bodyPr anchor="t"/>
          <a:lstStyle/>
          <a:p>
            <a:r>
              <a:rPr lang="en-US" sz="4000" dirty="0"/>
              <a:t>Process to Outcome Measures</a:t>
            </a:r>
            <a:br>
              <a:rPr lang="en-US" sz="4000" dirty="0"/>
            </a:br>
            <a:endParaRPr lang="en-US" sz="4000" dirty="0"/>
          </a:p>
        </p:txBody>
      </p:sp>
    </p:spTree>
    <p:extLst>
      <p:ext uri="{BB962C8B-B14F-4D97-AF65-F5344CB8AC3E}">
        <p14:creationId xmlns:p14="http://schemas.microsoft.com/office/powerpoint/2010/main" val="36366127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5">
            <a:extLst>
              <a:ext uri="{FF2B5EF4-FFF2-40B4-BE49-F238E27FC236}">
                <a16:creationId xmlns:a16="http://schemas.microsoft.com/office/drawing/2014/main" id="{A0254AD8-CE59-45F7-B714-352885826815}"/>
              </a:ext>
            </a:extLst>
          </p:cNvPr>
          <p:cNvSpPr>
            <a:spLocks noGrp="1"/>
          </p:cNvSpPr>
          <p:nvPr>
            <p:ph idx="1"/>
          </p:nvPr>
        </p:nvSpPr>
        <p:spPr>
          <a:xfrm>
            <a:off x="457200" y="1978089"/>
            <a:ext cx="8229600" cy="4297363"/>
          </a:xfrm>
        </p:spPr>
        <p:txBody>
          <a:bodyPr>
            <a:normAutofit/>
          </a:bodyPr>
          <a:lstStyle/>
          <a:p>
            <a:r>
              <a:rPr lang="en-US" dirty="0"/>
              <a:t>Outcome measures provide the needed information, and may also expose areas where processes can improve.</a:t>
            </a:r>
          </a:p>
          <a:p>
            <a:pPr lvl="1"/>
            <a:r>
              <a:rPr lang="en-US" dirty="0"/>
              <a:t>Example:</a:t>
            </a:r>
          </a:p>
          <a:p>
            <a:pPr lvl="2"/>
            <a:r>
              <a:rPr lang="en-US" dirty="0"/>
              <a:t>CABG surgery improves heart function, but should not cause renal failure. </a:t>
            </a:r>
          </a:p>
          <a:p>
            <a:pPr lvl="2"/>
            <a:r>
              <a:rPr lang="en-US" dirty="0"/>
              <a:t>Counting the proportion of CABG surgeries that cause renal failure can show which providers need to improve. </a:t>
            </a:r>
          </a:p>
          <a:p>
            <a:endParaRPr lang="en-US" dirty="0"/>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Evolution of Quality Measure Types</a:t>
            </a:r>
          </a:p>
        </p:txBody>
      </p:sp>
      <p:sp>
        <p:nvSpPr>
          <p:cNvPr id="2" name="Title 1"/>
          <p:cNvSpPr>
            <a:spLocks noGrp="1"/>
          </p:cNvSpPr>
          <p:nvPr>
            <p:ph type="title"/>
          </p:nvPr>
        </p:nvSpPr>
        <p:spPr>
          <a:xfrm>
            <a:off x="0" y="0"/>
            <a:ext cx="9144000" cy="634481"/>
          </a:xfrm>
        </p:spPr>
        <p:txBody>
          <a:bodyPr anchor="t"/>
          <a:lstStyle/>
          <a:p>
            <a:r>
              <a:rPr lang="en-US" sz="4000" dirty="0"/>
              <a:t>Process to Outcome Measures</a:t>
            </a:r>
            <a:br>
              <a:rPr lang="en-US" sz="4000" dirty="0"/>
            </a:br>
            <a:endParaRPr lang="en-US" sz="4000" dirty="0"/>
          </a:p>
        </p:txBody>
      </p:sp>
    </p:spTree>
    <p:extLst>
      <p:ext uri="{BB962C8B-B14F-4D97-AF65-F5344CB8AC3E}">
        <p14:creationId xmlns:p14="http://schemas.microsoft.com/office/powerpoint/2010/main" val="19392102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7" title="Table 1 of comments on measures">
            <a:extLst>
              <a:ext uri="{FF2B5EF4-FFF2-40B4-BE49-F238E27FC236}">
                <a16:creationId xmlns:a16="http://schemas.microsoft.com/office/drawing/2014/main" id="{9212608C-09BB-406D-8BCC-E60B156F8AB5}"/>
              </a:ext>
            </a:extLst>
          </p:cNvPr>
          <p:cNvGraphicFramePr>
            <a:graphicFrameLocks noGrp="1"/>
          </p:cNvGraphicFramePr>
          <p:nvPr>
            <p:extLst/>
          </p:nvPr>
        </p:nvGraphicFramePr>
        <p:xfrm>
          <a:off x="304800" y="1905000"/>
          <a:ext cx="8382000" cy="4545033"/>
        </p:xfrm>
        <a:graphic>
          <a:graphicData uri="http://schemas.openxmlformats.org/drawingml/2006/table">
            <a:tbl>
              <a:tblPr firstRow="1" firstCol="1" bandRow="1">
                <a:tableStyleId>{5C22544A-7EE6-4342-B048-85BDC9FD1C3A}</a:tableStyleId>
              </a:tblPr>
              <a:tblGrid>
                <a:gridCol w="846667">
                  <a:extLst>
                    <a:ext uri="{9D8B030D-6E8A-4147-A177-3AD203B41FA5}">
                      <a16:colId xmlns:a16="http://schemas.microsoft.com/office/drawing/2014/main" val="910383411"/>
                    </a:ext>
                  </a:extLst>
                </a:gridCol>
                <a:gridCol w="7535333">
                  <a:extLst>
                    <a:ext uri="{9D8B030D-6E8A-4147-A177-3AD203B41FA5}">
                      <a16:colId xmlns:a16="http://schemas.microsoft.com/office/drawing/2014/main" val="2888428929"/>
                    </a:ext>
                  </a:extLst>
                </a:gridCol>
              </a:tblGrid>
              <a:tr h="1528154">
                <a:tc>
                  <a:txBody>
                    <a:bodyPr/>
                    <a:lstStyle/>
                    <a:p>
                      <a:pPr marL="0" marR="0">
                        <a:lnSpc>
                          <a:spcPct val="107000"/>
                        </a:lnSpc>
                        <a:spcBef>
                          <a:spcPts val="0"/>
                        </a:spcBef>
                        <a:spcAft>
                          <a:spcPts val="0"/>
                        </a:spcAft>
                      </a:pPr>
                      <a:r>
                        <a:rPr lang="en-US" sz="1800" dirty="0">
                          <a:effectLst/>
                        </a:rPr>
                        <a:t>1998</a:t>
                      </a:r>
                      <a:endParaRPr lang="en-US" sz="1800" dirty="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6"/>
                    </a:solidFill>
                  </a:tcPr>
                </a:tc>
                <a:tc>
                  <a:txBody>
                    <a:bodyPr/>
                    <a:lstStyle/>
                    <a:p>
                      <a:pPr marL="0" marR="0">
                        <a:lnSpc>
                          <a:spcPct val="107000"/>
                        </a:lnSpc>
                        <a:spcBef>
                          <a:spcPts val="0"/>
                        </a:spcBef>
                        <a:spcAft>
                          <a:spcPts val="0"/>
                        </a:spcAft>
                      </a:pPr>
                      <a:r>
                        <a:rPr lang="en-US" sz="1800" b="1" dirty="0">
                          <a:solidFill>
                            <a:schemeClr val="tx1"/>
                          </a:solidFill>
                          <a:effectLst/>
                        </a:rPr>
                        <a:t>IOM Roundtable: “Current efforts to improve will not succeed unless we undertake a major, systematic effort to overhaul how we deliver health care services, educate and train clinicians, and assess and improve quality.”</a:t>
                      </a:r>
                      <a:r>
                        <a:rPr lang="en-US" sz="1800" b="1" baseline="30000" dirty="0">
                          <a:solidFill>
                            <a:schemeClr val="tx1"/>
                          </a:solidFill>
                          <a:effectLst/>
                        </a:rPr>
                        <a:t>2</a:t>
                      </a:r>
                      <a:r>
                        <a:rPr lang="en-US" sz="1800" b="1" dirty="0">
                          <a:solidFill>
                            <a:schemeClr val="tx1"/>
                          </a:solidFill>
                          <a:effectLst/>
                        </a:rPr>
                        <a:t> </a:t>
                      </a:r>
                    </a:p>
                    <a:p>
                      <a:pPr marL="0" marR="0">
                        <a:lnSpc>
                          <a:spcPct val="107000"/>
                        </a:lnSpc>
                        <a:spcBef>
                          <a:spcPts val="0"/>
                        </a:spcBef>
                        <a:spcAft>
                          <a:spcPts val="0"/>
                        </a:spcAft>
                      </a:pPr>
                      <a:r>
                        <a:rPr lang="en-US" sz="1800" b="1" dirty="0">
                          <a:solidFill>
                            <a:schemeClr val="tx1"/>
                          </a:solidFill>
                          <a:effectLst/>
                        </a:rPr>
                        <a:t> </a:t>
                      </a:r>
                      <a:endParaRPr lang="en-US" sz="18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extLst>
                  <a:ext uri="{0D108BD9-81ED-4DB2-BD59-A6C34878D82A}">
                    <a16:rowId xmlns:a16="http://schemas.microsoft.com/office/drawing/2014/main" val="3459728065"/>
                  </a:ext>
                </a:extLst>
              </a:tr>
              <a:tr h="1194006">
                <a:tc>
                  <a:txBody>
                    <a:bodyPr/>
                    <a:lstStyle/>
                    <a:p>
                      <a:pPr marL="0" marR="0">
                        <a:lnSpc>
                          <a:spcPct val="107000"/>
                        </a:lnSpc>
                        <a:spcBef>
                          <a:spcPts val="0"/>
                        </a:spcBef>
                        <a:spcAft>
                          <a:spcPts val="0"/>
                        </a:spcAft>
                      </a:pPr>
                      <a:r>
                        <a:rPr lang="en-US" sz="1800" dirty="0">
                          <a:effectLst/>
                        </a:rPr>
                        <a:t>2001</a:t>
                      </a:r>
                      <a:endParaRPr lang="en-US" sz="1800" dirty="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6"/>
                    </a:solidFill>
                  </a:tcPr>
                </a:tc>
                <a:tc>
                  <a:txBody>
                    <a:bodyPr/>
                    <a:lstStyle/>
                    <a:p>
                      <a:pPr marL="0" marR="0">
                        <a:lnSpc>
                          <a:spcPct val="107000"/>
                        </a:lnSpc>
                        <a:spcBef>
                          <a:spcPts val="0"/>
                        </a:spcBef>
                        <a:spcAft>
                          <a:spcPts val="0"/>
                        </a:spcAft>
                      </a:pPr>
                      <a:r>
                        <a:rPr lang="en-US" sz="1800" b="1" dirty="0">
                          <a:solidFill>
                            <a:schemeClr val="tx1"/>
                          </a:solidFill>
                          <a:effectLst/>
                        </a:rPr>
                        <a:t>Providers prefer process measures, because they indicate exactly what they can do to improve care. Outcomes have multiple other influences.</a:t>
                      </a:r>
                      <a:r>
                        <a:rPr lang="en-US" sz="1800" b="1" baseline="30000" dirty="0">
                          <a:solidFill>
                            <a:schemeClr val="tx1"/>
                          </a:solidFill>
                          <a:effectLst/>
                        </a:rPr>
                        <a:t>3</a:t>
                      </a:r>
                      <a:r>
                        <a:rPr lang="en-US" sz="1800" b="1" dirty="0">
                          <a:solidFill>
                            <a:schemeClr val="tx1"/>
                          </a:solidFill>
                          <a:effectLst/>
                        </a:rPr>
                        <a:t> </a:t>
                      </a:r>
                    </a:p>
                    <a:p>
                      <a:pPr marL="0" marR="0">
                        <a:lnSpc>
                          <a:spcPct val="107000"/>
                        </a:lnSpc>
                        <a:spcBef>
                          <a:spcPts val="0"/>
                        </a:spcBef>
                        <a:spcAft>
                          <a:spcPts val="0"/>
                        </a:spcAft>
                      </a:pPr>
                      <a:r>
                        <a:rPr lang="en-US" sz="1800" b="1" dirty="0">
                          <a:solidFill>
                            <a:schemeClr val="tx1"/>
                          </a:solidFill>
                          <a:effectLst/>
                        </a:rPr>
                        <a:t> </a:t>
                      </a:r>
                      <a:endParaRPr lang="en-US" sz="18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extLst>
                  <a:ext uri="{0D108BD9-81ED-4DB2-BD59-A6C34878D82A}">
                    <a16:rowId xmlns:a16="http://schemas.microsoft.com/office/drawing/2014/main" val="3078977606"/>
                  </a:ext>
                </a:extLst>
              </a:tr>
              <a:tr h="1219796">
                <a:tc>
                  <a:txBody>
                    <a:bodyPr/>
                    <a:lstStyle/>
                    <a:p>
                      <a:pPr marL="0" marR="0">
                        <a:lnSpc>
                          <a:spcPct val="107000"/>
                        </a:lnSpc>
                        <a:spcBef>
                          <a:spcPts val="0"/>
                        </a:spcBef>
                        <a:spcAft>
                          <a:spcPts val="0"/>
                        </a:spcAft>
                      </a:pPr>
                      <a:r>
                        <a:rPr lang="en-US" sz="1800" dirty="0">
                          <a:effectLst/>
                        </a:rPr>
                        <a:t>2000</a:t>
                      </a:r>
                      <a:endParaRPr lang="en-US" sz="1800" dirty="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6"/>
                    </a:solidFill>
                  </a:tcPr>
                </a:tc>
                <a:tc>
                  <a:txBody>
                    <a:bodyPr/>
                    <a:lstStyle/>
                    <a:p>
                      <a:pPr marL="0" marR="0">
                        <a:lnSpc>
                          <a:spcPct val="107000"/>
                        </a:lnSpc>
                        <a:spcBef>
                          <a:spcPts val="0"/>
                        </a:spcBef>
                        <a:spcAft>
                          <a:spcPts val="0"/>
                        </a:spcAft>
                      </a:pPr>
                      <a:r>
                        <a:rPr lang="en-US" sz="1800" b="1" dirty="0">
                          <a:solidFill>
                            <a:schemeClr val="tx1"/>
                          </a:solidFill>
                          <a:effectLst/>
                        </a:rPr>
                        <a:t>System failures cause many poor outcomes. Government-funded system changes ought to drive measurable improvements in the quality of provider processes.</a:t>
                      </a:r>
                      <a:r>
                        <a:rPr lang="en-US" sz="1800" b="1" baseline="30000" dirty="0">
                          <a:solidFill>
                            <a:schemeClr val="tx1"/>
                          </a:solidFill>
                          <a:effectLst/>
                        </a:rPr>
                        <a:t>4</a:t>
                      </a:r>
                      <a:endParaRPr lang="en-US" sz="1800" b="1" dirty="0">
                        <a:solidFill>
                          <a:schemeClr val="tx1"/>
                        </a:solidFill>
                        <a:effectLst/>
                      </a:endParaRPr>
                    </a:p>
                    <a:p>
                      <a:pPr marL="0" marR="0">
                        <a:lnSpc>
                          <a:spcPct val="107000"/>
                        </a:lnSpc>
                        <a:spcBef>
                          <a:spcPts val="0"/>
                        </a:spcBef>
                        <a:spcAft>
                          <a:spcPts val="0"/>
                        </a:spcAft>
                      </a:pPr>
                      <a:r>
                        <a:rPr lang="en-US" sz="1800" b="1" dirty="0">
                          <a:solidFill>
                            <a:schemeClr val="tx1"/>
                          </a:solidFill>
                          <a:effectLst/>
                        </a:rPr>
                        <a:t> </a:t>
                      </a:r>
                      <a:endParaRPr lang="en-US" sz="18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extLst>
                  <a:ext uri="{0D108BD9-81ED-4DB2-BD59-A6C34878D82A}">
                    <a16:rowId xmlns:a16="http://schemas.microsoft.com/office/drawing/2014/main" val="2753981795"/>
                  </a:ext>
                </a:extLst>
              </a:tr>
              <a:tr h="603077">
                <a:tc>
                  <a:txBody>
                    <a:bodyPr/>
                    <a:lstStyle/>
                    <a:p>
                      <a:pPr marL="0" marR="0">
                        <a:lnSpc>
                          <a:spcPct val="107000"/>
                        </a:lnSpc>
                        <a:spcBef>
                          <a:spcPts val="0"/>
                        </a:spcBef>
                        <a:spcAft>
                          <a:spcPts val="0"/>
                        </a:spcAft>
                      </a:pPr>
                      <a:r>
                        <a:rPr lang="en-US" sz="1800" dirty="0">
                          <a:effectLst/>
                        </a:rPr>
                        <a:t>2005</a:t>
                      </a:r>
                      <a:endParaRPr lang="en-US" sz="1800" dirty="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6"/>
                    </a:solidFill>
                  </a:tcPr>
                </a:tc>
                <a:tc>
                  <a:txBody>
                    <a:bodyPr/>
                    <a:lstStyle/>
                    <a:p>
                      <a:pPr marL="0" marR="0">
                        <a:lnSpc>
                          <a:spcPct val="107000"/>
                        </a:lnSpc>
                        <a:spcBef>
                          <a:spcPts val="0"/>
                        </a:spcBef>
                        <a:spcAft>
                          <a:spcPts val="0"/>
                        </a:spcAft>
                      </a:pPr>
                      <a:r>
                        <a:rPr lang="en-US" sz="1800" b="1" dirty="0">
                          <a:solidFill>
                            <a:schemeClr val="tx1"/>
                          </a:solidFill>
                          <a:effectLst/>
                        </a:rPr>
                        <a:t>Care processes in AMI drive improved post-discharge outcomes.</a:t>
                      </a:r>
                      <a:r>
                        <a:rPr lang="en-US" sz="1800" b="1" baseline="30000" dirty="0">
                          <a:solidFill>
                            <a:schemeClr val="tx1"/>
                          </a:solidFill>
                          <a:effectLst/>
                        </a:rPr>
                        <a:t>5</a:t>
                      </a:r>
                      <a:endParaRPr lang="en-US" sz="18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extLst>
                  <a:ext uri="{0D108BD9-81ED-4DB2-BD59-A6C34878D82A}">
                    <a16:rowId xmlns:a16="http://schemas.microsoft.com/office/drawing/2014/main" val="1380410393"/>
                  </a:ext>
                </a:extLst>
              </a:tr>
            </a:tbl>
          </a:graphicData>
        </a:graphic>
      </p:graphicFrame>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Evolution of Quality Measure Types</a:t>
            </a:r>
          </a:p>
        </p:txBody>
      </p:sp>
      <p:sp>
        <p:nvSpPr>
          <p:cNvPr id="2" name="Title 1"/>
          <p:cNvSpPr>
            <a:spLocks noGrp="1"/>
          </p:cNvSpPr>
          <p:nvPr>
            <p:ph type="title"/>
          </p:nvPr>
        </p:nvSpPr>
        <p:spPr>
          <a:xfrm>
            <a:off x="0" y="0"/>
            <a:ext cx="9144000" cy="634481"/>
          </a:xfrm>
        </p:spPr>
        <p:txBody>
          <a:bodyPr anchor="t"/>
          <a:lstStyle/>
          <a:p>
            <a:r>
              <a:rPr lang="en-US" sz="4000" dirty="0"/>
              <a:t>Process to Outcome Measures</a:t>
            </a:r>
            <a:br>
              <a:rPr lang="en-US" sz="4000" dirty="0"/>
            </a:br>
            <a:endParaRPr lang="en-US" sz="4000" dirty="0"/>
          </a:p>
        </p:txBody>
      </p:sp>
    </p:spTree>
    <p:extLst>
      <p:ext uri="{BB962C8B-B14F-4D97-AF65-F5344CB8AC3E}">
        <p14:creationId xmlns:p14="http://schemas.microsoft.com/office/powerpoint/2010/main" val="341295437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title="Table 2 of comments on measures">
            <a:extLst>
              <a:ext uri="{FF2B5EF4-FFF2-40B4-BE49-F238E27FC236}">
                <a16:creationId xmlns:a16="http://schemas.microsoft.com/office/drawing/2014/main" id="{70AB8032-BB8C-4257-AA26-DBFEE9BD94AD}"/>
              </a:ext>
            </a:extLst>
          </p:cNvPr>
          <p:cNvGraphicFramePr>
            <a:graphicFrameLocks noGrp="1"/>
          </p:cNvGraphicFramePr>
          <p:nvPr>
            <p:extLst/>
          </p:nvPr>
        </p:nvGraphicFramePr>
        <p:xfrm>
          <a:off x="609600" y="1931096"/>
          <a:ext cx="7924800" cy="3479103"/>
        </p:xfrm>
        <a:graphic>
          <a:graphicData uri="http://schemas.openxmlformats.org/drawingml/2006/table">
            <a:tbl>
              <a:tblPr firstRow="1" firstCol="1" bandRow="1">
                <a:tableStyleId>{5C22544A-7EE6-4342-B048-85BDC9FD1C3A}</a:tableStyleId>
              </a:tblPr>
              <a:tblGrid>
                <a:gridCol w="648393">
                  <a:extLst>
                    <a:ext uri="{9D8B030D-6E8A-4147-A177-3AD203B41FA5}">
                      <a16:colId xmlns:a16="http://schemas.microsoft.com/office/drawing/2014/main" val="910383411"/>
                    </a:ext>
                  </a:extLst>
                </a:gridCol>
                <a:gridCol w="7276407">
                  <a:extLst>
                    <a:ext uri="{9D8B030D-6E8A-4147-A177-3AD203B41FA5}">
                      <a16:colId xmlns:a16="http://schemas.microsoft.com/office/drawing/2014/main" val="2888428929"/>
                    </a:ext>
                  </a:extLst>
                </a:gridCol>
              </a:tblGrid>
              <a:tr h="1222087">
                <a:tc>
                  <a:txBody>
                    <a:bodyPr/>
                    <a:lstStyle/>
                    <a:p>
                      <a:pPr marL="0" marR="0">
                        <a:lnSpc>
                          <a:spcPct val="107000"/>
                        </a:lnSpc>
                        <a:spcBef>
                          <a:spcPts val="0"/>
                        </a:spcBef>
                        <a:spcAft>
                          <a:spcPts val="0"/>
                        </a:spcAft>
                      </a:pPr>
                      <a:r>
                        <a:rPr lang="en-US" sz="1800" dirty="0">
                          <a:effectLst/>
                        </a:rPr>
                        <a:t>2011</a:t>
                      </a:r>
                      <a:endParaRPr lang="en-US" sz="1800" dirty="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6"/>
                    </a:solidFill>
                  </a:tcPr>
                </a:tc>
                <a:tc>
                  <a:txBody>
                    <a:bodyPr/>
                    <a:lstStyle/>
                    <a:p>
                      <a:pPr marL="0" indent="0">
                        <a:buNone/>
                      </a:pPr>
                      <a:r>
                        <a:rPr lang="en-US" sz="1800" b="1" dirty="0">
                          <a:solidFill>
                            <a:schemeClr val="tx1"/>
                          </a:solidFill>
                          <a:latin typeface="+mn-lt"/>
                        </a:rPr>
                        <a:t>Crohn’s &amp; Colitis Foundation: Process and outcome measures increase the providers’ abilities to address patient care gaps and improve patient outcomes. </a:t>
                      </a:r>
                      <a:r>
                        <a:rPr lang="en-US" sz="1800" b="1" baseline="30000" dirty="0">
                          <a:solidFill>
                            <a:schemeClr val="tx1"/>
                          </a:solidFill>
                          <a:latin typeface="+mn-lt"/>
                        </a:rPr>
                        <a:t>6</a:t>
                      </a:r>
                    </a:p>
                    <a:p>
                      <a:pPr marL="0" marR="0" indent="0">
                        <a:lnSpc>
                          <a:spcPct val="107000"/>
                        </a:lnSpc>
                        <a:spcBef>
                          <a:spcPts val="0"/>
                        </a:spcBef>
                        <a:spcAft>
                          <a:spcPts val="0"/>
                        </a:spcAft>
                      </a:pPr>
                      <a:r>
                        <a:rPr lang="en-US" sz="1800" b="1" dirty="0">
                          <a:solidFill>
                            <a:schemeClr val="tx1"/>
                          </a:solidFill>
                          <a:effectLst/>
                          <a:latin typeface="+mn-lt"/>
                        </a:rPr>
                        <a:t> </a:t>
                      </a:r>
                      <a:endParaRPr lang="en-US" sz="1800" b="1"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noFill/>
                  </a:tcPr>
                </a:tc>
                <a:extLst>
                  <a:ext uri="{0D108BD9-81ED-4DB2-BD59-A6C34878D82A}">
                    <a16:rowId xmlns:a16="http://schemas.microsoft.com/office/drawing/2014/main" val="3459728065"/>
                  </a:ext>
                </a:extLst>
              </a:tr>
              <a:tr h="921813">
                <a:tc>
                  <a:txBody>
                    <a:bodyPr/>
                    <a:lstStyle/>
                    <a:p>
                      <a:pPr marL="0" marR="0">
                        <a:lnSpc>
                          <a:spcPct val="107000"/>
                        </a:lnSpc>
                        <a:spcBef>
                          <a:spcPts val="0"/>
                        </a:spcBef>
                        <a:spcAft>
                          <a:spcPts val="0"/>
                        </a:spcAft>
                      </a:pPr>
                      <a:r>
                        <a:rPr lang="en-US" sz="1800" dirty="0">
                          <a:effectLst/>
                        </a:rPr>
                        <a:t>2013</a:t>
                      </a:r>
                      <a:endParaRPr lang="en-US" sz="1800" dirty="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6"/>
                    </a:solidFill>
                  </a:tcPr>
                </a:tc>
                <a:tc>
                  <a:txBody>
                    <a:bodyPr/>
                    <a:lstStyle/>
                    <a:p>
                      <a:pPr marL="0" indent="0">
                        <a:buNone/>
                      </a:pPr>
                      <a:r>
                        <a:rPr lang="en-US" sz="1800" b="1" dirty="0">
                          <a:latin typeface="+mn-lt"/>
                        </a:rPr>
                        <a:t>Even when developed together, process measures and outcomes measures of IBS might not have obvious relationships. </a:t>
                      </a:r>
                      <a:r>
                        <a:rPr lang="en-US" sz="1800" b="1" baseline="30000" dirty="0">
                          <a:latin typeface="+mn-lt"/>
                        </a:rPr>
                        <a:t>7</a:t>
                      </a:r>
                      <a:r>
                        <a:rPr lang="en-US" sz="1800" b="1" dirty="0">
                          <a:latin typeface="+mn-lt"/>
                        </a:rPr>
                        <a:t> </a:t>
                      </a:r>
                    </a:p>
                    <a:p>
                      <a:pPr marL="0" marR="0">
                        <a:lnSpc>
                          <a:spcPct val="107000"/>
                        </a:lnSpc>
                        <a:spcBef>
                          <a:spcPts val="0"/>
                        </a:spcBef>
                        <a:spcAft>
                          <a:spcPts val="0"/>
                        </a:spcAft>
                      </a:pPr>
                      <a:r>
                        <a:rPr lang="en-US" sz="1800" b="1" dirty="0">
                          <a:solidFill>
                            <a:schemeClr val="tx1"/>
                          </a:solidFill>
                          <a:effectLst/>
                          <a:latin typeface="+mn-lt"/>
                        </a:rPr>
                        <a:t> </a:t>
                      </a:r>
                      <a:endParaRPr lang="en-US" sz="1800" b="1"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noFill/>
                  </a:tcPr>
                </a:tc>
                <a:extLst>
                  <a:ext uri="{0D108BD9-81ED-4DB2-BD59-A6C34878D82A}">
                    <a16:rowId xmlns:a16="http://schemas.microsoft.com/office/drawing/2014/main" val="3078977606"/>
                  </a:ext>
                </a:extLst>
              </a:tr>
              <a:tr h="1335203">
                <a:tc>
                  <a:txBody>
                    <a:bodyPr/>
                    <a:lstStyle/>
                    <a:p>
                      <a:pPr marL="0" marR="0">
                        <a:lnSpc>
                          <a:spcPct val="107000"/>
                        </a:lnSpc>
                        <a:spcBef>
                          <a:spcPts val="0"/>
                        </a:spcBef>
                        <a:spcAft>
                          <a:spcPts val="0"/>
                        </a:spcAft>
                      </a:pPr>
                      <a:r>
                        <a:rPr lang="en-US" sz="1800" dirty="0">
                          <a:effectLst/>
                        </a:rPr>
                        <a:t>2014</a:t>
                      </a:r>
                      <a:endParaRPr lang="en-US" sz="1800" dirty="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6"/>
                    </a:solidFill>
                  </a:tcPr>
                </a:tc>
                <a:tc>
                  <a:txBody>
                    <a:bodyPr/>
                    <a:lstStyle/>
                    <a:p>
                      <a:pPr marL="0" marR="0">
                        <a:lnSpc>
                          <a:spcPct val="107000"/>
                        </a:lnSpc>
                        <a:spcBef>
                          <a:spcPts val="0"/>
                        </a:spcBef>
                        <a:spcAft>
                          <a:spcPts val="0"/>
                        </a:spcAft>
                      </a:pPr>
                      <a:r>
                        <a:rPr lang="en-US" sz="1800" b="1" dirty="0">
                          <a:latin typeface="+mn-lt"/>
                        </a:rPr>
                        <a:t>Lindenauer et al: Nearly 3 in 4 hospitals agree that “public reporting stimulates quality improvement activity at my institution” </a:t>
                      </a:r>
                      <a:r>
                        <a:rPr lang="en-US" sz="1800" b="1" baseline="30000" dirty="0">
                          <a:latin typeface="+mn-lt"/>
                        </a:rPr>
                        <a:t>8</a:t>
                      </a:r>
                      <a:r>
                        <a:rPr lang="en-US" sz="1800" b="1" dirty="0">
                          <a:solidFill>
                            <a:schemeClr val="tx1"/>
                          </a:solidFill>
                          <a:effectLst/>
                          <a:latin typeface="+mn-lt"/>
                        </a:rPr>
                        <a:t> </a:t>
                      </a:r>
                      <a:endParaRPr lang="en-US" sz="1800" b="1"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noFill/>
                  </a:tcPr>
                </a:tc>
                <a:extLst>
                  <a:ext uri="{0D108BD9-81ED-4DB2-BD59-A6C34878D82A}">
                    <a16:rowId xmlns:a16="http://schemas.microsoft.com/office/drawing/2014/main" val="2753981795"/>
                  </a:ext>
                </a:extLst>
              </a:tr>
            </a:tbl>
          </a:graphicData>
        </a:graphic>
      </p:graphicFrame>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Evolution of Quality Measure Types</a:t>
            </a:r>
          </a:p>
        </p:txBody>
      </p:sp>
      <p:sp>
        <p:nvSpPr>
          <p:cNvPr id="2" name="Title 1"/>
          <p:cNvSpPr>
            <a:spLocks noGrp="1"/>
          </p:cNvSpPr>
          <p:nvPr>
            <p:ph type="title"/>
          </p:nvPr>
        </p:nvSpPr>
        <p:spPr>
          <a:xfrm>
            <a:off x="0" y="0"/>
            <a:ext cx="9144000" cy="634481"/>
          </a:xfrm>
        </p:spPr>
        <p:txBody>
          <a:bodyPr anchor="t"/>
          <a:lstStyle/>
          <a:p>
            <a:r>
              <a:rPr lang="en-US" sz="4000" dirty="0"/>
              <a:t>Process to Outcome Measures</a:t>
            </a:r>
            <a:br>
              <a:rPr lang="en-US" sz="4000" dirty="0"/>
            </a:br>
            <a:endParaRPr lang="en-US" sz="4000" dirty="0"/>
          </a:p>
        </p:txBody>
      </p:sp>
    </p:spTree>
    <p:extLst>
      <p:ext uri="{BB962C8B-B14F-4D97-AF65-F5344CB8AC3E}">
        <p14:creationId xmlns:p14="http://schemas.microsoft.com/office/powerpoint/2010/main" val="220189779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6" title="Table 3 of comments on measures">
            <a:extLst>
              <a:ext uri="{FF2B5EF4-FFF2-40B4-BE49-F238E27FC236}">
                <a16:creationId xmlns:a16="http://schemas.microsoft.com/office/drawing/2014/main" id="{1F8493E0-B6FA-4E18-8925-0A5E5258749E}"/>
              </a:ext>
            </a:extLst>
          </p:cNvPr>
          <p:cNvGraphicFramePr>
            <a:graphicFrameLocks noGrp="1"/>
          </p:cNvGraphicFramePr>
          <p:nvPr>
            <p:extLst/>
          </p:nvPr>
        </p:nvGraphicFramePr>
        <p:xfrm>
          <a:off x="457200" y="1889593"/>
          <a:ext cx="7924800" cy="4222387"/>
        </p:xfrm>
        <a:graphic>
          <a:graphicData uri="http://schemas.openxmlformats.org/drawingml/2006/table">
            <a:tbl>
              <a:tblPr firstRow="1" firstCol="1" bandRow="1">
                <a:tableStyleId>{5C22544A-7EE6-4342-B048-85BDC9FD1C3A}</a:tableStyleId>
              </a:tblPr>
              <a:tblGrid>
                <a:gridCol w="648393">
                  <a:extLst>
                    <a:ext uri="{9D8B030D-6E8A-4147-A177-3AD203B41FA5}">
                      <a16:colId xmlns:a16="http://schemas.microsoft.com/office/drawing/2014/main" val="910383411"/>
                    </a:ext>
                  </a:extLst>
                </a:gridCol>
                <a:gridCol w="7276407">
                  <a:extLst>
                    <a:ext uri="{9D8B030D-6E8A-4147-A177-3AD203B41FA5}">
                      <a16:colId xmlns:a16="http://schemas.microsoft.com/office/drawing/2014/main" val="2888428929"/>
                    </a:ext>
                  </a:extLst>
                </a:gridCol>
              </a:tblGrid>
              <a:tr h="1222087">
                <a:tc>
                  <a:txBody>
                    <a:bodyPr/>
                    <a:lstStyle/>
                    <a:p>
                      <a:pPr marL="0" marR="0">
                        <a:lnSpc>
                          <a:spcPct val="107000"/>
                        </a:lnSpc>
                        <a:spcBef>
                          <a:spcPts val="0"/>
                        </a:spcBef>
                        <a:spcAft>
                          <a:spcPts val="0"/>
                        </a:spcAft>
                      </a:pPr>
                      <a:r>
                        <a:rPr lang="en-US" sz="1800" dirty="0">
                          <a:effectLst/>
                        </a:rPr>
                        <a:t>2016</a:t>
                      </a:r>
                      <a:endParaRPr lang="en-US" sz="1800" dirty="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6"/>
                    </a:solidFill>
                  </a:tcPr>
                </a:tc>
                <a:tc>
                  <a:txBody>
                    <a:bodyPr/>
                    <a:lstStyle/>
                    <a:p>
                      <a:pPr marL="0" indent="0">
                        <a:buNone/>
                      </a:pPr>
                      <a:r>
                        <a:rPr lang="en-US" b="1" dirty="0">
                          <a:solidFill>
                            <a:schemeClr val="tx1"/>
                          </a:solidFill>
                        </a:rPr>
                        <a:t>Patient perspectives, not publicly reported process measures, had the biggest influence on reducing heart failure readmissions. Change emphasis to patient experience and outcomes.</a:t>
                      </a:r>
                      <a:r>
                        <a:rPr lang="en-US" b="1" baseline="30000" dirty="0">
                          <a:solidFill>
                            <a:schemeClr val="tx1"/>
                          </a:solidFill>
                        </a:rPr>
                        <a:t>9</a:t>
                      </a:r>
                    </a:p>
                    <a:p>
                      <a:pPr marL="0" marR="0" indent="0">
                        <a:lnSpc>
                          <a:spcPct val="107000"/>
                        </a:lnSpc>
                        <a:spcBef>
                          <a:spcPts val="0"/>
                        </a:spcBef>
                        <a:spcAft>
                          <a:spcPts val="0"/>
                        </a:spcAft>
                      </a:pPr>
                      <a:r>
                        <a:rPr lang="en-US" sz="1800" b="1" dirty="0">
                          <a:solidFill>
                            <a:schemeClr val="tx1"/>
                          </a:solidFill>
                          <a:effectLst/>
                          <a:latin typeface="+mn-lt"/>
                        </a:rPr>
                        <a:t> </a:t>
                      </a:r>
                      <a:endParaRPr lang="en-US" sz="1800" b="1"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noFill/>
                  </a:tcPr>
                </a:tc>
                <a:extLst>
                  <a:ext uri="{0D108BD9-81ED-4DB2-BD59-A6C34878D82A}">
                    <a16:rowId xmlns:a16="http://schemas.microsoft.com/office/drawing/2014/main" val="3459728065"/>
                  </a:ext>
                </a:extLst>
              </a:tr>
              <a:tr h="921813">
                <a:tc>
                  <a:txBody>
                    <a:bodyPr/>
                    <a:lstStyle/>
                    <a:p>
                      <a:pPr marL="0" marR="0">
                        <a:lnSpc>
                          <a:spcPct val="107000"/>
                        </a:lnSpc>
                        <a:spcBef>
                          <a:spcPts val="0"/>
                        </a:spcBef>
                        <a:spcAft>
                          <a:spcPts val="0"/>
                        </a:spcAft>
                      </a:pPr>
                      <a:r>
                        <a:rPr lang="en-US" sz="1800" dirty="0">
                          <a:effectLst/>
                        </a:rPr>
                        <a:t>2016</a:t>
                      </a:r>
                      <a:endParaRPr lang="en-US" sz="1800" dirty="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6"/>
                    </a:solidFill>
                  </a:tcPr>
                </a:tc>
                <a:tc>
                  <a:txBody>
                    <a:bodyPr/>
                    <a:lstStyle/>
                    <a:p>
                      <a:pPr marL="0" indent="0">
                        <a:buNone/>
                      </a:pPr>
                      <a:r>
                        <a:rPr lang="en-US" b="1" dirty="0">
                          <a:solidFill>
                            <a:schemeClr val="tx1"/>
                          </a:solidFill>
                        </a:rPr>
                        <a:t>“We predict that a time will soon come when it will be hard to believe that measurement of outcomes that mattered to patients was rare in 2016 — and organizations that measured them each did it in their own way.” Agreement on implementation standards for measuring and reporting outcomes will accelerate healthcare improvement.</a:t>
                      </a:r>
                      <a:r>
                        <a:rPr lang="en-US" b="1" baseline="30000" dirty="0">
                          <a:solidFill>
                            <a:schemeClr val="tx1"/>
                          </a:solidFill>
                        </a:rPr>
                        <a:t>10</a:t>
                      </a:r>
                    </a:p>
                    <a:p>
                      <a:pPr marL="0" marR="0">
                        <a:lnSpc>
                          <a:spcPct val="107000"/>
                        </a:lnSpc>
                        <a:spcBef>
                          <a:spcPts val="0"/>
                        </a:spcBef>
                        <a:spcAft>
                          <a:spcPts val="0"/>
                        </a:spcAft>
                      </a:pPr>
                      <a:r>
                        <a:rPr lang="en-US" sz="1800" b="1" dirty="0">
                          <a:solidFill>
                            <a:schemeClr val="tx1"/>
                          </a:solidFill>
                          <a:effectLst/>
                          <a:latin typeface="+mn-lt"/>
                        </a:rPr>
                        <a:t> </a:t>
                      </a:r>
                      <a:endParaRPr lang="en-US" sz="1800" b="1"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noFill/>
                  </a:tcPr>
                </a:tc>
                <a:extLst>
                  <a:ext uri="{0D108BD9-81ED-4DB2-BD59-A6C34878D82A}">
                    <a16:rowId xmlns:a16="http://schemas.microsoft.com/office/drawing/2014/main" val="3078977606"/>
                  </a:ext>
                </a:extLst>
              </a:tr>
              <a:tr h="1335203">
                <a:tc>
                  <a:txBody>
                    <a:bodyPr/>
                    <a:lstStyle/>
                    <a:p>
                      <a:pPr marL="0" marR="0">
                        <a:lnSpc>
                          <a:spcPct val="107000"/>
                        </a:lnSpc>
                        <a:spcBef>
                          <a:spcPts val="0"/>
                        </a:spcBef>
                        <a:spcAft>
                          <a:spcPts val="0"/>
                        </a:spcAft>
                      </a:pPr>
                      <a:r>
                        <a:rPr lang="en-US" sz="1800" dirty="0">
                          <a:effectLst/>
                        </a:rPr>
                        <a:t>2017</a:t>
                      </a:r>
                      <a:endParaRPr lang="en-US" sz="1800" dirty="0">
                        <a:solidFill>
                          <a:srgbClr val="2F5496"/>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6"/>
                    </a:solidFill>
                  </a:tcPr>
                </a:tc>
                <a:tc>
                  <a:txBody>
                    <a:bodyPr/>
                    <a:lstStyle/>
                    <a:p>
                      <a:pPr marL="0" marR="0">
                        <a:lnSpc>
                          <a:spcPct val="107000"/>
                        </a:lnSpc>
                        <a:spcBef>
                          <a:spcPts val="0"/>
                        </a:spcBef>
                        <a:spcAft>
                          <a:spcPts val="0"/>
                        </a:spcAft>
                      </a:pPr>
                      <a:r>
                        <a:rPr lang="en-US" b="1" dirty="0">
                          <a:solidFill>
                            <a:schemeClr val="tx1"/>
                          </a:solidFill>
                        </a:rPr>
                        <a:t>“The most common existing measures—process measures addressing care—might not be the best measures of upper limb surgery quality given the relative lack of evidence for their use in care improvement.”</a:t>
                      </a:r>
                      <a:r>
                        <a:rPr lang="en-US" b="1" baseline="30000" dirty="0">
                          <a:solidFill>
                            <a:schemeClr val="tx1"/>
                          </a:solidFill>
                        </a:rPr>
                        <a:t>11 </a:t>
                      </a:r>
                      <a:r>
                        <a:rPr lang="en-US" b="1" dirty="0">
                          <a:solidFill>
                            <a:schemeClr val="tx1"/>
                          </a:solidFill>
                        </a:rPr>
                        <a:t>This finding might apply to many areas.</a:t>
                      </a:r>
                      <a:endParaRPr lang="en-US" sz="1800" b="1"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noFill/>
                  </a:tcPr>
                </a:tc>
                <a:extLst>
                  <a:ext uri="{0D108BD9-81ED-4DB2-BD59-A6C34878D82A}">
                    <a16:rowId xmlns:a16="http://schemas.microsoft.com/office/drawing/2014/main" val="2753981795"/>
                  </a:ext>
                </a:extLst>
              </a:tr>
            </a:tbl>
          </a:graphicData>
        </a:graphic>
      </p:graphicFrame>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Evolution of Quality Measure Types</a:t>
            </a:r>
          </a:p>
        </p:txBody>
      </p:sp>
      <p:sp>
        <p:nvSpPr>
          <p:cNvPr id="2" name="Title 1"/>
          <p:cNvSpPr>
            <a:spLocks noGrp="1"/>
          </p:cNvSpPr>
          <p:nvPr>
            <p:ph type="title"/>
          </p:nvPr>
        </p:nvSpPr>
        <p:spPr>
          <a:xfrm>
            <a:off x="0" y="0"/>
            <a:ext cx="9144000" cy="634481"/>
          </a:xfrm>
        </p:spPr>
        <p:txBody>
          <a:bodyPr anchor="t"/>
          <a:lstStyle/>
          <a:p>
            <a:r>
              <a:rPr lang="en-US" sz="4000" dirty="0"/>
              <a:t>Process to Outcome Measures</a:t>
            </a:r>
            <a:br>
              <a:rPr lang="en-US" sz="4000" dirty="0"/>
            </a:br>
            <a:endParaRPr lang="en-US" sz="4000" dirty="0"/>
          </a:p>
        </p:txBody>
      </p:sp>
    </p:spTree>
    <p:extLst>
      <p:ext uri="{BB962C8B-B14F-4D97-AF65-F5344CB8AC3E}">
        <p14:creationId xmlns:p14="http://schemas.microsoft.com/office/powerpoint/2010/main" val="141808299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boy dressed like a doctor holding a device.">
            <a:extLst>
              <a:ext uri="{FF2B5EF4-FFF2-40B4-BE49-F238E27FC236}">
                <a16:creationId xmlns:a16="http://schemas.microsoft.com/office/drawing/2014/main" id="{FD7274A1-8F79-4D00-8A1A-4FD7CC7347A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1455" y="3825081"/>
            <a:ext cx="2057400" cy="3086100"/>
          </a:xfrm>
          <a:prstGeom prst="rect">
            <a:avLst/>
          </a:prstGeom>
        </p:spPr>
      </p:pic>
      <p:sp>
        <p:nvSpPr>
          <p:cNvPr id="8" name="Content Placeholder 3"/>
          <p:cNvSpPr txBox="1">
            <a:spLocks noGrp="1"/>
          </p:cNvSpPr>
          <p:nvPr>
            <p:ph idx="1"/>
          </p:nvPr>
        </p:nvSpPr>
        <p:spPr>
          <a:xfrm>
            <a:off x="171455" y="2122554"/>
            <a:ext cx="8623667" cy="1569660"/>
          </a:xfrm>
          <a:prstGeom prst="rect">
            <a:avLst/>
          </a:prstGeom>
          <a:noFill/>
        </p:spPr>
        <p:txBody>
          <a:bodyPr wrap="square" rtlCol="0">
            <a:spAutoFit/>
          </a:bodyPr>
          <a:lstStyle/>
          <a:p>
            <a:r>
              <a:rPr lang="en-US" sz="2400" dirty="0"/>
              <a:t>PRO measures are quality measures that are derived from outcomes reported by patients. These measures present some design challenges that are described below, with some approaches to those challenges.</a:t>
            </a:r>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Patient-Reported Outcome (PRO) Measures</a:t>
            </a:r>
          </a:p>
        </p:txBody>
      </p:sp>
      <p:sp>
        <p:nvSpPr>
          <p:cNvPr id="2" name="Title 1"/>
          <p:cNvSpPr>
            <a:spLocks noGrp="1"/>
          </p:cNvSpPr>
          <p:nvPr>
            <p:ph type="title"/>
          </p:nvPr>
        </p:nvSpPr>
        <p:spPr>
          <a:xfrm>
            <a:off x="0" y="0"/>
            <a:ext cx="9144000" cy="634481"/>
          </a:xfrm>
        </p:spPr>
        <p:txBody>
          <a:bodyPr anchor="t"/>
          <a:lstStyle/>
          <a:p>
            <a:r>
              <a:rPr lang="en-US" sz="4000" dirty="0"/>
              <a:t>Process to Outcome Measures</a:t>
            </a:r>
            <a:br>
              <a:rPr lang="en-US" sz="4000" dirty="0"/>
            </a:br>
            <a:br>
              <a:rPr lang="en-US" sz="4000" dirty="0"/>
            </a:br>
            <a:endParaRPr lang="en-US" sz="4000" dirty="0"/>
          </a:p>
        </p:txBody>
      </p:sp>
    </p:spTree>
    <p:extLst>
      <p:ext uri="{BB962C8B-B14F-4D97-AF65-F5344CB8AC3E}">
        <p14:creationId xmlns:p14="http://schemas.microsoft.com/office/powerpoint/2010/main" val="14893373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469067" y="3898806"/>
            <a:ext cx="8205866" cy="3342453"/>
          </a:xfrm>
          <a:prstGeom prst="rect">
            <a:avLst/>
          </a:prstGeom>
        </p:spPr>
        <p:txBody>
          <a:bodyPr wrap="square" numCol="2">
            <a:spAutoFit/>
          </a:bodyPr>
          <a:lstStyle/>
          <a:p>
            <a:pPr lvl="1">
              <a:buFont typeface="Wingdings" panose="05000000000000000000" pitchFamily="2" charset="2"/>
              <a:buChar char="ü"/>
            </a:pPr>
            <a:r>
              <a:rPr lang="en-US" sz="2400" dirty="0"/>
              <a:t>Education </a:t>
            </a:r>
          </a:p>
          <a:p>
            <a:pPr lvl="1">
              <a:buFont typeface="Wingdings" panose="05000000000000000000" pitchFamily="2" charset="2"/>
              <a:buChar char="ü"/>
            </a:pPr>
            <a:r>
              <a:rPr lang="en-US" sz="2400" dirty="0"/>
              <a:t>Outreach</a:t>
            </a:r>
          </a:p>
          <a:p>
            <a:pPr lvl="1">
              <a:buFont typeface="Wingdings" panose="05000000000000000000" pitchFamily="2" charset="2"/>
              <a:buChar char="ü"/>
            </a:pPr>
            <a:r>
              <a:rPr lang="en-US" sz="2400" dirty="0"/>
              <a:t> Frequent Communication</a:t>
            </a:r>
          </a:p>
          <a:p>
            <a:pPr lvl="1">
              <a:buFont typeface="Wingdings" panose="05000000000000000000" pitchFamily="2" charset="2"/>
              <a:buChar char="ü"/>
            </a:pPr>
            <a:r>
              <a:rPr lang="en-US" sz="2400" dirty="0"/>
              <a:t>Enduring Materials</a:t>
            </a:r>
            <a:endParaRPr lang="en-US" sz="2400" dirty="0">
              <a:solidFill>
                <a:prstClr val="black"/>
              </a:solidFill>
            </a:endParaRPr>
          </a:p>
          <a:p>
            <a:pPr marL="742950" lvl="1" indent="-285750">
              <a:spcBef>
                <a:spcPct val="20000"/>
              </a:spcBef>
              <a:buFont typeface="Wingdings" panose="05000000000000000000" pitchFamily="2" charset="2"/>
              <a:buChar char="ü"/>
            </a:pPr>
            <a:r>
              <a:rPr lang="en-US" sz="2400" dirty="0">
                <a:solidFill>
                  <a:prstClr val="black"/>
                </a:solidFill>
              </a:rPr>
              <a:t>Dedicated Websites</a:t>
            </a:r>
          </a:p>
          <a:p>
            <a:pPr marL="742950" lvl="1" indent="-285750">
              <a:spcBef>
                <a:spcPct val="20000"/>
              </a:spcBef>
              <a:buFont typeface="Wingdings" panose="05000000000000000000" pitchFamily="2" charset="2"/>
              <a:buChar char="ü"/>
            </a:pPr>
            <a:endParaRPr lang="en-US" sz="2400" dirty="0">
              <a:solidFill>
                <a:prstClr val="black"/>
              </a:solidFill>
            </a:endParaRPr>
          </a:p>
          <a:p>
            <a:pPr marL="742950" lvl="1" indent="-285750">
              <a:spcBef>
                <a:spcPct val="20000"/>
              </a:spcBef>
              <a:buFont typeface="Wingdings" panose="05000000000000000000" pitchFamily="2" charset="2"/>
              <a:buChar char="ü"/>
            </a:pPr>
            <a:endParaRPr lang="en-US" sz="2400" dirty="0">
              <a:solidFill>
                <a:prstClr val="black"/>
              </a:solidFill>
            </a:endParaRPr>
          </a:p>
          <a:p>
            <a:pPr lvl="1">
              <a:spcBef>
                <a:spcPct val="20000"/>
              </a:spcBef>
            </a:pPr>
            <a:endParaRPr lang="en-US" sz="2400" dirty="0">
              <a:solidFill>
                <a:prstClr val="black"/>
              </a:solidFill>
            </a:endParaRPr>
          </a:p>
          <a:p>
            <a:pPr marL="742950" lvl="1" indent="-285750">
              <a:spcBef>
                <a:spcPct val="20000"/>
              </a:spcBef>
              <a:buFont typeface="Wingdings" panose="05000000000000000000" pitchFamily="2" charset="2"/>
              <a:buChar char="ü"/>
            </a:pPr>
            <a:r>
              <a:rPr lang="en-US" sz="2400" dirty="0">
                <a:solidFill>
                  <a:prstClr val="black"/>
                </a:solidFill>
              </a:rPr>
              <a:t>Measure Development Roadmaps</a:t>
            </a:r>
          </a:p>
          <a:p>
            <a:pPr marL="742950" lvl="1" indent="-285750">
              <a:spcBef>
                <a:spcPct val="20000"/>
              </a:spcBef>
              <a:buFont typeface="Wingdings" panose="05000000000000000000" pitchFamily="2" charset="2"/>
              <a:buChar char="ü"/>
            </a:pPr>
            <a:r>
              <a:rPr lang="en-US" sz="2400" dirty="0">
                <a:solidFill>
                  <a:prstClr val="black"/>
                </a:solidFill>
              </a:rPr>
              <a:t>Targeted Newsletters and Communication</a:t>
            </a:r>
          </a:p>
          <a:p>
            <a:pPr marL="742950" lvl="1" indent="-285750">
              <a:spcBef>
                <a:spcPct val="20000"/>
              </a:spcBef>
              <a:buFont typeface="Wingdings" panose="05000000000000000000" pitchFamily="2" charset="2"/>
              <a:buChar char="ü"/>
            </a:pPr>
            <a:r>
              <a:rPr lang="en-US" sz="2400" dirty="0"/>
              <a:t>Spotlight Opportunities</a:t>
            </a:r>
            <a:endParaRPr lang="en-US" dirty="0"/>
          </a:p>
        </p:txBody>
      </p:sp>
      <p:sp>
        <p:nvSpPr>
          <p:cNvPr id="4" name="Content Placeholder 3"/>
          <p:cNvSpPr txBox="1">
            <a:spLocks noGrp="1"/>
          </p:cNvSpPr>
          <p:nvPr>
            <p:ph idx="1"/>
          </p:nvPr>
        </p:nvSpPr>
        <p:spPr>
          <a:xfrm>
            <a:off x="23734" y="1701281"/>
            <a:ext cx="8967866" cy="2197525"/>
          </a:xfrm>
          <a:prstGeom prst="rect">
            <a:avLst/>
          </a:prstGeom>
          <a:noFill/>
        </p:spPr>
        <p:txBody>
          <a:bodyPr wrap="square" rtlCol="0">
            <a:spAutoFit/>
          </a:bodyPr>
          <a:lstStyle/>
          <a:p>
            <a:r>
              <a:rPr lang="en-US" sz="2400" dirty="0"/>
              <a:t>An ongoing process to engage clinical specialty societies and patient advocacy groups in quality measure development. </a:t>
            </a:r>
          </a:p>
          <a:p>
            <a:r>
              <a:rPr lang="en-US" sz="2400" dirty="0"/>
              <a:t>Elicit feedback that will help CMS design toolkits and enduring materials designed specifically for specialty societies and patient advocacy groups interested in measure development. </a:t>
            </a:r>
          </a:p>
          <a:p>
            <a:pPr marL="0" indent="0" algn="ctr">
              <a:buNone/>
            </a:pPr>
            <a:endParaRPr lang="en-US" sz="1000" dirty="0"/>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Measure Development Education &amp; Outreach for Specialty Societies &amp; Patient Advocacy Groups</a:t>
            </a:r>
          </a:p>
        </p:txBody>
      </p:sp>
      <p:sp>
        <p:nvSpPr>
          <p:cNvPr id="2" name="Title 1"/>
          <p:cNvSpPr>
            <a:spLocks noGrp="1"/>
          </p:cNvSpPr>
          <p:nvPr>
            <p:ph type="title"/>
          </p:nvPr>
        </p:nvSpPr>
        <p:spPr>
          <a:xfrm>
            <a:off x="0" y="0"/>
            <a:ext cx="9144000" cy="634481"/>
          </a:xfrm>
        </p:spPr>
        <p:txBody>
          <a:bodyPr anchor="t"/>
          <a:lstStyle/>
          <a:p>
            <a:r>
              <a:rPr lang="en-US" sz="4000" dirty="0"/>
              <a:t>Vision and Goals: </a:t>
            </a:r>
            <a:r>
              <a:rPr lang="en-US" sz="4000" dirty="0">
                <a:solidFill>
                  <a:prstClr val="white"/>
                </a:solidFill>
              </a:rPr>
              <a:t>Webinar Series</a:t>
            </a:r>
            <a:endParaRPr lang="en-US" sz="4000" dirty="0"/>
          </a:p>
        </p:txBody>
      </p:sp>
    </p:spTree>
    <p:extLst>
      <p:ext uri="{BB962C8B-B14F-4D97-AF65-F5344CB8AC3E}">
        <p14:creationId xmlns:p14="http://schemas.microsoft.com/office/powerpoint/2010/main" val="360404977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1FCBC61C-CBC0-47C8-807A-A72EB75A172A}"/>
              </a:ext>
            </a:extLst>
          </p:cNvPr>
          <p:cNvGraphicFramePr>
            <a:graphicFrameLocks noGrp="1"/>
          </p:cNvGraphicFramePr>
          <p:nvPr>
            <p:extLst>
              <p:ext uri="{D42A27DB-BD31-4B8C-83A1-F6EECF244321}">
                <p14:modId xmlns:p14="http://schemas.microsoft.com/office/powerpoint/2010/main" val="1632337871"/>
              </p:ext>
            </p:extLst>
          </p:nvPr>
        </p:nvGraphicFramePr>
        <p:xfrm>
          <a:off x="76200" y="2607133"/>
          <a:ext cx="8610600" cy="3505200"/>
        </p:xfrm>
        <a:graphic>
          <a:graphicData uri="http://schemas.openxmlformats.org/drawingml/2006/table">
            <a:tbl>
              <a:tblPr firstRow="1" firstCol="1" bandRow="1"/>
              <a:tblGrid>
                <a:gridCol w="1875511">
                  <a:extLst>
                    <a:ext uri="{9D8B030D-6E8A-4147-A177-3AD203B41FA5}">
                      <a16:colId xmlns:a16="http://schemas.microsoft.com/office/drawing/2014/main" val="284522850"/>
                    </a:ext>
                  </a:extLst>
                </a:gridCol>
                <a:gridCol w="1354415">
                  <a:extLst>
                    <a:ext uri="{9D8B030D-6E8A-4147-A177-3AD203B41FA5}">
                      <a16:colId xmlns:a16="http://schemas.microsoft.com/office/drawing/2014/main" val="2008984553"/>
                    </a:ext>
                  </a:extLst>
                </a:gridCol>
                <a:gridCol w="5380674">
                  <a:extLst>
                    <a:ext uri="{9D8B030D-6E8A-4147-A177-3AD203B41FA5}">
                      <a16:colId xmlns:a16="http://schemas.microsoft.com/office/drawing/2014/main" val="1107770121"/>
                    </a:ext>
                  </a:extLst>
                </a:gridCol>
              </a:tblGrid>
              <a:tr h="0">
                <a:tc>
                  <a:txBody>
                    <a:bodyPr/>
                    <a:lstStyle/>
                    <a:p>
                      <a:pPr marL="0" marR="0" algn="ctr">
                        <a:spcBef>
                          <a:spcPts val="0"/>
                        </a:spcBef>
                        <a:spcAft>
                          <a:spcPts val="0"/>
                        </a:spcAft>
                      </a:pPr>
                      <a:r>
                        <a:rPr lang="en-US" sz="2000" b="1" dirty="0">
                          <a:effectLst/>
                          <a:latin typeface="Calibri" panose="020F0502020204030204" pitchFamily="34" charset="0"/>
                          <a:ea typeface="Times New Roman" panose="02020603050405020304" pitchFamily="18" charset="0"/>
                          <a:cs typeface="Times New Roman" panose="02020603050405020304" pitchFamily="18" charset="0"/>
                        </a:rPr>
                        <a:t>PYRAMID</a:t>
                      </a:r>
                      <a:endParaRPr lang="en-US" sz="2000" dirty="0">
                        <a:effectLst/>
                        <a:latin typeface="Arial" panose="020B0604020202020204" pitchFamily="34" charset="0"/>
                        <a:ea typeface="Calibri" panose="020F0502020204030204" pitchFamily="34" charset="0"/>
                      </a:endParaRPr>
                    </a:p>
                  </a:txBody>
                  <a:tcPr marL="68580" marR="68580" marT="9525" marB="9525"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9050" cap="flat" cmpd="sng" algn="ctr">
                      <a:solidFill>
                        <a:srgbClr val="D9D9D9"/>
                      </a:solidFill>
                      <a:prstDash val="solid"/>
                      <a:round/>
                      <a:headEnd type="none" w="med" len="med"/>
                      <a:tailEnd type="none" w="med" len="med"/>
                    </a:lnB>
                    <a:solidFill>
                      <a:srgbClr val="F2F2F2"/>
                    </a:solidFill>
                  </a:tcPr>
                </a:tc>
                <a:tc>
                  <a:txBody>
                    <a:bodyPr/>
                    <a:lstStyle/>
                    <a:p>
                      <a:pPr marL="0" marR="0" algn="ctr">
                        <a:spcBef>
                          <a:spcPts val="0"/>
                        </a:spcBef>
                        <a:spcAft>
                          <a:spcPts val="0"/>
                        </a:spcAft>
                      </a:pPr>
                      <a:r>
                        <a:rPr lang="en-US" sz="2000" b="1">
                          <a:effectLst/>
                          <a:latin typeface="Calibri" panose="020F0502020204030204" pitchFamily="34" charset="0"/>
                          <a:ea typeface="Times New Roman" panose="02020603050405020304" pitchFamily="18" charset="0"/>
                          <a:cs typeface="Times New Roman" panose="02020603050405020304" pitchFamily="18" charset="0"/>
                        </a:rPr>
                        <a:t>Measure ID</a:t>
                      </a:r>
                      <a:endParaRPr lang="en-US" sz="2000">
                        <a:effectLst/>
                        <a:latin typeface="Arial" panose="020B0604020202020204" pitchFamily="34" charset="0"/>
                        <a:ea typeface="Calibri" panose="020F0502020204030204" pitchFamily="34" charset="0"/>
                      </a:endParaRPr>
                    </a:p>
                  </a:txBody>
                  <a:tcPr marL="68580" marR="68580" marT="9525" marB="9525"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9050" cap="flat" cmpd="sng" algn="ctr">
                      <a:solidFill>
                        <a:srgbClr val="D9D9D9"/>
                      </a:solidFill>
                      <a:prstDash val="solid"/>
                      <a:round/>
                      <a:headEnd type="none" w="med" len="med"/>
                      <a:tailEnd type="none" w="med" len="med"/>
                    </a:lnB>
                    <a:solidFill>
                      <a:srgbClr val="F2F2F2"/>
                    </a:solidFill>
                  </a:tcPr>
                </a:tc>
                <a:tc>
                  <a:txBody>
                    <a:bodyPr/>
                    <a:lstStyle/>
                    <a:p>
                      <a:pPr marL="0" marR="0" algn="ctr">
                        <a:spcBef>
                          <a:spcPts val="0"/>
                        </a:spcBef>
                        <a:spcAft>
                          <a:spcPts val="0"/>
                        </a:spcAft>
                      </a:pPr>
                      <a:r>
                        <a:rPr lang="en-US" sz="2000" b="1">
                          <a:effectLst/>
                          <a:latin typeface="Calibri" panose="020F0502020204030204" pitchFamily="34" charset="0"/>
                          <a:ea typeface="Times New Roman" panose="02020603050405020304" pitchFamily="18" charset="0"/>
                          <a:cs typeface="Times New Roman" panose="02020603050405020304" pitchFamily="18" charset="0"/>
                        </a:rPr>
                        <a:t>Measure</a:t>
                      </a:r>
                      <a:endParaRPr lang="en-US" sz="2000">
                        <a:effectLst/>
                        <a:latin typeface="Arial" panose="020B0604020202020204" pitchFamily="34" charset="0"/>
                        <a:ea typeface="Calibri" panose="020F0502020204030204" pitchFamily="34" charset="0"/>
                      </a:endParaRPr>
                    </a:p>
                  </a:txBody>
                  <a:tcPr marL="68580" marR="68580" marT="9525" marB="9525"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9050" cap="flat" cmpd="sng" algn="ctr">
                      <a:solidFill>
                        <a:srgbClr val="D9D9D9"/>
                      </a:solidFill>
                      <a:prstDash val="solid"/>
                      <a:round/>
                      <a:headEnd type="none" w="med" len="med"/>
                      <a:tailEnd type="none" w="med" len="med"/>
                    </a:lnB>
                    <a:solidFill>
                      <a:srgbClr val="F2F2F2"/>
                    </a:solidFill>
                  </a:tcPr>
                </a:tc>
                <a:extLst>
                  <a:ext uri="{0D108BD9-81ED-4DB2-BD59-A6C34878D82A}">
                    <a16:rowId xmlns:a16="http://schemas.microsoft.com/office/drawing/2014/main" val="2215998356"/>
                  </a:ext>
                </a:extLst>
              </a:tr>
              <a:tr h="0">
                <a:tc>
                  <a:txBody>
                    <a:bodyPr/>
                    <a:lstStyle/>
                    <a:p>
                      <a:pPr marL="0" marR="0" algn="ctr">
                        <a:spcBef>
                          <a:spcPts val="0"/>
                        </a:spcBef>
                        <a:spcAft>
                          <a:spcPts val="0"/>
                        </a:spcAft>
                      </a:pPr>
                      <a:r>
                        <a:rPr lang="en-US" sz="20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PROCESS 1A</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905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CCFFCC"/>
                    </a:solidFill>
                  </a:tcPr>
                </a:tc>
                <a:tc>
                  <a:txBody>
                    <a:bodyPr/>
                    <a:lstStyle/>
                    <a:p>
                      <a:pPr marL="0" marR="0">
                        <a:spcBef>
                          <a:spcPts val="0"/>
                        </a:spcBef>
                        <a:spcAft>
                          <a:spcPts val="0"/>
                        </a:spcAft>
                      </a:pPr>
                      <a:r>
                        <a:rPr lang="en-US" sz="2000">
                          <a:effectLst/>
                          <a:latin typeface="Calibri" panose="020F0502020204030204" pitchFamily="34" charset="0"/>
                          <a:ea typeface="Times New Roman" panose="02020603050405020304" pitchFamily="18" charset="0"/>
                          <a:cs typeface="Times New Roman" panose="02020603050405020304" pitchFamily="18" charset="0"/>
                        </a:rPr>
                        <a:t>2046</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905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tc>
                  <a:txBody>
                    <a:bodyPr/>
                    <a:lstStyle/>
                    <a:p>
                      <a:pPr marL="0" marR="0">
                        <a:spcBef>
                          <a:spcPts val="0"/>
                        </a:spcBef>
                        <a:spcAft>
                          <a:spcPts val="0"/>
                        </a:spcAft>
                      </a:pPr>
                      <a:r>
                        <a:rPr lang="en-US" sz="2000">
                          <a:effectLst/>
                          <a:latin typeface="Calibri" panose="020F0502020204030204" pitchFamily="34" charset="0"/>
                          <a:ea typeface="Times New Roman" panose="02020603050405020304" pitchFamily="18" charset="0"/>
                          <a:cs typeface="Times New Roman" panose="02020603050405020304" pitchFamily="18" charset="0"/>
                        </a:rPr>
                        <a:t>HIV Medical Visit Frequency</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905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extLst>
                  <a:ext uri="{0D108BD9-81ED-4DB2-BD59-A6C34878D82A}">
                    <a16:rowId xmlns:a16="http://schemas.microsoft.com/office/drawing/2014/main" val="3671139413"/>
                  </a:ext>
                </a:extLst>
              </a:tr>
              <a:tr h="0">
                <a:tc>
                  <a:txBody>
                    <a:bodyPr/>
                    <a:lstStyle/>
                    <a:p>
                      <a:pPr marL="0" marR="0" algn="ctr">
                        <a:spcBef>
                          <a:spcPts val="0"/>
                        </a:spcBef>
                        <a:spcAft>
                          <a:spcPts val="0"/>
                        </a:spcAft>
                      </a:pPr>
                      <a:r>
                        <a:rPr lang="en-US" sz="20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PROCESS 1B</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CCFFCC"/>
                    </a:solidFill>
                  </a:tcPr>
                </a:tc>
                <a:tc>
                  <a:txBody>
                    <a:bodyPr/>
                    <a:lstStyle/>
                    <a:p>
                      <a:pPr marL="0" marR="0">
                        <a:spcBef>
                          <a:spcPts val="0"/>
                        </a:spcBef>
                        <a:spcAft>
                          <a:spcPts val="0"/>
                        </a:spcAft>
                      </a:pPr>
                      <a:r>
                        <a:rPr lang="en-US" sz="2000">
                          <a:effectLst/>
                          <a:latin typeface="Calibri" panose="020F0502020204030204" pitchFamily="34" charset="0"/>
                          <a:ea typeface="Times New Roman" panose="02020603050405020304" pitchFamily="18" charset="0"/>
                          <a:cs typeface="Times New Roman" panose="02020603050405020304" pitchFamily="18" charset="0"/>
                        </a:rPr>
                        <a:t>2521</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tc>
                  <a:txBody>
                    <a:bodyPr/>
                    <a:lstStyle/>
                    <a:p>
                      <a:pPr marL="0" marR="0">
                        <a:spcBef>
                          <a:spcPts val="0"/>
                        </a:spcBef>
                        <a:spcAft>
                          <a:spcPts val="0"/>
                        </a:spcAft>
                      </a:pPr>
                      <a:r>
                        <a:rPr lang="en-US" sz="2000">
                          <a:effectLst/>
                          <a:latin typeface="Calibri" panose="020F0502020204030204" pitchFamily="34" charset="0"/>
                          <a:ea typeface="Times New Roman" panose="02020603050405020304" pitchFamily="18" charset="0"/>
                          <a:cs typeface="Times New Roman" panose="02020603050405020304" pitchFamily="18" charset="0"/>
                        </a:rPr>
                        <a:t>HIV/AIDS: Medical Visit</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extLst>
                  <a:ext uri="{0D108BD9-81ED-4DB2-BD59-A6C34878D82A}">
                    <a16:rowId xmlns:a16="http://schemas.microsoft.com/office/drawing/2014/main" val="278674348"/>
                  </a:ext>
                </a:extLst>
              </a:tr>
              <a:tr h="0">
                <a:tc>
                  <a:txBody>
                    <a:bodyPr/>
                    <a:lstStyle/>
                    <a:p>
                      <a:pPr marL="0" marR="0" algn="ctr">
                        <a:spcBef>
                          <a:spcPts val="0"/>
                        </a:spcBef>
                        <a:spcAft>
                          <a:spcPts val="0"/>
                        </a:spcAft>
                      </a:pPr>
                      <a:r>
                        <a:rPr lang="en-US" sz="20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PROCESS 2</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CCFFCC"/>
                    </a:solidFill>
                  </a:tcPr>
                </a:tc>
                <a:tc>
                  <a:txBody>
                    <a:bodyPr/>
                    <a:lstStyle/>
                    <a:p>
                      <a:pPr marL="0" marR="0">
                        <a:spcBef>
                          <a:spcPts val="0"/>
                        </a:spcBef>
                        <a:spcAft>
                          <a:spcPts val="0"/>
                        </a:spcAft>
                      </a:pPr>
                      <a:r>
                        <a:rPr lang="en-US" sz="2000">
                          <a:effectLst/>
                          <a:latin typeface="Calibri" panose="020F0502020204030204" pitchFamily="34" charset="0"/>
                          <a:ea typeface="Times New Roman" panose="02020603050405020304" pitchFamily="18" charset="0"/>
                          <a:cs typeface="Times New Roman" panose="02020603050405020304" pitchFamily="18" charset="0"/>
                        </a:rPr>
                        <a:t>0693</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tc>
                  <a:txBody>
                    <a:bodyPr/>
                    <a:lstStyle/>
                    <a:p>
                      <a:pPr marL="0" marR="0">
                        <a:spcBef>
                          <a:spcPts val="0"/>
                        </a:spcBef>
                        <a:spcAft>
                          <a:spcPts val="0"/>
                        </a:spcAft>
                      </a:pPr>
                      <a:r>
                        <a:rPr lang="en-US" sz="2000">
                          <a:effectLst/>
                          <a:latin typeface="Calibri" panose="020F0502020204030204" pitchFamily="34" charset="0"/>
                          <a:ea typeface="Times New Roman" panose="02020603050405020304" pitchFamily="18" charset="0"/>
                          <a:cs typeface="Times New Roman" panose="02020603050405020304" pitchFamily="18" charset="0"/>
                        </a:rPr>
                        <a:t>HIV/AIDS: Sexually Transmitted Disease Screening for Chlamydia, Gonorrhea, and Syphilis</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extLst>
                  <a:ext uri="{0D108BD9-81ED-4DB2-BD59-A6C34878D82A}">
                    <a16:rowId xmlns:a16="http://schemas.microsoft.com/office/drawing/2014/main" val="2233094942"/>
                  </a:ext>
                </a:extLst>
              </a:tr>
              <a:tr h="0">
                <a:tc>
                  <a:txBody>
                    <a:bodyPr/>
                    <a:lstStyle/>
                    <a:p>
                      <a:pPr marL="0" marR="0" algn="ctr">
                        <a:spcBef>
                          <a:spcPts val="0"/>
                        </a:spcBef>
                        <a:spcAft>
                          <a:spcPts val="0"/>
                        </a:spcAft>
                      </a:pPr>
                      <a:r>
                        <a:rPr lang="en-US" sz="20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PROCESS 3</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CCFFCC"/>
                    </a:solidFill>
                  </a:tcPr>
                </a:tc>
                <a:tc>
                  <a:txBody>
                    <a:bodyPr/>
                    <a:lstStyle/>
                    <a:p>
                      <a:pPr marL="0" marR="0">
                        <a:spcBef>
                          <a:spcPts val="0"/>
                        </a:spcBef>
                        <a:spcAft>
                          <a:spcPts val="0"/>
                        </a:spcAft>
                      </a:pPr>
                      <a:r>
                        <a:rPr lang="en-US" sz="2000">
                          <a:effectLst/>
                          <a:latin typeface="Calibri" panose="020F0502020204030204" pitchFamily="34" charset="0"/>
                          <a:ea typeface="Times New Roman" panose="02020603050405020304" pitchFamily="18" charset="0"/>
                          <a:cs typeface="Times New Roman" panose="02020603050405020304" pitchFamily="18" charset="0"/>
                        </a:rPr>
                        <a:t>0582</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tc>
                  <a:txBody>
                    <a:bodyPr/>
                    <a:lstStyle/>
                    <a:p>
                      <a:pPr marL="0" marR="0">
                        <a:spcBef>
                          <a:spcPts val="0"/>
                        </a:spcBef>
                        <a:spcAft>
                          <a:spcPts val="0"/>
                        </a:spcAft>
                      </a:pPr>
                      <a:r>
                        <a:rPr lang="en-US" sz="2000">
                          <a:effectLst/>
                          <a:latin typeface="Calibri" panose="020F0502020204030204" pitchFamily="34" charset="0"/>
                          <a:ea typeface="Times New Roman" panose="02020603050405020304" pitchFamily="18" charset="0"/>
                          <a:cs typeface="Times New Roman" panose="02020603050405020304" pitchFamily="18" charset="0"/>
                        </a:rPr>
                        <a:t>HIV/AIDS: Pneumocystis Jiroveci Pneumonia (PCP) Prophylaxis</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extLst>
                  <a:ext uri="{0D108BD9-81ED-4DB2-BD59-A6C34878D82A}">
                    <a16:rowId xmlns:a16="http://schemas.microsoft.com/office/drawing/2014/main" val="2739524406"/>
                  </a:ext>
                </a:extLst>
              </a:tr>
              <a:tr h="0">
                <a:tc>
                  <a:txBody>
                    <a:bodyPr/>
                    <a:lstStyle/>
                    <a:p>
                      <a:pPr marL="0" marR="0" algn="ctr">
                        <a:spcBef>
                          <a:spcPts val="0"/>
                        </a:spcBef>
                        <a:spcAft>
                          <a:spcPts val="0"/>
                        </a:spcAft>
                      </a:pPr>
                      <a:r>
                        <a:rPr lang="en-US" sz="20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PROCESS 4</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marL="0" marR="0">
                        <a:spcBef>
                          <a:spcPts val="0"/>
                        </a:spcBef>
                        <a:spcAft>
                          <a:spcPts val="0"/>
                        </a:spcAft>
                      </a:pPr>
                      <a:r>
                        <a:rPr lang="en-US" sz="2000">
                          <a:effectLst/>
                          <a:latin typeface="Calibri" panose="020F0502020204030204" pitchFamily="34" charset="0"/>
                          <a:ea typeface="Times New Roman" panose="02020603050405020304" pitchFamily="18" charset="0"/>
                          <a:cs typeface="Times New Roman" panose="02020603050405020304" pitchFamily="18" charset="0"/>
                        </a:rPr>
                        <a:t>2051</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2000">
                          <a:effectLst/>
                          <a:latin typeface="Calibri" panose="020F0502020204030204" pitchFamily="34" charset="0"/>
                          <a:ea typeface="Times New Roman" panose="02020603050405020304" pitchFamily="18" charset="0"/>
                          <a:cs typeface="Times New Roman" panose="02020603050405020304" pitchFamily="18" charset="0"/>
                        </a:rPr>
                        <a:t>Prescription of HIV Antiretroviral Therapy</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24625017"/>
                  </a:ext>
                </a:extLst>
              </a:tr>
              <a:tr h="0">
                <a:tc>
                  <a:txBody>
                    <a:bodyPr/>
                    <a:lstStyle/>
                    <a:p>
                      <a:pPr marL="0" marR="0" algn="ctr">
                        <a:spcBef>
                          <a:spcPts val="0"/>
                        </a:spcBef>
                        <a:spcAft>
                          <a:spcPts val="0"/>
                        </a:spcAft>
                      </a:pPr>
                      <a:r>
                        <a:rPr lang="en-US" sz="20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OUTCOME A</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000000"/>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CCFFFF"/>
                    </a:solidFill>
                  </a:tcPr>
                </a:tc>
                <a:tc>
                  <a:txBody>
                    <a:bodyPr/>
                    <a:lstStyle/>
                    <a:p>
                      <a:pPr marL="0" marR="0">
                        <a:spcBef>
                          <a:spcPts val="0"/>
                        </a:spcBef>
                        <a:spcAft>
                          <a:spcPts val="0"/>
                        </a:spcAft>
                      </a:pPr>
                      <a:r>
                        <a:rPr lang="en-US" sz="2000">
                          <a:effectLst/>
                          <a:latin typeface="Calibri" panose="020F0502020204030204" pitchFamily="34" charset="0"/>
                          <a:ea typeface="Times New Roman" panose="02020603050405020304" pitchFamily="18" charset="0"/>
                          <a:cs typeface="Times New Roman" panose="02020603050405020304" pitchFamily="18" charset="0"/>
                        </a:rPr>
                        <a:t>2039</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tc>
                  <a:txBody>
                    <a:bodyPr/>
                    <a:lstStyle/>
                    <a:p>
                      <a:pPr marL="0" marR="0">
                        <a:spcBef>
                          <a:spcPts val="0"/>
                        </a:spcBef>
                        <a:spcAft>
                          <a:spcPts val="0"/>
                        </a:spcAft>
                      </a:pPr>
                      <a:r>
                        <a:rPr lang="en-US" sz="2000">
                          <a:effectLst/>
                          <a:latin typeface="Calibri" panose="020F0502020204030204" pitchFamily="34" charset="0"/>
                          <a:ea typeface="Times New Roman" panose="02020603050405020304" pitchFamily="18" charset="0"/>
                          <a:cs typeface="Times New Roman" panose="02020603050405020304" pitchFamily="18" charset="0"/>
                        </a:rPr>
                        <a:t>HIV Viral Load Suppression</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extLst>
                  <a:ext uri="{0D108BD9-81ED-4DB2-BD59-A6C34878D82A}">
                    <a16:rowId xmlns:a16="http://schemas.microsoft.com/office/drawing/2014/main" val="3779227758"/>
                  </a:ext>
                </a:extLst>
              </a:tr>
              <a:tr h="0">
                <a:tc>
                  <a:txBody>
                    <a:bodyPr/>
                    <a:lstStyle/>
                    <a:p>
                      <a:pPr marL="0" marR="0" algn="ctr">
                        <a:spcBef>
                          <a:spcPts val="0"/>
                        </a:spcBef>
                        <a:spcAft>
                          <a:spcPts val="0"/>
                        </a:spcAft>
                      </a:pPr>
                      <a:r>
                        <a:rPr lang="en-US" sz="20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OUTCOME B</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000000"/>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tc>
                  <a:txBody>
                    <a:bodyPr/>
                    <a:lstStyle/>
                    <a:p>
                      <a:pPr marL="0" marR="0">
                        <a:spcBef>
                          <a:spcPts val="0"/>
                        </a:spcBef>
                        <a:spcAft>
                          <a:spcPts val="0"/>
                        </a:spcAft>
                      </a:pPr>
                      <a:r>
                        <a:rPr lang="en-US" sz="2000">
                          <a:effectLst/>
                          <a:latin typeface="Calibri" panose="020F0502020204030204" pitchFamily="34" charset="0"/>
                          <a:ea typeface="Times New Roman" panose="02020603050405020304" pitchFamily="18" charset="0"/>
                          <a:cs typeface="Times New Roman" panose="02020603050405020304" pitchFamily="18" charset="0"/>
                        </a:rPr>
                        <a:t>2534</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2000" dirty="0">
                          <a:effectLst/>
                          <a:latin typeface="Calibri" panose="020F0502020204030204" pitchFamily="34" charset="0"/>
                          <a:ea typeface="Times New Roman" panose="02020603050405020304" pitchFamily="18" charset="0"/>
                          <a:cs typeface="Times New Roman" panose="02020603050405020304" pitchFamily="18" charset="0"/>
                        </a:rPr>
                        <a:t>HIV/AIDS: RNA Control for Patients with HIV</a:t>
                      </a:r>
                      <a:endParaRPr lang="en-US" sz="2000" dirty="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43264847"/>
                  </a:ext>
                </a:extLst>
              </a:tr>
            </a:tbl>
          </a:graphicData>
        </a:graphic>
      </p:graphicFrame>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Measure Portfolios</a:t>
            </a:r>
          </a:p>
        </p:txBody>
      </p:sp>
      <p:sp>
        <p:nvSpPr>
          <p:cNvPr id="2" name="Title 1"/>
          <p:cNvSpPr>
            <a:spLocks noGrp="1"/>
          </p:cNvSpPr>
          <p:nvPr>
            <p:ph type="title"/>
          </p:nvPr>
        </p:nvSpPr>
        <p:spPr>
          <a:xfrm>
            <a:off x="0" y="0"/>
            <a:ext cx="9144000" cy="634481"/>
          </a:xfrm>
        </p:spPr>
        <p:txBody>
          <a:bodyPr anchor="t"/>
          <a:lstStyle/>
          <a:p>
            <a:r>
              <a:rPr lang="en-US" sz="4000" dirty="0"/>
              <a:t>Process to Outcome Measures</a:t>
            </a:r>
            <a:br>
              <a:rPr lang="en-US" sz="4000" dirty="0"/>
            </a:br>
            <a:endParaRPr lang="en-US" sz="4000" dirty="0"/>
          </a:p>
        </p:txBody>
      </p:sp>
    </p:spTree>
    <p:extLst>
      <p:ext uri="{BB962C8B-B14F-4D97-AF65-F5344CB8AC3E}">
        <p14:creationId xmlns:p14="http://schemas.microsoft.com/office/powerpoint/2010/main" val="421362966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C4E9C5D0-28ED-4472-AE11-72F7BB40F9E6}"/>
              </a:ext>
            </a:extLst>
          </p:cNvPr>
          <p:cNvGraphicFramePr>
            <a:graphicFrameLocks noGrp="1"/>
          </p:cNvGraphicFramePr>
          <p:nvPr>
            <p:extLst>
              <p:ext uri="{D42A27DB-BD31-4B8C-83A1-F6EECF244321}">
                <p14:modId xmlns:p14="http://schemas.microsoft.com/office/powerpoint/2010/main" val="3280730078"/>
              </p:ext>
            </p:extLst>
          </p:nvPr>
        </p:nvGraphicFramePr>
        <p:xfrm>
          <a:off x="179614" y="2357533"/>
          <a:ext cx="8784771" cy="3810000"/>
        </p:xfrm>
        <a:graphic>
          <a:graphicData uri="http://schemas.openxmlformats.org/drawingml/2006/table">
            <a:tbl>
              <a:tblPr firstRow="1" firstCol="1" bandRow="1"/>
              <a:tblGrid>
                <a:gridCol w="1792471">
                  <a:extLst>
                    <a:ext uri="{9D8B030D-6E8A-4147-A177-3AD203B41FA5}">
                      <a16:colId xmlns:a16="http://schemas.microsoft.com/office/drawing/2014/main" val="3255827480"/>
                    </a:ext>
                  </a:extLst>
                </a:gridCol>
                <a:gridCol w="1598240">
                  <a:extLst>
                    <a:ext uri="{9D8B030D-6E8A-4147-A177-3AD203B41FA5}">
                      <a16:colId xmlns:a16="http://schemas.microsoft.com/office/drawing/2014/main" val="3029901900"/>
                    </a:ext>
                  </a:extLst>
                </a:gridCol>
                <a:gridCol w="5394060">
                  <a:extLst>
                    <a:ext uri="{9D8B030D-6E8A-4147-A177-3AD203B41FA5}">
                      <a16:colId xmlns:a16="http://schemas.microsoft.com/office/drawing/2014/main" val="3125337809"/>
                    </a:ext>
                  </a:extLst>
                </a:gridCol>
              </a:tblGrid>
              <a:tr h="91440">
                <a:tc>
                  <a:txBody>
                    <a:bodyPr/>
                    <a:lstStyle/>
                    <a:p>
                      <a:pPr marL="0" marR="0" algn="ctr">
                        <a:spcBef>
                          <a:spcPts val="0"/>
                        </a:spcBef>
                        <a:spcAft>
                          <a:spcPts val="0"/>
                        </a:spcAft>
                      </a:pPr>
                      <a:r>
                        <a:rPr lang="en-US" sz="2000" b="1" dirty="0">
                          <a:effectLst/>
                          <a:latin typeface="Calibri" panose="020F0502020204030204" pitchFamily="34" charset="0"/>
                          <a:ea typeface="Times New Roman" panose="02020603050405020304" pitchFamily="18" charset="0"/>
                          <a:cs typeface="Times New Roman" panose="02020603050405020304" pitchFamily="18" charset="0"/>
                        </a:rPr>
                        <a:t>PYRAMID</a:t>
                      </a:r>
                      <a:endParaRPr lang="en-US" sz="2000" dirty="0">
                        <a:effectLst/>
                        <a:latin typeface="Arial" panose="020B0604020202020204" pitchFamily="34" charset="0"/>
                        <a:ea typeface="Calibri" panose="020F0502020204030204" pitchFamily="34" charset="0"/>
                      </a:endParaRPr>
                    </a:p>
                  </a:txBody>
                  <a:tcPr marL="68580" marR="68580" marT="9525" marB="9525"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905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CCFFCC"/>
                    </a:solidFill>
                  </a:tcPr>
                </a:tc>
                <a:tc>
                  <a:txBody>
                    <a:bodyPr/>
                    <a:lstStyle/>
                    <a:p>
                      <a:pPr marL="0" marR="0">
                        <a:spcBef>
                          <a:spcPts val="0"/>
                        </a:spcBef>
                        <a:spcAft>
                          <a:spcPts val="0"/>
                        </a:spcAft>
                      </a:pPr>
                      <a:r>
                        <a:rPr lang="en-US" sz="2000" b="1">
                          <a:effectLst/>
                          <a:latin typeface="Calibri" panose="020F0502020204030204" pitchFamily="34" charset="0"/>
                          <a:ea typeface="Times New Roman" panose="02020603050405020304" pitchFamily="18" charset="0"/>
                          <a:cs typeface="Times New Roman" panose="02020603050405020304" pitchFamily="18" charset="0"/>
                        </a:rPr>
                        <a:t>Measure ID</a:t>
                      </a:r>
                      <a:endParaRPr lang="en-US" sz="2000">
                        <a:effectLst/>
                        <a:latin typeface="Arial" panose="020B0604020202020204" pitchFamily="34" charset="0"/>
                        <a:ea typeface="Calibri" panose="020F0502020204030204" pitchFamily="34" charset="0"/>
                      </a:endParaRPr>
                    </a:p>
                  </a:txBody>
                  <a:tcPr marL="68580" marR="68580" marT="9525" marB="9525"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tc>
                  <a:txBody>
                    <a:bodyPr/>
                    <a:lstStyle/>
                    <a:p>
                      <a:pPr marL="0" marR="0">
                        <a:spcBef>
                          <a:spcPts val="0"/>
                        </a:spcBef>
                        <a:spcAft>
                          <a:spcPts val="0"/>
                        </a:spcAft>
                      </a:pPr>
                      <a:r>
                        <a:rPr lang="en-US" sz="2000" b="1">
                          <a:effectLst/>
                          <a:latin typeface="Calibri" panose="020F0502020204030204" pitchFamily="34" charset="0"/>
                          <a:ea typeface="Times New Roman" panose="02020603050405020304" pitchFamily="18" charset="0"/>
                          <a:cs typeface="Times New Roman" panose="02020603050405020304" pitchFamily="18" charset="0"/>
                        </a:rPr>
                        <a:t>Measure</a:t>
                      </a:r>
                      <a:endParaRPr lang="en-US" sz="2000">
                        <a:effectLst/>
                        <a:latin typeface="Arial" panose="020B0604020202020204" pitchFamily="34" charset="0"/>
                        <a:ea typeface="Calibri" panose="020F0502020204030204" pitchFamily="34" charset="0"/>
                      </a:endParaRPr>
                    </a:p>
                  </a:txBody>
                  <a:tcPr marL="68580" marR="68580" marT="9525" marB="9525"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extLst>
                  <a:ext uri="{0D108BD9-81ED-4DB2-BD59-A6C34878D82A}">
                    <a16:rowId xmlns:a16="http://schemas.microsoft.com/office/drawing/2014/main" val="479430284"/>
                  </a:ext>
                </a:extLst>
              </a:tr>
              <a:tr h="91440">
                <a:tc>
                  <a:txBody>
                    <a:bodyPr/>
                    <a:lstStyle/>
                    <a:p>
                      <a:pPr marL="0" marR="0" algn="ctr">
                        <a:spcBef>
                          <a:spcPts val="0"/>
                        </a:spcBef>
                        <a:spcAft>
                          <a:spcPts val="0"/>
                        </a:spcAft>
                      </a:pPr>
                      <a:r>
                        <a:rPr lang="en-US" sz="20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Process 1</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CCFFCC"/>
                    </a:solidFill>
                  </a:tcPr>
                </a:tc>
                <a:tc>
                  <a:txBody>
                    <a:bodyPr/>
                    <a:lstStyle/>
                    <a:p>
                      <a:pPr marL="0" marR="0" algn="ctr">
                        <a:spcBef>
                          <a:spcPts val="0"/>
                        </a:spcBef>
                        <a:spcAft>
                          <a:spcPts val="0"/>
                        </a:spcAft>
                      </a:pPr>
                      <a:r>
                        <a:rPr lang="en-US" sz="2000">
                          <a:effectLst/>
                          <a:latin typeface="Calibri" panose="020F0502020204030204" pitchFamily="34" charset="0"/>
                          <a:ea typeface="Times New Roman" panose="02020603050405020304" pitchFamily="18" charset="0"/>
                          <a:cs typeface="Times New Roman" panose="02020603050405020304" pitchFamily="18" charset="0"/>
                        </a:rPr>
                        <a:t>1180</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tc>
                  <a:txBody>
                    <a:bodyPr/>
                    <a:lstStyle/>
                    <a:p>
                      <a:pPr marL="0" marR="0">
                        <a:spcBef>
                          <a:spcPts val="0"/>
                        </a:spcBef>
                        <a:spcAft>
                          <a:spcPts val="0"/>
                        </a:spcAft>
                      </a:pPr>
                      <a:r>
                        <a:rPr lang="en-US" sz="2000">
                          <a:effectLst/>
                          <a:latin typeface="Calibri" panose="020F0502020204030204" pitchFamily="34" charset="0"/>
                          <a:ea typeface="Times New Roman" panose="02020603050405020304" pitchFamily="18" charset="0"/>
                          <a:cs typeface="Times New Roman" panose="02020603050405020304" pitchFamily="18" charset="0"/>
                        </a:rPr>
                        <a:t>Biopsy Follow-Up</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extLst>
                  <a:ext uri="{0D108BD9-81ED-4DB2-BD59-A6C34878D82A}">
                    <a16:rowId xmlns:a16="http://schemas.microsoft.com/office/drawing/2014/main" val="2441371467"/>
                  </a:ext>
                </a:extLst>
              </a:tr>
              <a:tr h="91440">
                <a:tc>
                  <a:txBody>
                    <a:bodyPr/>
                    <a:lstStyle/>
                    <a:p>
                      <a:pPr marL="0" marR="0" algn="ctr">
                        <a:spcBef>
                          <a:spcPts val="0"/>
                        </a:spcBef>
                        <a:spcAft>
                          <a:spcPts val="0"/>
                        </a:spcAft>
                      </a:pPr>
                      <a:r>
                        <a:rPr lang="en-US" sz="20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Process 2</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CCFFCC"/>
                    </a:solidFill>
                  </a:tcPr>
                </a:tc>
                <a:tc>
                  <a:txBody>
                    <a:bodyPr/>
                    <a:lstStyle/>
                    <a:p>
                      <a:pPr marL="0" marR="0" algn="ctr">
                        <a:spcBef>
                          <a:spcPts val="0"/>
                        </a:spcBef>
                        <a:spcAft>
                          <a:spcPts val="0"/>
                        </a:spcAft>
                      </a:pPr>
                      <a:r>
                        <a:rPr lang="en-US" sz="2000">
                          <a:effectLst/>
                          <a:latin typeface="Calibri" panose="020F0502020204030204" pitchFamily="34" charset="0"/>
                          <a:ea typeface="Times New Roman" panose="02020603050405020304" pitchFamily="18" charset="0"/>
                          <a:cs typeface="Times New Roman" panose="02020603050405020304" pitchFamily="18" charset="0"/>
                        </a:rPr>
                        <a:t>0542</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tc>
                  <a:txBody>
                    <a:bodyPr/>
                    <a:lstStyle/>
                    <a:p>
                      <a:pPr marL="0" marR="0">
                        <a:spcBef>
                          <a:spcPts val="0"/>
                        </a:spcBef>
                        <a:spcAft>
                          <a:spcPts val="0"/>
                        </a:spcAft>
                      </a:pPr>
                      <a:r>
                        <a:rPr lang="en-US" sz="2000">
                          <a:effectLst/>
                          <a:latin typeface="Calibri" panose="020F0502020204030204" pitchFamily="34" charset="0"/>
                          <a:ea typeface="Times New Roman" panose="02020603050405020304" pitchFamily="18" charset="0"/>
                          <a:cs typeface="Times New Roman" panose="02020603050405020304" pitchFamily="18" charset="0"/>
                        </a:rPr>
                        <a:t>Oncology: Plan of Care for Pain – Medical Oncology and Radiation Oncology</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extLst>
                  <a:ext uri="{0D108BD9-81ED-4DB2-BD59-A6C34878D82A}">
                    <a16:rowId xmlns:a16="http://schemas.microsoft.com/office/drawing/2014/main" val="4284770160"/>
                  </a:ext>
                </a:extLst>
              </a:tr>
              <a:tr h="91440">
                <a:tc>
                  <a:txBody>
                    <a:bodyPr/>
                    <a:lstStyle/>
                    <a:p>
                      <a:pPr marL="0" marR="0" algn="ctr">
                        <a:spcBef>
                          <a:spcPts val="0"/>
                        </a:spcBef>
                        <a:spcAft>
                          <a:spcPts val="0"/>
                        </a:spcAft>
                      </a:pPr>
                      <a:r>
                        <a:rPr lang="en-US" sz="20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Process 3</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CCFFCC"/>
                    </a:solidFill>
                  </a:tcPr>
                </a:tc>
                <a:tc>
                  <a:txBody>
                    <a:bodyPr/>
                    <a:lstStyle/>
                    <a:p>
                      <a:pPr marL="0" marR="0" algn="ctr">
                        <a:spcBef>
                          <a:spcPts val="0"/>
                        </a:spcBef>
                        <a:spcAft>
                          <a:spcPts val="0"/>
                        </a:spcAft>
                      </a:pPr>
                      <a:r>
                        <a:rPr lang="en-US" sz="2000">
                          <a:effectLst/>
                          <a:latin typeface="Calibri" panose="020F0502020204030204" pitchFamily="34" charset="0"/>
                          <a:ea typeface="Times New Roman" panose="02020603050405020304" pitchFamily="18" charset="0"/>
                          <a:cs typeface="Times New Roman" panose="02020603050405020304" pitchFamily="18" charset="0"/>
                        </a:rPr>
                        <a:t>0539</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tc>
                  <a:txBody>
                    <a:bodyPr/>
                    <a:lstStyle/>
                    <a:p>
                      <a:pPr marL="0" marR="0">
                        <a:spcBef>
                          <a:spcPts val="0"/>
                        </a:spcBef>
                        <a:spcAft>
                          <a:spcPts val="0"/>
                        </a:spcAft>
                      </a:pPr>
                      <a:r>
                        <a:rPr lang="en-US" sz="2000" dirty="0">
                          <a:effectLst/>
                          <a:latin typeface="Calibri" panose="020F0502020204030204" pitchFamily="34" charset="0"/>
                          <a:ea typeface="Times New Roman" panose="02020603050405020304" pitchFamily="18" charset="0"/>
                          <a:cs typeface="Times New Roman" panose="02020603050405020304" pitchFamily="18" charset="0"/>
                        </a:rPr>
                        <a:t>Oncology: Medical and Radiation - Pain Intensity Quantified</a:t>
                      </a:r>
                      <a:endParaRPr lang="en-US" sz="2000" dirty="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extLst>
                  <a:ext uri="{0D108BD9-81ED-4DB2-BD59-A6C34878D82A}">
                    <a16:rowId xmlns:a16="http://schemas.microsoft.com/office/drawing/2014/main" val="3185160242"/>
                  </a:ext>
                </a:extLst>
              </a:tr>
              <a:tr h="91440">
                <a:tc>
                  <a:txBody>
                    <a:bodyPr/>
                    <a:lstStyle/>
                    <a:p>
                      <a:pPr marL="0" marR="0" algn="ctr">
                        <a:spcBef>
                          <a:spcPts val="0"/>
                        </a:spcBef>
                        <a:spcAft>
                          <a:spcPts val="0"/>
                        </a:spcAft>
                      </a:pPr>
                      <a:r>
                        <a:rPr lang="en-US" sz="20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Process 4</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marL="0" marR="0" algn="ctr">
                        <a:spcBef>
                          <a:spcPts val="0"/>
                        </a:spcBef>
                        <a:spcAft>
                          <a:spcPts val="0"/>
                        </a:spcAft>
                      </a:pPr>
                      <a:r>
                        <a:rPr lang="en-US" sz="2000">
                          <a:effectLst/>
                          <a:latin typeface="Calibri" panose="020F0502020204030204" pitchFamily="34" charset="0"/>
                          <a:ea typeface="Times New Roman" panose="02020603050405020304" pitchFamily="18" charset="0"/>
                          <a:cs typeface="Times New Roman" panose="02020603050405020304" pitchFamily="18" charset="0"/>
                        </a:rPr>
                        <a:t>2894</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2000">
                          <a:effectLst/>
                          <a:latin typeface="Calibri" panose="020F0502020204030204" pitchFamily="34" charset="0"/>
                          <a:ea typeface="Times New Roman" panose="02020603050405020304" pitchFamily="18" charset="0"/>
                          <a:cs typeface="Times New Roman" panose="02020603050405020304" pitchFamily="18" charset="0"/>
                        </a:rPr>
                        <a:t>Proportion not admitted to hospice</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27073117"/>
                  </a:ext>
                </a:extLst>
              </a:tr>
              <a:tr h="91440">
                <a:tc>
                  <a:txBody>
                    <a:bodyPr/>
                    <a:lstStyle/>
                    <a:p>
                      <a:pPr marL="0" marR="0" algn="ctr">
                        <a:spcBef>
                          <a:spcPts val="0"/>
                        </a:spcBef>
                        <a:spcAft>
                          <a:spcPts val="0"/>
                        </a:spcAft>
                      </a:pPr>
                      <a:r>
                        <a:rPr lang="en-US" sz="20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Intermediate Outcome 1</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000000"/>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tc>
                  <a:txBody>
                    <a:bodyPr/>
                    <a:lstStyle/>
                    <a:p>
                      <a:pPr marL="0" marR="0" algn="ctr">
                        <a:spcBef>
                          <a:spcPts val="0"/>
                        </a:spcBef>
                        <a:spcAft>
                          <a:spcPts val="0"/>
                        </a:spcAft>
                      </a:pPr>
                      <a:r>
                        <a:rPr lang="en-US" sz="2000">
                          <a:effectLst/>
                          <a:latin typeface="Calibri" panose="020F0502020204030204" pitchFamily="34" charset="0"/>
                          <a:ea typeface="Times New Roman" panose="02020603050405020304" pitchFamily="18" charset="0"/>
                          <a:cs typeface="Times New Roman" panose="02020603050405020304" pitchFamily="18" charset="0"/>
                        </a:rPr>
                        <a:t>2893</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2000">
                          <a:effectLst/>
                          <a:latin typeface="Calibri" panose="020F0502020204030204" pitchFamily="34" charset="0"/>
                          <a:ea typeface="Times New Roman" panose="02020603050405020304" pitchFamily="18" charset="0"/>
                          <a:cs typeface="Times New Roman" panose="02020603050405020304" pitchFamily="18" charset="0"/>
                        </a:rPr>
                        <a:t>Proportion admitted to the ICU in the last 30 days of life</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56592154"/>
                  </a:ext>
                </a:extLst>
              </a:tr>
              <a:tr h="91440">
                <a:tc>
                  <a:txBody>
                    <a:bodyPr/>
                    <a:lstStyle/>
                    <a:p>
                      <a:pPr marL="0" marR="0" algn="ctr">
                        <a:spcBef>
                          <a:spcPts val="0"/>
                        </a:spcBef>
                        <a:spcAft>
                          <a:spcPts val="0"/>
                        </a:spcAft>
                      </a:pPr>
                      <a:r>
                        <a:rPr lang="en-US" sz="20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Outcome 1A</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000000"/>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CCFFFF"/>
                    </a:solidFill>
                  </a:tcPr>
                </a:tc>
                <a:tc>
                  <a:txBody>
                    <a:bodyPr/>
                    <a:lstStyle/>
                    <a:p>
                      <a:pPr marL="0" marR="0" algn="ctr">
                        <a:spcBef>
                          <a:spcPts val="0"/>
                        </a:spcBef>
                        <a:spcAft>
                          <a:spcPts val="0"/>
                        </a:spcAft>
                      </a:pPr>
                      <a:r>
                        <a:rPr lang="en-US" sz="2000">
                          <a:effectLst/>
                          <a:latin typeface="Calibri" panose="020F0502020204030204" pitchFamily="34" charset="0"/>
                          <a:ea typeface="Times New Roman" panose="02020603050405020304" pitchFamily="18" charset="0"/>
                          <a:cs typeface="Times New Roman" panose="02020603050405020304" pitchFamily="18" charset="0"/>
                        </a:rPr>
                        <a:t>2395</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spcBef>
                          <a:spcPts val="0"/>
                        </a:spcBef>
                        <a:spcAft>
                          <a:spcPts val="0"/>
                        </a:spcAft>
                      </a:pPr>
                      <a:r>
                        <a:rPr lang="en-US" sz="2000">
                          <a:effectLst/>
                          <a:latin typeface="Calibri" panose="020F0502020204030204" pitchFamily="34" charset="0"/>
                          <a:ea typeface="Times New Roman" panose="02020603050405020304" pitchFamily="18" charset="0"/>
                          <a:cs typeface="Times New Roman" panose="02020603050405020304" pitchFamily="18" charset="0"/>
                        </a:rPr>
                        <a:t>Lung Cancer Reporting (Biopsy/Cytology Specimens)</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3540962580"/>
                  </a:ext>
                </a:extLst>
              </a:tr>
              <a:tr h="91440">
                <a:tc>
                  <a:txBody>
                    <a:bodyPr/>
                    <a:lstStyle/>
                    <a:p>
                      <a:pPr marL="0" marR="0" algn="ctr">
                        <a:spcBef>
                          <a:spcPts val="0"/>
                        </a:spcBef>
                        <a:spcAft>
                          <a:spcPts val="0"/>
                        </a:spcAft>
                      </a:pPr>
                      <a:r>
                        <a:rPr lang="en-US" sz="20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Outcome 1B</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000000"/>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tc>
                  <a:txBody>
                    <a:bodyPr/>
                    <a:lstStyle/>
                    <a:p>
                      <a:pPr marL="0" marR="0" algn="ctr">
                        <a:spcBef>
                          <a:spcPts val="0"/>
                        </a:spcBef>
                        <a:spcAft>
                          <a:spcPts val="0"/>
                        </a:spcAft>
                      </a:pPr>
                      <a:r>
                        <a:rPr lang="en-US" sz="2000" dirty="0">
                          <a:effectLst/>
                          <a:latin typeface="Calibri" panose="020F0502020204030204" pitchFamily="34" charset="0"/>
                          <a:ea typeface="Times New Roman" panose="02020603050405020304" pitchFamily="18" charset="0"/>
                          <a:cs typeface="Times New Roman" panose="02020603050405020304" pitchFamily="18" charset="0"/>
                        </a:rPr>
                        <a:t>2396</a:t>
                      </a:r>
                      <a:endParaRPr lang="en-US" sz="2000" dirty="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2000" dirty="0">
                          <a:effectLst/>
                          <a:latin typeface="Calibri" panose="020F0502020204030204" pitchFamily="34" charset="0"/>
                          <a:ea typeface="Times New Roman" panose="02020603050405020304" pitchFamily="18" charset="0"/>
                          <a:cs typeface="Times New Roman" panose="02020603050405020304" pitchFamily="18" charset="0"/>
                        </a:rPr>
                        <a:t>Lung Cancer Reporting (Resection Specimens)</a:t>
                      </a:r>
                      <a:endParaRPr lang="en-US" sz="2000" dirty="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83805626"/>
                  </a:ext>
                </a:extLst>
              </a:tr>
            </a:tbl>
          </a:graphicData>
        </a:graphic>
      </p:graphicFrame>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Measure Portfolios</a:t>
            </a:r>
          </a:p>
        </p:txBody>
      </p:sp>
      <p:sp>
        <p:nvSpPr>
          <p:cNvPr id="2" name="Title 1"/>
          <p:cNvSpPr>
            <a:spLocks noGrp="1"/>
          </p:cNvSpPr>
          <p:nvPr>
            <p:ph type="title"/>
          </p:nvPr>
        </p:nvSpPr>
        <p:spPr>
          <a:xfrm>
            <a:off x="0" y="0"/>
            <a:ext cx="9144000" cy="634481"/>
          </a:xfrm>
        </p:spPr>
        <p:txBody>
          <a:bodyPr anchor="t"/>
          <a:lstStyle/>
          <a:p>
            <a:r>
              <a:rPr lang="en-US" sz="4000" dirty="0"/>
              <a:t>Process to Outcome Measures</a:t>
            </a:r>
            <a:br>
              <a:rPr lang="en-US" sz="4000" dirty="0"/>
            </a:br>
            <a:endParaRPr lang="en-US" sz="4000" dirty="0"/>
          </a:p>
        </p:txBody>
      </p:sp>
    </p:spTree>
    <p:extLst>
      <p:ext uri="{BB962C8B-B14F-4D97-AF65-F5344CB8AC3E}">
        <p14:creationId xmlns:p14="http://schemas.microsoft.com/office/powerpoint/2010/main" val="404806219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B8621759-7EBC-40E2-9297-3455ED0FEFF9}"/>
              </a:ext>
            </a:extLst>
          </p:cNvPr>
          <p:cNvGraphicFramePr>
            <a:graphicFrameLocks noGrp="1"/>
          </p:cNvGraphicFramePr>
          <p:nvPr>
            <p:extLst>
              <p:ext uri="{D42A27DB-BD31-4B8C-83A1-F6EECF244321}">
                <p14:modId xmlns:p14="http://schemas.microsoft.com/office/powerpoint/2010/main" val="4234596418"/>
              </p:ext>
            </p:extLst>
          </p:nvPr>
        </p:nvGraphicFramePr>
        <p:xfrm>
          <a:off x="0" y="1162050"/>
          <a:ext cx="9503229" cy="5695950"/>
        </p:xfrm>
        <a:graphic>
          <a:graphicData uri="http://schemas.openxmlformats.org/drawingml/2006/table">
            <a:tbl>
              <a:tblPr firstRow="1" firstCol="1" bandRow="1"/>
              <a:tblGrid>
                <a:gridCol w="1777385">
                  <a:extLst>
                    <a:ext uri="{9D8B030D-6E8A-4147-A177-3AD203B41FA5}">
                      <a16:colId xmlns:a16="http://schemas.microsoft.com/office/drawing/2014/main" val="3665403308"/>
                    </a:ext>
                  </a:extLst>
                </a:gridCol>
                <a:gridCol w="1386690">
                  <a:extLst>
                    <a:ext uri="{9D8B030D-6E8A-4147-A177-3AD203B41FA5}">
                      <a16:colId xmlns:a16="http://schemas.microsoft.com/office/drawing/2014/main" val="1496985153"/>
                    </a:ext>
                  </a:extLst>
                </a:gridCol>
                <a:gridCol w="6339154">
                  <a:extLst>
                    <a:ext uri="{9D8B030D-6E8A-4147-A177-3AD203B41FA5}">
                      <a16:colId xmlns:a16="http://schemas.microsoft.com/office/drawing/2014/main" val="2141099723"/>
                    </a:ext>
                  </a:extLst>
                </a:gridCol>
              </a:tblGrid>
              <a:tr h="0">
                <a:tc>
                  <a:txBody>
                    <a:bodyPr/>
                    <a:lstStyle/>
                    <a:p>
                      <a:pPr marL="0" marR="0" algn="ctr">
                        <a:spcBef>
                          <a:spcPts val="0"/>
                        </a:spcBef>
                        <a:spcAft>
                          <a:spcPts val="0"/>
                        </a:spcAft>
                      </a:pPr>
                      <a:r>
                        <a:rPr lang="en-US" sz="2000" b="1">
                          <a:effectLst/>
                          <a:latin typeface="Calibri" panose="020F0502020204030204" pitchFamily="34" charset="0"/>
                          <a:ea typeface="Times New Roman" panose="02020603050405020304" pitchFamily="18" charset="0"/>
                          <a:cs typeface="Times New Roman" panose="02020603050405020304" pitchFamily="18" charset="0"/>
                        </a:rPr>
                        <a:t>PYRAMID</a:t>
                      </a:r>
                      <a:endParaRPr lang="en-US" sz="2000">
                        <a:effectLst/>
                        <a:latin typeface="Arial" panose="020B0604020202020204" pitchFamily="34" charset="0"/>
                        <a:ea typeface="Calibri" panose="020F0502020204030204" pitchFamily="34" charset="0"/>
                      </a:endParaRPr>
                    </a:p>
                  </a:txBody>
                  <a:tcPr marL="68580" marR="68580" marT="9525" marB="9525"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9050" cap="flat" cmpd="sng" algn="ctr">
                      <a:solidFill>
                        <a:srgbClr val="D9D9D9"/>
                      </a:solidFill>
                      <a:prstDash val="solid"/>
                      <a:round/>
                      <a:headEnd type="none" w="med" len="med"/>
                      <a:tailEnd type="none" w="med" len="med"/>
                    </a:lnB>
                    <a:solidFill>
                      <a:srgbClr val="F2F2F2"/>
                    </a:solidFill>
                  </a:tcPr>
                </a:tc>
                <a:tc>
                  <a:txBody>
                    <a:bodyPr/>
                    <a:lstStyle/>
                    <a:p>
                      <a:pPr marL="0" marR="0" algn="ctr">
                        <a:spcBef>
                          <a:spcPts val="0"/>
                        </a:spcBef>
                        <a:spcAft>
                          <a:spcPts val="0"/>
                        </a:spcAft>
                      </a:pPr>
                      <a:r>
                        <a:rPr lang="en-US" sz="2000" b="1">
                          <a:effectLst/>
                          <a:latin typeface="Calibri" panose="020F0502020204030204" pitchFamily="34" charset="0"/>
                          <a:ea typeface="Times New Roman" panose="02020603050405020304" pitchFamily="18" charset="0"/>
                          <a:cs typeface="Times New Roman" panose="02020603050405020304" pitchFamily="18" charset="0"/>
                        </a:rPr>
                        <a:t>CURRENT Measure ID</a:t>
                      </a:r>
                      <a:endParaRPr lang="en-US" sz="2000">
                        <a:effectLst/>
                        <a:latin typeface="Arial" panose="020B0604020202020204" pitchFamily="34" charset="0"/>
                        <a:ea typeface="Calibri" panose="020F0502020204030204" pitchFamily="34" charset="0"/>
                      </a:endParaRPr>
                    </a:p>
                  </a:txBody>
                  <a:tcPr marL="68580" marR="68580" marT="9525" marB="9525"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9050" cap="flat" cmpd="sng" algn="ctr">
                      <a:solidFill>
                        <a:srgbClr val="D9D9D9"/>
                      </a:solidFill>
                      <a:prstDash val="solid"/>
                      <a:round/>
                      <a:headEnd type="none" w="med" len="med"/>
                      <a:tailEnd type="none" w="med" len="med"/>
                    </a:lnB>
                    <a:solidFill>
                      <a:srgbClr val="F2F2F2"/>
                    </a:solidFill>
                  </a:tcPr>
                </a:tc>
                <a:tc>
                  <a:txBody>
                    <a:bodyPr/>
                    <a:lstStyle/>
                    <a:p>
                      <a:pPr marL="0" marR="0" algn="ctr">
                        <a:spcBef>
                          <a:spcPts val="0"/>
                        </a:spcBef>
                        <a:spcAft>
                          <a:spcPts val="0"/>
                        </a:spcAft>
                      </a:pPr>
                      <a:r>
                        <a:rPr lang="en-US" sz="2000" b="1" dirty="0">
                          <a:effectLst/>
                          <a:latin typeface="Calibri" panose="020F0502020204030204" pitchFamily="34" charset="0"/>
                          <a:ea typeface="Times New Roman" panose="02020603050405020304" pitchFamily="18" charset="0"/>
                          <a:cs typeface="Times New Roman" panose="02020603050405020304" pitchFamily="18" charset="0"/>
                        </a:rPr>
                        <a:t>Measure</a:t>
                      </a:r>
                      <a:endParaRPr lang="en-US" sz="2000" dirty="0">
                        <a:effectLst/>
                        <a:latin typeface="Arial" panose="020B0604020202020204" pitchFamily="34" charset="0"/>
                        <a:ea typeface="Calibri" panose="020F0502020204030204" pitchFamily="34" charset="0"/>
                      </a:endParaRPr>
                    </a:p>
                  </a:txBody>
                  <a:tcPr marL="68580" marR="68580" marT="9525" marB="9525"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9050" cap="flat" cmpd="sng" algn="ctr">
                      <a:solidFill>
                        <a:srgbClr val="D9D9D9"/>
                      </a:solidFill>
                      <a:prstDash val="solid"/>
                      <a:round/>
                      <a:headEnd type="none" w="med" len="med"/>
                      <a:tailEnd type="none" w="med" len="med"/>
                    </a:lnB>
                    <a:solidFill>
                      <a:srgbClr val="F2F2F2"/>
                    </a:solidFill>
                  </a:tcPr>
                </a:tc>
                <a:extLst>
                  <a:ext uri="{0D108BD9-81ED-4DB2-BD59-A6C34878D82A}">
                    <a16:rowId xmlns:a16="http://schemas.microsoft.com/office/drawing/2014/main" val="3275419814"/>
                  </a:ext>
                </a:extLst>
              </a:tr>
              <a:tr h="91440">
                <a:tc>
                  <a:txBody>
                    <a:bodyPr/>
                    <a:lstStyle/>
                    <a:p>
                      <a:pPr marL="0" marR="0">
                        <a:spcBef>
                          <a:spcPts val="0"/>
                        </a:spcBef>
                        <a:spcAft>
                          <a:spcPts val="0"/>
                        </a:spcAft>
                      </a:pPr>
                      <a:r>
                        <a:rPr lang="en-US" sz="2000" b="1">
                          <a:effectLst/>
                          <a:latin typeface="Calibri" panose="020F0502020204030204" pitchFamily="34" charset="0"/>
                          <a:ea typeface="Times New Roman" panose="02020603050405020304" pitchFamily="18" charset="0"/>
                          <a:cs typeface="Times New Roman" panose="02020603050405020304" pitchFamily="18" charset="0"/>
                        </a:rPr>
                        <a:t>Process 1A</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905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CCFFCC"/>
                    </a:solidFill>
                  </a:tcPr>
                </a:tc>
                <a:tc>
                  <a:txBody>
                    <a:bodyPr/>
                    <a:lstStyle/>
                    <a:p>
                      <a:pPr marL="0" marR="0">
                        <a:spcBef>
                          <a:spcPts val="0"/>
                        </a:spcBef>
                        <a:spcAft>
                          <a:spcPts val="0"/>
                        </a:spcAft>
                      </a:pPr>
                      <a:r>
                        <a:rPr lang="en-US" sz="2000">
                          <a:effectLst/>
                          <a:latin typeface="Calibri" panose="020F0502020204030204" pitchFamily="34" charset="0"/>
                          <a:ea typeface="Times New Roman" panose="02020603050405020304" pitchFamily="18" charset="0"/>
                          <a:cs typeface="Times New Roman" panose="02020603050405020304" pitchFamily="18" charset="0"/>
                        </a:rPr>
                        <a:t>2511</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905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tc>
                  <a:txBody>
                    <a:bodyPr/>
                    <a:lstStyle/>
                    <a:p>
                      <a:pPr marL="0" marR="457200">
                        <a:spcBef>
                          <a:spcPts val="200"/>
                        </a:spcBef>
                        <a:spcAft>
                          <a:spcPts val="200"/>
                        </a:spcAft>
                      </a:pPr>
                      <a:r>
                        <a:rPr lang="en-US" sz="2000">
                          <a:effectLst/>
                          <a:latin typeface="Calibri" panose="020F0502020204030204" pitchFamily="34" charset="0"/>
                          <a:ea typeface="Times New Roman" panose="02020603050405020304" pitchFamily="18" charset="0"/>
                          <a:cs typeface="Times New Roman" panose="02020603050405020304" pitchFamily="18" charset="0"/>
                        </a:rPr>
                        <a:t>Initiation and Engagement of Alcohol and Other Drug Dependence Treatment</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905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extLst>
                  <a:ext uri="{0D108BD9-81ED-4DB2-BD59-A6C34878D82A}">
                    <a16:rowId xmlns:a16="http://schemas.microsoft.com/office/drawing/2014/main" val="787095917"/>
                  </a:ext>
                </a:extLst>
              </a:tr>
              <a:tr h="91440">
                <a:tc>
                  <a:txBody>
                    <a:bodyPr/>
                    <a:lstStyle/>
                    <a:p>
                      <a:pPr marL="0" marR="0">
                        <a:spcBef>
                          <a:spcPts val="0"/>
                        </a:spcBef>
                        <a:spcAft>
                          <a:spcPts val="0"/>
                        </a:spcAft>
                      </a:pPr>
                      <a:r>
                        <a:rPr lang="en-US" sz="2000" b="1">
                          <a:effectLst/>
                          <a:latin typeface="Calibri" panose="020F0502020204030204" pitchFamily="34" charset="0"/>
                          <a:ea typeface="Times New Roman" panose="02020603050405020304" pitchFamily="18" charset="0"/>
                          <a:cs typeface="Times New Roman" panose="02020603050405020304" pitchFamily="18" charset="0"/>
                        </a:rPr>
                        <a:t>Process 2</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CCFFCC"/>
                    </a:solidFill>
                  </a:tcPr>
                </a:tc>
                <a:tc>
                  <a:txBody>
                    <a:bodyPr/>
                    <a:lstStyle/>
                    <a:p>
                      <a:pPr marL="0" marR="0">
                        <a:spcBef>
                          <a:spcPts val="0"/>
                        </a:spcBef>
                        <a:spcAft>
                          <a:spcPts val="0"/>
                        </a:spcAft>
                      </a:pPr>
                      <a:r>
                        <a:rPr lang="en-US" sz="2000">
                          <a:effectLst/>
                          <a:latin typeface="Calibri" panose="020F0502020204030204" pitchFamily="34" charset="0"/>
                          <a:ea typeface="Times New Roman" panose="02020603050405020304" pitchFamily="18" charset="0"/>
                          <a:cs typeface="Times New Roman" panose="02020603050405020304" pitchFamily="18" charset="0"/>
                        </a:rPr>
                        <a:t>2542</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tc>
                  <a:txBody>
                    <a:bodyPr/>
                    <a:lstStyle/>
                    <a:p>
                      <a:pPr marL="0" marR="457200">
                        <a:spcBef>
                          <a:spcPts val="200"/>
                        </a:spcBef>
                        <a:spcAft>
                          <a:spcPts val="200"/>
                        </a:spcAft>
                      </a:pPr>
                      <a:r>
                        <a:rPr lang="en-US" sz="2000">
                          <a:effectLst/>
                          <a:latin typeface="Calibri" panose="020F0502020204030204" pitchFamily="34" charset="0"/>
                          <a:ea typeface="Times New Roman" panose="02020603050405020304" pitchFamily="18" charset="0"/>
                          <a:cs typeface="Times New Roman" panose="02020603050405020304" pitchFamily="18" charset="0"/>
                        </a:rPr>
                        <a:t>Opioid Therapy Follow-up Evaluation</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extLst>
                  <a:ext uri="{0D108BD9-81ED-4DB2-BD59-A6C34878D82A}">
                    <a16:rowId xmlns:a16="http://schemas.microsoft.com/office/drawing/2014/main" val="4278521396"/>
                  </a:ext>
                </a:extLst>
              </a:tr>
              <a:tr h="91440">
                <a:tc>
                  <a:txBody>
                    <a:bodyPr/>
                    <a:lstStyle/>
                    <a:p>
                      <a:pPr marL="0" marR="0">
                        <a:spcBef>
                          <a:spcPts val="0"/>
                        </a:spcBef>
                        <a:spcAft>
                          <a:spcPts val="0"/>
                        </a:spcAft>
                      </a:pPr>
                      <a:r>
                        <a:rPr lang="en-US" sz="2000" b="1">
                          <a:effectLst/>
                          <a:latin typeface="Calibri" panose="020F0502020204030204" pitchFamily="34" charset="0"/>
                          <a:ea typeface="Times New Roman" panose="02020603050405020304" pitchFamily="18" charset="0"/>
                          <a:cs typeface="Times New Roman" panose="02020603050405020304" pitchFamily="18" charset="0"/>
                        </a:rPr>
                        <a:t>Process 3</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CCFFCC"/>
                    </a:solidFill>
                  </a:tcPr>
                </a:tc>
                <a:tc>
                  <a:txBody>
                    <a:bodyPr/>
                    <a:lstStyle/>
                    <a:p>
                      <a:pPr marL="0" marR="0">
                        <a:spcBef>
                          <a:spcPts val="0"/>
                        </a:spcBef>
                        <a:spcAft>
                          <a:spcPts val="0"/>
                        </a:spcAft>
                      </a:pPr>
                      <a:r>
                        <a:rPr lang="en-US" sz="2000">
                          <a:effectLst/>
                          <a:latin typeface="Calibri" panose="020F0502020204030204" pitchFamily="34" charset="0"/>
                          <a:ea typeface="Times New Roman" panose="02020603050405020304" pitchFamily="18" charset="0"/>
                          <a:cs typeface="Times New Roman" panose="02020603050405020304" pitchFamily="18" charset="0"/>
                        </a:rPr>
                        <a:t>2546</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tc>
                  <a:txBody>
                    <a:bodyPr/>
                    <a:lstStyle/>
                    <a:p>
                      <a:pPr marL="0" marR="457200">
                        <a:spcBef>
                          <a:spcPts val="200"/>
                        </a:spcBef>
                        <a:spcAft>
                          <a:spcPts val="200"/>
                        </a:spcAft>
                      </a:pPr>
                      <a:r>
                        <a:rPr lang="en-US" sz="2000">
                          <a:effectLst/>
                          <a:latin typeface="Calibri" panose="020F0502020204030204" pitchFamily="34" charset="0"/>
                          <a:ea typeface="Times New Roman" panose="02020603050405020304" pitchFamily="18" charset="0"/>
                          <a:cs typeface="Times New Roman" panose="02020603050405020304" pitchFamily="18" charset="0"/>
                        </a:rPr>
                        <a:t>Documentation of Signed Opioid Treatment Agreement</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extLst>
                  <a:ext uri="{0D108BD9-81ED-4DB2-BD59-A6C34878D82A}">
                    <a16:rowId xmlns:a16="http://schemas.microsoft.com/office/drawing/2014/main" val="1581708840"/>
                  </a:ext>
                </a:extLst>
              </a:tr>
              <a:tr h="91440">
                <a:tc>
                  <a:txBody>
                    <a:bodyPr/>
                    <a:lstStyle/>
                    <a:p>
                      <a:pPr marL="0" marR="0">
                        <a:spcBef>
                          <a:spcPts val="0"/>
                        </a:spcBef>
                        <a:spcAft>
                          <a:spcPts val="0"/>
                        </a:spcAft>
                      </a:pPr>
                      <a:r>
                        <a:rPr lang="en-US" sz="2000" b="1">
                          <a:effectLst/>
                          <a:latin typeface="Calibri" panose="020F0502020204030204" pitchFamily="34" charset="0"/>
                          <a:ea typeface="Times New Roman" panose="02020603050405020304" pitchFamily="18" charset="0"/>
                          <a:cs typeface="Times New Roman" panose="02020603050405020304" pitchFamily="18" charset="0"/>
                        </a:rPr>
                        <a:t>Process 4</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CCFFCC"/>
                    </a:solidFill>
                  </a:tcPr>
                </a:tc>
                <a:tc>
                  <a:txBody>
                    <a:bodyPr/>
                    <a:lstStyle/>
                    <a:p>
                      <a:pPr marL="0" marR="0">
                        <a:spcBef>
                          <a:spcPts val="0"/>
                        </a:spcBef>
                        <a:spcAft>
                          <a:spcPts val="0"/>
                        </a:spcAft>
                      </a:pPr>
                      <a:r>
                        <a:rPr lang="en-US" sz="2000">
                          <a:effectLst/>
                          <a:latin typeface="Calibri" panose="020F0502020204030204" pitchFamily="34" charset="0"/>
                          <a:ea typeface="Times New Roman" panose="02020603050405020304" pitchFamily="18" charset="0"/>
                          <a:cs typeface="Times New Roman" panose="02020603050405020304" pitchFamily="18" charset="0"/>
                        </a:rPr>
                        <a:t>2548</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tc>
                  <a:txBody>
                    <a:bodyPr/>
                    <a:lstStyle/>
                    <a:p>
                      <a:pPr marL="0" marR="457200">
                        <a:spcBef>
                          <a:spcPts val="200"/>
                        </a:spcBef>
                        <a:spcAft>
                          <a:spcPts val="200"/>
                        </a:spcAft>
                      </a:pPr>
                      <a:r>
                        <a:rPr lang="en-US" sz="2000">
                          <a:effectLst/>
                          <a:latin typeface="Calibri" panose="020F0502020204030204" pitchFamily="34" charset="0"/>
                          <a:ea typeface="Times New Roman" panose="02020603050405020304" pitchFamily="18" charset="0"/>
                          <a:cs typeface="Times New Roman" panose="02020603050405020304" pitchFamily="18" charset="0"/>
                        </a:rPr>
                        <a:t>Evaluation or Interview for Risk of Opioid Misuse</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extLst>
                  <a:ext uri="{0D108BD9-81ED-4DB2-BD59-A6C34878D82A}">
                    <a16:rowId xmlns:a16="http://schemas.microsoft.com/office/drawing/2014/main" val="2028965746"/>
                  </a:ext>
                </a:extLst>
              </a:tr>
              <a:tr h="91440">
                <a:tc>
                  <a:txBody>
                    <a:bodyPr/>
                    <a:lstStyle/>
                    <a:p>
                      <a:pPr marL="0" marR="0">
                        <a:spcBef>
                          <a:spcPts val="0"/>
                        </a:spcBef>
                        <a:spcAft>
                          <a:spcPts val="0"/>
                        </a:spcAft>
                      </a:pPr>
                      <a:r>
                        <a:rPr lang="en-US" sz="2000" b="1">
                          <a:effectLst/>
                          <a:latin typeface="Calibri" panose="020F0502020204030204" pitchFamily="34" charset="0"/>
                          <a:ea typeface="Times New Roman" panose="02020603050405020304" pitchFamily="18" charset="0"/>
                          <a:cs typeface="Times New Roman" panose="02020603050405020304" pitchFamily="18" charset="0"/>
                        </a:rPr>
                        <a:t>Process 5</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CCFFCC"/>
                    </a:solidFill>
                  </a:tcPr>
                </a:tc>
                <a:tc>
                  <a:txBody>
                    <a:bodyPr/>
                    <a:lstStyle/>
                    <a:p>
                      <a:pPr marL="0" marR="0">
                        <a:spcBef>
                          <a:spcPts val="0"/>
                        </a:spcBef>
                        <a:spcAft>
                          <a:spcPts val="0"/>
                        </a:spcAft>
                      </a:pPr>
                      <a:r>
                        <a:rPr lang="en-US" sz="2000">
                          <a:effectLst/>
                          <a:latin typeface="Calibri" panose="020F0502020204030204" pitchFamily="34" charset="0"/>
                          <a:ea typeface="Times New Roman" panose="02020603050405020304" pitchFamily="18" charset="0"/>
                          <a:cs typeface="Times New Roman" panose="02020603050405020304" pitchFamily="18" charset="0"/>
                        </a:rPr>
                        <a:t>2565</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tc>
                  <a:txBody>
                    <a:bodyPr/>
                    <a:lstStyle/>
                    <a:p>
                      <a:pPr marL="0" marR="457200">
                        <a:spcBef>
                          <a:spcPts val="200"/>
                        </a:spcBef>
                        <a:spcAft>
                          <a:spcPts val="200"/>
                        </a:spcAft>
                      </a:pPr>
                      <a:r>
                        <a:rPr lang="en-US" sz="2000">
                          <a:effectLst/>
                          <a:latin typeface="Calibri" panose="020F0502020204030204" pitchFamily="34" charset="0"/>
                          <a:ea typeface="Times New Roman" panose="02020603050405020304" pitchFamily="18" charset="0"/>
                          <a:cs typeface="Times New Roman" panose="02020603050405020304" pitchFamily="18" charset="0"/>
                        </a:rPr>
                        <a:t>Preventive Care and Screening: Unhealthy Alcohol Use: Screening &amp; Brief Counseling</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extLst>
                  <a:ext uri="{0D108BD9-81ED-4DB2-BD59-A6C34878D82A}">
                    <a16:rowId xmlns:a16="http://schemas.microsoft.com/office/drawing/2014/main" val="1636838133"/>
                  </a:ext>
                </a:extLst>
              </a:tr>
              <a:tr h="91440">
                <a:tc>
                  <a:txBody>
                    <a:bodyPr/>
                    <a:lstStyle/>
                    <a:p>
                      <a:pPr marL="0" marR="0">
                        <a:spcBef>
                          <a:spcPts val="0"/>
                        </a:spcBef>
                        <a:spcAft>
                          <a:spcPts val="0"/>
                        </a:spcAft>
                      </a:pPr>
                      <a:r>
                        <a:rPr lang="en-US" sz="2000" b="1">
                          <a:effectLst/>
                          <a:latin typeface="Calibri" panose="020F0502020204030204" pitchFamily="34" charset="0"/>
                          <a:ea typeface="Times New Roman" panose="02020603050405020304" pitchFamily="18" charset="0"/>
                          <a:cs typeface="Times New Roman" panose="02020603050405020304" pitchFamily="18" charset="0"/>
                        </a:rPr>
                        <a:t>Process 6</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CCFFCC"/>
                    </a:solidFill>
                  </a:tcPr>
                </a:tc>
                <a:tc>
                  <a:txBody>
                    <a:bodyPr/>
                    <a:lstStyle/>
                    <a:p>
                      <a:pPr marL="0" marR="0">
                        <a:spcBef>
                          <a:spcPts val="0"/>
                        </a:spcBef>
                        <a:spcAft>
                          <a:spcPts val="0"/>
                        </a:spcAft>
                      </a:pPr>
                      <a:r>
                        <a:rPr lang="en-US" sz="2000">
                          <a:effectLst/>
                          <a:latin typeface="Calibri" panose="020F0502020204030204" pitchFamily="34" charset="0"/>
                          <a:ea typeface="Times New Roman" panose="02020603050405020304" pitchFamily="18" charset="0"/>
                          <a:cs typeface="Times New Roman" panose="02020603050405020304" pitchFamily="18" charset="0"/>
                        </a:rPr>
                        <a:t>2812</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tc>
                  <a:txBody>
                    <a:bodyPr/>
                    <a:lstStyle/>
                    <a:p>
                      <a:pPr marL="0" marR="457200">
                        <a:spcBef>
                          <a:spcPts val="200"/>
                        </a:spcBef>
                        <a:spcAft>
                          <a:spcPts val="200"/>
                        </a:spcAft>
                      </a:pPr>
                      <a:r>
                        <a:rPr lang="en-US" sz="2000">
                          <a:effectLst/>
                          <a:latin typeface="Calibri" panose="020F0502020204030204" pitchFamily="34" charset="0"/>
                          <a:ea typeface="Times New Roman" panose="02020603050405020304" pitchFamily="18" charset="0"/>
                          <a:cs typeface="Times New Roman" panose="02020603050405020304" pitchFamily="18" charset="0"/>
                        </a:rPr>
                        <a:t>Alcohol &amp; Other Drug Use Disorder Treatment at Discharge</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extLst>
                  <a:ext uri="{0D108BD9-81ED-4DB2-BD59-A6C34878D82A}">
                    <a16:rowId xmlns:a16="http://schemas.microsoft.com/office/drawing/2014/main" val="240454353"/>
                  </a:ext>
                </a:extLst>
              </a:tr>
              <a:tr h="91440">
                <a:tc>
                  <a:txBody>
                    <a:bodyPr/>
                    <a:lstStyle/>
                    <a:p>
                      <a:pPr marL="0" marR="0">
                        <a:spcBef>
                          <a:spcPts val="0"/>
                        </a:spcBef>
                        <a:spcAft>
                          <a:spcPts val="0"/>
                        </a:spcAft>
                      </a:pPr>
                      <a:r>
                        <a:rPr lang="en-US" sz="2000" b="1">
                          <a:effectLst/>
                          <a:latin typeface="Calibri" panose="020F0502020204030204" pitchFamily="34" charset="0"/>
                          <a:ea typeface="Times New Roman" panose="02020603050405020304" pitchFamily="18" charset="0"/>
                          <a:cs typeface="Times New Roman" panose="02020603050405020304" pitchFamily="18" charset="0"/>
                        </a:rPr>
                        <a:t>Process 7</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CCFFCC"/>
                    </a:solidFill>
                  </a:tcPr>
                </a:tc>
                <a:tc>
                  <a:txBody>
                    <a:bodyPr/>
                    <a:lstStyle/>
                    <a:p>
                      <a:pPr marL="0" marR="0">
                        <a:spcBef>
                          <a:spcPts val="0"/>
                        </a:spcBef>
                        <a:spcAft>
                          <a:spcPts val="0"/>
                        </a:spcAft>
                      </a:pPr>
                      <a:r>
                        <a:rPr lang="en-US" sz="2000">
                          <a:effectLst/>
                          <a:latin typeface="Calibri" panose="020F0502020204030204" pitchFamily="34" charset="0"/>
                          <a:ea typeface="Times New Roman" panose="02020603050405020304" pitchFamily="18" charset="0"/>
                          <a:cs typeface="Times New Roman" panose="02020603050405020304" pitchFamily="18" charset="0"/>
                        </a:rPr>
                        <a:t>2813</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tc>
                  <a:txBody>
                    <a:bodyPr/>
                    <a:lstStyle/>
                    <a:p>
                      <a:pPr marL="0" marR="457200">
                        <a:spcBef>
                          <a:spcPts val="200"/>
                        </a:spcBef>
                        <a:spcAft>
                          <a:spcPts val="200"/>
                        </a:spcAft>
                      </a:pPr>
                      <a:r>
                        <a:rPr lang="en-US" sz="2000">
                          <a:effectLst/>
                          <a:latin typeface="Calibri" panose="020F0502020204030204" pitchFamily="34" charset="0"/>
                          <a:ea typeface="Times New Roman" panose="02020603050405020304" pitchFamily="18" charset="0"/>
                          <a:cs typeface="Times New Roman" panose="02020603050405020304" pitchFamily="18" charset="0"/>
                        </a:rPr>
                        <a:t>Alcohol &amp; Other Drug Use Disorder Treatment Provided or Offered at Discharge</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extLst>
                  <a:ext uri="{0D108BD9-81ED-4DB2-BD59-A6C34878D82A}">
                    <a16:rowId xmlns:a16="http://schemas.microsoft.com/office/drawing/2014/main" val="3930800171"/>
                  </a:ext>
                </a:extLst>
              </a:tr>
              <a:tr h="91440">
                <a:tc>
                  <a:txBody>
                    <a:bodyPr/>
                    <a:lstStyle/>
                    <a:p>
                      <a:pPr marL="0" marR="0">
                        <a:spcBef>
                          <a:spcPts val="0"/>
                        </a:spcBef>
                        <a:spcAft>
                          <a:spcPts val="0"/>
                        </a:spcAft>
                      </a:pPr>
                      <a:r>
                        <a:rPr lang="en-US" sz="2000" b="1">
                          <a:effectLst/>
                          <a:latin typeface="Calibri" panose="020F0502020204030204" pitchFamily="34" charset="0"/>
                          <a:ea typeface="Times New Roman" panose="02020603050405020304" pitchFamily="18" charset="0"/>
                          <a:cs typeface="Times New Roman" panose="02020603050405020304" pitchFamily="18" charset="0"/>
                        </a:rPr>
                        <a:t>Process 8</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CCFFCC"/>
                    </a:solidFill>
                  </a:tcPr>
                </a:tc>
                <a:tc>
                  <a:txBody>
                    <a:bodyPr/>
                    <a:lstStyle/>
                    <a:p>
                      <a:pPr marL="0" marR="0">
                        <a:spcBef>
                          <a:spcPts val="0"/>
                        </a:spcBef>
                        <a:spcAft>
                          <a:spcPts val="0"/>
                        </a:spcAft>
                      </a:pPr>
                      <a:r>
                        <a:rPr lang="en-US" sz="2000">
                          <a:effectLst/>
                          <a:latin typeface="Calibri" panose="020F0502020204030204" pitchFamily="34" charset="0"/>
                          <a:ea typeface="Times New Roman" panose="02020603050405020304" pitchFamily="18" charset="0"/>
                          <a:cs typeface="Times New Roman" panose="02020603050405020304" pitchFamily="18" charset="0"/>
                        </a:rPr>
                        <a:t>3070</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tc>
                  <a:txBody>
                    <a:bodyPr/>
                    <a:lstStyle/>
                    <a:p>
                      <a:pPr marL="0" marR="457200">
                        <a:spcBef>
                          <a:spcPts val="200"/>
                        </a:spcBef>
                        <a:spcAft>
                          <a:spcPts val="200"/>
                        </a:spcAft>
                      </a:pPr>
                      <a:r>
                        <a:rPr lang="en-US" sz="2000">
                          <a:effectLst/>
                          <a:latin typeface="Calibri" panose="020F0502020204030204" pitchFamily="34" charset="0"/>
                          <a:ea typeface="Times New Roman" panose="02020603050405020304" pitchFamily="18" charset="0"/>
                          <a:cs typeface="Times New Roman" panose="02020603050405020304" pitchFamily="18" charset="0"/>
                        </a:rPr>
                        <a:t>Follow-up after Discharge from the Emergency Department for Mental Health or Alcohol or Other Drug Dependence.</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extLst>
                  <a:ext uri="{0D108BD9-81ED-4DB2-BD59-A6C34878D82A}">
                    <a16:rowId xmlns:a16="http://schemas.microsoft.com/office/drawing/2014/main" val="2850648466"/>
                  </a:ext>
                </a:extLst>
              </a:tr>
              <a:tr h="91440">
                <a:tc>
                  <a:txBody>
                    <a:bodyPr/>
                    <a:lstStyle/>
                    <a:p>
                      <a:pPr marL="0" marR="0">
                        <a:spcBef>
                          <a:spcPts val="0"/>
                        </a:spcBef>
                        <a:spcAft>
                          <a:spcPts val="0"/>
                        </a:spcAft>
                      </a:pPr>
                      <a:r>
                        <a:rPr lang="en-US" sz="2000" b="1">
                          <a:effectLst/>
                          <a:latin typeface="Calibri" panose="020F0502020204030204" pitchFamily="34" charset="0"/>
                          <a:ea typeface="Times New Roman" panose="02020603050405020304" pitchFamily="18" charset="0"/>
                          <a:cs typeface="Times New Roman" panose="02020603050405020304" pitchFamily="18" charset="0"/>
                        </a:rPr>
                        <a:t>Process 9</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marL="0" marR="0">
                        <a:spcBef>
                          <a:spcPts val="0"/>
                        </a:spcBef>
                        <a:spcAft>
                          <a:spcPts val="0"/>
                        </a:spcAft>
                      </a:pPr>
                      <a:r>
                        <a:rPr lang="en-US" sz="2000">
                          <a:effectLst/>
                          <a:latin typeface="Calibri" panose="020F0502020204030204" pitchFamily="34" charset="0"/>
                          <a:ea typeface="Times New Roman" panose="02020603050405020304" pitchFamily="18" charset="0"/>
                          <a:cs typeface="Times New Roman" panose="02020603050405020304" pitchFamily="18" charset="0"/>
                        </a:rPr>
                        <a:t>5052</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457200">
                        <a:spcBef>
                          <a:spcPts val="200"/>
                        </a:spcBef>
                        <a:spcAft>
                          <a:spcPts val="200"/>
                        </a:spcAft>
                      </a:pPr>
                      <a:r>
                        <a:rPr lang="en-US" sz="2000">
                          <a:effectLst/>
                          <a:latin typeface="Calibri" panose="020F0502020204030204" pitchFamily="34" charset="0"/>
                          <a:ea typeface="Times New Roman" panose="02020603050405020304" pitchFamily="18" charset="0"/>
                          <a:cs typeface="Times New Roman" panose="02020603050405020304" pitchFamily="18" charset="0"/>
                        </a:rPr>
                        <a:t>Use of Opioids at High Dosage</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57474395"/>
                  </a:ext>
                </a:extLst>
              </a:tr>
              <a:tr h="0">
                <a:tc>
                  <a:txBody>
                    <a:bodyPr/>
                    <a:lstStyle/>
                    <a:p>
                      <a:pPr marL="0" marR="0" algn="ctr">
                        <a:spcBef>
                          <a:spcPts val="0"/>
                        </a:spcBef>
                        <a:spcAft>
                          <a:spcPts val="0"/>
                        </a:spcAft>
                      </a:pPr>
                      <a:r>
                        <a:rPr lang="en-US" sz="20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OUTCOME A</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000000"/>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sz="2000">
                        <a:effectLst/>
                        <a:latin typeface="Arial" panose="020B0604020202020204" pitchFamily="34" charset="0"/>
                      </a:endParaRPr>
                    </a:p>
                  </a:txBody>
                  <a:tcPr marL="68580" marR="68580" marT="9525" marB="9525">
                    <a:lnL w="12700" cap="flat" cmpd="sng" algn="ctr">
                      <a:solidFill>
                        <a:srgbClr val="D9D9D9"/>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2000" b="1" dirty="0">
                          <a:effectLst/>
                          <a:latin typeface="Calibri" panose="020F0502020204030204" pitchFamily="34" charset="0"/>
                          <a:ea typeface="Times New Roman" panose="02020603050405020304" pitchFamily="18" charset="0"/>
                          <a:cs typeface="Times New Roman" panose="02020603050405020304" pitchFamily="18" charset="0"/>
                        </a:rPr>
                        <a:t>None</a:t>
                      </a:r>
                      <a:endParaRPr lang="en-US" sz="2000" dirty="0">
                        <a:effectLst/>
                        <a:latin typeface="Arial" panose="020B0604020202020204" pitchFamily="34" charset="0"/>
                        <a:ea typeface="Calibri" panose="020F0502020204030204" pitchFamily="34" charset="0"/>
                      </a:endParaRPr>
                    </a:p>
                  </a:txBody>
                  <a:tcPr marL="68580" marR="68580" marT="9525" marB="9525">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68576162"/>
                  </a:ext>
                </a:extLst>
              </a:tr>
            </a:tbl>
          </a:graphicData>
        </a:graphic>
      </p:graphicFrame>
      <p:sp>
        <p:nvSpPr>
          <p:cNvPr id="2" name="Title 1"/>
          <p:cNvSpPr>
            <a:spLocks noGrp="1"/>
          </p:cNvSpPr>
          <p:nvPr>
            <p:ph type="title"/>
          </p:nvPr>
        </p:nvSpPr>
        <p:spPr>
          <a:xfrm>
            <a:off x="0" y="0"/>
            <a:ext cx="9144000" cy="1162050"/>
          </a:xfrm>
        </p:spPr>
        <p:txBody>
          <a:bodyPr anchor="t"/>
          <a:lstStyle/>
          <a:p>
            <a:r>
              <a:rPr lang="en-US" sz="4000" dirty="0"/>
              <a:t>Process to Outcome Measures</a:t>
            </a:r>
            <a:br>
              <a:rPr lang="en-US" sz="4000" dirty="0"/>
            </a:br>
            <a:endParaRPr lang="en-US" sz="4000" dirty="0"/>
          </a:p>
        </p:txBody>
      </p:sp>
    </p:spTree>
    <p:extLst>
      <p:ext uri="{BB962C8B-B14F-4D97-AF65-F5344CB8AC3E}">
        <p14:creationId xmlns:p14="http://schemas.microsoft.com/office/powerpoint/2010/main" val="107118721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FAE54A38-48EA-4C40-A05B-4BB5ADBD2531}"/>
              </a:ext>
            </a:extLst>
          </p:cNvPr>
          <p:cNvGraphicFramePr>
            <a:graphicFrameLocks noGrp="1"/>
          </p:cNvGraphicFramePr>
          <p:nvPr>
            <p:extLst>
              <p:ext uri="{D42A27DB-BD31-4B8C-83A1-F6EECF244321}">
                <p14:modId xmlns:p14="http://schemas.microsoft.com/office/powerpoint/2010/main" val="474722588"/>
              </p:ext>
            </p:extLst>
          </p:nvPr>
        </p:nvGraphicFramePr>
        <p:xfrm>
          <a:off x="228599" y="1978089"/>
          <a:ext cx="8686801" cy="4419600"/>
        </p:xfrm>
        <a:graphic>
          <a:graphicData uri="http://schemas.openxmlformats.org/drawingml/2006/table">
            <a:tbl>
              <a:tblPr firstRow="1" firstCol="1" bandRow="1"/>
              <a:tblGrid>
                <a:gridCol w="1772481">
                  <a:extLst>
                    <a:ext uri="{9D8B030D-6E8A-4147-A177-3AD203B41FA5}">
                      <a16:colId xmlns:a16="http://schemas.microsoft.com/office/drawing/2014/main" val="1799926977"/>
                    </a:ext>
                  </a:extLst>
                </a:gridCol>
                <a:gridCol w="1382864">
                  <a:extLst>
                    <a:ext uri="{9D8B030D-6E8A-4147-A177-3AD203B41FA5}">
                      <a16:colId xmlns:a16="http://schemas.microsoft.com/office/drawing/2014/main" val="465177874"/>
                    </a:ext>
                  </a:extLst>
                </a:gridCol>
                <a:gridCol w="5531456">
                  <a:extLst>
                    <a:ext uri="{9D8B030D-6E8A-4147-A177-3AD203B41FA5}">
                      <a16:colId xmlns:a16="http://schemas.microsoft.com/office/drawing/2014/main" val="1067131136"/>
                    </a:ext>
                  </a:extLst>
                </a:gridCol>
              </a:tblGrid>
              <a:tr h="0">
                <a:tc>
                  <a:txBody>
                    <a:bodyPr/>
                    <a:lstStyle/>
                    <a:p>
                      <a:pPr marL="0" marR="0" algn="ctr">
                        <a:spcBef>
                          <a:spcPts val="0"/>
                        </a:spcBef>
                        <a:spcAft>
                          <a:spcPts val="0"/>
                        </a:spcAft>
                      </a:pPr>
                      <a:r>
                        <a:rPr lang="en-US" sz="2000" b="1">
                          <a:effectLst/>
                          <a:latin typeface="Calibri" panose="020F0502020204030204" pitchFamily="34" charset="0"/>
                          <a:ea typeface="Times New Roman" panose="02020603050405020304" pitchFamily="18" charset="0"/>
                          <a:cs typeface="Times New Roman" panose="02020603050405020304" pitchFamily="18" charset="0"/>
                        </a:rPr>
                        <a:t>PYRAMID</a:t>
                      </a:r>
                      <a:endParaRPr lang="en-US" sz="2000">
                        <a:effectLst/>
                        <a:latin typeface="Arial" panose="020B0604020202020204" pitchFamily="34" charset="0"/>
                        <a:ea typeface="Calibri" panose="020F0502020204030204" pitchFamily="34" charset="0"/>
                      </a:endParaRPr>
                    </a:p>
                  </a:txBody>
                  <a:tcPr marL="68580" marR="68580" marT="9525" marB="9525"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9050" cap="flat" cmpd="sng" algn="ctr">
                      <a:solidFill>
                        <a:srgbClr val="D9D9D9"/>
                      </a:solidFill>
                      <a:prstDash val="solid"/>
                      <a:round/>
                      <a:headEnd type="none" w="med" len="med"/>
                      <a:tailEnd type="none" w="med" len="med"/>
                    </a:lnB>
                    <a:solidFill>
                      <a:srgbClr val="F2F2F2"/>
                    </a:solidFill>
                  </a:tcPr>
                </a:tc>
                <a:tc>
                  <a:txBody>
                    <a:bodyPr/>
                    <a:lstStyle/>
                    <a:p>
                      <a:pPr marL="0" marR="0" algn="ctr">
                        <a:spcBef>
                          <a:spcPts val="0"/>
                        </a:spcBef>
                        <a:spcAft>
                          <a:spcPts val="0"/>
                        </a:spcAft>
                      </a:pPr>
                      <a:r>
                        <a:rPr lang="en-US" sz="2000" b="1">
                          <a:effectLst/>
                          <a:latin typeface="Calibri" panose="020F0502020204030204" pitchFamily="34" charset="0"/>
                          <a:ea typeface="Times New Roman" panose="02020603050405020304" pitchFamily="18" charset="0"/>
                          <a:cs typeface="Times New Roman" panose="02020603050405020304" pitchFamily="18" charset="0"/>
                        </a:rPr>
                        <a:t>CURRENT Measure ID</a:t>
                      </a:r>
                      <a:endParaRPr lang="en-US" sz="2000">
                        <a:effectLst/>
                        <a:latin typeface="Arial" panose="020B0604020202020204" pitchFamily="34" charset="0"/>
                        <a:ea typeface="Calibri" panose="020F0502020204030204" pitchFamily="34" charset="0"/>
                      </a:endParaRPr>
                    </a:p>
                  </a:txBody>
                  <a:tcPr marL="68580" marR="68580" marT="9525" marB="9525"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9050" cap="flat" cmpd="sng" algn="ctr">
                      <a:solidFill>
                        <a:srgbClr val="D9D9D9"/>
                      </a:solidFill>
                      <a:prstDash val="solid"/>
                      <a:round/>
                      <a:headEnd type="none" w="med" len="med"/>
                      <a:tailEnd type="none" w="med" len="med"/>
                    </a:lnB>
                    <a:solidFill>
                      <a:srgbClr val="F2F2F2"/>
                    </a:solidFill>
                  </a:tcPr>
                </a:tc>
                <a:tc>
                  <a:txBody>
                    <a:bodyPr/>
                    <a:lstStyle/>
                    <a:p>
                      <a:pPr marL="0" marR="0" algn="ctr">
                        <a:spcBef>
                          <a:spcPts val="0"/>
                        </a:spcBef>
                        <a:spcAft>
                          <a:spcPts val="0"/>
                        </a:spcAft>
                      </a:pPr>
                      <a:r>
                        <a:rPr lang="en-US" sz="2000" b="1">
                          <a:effectLst/>
                          <a:latin typeface="Calibri" panose="020F0502020204030204" pitchFamily="34" charset="0"/>
                          <a:ea typeface="Times New Roman" panose="02020603050405020304" pitchFamily="18" charset="0"/>
                          <a:cs typeface="Times New Roman" panose="02020603050405020304" pitchFamily="18" charset="0"/>
                        </a:rPr>
                        <a:t>Measure</a:t>
                      </a:r>
                      <a:endParaRPr lang="en-US" sz="2000">
                        <a:effectLst/>
                        <a:latin typeface="Arial" panose="020B0604020202020204" pitchFamily="34" charset="0"/>
                        <a:ea typeface="Calibri" panose="020F0502020204030204" pitchFamily="34" charset="0"/>
                      </a:endParaRPr>
                    </a:p>
                  </a:txBody>
                  <a:tcPr marL="68580" marR="68580" marT="9525" marB="9525"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9050" cap="flat" cmpd="sng" algn="ctr">
                      <a:solidFill>
                        <a:srgbClr val="D9D9D9"/>
                      </a:solidFill>
                      <a:prstDash val="solid"/>
                      <a:round/>
                      <a:headEnd type="none" w="med" len="med"/>
                      <a:tailEnd type="none" w="med" len="med"/>
                    </a:lnB>
                    <a:solidFill>
                      <a:srgbClr val="F2F2F2"/>
                    </a:solidFill>
                  </a:tcPr>
                </a:tc>
                <a:extLst>
                  <a:ext uri="{0D108BD9-81ED-4DB2-BD59-A6C34878D82A}">
                    <a16:rowId xmlns:a16="http://schemas.microsoft.com/office/drawing/2014/main" val="3430720099"/>
                  </a:ext>
                </a:extLst>
              </a:tr>
              <a:tr h="0">
                <a:tc>
                  <a:txBody>
                    <a:bodyPr/>
                    <a:lstStyle/>
                    <a:p>
                      <a:pPr marL="0" marR="0" algn="ctr">
                        <a:spcBef>
                          <a:spcPts val="0"/>
                        </a:spcBef>
                        <a:spcAft>
                          <a:spcPts val="0"/>
                        </a:spcAft>
                      </a:pPr>
                      <a:r>
                        <a:rPr lang="en-US" sz="20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Process 1A</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905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CCFFCC"/>
                    </a:solidFill>
                  </a:tcPr>
                </a:tc>
                <a:tc>
                  <a:txBody>
                    <a:bodyPr/>
                    <a:lstStyle/>
                    <a:p>
                      <a:pPr marL="0" marR="0">
                        <a:spcBef>
                          <a:spcPts val="0"/>
                        </a:spcBef>
                        <a:spcAft>
                          <a:spcPts val="0"/>
                        </a:spcAft>
                      </a:pPr>
                      <a:r>
                        <a:rPr lang="en-US" sz="2000">
                          <a:effectLst/>
                          <a:latin typeface="Calibri" panose="020F0502020204030204" pitchFamily="34" charset="0"/>
                          <a:ea typeface="Times New Roman" panose="02020603050405020304" pitchFamily="18" charset="0"/>
                          <a:cs typeface="Times New Roman" panose="02020603050405020304" pitchFamily="18" charset="0"/>
                        </a:rPr>
                        <a:t>0628</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905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tc>
                  <a:txBody>
                    <a:bodyPr/>
                    <a:lstStyle/>
                    <a:p>
                      <a:pPr marL="0" marR="0">
                        <a:spcBef>
                          <a:spcPts val="0"/>
                        </a:spcBef>
                        <a:spcAft>
                          <a:spcPts val="0"/>
                        </a:spcAft>
                      </a:pPr>
                      <a:r>
                        <a:rPr lang="en-US" sz="2000">
                          <a:effectLst/>
                          <a:latin typeface="Calibri" panose="020F0502020204030204" pitchFamily="34" charset="0"/>
                          <a:ea typeface="Times New Roman" panose="02020603050405020304" pitchFamily="18" charset="0"/>
                          <a:cs typeface="Times New Roman" panose="02020603050405020304" pitchFamily="18" charset="0"/>
                        </a:rPr>
                        <a:t>Rheumatoid Arthritis: Periodic Assessment of Disease Activity</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905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extLst>
                  <a:ext uri="{0D108BD9-81ED-4DB2-BD59-A6C34878D82A}">
                    <a16:rowId xmlns:a16="http://schemas.microsoft.com/office/drawing/2014/main" val="3920931152"/>
                  </a:ext>
                </a:extLst>
              </a:tr>
              <a:tr h="0">
                <a:tc>
                  <a:txBody>
                    <a:bodyPr/>
                    <a:lstStyle/>
                    <a:p>
                      <a:pPr marL="0" marR="0" algn="ctr">
                        <a:spcBef>
                          <a:spcPts val="0"/>
                        </a:spcBef>
                        <a:spcAft>
                          <a:spcPts val="0"/>
                        </a:spcAft>
                      </a:pPr>
                      <a:r>
                        <a:rPr lang="en-US" sz="20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Process 1B</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CCFFCC"/>
                    </a:solidFill>
                  </a:tcPr>
                </a:tc>
                <a:tc>
                  <a:txBody>
                    <a:bodyPr/>
                    <a:lstStyle/>
                    <a:p>
                      <a:pPr marL="0" marR="0">
                        <a:spcBef>
                          <a:spcPts val="0"/>
                        </a:spcBef>
                        <a:spcAft>
                          <a:spcPts val="0"/>
                        </a:spcAft>
                      </a:pPr>
                      <a:r>
                        <a:rPr lang="en-US" sz="2000">
                          <a:effectLst/>
                          <a:latin typeface="Calibri" panose="020F0502020204030204" pitchFamily="34" charset="0"/>
                          <a:ea typeface="Times New Roman" panose="02020603050405020304" pitchFamily="18" charset="0"/>
                          <a:cs typeface="Times New Roman" panose="02020603050405020304" pitchFamily="18" charset="0"/>
                        </a:rPr>
                        <a:t>0632</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tc>
                  <a:txBody>
                    <a:bodyPr/>
                    <a:lstStyle/>
                    <a:p>
                      <a:pPr marL="0" marR="0">
                        <a:spcBef>
                          <a:spcPts val="0"/>
                        </a:spcBef>
                        <a:spcAft>
                          <a:spcPts val="0"/>
                        </a:spcAft>
                      </a:pPr>
                      <a:r>
                        <a:rPr lang="en-US" sz="2000">
                          <a:effectLst/>
                          <a:latin typeface="Calibri" panose="020F0502020204030204" pitchFamily="34" charset="0"/>
                          <a:ea typeface="Times New Roman" panose="02020603050405020304" pitchFamily="18" charset="0"/>
                          <a:cs typeface="Times New Roman" panose="02020603050405020304" pitchFamily="18" charset="0"/>
                        </a:rPr>
                        <a:t>Rheumatoid Arthritis (RA): Assessment and Classification of Disease Prognosis</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extLst>
                  <a:ext uri="{0D108BD9-81ED-4DB2-BD59-A6C34878D82A}">
                    <a16:rowId xmlns:a16="http://schemas.microsoft.com/office/drawing/2014/main" val="3245432491"/>
                  </a:ext>
                </a:extLst>
              </a:tr>
              <a:tr h="0">
                <a:tc>
                  <a:txBody>
                    <a:bodyPr/>
                    <a:lstStyle/>
                    <a:p>
                      <a:pPr marL="0" marR="0" algn="ctr">
                        <a:spcBef>
                          <a:spcPts val="0"/>
                        </a:spcBef>
                        <a:spcAft>
                          <a:spcPts val="0"/>
                        </a:spcAft>
                      </a:pPr>
                      <a:r>
                        <a:rPr lang="en-US" sz="20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Process 2</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CCFFCC"/>
                    </a:solidFill>
                  </a:tcPr>
                </a:tc>
                <a:tc>
                  <a:txBody>
                    <a:bodyPr/>
                    <a:lstStyle/>
                    <a:p>
                      <a:pPr marL="0" marR="0">
                        <a:spcBef>
                          <a:spcPts val="0"/>
                        </a:spcBef>
                        <a:spcAft>
                          <a:spcPts val="0"/>
                        </a:spcAft>
                      </a:pPr>
                      <a:r>
                        <a:rPr lang="en-US" sz="2000">
                          <a:effectLst/>
                          <a:latin typeface="Calibri" panose="020F0502020204030204" pitchFamily="34" charset="0"/>
                          <a:ea typeface="Times New Roman" panose="02020603050405020304" pitchFamily="18" charset="0"/>
                          <a:cs typeface="Times New Roman" panose="02020603050405020304" pitchFamily="18" charset="0"/>
                        </a:rPr>
                        <a:t>0629</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tc>
                  <a:txBody>
                    <a:bodyPr/>
                    <a:lstStyle/>
                    <a:p>
                      <a:pPr marL="0" marR="0">
                        <a:spcBef>
                          <a:spcPts val="0"/>
                        </a:spcBef>
                        <a:spcAft>
                          <a:spcPts val="0"/>
                        </a:spcAft>
                      </a:pPr>
                      <a:r>
                        <a:rPr lang="en-US" sz="2000" dirty="0">
                          <a:effectLst/>
                          <a:latin typeface="Calibri" panose="020F0502020204030204" pitchFamily="34" charset="0"/>
                          <a:ea typeface="Times New Roman" panose="02020603050405020304" pitchFamily="18" charset="0"/>
                          <a:cs typeface="Times New Roman" panose="02020603050405020304" pitchFamily="18" charset="0"/>
                        </a:rPr>
                        <a:t>Rheumatoid Arthritis (RA): Functional Status Assessment</a:t>
                      </a:r>
                      <a:endParaRPr lang="en-US" sz="2000" dirty="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extLst>
                  <a:ext uri="{0D108BD9-81ED-4DB2-BD59-A6C34878D82A}">
                    <a16:rowId xmlns:a16="http://schemas.microsoft.com/office/drawing/2014/main" val="2589411646"/>
                  </a:ext>
                </a:extLst>
              </a:tr>
              <a:tr h="0">
                <a:tc>
                  <a:txBody>
                    <a:bodyPr/>
                    <a:lstStyle/>
                    <a:p>
                      <a:pPr marL="0" marR="0" algn="ctr">
                        <a:spcBef>
                          <a:spcPts val="0"/>
                        </a:spcBef>
                        <a:spcAft>
                          <a:spcPts val="0"/>
                        </a:spcAft>
                      </a:pPr>
                      <a:r>
                        <a:rPr lang="en-US" sz="20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Process 3</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CCFFCC"/>
                    </a:solidFill>
                  </a:tcPr>
                </a:tc>
                <a:tc>
                  <a:txBody>
                    <a:bodyPr/>
                    <a:lstStyle/>
                    <a:p>
                      <a:pPr marL="0" marR="0">
                        <a:spcBef>
                          <a:spcPts val="0"/>
                        </a:spcBef>
                        <a:spcAft>
                          <a:spcPts val="0"/>
                        </a:spcAft>
                      </a:pPr>
                      <a:r>
                        <a:rPr lang="en-US" sz="2000">
                          <a:effectLst/>
                          <a:latin typeface="Calibri" panose="020F0502020204030204" pitchFamily="34" charset="0"/>
                          <a:ea typeface="Times New Roman" panose="02020603050405020304" pitchFamily="18" charset="0"/>
                          <a:cs typeface="Times New Roman" panose="02020603050405020304" pitchFamily="18" charset="0"/>
                        </a:rPr>
                        <a:t>0625</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tc>
                  <a:txBody>
                    <a:bodyPr/>
                    <a:lstStyle/>
                    <a:p>
                      <a:pPr marL="0" marR="0">
                        <a:spcBef>
                          <a:spcPts val="0"/>
                        </a:spcBef>
                        <a:spcAft>
                          <a:spcPts val="0"/>
                        </a:spcAft>
                      </a:pPr>
                      <a:r>
                        <a:rPr lang="en-US" sz="2000">
                          <a:effectLst/>
                          <a:latin typeface="Calibri" panose="020F0502020204030204" pitchFamily="34" charset="0"/>
                          <a:ea typeface="Times New Roman" panose="02020603050405020304" pitchFamily="18" charset="0"/>
                          <a:cs typeface="Times New Roman" panose="02020603050405020304" pitchFamily="18" charset="0"/>
                        </a:rPr>
                        <a:t>Rheumatoid Arthritis (RA): Tuberculosis Screening</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extLst>
                  <a:ext uri="{0D108BD9-81ED-4DB2-BD59-A6C34878D82A}">
                    <a16:rowId xmlns:a16="http://schemas.microsoft.com/office/drawing/2014/main" val="4013392287"/>
                  </a:ext>
                </a:extLst>
              </a:tr>
              <a:tr h="0">
                <a:tc>
                  <a:txBody>
                    <a:bodyPr/>
                    <a:lstStyle/>
                    <a:p>
                      <a:pPr marL="0" marR="0" algn="ctr">
                        <a:spcBef>
                          <a:spcPts val="0"/>
                        </a:spcBef>
                        <a:spcAft>
                          <a:spcPts val="0"/>
                        </a:spcAft>
                      </a:pPr>
                      <a:r>
                        <a:rPr lang="en-US" sz="20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Process 4</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CCFFCC"/>
                    </a:solidFill>
                  </a:tcPr>
                </a:tc>
                <a:tc>
                  <a:txBody>
                    <a:bodyPr/>
                    <a:lstStyle/>
                    <a:p>
                      <a:pPr marL="0" marR="0">
                        <a:spcBef>
                          <a:spcPts val="0"/>
                        </a:spcBef>
                        <a:spcAft>
                          <a:spcPts val="0"/>
                        </a:spcAft>
                      </a:pPr>
                      <a:r>
                        <a:rPr lang="en-US" sz="2000">
                          <a:effectLst/>
                          <a:latin typeface="Calibri" panose="020F0502020204030204" pitchFamily="34" charset="0"/>
                          <a:ea typeface="Times New Roman" panose="02020603050405020304" pitchFamily="18" charset="0"/>
                          <a:cs typeface="Times New Roman" panose="02020603050405020304" pitchFamily="18" charset="0"/>
                        </a:rPr>
                        <a:t>0433</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tc>
                  <a:txBody>
                    <a:bodyPr/>
                    <a:lstStyle/>
                    <a:p>
                      <a:pPr marL="0" marR="0">
                        <a:spcBef>
                          <a:spcPts val="0"/>
                        </a:spcBef>
                        <a:spcAft>
                          <a:spcPts val="0"/>
                        </a:spcAft>
                      </a:pPr>
                      <a:r>
                        <a:rPr lang="en-US" sz="2000">
                          <a:effectLst/>
                          <a:latin typeface="Calibri" panose="020F0502020204030204" pitchFamily="34" charset="0"/>
                          <a:ea typeface="Times New Roman" panose="02020603050405020304" pitchFamily="18" charset="0"/>
                          <a:cs typeface="Times New Roman" panose="02020603050405020304" pitchFamily="18" charset="0"/>
                        </a:rPr>
                        <a:t>Rheumatoid Arthritis (RA): Disease Modifying Anti-Rheumatic Drug (DMARD) Therapy</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tcPr>
                </a:tc>
                <a:extLst>
                  <a:ext uri="{0D108BD9-81ED-4DB2-BD59-A6C34878D82A}">
                    <a16:rowId xmlns:a16="http://schemas.microsoft.com/office/drawing/2014/main" val="196827086"/>
                  </a:ext>
                </a:extLst>
              </a:tr>
              <a:tr h="0">
                <a:tc>
                  <a:txBody>
                    <a:bodyPr/>
                    <a:lstStyle/>
                    <a:p>
                      <a:pPr marL="0" marR="0" algn="ctr">
                        <a:spcBef>
                          <a:spcPts val="0"/>
                        </a:spcBef>
                        <a:spcAft>
                          <a:spcPts val="0"/>
                        </a:spcAft>
                      </a:pPr>
                      <a:r>
                        <a:rPr lang="en-US" sz="20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Process 5</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marL="0" marR="0">
                        <a:spcBef>
                          <a:spcPts val="0"/>
                        </a:spcBef>
                        <a:spcAft>
                          <a:spcPts val="0"/>
                        </a:spcAft>
                      </a:pPr>
                      <a:r>
                        <a:rPr lang="en-US" sz="2000">
                          <a:effectLst/>
                          <a:latin typeface="Calibri" panose="020F0502020204030204" pitchFamily="34" charset="0"/>
                          <a:ea typeface="Times New Roman" panose="02020603050405020304" pitchFamily="18" charset="0"/>
                          <a:cs typeface="Times New Roman" panose="02020603050405020304" pitchFamily="18" charset="0"/>
                        </a:rPr>
                        <a:t>0635</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2000">
                          <a:effectLst/>
                          <a:latin typeface="Calibri" panose="020F0502020204030204" pitchFamily="34" charset="0"/>
                          <a:ea typeface="Times New Roman" panose="02020603050405020304" pitchFamily="18" charset="0"/>
                          <a:cs typeface="Times New Roman" panose="02020603050405020304" pitchFamily="18" charset="0"/>
                        </a:rPr>
                        <a:t>Rheumatoid Arthritis (RA): Glucocorticoid Management</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85300048"/>
                  </a:ext>
                </a:extLst>
              </a:tr>
              <a:tr h="0">
                <a:tc>
                  <a:txBody>
                    <a:bodyPr/>
                    <a:lstStyle/>
                    <a:p>
                      <a:pPr marL="0" marR="0" algn="ctr">
                        <a:spcBef>
                          <a:spcPts val="0"/>
                        </a:spcBef>
                        <a:spcAft>
                          <a:spcPts val="0"/>
                        </a:spcAft>
                      </a:pPr>
                      <a:r>
                        <a:rPr lang="en-US" sz="20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OUTCOME A</a:t>
                      </a:r>
                      <a:endParaRPr lang="en-US" sz="200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000000"/>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sz="2000">
                        <a:effectLst/>
                        <a:latin typeface="Arial" panose="020B0604020202020204" pitchFamily="34" charset="0"/>
                      </a:endParaRPr>
                    </a:p>
                  </a:txBody>
                  <a:tcPr marL="68580" marR="68580" marT="9525" marB="9525">
                    <a:lnL w="12700" cap="flat" cmpd="sng" algn="ctr">
                      <a:solidFill>
                        <a:srgbClr val="D9D9D9"/>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2000" b="1" dirty="0">
                          <a:effectLst/>
                          <a:latin typeface="Calibri" panose="020F0502020204030204" pitchFamily="34" charset="0"/>
                          <a:ea typeface="Times New Roman" panose="02020603050405020304" pitchFamily="18" charset="0"/>
                          <a:cs typeface="Times New Roman" panose="02020603050405020304" pitchFamily="18" charset="0"/>
                        </a:rPr>
                        <a:t>None</a:t>
                      </a:r>
                      <a:endParaRPr lang="en-US" sz="2000" dirty="0">
                        <a:effectLst/>
                        <a:latin typeface="Arial" panose="020B0604020202020204" pitchFamily="34" charset="0"/>
                        <a:ea typeface="Calibri" panose="020F0502020204030204" pitchFamily="34" charset="0"/>
                      </a:endParaRPr>
                    </a:p>
                  </a:txBody>
                  <a:tcPr marL="68580" marR="68580" marT="9525" marB="9525">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52091026"/>
                  </a:ext>
                </a:extLst>
              </a:tr>
            </a:tbl>
          </a:graphicData>
        </a:graphic>
      </p:graphicFrame>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Measure Portfolios</a:t>
            </a:r>
          </a:p>
        </p:txBody>
      </p:sp>
      <p:sp>
        <p:nvSpPr>
          <p:cNvPr id="2" name="Title 1"/>
          <p:cNvSpPr>
            <a:spLocks noGrp="1"/>
          </p:cNvSpPr>
          <p:nvPr>
            <p:ph type="title"/>
          </p:nvPr>
        </p:nvSpPr>
        <p:spPr>
          <a:xfrm>
            <a:off x="0" y="0"/>
            <a:ext cx="9144000" cy="634481"/>
          </a:xfrm>
        </p:spPr>
        <p:txBody>
          <a:bodyPr anchor="t"/>
          <a:lstStyle/>
          <a:p>
            <a:r>
              <a:rPr lang="en-US" sz="4000" dirty="0"/>
              <a:t>Process to Outcome Measures</a:t>
            </a:r>
            <a:br>
              <a:rPr lang="en-US" sz="4000" dirty="0"/>
            </a:br>
            <a:endParaRPr lang="en-US" sz="4000" dirty="0"/>
          </a:p>
        </p:txBody>
      </p:sp>
    </p:spTree>
    <p:extLst>
      <p:ext uri="{BB962C8B-B14F-4D97-AF65-F5344CB8AC3E}">
        <p14:creationId xmlns:p14="http://schemas.microsoft.com/office/powerpoint/2010/main" val="400816590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1">
            <a:extLst>
              <a:ext uri="{FF2B5EF4-FFF2-40B4-BE49-F238E27FC236}">
                <a16:creationId xmlns:a16="http://schemas.microsoft.com/office/drawing/2014/main" id="{102A9342-56AC-487D-A65F-4AD3823D25F3}"/>
              </a:ext>
            </a:extLst>
          </p:cNvPr>
          <p:cNvSpPr>
            <a:spLocks noGrp="1"/>
          </p:cNvSpPr>
          <p:nvPr>
            <p:ph idx="1"/>
          </p:nvPr>
        </p:nvSpPr>
        <p:spPr>
          <a:xfrm>
            <a:off x="1524000" y="2935497"/>
            <a:ext cx="7162800" cy="1571957"/>
          </a:xfrm>
        </p:spPr>
        <p:txBody>
          <a:bodyPr>
            <a:normAutofit/>
          </a:bodyPr>
          <a:lstStyle/>
          <a:p>
            <a:pPr marL="0" indent="0">
              <a:buNone/>
            </a:pPr>
            <a:r>
              <a:rPr lang="en-US" dirty="0"/>
              <a:t>What can we do </a:t>
            </a:r>
            <a:r>
              <a:rPr lang="en-US" i="1" dirty="0"/>
              <a:t>intentionally</a:t>
            </a:r>
            <a:r>
              <a:rPr lang="en-US" dirty="0"/>
              <a:t> to support the transition from process to outcome measures?</a:t>
            </a:r>
          </a:p>
        </p:txBody>
      </p:sp>
      <p:pic>
        <p:nvPicPr>
          <p:cNvPr id="7" name="Picture 6" descr="Clipart of a speech bubble">
            <a:extLst>
              <a:ext uri="{FF2B5EF4-FFF2-40B4-BE49-F238E27FC236}">
                <a16:creationId xmlns:a16="http://schemas.microsoft.com/office/drawing/2014/main" id="{97950702-390A-4782-9865-649ACA7631E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612650" y="2577824"/>
            <a:ext cx="924054" cy="876422"/>
          </a:xfrm>
          <a:prstGeom prst="rect">
            <a:avLst/>
          </a:prstGeom>
        </p:spPr>
      </p:pic>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Transition of Process to Outcome</a:t>
            </a:r>
          </a:p>
        </p:txBody>
      </p:sp>
      <p:sp>
        <p:nvSpPr>
          <p:cNvPr id="2" name="Title 1"/>
          <p:cNvSpPr>
            <a:spLocks noGrp="1"/>
          </p:cNvSpPr>
          <p:nvPr>
            <p:ph type="title"/>
          </p:nvPr>
        </p:nvSpPr>
        <p:spPr>
          <a:xfrm>
            <a:off x="0" y="0"/>
            <a:ext cx="9144000" cy="634481"/>
          </a:xfrm>
        </p:spPr>
        <p:txBody>
          <a:bodyPr anchor="t"/>
          <a:lstStyle/>
          <a:p>
            <a:r>
              <a:rPr lang="en-US" sz="4000" dirty="0"/>
              <a:t>Process to Outcome Measures</a:t>
            </a:r>
            <a:br>
              <a:rPr lang="en-US" sz="4000" dirty="0"/>
            </a:br>
            <a:endParaRPr lang="en-US" sz="4000" dirty="0"/>
          </a:p>
        </p:txBody>
      </p:sp>
    </p:spTree>
    <p:extLst>
      <p:ext uri="{BB962C8B-B14F-4D97-AF65-F5344CB8AC3E}">
        <p14:creationId xmlns:p14="http://schemas.microsoft.com/office/powerpoint/2010/main" val="54593915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1">
            <a:extLst>
              <a:ext uri="{FF2B5EF4-FFF2-40B4-BE49-F238E27FC236}">
                <a16:creationId xmlns:a16="http://schemas.microsoft.com/office/drawing/2014/main" id="{B5CBE190-3AF5-49A7-88BD-A130796CF621}"/>
              </a:ext>
            </a:extLst>
          </p:cNvPr>
          <p:cNvSpPr txBox="1">
            <a:spLocks/>
          </p:cNvSpPr>
          <p:nvPr/>
        </p:nvSpPr>
        <p:spPr>
          <a:xfrm>
            <a:off x="1320424" y="4016982"/>
            <a:ext cx="7543800" cy="1619544"/>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dirty="0"/>
              <a:t>How might other sources of data support the transition (e.g. patient reported outcomes)?</a:t>
            </a:r>
          </a:p>
        </p:txBody>
      </p:sp>
      <p:pic>
        <p:nvPicPr>
          <p:cNvPr id="8" name="Picture 7" descr="Clipart of a speech bubble">
            <a:extLst>
              <a:ext uri="{FF2B5EF4-FFF2-40B4-BE49-F238E27FC236}">
                <a16:creationId xmlns:a16="http://schemas.microsoft.com/office/drawing/2014/main" id="{AD2DF506-3A7E-46D3-A25D-A50472A95DA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21" y="3722079"/>
            <a:ext cx="724001" cy="609685"/>
          </a:xfrm>
          <a:prstGeom prst="rect">
            <a:avLst/>
          </a:prstGeom>
        </p:spPr>
      </p:pic>
      <p:sp>
        <p:nvSpPr>
          <p:cNvPr id="6" name="Content Placeholder 1">
            <a:extLst>
              <a:ext uri="{FF2B5EF4-FFF2-40B4-BE49-F238E27FC236}">
                <a16:creationId xmlns:a16="http://schemas.microsoft.com/office/drawing/2014/main" id="{102A9342-56AC-487D-A65F-4AD3823D25F3}"/>
              </a:ext>
            </a:extLst>
          </p:cNvPr>
          <p:cNvSpPr>
            <a:spLocks noGrp="1"/>
          </p:cNvSpPr>
          <p:nvPr>
            <p:ph idx="1"/>
          </p:nvPr>
        </p:nvSpPr>
        <p:spPr>
          <a:xfrm>
            <a:off x="1320424" y="2529372"/>
            <a:ext cx="7543800" cy="1192708"/>
          </a:xfrm>
        </p:spPr>
        <p:txBody>
          <a:bodyPr>
            <a:normAutofit/>
          </a:bodyPr>
          <a:lstStyle/>
          <a:p>
            <a:pPr marL="0" indent="0">
              <a:buNone/>
            </a:pPr>
            <a:r>
              <a:rPr lang="en-US" dirty="0"/>
              <a:t>How might other types of measures support the transition (e.g. composites)?</a:t>
            </a:r>
          </a:p>
        </p:txBody>
      </p:sp>
      <p:pic>
        <p:nvPicPr>
          <p:cNvPr id="4" name="Picture 3" descr="Clipart of a speech bubble">
            <a:extLst>
              <a:ext uri="{FF2B5EF4-FFF2-40B4-BE49-F238E27FC236}">
                <a16:creationId xmlns:a16="http://schemas.microsoft.com/office/drawing/2014/main" id="{A4D05BC7-5432-4179-9711-27FD14704BA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4800" y="2110212"/>
            <a:ext cx="1028844" cy="838317"/>
          </a:xfrm>
          <a:prstGeom prst="rect">
            <a:avLst/>
          </a:prstGeom>
        </p:spPr>
      </p:pic>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Transition of Process to Outcome</a:t>
            </a:r>
          </a:p>
        </p:txBody>
      </p:sp>
      <p:sp>
        <p:nvSpPr>
          <p:cNvPr id="2" name="Title 1"/>
          <p:cNvSpPr>
            <a:spLocks noGrp="1"/>
          </p:cNvSpPr>
          <p:nvPr>
            <p:ph type="title"/>
          </p:nvPr>
        </p:nvSpPr>
        <p:spPr>
          <a:xfrm>
            <a:off x="0" y="0"/>
            <a:ext cx="9144000" cy="634481"/>
          </a:xfrm>
        </p:spPr>
        <p:txBody>
          <a:bodyPr anchor="t"/>
          <a:lstStyle/>
          <a:p>
            <a:r>
              <a:rPr lang="en-US" sz="4000" dirty="0"/>
              <a:t>Process to Outcome Measures</a:t>
            </a:r>
            <a:br>
              <a:rPr lang="en-US" sz="4000" dirty="0"/>
            </a:br>
            <a:endParaRPr lang="en-US" sz="4000" dirty="0"/>
          </a:p>
        </p:txBody>
      </p:sp>
    </p:spTree>
    <p:extLst>
      <p:ext uri="{BB962C8B-B14F-4D97-AF65-F5344CB8AC3E}">
        <p14:creationId xmlns:p14="http://schemas.microsoft.com/office/powerpoint/2010/main" val="26331882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close up of a device&#10;&#10;">
            <a:extLst>
              <a:ext uri="{FF2B5EF4-FFF2-40B4-BE49-F238E27FC236}">
                <a16:creationId xmlns:a16="http://schemas.microsoft.com/office/drawing/2014/main" id="{2589F974-0C2A-435F-A9D6-4B8A37B6008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8600" y="3811993"/>
            <a:ext cx="3657126" cy="2743129"/>
          </a:xfrm>
          <a:prstGeom prst="rect">
            <a:avLst/>
          </a:prstGeom>
        </p:spPr>
      </p:pic>
      <p:sp>
        <p:nvSpPr>
          <p:cNvPr id="6" name="Content Placeholder 1">
            <a:extLst>
              <a:ext uri="{FF2B5EF4-FFF2-40B4-BE49-F238E27FC236}">
                <a16:creationId xmlns:a16="http://schemas.microsoft.com/office/drawing/2014/main" id="{102A9342-56AC-487D-A65F-4AD3823D25F3}"/>
              </a:ext>
            </a:extLst>
          </p:cNvPr>
          <p:cNvSpPr>
            <a:spLocks noGrp="1"/>
          </p:cNvSpPr>
          <p:nvPr>
            <p:ph idx="1"/>
          </p:nvPr>
        </p:nvSpPr>
        <p:spPr>
          <a:xfrm>
            <a:off x="1396624" y="2529372"/>
            <a:ext cx="7467600" cy="1282622"/>
          </a:xfrm>
        </p:spPr>
        <p:txBody>
          <a:bodyPr>
            <a:normAutofit/>
          </a:bodyPr>
          <a:lstStyle/>
          <a:p>
            <a:pPr marL="0" indent="0">
              <a:buNone/>
            </a:pPr>
            <a:r>
              <a:rPr lang="en-US" dirty="0"/>
              <a:t>How might emerging sources of data support the transition (e.g. telehealth)?</a:t>
            </a:r>
          </a:p>
        </p:txBody>
      </p:sp>
      <p:pic>
        <p:nvPicPr>
          <p:cNvPr id="4" name="Picture 3" descr="Clipart of a speech bubble&#10;&#10;">
            <a:extLst>
              <a:ext uri="{FF2B5EF4-FFF2-40B4-BE49-F238E27FC236}">
                <a16:creationId xmlns:a16="http://schemas.microsoft.com/office/drawing/2014/main" id="{23B00F42-6F80-48B8-83EE-6E5C3CA1B63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7200" y="2186444"/>
            <a:ext cx="994487" cy="685853"/>
          </a:xfrm>
          <a:prstGeom prst="rect">
            <a:avLst/>
          </a:prstGeom>
        </p:spPr>
      </p:pic>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Transition of Process to Outcome</a:t>
            </a:r>
          </a:p>
        </p:txBody>
      </p:sp>
      <p:sp>
        <p:nvSpPr>
          <p:cNvPr id="2" name="Title 1"/>
          <p:cNvSpPr>
            <a:spLocks noGrp="1"/>
          </p:cNvSpPr>
          <p:nvPr>
            <p:ph type="title"/>
          </p:nvPr>
        </p:nvSpPr>
        <p:spPr>
          <a:xfrm>
            <a:off x="0" y="0"/>
            <a:ext cx="9144000" cy="634481"/>
          </a:xfrm>
        </p:spPr>
        <p:txBody>
          <a:bodyPr anchor="t"/>
          <a:lstStyle/>
          <a:p>
            <a:r>
              <a:rPr lang="en-US" sz="4000" dirty="0"/>
              <a:t>Process to Outcome Measures</a:t>
            </a:r>
            <a:br>
              <a:rPr lang="en-US" sz="4000" dirty="0"/>
            </a:br>
            <a:endParaRPr lang="en-US" sz="4000" dirty="0"/>
          </a:p>
        </p:txBody>
      </p:sp>
    </p:spTree>
    <p:extLst>
      <p:ext uri="{BB962C8B-B14F-4D97-AF65-F5344CB8AC3E}">
        <p14:creationId xmlns:p14="http://schemas.microsoft.com/office/powerpoint/2010/main" val="251605209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9440F9D-CAA2-47BB-B67D-8E99BCE2AB53}"/>
              </a:ext>
            </a:extLst>
          </p:cNvPr>
          <p:cNvSpPr>
            <a:spLocks noGrp="1"/>
          </p:cNvSpPr>
          <p:nvPr>
            <p:ph idx="1"/>
          </p:nvPr>
        </p:nvSpPr>
        <p:spPr/>
        <p:txBody>
          <a:bodyPr>
            <a:normAutofit/>
          </a:bodyPr>
          <a:lstStyle/>
          <a:p>
            <a:pPr marL="514350" indent="-514350">
              <a:buFont typeface="+mj-lt"/>
              <a:buAutoNum type="arabicPeriod"/>
            </a:pPr>
            <a:r>
              <a:rPr lang="en-US" sz="1600" dirty="0"/>
              <a:t>Donabedian A. Evaluating the quality of medical care. The Milbank Memorial Fund Quarterly. 1966 Jul 1;44(3):166-206.</a:t>
            </a:r>
          </a:p>
          <a:p>
            <a:pPr marL="514350" indent="-514350">
              <a:buFont typeface="+mj-lt"/>
              <a:buAutoNum type="arabicPeriod"/>
            </a:pPr>
            <a:r>
              <a:rPr lang="en-US" sz="1600" dirty="0"/>
              <a:t>Chassin MR, Galvin RW. The urgent need to improve health care quality: Institute of Medicine National Roundtable on Health Care Quality. Jama. 1998 Sep 16;280(11):1000-5.</a:t>
            </a:r>
          </a:p>
          <a:p>
            <a:pPr marL="514350" indent="-514350">
              <a:buFont typeface="+mj-lt"/>
              <a:buAutoNum type="arabicPeriod"/>
            </a:pPr>
            <a:r>
              <a:rPr lang="en-US" sz="1600" dirty="0"/>
              <a:t>Rubin HR, Pronovost P, Diette GB. The advantages and disadvantages of process‐based measures of health care quality. Int J Quality in Health Care. 2001 Dec 1;13(6):469-74.</a:t>
            </a:r>
          </a:p>
          <a:p>
            <a:pPr marL="514350" indent="-514350">
              <a:buFont typeface="+mj-lt"/>
              <a:buAutoNum type="arabicPeriod"/>
            </a:pPr>
            <a:r>
              <a:rPr lang="en-US" sz="1600" dirty="0"/>
              <a:t>Jencks SF, Cuerdon T, Burwen DR, Fleming B, Houck PM, Kussmaul AE, Nilasena DS, Ordin DL, Arday DR. Quality of medical care delivered to Medicare beneficiaries: A profile at state and national levels. JAMA. 2000 Oct 4;284(13):1670-6.</a:t>
            </a:r>
          </a:p>
          <a:p>
            <a:pPr marL="514350" indent="-514350">
              <a:buFont typeface="+mj-lt"/>
              <a:buAutoNum type="arabicPeriod"/>
            </a:pPr>
            <a:r>
              <a:rPr lang="en-US" sz="1600" dirty="0"/>
              <a:t>Williams SC, Schmaltz SP, Morton DJ, Koss RG, Loeb JM. Quality of care in US hospitals as reflected by standardized measures, 2002–2004. New England Journal of Medicine. 2005 Jul 21;353(3):255-64.</a:t>
            </a:r>
          </a:p>
          <a:p>
            <a:pPr marL="514350" indent="-514350">
              <a:buFont typeface="+mj-lt"/>
              <a:buAutoNum type="arabicPeriod"/>
            </a:pPr>
            <a:r>
              <a:rPr lang="en-US" sz="1600" dirty="0"/>
              <a:t>Crandall WV, Margolis PA, Kappelman MD, King EC, Pratt JM, Boyle BM, Duffy LF, Grunow JE, Kim SC, Leibowitz I, Schoen BT. Improved outcomes in a quality improvement collaborative for pediatric inflammatory bowel disease. Pediatrics. 2012 Apr 1;129(4):e1030-41.</a:t>
            </a:r>
          </a:p>
        </p:txBody>
      </p:sp>
      <p:sp>
        <p:nvSpPr>
          <p:cNvPr id="3" name="Title 2">
            <a:extLst>
              <a:ext uri="{FF2B5EF4-FFF2-40B4-BE49-F238E27FC236}">
                <a16:creationId xmlns:a16="http://schemas.microsoft.com/office/drawing/2014/main" id="{FCD04490-F0A4-4804-92A4-BC2C57928CE3}"/>
              </a:ext>
            </a:extLst>
          </p:cNvPr>
          <p:cNvSpPr>
            <a:spLocks noGrp="1"/>
          </p:cNvSpPr>
          <p:nvPr>
            <p:ph type="title"/>
          </p:nvPr>
        </p:nvSpPr>
        <p:spPr/>
        <p:txBody>
          <a:bodyPr/>
          <a:lstStyle/>
          <a:p>
            <a:r>
              <a:rPr lang="en-US" dirty="0"/>
              <a:t>References</a:t>
            </a:r>
          </a:p>
        </p:txBody>
      </p:sp>
    </p:spTree>
    <p:extLst>
      <p:ext uri="{BB962C8B-B14F-4D97-AF65-F5344CB8AC3E}">
        <p14:creationId xmlns:p14="http://schemas.microsoft.com/office/powerpoint/2010/main" val="422606735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9440F9D-CAA2-47BB-B67D-8E99BCE2AB53}"/>
              </a:ext>
            </a:extLst>
          </p:cNvPr>
          <p:cNvSpPr>
            <a:spLocks noGrp="1"/>
          </p:cNvSpPr>
          <p:nvPr>
            <p:ph idx="1"/>
          </p:nvPr>
        </p:nvSpPr>
        <p:spPr/>
        <p:txBody>
          <a:bodyPr>
            <a:normAutofit lnSpcReduction="10000"/>
          </a:bodyPr>
          <a:lstStyle/>
          <a:p>
            <a:pPr marL="514350" indent="-514350">
              <a:buFont typeface="+mj-lt"/>
              <a:buAutoNum type="arabicPeriod" startAt="7"/>
            </a:pPr>
            <a:r>
              <a:rPr lang="en-US" sz="1600" dirty="0"/>
              <a:t>Melmed GY, Siegel CA, Spiegel BM, Allen JI, Cima R, Colombel JF, Dassopoulos T, Denson LA, Dudley-Brown S, Garb A, Hanauer SB. Quality indicators for inflammatory bowel disease: development of process and outcome measures. Inflammatory bowel diseases. 2013 Mar 1;19(3):662-8.</a:t>
            </a:r>
          </a:p>
          <a:p>
            <a:pPr marL="514350" indent="-514350">
              <a:buFont typeface="+mj-lt"/>
              <a:buAutoNum type="arabicPeriod" startAt="7"/>
            </a:pPr>
            <a:r>
              <a:rPr lang="en-US" sz="1600" dirty="0"/>
              <a:t>Lindenauer PK, Lagu T, Ross JS, Pekow PS, Shatz A, Hannon N, Rothberg MB, Benjamin EM. Attitudes of hospital leaders toward publicly reported measures of health care quality. JAMA internal medicine. 2014 Dec 1;174(12):1904-11.</a:t>
            </a:r>
          </a:p>
          <a:p>
            <a:pPr marL="514350" indent="-514350">
              <a:buFont typeface="+mj-lt"/>
              <a:buAutoNum type="arabicPeriod" startAt="7"/>
            </a:pPr>
            <a:r>
              <a:rPr lang="en-US" sz="1600" dirty="0"/>
              <a:t>Dy SM, Chan KS, Chang HY, Zhang A, Zhu J, Mylod D. Patient perspectives of care and process and outcome quality measures for heart failure admissions in US hospitals: how are they related in the era of public reporting?. International Journal for Quality in Health Care. 2016 Sep 12;28(4):522-8.</a:t>
            </a:r>
          </a:p>
          <a:p>
            <a:pPr marL="514350" indent="-514350">
              <a:buFont typeface="+mj-lt"/>
              <a:buAutoNum type="arabicPeriod" startAt="7"/>
            </a:pPr>
            <a:r>
              <a:rPr lang="en-US" sz="1600" dirty="0"/>
              <a:t>Porter ME, Larsson S, Lee TH. Standardizing patient outcomes measurement. New England Journal of Medicine. 2016 Feb 11;374(6):504-6.</a:t>
            </a:r>
          </a:p>
          <a:p>
            <a:pPr marL="514350" indent="-514350">
              <a:buFont typeface="+mj-lt"/>
              <a:buAutoNum type="arabicPeriod" startAt="7"/>
            </a:pPr>
            <a:r>
              <a:rPr lang="en-US" sz="1600" dirty="0"/>
              <a:t>Kamal RN, Ring D, Akelman E, Yao J, Ruch DS, Richard M, Ladd A, Got C, Blazar P, Kakar S. Quality measures in upper limb surgery. JBJS. 2016 Mar 16;98(6):505-10.</a:t>
            </a:r>
          </a:p>
          <a:p>
            <a:pPr marL="514350" indent="-514350">
              <a:buFont typeface="+mj-lt"/>
              <a:buAutoNum type="arabicPeriod" startAt="7"/>
            </a:pPr>
            <a:r>
              <a:rPr lang="en-US" sz="1600" dirty="0"/>
              <a:t>Baker DW, Chassin MR. Holding Providers Accountable for Health Care Outcomes. Ann Intern Med. [Epub ahead of print 2017 Aug 15].</a:t>
            </a:r>
          </a:p>
        </p:txBody>
      </p:sp>
      <p:sp>
        <p:nvSpPr>
          <p:cNvPr id="3" name="Title 2">
            <a:extLst>
              <a:ext uri="{FF2B5EF4-FFF2-40B4-BE49-F238E27FC236}">
                <a16:creationId xmlns:a16="http://schemas.microsoft.com/office/drawing/2014/main" id="{FCD04490-F0A4-4804-92A4-BC2C57928CE3}"/>
              </a:ext>
            </a:extLst>
          </p:cNvPr>
          <p:cNvSpPr>
            <a:spLocks noGrp="1"/>
          </p:cNvSpPr>
          <p:nvPr>
            <p:ph type="title"/>
          </p:nvPr>
        </p:nvSpPr>
        <p:spPr/>
        <p:txBody>
          <a:bodyPr/>
          <a:lstStyle/>
          <a:p>
            <a:r>
              <a:rPr lang="en-US" dirty="0"/>
              <a:t>References</a:t>
            </a:r>
          </a:p>
        </p:txBody>
      </p:sp>
    </p:spTree>
    <p:extLst>
      <p:ext uri="{BB962C8B-B14F-4D97-AF65-F5344CB8AC3E}">
        <p14:creationId xmlns:p14="http://schemas.microsoft.com/office/powerpoint/2010/main" val="271623158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p:cNvSpPr>
            <a:spLocks noGrp="1"/>
          </p:cNvSpPr>
          <p:nvPr>
            <p:ph idx="1"/>
          </p:nvPr>
        </p:nvSpPr>
        <p:spPr/>
        <p:txBody>
          <a:bodyPr>
            <a:normAutofit/>
          </a:bodyPr>
          <a:lstStyle/>
          <a:p>
            <a:r>
              <a:rPr lang="en-US" sz="2700" dirty="0"/>
              <a:t>CMS MMS Website</a:t>
            </a:r>
          </a:p>
          <a:p>
            <a:pPr lvl="1"/>
            <a:r>
              <a:rPr lang="en-US" sz="1600" dirty="0">
                <a:hlinkClick r:id="rId3"/>
              </a:rPr>
              <a:t>https://www.cms.gov/Medicare/Quality-Initiatives-Patient-Assessment-Instruments/MMS/Index.html</a:t>
            </a:r>
            <a:endParaRPr lang="en-US" sz="1600" dirty="0"/>
          </a:p>
          <a:p>
            <a:r>
              <a:rPr lang="en-US" sz="2700" dirty="0"/>
              <a:t>Blueprint 13.0</a:t>
            </a:r>
          </a:p>
          <a:p>
            <a:pPr lvl="1"/>
            <a:r>
              <a:rPr lang="en-US" sz="1600" dirty="0">
                <a:hlinkClick r:id="rId4"/>
              </a:rPr>
              <a:t>https://www.cms.gov/Medicare/Quality-Initiatives-Patient-Assessment-Instruments/MMS/MMS-Blueprint.html</a:t>
            </a:r>
            <a:endParaRPr lang="en-US" sz="1600" dirty="0"/>
          </a:p>
          <a:p>
            <a:r>
              <a:rPr lang="en-US" sz="3100" dirty="0"/>
              <a:t>MACRA Education and Outreach Questions and Feedback</a:t>
            </a:r>
          </a:p>
          <a:p>
            <a:pPr lvl="1"/>
            <a:r>
              <a:rPr lang="en-US" sz="2000" dirty="0">
                <a:hlinkClick r:id="rId5"/>
              </a:rPr>
              <a:t>MMSSupport@battelle.org</a:t>
            </a:r>
            <a:endParaRPr lang="en-US" sz="2000" dirty="0"/>
          </a:p>
          <a:p>
            <a:pPr marL="457200" lvl="1" indent="0">
              <a:buNone/>
            </a:pPr>
            <a:endParaRPr lang="en-US" sz="2700" dirty="0"/>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a:t>References</a:t>
            </a:r>
            <a:endParaRPr lang="en-US" dirty="0"/>
          </a:p>
        </p:txBody>
      </p:sp>
      <p:sp>
        <p:nvSpPr>
          <p:cNvPr id="2" name="Title 1"/>
          <p:cNvSpPr>
            <a:spLocks noGrp="1"/>
          </p:cNvSpPr>
          <p:nvPr>
            <p:ph type="title"/>
          </p:nvPr>
        </p:nvSpPr>
        <p:spPr>
          <a:xfrm>
            <a:off x="0" y="0"/>
            <a:ext cx="9144000" cy="634481"/>
          </a:xfrm>
        </p:spPr>
        <p:txBody>
          <a:bodyPr anchor="t"/>
          <a:lstStyle/>
          <a:p>
            <a:r>
              <a:rPr lang="en-US" sz="4000" dirty="0"/>
              <a:t>Process to Outcome Measures</a:t>
            </a:r>
            <a:br>
              <a:rPr lang="en-US" sz="4000" dirty="0"/>
            </a:br>
            <a:endParaRPr lang="en-US" sz="4000" dirty="0"/>
          </a:p>
        </p:txBody>
      </p:sp>
    </p:spTree>
    <p:extLst>
      <p:ext uri="{BB962C8B-B14F-4D97-AF65-F5344CB8AC3E}">
        <p14:creationId xmlns:p14="http://schemas.microsoft.com/office/powerpoint/2010/main" val="34414280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lipart of the word QUALITY" title="picture that says Quality">
            <a:extLst>
              <a:ext uri="{FF2B5EF4-FFF2-40B4-BE49-F238E27FC236}">
                <a16:creationId xmlns:a16="http://schemas.microsoft.com/office/drawing/2014/main" id="{F2B3F85F-4107-418D-8D53-B3281C31C89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66760" y="5438577"/>
            <a:ext cx="3610479" cy="1419423"/>
          </a:xfrm>
          <a:prstGeom prst="rect">
            <a:avLst/>
          </a:prstGeom>
        </p:spPr>
      </p:pic>
      <p:sp>
        <p:nvSpPr>
          <p:cNvPr id="7" name="Rectangle 6"/>
          <p:cNvSpPr/>
          <p:nvPr/>
        </p:nvSpPr>
        <p:spPr>
          <a:xfrm>
            <a:off x="838200" y="2607133"/>
            <a:ext cx="7467600" cy="3000821"/>
          </a:xfrm>
          <a:prstGeom prst="rect">
            <a:avLst/>
          </a:prstGeom>
        </p:spPr>
        <p:txBody>
          <a:bodyPr wrap="square">
            <a:spAutoFit/>
          </a:bodyPr>
          <a:lstStyle/>
          <a:p>
            <a:pPr marL="514350" indent="-514350">
              <a:buFont typeface="+mj-lt"/>
              <a:buAutoNum type="arabicPeriod"/>
            </a:pPr>
            <a:r>
              <a:rPr lang="en-US" sz="2700" dirty="0"/>
              <a:t>Measures Management Inventory</a:t>
            </a:r>
          </a:p>
          <a:p>
            <a:pPr marL="514350" indent="-514350">
              <a:buFont typeface="+mj-lt"/>
              <a:buAutoNum type="arabicPeriod"/>
            </a:pPr>
            <a:r>
              <a:rPr lang="en-US" sz="2700" dirty="0"/>
              <a:t>Measure Types</a:t>
            </a:r>
          </a:p>
          <a:p>
            <a:pPr marL="514350" indent="-514350">
              <a:buFont typeface="+mj-lt"/>
              <a:buAutoNum type="arabicPeriod"/>
            </a:pPr>
            <a:r>
              <a:rPr lang="en-US" sz="2700" dirty="0"/>
              <a:t>Measure Evolution</a:t>
            </a:r>
          </a:p>
          <a:p>
            <a:pPr marL="514350" indent="-514350">
              <a:buFont typeface="+mj-lt"/>
              <a:buAutoNum type="arabicPeriod"/>
            </a:pPr>
            <a:r>
              <a:rPr lang="en-US" sz="2700" dirty="0"/>
              <a:t>Creating a Complete Portfolio</a:t>
            </a:r>
          </a:p>
          <a:p>
            <a:pPr marL="514350" indent="-514350">
              <a:buFont typeface="+mj-lt"/>
              <a:buAutoNum type="arabicPeriod"/>
            </a:pPr>
            <a:r>
              <a:rPr lang="en-US" sz="2700" dirty="0"/>
              <a:t>Poll Results</a:t>
            </a:r>
          </a:p>
          <a:p>
            <a:pPr marL="514350" indent="-514350">
              <a:buFont typeface="+mj-lt"/>
              <a:buAutoNum type="arabicPeriod"/>
            </a:pPr>
            <a:r>
              <a:rPr lang="en-US" sz="2700" dirty="0"/>
              <a:t>Questions</a:t>
            </a:r>
          </a:p>
          <a:p>
            <a:endParaRPr lang="en-US" sz="2700" dirty="0"/>
          </a:p>
        </p:txBody>
      </p:sp>
      <p:sp>
        <p:nvSpPr>
          <p:cNvPr id="6" name="Content Placeholder 2"/>
          <p:cNvSpPr txBox="1">
            <a:spLocks/>
          </p:cNvSpPr>
          <p:nvPr/>
        </p:nvSpPr>
        <p:spPr>
          <a:xfrm>
            <a:off x="457200" y="1887507"/>
            <a:ext cx="8229600" cy="533400"/>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b="1" dirty="0"/>
              <a:t>Agenda Webinar # 2:</a:t>
            </a:r>
          </a:p>
          <a:p>
            <a:pPr marL="0" indent="0">
              <a:buNone/>
            </a:pPr>
            <a:endParaRPr lang="en-US" sz="2800" dirty="0"/>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Measure Development Education &amp; Outreach for Specialty Societies &amp; Patient Advocacy Groups</a:t>
            </a:r>
          </a:p>
        </p:txBody>
      </p:sp>
      <p:sp>
        <p:nvSpPr>
          <p:cNvPr id="2" name="Title 1"/>
          <p:cNvSpPr>
            <a:spLocks noGrp="1"/>
          </p:cNvSpPr>
          <p:nvPr>
            <p:ph type="title"/>
          </p:nvPr>
        </p:nvSpPr>
        <p:spPr>
          <a:xfrm>
            <a:off x="0" y="0"/>
            <a:ext cx="9144000" cy="634481"/>
          </a:xfrm>
        </p:spPr>
        <p:txBody>
          <a:bodyPr anchor="t"/>
          <a:lstStyle/>
          <a:p>
            <a:r>
              <a:rPr lang="en-US" sz="4000" dirty="0"/>
              <a:t>Process to Outcome Measures</a:t>
            </a:r>
            <a:br>
              <a:rPr lang="en-US" sz="4000" dirty="0"/>
            </a:br>
            <a:endParaRPr lang="en-US" sz="4000" dirty="0"/>
          </a:p>
        </p:txBody>
      </p:sp>
    </p:spTree>
    <p:extLst>
      <p:ext uri="{BB962C8B-B14F-4D97-AF65-F5344CB8AC3E}">
        <p14:creationId xmlns:p14="http://schemas.microsoft.com/office/powerpoint/2010/main" val="16069649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1"/>
          <p:cNvSpPr>
            <a:spLocks noGrp="1"/>
          </p:cNvSpPr>
          <p:nvPr>
            <p:ph idx="1"/>
          </p:nvPr>
        </p:nvSpPr>
        <p:spPr/>
        <p:txBody>
          <a:bodyPr>
            <a:normAutofit/>
          </a:bodyPr>
          <a:lstStyle/>
          <a:p>
            <a:pPr marL="0" indent="0">
              <a:buNone/>
            </a:pPr>
            <a:r>
              <a:rPr lang="en-US" sz="2700" b="1" dirty="0"/>
              <a:t>Planned Upcoming Webinars:</a:t>
            </a:r>
          </a:p>
          <a:p>
            <a:pPr marL="457200" lvl="1" indent="0">
              <a:buNone/>
            </a:pPr>
            <a:endParaRPr lang="en-US" sz="2700" b="1" dirty="0"/>
          </a:p>
          <a:p>
            <a:pPr marL="514350" indent="-457200"/>
            <a:r>
              <a:rPr lang="en-US" sz="2700" b="1" dirty="0"/>
              <a:t>11/1/2017</a:t>
            </a:r>
            <a:r>
              <a:rPr lang="en-US" sz="2700" dirty="0"/>
              <a:t>, 2:00-3:00pm </a:t>
            </a:r>
            <a:r>
              <a:rPr lang="en-US" sz="2700" i="1" dirty="0"/>
              <a:t>EST</a:t>
            </a:r>
            <a:r>
              <a:rPr lang="en-US" sz="2700" dirty="0"/>
              <a:t>: </a:t>
            </a:r>
            <a:r>
              <a:rPr lang="en-US" sz="2700" dirty="0" err="1"/>
              <a:t>eCQMs</a:t>
            </a:r>
            <a:endParaRPr lang="en-US" sz="2700" dirty="0"/>
          </a:p>
          <a:p>
            <a:pPr marL="514350" indent="-457200"/>
            <a:r>
              <a:rPr lang="en-US" sz="2700" b="1" dirty="0"/>
              <a:t>11/8/2017</a:t>
            </a:r>
            <a:r>
              <a:rPr lang="en-US" sz="2700" dirty="0"/>
              <a:t>, 1:00-2:00pm </a:t>
            </a:r>
            <a:r>
              <a:rPr lang="en-US" sz="2700" i="1" dirty="0"/>
              <a:t>EST</a:t>
            </a:r>
            <a:r>
              <a:rPr lang="en-US" sz="2700" dirty="0"/>
              <a:t>: MIPS Overview</a:t>
            </a:r>
          </a:p>
          <a:p>
            <a:pPr marL="57150" indent="0">
              <a:buNone/>
            </a:pPr>
            <a:endParaRPr lang="en-US" sz="2700" dirty="0"/>
          </a:p>
          <a:p>
            <a:pPr marL="514350" indent="-457200"/>
            <a:r>
              <a:rPr lang="en-US" sz="2700" dirty="0"/>
              <a:t>Suggestions for future topics?</a:t>
            </a:r>
          </a:p>
          <a:p>
            <a:pPr marL="514350" indent="-457200"/>
            <a:endParaRPr lang="en-US" sz="1050" dirty="0"/>
          </a:p>
          <a:p>
            <a:pPr marL="514350" indent="-457200"/>
            <a:r>
              <a:rPr lang="en-US" sz="2700" dirty="0"/>
              <a:t>Email: </a:t>
            </a:r>
            <a:r>
              <a:rPr lang="en-US" sz="2700" dirty="0">
                <a:solidFill>
                  <a:schemeClr val="bg2">
                    <a:lumMod val="60000"/>
                    <a:lumOff val="40000"/>
                  </a:schemeClr>
                </a:solidFill>
                <a:hlinkClick r:id="rId3"/>
              </a:rPr>
              <a:t>MMSsupport@battelle.org</a:t>
            </a:r>
            <a:r>
              <a:rPr lang="en-US" sz="2700" dirty="0">
                <a:solidFill>
                  <a:srgbClr val="3333FF"/>
                </a:solidFill>
              </a:rPr>
              <a:t> </a:t>
            </a:r>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a:t>Measure Development Education &amp; Outreach for Specialty Societies &amp; Patient Advocacy Groups</a:t>
            </a:r>
            <a:endParaRPr lang="en-US" dirty="0"/>
          </a:p>
        </p:txBody>
      </p:sp>
      <p:sp>
        <p:nvSpPr>
          <p:cNvPr id="2" name="Title 1"/>
          <p:cNvSpPr>
            <a:spLocks noGrp="1"/>
          </p:cNvSpPr>
          <p:nvPr>
            <p:ph type="title"/>
          </p:nvPr>
        </p:nvSpPr>
        <p:spPr>
          <a:xfrm>
            <a:off x="0" y="0"/>
            <a:ext cx="9144000" cy="634481"/>
          </a:xfrm>
        </p:spPr>
        <p:txBody>
          <a:bodyPr anchor="t"/>
          <a:lstStyle/>
          <a:p>
            <a:r>
              <a:rPr lang="en-US" sz="4000" dirty="0"/>
              <a:t>Process to Outcome Measures</a:t>
            </a:r>
            <a:br>
              <a:rPr lang="en-US" sz="4000" dirty="0"/>
            </a:br>
            <a:endParaRPr lang="en-US" sz="4000" dirty="0"/>
          </a:p>
        </p:txBody>
      </p:sp>
    </p:spTree>
    <p:extLst>
      <p:ext uri="{BB962C8B-B14F-4D97-AF65-F5344CB8AC3E}">
        <p14:creationId xmlns:p14="http://schemas.microsoft.com/office/powerpoint/2010/main" val="71256649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This is the section where the audience can learn about the other webinars that will be offered in the near future.">
            <a:extLst>
              <a:ext uri="{FF2B5EF4-FFF2-40B4-BE49-F238E27FC236}">
                <a16:creationId xmlns:a16="http://schemas.microsoft.com/office/drawing/2014/main" id="{2D97DB26-A972-4EB4-BB63-EFC58461CE66}"/>
              </a:ext>
            </a:extLst>
          </p:cNvPr>
          <p:cNvPicPr>
            <a:picLocks noChangeAspect="1"/>
          </p:cNvPicPr>
          <p:nvPr/>
        </p:nvPicPr>
        <p:blipFill rotWithShape="1">
          <a:blip r:embed="rId3"/>
          <a:srcRect l="65000" t="20371" r="15833" b="20371"/>
          <a:stretch/>
        </p:blipFill>
        <p:spPr>
          <a:xfrm>
            <a:off x="4773078" y="2465921"/>
            <a:ext cx="3761322" cy="3270715"/>
          </a:xfrm>
          <a:prstGeom prst="rect">
            <a:avLst/>
          </a:prstGeom>
        </p:spPr>
      </p:pic>
      <p:pic>
        <p:nvPicPr>
          <p:cNvPr id="8" name="Picture 7" descr="This is a section of the newsletter that provides details about opportunities for stakeholders to engage in quality measure development opportunities with CMS.">
            <a:extLst>
              <a:ext uri="{FF2B5EF4-FFF2-40B4-BE49-F238E27FC236}">
                <a16:creationId xmlns:a16="http://schemas.microsoft.com/office/drawing/2014/main" id="{97295568-11C2-4263-B2CE-9FEE8790D428}"/>
              </a:ext>
            </a:extLst>
          </p:cNvPr>
          <p:cNvPicPr>
            <a:picLocks noChangeAspect="1"/>
          </p:cNvPicPr>
          <p:nvPr/>
        </p:nvPicPr>
        <p:blipFill rotWithShape="1">
          <a:blip r:embed="rId4"/>
          <a:srcRect l="65833" t="38148" r="16667" b="26296"/>
          <a:stretch/>
        </p:blipFill>
        <p:spPr>
          <a:xfrm>
            <a:off x="609600" y="4523321"/>
            <a:ext cx="3754956" cy="2145689"/>
          </a:xfrm>
          <a:prstGeom prst="rect">
            <a:avLst/>
          </a:prstGeom>
        </p:spPr>
      </p:pic>
      <p:pic>
        <p:nvPicPr>
          <p:cNvPr id="3" name="Picture 2" descr="This is a screenshot of the start of the MACRA newsletter to show what information the audience can expect each month. ">
            <a:extLst>
              <a:ext uri="{FF2B5EF4-FFF2-40B4-BE49-F238E27FC236}">
                <a16:creationId xmlns:a16="http://schemas.microsoft.com/office/drawing/2014/main" id="{01604EB4-CF25-4E54-8E2B-D1706A51A246}"/>
              </a:ext>
            </a:extLst>
          </p:cNvPr>
          <p:cNvPicPr>
            <a:picLocks noChangeAspect="1"/>
          </p:cNvPicPr>
          <p:nvPr/>
        </p:nvPicPr>
        <p:blipFill rotWithShape="1">
          <a:blip r:embed="rId5"/>
          <a:srcRect l="65000" t="11481" r="15000" b="52963"/>
          <a:stretch/>
        </p:blipFill>
        <p:spPr>
          <a:xfrm>
            <a:off x="609600" y="2465922"/>
            <a:ext cx="3754956" cy="1877478"/>
          </a:xfrm>
          <a:prstGeom prst="rect">
            <a:avLst/>
          </a:prstGeom>
        </p:spPr>
      </p:pic>
      <p:sp>
        <p:nvSpPr>
          <p:cNvPr id="7" name="Content Placeholder 1"/>
          <p:cNvSpPr>
            <a:spLocks noGrp="1"/>
          </p:cNvSpPr>
          <p:nvPr>
            <p:ph idx="1"/>
          </p:nvPr>
        </p:nvSpPr>
        <p:spPr>
          <a:xfrm>
            <a:off x="457200" y="1828801"/>
            <a:ext cx="8229600" cy="506962"/>
          </a:xfrm>
        </p:spPr>
        <p:txBody>
          <a:bodyPr>
            <a:normAutofit/>
          </a:bodyPr>
          <a:lstStyle/>
          <a:p>
            <a:pPr marL="0" indent="0">
              <a:buNone/>
            </a:pPr>
            <a:r>
              <a:rPr lang="en-US" sz="2700" b="1" dirty="0"/>
              <a:t>MACRA Outreach Newsletter:</a:t>
            </a:r>
          </a:p>
          <a:p>
            <a:pPr marL="457200" lvl="1" indent="0">
              <a:buNone/>
            </a:pPr>
            <a:endParaRPr lang="en-US" sz="2700" b="1" dirty="0"/>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Measure Development Education &amp; Outreach for Specialty Societies &amp; Patient Advocacy Groups</a:t>
            </a:r>
          </a:p>
        </p:txBody>
      </p:sp>
      <p:sp>
        <p:nvSpPr>
          <p:cNvPr id="2" name="Title 1"/>
          <p:cNvSpPr>
            <a:spLocks noGrp="1"/>
          </p:cNvSpPr>
          <p:nvPr>
            <p:ph type="title"/>
          </p:nvPr>
        </p:nvSpPr>
        <p:spPr>
          <a:xfrm>
            <a:off x="0" y="0"/>
            <a:ext cx="9144000" cy="634481"/>
          </a:xfrm>
        </p:spPr>
        <p:txBody>
          <a:bodyPr anchor="t"/>
          <a:lstStyle/>
          <a:p>
            <a:r>
              <a:rPr lang="en-US" sz="4000" dirty="0"/>
              <a:t>Process to Outcome Measures</a:t>
            </a:r>
            <a:br>
              <a:rPr lang="en-US" sz="4000" dirty="0"/>
            </a:br>
            <a:endParaRPr lang="en-US" sz="4000" dirty="0"/>
          </a:p>
        </p:txBody>
      </p:sp>
    </p:spTree>
    <p:extLst>
      <p:ext uri="{BB962C8B-B14F-4D97-AF65-F5344CB8AC3E}">
        <p14:creationId xmlns:p14="http://schemas.microsoft.com/office/powerpoint/2010/main" val="396114491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Clipart of a light bulb&#10;">
            <a:extLst>
              <a:ext uri="{FF2B5EF4-FFF2-40B4-BE49-F238E27FC236}">
                <a16:creationId xmlns:a16="http://schemas.microsoft.com/office/drawing/2014/main" id="{712CE562-FAE8-4034-9184-E89A50C9FB65}"/>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6530451" y="4009893"/>
            <a:ext cx="2438400" cy="2438400"/>
          </a:xfrm>
          <a:prstGeom prst="rect">
            <a:avLst/>
          </a:prstGeom>
        </p:spPr>
      </p:pic>
      <p:sp>
        <p:nvSpPr>
          <p:cNvPr id="3" name="Content Placeholder 2"/>
          <p:cNvSpPr>
            <a:spLocks noGrp="1"/>
          </p:cNvSpPr>
          <p:nvPr>
            <p:ph idx="1"/>
          </p:nvPr>
        </p:nvSpPr>
        <p:spPr>
          <a:xfrm>
            <a:off x="0" y="1828801"/>
            <a:ext cx="8991599" cy="2590800"/>
          </a:xfrm>
        </p:spPr>
        <p:txBody>
          <a:bodyPr>
            <a:normAutofit/>
          </a:bodyPr>
          <a:lstStyle/>
          <a:p>
            <a:pPr marL="457200" lvl="1" indent="0">
              <a:buNone/>
            </a:pPr>
            <a:r>
              <a:rPr lang="en-US" sz="2700" b="1" dirty="0"/>
              <a:t>Reminder: </a:t>
            </a:r>
          </a:p>
          <a:p>
            <a:pPr marL="457200" lvl="1" indent="0">
              <a:buNone/>
            </a:pPr>
            <a:endParaRPr lang="en-US" sz="2700" dirty="0"/>
          </a:p>
          <a:p>
            <a:pPr marL="457200" lvl="1" indent="0">
              <a:buNone/>
            </a:pPr>
            <a:r>
              <a:rPr lang="en-US" sz="2700" dirty="0"/>
              <a:t>If you are currently developing quality measures that you would like to present to CMS contact the MMS Support Desk at </a:t>
            </a:r>
            <a:r>
              <a:rPr lang="en-US" sz="2700" dirty="0">
                <a:hlinkClick r:id="rId5"/>
              </a:rPr>
              <a:t>MMSsupport@Battelle.org</a:t>
            </a:r>
            <a:endParaRPr lang="en-US" sz="2700" dirty="0"/>
          </a:p>
          <a:p>
            <a:pPr marL="457200" lvl="1" indent="0">
              <a:buNone/>
            </a:pPr>
            <a:endParaRPr lang="en-US" sz="3200" dirty="0"/>
          </a:p>
          <a:p>
            <a:pPr marL="0" indent="0">
              <a:buNone/>
            </a:pPr>
            <a:endParaRPr lang="en-US" dirty="0"/>
          </a:p>
        </p:txBody>
      </p:sp>
      <p:sp>
        <p:nvSpPr>
          <p:cNvPr id="7"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Measure Development Education &amp; Outreach for Specialty Societies &amp; Patient Advocacy Groups</a:t>
            </a:r>
          </a:p>
        </p:txBody>
      </p:sp>
      <p:sp>
        <p:nvSpPr>
          <p:cNvPr id="2" name="Title 1"/>
          <p:cNvSpPr>
            <a:spLocks noGrp="1"/>
          </p:cNvSpPr>
          <p:nvPr>
            <p:ph type="title"/>
          </p:nvPr>
        </p:nvSpPr>
        <p:spPr>
          <a:xfrm>
            <a:off x="0" y="0"/>
            <a:ext cx="9144000" cy="634481"/>
          </a:xfrm>
        </p:spPr>
        <p:txBody>
          <a:bodyPr anchor="t"/>
          <a:lstStyle/>
          <a:p>
            <a:r>
              <a:rPr lang="en-US" dirty="0"/>
              <a:t>CMS Spotlight Opportunities</a:t>
            </a:r>
          </a:p>
        </p:txBody>
      </p:sp>
    </p:spTree>
    <p:extLst>
      <p:ext uri="{BB962C8B-B14F-4D97-AF65-F5344CB8AC3E}">
        <p14:creationId xmlns:p14="http://schemas.microsoft.com/office/powerpoint/2010/main" val="132984328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1"/>
          <p:cNvSpPr txBox="1">
            <a:spLocks/>
          </p:cNvSpPr>
          <p:nvPr/>
        </p:nvSpPr>
        <p:spPr>
          <a:xfrm>
            <a:off x="490025" y="1828800"/>
            <a:ext cx="7930647" cy="4648200"/>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sz="2700" b="1" u="sng" dirty="0"/>
          </a:p>
          <a:p>
            <a:r>
              <a:rPr lang="en-US" sz="2700" b="1" u="sng" dirty="0"/>
              <a:t>Battelle</a:t>
            </a:r>
          </a:p>
          <a:p>
            <a:pPr marL="0" indent="0">
              <a:buNone/>
            </a:pPr>
            <a:r>
              <a:rPr lang="en-US" sz="2700" dirty="0"/>
              <a:t>Measures Management System Contractor:  </a:t>
            </a:r>
            <a:r>
              <a:rPr lang="en-US" sz="2700" dirty="0">
                <a:solidFill>
                  <a:srgbClr val="0000FF"/>
                </a:solidFill>
              </a:rPr>
              <a:t>Battelle</a:t>
            </a:r>
          </a:p>
          <a:p>
            <a:pPr marL="0" indent="0">
              <a:buNone/>
            </a:pPr>
            <a:r>
              <a:rPr lang="en-US" sz="2700" dirty="0"/>
              <a:t>Contact:  </a:t>
            </a:r>
            <a:r>
              <a:rPr lang="en-US" sz="2700" dirty="0">
                <a:hlinkClick r:id="rId3"/>
              </a:rPr>
              <a:t>MMSsupport@Battelle.org</a:t>
            </a:r>
            <a:endParaRPr lang="en-US" sz="2700" dirty="0"/>
          </a:p>
          <a:p>
            <a:endParaRPr lang="en-US" sz="2700" u="sng" dirty="0"/>
          </a:p>
          <a:p>
            <a:r>
              <a:rPr lang="en-US" sz="2700" b="1" u="sng" dirty="0"/>
              <a:t>CMS</a:t>
            </a:r>
          </a:p>
          <a:p>
            <a:pPr marL="0" indent="0">
              <a:buNone/>
            </a:pPr>
            <a:r>
              <a:rPr lang="en-US" sz="2700" dirty="0"/>
              <a:t>Golden Davis: </a:t>
            </a:r>
            <a:r>
              <a:rPr lang="en-US" sz="2700" dirty="0">
                <a:hlinkClick r:id="rId4"/>
              </a:rPr>
              <a:t>Golden.Davis@cms.hhs.gov</a:t>
            </a:r>
            <a:endParaRPr lang="en-US" sz="2700" dirty="0"/>
          </a:p>
          <a:p>
            <a:pPr marL="0" indent="0">
              <a:buNone/>
            </a:pPr>
            <a:r>
              <a:rPr lang="en-US" sz="2700" dirty="0"/>
              <a:t>Kim Rawlings: </a:t>
            </a:r>
            <a:r>
              <a:rPr lang="en-US" sz="2700" dirty="0">
                <a:hlinkClick r:id="rId5"/>
              </a:rPr>
              <a:t>Kimberly.Rawlings@cms.hhs.gov</a:t>
            </a:r>
            <a:r>
              <a:rPr lang="en-US" sz="2700" dirty="0"/>
              <a:t> </a:t>
            </a:r>
          </a:p>
        </p:txBody>
      </p:sp>
      <p:sp>
        <p:nvSpPr>
          <p:cNvPr id="5" name="Title 4"/>
          <p:cNvSpPr txBox="1">
            <a:spLocks/>
          </p:cNvSpPr>
          <p:nvPr/>
        </p:nvSpPr>
        <p:spPr>
          <a:xfrm>
            <a:off x="0" y="685799"/>
            <a:ext cx="9144000" cy="1015481"/>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Contact Information</a:t>
            </a:r>
          </a:p>
        </p:txBody>
      </p:sp>
      <p:sp>
        <p:nvSpPr>
          <p:cNvPr id="4" name="Title 3"/>
          <p:cNvSpPr>
            <a:spLocks noGrp="1"/>
          </p:cNvSpPr>
          <p:nvPr>
            <p:ph type="title"/>
          </p:nvPr>
        </p:nvSpPr>
        <p:spPr>
          <a:xfrm>
            <a:off x="25998" y="0"/>
            <a:ext cx="9118002" cy="685799"/>
          </a:xfrm>
        </p:spPr>
        <p:txBody>
          <a:bodyPr anchor="t"/>
          <a:lstStyle/>
          <a:p>
            <a:r>
              <a:rPr lang="en-US" sz="4000" dirty="0"/>
              <a:t>Process to Outcome Measures</a:t>
            </a:r>
            <a:br>
              <a:rPr lang="en-US" sz="4000" dirty="0"/>
            </a:br>
            <a:endParaRPr lang="en-US" sz="4000" dirty="0"/>
          </a:p>
        </p:txBody>
      </p:sp>
    </p:spTree>
    <p:extLst>
      <p:ext uri="{BB962C8B-B14F-4D97-AF65-F5344CB8AC3E}">
        <p14:creationId xmlns:p14="http://schemas.microsoft.com/office/powerpoint/2010/main" val="27537065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p:cNvSpPr/>
          <p:nvPr/>
        </p:nvSpPr>
        <p:spPr>
          <a:xfrm>
            <a:off x="0" y="5941498"/>
            <a:ext cx="9144000" cy="369332"/>
          </a:xfrm>
          <a:prstGeom prst="rect">
            <a:avLst/>
          </a:prstGeom>
        </p:spPr>
        <p:txBody>
          <a:bodyPr wrap="square">
            <a:spAutoFit/>
          </a:bodyPr>
          <a:lstStyle/>
          <a:p>
            <a:pPr marL="300038" lvl="1">
              <a:defRPr/>
            </a:pPr>
            <a:r>
              <a:rPr lang="en-US" kern="0" dirty="0">
                <a:solidFill>
                  <a:prstClr val="black"/>
                </a:solidFill>
                <a:latin typeface="Calibri Light" panose="020F0302020204030204"/>
                <a:hlinkClick r:id="rId3"/>
              </a:rPr>
              <a:t>https://www.cms.gov/Medicare/Quality-Initiatives-Patient-Assessment-Instruments/MMS/</a:t>
            </a:r>
            <a:r>
              <a:rPr lang="en-US" kern="0" dirty="0">
                <a:solidFill>
                  <a:prstClr val="black"/>
                </a:solidFill>
                <a:latin typeface="Calibri Light" panose="020F0302020204030204"/>
              </a:rPr>
              <a:t> </a:t>
            </a:r>
          </a:p>
        </p:txBody>
      </p:sp>
      <p:pic>
        <p:nvPicPr>
          <p:cNvPr id="4" name="Picture 3" descr="Photo of Cover - Blueprint for the CMS Measures Management System Version 13.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62600" y="1927101"/>
            <a:ext cx="3200847" cy="4029637"/>
          </a:xfrm>
          <a:prstGeom prst="rect">
            <a:avLst/>
          </a:prstGeom>
          <a:ln w="3175" cap="sq">
            <a:solidFill>
              <a:srgbClr val="000000"/>
            </a:solidFill>
            <a:prstDash val="solid"/>
            <a:miter lim="800000"/>
          </a:ln>
          <a:effectLst>
            <a:outerShdw blurRad="50800" dist="38100" dir="2700000" algn="tl" rotWithShape="0">
              <a:srgbClr val="000000">
                <a:alpha val="43000"/>
              </a:srgbClr>
            </a:outerShdw>
          </a:effectLst>
        </p:spPr>
      </p:pic>
      <p:sp>
        <p:nvSpPr>
          <p:cNvPr id="17" name="Rectangle 3"/>
          <p:cNvSpPr txBox="1">
            <a:spLocks noChangeArrowheads="1"/>
          </p:cNvSpPr>
          <p:nvPr/>
        </p:nvSpPr>
        <p:spPr bwMode="auto">
          <a:xfrm>
            <a:off x="381000" y="2895600"/>
            <a:ext cx="5257800" cy="257770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68580" tIns="34290" rIns="68580" bIns="34290" numCol="1" anchor="t" anchorCtr="0" compatLnSpc="1">
            <a:prstTxWarp prst="textNoShape">
              <a:avLst/>
            </a:prstTxWarp>
          </a:bodyPr>
          <a:lstStyle>
            <a:lvl1pPr marL="342900" indent="-342900" algn="l" rtl="0" eaLnBrk="0" fontAlgn="base" hangingPunct="0">
              <a:spcBef>
                <a:spcPct val="20000"/>
              </a:spcBef>
              <a:spcAft>
                <a:spcPct val="0"/>
              </a:spcAft>
              <a:buChar char="•"/>
              <a:defRPr sz="2600">
                <a:solidFill>
                  <a:schemeClr val="tx1"/>
                </a:solidFill>
                <a:latin typeface="+mn-lt"/>
                <a:ea typeface="+mn-ea"/>
                <a:cs typeface="ＭＳ Ｐゴシック" charset="0"/>
              </a:defRPr>
            </a:lvl1pPr>
            <a:lvl2pPr marL="742950" indent="-285750" algn="l" rtl="0" eaLnBrk="0" fontAlgn="base" hangingPunct="0">
              <a:spcBef>
                <a:spcPct val="20000"/>
              </a:spcBef>
              <a:spcAft>
                <a:spcPct val="0"/>
              </a:spcAft>
              <a:buChar char="–"/>
              <a:defRPr sz="2200">
                <a:solidFill>
                  <a:schemeClr val="tx1"/>
                </a:solidFill>
                <a:latin typeface="+mn-lt"/>
                <a:ea typeface="+mn-ea"/>
              </a:defRPr>
            </a:lvl2pPr>
            <a:lvl3pPr marL="1085850" indent="-228600" algn="l" rtl="0" eaLnBrk="0" fontAlgn="base" hangingPunct="0">
              <a:spcBef>
                <a:spcPct val="20000"/>
              </a:spcBef>
              <a:spcAft>
                <a:spcPct val="0"/>
              </a:spcAft>
              <a:buFont typeface="Times" charset="0"/>
              <a:buChar char="•"/>
              <a:defRPr sz="2000">
                <a:solidFill>
                  <a:schemeClr val="tx1"/>
                </a:solidFill>
                <a:latin typeface="+mn-lt"/>
                <a:ea typeface="+mn-ea"/>
              </a:defRPr>
            </a:lvl3pPr>
            <a:lvl4pPr marL="1428750" indent="-228600" algn="l" rtl="0" eaLnBrk="0" fontAlgn="base" hangingPunct="0">
              <a:spcBef>
                <a:spcPct val="20000"/>
              </a:spcBef>
              <a:spcAft>
                <a:spcPct val="0"/>
              </a:spcAft>
              <a:buChar char="–"/>
              <a:defRPr>
                <a:solidFill>
                  <a:schemeClr val="tx1"/>
                </a:solidFill>
                <a:latin typeface="+mn-lt"/>
                <a:ea typeface="+mn-ea"/>
              </a:defRPr>
            </a:lvl4pPr>
            <a:lvl5pPr marL="1771650" indent="-228600" algn="l" rtl="0" eaLnBrk="0" fontAlgn="base" hangingPunct="0">
              <a:spcBef>
                <a:spcPct val="20000"/>
              </a:spcBef>
              <a:spcAft>
                <a:spcPct val="0"/>
              </a:spcAft>
              <a:buFont typeface="Wingdings" charset="0"/>
              <a:buChar char="§"/>
              <a:defRPr sz="1600">
                <a:solidFill>
                  <a:schemeClr val="tx1"/>
                </a:solidFill>
                <a:latin typeface="+mn-lt"/>
                <a:ea typeface="+mn-ea"/>
              </a:defRPr>
            </a:lvl5pPr>
            <a:lvl6pPr marL="2228850" indent="-228600" algn="l" rtl="0" fontAlgn="base">
              <a:spcBef>
                <a:spcPct val="20000"/>
              </a:spcBef>
              <a:spcAft>
                <a:spcPct val="0"/>
              </a:spcAft>
              <a:buFont typeface="Wingdings" charset="0"/>
              <a:buChar char="§"/>
              <a:defRPr sz="1600">
                <a:solidFill>
                  <a:schemeClr val="bg2"/>
                </a:solidFill>
                <a:latin typeface="+mn-lt"/>
                <a:ea typeface="+mn-ea"/>
              </a:defRPr>
            </a:lvl6pPr>
            <a:lvl7pPr marL="2686050" indent="-228600" algn="l" rtl="0" fontAlgn="base">
              <a:spcBef>
                <a:spcPct val="20000"/>
              </a:spcBef>
              <a:spcAft>
                <a:spcPct val="0"/>
              </a:spcAft>
              <a:buFont typeface="Wingdings" charset="0"/>
              <a:buChar char="§"/>
              <a:defRPr sz="1600">
                <a:solidFill>
                  <a:schemeClr val="bg2"/>
                </a:solidFill>
                <a:latin typeface="+mn-lt"/>
                <a:ea typeface="+mn-ea"/>
              </a:defRPr>
            </a:lvl7pPr>
            <a:lvl8pPr marL="3143250" indent="-228600" algn="l" rtl="0" fontAlgn="base">
              <a:spcBef>
                <a:spcPct val="20000"/>
              </a:spcBef>
              <a:spcAft>
                <a:spcPct val="0"/>
              </a:spcAft>
              <a:buFont typeface="Wingdings" charset="0"/>
              <a:buChar char="§"/>
              <a:defRPr sz="1600">
                <a:solidFill>
                  <a:schemeClr val="bg2"/>
                </a:solidFill>
                <a:latin typeface="+mn-lt"/>
                <a:ea typeface="+mn-ea"/>
              </a:defRPr>
            </a:lvl8pPr>
            <a:lvl9pPr marL="3600450" indent="-228600" algn="l" rtl="0" fontAlgn="base">
              <a:spcBef>
                <a:spcPct val="20000"/>
              </a:spcBef>
              <a:spcAft>
                <a:spcPct val="0"/>
              </a:spcAft>
              <a:buFont typeface="Wingdings" charset="0"/>
              <a:buChar char="§"/>
              <a:defRPr sz="1600">
                <a:solidFill>
                  <a:schemeClr val="bg2"/>
                </a:solidFill>
                <a:latin typeface="+mn-lt"/>
                <a:ea typeface="+mn-ea"/>
              </a:defRPr>
            </a:lvl9pPr>
          </a:lstStyle>
          <a:p>
            <a:pPr marL="300038" lvl="1" indent="0" eaLnBrk="1" hangingPunct="1">
              <a:buNone/>
              <a:defRPr/>
            </a:pPr>
            <a:r>
              <a:rPr lang="en-US" sz="2800" b="1" kern="0" dirty="0">
                <a:solidFill>
                  <a:prstClr val="black"/>
                </a:solidFill>
              </a:rPr>
              <a:t>The Measures Management System (MMS) </a:t>
            </a:r>
            <a:r>
              <a:rPr lang="en-US" sz="2400" kern="0" dirty="0">
                <a:solidFill>
                  <a:prstClr val="black"/>
                </a:solidFill>
              </a:rPr>
              <a:t>provides best practices and tools both on the MMS website and in the </a:t>
            </a:r>
            <a:r>
              <a:rPr lang="en-US" sz="3200" b="1" kern="0" dirty="0">
                <a:solidFill>
                  <a:srgbClr val="3333FF"/>
                </a:solidFill>
              </a:rPr>
              <a:t>Blueprint</a:t>
            </a:r>
            <a:endParaRPr lang="en-US" sz="2400" b="1" kern="0" dirty="0">
              <a:solidFill>
                <a:srgbClr val="3333FF"/>
              </a:solidFill>
            </a:endParaRPr>
          </a:p>
          <a:p>
            <a:pPr marL="300038" lvl="1" indent="0" eaLnBrk="1" hangingPunct="1">
              <a:buNone/>
              <a:defRPr/>
            </a:pPr>
            <a:endParaRPr lang="en-US" sz="2400" kern="0" dirty="0">
              <a:solidFill>
                <a:prstClr val="black"/>
              </a:solidFill>
            </a:endParaRPr>
          </a:p>
        </p:txBody>
      </p:sp>
      <p:sp>
        <p:nvSpPr>
          <p:cNvPr id="5" name="Title 4"/>
          <p:cNvSpPr txBox="1">
            <a:spLocks/>
          </p:cNvSpPr>
          <p:nvPr/>
        </p:nvSpPr>
        <p:spPr>
          <a:xfrm>
            <a:off x="0" y="735564"/>
            <a:ext cx="9144000" cy="990444"/>
          </a:xfrm>
          <a:prstGeom prst="rect">
            <a:avLst/>
          </a:prstGeom>
          <a:solidFill>
            <a:srgbClr val="FFD004"/>
          </a:solidFill>
          <a:effectLst>
            <a:outerShdw dist="76200" dir="5640000" algn="tl" rotWithShape="0">
              <a:srgbClr val="084A9C"/>
            </a:outerShdw>
          </a:effectLst>
        </p:spPr>
        <p:txBody>
          <a:bodyPr vert="horz" lIns="68580" tIns="34290" rIns="68580" bIns="34290" rtlCol="0" anchor="ctr">
            <a:noAutofit/>
          </a:bodyPr>
          <a:lstStyle>
            <a:lvl1pPr indent="0" algn="ctr">
              <a:spcBef>
                <a:spcPts val="0"/>
              </a:spcBef>
              <a:buNone/>
              <a:defRPr sz="3200" b="1">
                <a:latin typeface="+mj-lt"/>
                <a:ea typeface="+mj-ea"/>
                <a:cs typeface="+mj-cs"/>
              </a:defRPr>
            </a:lvl1pPr>
          </a:lstStyle>
          <a:p>
            <a:r>
              <a:rPr lang="en-US" sz="4400" dirty="0">
                <a:solidFill>
                  <a:prstClr val="black"/>
                </a:solidFill>
                <a:latin typeface="Calibri"/>
              </a:rPr>
              <a:t>Blueprint</a:t>
            </a:r>
            <a:endParaRPr lang="en-US" sz="2400" dirty="0">
              <a:solidFill>
                <a:prstClr val="black"/>
              </a:solidFill>
              <a:latin typeface="Calibri" panose="020F0502020204030204" pitchFamily="34" charset="0"/>
            </a:endParaRPr>
          </a:p>
        </p:txBody>
      </p:sp>
      <p:sp>
        <p:nvSpPr>
          <p:cNvPr id="2" name="Title 1"/>
          <p:cNvSpPr>
            <a:spLocks noGrp="1"/>
          </p:cNvSpPr>
          <p:nvPr>
            <p:ph type="title"/>
          </p:nvPr>
        </p:nvSpPr>
        <p:spPr>
          <a:xfrm>
            <a:off x="0" y="-66026"/>
            <a:ext cx="9144000" cy="801590"/>
          </a:xfrm>
        </p:spPr>
        <p:txBody>
          <a:bodyPr anchor="t"/>
          <a:lstStyle/>
          <a:p>
            <a:pPr algn="ctr"/>
            <a:r>
              <a:rPr lang="en-US" sz="4400" b="1" dirty="0">
                <a:latin typeface="Calibri"/>
              </a:rPr>
              <a:t>Measure Development</a:t>
            </a:r>
            <a:br>
              <a:rPr lang="en-US" sz="3000" dirty="0"/>
            </a:br>
            <a:endParaRPr lang="en-US" sz="3000" dirty="0"/>
          </a:p>
        </p:txBody>
      </p:sp>
    </p:spTree>
    <p:extLst>
      <p:ext uri="{BB962C8B-B14F-4D97-AF65-F5344CB8AC3E}">
        <p14:creationId xmlns:p14="http://schemas.microsoft.com/office/powerpoint/2010/main" val="29759672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957ECB36-C0AD-40A0-8B73-86C9487C536D}"/>
              </a:ext>
            </a:extLst>
          </p:cNvPr>
          <p:cNvSpPr/>
          <p:nvPr/>
        </p:nvSpPr>
        <p:spPr>
          <a:xfrm>
            <a:off x="228600" y="1905000"/>
            <a:ext cx="8686800" cy="4626908"/>
          </a:xfrm>
          <a:prstGeom prst="rect">
            <a:avLst/>
          </a:prstGeom>
        </p:spPr>
        <p:txBody>
          <a:bodyPr wrap="square">
            <a:spAutoFit/>
          </a:bodyPr>
          <a:lstStyle/>
          <a:p>
            <a:pPr>
              <a:spcAft>
                <a:spcPts val="800"/>
              </a:spcAft>
            </a:pPr>
            <a:r>
              <a:rPr lang="en-US" sz="2400" dirty="0">
                <a:latin typeface="Calibri" panose="020F0502020204030204" pitchFamily="34" charset="0"/>
                <a:ea typeface="Calibri" panose="020F0502020204030204" pitchFamily="34" charset="0"/>
                <a:cs typeface="Times New Roman" panose="02020603050405020304" pitchFamily="18" charset="0"/>
              </a:rPr>
              <a:t>Measures should be developed to:</a:t>
            </a:r>
          </a:p>
          <a:p>
            <a:pPr marL="342900" marR="0" lvl="0" indent="-342900">
              <a:spcBef>
                <a:spcPts val="0"/>
              </a:spcBef>
              <a:spcAft>
                <a:spcPts val="0"/>
              </a:spcAft>
              <a:buFont typeface="Wingdings" panose="05000000000000000000" pitchFamily="2" charset="2"/>
              <a:buChar char="Ø"/>
              <a:tabLst>
                <a:tab pos="228600" algn="l"/>
              </a:tabLst>
            </a:pPr>
            <a:r>
              <a:rPr lang="en-US" sz="2400" dirty="0">
                <a:latin typeface="Calibri" panose="020F0502020204030204" pitchFamily="34" charset="0"/>
                <a:ea typeface="Calibri" panose="020F0502020204030204" pitchFamily="34" charset="0"/>
                <a:cs typeface="Times New Roman" panose="02020603050405020304" pitchFamily="18" charset="0"/>
              </a:rPr>
              <a:t>Address a performance gap where there is known variation in performance, not just a measure gap</a:t>
            </a:r>
          </a:p>
          <a:p>
            <a:pPr marL="342900" marR="0" lvl="0" indent="-342900">
              <a:spcBef>
                <a:spcPts val="0"/>
              </a:spcBef>
              <a:spcAft>
                <a:spcPts val="0"/>
              </a:spcAft>
              <a:buFont typeface="Wingdings" panose="05000000000000000000" pitchFamily="2" charset="2"/>
              <a:buChar char="Ø"/>
              <a:tabLst>
                <a:tab pos="228600" algn="l"/>
              </a:tabLst>
            </a:pPr>
            <a:r>
              <a:rPr lang="en-US" sz="2400" dirty="0">
                <a:latin typeface="Calibri" panose="020F0502020204030204" pitchFamily="34" charset="0"/>
                <a:ea typeface="Calibri" panose="020F0502020204030204" pitchFamily="34" charset="0"/>
                <a:cs typeface="Times New Roman" panose="02020603050405020304" pitchFamily="18" charset="0"/>
              </a:rPr>
              <a:t>Focus on what is best for patients</a:t>
            </a:r>
          </a:p>
          <a:p>
            <a:pPr marL="342900" marR="0" lvl="0" indent="-342900">
              <a:spcBef>
                <a:spcPts val="0"/>
              </a:spcBef>
              <a:spcAft>
                <a:spcPts val="0"/>
              </a:spcAft>
              <a:buFont typeface="Wingdings" panose="05000000000000000000" pitchFamily="2" charset="2"/>
              <a:buChar char="Ø"/>
              <a:tabLst>
                <a:tab pos="228600" algn="l"/>
              </a:tabLst>
            </a:pPr>
            <a:r>
              <a:rPr lang="en-US" sz="2400" dirty="0">
                <a:latin typeface="Calibri" panose="020F0502020204030204" pitchFamily="34" charset="0"/>
                <a:ea typeface="Calibri" panose="020F0502020204030204" pitchFamily="34" charset="0"/>
                <a:cs typeface="Times New Roman" panose="02020603050405020304" pitchFamily="18" charset="0"/>
              </a:rPr>
              <a:t>Focus on outcomes, safety, patient experience, care coordination, and appropriate use</a:t>
            </a:r>
          </a:p>
          <a:p>
            <a:pPr marL="342900" marR="0" lvl="0" indent="-342900">
              <a:spcBef>
                <a:spcPts val="0"/>
              </a:spcBef>
              <a:spcAft>
                <a:spcPts val="0"/>
              </a:spcAft>
              <a:buFont typeface="Wingdings" panose="05000000000000000000" pitchFamily="2" charset="2"/>
              <a:buChar char="Ø"/>
              <a:tabLst>
                <a:tab pos="228600" algn="l"/>
              </a:tabLst>
            </a:pPr>
            <a:r>
              <a:rPr lang="en-US" sz="2400" dirty="0">
                <a:latin typeface="Calibri" panose="020F0502020204030204" pitchFamily="34" charset="0"/>
                <a:ea typeface="Calibri" panose="020F0502020204030204" pitchFamily="34" charset="0"/>
                <a:cs typeface="Times New Roman" panose="02020603050405020304" pitchFamily="18" charset="0"/>
              </a:rPr>
              <a:t>Be meaningful to patients, caregivers, and providers</a:t>
            </a:r>
          </a:p>
          <a:p>
            <a:pPr marL="342900" marR="0" lvl="0" indent="-342900">
              <a:spcBef>
                <a:spcPts val="0"/>
              </a:spcBef>
              <a:spcAft>
                <a:spcPts val="0"/>
              </a:spcAft>
              <a:buFont typeface="Wingdings" panose="05000000000000000000" pitchFamily="2" charset="2"/>
              <a:buChar char="Ø"/>
              <a:tabLst>
                <a:tab pos="228600" algn="l"/>
              </a:tabLst>
            </a:pPr>
            <a:r>
              <a:rPr lang="en-US" sz="2400" dirty="0">
                <a:latin typeface="Calibri" panose="020F0502020204030204" pitchFamily="34" charset="0"/>
                <a:ea typeface="Calibri" panose="020F0502020204030204" pitchFamily="34" charset="0"/>
                <a:cs typeface="Times New Roman" panose="02020603050405020304" pitchFamily="18" charset="0"/>
              </a:rPr>
              <a:t>Be focused on outcomes (including patient-reported outcomes), safety, patient experience, care coordination, appropriate use/efficiency, and cost</a:t>
            </a:r>
          </a:p>
          <a:p>
            <a:pPr marL="342900" marR="0" lvl="0" indent="-342900">
              <a:spcBef>
                <a:spcPts val="0"/>
              </a:spcBef>
              <a:spcAft>
                <a:spcPts val="0"/>
              </a:spcAft>
              <a:buFont typeface="Wingdings" panose="05000000000000000000" pitchFamily="2" charset="2"/>
              <a:buChar char="Ø"/>
              <a:tabLst>
                <a:tab pos="228600" algn="l"/>
              </a:tabLst>
            </a:pPr>
            <a:r>
              <a:rPr lang="en-US" sz="2400" dirty="0">
                <a:latin typeface="Calibri" panose="020F0502020204030204" pitchFamily="34" charset="0"/>
                <a:ea typeface="Calibri" panose="020F0502020204030204" pitchFamily="34" charset="0"/>
                <a:cs typeface="Times New Roman" panose="02020603050405020304" pitchFamily="18" charset="0"/>
              </a:rPr>
              <a:t>Identify and eliminate disparities in the delivery of care</a:t>
            </a:r>
          </a:p>
          <a:p>
            <a:pPr marL="342900" marR="0" lvl="0" indent="-342900">
              <a:spcBef>
                <a:spcPts val="0"/>
              </a:spcBef>
              <a:spcAft>
                <a:spcPts val="800"/>
              </a:spcAft>
              <a:buFont typeface="Wingdings" panose="05000000000000000000" pitchFamily="2" charset="2"/>
              <a:buChar char="Ø"/>
              <a:tabLst>
                <a:tab pos="228600" algn="l"/>
              </a:tabLst>
            </a:pPr>
            <a:r>
              <a:rPr lang="en-US" sz="2400" dirty="0">
                <a:latin typeface="Calibri" panose="020F0502020204030204" pitchFamily="34" charset="0"/>
                <a:ea typeface="Calibri" panose="020F0502020204030204" pitchFamily="34" charset="0"/>
                <a:cs typeface="Times New Roman" panose="02020603050405020304" pitchFamily="18" charset="0"/>
              </a:rPr>
              <a:t>Strive to reduce clinician burden in reporting measures.</a:t>
            </a:r>
          </a:p>
        </p:txBody>
      </p:sp>
      <p:sp>
        <p:nvSpPr>
          <p:cNvPr id="5" name="Title 4"/>
          <p:cNvSpPr txBox="1">
            <a:spLocks/>
          </p:cNvSpPr>
          <p:nvPr/>
        </p:nvSpPr>
        <p:spPr>
          <a:xfrm>
            <a:off x="0" y="735564"/>
            <a:ext cx="9144000" cy="990444"/>
          </a:xfrm>
          <a:prstGeom prst="rect">
            <a:avLst/>
          </a:prstGeom>
          <a:solidFill>
            <a:srgbClr val="FFD004"/>
          </a:solidFill>
          <a:effectLst>
            <a:outerShdw dist="76200" dir="5640000" algn="tl" rotWithShape="0">
              <a:srgbClr val="084A9C"/>
            </a:outerShdw>
          </a:effectLst>
        </p:spPr>
        <p:txBody>
          <a:bodyPr vert="horz" lIns="68580" tIns="34290" rIns="68580" bIns="34290" rtlCol="0" anchor="ctr">
            <a:noAutofit/>
          </a:bodyPr>
          <a:lstStyle>
            <a:lvl1pPr indent="0" algn="ctr">
              <a:spcBef>
                <a:spcPts val="0"/>
              </a:spcBef>
              <a:buNone/>
              <a:defRPr sz="3200" b="1">
                <a:latin typeface="+mj-lt"/>
                <a:ea typeface="+mj-ea"/>
                <a:cs typeface="+mj-cs"/>
              </a:defRPr>
            </a:lvl1pPr>
          </a:lstStyle>
          <a:p>
            <a:r>
              <a:rPr lang="en-US" sz="4400" dirty="0">
                <a:solidFill>
                  <a:prstClr val="black"/>
                </a:solidFill>
                <a:latin typeface="Calibri"/>
              </a:rPr>
              <a:t>Blueprint</a:t>
            </a:r>
            <a:endParaRPr lang="en-US" sz="2400" dirty="0">
              <a:solidFill>
                <a:prstClr val="black"/>
              </a:solidFill>
              <a:latin typeface="Calibri" panose="020F0502020204030204" pitchFamily="34" charset="0"/>
            </a:endParaRPr>
          </a:p>
        </p:txBody>
      </p:sp>
      <p:sp>
        <p:nvSpPr>
          <p:cNvPr id="2" name="Title 1"/>
          <p:cNvSpPr>
            <a:spLocks noGrp="1"/>
          </p:cNvSpPr>
          <p:nvPr>
            <p:ph type="title"/>
          </p:nvPr>
        </p:nvSpPr>
        <p:spPr>
          <a:xfrm>
            <a:off x="0" y="-66026"/>
            <a:ext cx="9144000" cy="801590"/>
          </a:xfrm>
        </p:spPr>
        <p:txBody>
          <a:bodyPr anchor="t"/>
          <a:lstStyle/>
          <a:p>
            <a:pPr algn="ctr"/>
            <a:r>
              <a:rPr lang="en-US" sz="4400" b="1" dirty="0">
                <a:latin typeface="Calibri"/>
              </a:rPr>
              <a:t>Measure Development</a:t>
            </a:r>
            <a:br>
              <a:rPr lang="en-US" sz="3000" dirty="0"/>
            </a:br>
            <a:endParaRPr lang="en-US" sz="3000" dirty="0"/>
          </a:p>
        </p:txBody>
      </p:sp>
    </p:spTree>
    <p:extLst>
      <p:ext uri="{BB962C8B-B14F-4D97-AF65-F5344CB8AC3E}">
        <p14:creationId xmlns:p14="http://schemas.microsoft.com/office/powerpoint/2010/main" val="27561604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Pie chart representing the Percent of Measures by Status: Implemented 67%, Removed 10%, Rescinded 2%, Finalized 21%. ">
            <a:extLst>
              <a:ext uri="{FF2B5EF4-FFF2-40B4-BE49-F238E27FC236}">
                <a16:creationId xmlns:a16="http://schemas.microsoft.com/office/drawing/2014/main" id="{208DD403-0CBD-4FBC-AC0F-ABC470F2497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83505" y="2415081"/>
            <a:ext cx="3520440" cy="4224528"/>
          </a:xfrm>
          <a:prstGeom prst="rect">
            <a:avLst/>
          </a:prstGeom>
        </p:spPr>
      </p:pic>
      <p:graphicFrame>
        <p:nvGraphicFramePr>
          <p:cNvPr id="3" name="Table 2">
            <a:extLst>
              <a:ext uri="{FF2B5EF4-FFF2-40B4-BE49-F238E27FC236}">
                <a16:creationId xmlns:a16="http://schemas.microsoft.com/office/drawing/2014/main" id="{34131052-0A0A-45F5-B822-A3AB5B3D8F2C}"/>
              </a:ext>
            </a:extLst>
          </p:cNvPr>
          <p:cNvGraphicFramePr>
            <a:graphicFrameLocks noGrp="1"/>
          </p:cNvGraphicFramePr>
          <p:nvPr>
            <p:extLst>
              <p:ext uri="{D42A27DB-BD31-4B8C-83A1-F6EECF244321}">
                <p14:modId xmlns:p14="http://schemas.microsoft.com/office/powerpoint/2010/main" val="2955960023"/>
              </p:ext>
            </p:extLst>
          </p:nvPr>
        </p:nvGraphicFramePr>
        <p:xfrm>
          <a:off x="152400" y="1978089"/>
          <a:ext cx="4648200" cy="2247900"/>
        </p:xfrm>
        <a:graphic>
          <a:graphicData uri="http://schemas.openxmlformats.org/drawingml/2006/table">
            <a:tbl>
              <a:tblPr firstRow="1" firstCol="1" bandRow="1"/>
              <a:tblGrid>
                <a:gridCol w="2560685">
                  <a:extLst>
                    <a:ext uri="{9D8B030D-6E8A-4147-A177-3AD203B41FA5}">
                      <a16:colId xmlns:a16="http://schemas.microsoft.com/office/drawing/2014/main" val="1480198493"/>
                    </a:ext>
                  </a:extLst>
                </a:gridCol>
                <a:gridCol w="2087515">
                  <a:extLst>
                    <a:ext uri="{9D8B030D-6E8A-4147-A177-3AD203B41FA5}">
                      <a16:colId xmlns:a16="http://schemas.microsoft.com/office/drawing/2014/main" val="4102115854"/>
                    </a:ext>
                  </a:extLst>
                </a:gridCol>
              </a:tblGrid>
              <a:tr h="381000">
                <a:tc>
                  <a:txBody>
                    <a:bodyPr/>
                    <a:lstStyle/>
                    <a:p>
                      <a:pPr marL="0" marR="0" algn="ctr">
                        <a:spcBef>
                          <a:spcPts val="0"/>
                        </a:spcBef>
                        <a:spcAft>
                          <a:spcPts val="0"/>
                        </a:spcAft>
                      </a:pPr>
                      <a:r>
                        <a:rPr lang="en-US" sz="2000" dirty="0">
                          <a:solidFill>
                            <a:srgbClr val="FFFFFF"/>
                          </a:solidFill>
                          <a:effectLst/>
                          <a:latin typeface="Arial" panose="020B0604020202020204" pitchFamily="34" charset="0"/>
                          <a:ea typeface="Times New Roman" panose="02020603050405020304" pitchFamily="18" charset="0"/>
                        </a:rPr>
                        <a:t>Inventory Status</a:t>
                      </a:r>
                      <a:endParaRPr lang="en-US" sz="2000" dirty="0">
                        <a:effectLst/>
                        <a:latin typeface="Arial" panose="020B0604020202020204" pitchFamily="34" charset="0"/>
                        <a:ea typeface="Calibri" panose="020F0502020204030204" pitchFamily="34" charset="0"/>
                      </a:endParaRPr>
                    </a:p>
                  </a:txBody>
                  <a:tcPr marL="68580" marR="68580" marT="9525" marB="9525">
                    <a:lnL w="12700" cap="flat" cmpd="sng" algn="ctr">
                      <a:solidFill>
                        <a:srgbClr val="9BC2E6"/>
                      </a:solidFill>
                      <a:prstDash val="solid"/>
                      <a:round/>
                      <a:headEnd type="none" w="med" len="med"/>
                      <a:tailEnd type="none" w="med" len="med"/>
                    </a:lnL>
                    <a:lnR>
                      <a:noFill/>
                    </a:lnR>
                    <a:lnT w="12700" cap="flat" cmpd="sng" algn="ctr">
                      <a:solidFill>
                        <a:srgbClr val="9BC2E6"/>
                      </a:solidFill>
                      <a:prstDash val="solid"/>
                      <a:round/>
                      <a:headEnd type="none" w="med" len="med"/>
                      <a:tailEnd type="none" w="med" len="med"/>
                    </a:lnT>
                    <a:lnB w="12700" cap="flat" cmpd="sng" algn="ctr">
                      <a:solidFill>
                        <a:srgbClr val="9BC2E6"/>
                      </a:solidFill>
                      <a:prstDash val="solid"/>
                      <a:round/>
                      <a:headEnd type="none" w="med" len="med"/>
                      <a:tailEnd type="none" w="med" len="med"/>
                    </a:lnB>
                    <a:solidFill>
                      <a:srgbClr val="5B9BD5"/>
                    </a:solidFill>
                  </a:tcPr>
                </a:tc>
                <a:tc>
                  <a:txBody>
                    <a:bodyPr/>
                    <a:lstStyle/>
                    <a:p>
                      <a:pPr marL="0" marR="0" algn="ctr">
                        <a:spcBef>
                          <a:spcPts val="0"/>
                        </a:spcBef>
                        <a:spcAft>
                          <a:spcPts val="0"/>
                        </a:spcAft>
                      </a:pPr>
                      <a:r>
                        <a:rPr lang="en-US" sz="2000">
                          <a:solidFill>
                            <a:srgbClr val="FFFFFF"/>
                          </a:solidFill>
                          <a:effectLst/>
                          <a:latin typeface="Arial" panose="020B0604020202020204" pitchFamily="34" charset="0"/>
                          <a:ea typeface="Times New Roman" panose="02020603050405020304" pitchFamily="18" charset="0"/>
                        </a:rPr>
                        <a:t>Number of Measures</a:t>
                      </a:r>
                      <a:endParaRPr lang="en-US" sz="2000">
                        <a:effectLst/>
                        <a:latin typeface="Arial" panose="020B0604020202020204" pitchFamily="34" charset="0"/>
                        <a:ea typeface="Calibri" panose="020F0502020204030204" pitchFamily="34" charset="0"/>
                      </a:endParaRPr>
                    </a:p>
                  </a:txBody>
                  <a:tcPr marL="68580" marR="68580" marT="9525" marB="9525">
                    <a:lnL>
                      <a:noFill/>
                    </a:lnL>
                    <a:lnR w="12700" cap="flat" cmpd="sng" algn="ctr">
                      <a:solidFill>
                        <a:srgbClr val="9BC2E6"/>
                      </a:solidFill>
                      <a:prstDash val="solid"/>
                      <a:round/>
                      <a:headEnd type="none" w="med" len="med"/>
                      <a:tailEnd type="none" w="med" len="med"/>
                    </a:lnR>
                    <a:lnT w="12700" cap="flat" cmpd="sng" algn="ctr">
                      <a:solidFill>
                        <a:srgbClr val="9BC2E6"/>
                      </a:solidFill>
                      <a:prstDash val="solid"/>
                      <a:round/>
                      <a:headEnd type="none" w="med" len="med"/>
                      <a:tailEnd type="none" w="med" len="med"/>
                    </a:lnT>
                    <a:lnB w="12700" cap="flat" cmpd="sng" algn="ctr">
                      <a:solidFill>
                        <a:srgbClr val="9BC2E6"/>
                      </a:solidFill>
                      <a:prstDash val="solid"/>
                      <a:round/>
                      <a:headEnd type="none" w="med" len="med"/>
                      <a:tailEnd type="none" w="med" len="med"/>
                    </a:lnB>
                    <a:solidFill>
                      <a:srgbClr val="5B9BD5"/>
                    </a:solidFill>
                  </a:tcPr>
                </a:tc>
                <a:extLst>
                  <a:ext uri="{0D108BD9-81ED-4DB2-BD59-A6C34878D82A}">
                    <a16:rowId xmlns:a16="http://schemas.microsoft.com/office/drawing/2014/main" val="2705708063"/>
                  </a:ext>
                </a:extLst>
              </a:tr>
              <a:tr h="190500">
                <a:tc>
                  <a:txBody>
                    <a:bodyPr/>
                    <a:lstStyle/>
                    <a:p>
                      <a:pPr marL="0" marR="0" algn="ctr">
                        <a:spcBef>
                          <a:spcPts val="0"/>
                        </a:spcBef>
                        <a:spcAft>
                          <a:spcPts val="0"/>
                        </a:spcAft>
                      </a:pPr>
                      <a:r>
                        <a:rPr lang="en-US" sz="2000">
                          <a:solidFill>
                            <a:srgbClr val="000000"/>
                          </a:solidFill>
                          <a:effectLst/>
                          <a:latin typeface="Arial" panose="020B0604020202020204" pitchFamily="34" charset="0"/>
                          <a:ea typeface="Times New Roman" panose="02020603050405020304" pitchFamily="18" charset="0"/>
                        </a:rPr>
                        <a:t>Finalized</a:t>
                      </a:r>
                      <a:endParaRPr lang="en-US" sz="2000">
                        <a:effectLst/>
                        <a:latin typeface="Arial" panose="020B0604020202020204" pitchFamily="34" charset="0"/>
                        <a:ea typeface="Calibri" panose="020F0502020204030204" pitchFamily="34" charset="0"/>
                      </a:endParaRPr>
                    </a:p>
                  </a:txBody>
                  <a:tcPr marL="68580" marR="68580" marT="9525" marB="9525" anchor="b">
                    <a:lnL w="12700" cap="flat" cmpd="sng" algn="ctr">
                      <a:solidFill>
                        <a:srgbClr val="9BC2E6"/>
                      </a:solidFill>
                      <a:prstDash val="solid"/>
                      <a:round/>
                      <a:headEnd type="none" w="med" len="med"/>
                      <a:tailEnd type="none" w="med" len="med"/>
                    </a:lnL>
                    <a:lnR>
                      <a:noFill/>
                    </a:lnR>
                    <a:lnT w="12700" cap="flat" cmpd="sng" algn="ctr">
                      <a:solidFill>
                        <a:srgbClr val="9BC2E6"/>
                      </a:solidFill>
                      <a:prstDash val="solid"/>
                      <a:round/>
                      <a:headEnd type="none" w="med" len="med"/>
                      <a:tailEnd type="none" w="med" len="med"/>
                    </a:lnT>
                    <a:lnB w="12700" cap="flat" cmpd="sng" algn="ctr">
                      <a:solidFill>
                        <a:srgbClr val="9BC2E6"/>
                      </a:solidFill>
                      <a:prstDash val="solid"/>
                      <a:round/>
                      <a:headEnd type="none" w="med" len="med"/>
                      <a:tailEnd type="none" w="med" len="med"/>
                    </a:lnB>
                    <a:solidFill>
                      <a:srgbClr val="DDEBF7"/>
                    </a:solidFill>
                  </a:tcPr>
                </a:tc>
                <a:tc>
                  <a:txBody>
                    <a:bodyPr/>
                    <a:lstStyle/>
                    <a:p>
                      <a:pPr marL="0" marR="0" algn="ctr">
                        <a:spcBef>
                          <a:spcPts val="0"/>
                        </a:spcBef>
                        <a:spcAft>
                          <a:spcPts val="0"/>
                        </a:spcAft>
                      </a:pPr>
                      <a:r>
                        <a:rPr lang="en-US" sz="2000">
                          <a:solidFill>
                            <a:srgbClr val="000000"/>
                          </a:solidFill>
                          <a:effectLst/>
                          <a:latin typeface="Arial" panose="020B0604020202020204" pitchFamily="34" charset="0"/>
                          <a:ea typeface="Times New Roman" panose="02020603050405020304" pitchFamily="18" charset="0"/>
                        </a:rPr>
                        <a:t>458</a:t>
                      </a:r>
                      <a:endParaRPr lang="en-US" sz="2000">
                        <a:effectLst/>
                        <a:latin typeface="Arial" panose="020B0604020202020204" pitchFamily="34" charset="0"/>
                        <a:ea typeface="Calibri" panose="020F0502020204030204" pitchFamily="34" charset="0"/>
                      </a:endParaRPr>
                    </a:p>
                  </a:txBody>
                  <a:tcPr marL="68580" marR="68580" marT="9525" marB="9525" anchor="b">
                    <a:lnL>
                      <a:noFill/>
                    </a:lnL>
                    <a:lnR w="12700" cap="flat" cmpd="sng" algn="ctr">
                      <a:solidFill>
                        <a:srgbClr val="9BC2E6"/>
                      </a:solidFill>
                      <a:prstDash val="solid"/>
                      <a:round/>
                      <a:headEnd type="none" w="med" len="med"/>
                      <a:tailEnd type="none" w="med" len="med"/>
                    </a:lnR>
                    <a:lnT w="12700" cap="flat" cmpd="sng" algn="ctr">
                      <a:solidFill>
                        <a:srgbClr val="9BC2E6"/>
                      </a:solidFill>
                      <a:prstDash val="solid"/>
                      <a:round/>
                      <a:headEnd type="none" w="med" len="med"/>
                      <a:tailEnd type="none" w="med" len="med"/>
                    </a:lnT>
                    <a:lnB w="12700" cap="flat" cmpd="sng" algn="ctr">
                      <a:solidFill>
                        <a:srgbClr val="9BC2E6"/>
                      </a:solidFill>
                      <a:prstDash val="solid"/>
                      <a:round/>
                      <a:headEnd type="none" w="med" len="med"/>
                      <a:tailEnd type="none" w="med" len="med"/>
                    </a:lnB>
                    <a:solidFill>
                      <a:srgbClr val="DDEBF7"/>
                    </a:solidFill>
                  </a:tcPr>
                </a:tc>
                <a:extLst>
                  <a:ext uri="{0D108BD9-81ED-4DB2-BD59-A6C34878D82A}">
                    <a16:rowId xmlns:a16="http://schemas.microsoft.com/office/drawing/2014/main" val="4170679720"/>
                  </a:ext>
                </a:extLst>
              </a:tr>
              <a:tr h="190500">
                <a:tc>
                  <a:txBody>
                    <a:bodyPr/>
                    <a:lstStyle/>
                    <a:p>
                      <a:pPr marL="0" marR="0" algn="ctr">
                        <a:spcBef>
                          <a:spcPts val="0"/>
                        </a:spcBef>
                        <a:spcAft>
                          <a:spcPts val="0"/>
                        </a:spcAft>
                      </a:pPr>
                      <a:r>
                        <a:rPr lang="en-US" sz="2000" dirty="0">
                          <a:solidFill>
                            <a:srgbClr val="000000"/>
                          </a:solidFill>
                          <a:effectLst/>
                          <a:latin typeface="Arial" panose="020B0604020202020204" pitchFamily="34" charset="0"/>
                          <a:ea typeface="Times New Roman" panose="02020603050405020304" pitchFamily="18" charset="0"/>
                        </a:rPr>
                        <a:t>Implemented</a:t>
                      </a:r>
                      <a:endParaRPr lang="en-US" sz="2000" dirty="0">
                        <a:effectLst/>
                        <a:latin typeface="Arial" panose="020B0604020202020204" pitchFamily="34" charset="0"/>
                        <a:ea typeface="Calibri" panose="020F0502020204030204" pitchFamily="34" charset="0"/>
                      </a:endParaRPr>
                    </a:p>
                  </a:txBody>
                  <a:tcPr marL="68580" marR="68580" marT="9525" marB="9525" anchor="b">
                    <a:lnL w="12700" cap="flat" cmpd="sng" algn="ctr">
                      <a:solidFill>
                        <a:srgbClr val="9BC2E6"/>
                      </a:solidFill>
                      <a:prstDash val="solid"/>
                      <a:round/>
                      <a:headEnd type="none" w="med" len="med"/>
                      <a:tailEnd type="none" w="med" len="med"/>
                    </a:lnL>
                    <a:lnR>
                      <a:noFill/>
                    </a:lnR>
                    <a:lnT w="12700" cap="flat" cmpd="sng" algn="ctr">
                      <a:solidFill>
                        <a:srgbClr val="9BC2E6"/>
                      </a:solidFill>
                      <a:prstDash val="solid"/>
                      <a:round/>
                      <a:headEnd type="none" w="med" len="med"/>
                      <a:tailEnd type="none" w="med" len="med"/>
                    </a:lnT>
                    <a:lnB w="12700" cap="flat" cmpd="sng" algn="ctr">
                      <a:solidFill>
                        <a:srgbClr val="9BC2E6"/>
                      </a:solidFill>
                      <a:prstDash val="solid"/>
                      <a:round/>
                      <a:headEnd type="none" w="med" len="med"/>
                      <a:tailEnd type="none" w="med" len="med"/>
                    </a:lnB>
                  </a:tcPr>
                </a:tc>
                <a:tc>
                  <a:txBody>
                    <a:bodyPr/>
                    <a:lstStyle/>
                    <a:p>
                      <a:pPr marL="0" marR="0" algn="ctr">
                        <a:spcBef>
                          <a:spcPts val="0"/>
                        </a:spcBef>
                        <a:spcAft>
                          <a:spcPts val="0"/>
                        </a:spcAft>
                      </a:pPr>
                      <a:r>
                        <a:rPr lang="en-US" sz="2000">
                          <a:solidFill>
                            <a:srgbClr val="000000"/>
                          </a:solidFill>
                          <a:effectLst/>
                          <a:latin typeface="Arial" panose="020B0604020202020204" pitchFamily="34" charset="0"/>
                          <a:ea typeface="Times New Roman" panose="02020603050405020304" pitchFamily="18" charset="0"/>
                        </a:rPr>
                        <a:t>1473</a:t>
                      </a:r>
                      <a:endParaRPr lang="en-US" sz="2000">
                        <a:effectLst/>
                        <a:latin typeface="Arial" panose="020B0604020202020204" pitchFamily="34" charset="0"/>
                        <a:ea typeface="Calibri" panose="020F0502020204030204" pitchFamily="34" charset="0"/>
                      </a:endParaRPr>
                    </a:p>
                  </a:txBody>
                  <a:tcPr marL="68580" marR="68580" marT="9525" marB="9525" anchor="b">
                    <a:lnL>
                      <a:noFill/>
                    </a:lnL>
                    <a:lnR w="12700" cap="flat" cmpd="sng" algn="ctr">
                      <a:solidFill>
                        <a:srgbClr val="9BC2E6"/>
                      </a:solidFill>
                      <a:prstDash val="solid"/>
                      <a:round/>
                      <a:headEnd type="none" w="med" len="med"/>
                      <a:tailEnd type="none" w="med" len="med"/>
                    </a:lnR>
                    <a:lnT w="12700" cap="flat" cmpd="sng" algn="ctr">
                      <a:solidFill>
                        <a:srgbClr val="9BC2E6"/>
                      </a:solidFill>
                      <a:prstDash val="solid"/>
                      <a:round/>
                      <a:headEnd type="none" w="med" len="med"/>
                      <a:tailEnd type="none" w="med" len="med"/>
                    </a:lnT>
                    <a:lnB w="12700" cap="flat" cmpd="sng" algn="ctr">
                      <a:solidFill>
                        <a:srgbClr val="9BC2E6"/>
                      </a:solidFill>
                      <a:prstDash val="solid"/>
                      <a:round/>
                      <a:headEnd type="none" w="med" len="med"/>
                      <a:tailEnd type="none" w="med" len="med"/>
                    </a:lnB>
                  </a:tcPr>
                </a:tc>
                <a:extLst>
                  <a:ext uri="{0D108BD9-81ED-4DB2-BD59-A6C34878D82A}">
                    <a16:rowId xmlns:a16="http://schemas.microsoft.com/office/drawing/2014/main" val="3935158993"/>
                  </a:ext>
                </a:extLst>
              </a:tr>
              <a:tr h="190500">
                <a:tc>
                  <a:txBody>
                    <a:bodyPr/>
                    <a:lstStyle/>
                    <a:p>
                      <a:pPr marL="0" marR="0" algn="ctr">
                        <a:spcBef>
                          <a:spcPts val="0"/>
                        </a:spcBef>
                        <a:spcAft>
                          <a:spcPts val="0"/>
                        </a:spcAft>
                      </a:pPr>
                      <a:r>
                        <a:rPr lang="en-US" sz="2000">
                          <a:solidFill>
                            <a:srgbClr val="000000"/>
                          </a:solidFill>
                          <a:effectLst/>
                          <a:latin typeface="Arial" panose="020B0604020202020204" pitchFamily="34" charset="0"/>
                          <a:ea typeface="Times New Roman" panose="02020603050405020304" pitchFamily="18" charset="0"/>
                        </a:rPr>
                        <a:t>Removed</a:t>
                      </a:r>
                      <a:endParaRPr lang="en-US" sz="2000">
                        <a:effectLst/>
                        <a:latin typeface="Arial" panose="020B0604020202020204" pitchFamily="34" charset="0"/>
                        <a:ea typeface="Calibri" panose="020F0502020204030204" pitchFamily="34" charset="0"/>
                      </a:endParaRPr>
                    </a:p>
                  </a:txBody>
                  <a:tcPr marL="68580" marR="68580" marT="9525" marB="9525" anchor="b">
                    <a:lnL w="12700" cap="flat" cmpd="sng" algn="ctr">
                      <a:solidFill>
                        <a:srgbClr val="9BC2E6"/>
                      </a:solidFill>
                      <a:prstDash val="solid"/>
                      <a:round/>
                      <a:headEnd type="none" w="med" len="med"/>
                      <a:tailEnd type="none" w="med" len="med"/>
                    </a:lnL>
                    <a:lnR>
                      <a:noFill/>
                    </a:lnR>
                    <a:lnT w="12700" cap="flat" cmpd="sng" algn="ctr">
                      <a:solidFill>
                        <a:srgbClr val="9BC2E6"/>
                      </a:solidFill>
                      <a:prstDash val="solid"/>
                      <a:round/>
                      <a:headEnd type="none" w="med" len="med"/>
                      <a:tailEnd type="none" w="med" len="med"/>
                    </a:lnT>
                    <a:lnB w="12700" cap="flat" cmpd="sng" algn="ctr">
                      <a:solidFill>
                        <a:srgbClr val="9BC2E6"/>
                      </a:solidFill>
                      <a:prstDash val="solid"/>
                      <a:round/>
                      <a:headEnd type="none" w="med" len="med"/>
                      <a:tailEnd type="none" w="med" len="med"/>
                    </a:lnB>
                    <a:solidFill>
                      <a:srgbClr val="DDEBF7"/>
                    </a:solidFill>
                  </a:tcPr>
                </a:tc>
                <a:tc>
                  <a:txBody>
                    <a:bodyPr/>
                    <a:lstStyle/>
                    <a:p>
                      <a:pPr marL="0" marR="0" algn="ctr">
                        <a:spcBef>
                          <a:spcPts val="0"/>
                        </a:spcBef>
                        <a:spcAft>
                          <a:spcPts val="0"/>
                        </a:spcAft>
                      </a:pPr>
                      <a:r>
                        <a:rPr lang="en-US" sz="2000">
                          <a:solidFill>
                            <a:srgbClr val="000000"/>
                          </a:solidFill>
                          <a:effectLst/>
                          <a:latin typeface="Arial" panose="020B0604020202020204" pitchFamily="34" charset="0"/>
                          <a:ea typeface="Times New Roman" panose="02020603050405020304" pitchFamily="18" charset="0"/>
                        </a:rPr>
                        <a:t>211</a:t>
                      </a:r>
                      <a:endParaRPr lang="en-US" sz="2000">
                        <a:effectLst/>
                        <a:latin typeface="Arial" panose="020B0604020202020204" pitchFamily="34" charset="0"/>
                        <a:ea typeface="Calibri" panose="020F0502020204030204" pitchFamily="34" charset="0"/>
                      </a:endParaRPr>
                    </a:p>
                  </a:txBody>
                  <a:tcPr marL="68580" marR="68580" marT="9525" marB="9525" anchor="b">
                    <a:lnL>
                      <a:noFill/>
                    </a:lnL>
                    <a:lnR w="12700" cap="flat" cmpd="sng" algn="ctr">
                      <a:solidFill>
                        <a:srgbClr val="9BC2E6"/>
                      </a:solidFill>
                      <a:prstDash val="solid"/>
                      <a:round/>
                      <a:headEnd type="none" w="med" len="med"/>
                      <a:tailEnd type="none" w="med" len="med"/>
                    </a:lnR>
                    <a:lnT w="12700" cap="flat" cmpd="sng" algn="ctr">
                      <a:solidFill>
                        <a:srgbClr val="9BC2E6"/>
                      </a:solidFill>
                      <a:prstDash val="solid"/>
                      <a:round/>
                      <a:headEnd type="none" w="med" len="med"/>
                      <a:tailEnd type="none" w="med" len="med"/>
                    </a:lnT>
                    <a:lnB w="12700" cap="flat" cmpd="sng" algn="ctr">
                      <a:solidFill>
                        <a:srgbClr val="9BC2E6"/>
                      </a:solidFill>
                      <a:prstDash val="solid"/>
                      <a:round/>
                      <a:headEnd type="none" w="med" len="med"/>
                      <a:tailEnd type="none" w="med" len="med"/>
                    </a:lnB>
                    <a:solidFill>
                      <a:srgbClr val="DDEBF7"/>
                    </a:solidFill>
                  </a:tcPr>
                </a:tc>
                <a:extLst>
                  <a:ext uri="{0D108BD9-81ED-4DB2-BD59-A6C34878D82A}">
                    <a16:rowId xmlns:a16="http://schemas.microsoft.com/office/drawing/2014/main" val="2274168312"/>
                  </a:ext>
                </a:extLst>
              </a:tr>
              <a:tr h="190500">
                <a:tc>
                  <a:txBody>
                    <a:bodyPr/>
                    <a:lstStyle/>
                    <a:p>
                      <a:pPr marL="0" marR="0" algn="ctr">
                        <a:spcBef>
                          <a:spcPts val="0"/>
                        </a:spcBef>
                        <a:spcAft>
                          <a:spcPts val="0"/>
                        </a:spcAft>
                      </a:pPr>
                      <a:r>
                        <a:rPr lang="en-US" sz="2000">
                          <a:solidFill>
                            <a:srgbClr val="000000"/>
                          </a:solidFill>
                          <a:effectLst/>
                          <a:latin typeface="Arial" panose="020B0604020202020204" pitchFamily="34" charset="0"/>
                          <a:ea typeface="Times New Roman" panose="02020603050405020304" pitchFamily="18" charset="0"/>
                        </a:rPr>
                        <a:t>Rescinded</a:t>
                      </a:r>
                      <a:endParaRPr lang="en-US" sz="2000">
                        <a:effectLst/>
                        <a:latin typeface="Arial" panose="020B0604020202020204" pitchFamily="34" charset="0"/>
                        <a:ea typeface="Calibri" panose="020F0502020204030204" pitchFamily="34" charset="0"/>
                      </a:endParaRPr>
                    </a:p>
                  </a:txBody>
                  <a:tcPr marL="68580" marR="68580" marT="9525" marB="9525" anchor="b">
                    <a:lnL w="12700" cap="flat" cmpd="sng" algn="ctr">
                      <a:solidFill>
                        <a:srgbClr val="9BC2E6"/>
                      </a:solidFill>
                      <a:prstDash val="solid"/>
                      <a:round/>
                      <a:headEnd type="none" w="med" len="med"/>
                      <a:tailEnd type="none" w="med" len="med"/>
                    </a:lnL>
                    <a:lnR>
                      <a:noFill/>
                    </a:lnR>
                    <a:lnT w="12700" cap="flat" cmpd="sng" algn="ctr">
                      <a:solidFill>
                        <a:srgbClr val="9BC2E6"/>
                      </a:solidFill>
                      <a:prstDash val="solid"/>
                      <a:round/>
                      <a:headEnd type="none" w="med" len="med"/>
                      <a:tailEnd type="none" w="med" len="med"/>
                    </a:lnT>
                    <a:lnB w="12700" cap="flat" cmpd="sng" algn="ctr">
                      <a:solidFill>
                        <a:srgbClr val="9BC2E6"/>
                      </a:solidFill>
                      <a:prstDash val="solid"/>
                      <a:round/>
                      <a:headEnd type="none" w="med" len="med"/>
                      <a:tailEnd type="none" w="med" len="med"/>
                    </a:lnB>
                  </a:tcPr>
                </a:tc>
                <a:tc>
                  <a:txBody>
                    <a:bodyPr/>
                    <a:lstStyle/>
                    <a:p>
                      <a:pPr marL="0" marR="0" algn="ctr">
                        <a:spcBef>
                          <a:spcPts val="0"/>
                        </a:spcBef>
                        <a:spcAft>
                          <a:spcPts val="0"/>
                        </a:spcAft>
                      </a:pPr>
                      <a:r>
                        <a:rPr lang="en-US" sz="2000">
                          <a:solidFill>
                            <a:srgbClr val="000000"/>
                          </a:solidFill>
                          <a:effectLst/>
                          <a:latin typeface="Arial" panose="020B0604020202020204" pitchFamily="34" charset="0"/>
                          <a:ea typeface="Times New Roman" panose="02020603050405020304" pitchFamily="18" charset="0"/>
                        </a:rPr>
                        <a:t>39</a:t>
                      </a:r>
                      <a:endParaRPr lang="en-US" sz="2000">
                        <a:effectLst/>
                        <a:latin typeface="Arial" panose="020B0604020202020204" pitchFamily="34" charset="0"/>
                        <a:ea typeface="Calibri" panose="020F0502020204030204" pitchFamily="34" charset="0"/>
                      </a:endParaRPr>
                    </a:p>
                  </a:txBody>
                  <a:tcPr marL="68580" marR="68580" marT="9525" marB="9525" anchor="b">
                    <a:lnL>
                      <a:noFill/>
                    </a:lnL>
                    <a:lnR w="12700" cap="flat" cmpd="sng" algn="ctr">
                      <a:solidFill>
                        <a:srgbClr val="9BC2E6"/>
                      </a:solidFill>
                      <a:prstDash val="solid"/>
                      <a:round/>
                      <a:headEnd type="none" w="med" len="med"/>
                      <a:tailEnd type="none" w="med" len="med"/>
                    </a:lnR>
                    <a:lnT w="12700" cap="flat" cmpd="sng" algn="ctr">
                      <a:solidFill>
                        <a:srgbClr val="9BC2E6"/>
                      </a:solidFill>
                      <a:prstDash val="solid"/>
                      <a:round/>
                      <a:headEnd type="none" w="med" len="med"/>
                      <a:tailEnd type="none" w="med" len="med"/>
                    </a:lnT>
                    <a:lnB w="12700" cap="flat" cmpd="sng" algn="ctr">
                      <a:solidFill>
                        <a:srgbClr val="9BC2E6"/>
                      </a:solidFill>
                      <a:prstDash val="solid"/>
                      <a:round/>
                      <a:headEnd type="none" w="med" len="med"/>
                      <a:tailEnd type="none" w="med" len="med"/>
                    </a:lnB>
                  </a:tcPr>
                </a:tc>
                <a:extLst>
                  <a:ext uri="{0D108BD9-81ED-4DB2-BD59-A6C34878D82A}">
                    <a16:rowId xmlns:a16="http://schemas.microsoft.com/office/drawing/2014/main" val="384367709"/>
                  </a:ext>
                </a:extLst>
              </a:tr>
              <a:tr h="190500">
                <a:tc>
                  <a:txBody>
                    <a:bodyPr/>
                    <a:lstStyle/>
                    <a:p>
                      <a:pPr marL="0" marR="0" algn="ctr">
                        <a:spcBef>
                          <a:spcPts val="0"/>
                        </a:spcBef>
                        <a:spcAft>
                          <a:spcPts val="0"/>
                        </a:spcAft>
                      </a:pPr>
                      <a:r>
                        <a:rPr lang="en-US" sz="2000">
                          <a:solidFill>
                            <a:srgbClr val="000000"/>
                          </a:solidFill>
                          <a:effectLst/>
                          <a:latin typeface="Arial" panose="020B0604020202020204" pitchFamily="34" charset="0"/>
                          <a:ea typeface="Times New Roman" panose="02020603050405020304" pitchFamily="18" charset="0"/>
                        </a:rPr>
                        <a:t>Total</a:t>
                      </a:r>
                      <a:endParaRPr lang="en-US" sz="2000">
                        <a:effectLst/>
                        <a:latin typeface="Arial" panose="020B0604020202020204" pitchFamily="34" charset="0"/>
                        <a:ea typeface="Calibri" panose="020F0502020204030204" pitchFamily="34" charset="0"/>
                      </a:endParaRPr>
                    </a:p>
                  </a:txBody>
                  <a:tcPr marL="68580" marR="68580" marT="9525" marB="9525" anchor="b">
                    <a:lnL w="12700" cap="flat" cmpd="sng" algn="ctr">
                      <a:solidFill>
                        <a:srgbClr val="9BC2E6"/>
                      </a:solidFill>
                      <a:prstDash val="solid"/>
                      <a:round/>
                      <a:headEnd type="none" w="med" len="med"/>
                      <a:tailEnd type="none" w="med" len="med"/>
                    </a:lnL>
                    <a:lnR>
                      <a:noFill/>
                    </a:lnR>
                    <a:lnT w="12700" cap="flat" cmpd="sng" algn="ctr">
                      <a:solidFill>
                        <a:srgbClr val="9BC2E6"/>
                      </a:solidFill>
                      <a:prstDash val="solid"/>
                      <a:round/>
                      <a:headEnd type="none" w="med" len="med"/>
                      <a:tailEnd type="none" w="med" len="med"/>
                    </a:lnT>
                    <a:lnB w="12700" cap="flat" cmpd="sng" algn="ctr">
                      <a:solidFill>
                        <a:srgbClr val="9BC2E6"/>
                      </a:solidFill>
                      <a:prstDash val="solid"/>
                      <a:round/>
                      <a:headEnd type="none" w="med" len="med"/>
                      <a:tailEnd type="none" w="med" len="med"/>
                    </a:lnB>
                    <a:solidFill>
                      <a:srgbClr val="DDEBF7"/>
                    </a:solidFill>
                  </a:tcPr>
                </a:tc>
                <a:tc>
                  <a:txBody>
                    <a:bodyPr/>
                    <a:lstStyle/>
                    <a:p>
                      <a:pPr marL="0" marR="0" algn="ctr">
                        <a:spcBef>
                          <a:spcPts val="0"/>
                        </a:spcBef>
                        <a:spcAft>
                          <a:spcPts val="0"/>
                        </a:spcAft>
                      </a:pPr>
                      <a:r>
                        <a:rPr lang="en-US" sz="2000" dirty="0">
                          <a:solidFill>
                            <a:srgbClr val="000000"/>
                          </a:solidFill>
                          <a:effectLst/>
                          <a:latin typeface="Arial" panose="020B0604020202020204" pitchFamily="34" charset="0"/>
                          <a:ea typeface="Times New Roman" panose="02020603050405020304" pitchFamily="18" charset="0"/>
                        </a:rPr>
                        <a:t>2181</a:t>
                      </a:r>
                      <a:endParaRPr lang="en-US" sz="2000" dirty="0">
                        <a:effectLst/>
                        <a:latin typeface="Arial" panose="020B0604020202020204" pitchFamily="34" charset="0"/>
                        <a:ea typeface="Calibri" panose="020F0502020204030204" pitchFamily="34" charset="0"/>
                      </a:endParaRPr>
                    </a:p>
                  </a:txBody>
                  <a:tcPr marL="68580" marR="68580" marT="9525" marB="9525" anchor="b">
                    <a:lnL>
                      <a:noFill/>
                    </a:lnL>
                    <a:lnR w="12700" cap="flat" cmpd="sng" algn="ctr">
                      <a:solidFill>
                        <a:srgbClr val="9BC2E6"/>
                      </a:solidFill>
                      <a:prstDash val="solid"/>
                      <a:round/>
                      <a:headEnd type="none" w="med" len="med"/>
                      <a:tailEnd type="none" w="med" len="med"/>
                    </a:lnR>
                    <a:lnT w="12700" cap="flat" cmpd="sng" algn="ctr">
                      <a:solidFill>
                        <a:srgbClr val="9BC2E6"/>
                      </a:solidFill>
                      <a:prstDash val="solid"/>
                      <a:round/>
                      <a:headEnd type="none" w="med" len="med"/>
                      <a:tailEnd type="none" w="med" len="med"/>
                    </a:lnT>
                    <a:lnB w="12700" cap="flat" cmpd="sng" algn="ctr">
                      <a:solidFill>
                        <a:srgbClr val="9BC2E6"/>
                      </a:solidFill>
                      <a:prstDash val="solid"/>
                      <a:round/>
                      <a:headEnd type="none" w="med" len="med"/>
                      <a:tailEnd type="none" w="med" len="med"/>
                    </a:lnB>
                    <a:solidFill>
                      <a:srgbClr val="DDEBF7"/>
                    </a:solidFill>
                  </a:tcPr>
                </a:tc>
                <a:extLst>
                  <a:ext uri="{0D108BD9-81ED-4DB2-BD59-A6C34878D82A}">
                    <a16:rowId xmlns:a16="http://schemas.microsoft.com/office/drawing/2014/main" val="1050570413"/>
                  </a:ext>
                </a:extLst>
              </a:tr>
            </a:tbl>
          </a:graphicData>
        </a:graphic>
      </p:graphicFrame>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CMS Clinical Quality Measures Inventory</a:t>
            </a:r>
          </a:p>
        </p:txBody>
      </p:sp>
      <p:sp>
        <p:nvSpPr>
          <p:cNvPr id="2" name="Title 1"/>
          <p:cNvSpPr>
            <a:spLocks noGrp="1"/>
          </p:cNvSpPr>
          <p:nvPr>
            <p:ph type="title"/>
          </p:nvPr>
        </p:nvSpPr>
        <p:spPr>
          <a:xfrm>
            <a:off x="0" y="0"/>
            <a:ext cx="9144000" cy="634481"/>
          </a:xfrm>
        </p:spPr>
        <p:txBody>
          <a:bodyPr anchor="t"/>
          <a:lstStyle/>
          <a:p>
            <a:r>
              <a:rPr lang="en-US" sz="4000" dirty="0"/>
              <a:t>Process to Outcomes Measures</a:t>
            </a:r>
            <a:br>
              <a:rPr lang="en-US" sz="4000" dirty="0"/>
            </a:br>
            <a:endParaRPr lang="en-US" sz="4000" dirty="0"/>
          </a:p>
        </p:txBody>
      </p:sp>
    </p:spTree>
    <p:extLst>
      <p:ext uri="{BB962C8B-B14F-4D97-AF65-F5344CB8AC3E}">
        <p14:creationId xmlns:p14="http://schemas.microsoft.com/office/powerpoint/2010/main" val="18805195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CB065657-A4BE-41F5-88FD-0DC37B87B419}"/>
              </a:ext>
            </a:extLst>
          </p:cNvPr>
          <p:cNvSpPr/>
          <p:nvPr/>
        </p:nvSpPr>
        <p:spPr>
          <a:xfrm>
            <a:off x="838200" y="2294945"/>
            <a:ext cx="7467600" cy="1569660"/>
          </a:xfrm>
          <a:prstGeom prst="rect">
            <a:avLst/>
          </a:prstGeom>
        </p:spPr>
        <p:txBody>
          <a:bodyPr wrap="square">
            <a:spAutoFit/>
          </a:bodyPr>
          <a:lstStyle/>
          <a:p>
            <a:r>
              <a:rPr lang="en-US" sz="3200" dirty="0"/>
              <a:t>There are currently 12 measure types used to categorize measures within the Inventory. </a:t>
            </a:r>
            <a:endParaRPr lang="en-US" sz="2700" dirty="0"/>
          </a:p>
        </p:txBody>
      </p:sp>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CMS Clinical Quality Measures Inventory</a:t>
            </a:r>
          </a:p>
        </p:txBody>
      </p:sp>
      <p:sp>
        <p:nvSpPr>
          <p:cNvPr id="2" name="Title 1"/>
          <p:cNvSpPr>
            <a:spLocks noGrp="1"/>
          </p:cNvSpPr>
          <p:nvPr>
            <p:ph type="title"/>
          </p:nvPr>
        </p:nvSpPr>
        <p:spPr>
          <a:xfrm>
            <a:off x="0" y="0"/>
            <a:ext cx="9144000" cy="634481"/>
          </a:xfrm>
        </p:spPr>
        <p:txBody>
          <a:bodyPr anchor="t"/>
          <a:lstStyle/>
          <a:p>
            <a:r>
              <a:rPr lang="en-US" sz="4000" dirty="0"/>
              <a:t>Process to Outcomes Measures</a:t>
            </a:r>
            <a:br>
              <a:rPr lang="en-US" sz="4000" dirty="0"/>
            </a:br>
            <a:endParaRPr lang="en-US" sz="4000" dirty="0"/>
          </a:p>
        </p:txBody>
      </p:sp>
    </p:spTree>
    <p:extLst>
      <p:ext uri="{BB962C8B-B14F-4D97-AF65-F5344CB8AC3E}">
        <p14:creationId xmlns:p14="http://schemas.microsoft.com/office/powerpoint/2010/main" val="11296507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5E0D7328-B452-42F2-BE9A-EEB0F53A4A98}"/>
              </a:ext>
            </a:extLst>
          </p:cNvPr>
          <p:cNvGraphicFramePr>
            <a:graphicFrameLocks noGrp="1"/>
          </p:cNvGraphicFramePr>
          <p:nvPr>
            <p:ph idx="1"/>
            <p:extLst>
              <p:ext uri="{D42A27DB-BD31-4B8C-83A1-F6EECF244321}">
                <p14:modId xmlns:p14="http://schemas.microsoft.com/office/powerpoint/2010/main" val="3105112088"/>
              </p:ext>
            </p:extLst>
          </p:nvPr>
        </p:nvGraphicFramePr>
        <p:xfrm>
          <a:off x="-7018" y="1701281"/>
          <a:ext cx="9168063" cy="5132656"/>
        </p:xfrm>
        <a:graphic>
          <a:graphicData uri="http://schemas.openxmlformats.org/drawingml/2006/table">
            <a:tbl>
              <a:tblPr firstRow="1"/>
              <a:tblGrid>
                <a:gridCol w="1018314">
                  <a:extLst>
                    <a:ext uri="{9D8B030D-6E8A-4147-A177-3AD203B41FA5}">
                      <a16:colId xmlns:a16="http://schemas.microsoft.com/office/drawing/2014/main" val="3092670480"/>
                    </a:ext>
                  </a:extLst>
                </a:gridCol>
                <a:gridCol w="5044317">
                  <a:extLst>
                    <a:ext uri="{9D8B030D-6E8A-4147-A177-3AD203B41FA5}">
                      <a16:colId xmlns:a16="http://schemas.microsoft.com/office/drawing/2014/main" val="4114776838"/>
                    </a:ext>
                  </a:extLst>
                </a:gridCol>
                <a:gridCol w="3105432">
                  <a:extLst>
                    <a:ext uri="{9D8B030D-6E8A-4147-A177-3AD203B41FA5}">
                      <a16:colId xmlns:a16="http://schemas.microsoft.com/office/drawing/2014/main" val="3492813359"/>
                    </a:ext>
                  </a:extLst>
                </a:gridCol>
              </a:tblGrid>
              <a:tr h="386818">
                <a:tc>
                  <a:txBody>
                    <a:bodyPr/>
                    <a:lstStyle/>
                    <a:p>
                      <a:pPr marL="0" marR="0" algn="ctr">
                        <a:lnSpc>
                          <a:spcPct val="110000"/>
                        </a:lnSpc>
                        <a:spcBef>
                          <a:spcPts val="300"/>
                        </a:spcBef>
                        <a:spcAft>
                          <a:spcPts val="300"/>
                        </a:spcAft>
                      </a:pPr>
                      <a:r>
                        <a:rPr lang="en-US" sz="2000" b="1" dirty="0">
                          <a:solidFill>
                            <a:srgbClr val="FFFFFF"/>
                          </a:solidFill>
                          <a:effectLst/>
                          <a:latin typeface="Calibri" panose="020F0502020204030204" pitchFamily="34" charset="0"/>
                          <a:ea typeface="Calibri" panose="020F0502020204030204" pitchFamily="34" charset="0"/>
                          <a:cs typeface="Arial" panose="020B0604020202020204" pitchFamily="34" charset="0"/>
                        </a:rPr>
                        <a:t>Type</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0243" marR="60243" marT="0" marB="0">
                    <a:lnL w="12700" cap="flat" cmpd="sng" algn="ctr">
                      <a:solidFill>
                        <a:srgbClr val="CECFCB"/>
                      </a:solidFill>
                      <a:prstDash val="solid"/>
                      <a:round/>
                      <a:headEnd type="none" w="med" len="med"/>
                      <a:tailEnd type="none" w="med" len="med"/>
                    </a:lnL>
                    <a:lnR w="12700" cap="flat" cmpd="sng" algn="ctr">
                      <a:solidFill>
                        <a:srgbClr val="CECFCB"/>
                      </a:solidFill>
                      <a:prstDash val="solid"/>
                      <a:round/>
                      <a:headEnd type="none" w="med" len="med"/>
                      <a:tailEnd type="none" w="med" len="med"/>
                    </a:lnR>
                    <a:lnT w="12700" cap="flat" cmpd="sng" algn="ctr">
                      <a:solidFill>
                        <a:srgbClr val="CECFCB"/>
                      </a:solidFill>
                      <a:prstDash val="solid"/>
                      <a:round/>
                      <a:headEnd type="none" w="med" len="med"/>
                      <a:tailEnd type="none" w="med" len="med"/>
                    </a:lnT>
                    <a:lnB w="12700" cap="flat" cmpd="sng" algn="ctr">
                      <a:solidFill>
                        <a:srgbClr val="CECFCB"/>
                      </a:solidFill>
                      <a:prstDash val="solid"/>
                      <a:round/>
                      <a:headEnd type="none" w="med" len="med"/>
                      <a:tailEnd type="none" w="med" len="med"/>
                    </a:lnB>
                    <a:solidFill>
                      <a:srgbClr val="00529B"/>
                    </a:solidFill>
                  </a:tcPr>
                </a:tc>
                <a:tc>
                  <a:txBody>
                    <a:bodyPr/>
                    <a:lstStyle/>
                    <a:p>
                      <a:pPr marL="0" marR="0" algn="ctr">
                        <a:lnSpc>
                          <a:spcPct val="110000"/>
                        </a:lnSpc>
                        <a:spcBef>
                          <a:spcPts val="300"/>
                        </a:spcBef>
                        <a:spcAft>
                          <a:spcPts val="300"/>
                        </a:spcAft>
                      </a:pPr>
                      <a:r>
                        <a:rPr lang="en-US" sz="2000" b="1" dirty="0">
                          <a:solidFill>
                            <a:srgbClr val="FFFFFF"/>
                          </a:solidFill>
                          <a:effectLst/>
                          <a:latin typeface="Calibri" panose="020F0502020204030204" pitchFamily="34" charset="0"/>
                          <a:ea typeface="Calibri" panose="020F0502020204030204" pitchFamily="34" charset="0"/>
                          <a:cs typeface="Arial" panose="020B0604020202020204" pitchFamily="34" charset="0"/>
                        </a:rPr>
                        <a:t>Definition</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0243" marR="60243" marT="0" marB="0">
                    <a:lnL w="12700" cap="flat" cmpd="sng" algn="ctr">
                      <a:solidFill>
                        <a:srgbClr val="CECFCB"/>
                      </a:solidFill>
                      <a:prstDash val="solid"/>
                      <a:round/>
                      <a:headEnd type="none" w="med" len="med"/>
                      <a:tailEnd type="none" w="med" len="med"/>
                    </a:lnL>
                    <a:lnR w="12700" cap="flat" cmpd="sng" algn="ctr">
                      <a:solidFill>
                        <a:srgbClr val="CECFCB"/>
                      </a:solidFill>
                      <a:prstDash val="solid"/>
                      <a:round/>
                      <a:headEnd type="none" w="med" len="med"/>
                      <a:tailEnd type="none" w="med" len="med"/>
                    </a:lnR>
                    <a:lnT w="12700" cap="flat" cmpd="sng" algn="ctr">
                      <a:solidFill>
                        <a:srgbClr val="CECFCB"/>
                      </a:solidFill>
                      <a:prstDash val="solid"/>
                      <a:round/>
                      <a:headEnd type="none" w="med" len="med"/>
                      <a:tailEnd type="none" w="med" len="med"/>
                    </a:lnT>
                    <a:lnB w="12700" cap="flat" cmpd="sng" algn="ctr">
                      <a:solidFill>
                        <a:srgbClr val="CECFCB"/>
                      </a:solidFill>
                      <a:prstDash val="solid"/>
                      <a:round/>
                      <a:headEnd type="none" w="med" len="med"/>
                      <a:tailEnd type="none" w="med" len="med"/>
                    </a:lnB>
                    <a:solidFill>
                      <a:srgbClr val="00529B"/>
                    </a:solidFill>
                  </a:tcPr>
                </a:tc>
                <a:tc>
                  <a:txBody>
                    <a:bodyPr/>
                    <a:lstStyle/>
                    <a:p>
                      <a:pPr marL="0" marR="0" algn="ctr">
                        <a:lnSpc>
                          <a:spcPct val="110000"/>
                        </a:lnSpc>
                        <a:spcBef>
                          <a:spcPts val="300"/>
                        </a:spcBef>
                        <a:spcAft>
                          <a:spcPts val="300"/>
                        </a:spcAft>
                      </a:pPr>
                      <a:r>
                        <a:rPr lang="en-US" sz="2000" b="1" dirty="0">
                          <a:solidFill>
                            <a:srgbClr val="FFFFFF"/>
                          </a:solidFill>
                          <a:effectLst/>
                          <a:latin typeface="Calibri" panose="020F0502020204030204" pitchFamily="34" charset="0"/>
                          <a:ea typeface="Calibri" panose="020F0502020204030204" pitchFamily="34" charset="0"/>
                          <a:cs typeface="Arial" panose="020B0604020202020204" pitchFamily="34" charset="0"/>
                        </a:rPr>
                        <a:t>Example</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0243" marR="60243" marT="0" marB="0">
                    <a:lnL w="12700" cap="flat" cmpd="sng" algn="ctr">
                      <a:solidFill>
                        <a:srgbClr val="CECFCB"/>
                      </a:solidFill>
                      <a:prstDash val="solid"/>
                      <a:round/>
                      <a:headEnd type="none" w="med" len="med"/>
                      <a:tailEnd type="none" w="med" len="med"/>
                    </a:lnL>
                    <a:lnR w="12700" cap="flat" cmpd="sng" algn="ctr">
                      <a:solidFill>
                        <a:srgbClr val="CECFCB"/>
                      </a:solidFill>
                      <a:prstDash val="solid"/>
                      <a:round/>
                      <a:headEnd type="none" w="med" len="med"/>
                      <a:tailEnd type="none" w="med" len="med"/>
                    </a:lnR>
                    <a:lnT w="12700" cap="flat" cmpd="sng" algn="ctr">
                      <a:solidFill>
                        <a:srgbClr val="CECFCB"/>
                      </a:solidFill>
                      <a:prstDash val="solid"/>
                      <a:round/>
                      <a:headEnd type="none" w="med" len="med"/>
                      <a:tailEnd type="none" w="med" len="med"/>
                    </a:lnT>
                    <a:lnB w="12700" cap="flat" cmpd="sng" algn="ctr">
                      <a:solidFill>
                        <a:srgbClr val="CECFCB"/>
                      </a:solidFill>
                      <a:prstDash val="solid"/>
                      <a:round/>
                      <a:headEnd type="none" w="med" len="med"/>
                      <a:tailEnd type="none" w="med" len="med"/>
                    </a:lnB>
                    <a:solidFill>
                      <a:srgbClr val="00529B"/>
                    </a:solidFill>
                  </a:tcPr>
                </a:tc>
                <a:extLst>
                  <a:ext uri="{0D108BD9-81ED-4DB2-BD59-A6C34878D82A}">
                    <a16:rowId xmlns:a16="http://schemas.microsoft.com/office/drawing/2014/main" val="3672602138"/>
                  </a:ext>
                </a:extLst>
              </a:tr>
              <a:tr h="2993238">
                <a:tc>
                  <a:txBody>
                    <a:bodyPr/>
                    <a:lstStyle/>
                    <a:p>
                      <a:pPr marL="0" marR="0">
                        <a:lnSpc>
                          <a:spcPct val="110000"/>
                        </a:lnSpc>
                        <a:spcBef>
                          <a:spcPts val="0"/>
                        </a:spcBef>
                        <a:spcAft>
                          <a:spcPts val="0"/>
                        </a:spcAft>
                      </a:pPr>
                      <a:r>
                        <a:rPr lang="en-US" sz="1900" b="1">
                          <a:effectLst/>
                          <a:latin typeface="Calibri" panose="020F0502020204030204" pitchFamily="34" charset="0"/>
                          <a:ea typeface="Calibri" panose="020F0502020204030204" pitchFamily="34" charset="0"/>
                          <a:cs typeface="Arial" panose="020B0604020202020204" pitchFamily="34" charset="0"/>
                        </a:rPr>
                        <a:t>Process</a:t>
                      </a:r>
                      <a:endParaRPr lang="en-US" sz="1900">
                        <a:effectLst/>
                        <a:latin typeface="Calibri" panose="020F0502020204030204" pitchFamily="34" charset="0"/>
                        <a:ea typeface="Calibri" panose="020F0502020204030204" pitchFamily="34" charset="0"/>
                        <a:cs typeface="Times New Roman" panose="02020603050405020304" pitchFamily="18" charset="0"/>
                      </a:endParaRPr>
                    </a:p>
                  </a:txBody>
                  <a:tcPr marL="60243" marR="60243" marT="0" marB="0">
                    <a:lnL w="12700" cap="flat" cmpd="sng" algn="ctr">
                      <a:solidFill>
                        <a:srgbClr val="CECFCB"/>
                      </a:solidFill>
                      <a:prstDash val="solid"/>
                      <a:round/>
                      <a:headEnd type="none" w="med" len="med"/>
                      <a:tailEnd type="none" w="med" len="med"/>
                    </a:lnL>
                    <a:lnR w="12700" cap="flat" cmpd="sng" algn="ctr">
                      <a:solidFill>
                        <a:srgbClr val="CECFCB"/>
                      </a:solidFill>
                      <a:prstDash val="solid"/>
                      <a:round/>
                      <a:headEnd type="none" w="med" len="med"/>
                      <a:tailEnd type="none" w="med" len="med"/>
                    </a:lnR>
                    <a:lnT w="12700" cap="flat" cmpd="sng" algn="ctr">
                      <a:solidFill>
                        <a:srgbClr val="CECFCB"/>
                      </a:solidFill>
                      <a:prstDash val="solid"/>
                      <a:round/>
                      <a:headEnd type="none" w="med" len="med"/>
                      <a:tailEnd type="none" w="med" len="med"/>
                    </a:lnT>
                    <a:lnB w="12700" cap="flat" cmpd="sng" algn="ctr">
                      <a:solidFill>
                        <a:srgbClr val="CECFCB"/>
                      </a:solidFill>
                      <a:prstDash val="solid"/>
                      <a:round/>
                      <a:headEnd type="none" w="med" len="med"/>
                      <a:tailEnd type="none" w="med" len="med"/>
                    </a:lnB>
                    <a:solidFill>
                      <a:srgbClr val="F1F9FD"/>
                    </a:solidFill>
                  </a:tcPr>
                </a:tc>
                <a:tc>
                  <a:txBody>
                    <a:bodyPr/>
                    <a:lstStyle/>
                    <a:p>
                      <a:pPr marL="0" marR="0">
                        <a:lnSpc>
                          <a:spcPct val="110000"/>
                        </a:lnSpc>
                        <a:spcBef>
                          <a:spcPts val="0"/>
                        </a:spcBef>
                        <a:spcAft>
                          <a:spcPts val="300"/>
                        </a:spcAft>
                      </a:pPr>
                      <a:r>
                        <a:rPr lang="en-US" sz="1900" dirty="0">
                          <a:effectLst/>
                          <a:latin typeface="Calibri" panose="020F0502020204030204" pitchFamily="34" charset="0"/>
                          <a:ea typeface="Calibri" panose="020F0502020204030204" pitchFamily="34" charset="0"/>
                          <a:cs typeface="Arial" panose="020B0604020202020204" pitchFamily="34" charset="0"/>
                        </a:rPr>
                        <a:t>A process of care is a healthcare-related activity performed for, on behalf of, or by a patient.</a:t>
                      </a:r>
                      <a:endParaRPr lang="en-US" sz="19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0000"/>
                        </a:lnSpc>
                        <a:spcBef>
                          <a:spcPts val="0"/>
                        </a:spcBef>
                        <a:spcAft>
                          <a:spcPts val="300"/>
                        </a:spcAft>
                      </a:pPr>
                      <a:r>
                        <a:rPr lang="en-US" sz="1900" dirty="0">
                          <a:effectLst/>
                          <a:latin typeface="Calibri" panose="020F0502020204030204" pitchFamily="34" charset="0"/>
                          <a:ea typeface="Calibri" panose="020F0502020204030204" pitchFamily="34" charset="0"/>
                          <a:cs typeface="Arial" panose="020B0604020202020204" pitchFamily="34" charset="0"/>
                        </a:rPr>
                        <a:t>Process measures are supported by evidence that the clinical process—that is the focus of the measure—has led to improved outcomes.</a:t>
                      </a:r>
                      <a:endParaRPr lang="en-US" sz="19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0000"/>
                        </a:lnSpc>
                        <a:spcBef>
                          <a:spcPts val="0"/>
                        </a:spcBef>
                        <a:spcAft>
                          <a:spcPts val="300"/>
                        </a:spcAft>
                      </a:pPr>
                      <a:r>
                        <a:rPr lang="en-US" sz="1900" dirty="0">
                          <a:effectLst/>
                          <a:latin typeface="Calibri" panose="020F0502020204030204" pitchFamily="34" charset="0"/>
                          <a:ea typeface="Calibri" panose="020F0502020204030204" pitchFamily="34" charset="0"/>
                          <a:cs typeface="Arial" panose="020B0604020202020204" pitchFamily="34" charset="0"/>
                        </a:rPr>
                        <a:t>These measures are generally calculated using patients eligible for a service in the denominator, and the patients who either do or do not receive the service in the numerator.</a:t>
                      </a:r>
                      <a:endParaRPr lang="en-US" sz="1900" dirty="0">
                        <a:effectLst/>
                        <a:latin typeface="Calibri" panose="020F0502020204030204" pitchFamily="34" charset="0"/>
                        <a:ea typeface="Calibri" panose="020F0502020204030204" pitchFamily="34" charset="0"/>
                        <a:cs typeface="Times New Roman" panose="02020603050405020304" pitchFamily="18" charset="0"/>
                      </a:endParaRPr>
                    </a:p>
                  </a:txBody>
                  <a:tcPr marL="60243" marR="60243" marT="0" marB="0">
                    <a:lnL w="12700" cap="flat" cmpd="sng" algn="ctr">
                      <a:solidFill>
                        <a:srgbClr val="CECFCB"/>
                      </a:solidFill>
                      <a:prstDash val="solid"/>
                      <a:round/>
                      <a:headEnd type="none" w="med" len="med"/>
                      <a:tailEnd type="none" w="med" len="med"/>
                    </a:lnL>
                    <a:lnR w="12700" cap="flat" cmpd="sng" algn="ctr">
                      <a:solidFill>
                        <a:srgbClr val="CECFCB"/>
                      </a:solidFill>
                      <a:prstDash val="solid"/>
                      <a:round/>
                      <a:headEnd type="none" w="med" len="med"/>
                      <a:tailEnd type="none" w="med" len="med"/>
                    </a:lnR>
                    <a:lnT w="12700" cap="flat" cmpd="sng" algn="ctr">
                      <a:solidFill>
                        <a:srgbClr val="CECFCB"/>
                      </a:solidFill>
                      <a:prstDash val="solid"/>
                      <a:round/>
                      <a:headEnd type="none" w="med" len="med"/>
                      <a:tailEnd type="none" w="med" len="med"/>
                    </a:lnT>
                    <a:lnB w="12700" cap="flat" cmpd="sng" algn="ctr">
                      <a:solidFill>
                        <a:srgbClr val="CECFCB"/>
                      </a:solidFill>
                      <a:prstDash val="solid"/>
                      <a:round/>
                      <a:headEnd type="none" w="med" len="med"/>
                      <a:tailEnd type="none" w="med" len="med"/>
                    </a:lnB>
                    <a:solidFill>
                      <a:srgbClr val="F1F9FD"/>
                    </a:solidFill>
                  </a:tcPr>
                </a:tc>
                <a:tc>
                  <a:txBody>
                    <a:bodyPr/>
                    <a:lstStyle/>
                    <a:p>
                      <a:pPr marL="0" marR="0">
                        <a:lnSpc>
                          <a:spcPct val="110000"/>
                        </a:lnSpc>
                        <a:spcBef>
                          <a:spcPts val="0"/>
                        </a:spcBef>
                        <a:spcAft>
                          <a:spcPts val="0"/>
                        </a:spcAft>
                      </a:pPr>
                      <a:r>
                        <a:rPr lang="en-US" sz="1900">
                          <a:effectLst/>
                          <a:latin typeface="Calibri" panose="020F0502020204030204" pitchFamily="34" charset="0"/>
                          <a:ea typeface="Calibri" panose="020F0502020204030204" pitchFamily="34" charset="0"/>
                          <a:cs typeface="Arial" panose="020B0604020202020204" pitchFamily="34" charset="0"/>
                        </a:rPr>
                        <a:t>The percentage of patients with chronic stable coronary artery disease (CAD) who were prescribed lipid-lowering therapy.</a:t>
                      </a:r>
                      <a:endParaRPr lang="en-US" sz="1900">
                        <a:effectLst/>
                        <a:latin typeface="Calibri" panose="020F0502020204030204" pitchFamily="34" charset="0"/>
                        <a:ea typeface="Calibri" panose="020F0502020204030204" pitchFamily="34" charset="0"/>
                        <a:cs typeface="Times New Roman" panose="02020603050405020304" pitchFamily="18" charset="0"/>
                      </a:endParaRPr>
                    </a:p>
                  </a:txBody>
                  <a:tcPr marL="60243" marR="60243" marT="0" marB="0">
                    <a:lnL w="12700" cap="flat" cmpd="sng" algn="ctr">
                      <a:solidFill>
                        <a:srgbClr val="CECFCB"/>
                      </a:solidFill>
                      <a:prstDash val="solid"/>
                      <a:round/>
                      <a:headEnd type="none" w="med" len="med"/>
                      <a:tailEnd type="none" w="med" len="med"/>
                    </a:lnL>
                    <a:lnR w="12700" cap="flat" cmpd="sng" algn="ctr">
                      <a:solidFill>
                        <a:srgbClr val="CECFCB"/>
                      </a:solidFill>
                      <a:prstDash val="solid"/>
                      <a:round/>
                      <a:headEnd type="none" w="med" len="med"/>
                      <a:tailEnd type="none" w="med" len="med"/>
                    </a:lnR>
                    <a:lnT w="12700" cap="flat" cmpd="sng" algn="ctr">
                      <a:solidFill>
                        <a:srgbClr val="CECFCB"/>
                      </a:solidFill>
                      <a:prstDash val="solid"/>
                      <a:round/>
                      <a:headEnd type="none" w="med" len="med"/>
                      <a:tailEnd type="none" w="med" len="med"/>
                    </a:lnT>
                    <a:lnB w="12700" cap="flat" cmpd="sng" algn="ctr">
                      <a:solidFill>
                        <a:srgbClr val="CECFCB"/>
                      </a:solidFill>
                      <a:prstDash val="solid"/>
                      <a:round/>
                      <a:headEnd type="none" w="med" len="med"/>
                      <a:tailEnd type="none" w="med" len="med"/>
                    </a:lnB>
                    <a:solidFill>
                      <a:srgbClr val="F1F9FD"/>
                    </a:solidFill>
                  </a:tcPr>
                </a:tc>
                <a:extLst>
                  <a:ext uri="{0D108BD9-81ED-4DB2-BD59-A6C34878D82A}">
                    <a16:rowId xmlns:a16="http://schemas.microsoft.com/office/drawing/2014/main" val="1198912966"/>
                  </a:ext>
                </a:extLst>
              </a:tr>
              <a:tr h="1752600">
                <a:tc>
                  <a:txBody>
                    <a:bodyPr/>
                    <a:lstStyle/>
                    <a:p>
                      <a:pPr marL="0" marR="0">
                        <a:lnSpc>
                          <a:spcPct val="110000"/>
                        </a:lnSpc>
                        <a:spcBef>
                          <a:spcPts val="0"/>
                        </a:spcBef>
                        <a:spcAft>
                          <a:spcPts val="0"/>
                        </a:spcAft>
                      </a:pPr>
                      <a:r>
                        <a:rPr lang="en-US" sz="1900" b="1">
                          <a:effectLst/>
                          <a:latin typeface="Calibri" panose="020F0502020204030204" pitchFamily="34" charset="0"/>
                          <a:ea typeface="Calibri" panose="020F0502020204030204" pitchFamily="34" charset="0"/>
                          <a:cs typeface="Arial" panose="020B0604020202020204" pitchFamily="34" charset="0"/>
                        </a:rPr>
                        <a:t>Access</a:t>
                      </a:r>
                      <a:endParaRPr lang="en-US" sz="1900">
                        <a:effectLst/>
                        <a:latin typeface="Calibri" panose="020F0502020204030204" pitchFamily="34" charset="0"/>
                        <a:ea typeface="Calibri" panose="020F0502020204030204" pitchFamily="34" charset="0"/>
                        <a:cs typeface="Times New Roman" panose="02020603050405020304" pitchFamily="18" charset="0"/>
                      </a:endParaRPr>
                    </a:p>
                  </a:txBody>
                  <a:tcPr marL="60243" marR="60243" marT="0" marB="0">
                    <a:lnL w="12700" cap="flat" cmpd="sng" algn="ctr">
                      <a:solidFill>
                        <a:srgbClr val="CECFCB"/>
                      </a:solidFill>
                      <a:prstDash val="solid"/>
                      <a:round/>
                      <a:headEnd type="none" w="med" len="med"/>
                      <a:tailEnd type="none" w="med" len="med"/>
                    </a:lnL>
                    <a:lnR w="12700" cap="flat" cmpd="sng" algn="ctr">
                      <a:solidFill>
                        <a:srgbClr val="CECFCB"/>
                      </a:solidFill>
                      <a:prstDash val="solid"/>
                      <a:round/>
                      <a:headEnd type="none" w="med" len="med"/>
                      <a:tailEnd type="none" w="med" len="med"/>
                    </a:lnR>
                    <a:lnT w="12700" cap="flat" cmpd="sng" algn="ctr">
                      <a:solidFill>
                        <a:srgbClr val="CECFCB"/>
                      </a:solidFill>
                      <a:prstDash val="solid"/>
                      <a:round/>
                      <a:headEnd type="none" w="med" len="med"/>
                      <a:tailEnd type="none" w="med" len="med"/>
                    </a:lnT>
                    <a:lnB w="12700" cap="flat" cmpd="sng" algn="ctr">
                      <a:solidFill>
                        <a:srgbClr val="CECFCB"/>
                      </a:solidFill>
                      <a:prstDash val="solid"/>
                      <a:round/>
                      <a:headEnd type="none" w="med" len="med"/>
                      <a:tailEnd type="none" w="med" len="med"/>
                    </a:lnB>
                    <a:solidFill>
                      <a:srgbClr val="F1F9FD"/>
                    </a:solidFill>
                  </a:tcPr>
                </a:tc>
                <a:tc>
                  <a:txBody>
                    <a:bodyPr/>
                    <a:lstStyle/>
                    <a:p>
                      <a:pPr marL="0" marR="0">
                        <a:lnSpc>
                          <a:spcPct val="110000"/>
                        </a:lnSpc>
                        <a:spcBef>
                          <a:spcPts val="0"/>
                        </a:spcBef>
                        <a:spcAft>
                          <a:spcPts val="300"/>
                        </a:spcAft>
                      </a:pPr>
                      <a:r>
                        <a:rPr lang="en-US" sz="1900" dirty="0">
                          <a:effectLst/>
                          <a:latin typeface="Calibri" panose="020F0502020204030204" pitchFamily="34" charset="0"/>
                          <a:ea typeface="Calibri" panose="020F0502020204030204" pitchFamily="34" charset="0"/>
                          <a:cs typeface="Arial" panose="020B0604020202020204" pitchFamily="34" charset="0"/>
                        </a:rPr>
                        <a:t>Access measures are supported by evidence that an association exists between the measure and the outcomes of or satisfaction with care.</a:t>
                      </a:r>
                      <a:endParaRPr lang="en-US" sz="1900" dirty="0">
                        <a:effectLst/>
                        <a:latin typeface="Calibri" panose="020F0502020204030204" pitchFamily="34" charset="0"/>
                        <a:ea typeface="Calibri" panose="020F0502020204030204" pitchFamily="34" charset="0"/>
                        <a:cs typeface="Times New Roman" panose="02020603050405020304" pitchFamily="18" charset="0"/>
                      </a:endParaRPr>
                    </a:p>
                  </a:txBody>
                  <a:tcPr marL="60243" marR="60243" marT="0" marB="0">
                    <a:lnL w="12700" cap="flat" cmpd="sng" algn="ctr">
                      <a:solidFill>
                        <a:srgbClr val="CECFCB"/>
                      </a:solidFill>
                      <a:prstDash val="solid"/>
                      <a:round/>
                      <a:headEnd type="none" w="med" len="med"/>
                      <a:tailEnd type="none" w="med" len="med"/>
                    </a:lnL>
                    <a:lnR w="12700" cap="flat" cmpd="sng" algn="ctr">
                      <a:solidFill>
                        <a:srgbClr val="CECFCB"/>
                      </a:solidFill>
                      <a:prstDash val="solid"/>
                      <a:round/>
                      <a:headEnd type="none" w="med" len="med"/>
                      <a:tailEnd type="none" w="med" len="med"/>
                    </a:lnR>
                    <a:lnT w="12700" cap="flat" cmpd="sng" algn="ctr">
                      <a:solidFill>
                        <a:srgbClr val="CECFCB"/>
                      </a:solidFill>
                      <a:prstDash val="solid"/>
                      <a:round/>
                      <a:headEnd type="none" w="med" len="med"/>
                      <a:tailEnd type="none" w="med" len="med"/>
                    </a:lnT>
                    <a:lnB w="12700" cap="flat" cmpd="sng" algn="ctr">
                      <a:solidFill>
                        <a:srgbClr val="CECFCB"/>
                      </a:solidFill>
                      <a:prstDash val="solid"/>
                      <a:round/>
                      <a:headEnd type="none" w="med" len="med"/>
                      <a:tailEnd type="none" w="med" len="med"/>
                    </a:lnB>
                    <a:solidFill>
                      <a:srgbClr val="F1F9FD"/>
                    </a:solidFill>
                  </a:tcPr>
                </a:tc>
                <a:tc>
                  <a:txBody>
                    <a:bodyPr/>
                    <a:lstStyle/>
                    <a:p>
                      <a:pPr marL="0" marR="0">
                        <a:lnSpc>
                          <a:spcPct val="110000"/>
                        </a:lnSpc>
                        <a:spcBef>
                          <a:spcPts val="0"/>
                        </a:spcBef>
                        <a:spcAft>
                          <a:spcPts val="0"/>
                        </a:spcAft>
                      </a:pPr>
                      <a:r>
                        <a:rPr lang="en-US" sz="1900" dirty="0">
                          <a:effectLst/>
                          <a:latin typeface="Calibri" panose="020F0502020204030204" pitchFamily="34" charset="0"/>
                          <a:ea typeface="Calibri" panose="020F0502020204030204" pitchFamily="34" charset="0"/>
                          <a:cs typeface="Arial" panose="020B0604020202020204" pitchFamily="34" charset="0"/>
                        </a:rPr>
                        <a:t>The percentage of members 12 months to 19 years of age who had a visit with a primary care practitioner in the past year </a:t>
                      </a:r>
                      <a:endParaRPr lang="en-US" sz="1900" dirty="0">
                        <a:effectLst/>
                        <a:latin typeface="Calibri" panose="020F0502020204030204" pitchFamily="34" charset="0"/>
                        <a:ea typeface="Calibri" panose="020F0502020204030204" pitchFamily="34" charset="0"/>
                        <a:cs typeface="Times New Roman" panose="02020603050405020304" pitchFamily="18" charset="0"/>
                      </a:endParaRPr>
                    </a:p>
                  </a:txBody>
                  <a:tcPr marL="60243" marR="60243" marT="0" marB="0">
                    <a:lnL w="12700" cap="flat" cmpd="sng" algn="ctr">
                      <a:solidFill>
                        <a:srgbClr val="CECFCB"/>
                      </a:solidFill>
                      <a:prstDash val="solid"/>
                      <a:round/>
                      <a:headEnd type="none" w="med" len="med"/>
                      <a:tailEnd type="none" w="med" len="med"/>
                    </a:lnL>
                    <a:lnR w="12700" cap="flat" cmpd="sng" algn="ctr">
                      <a:solidFill>
                        <a:srgbClr val="CECFCB"/>
                      </a:solidFill>
                      <a:prstDash val="solid"/>
                      <a:round/>
                      <a:headEnd type="none" w="med" len="med"/>
                      <a:tailEnd type="none" w="med" len="med"/>
                    </a:lnR>
                    <a:lnT w="12700" cap="flat" cmpd="sng" algn="ctr">
                      <a:solidFill>
                        <a:srgbClr val="CECFCB"/>
                      </a:solidFill>
                      <a:prstDash val="solid"/>
                      <a:round/>
                      <a:headEnd type="none" w="med" len="med"/>
                      <a:tailEnd type="none" w="med" len="med"/>
                    </a:lnT>
                    <a:lnB w="12700" cap="flat" cmpd="sng" algn="ctr">
                      <a:solidFill>
                        <a:srgbClr val="CECFCB"/>
                      </a:solidFill>
                      <a:prstDash val="solid"/>
                      <a:round/>
                      <a:headEnd type="none" w="med" len="med"/>
                      <a:tailEnd type="none" w="med" len="med"/>
                    </a:lnB>
                    <a:solidFill>
                      <a:srgbClr val="F1F9FD"/>
                    </a:solidFill>
                  </a:tcPr>
                </a:tc>
                <a:extLst>
                  <a:ext uri="{0D108BD9-81ED-4DB2-BD59-A6C34878D82A}">
                    <a16:rowId xmlns:a16="http://schemas.microsoft.com/office/drawing/2014/main" val="1444343845"/>
                  </a:ext>
                </a:extLst>
              </a:tr>
            </a:tbl>
          </a:graphicData>
        </a:graphic>
      </p:graphicFrame>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CMS Clinical Quality Measures Inventory</a:t>
            </a:r>
          </a:p>
        </p:txBody>
      </p:sp>
      <p:sp>
        <p:nvSpPr>
          <p:cNvPr id="2" name="Title 1"/>
          <p:cNvSpPr>
            <a:spLocks noGrp="1"/>
          </p:cNvSpPr>
          <p:nvPr>
            <p:ph type="title"/>
          </p:nvPr>
        </p:nvSpPr>
        <p:spPr>
          <a:xfrm>
            <a:off x="0" y="0"/>
            <a:ext cx="9144000" cy="634481"/>
          </a:xfrm>
        </p:spPr>
        <p:txBody>
          <a:bodyPr anchor="t"/>
          <a:lstStyle/>
          <a:p>
            <a:r>
              <a:rPr lang="en-US" sz="4000" dirty="0"/>
              <a:t>Process to Outcome Measures</a:t>
            </a:r>
            <a:br>
              <a:rPr lang="en-US" sz="4000" dirty="0"/>
            </a:br>
            <a:endParaRPr lang="en-US" sz="4000" dirty="0"/>
          </a:p>
        </p:txBody>
      </p:sp>
    </p:spTree>
    <p:extLst>
      <p:ext uri="{BB962C8B-B14F-4D97-AF65-F5344CB8AC3E}">
        <p14:creationId xmlns:p14="http://schemas.microsoft.com/office/powerpoint/2010/main" val="11745940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5E0D7328-B452-42F2-BE9A-EEB0F53A4A98}"/>
              </a:ext>
            </a:extLst>
          </p:cNvPr>
          <p:cNvGraphicFramePr>
            <a:graphicFrameLocks noGrp="1"/>
          </p:cNvGraphicFramePr>
          <p:nvPr>
            <p:ph idx="1"/>
            <p:extLst>
              <p:ext uri="{D42A27DB-BD31-4B8C-83A1-F6EECF244321}">
                <p14:modId xmlns:p14="http://schemas.microsoft.com/office/powerpoint/2010/main" val="206491766"/>
              </p:ext>
            </p:extLst>
          </p:nvPr>
        </p:nvGraphicFramePr>
        <p:xfrm>
          <a:off x="3412" y="1701281"/>
          <a:ext cx="9140588" cy="5156718"/>
        </p:xfrm>
        <a:graphic>
          <a:graphicData uri="http://schemas.openxmlformats.org/drawingml/2006/table">
            <a:tbl>
              <a:tblPr firstRow="1"/>
              <a:tblGrid>
                <a:gridCol w="1314417">
                  <a:extLst>
                    <a:ext uri="{9D8B030D-6E8A-4147-A177-3AD203B41FA5}">
                      <a16:colId xmlns:a16="http://schemas.microsoft.com/office/drawing/2014/main" val="3092670480"/>
                    </a:ext>
                  </a:extLst>
                </a:gridCol>
                <a:gridCol w="5159171">
                  <a:extLst>
                    <a:ext uri="{9D8B030D-6E8A-4147-A177-3AD203B41FA5}">
                      <a16:colId xmlns:a16="http://schemas.microsoft.com/office/drawing/2014/main" val="4114776838"/>
                    </a:ext>
                  </a:extLst>
                </a:gridCol>
                <a:gridCol w="2667000">
                  <a:extLst>
                    <a:ext uri="{9D8B030D-6E8A-4147-A177-3AD203B41FA5}">
                      <a16:colId xmlns:a16="http://schemas.microsoft.com/office/drawing/2014/main" val="3492813359"/>
                    </a:ext>
                  </a:extLst>
                </a:gridCol>
              </a:tblGrid>
              <a:tr h="992878">
                <a:tc>
                  <a:txBody>
                    <a:bodyPr/>
                    <a:lstStyle/>
                    <a:p>
                      <a:pPr marL="0" marR="0" algn="ctr">
                        <a:lnSpc>
                          <a:spcPct val="110000"/>
                        </a:lnSpc>
                        <a:spcBef>
                          <a:spcPts val="300"/>
                        </a:spcBef>
                        <a:spcAft>
                          <a:spcPts val="300"/>
                        </a:spcAft>
                      </a:pPr>
                      <a:r>
                        <a:rPr lang="en-US" sz="2000" b="1" dirty="0">
                          <a:solidFill>
                            <a:srgbClr val="FFFFFF"/>
                          </a:solidFill>
                          <a:effectLst/>
                          <a:latin typeface="Calibri" panose="020F0502020204030204" pitchFamily="34" charset="0"/>
                          <a:ea typeface="Calibri" panose="020F0502020204030204" pitchFamily="34" charset="0"/>
                          <a:cs typeface="Arial" panose="020B0604020202020204" pitchFamily="34" charset="0"/>
                        </a:rPr>
                        <a:t>Type</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0243" marR="60243" marT="0" marB="0">
                    <a:lnL w="12700" cap="flat" cmpd="sng" algn="ctr">
                      <a:solidFill>
                        <a:srgbClr val="CECFCB"/>
                      </a:solidFill>
                      <a:prstDash val="solid"/>
                      <a:round/>
                      <a:headEnd type="none" w="med" len="med"/>
                      <a:tailEnd type="none" w="med" len="med"/>
                    </a:lnL>
                    <a:lnR w="12700" cap="flat" cmpd="sng" algn="ctr">
                      <a:solidFill>
                        <a:srgbClr val="CECFCB"/>
                      </a:solidFill>
                      <a:prstDash val="solid"/>
                      <a:round/>
                      <a:headEnd type="none" w="med" len="med"/>
                      <a:tailEnd type="none" w="med" len="med"/>
                    </a:lnR>
                    <a:lnT w="12700" cap="flat" cmpd="sng" algn="ctr">
                      <a:solidFill>
                        <a:srgbClr val="CECFCB"/>
                      </a:solidFill>
                      <a:prstDash val="solid"/>
                      <a:round/>
                      <a:headEnd type="none" w="med" len="med"/>
                      <a:tailEnd type="none" w="med" len="med"/>
                    </a:lnT>
                    <a:lnB w="12700" cap="flat" cmpd="sng" algn="ctr">
                      <a:solidFill>
                        <a:srgbClr val="CECFCB"/>
                      </a:solidFill>
                      <a:prstDash val="solid"/>
                      <a:round/>
                      <a:headEnd type="none" w="med" len="med"/>
                      <a:tailEnd type="none" w="med" len="med"/>
                    </a:lnB>
                    <a:solidFill>
                      <a:srgbClr val="00529B"/>
                    </a:solidFill>
                  </a:tcPr>
                </a:tc>
                <a:tc>
                  <a:txBody>
                    <a:bodyPr/>
                    <a:lstStyle/>
                    <a:p>
                      <a:pPr marL="0" marR="0" algn="ctr">
                        <a:lnSpc>
                          <a:spcPct val="110000"/>
                        </a:lnSpc>
                        <a:spcBef>
                          <a:spcPts val="300"/>
                        </a:spcBef>
                        <a:spcAft>
                          <a:spcPts val="300"/>
                        </a:spcAft>
                      </a:pPr>
                      <a:r>
                        <a:rPr lang="en-US" sz="2000" b="1">
                          <a:solidFill>
                            <a:srgbClr val="FFFFFF"/>
                          </a:solidFill>
                          <a:effectLst/>
                          <a:latin typeface="Calibri" panose="020F0502020204030204" pitchFamily="34" charset="0"/>
                          <a:ea typeface="Calibri" panose="020F0502020204030204" pitchFamily="34" charset="0"/>
                          <a:cs typeface="Arial" panose="020B0604020202020204" pitchFamily="34" charset="0"/>
                        </a:rPr>
                        <a:t>Definition</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0243" marR="60243" marT="0" marB="0">
                    <a:lnL w="12700" cap="flat" cmpd="sng" algn="ctr">
                      <a:solidFill>
                        <a:srgbClr val="CECFCB"/>
                      </a:solidFill>
                      <a:prstDash val="solid"/>
                      <a:round/>
                      <a:headEnd type="none" w="med" len="med"/>
                      <a:tailEnd type="none" w="med" len="med"/>
                    </a:lnL>
                    <a:lnR w="12700" cap="flat" cmpd="sng" algn="ctr">
                      <a:solidFill>
                        <a:srgbClr val="CECFCB"/>
                      </a:solidFill>
                      <a:prstDash val="solid"/>
                      <a:round/>
                      <a:headEnd type="none" w="med" len="med"/>
                      <a:tailEnd type="none" w="med" len="med"/>
                    </a:lnR>
                    <a:lnT w="12700" cap="flat" cmpd="sng" algn="ctr">
                      <a:solidFill>
                        <a:srgbClr val="CECFCB"/>
                      </a:solidFill>
                      <a:prstDash val="solid"/>
                      <a:round/>
                      <a:headEnd type="none" w="med" len="med"/>
                      <a:tailEnd type="none" w="med" len="med"/>
                    </a:lnT>
                    <a:lnB w="12700" cap="flat" cmpd="sng" algn="ctr">
                      <a:solidFill>
                        <a:srgbClr val="CECFCB"/>
                      </a:solidFill>
                      <a:prstDash val="solid"/>
                      <a:round/>
                      <a:headEnd type="none" w="med" len="med"/>
                      <a:tailEnd type="none" w="med" len="med"/>
                    </a:lnB>
                    <a:solidFill>
                      <a:srgbClr val="00529B"/>
                    </a:solidFill>
                  </a:tcPr>
                </a:tc>
                <a:tc>
                  <a:txBody>
                    <a:bodyPr/>
                    <a:lstStyle/>
                    <a:p>
                      <a:pPr marL="0" marR="0" algn="ctr">
                        <a:lnSpc>
                          <a:spcPct val="110000"/>
                        </a:lnSpc>
                        <a:spcBef>
                          <a:spcPts val="300"/>
                        </a:spcBef>
                        <a:spcAft>
                          <a:spcPts val="300"/>
                        </a:spcAft>
                      </a:pPr>
                      <a:r>
                        <a:rPr lang="en-US" sz="2000" b="1" dirty="0">
                          <a:solidFill>
                            <a:srgbClr val="FFFFFF"/>
                          </a:solidFill>
                          <a:effectLst/>
                          <a:latin typeface="Calibri" panose="020F0502020204030204" pitchFamily="34" charset="0"/>
                          <a:ea typeface="Calibri" panose="020F0502020204030204" pitchFamily="34" charset="0"/>
                          <a:cs typeface="Arial" panose="020B0604020202020204" pitchFamily="34" charset="0"/>
                        </a:rPr>
                        <a:t>Example</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0243" marR="60243" marT="0" marB="0">
                    <a:lnL w="12700" cap="flat" cmpd="sng" algn="ctr">
                      <a:solidFill>
                        <a:srgbClr val="CECFCB"/>
                      </a:solidFill>
                      <a:prstDash val="solid"/>
                      <a:round/>
                      <a:headEnd type="none" w="med" len="med"/>
                      <a:tailEnd type="none" w="med" len="med"/>
                    </a:lnL>
                    <a:lnR w="12700" cap="flat" cmpd="sng" algn="ctr">
                      <a:solidFill>
                        <a:srgbClr val="CECFCB"/>
                      </a:solidFill>
                      <a:prstDash val="solid"/>
                      <a:round/>
                      <a:headEnd type="none" w="med" len="med"/>
                      <a:tailEnd type="none" w="med" len="med"/>
                    </a:lnR>
                    <a:lnT w="12700" cap="flat" cmpd="sng" algn="ctr">
                      <a:solidFill>
                        <a:srgbClr val="CECFCB"/>
                      </a:solidFill>
                      <a:prstDash val="solid"/>
                      <a:round/>
                      <a:headEnd type="none" w="med" len="med"/>
                      <a:tailEnd type="none" w="med" len="med"/>
                    </a:lnT>
                    <a:lnB w="12700" cap="flat" cmpd="sng" algn="ctr">
                      <a:solidFill>
                        <a:srgbClr val="CECFCB"/>
                      </a:solidFill>
                      <a:prstDash val="solid"/>
                      <a:round/>
                      <a:headEnd type="none" w="med" len="med"/>
                      <a:tailEnd type="none" w="med" len="med"/>
                    </a:lnB>
                    <a:solidFill>
                      <a:srgbClr val="00529B"/>
                    </a:solidFill>
                  </a:tcPr>
                </a:tc>
                <a:extLst>
                  <a:ext uri="{0D108BD9-81ED-4DB2-BD59-A6C34878D82A}">
                    <a16:rowId xmlns:a16="http://schemas.microsoft.com/office/drawing/2014/main" val="3672602138"/>
                  </a:ext>
                </a:extLst>
              </a:tr>
              <a:tr h="2061309">
                <a:tc>
                  <a:txBody>
                    <a:bodyPr/>
                    <a:lstStyle/>
                    <a:p>
                      <a:pPr marL="0" marR="0">
                        <a:lnSpc>
                          <a:spcPct val="110000"/>
                        </a:lnSpc>
                        <a:spcBef>
                          <a:spcPts val="0"/>
                        </a:spcBef>
                        <a:spcAft>
                          <a:spcPts val="0"/>
                        </a:spcAft>
                      </a:pPr>
                      <a:r>
                        <a:rPr lang="en-US" sz="2000" b="1" dirty="0">
                          <a:effectLst/>
                          <a:latin typeface="Calibri" panose="020F0502020204030204" pitchFamily="34" charset="0"/>
                          <a:ea typeface="Calibri" panose="020F0502020204030204" pitchFamily="34" charset="0"/>
                          <a:cs typeface="Arial" panose="020B0604020202020204" pitchFamily="34" charset="0"/>
                        </a:rPr>
                        <a:t>Outcome</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0243" marR="60243" marT="0" marB="0">
                    <a:lnL w="12700" cap="flat" cmpd="sng" algn="ctr">
                      <a:solidFill>
                        <a:srgbClr val="CECFCB"/>
                      </a:solidFill>
                      <a:prstDash val="solid"/>
                      <a:round/>
                      <a:headEnd type="none" w="med" len="med"/>
                      <a:tailEnd type="none" w="med" len="med"/>
                    </a:lnL>
                    <a:lnR w="12700" cap="flat" cmpd="sng" algn="ctr">
                      <a:solidFill>
                        <a:srgbClr val="CECFCB"/>
                      </a:solidFill>
                      <a:prstDash val="solid"/>
                      <a:round/>
                      <a:headEnd type="none" w="med" len="med"/>
                      <a:tailEnd type="none" w="med" len="med"/>
                    </a:lnR>
                    <a:lnT w="12700" cap="flat" cmpd="sng" algn="ctr">
                      <a:solidFill>
                        <a:srgbClr val="CECFCB"/>
                      </a:solidFill>
                      <a:prstDash val="solid"/>
                      <a:round/>
                      <a:headEnd type="none" w="med" len="med"/>
                      <a:tailEnd type="none" w="med" len="med"/>
                    </a:lnT>
                    <a:lnB w="12700" cap="flat" cmpd="sng" algn="ctr">
                      <a:solidFill>
                        <a:srgbClr val="CECFCB"/>
                      </a:solidFill>
                      <a:prstDash val="solid"/>
                      <a:round/>
                      <a:headEnd type="none" w="med" len="med"/>
                      <a:tailEnd type="none" w="med" len="med"/>
                    </a:lnB>
                    <a:solidFill>
                      <a:srgbClr val="F1F9FD"/>
                    </a:solidFill>
                  </a:tcPr>
                </a:tc>
                <a:tc>
                  <a:txBody>
                    <a:bodyPr/>
                    <a:lstStyle/>
                    <a:p>
                      <a:pPr marL="0" marR="0">
                        <a:lnSpc>
                          <a:spcPct val="110000"/>
                        </a:lnSpc>
                        <a:spcBef>
                          <a:spcPts val="0"/>
                        </a:spcBef>
                        <a:spcAft>
                          <a:spcPts val="300"/>
                        </a:spcAft>
                      </a:pPr>
                      <a:r>
                        <a:rPr lang="en-US" sz="2000" dirty="0">
                          <a:effectLst/>
                          <a:latin typeface="Calibri" panose="020F0502020204030204" pitchFamily="34" charset="0"/>
                          <a:ea typeface="Calibri" panose="020F0502020204030204" pitchFamily="34" charset="0"/>
                          <a:cs typeface="Arial" panose="020B0604020202020204" pitchFamily="34" charset="0"/>
                        </a:rPr>
                        <a:t>An outcome of care is a health state of a patient resulting from healthcare.</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0000"/>
                        </a:lnSpc>
                        <a:spcBef>
                          <a:spcPts val="0"/>
                        </a:spcBef>
                        <a:spcAft>
                          <a:spcPts val="300"/>
                        </a:spcAft>
                      </a:pPr>
                      <a:r>
                        <a:rPr lang="en-US" sz="2000" dirty="0">
                          <a:effectLst/>
                          <a:latin typeface="Calibri" panose="020F0502020204030204" pitchFamily="34" charset="0"/>
                          <a:ea typeface="Calibri" panose="020F0502020204030204" pitchFamily="34" charset="0"/>
                          <a:cs typeface="Arial" panose="020B0604020202020204" pitchFamily="34" charset="0"/>
                        </a:rPr>
                        <a:t>Outcome measures are supported by evidence that the measure has been used to detect the impact of one or more clinical interventions.</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0243" marR="60243" marT="0" marB="0">
                    <a:lnL w="12700" cap="flat" cmpd="sng" algn="ctr">
                      <a:solidFill>
                        <a:srgbClr val="CECFCB"/>
                      </a:solidFill>
                      <a:prstDash val="solid"/>
                      <a:round/>
                      <a:headEnd type="none" w="med" len="med"/>
                      <a:tailEnd type="none" w="med" len="med"/>
                    </a:lnL>
                    <a:lnR w="12700" cap="flat" cmpd="sng" algn="ctr">
                      <a:solidFill>
                        <a:srgbClr val="CECFCB"/>
                      </a:solidFill>
                      <a:prstDash val="solid"/>
                      <a:round/>
                      <a:headEnd type="none" w="med" len="med"/>
                      <a:tailEnd type="none" w="med" len="med"/>
                    </a:lnR>
                    <a:lnT w="12700" cap="flat" cmpd="sng" algn="ctr">
                      <a:solidFill>
                        <a:srgbClr val="CECFCB"/>
                      </a:solidFill>
                      <a:prstDash val="solid"/>
                      <a:round/>
                      <a:headEnd type="none" w="med" len="med"/>
                      <a:tailEnd type="none" w="med" len="med"/>
                    </a:lnT>
                    <a:lnB w="12700" cap="flat" cmpd="sng" algn="ctr">
                      <a:solidFill>
                        <a:srgbClr val="CECFCB"/>
                      </a:solidFill>
                      <a:prstDash val="solid"/>
                      <a:round/>
                      <a:headEnd type="none" w="med" len="med"/>
                      <a:tailEnd type="none" w="med" len="med"/>
                    </a:lnB>
                    <a:solidFill>
                      <a:srgbClr val="F1F9FD"/>
                    </a:solidFill>
                  </a:tcPr>
                </a:tc>
                <a:tc>
                  <a:txBody>
                    <a:bodyPr/>
                    <a:lstStyle/>
                    <a:p>
                      <a:pPr marL="0" marR="0">
                        <a:lnSpc>
                          <a:spcPct val="110000"/>
                        </a:lnSpc>
                        <a:spcBef>
                          <a:spcPts val="0"/>
                        </a:spcBef>
                        <a:spcAft>
                          <a:spcPts val="0"/>
                        </a:spcAft>
                      </a:pPr>
                      <a:r>
                        <a:rPr lang="en-US" sz="2000">
                          <a:effectLst/>
                          <a:latin typeface="Calibri" panose="020F0502020204030204" pitchFamily="34" charset="0"/>
                          <a:ea typeface="Calibri" panose="020F0502020204030204" pitchFamily="34" charset="0"/>
                          <a:cs typeface="Arial" panose="020B0604020202020204" pitchFamily="34" charset="0"/>
                        </a:rPr>
                        <a:t>The risk-adjusted rate of in-hospital hip fracture among acute care inpatients aged 65 years and over, per 1,000 discharges.</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0243" marR="60243" marT="0" marB="0">
                    <a:lnL w="12700" cap="flat" cmpd="sng" algn="ctr">
                      <a:solidFill>
                        <a:srgbClr val="CECFCB"/>
                      </a:solidFill>
                      <a:prstDash val="solid"/>
                      <a:round/>
                      <a:headEnd type="none" w="med" len="med"/>
                      <a:tailEnd type="none" w="med" len="med"/>
                    </a:lnL>
                    <a:lnR w="12700" cap="flat" cmpd="sng" algn="ctr">
                      <a:solidFill>
                        <a:srgbClr val="CECFCB"/>
                      </a:solidFill>
                      <a:prstDash val="solid"/>
                      <a:round/>
                      <a:headEnd type="none" w="med" len="med"/>
                      <a:tailEnd type="none" w="med" len="med"/>
                    </a:lnR>
                    <a:lnT w="12700" cap="flat" cmpd="sng" algn="ctr">
                      <a:solidFill>
                        <a:srgbClr val="CECFCB"/>
                      </a:solidFill>
                      <a:prstDash val="solid"/>
                      <a:round/>
                      <a:headEnd type="none" w="med" len="med"/>
                      <a:tailEnd type="none" w="med" len="med"/>
                    </a:lnT>
                    <a:lnB w="12700" cap="flat" cmpd="sng" algn="ctr">
                      <a:solidFill>
                        <a:srgbClr val="CECFCB"/>
                      </a:solidFill>
                      <a:prstDash val="solid"/>
                      <a:round/>
                      <a:headEnd type="none" w="med" len="med"/>
                      <a:tailEnd type="none" w="med" len="med"/>
                    </a:lnB>
                    <a:solidFill>
                      <a:srgbClr val="F1F9FD"/>
                    </a:solidFill>
                  </a:tcPr>
                </a:tc>
                <a:extLst>
                  <a:ext uri="{0D108BD9-81ED-4DB2-BD59-A6C34878D82A}">
                    <a16:rowId xmlns:a16="http://schemas.microsoft.com/office/drawing/2014/main" val="4177924297"/>
                  </a:ext>
                </a:extLst>
              </a:tr>
              <a:tr h="2102531">
                <a:tc>
                  <a:txBody>
                    <a:bodyPr/>
                    <a:lstStyle/>
                    <a:p>
                      <a:pPr marL="0" marR="0">
                        <a:lnSpc>
                          <a:spcPct val="110000"/>
                        </a:lnSpc>
                        <a:spcBef>
                          <a:spcPts val="0"/>
                        </a:spcBef>
                        <a:spcAft>
                          <a:spcPts val="0"/>
                        </a:spcAft>
                      </a:pPr>
                      <a:r>
                        <a:rPr lang="en-US" sz="2000" b="1">
                          <a:effectLst/>
                          <a:latin typeface="Calibri" panose="020F0502020204030204" pitchFamily="34" charset="0"/>
                          <a:ea typeface="Calibri" panose="020F0502020204030204" pitchFamily="34" charset="0"/>
                          <a:cs typeface="Arial" panose="020B0604020202020204" pitchFamily="34" charset="0"/>
                        </a:rPr>
                        <a:t>Structure</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0243" marR="60243" marT="0" marB="0">
                    <a:lnL w="12700" cap="flat" cmpd="sng" algn="ctr">
                      <a:solidFill>
                        <a:srgbClr val="CECFCB"/>
                      </a:solidFill>
                      <a:prstDash val="solid"/>
                      <a:round/>
                      <a:headEnd type="none" w="med" len="med"/>
                      <a:tailEnd type="none" w="med" len="med"/>
                    </a:lnL>
                    <a:lnR w="12700" cap="flat" cmpd="sng" algn="ctr">
                      <a:solidFill>
                        <a:srgbClr val="CECFCB"/>
                      </a:solidFill>
                      <a:prstDash val="solid"/>
                      <a:round/>
                      <a:headEnd type="none" w="med" len="med"/>
                      <a:tailEnd type="none" w="med" len="med"/>
                    </a:lnR>
                    <a:lnT w="12700" cap="flat" cmpd="sng" algn="ctr">
                      <a:solidFill>
                        <a:srgbClr val="CECFCB"/>
                      </a:solidFill>
                      <a:prstDash val="solid"/>
                      <a:round/>
                      <a:headEnd type="none" w="med" len="med"/>
                      <a:tailEnd type="none" w="med" len="med"/>
                    </a:lnT>
                    <a:lnB w="12700" cap="flat" cmpd="sng" algn="ctr">
                      <a:solidFill>
                        <a:srgbClr val="CECFCB"/>
                      </a:solidFill>
                      <a:prstDash val="solid"/>
                      <a:round/>
                      <a:headEnd type="none" w="med" len="med"/>
                      <a:tailEnd type="none" w="med" len="med"/>
                    </a:lnB>
                    <a:solidFill>
                      <a:srgbClr val="F1F9FD"/>
                    </a:solidFill>
                  </a:tcPr>
                </a:tc>
                <a:tc>
                  <a:txBody>
                    <a:bodyPr/>
                    <a:lstStyle/>
                    <a:p>
                      <a:pPr marL="0" marR="0">
                        <a:lnSpc>
                          <a:spcPct val="110000"/>
                        </a:lnSpc>
                        <a:spcBef>
                          <a:spcPts val="0"/>
                        </a:spcBef>
                        <a:spcAft>
                          <a:spcPts val="300"/>
                        </a:spcAft>
                      </a:pPr>
                      <a:r>
                        <a:rPr lang="en-US" sz="2000">
                          <a:effectLst/>
                          <a:latin typeface="Calibri" panose="020F0502020204030204" pitchFamily="34" charset="0"/>
                          <a:ea typeface="Calibri" panose="020F0502020204030204" pitchFamily="34" charset="0"/>
                          <a:cs typeface="Arial" panose="020B0604020202020204" pitchFamily="34" charset="0"/>
                        </a:rPr>
                        <a:t>Structure of care is a feature of a healthcare organization or clinician related to the capacity to provide high-quality healthcare.</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0000"/>
                        </a:lnSpc>
                        <a:spcBef>
                          <a:spcPts val="0"/>
                        </a:spcBef>
                        <a:spcAft>
                          <a:spcPts val="300"/>
                        </a:spcAft>
                      </a:pPr>
                      <a:r>
                        <a:rPr lang="en-US" sz="2000">
                          <a:effectLst/>
                          <a:latin typeface="Calibri" panose="020F0502020204030204" pitchFamily="34" charset="0"/>
                          <a:ea typeface="Calibri" panose="020F0502020204030204" pitchFamily="34" charset="0"/>
                          <a:cs typeface="Arial" panose="020B0604020202020204" pitchFamily="34" charset="0"/>
                        </a:rPr>
                        <a:t>Structure measures are supported by evidence that an association exists between the measure and one of the other CQM domains.</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0243" marR="60243" marT="0" marB="0">
                    <a:lnL w="12700" cap="flat" cmpd="sng" algn="ctr">
                      <a:solidFill>
                        <a:srgbClr val="CECFCB"/>
                      </a:solidFill>
                      <a:prstDash val="solid"/>
                      <a:round/>
                      <a:headEnd type="none" w="med" len="med"/>
                      <a:tailEnd type="none" w="med" len="med"/>
                    </a:lnL>
                    <a:lnR w="12700" cap="flat" cmpd="sng" algn="ctr">
                      <a:solidFill>
                        <a:srgbClr val="CECFCB"/>
                      </a:solidFill>
                      <a:prstDash val="solid"/>
                      <a:round/>
                      <a:headEnd type="none" w="med" len="med"/>
                      <a:tailEnd type="none" w="med" len="med"/>
                    </a:lnR>
                    <a:lnT w="12700" cap="flat" cmpd="sng" algn="ctr">
                      <a:solidFill>
                        <a:srgbClr val="CECFCB"/>
                      </a:solidFill>
                      <a:prstDash val="solid"/>
                      <a:round/>
                      <a:headEnd type="none" w="med" len="med"/>
                      <a:tailEnd type="none" w="med" len="med"/>
                    </a:lnT>
                    <a:lnB w="12700" cap="flat" cmpd="sng" algn="ctr">
                      <a:solidFill>
                        <a:srgbClr val="CECFCB"/>
                      </a:solidFill>
                      <a:prstDash val="solid"/>
                      <a:round/>
                      <a:headEnd type="none" w="med" len="med"/>
                      <a:tailEnd type="none" w="med" len="med"/>
                    </a:lnB>
                    <a:solidFill>
                      <a:srgbClr val="F1F9FD"/>
                    </a:solidFill>
                  </a:tcPr>
                </a:tc>
                <a:tc>
                  <a:txBody>
                    <a:bodyPr/>
                    <a:lstStyle/>
                    <a:p>
                      <a:pPr marL="0" marR="0">
                        <a:lnSpc>
                          <a:spcPct val="110000"/>
                        </a:lnSpc>
                        <a:spcBef>
                          <a:spcPts val="0"/>
                        </a:spcBef>
                        <a:spcAft>
                          <a:spcPts val="0"/>
                        </a:spcAft>
                      </a:pPr>
                      <a:r>
                        <a:rPr lang="en-US" sz="2000" dirty="0">
                          <a:effectLst/>
                          <a:latin typeface="Calibri" panose="020F0502020204030204" pitchFamily="34" charset="0"/>
                          <a:ea typeface="Calibri" panose="020F0502020204030204" pitchFamily="34" charset="0"/>
                          <a:cs typeface="Arial" panose="020B0604020202020204" pitchFamily="34" charset="0"/>
                        </a:rPr>
                        <a:t>Does the healthcare organization use Computerized Physician Order Entry</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0243" marR="60243" marT="0" marB="0">
                    <a:lnL w="12700" cap="flat" cmpd="sng" algn="ctr">
                      <a:solidFill>
                        <a:srgbClr val="CECFCB"/>
                      </a:solidFill>
                      <a:prstDash val="solid"/>
                      <a:round/>
                      <a:headEnd type="none" w="med" len="med"/>
                      <a:tailEnd type="none" w="med" len="med"/>
                    </a:lnL>
                    <a:lnR w="12700" cap="flat" cmpd="sng" algn="ctr">
                      <a:solidFill>
                        <a:srgbClr val="CECFCB"/>
                      </a:solidFill>
                      <a:prstDash val="solid"/>
                      <a:round/>
                      <a:headEnd type="none" w="med" len="med"/>
                      <a:tailEnd type="none" w="med" len="med"/>
                    </a:lnR>
                    <a:lnT w="12700" cap="flat" cmpd="sng" algn="ctr">
                      <a:solidFill>
                        <a:srgbClr val="CECFCB"/>
                      </a:solidFill>
                      <a:prstDash val="solid"/>
                      <a:round/>
                      <a:headEnd type="none" w="med" len="med"/>
                      <a:tailEnd type="none" w="med" len="med"/>
                    </a:lnT>
                    <a:lnB w="12700" cap="flat" cmpd="sng" algn="ctr">
                      <a:solidFill>
                        <a:srgbClr val="CECFCB"/>
                      </a:solidFill>
                      <a:prstDash val="solid"/>
                      <a:round/>
                      <a:headEnd type="none" w="med" len="med"/>
                      <a:tailEnd type="none" w="med" len="med"/>
                    </a:lnB>
                    <a:solidFill>
                      <a:srgbClr val="F1F9FD"/>
                    </a:solidFill>
                  </a:tcPr>
                </a:tc>
                <a:extLst>
                  <a:ext uri="{0D108BD9-81ED-4DB2-BD59-A6C34878D82A}">
                    <a16:rowId xmlns:a16="http://schemas.microsoft.com/office/drawing/2014/main" val="3558441239"/>
                  </a:ext>
                </a:extLst>
              </a:tr>
            </a:tbl>
          </a:graphicData>
        </a:graphic>
      </p:graphicFrame>
      <p:sp>
        <p:nvSpPr>
          <p:cNvPr id="5" name="Title 4"/>
          <p:cNvSpPr txBox="1">
            <a:spLocks/>
          </p:cNvSpPr>
          <p:nvPr/>
        </p:nvSpPr>
        <p:spPr>
          <a:xfrm>
            <a:off x="0" y="634481"/>
            <a:ext cx="9144000" cy="1066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lvl1pPr indent="0" algn="ctr">
              <a:spcBef>
                <a:spcPts val="0"/>
              </a:spcBef>
              <a:buNone/>
              <a:defRPr sz="3200" b="1">
                <a:latin typeface="+mj-lt"/>
                <a:ea typeface="+mj-ea"/>
                <a:cs typeface="+mj-cs"/>
              </a:defRPr>
            </a:lvl1pPr>
          </a:lstStyle>
          <a:p>
            <a:r>
              <a:rPr lang="en-US" dirty="0"/>
              <a:t>CMS Clinical Quality Measures Inventory</a:t>
            </a:r>
          </a:p>
        </p:txBody>
      </p:sp>
      <p:sp>
        <p:nvSpPr>
          <p:cNvPr id="2" name="Title 1"/>
          <p:cNvSpPr>
            <a:spLocks noGrp="1"/>
          </p:cNvSpPr>
          <p:nvPr>
            <p:ph type="title"/>
          </p:nvPr>
        </p:nvSpPr>
        <p:spPr>
          <a:xfrm>
            <a:off x="0" y="0"/>
            <a:ext cx="9144000" cy="634481"/>
          </a:xfrm>
        </p:spPr>
        <p:txBody>
          <a:bodyPr anchor="t"/>
          <a:lstStyle/>
          <a:p>
            <a:r>
              <a:rPr lang="en-US" sz="4000" dirty="0"/>
              <a:t>Process to Outcome Measures</a:t>
            </a:r>
            <a:br>
              <a:rPr lang="en-US" sz="4000" dirty="0"/>
            </a:br>
            <a:endParaRPr lang="en-US" sz="4000" dirty="0"/>
          </a:p>
        </p:txBody>
      </p:sp>
    </p:spTree>
    <p:extLst>
      <p:ext uri="{BB962C8B-B14F-4D97-AF65-F5344CB8AC3E}">
        <p14:creationId xmlns:p14="http://schemas.microsoft.com/office/powerpoint/2010/main" val="1644598306"/>
      </p:ext>
    </p:extLst>
  </p:cSld>
  <p:clrMapOvr>
    <a:masterClrMapping/>
  </p:clrMapOvr>
</p:sld>
</file>

<file path=ppt/theme/theme1.xml><?xml version="1.0" encoding="utf-8"?>
<a:theme xmlns:a="http://schemas.openxmlformats.org/drawingml/2006/main" name="CMS_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42100224419D04488CAAC7D542501228" ma:contentTypeVersion="0" ma:contentTypeDescription="Create a new document." ma:contentTypeScope="" ma:versionID="3743565ec76ec182cad52dc3a54f4cfa">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F585CBEC-A503-46BF-AF4D-401CB55F2CF2}">
  <ds:schemaRefs>
    <ds:schemaRef ds:uri="http://schemas.microsoft.com/sharepoint/v3/contenttype/forms"/>
  </ds:schemaRefs>
</ds:datastoreItem>
</file>

<file path=customXml/itemProps2.xml><?xml version="1.0" encoding="utf-8"?>
<ds:datastoreItem xmlns:ds="http://schemas.openxmlformats.org/officeDocument/2006/customXml" ds:itemID="{74909E56-70AE-415D-B3C2-D6A30E86260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A3F2D517-FCF4-4B15-BD46-23B9AA4BB45C}">
  <ds:schemaRefs>
    <ds:schemaRef ds:uri="http://purl.org/dc/terms/"/>
    <ds:schemaRef ds:uri="http://schemas.microsoft.com/office/2006/documentManagement/types"/>
    <ds:schemaRef ds:uri="http://www.w3.org/XML/1998/namespace"/>
    <ds:schemaRef ds:uri="http://purl.org/dc/elements/1.1/"/>
    <ds:schemaRef ds:uri="http://schemas.microsoft.com/office/2006/metadata/properties"/>
    <ds:schemaRef ds:uri="http://schemas.microsoft.com/office/infopath/2007/PartnerControls"/>
    <ds:schemaRef ds:uri="http://schemas.openxmlformats.org/package/2006/metadata/core-properties"/>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0</TotalTime>
  <Words>4722</Words>
  <Application>Microsoft Office PowerPoint</Application>
  <PresentationFormat>On-screen Show (4:3)</PresentationFormat>
  <Paragraphs>485</Paragraphs>
  <Slides>33</Slides>
  <Notes>33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33</vt:i4>
      </vt:variant>
    </vt:vector>
  </HeadingPairs>
  <TitlesOfParts>
    <vt:vector size="39" baseType="lpstr">
      <vt:lpstr>Arial</vt:lpstr>
      <vt:lpstr>Calibri</vt:lpstr>
      <vt:lpstr>Calibri Light</vt:lpstr>
      <vt:lpstr>Times New Roman</vt:lpstr>
      <vt:lpstr>Wingdings</vt:lpstr>
      <vt:lpstr>CMS_template</vt:lpstr>
      <vt:lpstr>Measure Development Education &amp; Outreach for Specialty Societies &amp; Patient Advocacy Groups</vt:lpstr>
      <vt:lpstr>Vision and Goals: Webinar Series</vt:lpstr>
      <vt:lpstr>Process to Outcome Measures </vt:lpstr>
      <vt:lpstr>Measure Development </vt:lpstr>
      <vt:lpstr>Measure Development </vt:lpstr>
      <vt:lpstr>Process to Outcomes Measures </vt:lpstr>
      <vt:lpstr>Process to Outcomes Measures </vt:lpstr>
      <vt:lpstr>Process to Outcome Measures </vt:lpstr>
      <vt:lpstr>Process to Outcome Measures </vt:lpstr>
      <vt:lpstr>Process to Outcome Measures </vt:lpstr>
      <vt:lpstr>Process to Outcome Measures </vt:lpstr>
      <vt:lpstr>Process to Outcome Measures </vt:lpstr>
      <vt:lpstr>Process to Outcome Measures </vt:lpstr>
      <vt:lpstr>Process to Outcome Measures </vt:lpstr>
      <vt:lpstr>Process to Outcome Measures </vt:lpstr>
      <vt:lpstr>Process to Outcome Measures </vt:lpstr>
      <vt:lpstr>Process to Outcome Measures </vt:lpstr>
      <vt:lpstr>Process to Outcome Measures </vt:lpstr>
      <vt:lpstr>Process to Outcome Measures  </vt:lpstr>
      <vt:lpstr>Process to Outcome Measures </vt:lpstr>
      <vt:lpstr>Process to Outcome Measures </vt:lpstr>
      <vt:lpstr>Process to Outcome Measures </vt:lpstr>
      <vt:lpstr>Process to Outcome Measures </vt:lpstr>
      <vt:lpstr>Process to Outcome Measures </vt:lpstr>
      <vt:lpstr>Process to Outcome Measures </vt:lpstr>
      <vt:lpstr>Process to Outcome Measures </vt:lpstr>
      <vt:lpstr>References</vt:lpstr>
      <vt:lpstr>References</vt:lpstr>
      <vt:lpstr>Process to Outcome Measures </vt:lpstr>
      <vt:lpstr>Process to Outcome Measures </vt:lpstr>
      <vt:lpstr>Process to Outcome Measures </vt:lpstr>
      <vt:lpstr>CMS Spotlight Opportunities</vt:lpstr>
      <vt:lpstr>Process to Outcome Measures </vt:lpstr>
    </vt:vector>
  </TitlesOfParts>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Webinar #2 - Measure Development Education &amp; Outreach for Specialty Societies &amp; Patient Advocacy Groups - Process to Outcome Measures</dc:title>
  <dc:subject>Webinar #2 - Measure Development Education &amp; Outreach for Specialty Societies &amp; Patient Advocacy Groups - Process to Outcome Measures</dc:subject>
  <dc:creator/>
  <cp:keywords>Webinar #2 - Measure Development Education &amp; Outreach for Specialty Societies &amp; Patient Advocacy Groups - Process to Outcome Measures</cp:keywords>
  <cp:lastModifiedBy/>
  <cp:revision>1</cp:revision>
  <dcterms:created xsi:type="dcterms:W3CDTF">2016-08-30T18:54:20Z</dcterms:created>
  <dcterms:modified xsi:type="dcterms:W3CDTF">2017-11-03T19:43:47Z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0x01010042100224419D04488CAAC7D542501228</vt:lpwstr>
  </property>
  <property fmtid="{D5CDD505-2E9C-101B-9397-08002B2CF9AE}" pid="3" name="_NewReviewCycle">
    <vt:lpwstr/>
  </property>
  <property fmtid="{D5CDD505-2E9C-101B-9397-08002B2CF9AE}" pid="4" name="Order">
    <vt:r8>5600</vt:r8>
  </property>
  <property fmtid="{D5CDD505-2E9C-101B-9397-08002B2CF9AE}" pid="5" name="_CopySource">
    <vt:lpwstr>http://websps31.battelle.org/sites/MIDSMMS/MACRA/Stakeholder Engagement/Webinars/Previous versions of webinar documentation/CMS MDEO Web Series _ presenters guide_ EVM. 2016.pptx</vt:lpwstr>
  </property>
  <property fmtid="{D5CDD505-2E9C-101B-9397-08002B2CF9AE}" pid="6" name="xd_ProgID">
    <vt:lpwstr/>
  </property>
  <property fmtid="{D5CDD505-2E9C-101B-9397-08002B2CF9AE}" pid="7" name="TemplateUrl">
    <vt:lpwstr/>
  </property>
</Properties>
</file>