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png&amp;ehk=g0qTBhk66v6TOmR4PehdIg&amp;r=0&amp;pid=OfficeInsert" ContentType="image/p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93" r:id="rId4"/>
  </p:sldMasterIdLst>
  <p:notesMasterIdLst>
    <p:notesMasterId r:id="rId36"/>
  </p:notesMasterIdLst>
  <p:handoutMasterIdLst>
    <p:handoutMasterId r:id="rId37"/>
  </p:handoutMasterIdLst>
  <p:sldIdLst>
    <p:sldId id="303" r:id="rId5"/>
    <p:sldId id="304" r:id="rId6"/>
    <p:sldId id="305" r:id="rId7"/>
    <p:sldId id="369" r:id="rId8"/>
    <p:sldId id="383" r:id="rId9"/>
    <p:sldId id="390" r:id="rId10"/>
    <p:sldId id="378" r:id="rId11"/>
    <p:sldId id="366" r:id="rId12"/>
    <p:sldId id="375" r:id="rId13"/>
    <p:sldId id="376" r:id="rId14"/>
    <p:sldId id="377" r:id="rId15"/>
    <p:sldId id="397" r:id="rId16"/>
    <p:sldId id="398" r:id="rId17"/>
    <p:sldId id="396" r:id="rId18"/>
    <p:sldId id="379" r:id="rId19"/>
    <p:sldId id="381" r:id="rId20"/>
    <p:sldId id="391" r:id="rId21"/>
    <p:sldId id="392" r:id="rId22"/>
    <p:sldId id="393" r:id="rId23"/>
    <p:sldId id="394" r:id="rId24"/>
    <p:sldId id="395" r:id="rId25"/>
    <p:sldId id="341" r:id="rId26"/>
    <p:sldId id="370" r:id="rId27"/>
    <p:sldId id="372" r:id="rId28"/>
    <p:sldId id="421" r:id="rId29"/>
    <p:sldId id="371" r:id="rId30"/>
    <p:sldId id="384" r:id="rId31"/>
    <p:sldId id="337" r:id="rId32"/>
    <p:sldId id="346" r:id="rId33"/>
    <p:sldId id="336" r:id="rId34"/>
    <p:sldId id="338" r:id="rId35"/>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84A9C"/>
    <a:srgbClr val="095193"/>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0" autoAdjust="0"/>
    <p:restoredTop sz="66966" autoAdjust="0"/>
  </p:normalViewPr>
  <p:slideViewPr>
    <p:cSldViewPr>
      <p:cViewPr varScale="1">
        <p:scale>
          <a:sx n="56" d="100"/>
          <a:sy n="56" d="100"/>
        </p:scale>
        <p:origin x="1260" y="72"/>
      </p:cViewPr>
      <p:guideLst>
        <p:guide orient="horz" pos="2064"/>
        <p:guide pos="3120"/>
      </p:guideLst>
    </p:cSldViewPr>
  </p:slideViewPr>
  <p:outlineViewPr>
    <p:cViewPr>
      <p:scale>
        <a:sx n="33" d="100"/>
        <a:sy n="33" d="100"/>
      </p:scale>
      <p:origin x="0" y="-10836"/>
    </p:cViewPr>
  </p:outlineViewPr>
  <p:notesTextViewPr>
    <p:cViewPr>
      <p:scale>
        <a:sx n="100" d="100"/>
        <a:sy n="100" d="100"/>
      </p:scale>
      <p:origin x="0" y="0"/>
    </p:cViewPr>
  </p:notesTextViewPr>
  <p:sorterViewPr>
    <p:cViewPr varScale="1">
      <p:scale>
        <a:sx n="1" d="1"/>
        <a:sy n="1" d="1"/>
      </p:scale>
      <p:origin x="0" y="-4752"/>
    </p:cViewPr>
  </p:sorterViewPr>
  <p:notesViewPr>
    <p:cSldViewPr>
      <p:cViewPr varScale="1">
        <p:scale>
          <a:sx n="87" d="100"/>
          <a:sy n="87" d="100"/>
        </p:scale>
        <p:origin x="3804" y="96"/>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3C361-DFC9-41D0-BE4D-E72B72667D81}" type="doc">
      <dgm:prSet loTypeId="urn:microsoft.com/office/officeart/2005/8/layout/hProcess9" loCatId="process" qsTypeId="urn:microsoft.com/office/officeart/2005/8/quickstyle/simple1" qsCatId="simple" csTypeId="urn:microsoft.com/office/officeart/2005/8/colors/accent1_2" csCatId="accent1" phldr="1"/>
      <dgm:spPr/>
    </dgm:pt>
    <dgm:pt modelId="{BD26223C-C850-40FC-AB77-3D2E934D2F49}">
      <dgm:prSet phldrT="[Text]"/>
      <dgm:spPr/>
      <dgm:t>
        <a:bodyPr/>
        <a:lstStyle/>
        <a:p>
          <a:r>
            <a:rPr lang="en-US" dirty="0"/>
            <a:t>Conceptualization Process</a:t>
          </a:r>
        </a:p>
      </dgm:t>
    </dgm:pt>
    <dgm:pt modelId="{2DD1526E-D255-49AA-8579-5DB2C8D0818C}" type="parTrans" cxnId="{F0F62502-AEBE-49DC-A349-317DDB67E9C3}">
      <dgm:prSet/>
      <dgm:spPr/>
      <dgm:t>
        <a:bodyPr/>
        <a:lstStyle/>
        <a:p>
          <a:endParaRPr lang="en-US"/>
        </a:p>
      </dgm:t>
    </dgm:pt>
    <dgm:pt modelId="{965EF4C8-3C1E-44CD-8555-054386FE2028}" type="sibTrans" cxnId="{F0F62502-AEBE-49DC-A349-317DDB67E9C3}">
      <dgm:prSet/>
      <dgm:spPr/>
      <dgm:t>
        <a:bodyPr/>
        <a:lstStyle/>
        <a:p>
          <a:endParaRPr lang="en-US"/>
        </a:p>
      </dgm:t>
    </dgm:pt>
    <dgm:pt modelId="{F75D8393-4F3E-41E6-A294-30271B787642}">
      <dgm:prSet phldrT="[Text]"/>
      <dgm:spPr/>
      <dgm:t>
        <a:bodyPr/>
        <a:lstStyle/>
        <a:p>
          <a:r>
            <a:rPr lang="en-US" dirty="0"/>
            <a:t>Development Process</a:t>
          </a:r>
        </a:p>
      </dgm:t>
    </dgm:pt>
    <dgm:pt modelId="{465BD5B5-57AB-4379-ADBD-3E8531DE8FCF}" type="parTrans" cxnId="{F77E2D67-7E51-4B9D-9F09-F302E6BEF9AA}">
      <dgm:prSet/>
      <dgm:spPr/>
      <dgm:t>
        <a:bodyPr/>
        <a:lstStyle/>
        <a:p>
          <a:endParaRPr lang="en-US"/>
        </a:p>
      </dgm:t>
    </dgm:pt>
    <dgm:pt modelId="{2EA6481C-C973-4F8E-A1A8-22BD034EBFF9}" type="sibTrans" cxnId="{F77E2D67-7E51-4B9D-9F09-F302E6BEF9AA}">
      <dgm:prSet/>
      <dgm:spPr/>
      <dgm:t>
        <a:bodyPr/>
        <a:lstStyle/>
        <a:p>
          <a:endParaRPr lang="en-US"/>
        </a:p>
      </dgm:t>
    </dgm:pt>
    <dgm:pt modelId="{D03F4945-01D1-44C9-99D5-CDA611A469B9}">
      <dgm:prSet phldrT="[Text]"/>
      <dgm:spPr/>
      <dgm:t>
        <a:bodyPr/>
        <a:lstStyle/>
        <a:p>
          <a:r>
            <a:rPr lang="en-US" dirty="0"/>
            <a:t>Approval/Incorporation into AQUA Registry</a:t>
          </a:r>
        </a:p>
      </dgm:t>
    </dgm:pt>
    <dgm:pt modelId="{9ACD3691-D1CF-4617-9DD7-7196BD0590B2}" type="parTrans" cxnId="{47CACBC3-48B7-47F5-A174-73F9250260FC}">
      <dgm:prSet/>
      <dgm:spPr/>
      <dgm:t>
        <a:bodyPr/>
        <a:lstStyle/>
        <a:p>
          <a:endParaRPr lang="en-US"/>
        </a:p>
      </dgm:t>
    </dgm:pt>
    <dgm:pt modelId="{AC2A3D75-D4F6-4080-BF24-3FCCA135BB5E}" type="sibTrans" cxnId="{47CACBC3-48B7-47F5-A174-73F9250260FC}">
      <dgm:prSet/>
      <dgm:spPr/>
      <dgm:t>
        <a:bodyPr/>
        <a:lstStyle/>
        <a:p>
          <a:endParaRPr lang="en-US"/>
        </a:p>
      </dgm:t>
    </dgm:pt>
    <dgm:pt modelId="{E6E2545C-7A6E-4A59-98CA-F379B3CC0391}" type="pres">
      <dgm:prSet presAssocID="{F083C361-DFC9-41D0-BE4D-E72B72667D81}" presName="CompostProcess" presStyleCnt="0">
        <dgm:presLayoutVars>
          <dgm:dir/>
          <dgm:resizeHandles val="exact"/>
        </dgm:presLayoutVars>
      </dgm:prSet>
      <dgm:spPr/>
    </dgm:pt>
    <dgm:pt modelId="{60AE5591-136B-4BB2-B98E-281ECBBF99EB}" type="pres">
      <dgm:prSet presAssocID="{F083C361-DFC9-41D0-BE4D-E72B72667D81}" presName="arrow" presStyleLbl="bgShp" presStyleIdx="0" presStyleCnt="1"/>
      <dgm:spPr/>
    </dgm:pt>
    <dgm:pt modelId="{96B4D1DB-DEDA-4853-BDE8-53E33EFA3E6F}" type="pres">
      <dgm:prSet presAssocID="{F083C361-DFC9-41D0-BE4D-E72B72667D81}" presName="linearProcess" presStyleCnt="0"/>
      <dgm:spPr/>
    </dgm:pt>
    <dgm:pt modelId="{BA3BC3F3-54E7-4899-BCA2-08896F89396F}" type="pres">
      <dgm:prSet presAssocID="{BD26223C-C850-40FC-AB77-3D2E934D2F49}" presName="textNode" presStyleLbl="node1" presStyleIdx="0" presStyleCnt="3">
        <dgm:presLayoutVars>
          <dgm:bulletEnabled val="1"/>
        </dgm:presLayoutVars>
      </dgm:prSet>
      <dgm:spPr/>
    </dgm:pt>
    <dgm:pt modelId="{CD92A94C-6012-4F16-B6FD-FD698BDB5C24}" type="pres">
      <dgm:prSet presAssocID="{965EF4C8-3C1E-44CD-8555-054386FE2028}" presName="sibTrans" presStyleCnt="0"/>
      <dgm:spPr/>
    </dgm:pt>
    <dgm:pt modelId="{9BFC4312-1ABF-44F2-A13F-F7804623AC76}" type="pres">
      <dgm:prSet presAssocID="{F75D8393-4F3E-41E6-A294-30271B787642}" presName="textNode" presStyleLbl="node1" presStyleIdx="1" presStyleCnt="3">
        <dgm:presLayoutVars>
          <dgm:bulletEnabled val="1"/>
        </dgm:presLayoutVars>
      </dgm:prSet>
      <dgm:spPr/>
    </dgm:pt>
    <dgm:pt modelId="{560D05EA-5EA1-4C0B-9436-515BE3E8BFD5}" type="pres">
      <dgm:prSet presAssocID="{2EA6481C-C973-4F8E-A1A8-22BD034EBFF9}" presName="sibTrans" presStyleCnt="0"/>
      <dgm:spPr/>
    </dgm:pt>
    <dgm:pt modelId="{9F20F4C6-D248-4F9A-9780-DA38E74F6A07}" type="pres">
      <dgm:prSet presAssocID="{D03F4945-01D1-44C9-99D5-CDA611A469B9}" presName="textNode" presStyleLbl="node1" presStyleIdx="2" presStyleCnt="3">
        <dgm:presLayoutVars>
          <dgm:bulletEnabled val="1"/>
        </dgm:presLayoutVars>
      </dgm:prSet>
      <dgm:spPr/>
    </dgm:pt>
  </dgm:ptLst>
  <dgm:cxnLst>
    <dgm:cxn modelId="{F0F62502-AEBE-49DC-A349-317DDB67E9C3}" srcId="{F083C361-DFC9-41D0-BE4D-E72B72667D81}" destId="{BD26223C-C850-40FC-AB77-3D2E934D2F49}" srcOrd="0" destOrd="0" parTransId="{2DD1526E-D255-49AA-8579-5DB2C8D0818C}" sibTransId="{965EF4C8-3C1E-44CD-8555-054386FE2028}"/>
    <dgm:cxn modelId="{FB09AA1B-575A-4073-8EAB-43278870D910}" type="presOf" srcId="{BD26223C-C850-40FC-AB77-3D2E934D2F49}" destId="{BA3BC3F3-54E7-4899-BCA2-08896F89396F}" srcOrd="0" destOrd="0" presId="urn:microsoft.com/office/officeart/2005/8/layout/hProcess9"/>
    <dgm:cxn modelId="{56BF1B67-A622-41AC-842B-1E8EBFB13896}" type="presOf" srcId="{F083C361-DFC9-41D0-BE4D-E72B72667D81}" destId="{E6E2545C-7A6E-4A59-98CA-F379B3CC0391}" srcOrd="0" destOrd="0" presId="urn:microsoft.com/office/officeart/2005/8/layout/hProcess9"/>
    <dgm:cxn modelId="{F77E2D67-7E51-4B9D-9F09-F302E6BEF9AA}" srcId="{F083C361-DFC9-41D0-BE4D-E72B72667D81}" destId="{F75D8393-4F3E-41E6-A294-30271B787642}" srcOrd="1" destOrd="0" parTransId="{465BD5B5-57AB-4379-ADBD-3E8531DE8FCF}" sibTransId="{2EA6481C-C973-4F8E-A1A8-22BD034EBFF9}"/>
    <dgm:cxn modelId="{A1FD1C8E-77FB-4C79-B454-A218C21D32C0}" type="presOf" srcId="{D03F4945-01D1-44C9-99D5-CDA611A469B9}" destId="{9F20F4C6-D248-4F9A-9780-DA38E74F6A07}" srcOrd="0" destOrd="0" presId="urn:microsoft.com/office/officeart/2005/8/layout/hProcess9"/>
    <dgm:cxn modelId="{137A1FB9-D53D-41D8-BD37-2311DC5A7CF8}" type="presOf" srcId="{F75D8393-4F3E-41E6-A294-30271B787642}" destId="{9BFC4312-1ABF-44F2-A13F-F7804623AC76}" srcOrd="0" destOrd="0" presId="urn:microsoft.com/office/officeart/2005/8/layout/hProcess9"/>
    <dgm:cxn modelId="{47CACBC3-48B7-47F5-A174-73F9250260FC}" srcId="{F083C361-DFC9-41D0-BE4D-E72B72667D81}" destId="{D03F4945-01D1-44C9-99D5-CDA611A469B9}" srcOrd="2" destOrd="0" parTransId="{9ACD3691-D1CF-4617-9DD7-7196BD0590B2}" sibTransId="{AC2A3D75-D4F6-4080-BF24-3FCCA135BB5E}"/>
    <dgm:cxn modelId="{D3B53D42-7406-4193-93B6-6FCAF43C7F1E}" type="presParOf" srcId="{E6E2545C-7A6E-4A59-98CA-F379B3CC0391}" destId="{60AE5591-136B-4BB2-B98E-281ECBBF99EB}" srcOrd="0" destOrd="0" presId="urn:microsoft.com/office/officeart/2005/8/layout/hProcess9"/>
    <dgm:cxn modelId="{35E0E5E4-7948-4C56-88F9-2ABCD3119798}" type="presParOf" srcId="{E6E2545C-7A6E-4A59-98CA-F379B3CC0391}" destId="{96B4D1DB-DEDA-4853-BDE8-53E33EFA3E6F}" srcOrd="1" destOrd="0" presId="urn:microsoft.com/office/officeart/2005/8/layout/hProcess9"/>
    <dgm:cxn modelId="{3411F065-B7E5-49A1-A86C-811EEC0760E7}" type="presParOf" srcId="{96B4D1DB-DEDA-4853-BDE8-53E33EFA3E6F}" destId="{BA3BC3F3-54E7-4899-BCA2-08896F89396F}" srcOrd="0" destOrd="0" presId="urn:microsoft.com/office/officeart/2005/8/layout/hProcess9"/>
    <dgm:cxn modelId="{2A819D63-F19D-435D-838C-F48A0FEBD992}" type="presParOf" srcId="{96B4D1DB-DEDA-4853-BDE8-53E33EFA3E6F}" destId="{CD92A94C-6012-4F16-B6FD-FD698BDB5C24}" srcOrd="1" destOrd="0" presId="urn:microsoft.com/office/officeart/2005/8/layout/hProcess9"/>
    <dgm:cxn modelId="{0CAA1E3D-0CB5-4CC6-BB2C-22CF2312985A}" type="presParOf" srcId="{96B4D1DB-DEDA-4853-BDE8-53E33EFA3E6F}" destId="{9BFC4312-1ABF-44F2-A13F-F7804623AC76}" srcOrd="2" destOrd="0" presId="urn:microsoft.com/office/officeart/2005/8/layout/hProcess9"/>
    <dgm:cxn modelId="{EB219438-8FB8-4F49-BF2C-B0CEF1494CA6}" type="presParOf" srcId="{96B4D1DB-DEDA-4853-BDE8-53E33EFA3E6F}" destId="{560D05EA-5EA1-4C0B-9436-515BE3E8BFD5}" srcOrd="3" destOrd="0" presId="urn:microsoft.com/office/officeart/2005/8/layout/hProcess9"/>
    <dgm:cxn modelId="{4F28CDB2-E2B9-4615-B1D3-6DA918C5DEAE}" type="presParOf" srcId="{96B4D1DB-DEDA-4853-BDE8-53E33EFA3E6F}" destId="{9F20F4C6-D248-4F9A-9780-DA38E74F6A07}"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1D056E-0953-46F4-80E7-104F9A28EC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593B8F-AB09-42FE-BE04-BDE4E27A8A71}">
      <dgm:prSet phldrT="[Text]"/>
      <dgm:spPr/>
      <dgm:t>
        <a:bodyPr/>
        <a:lstStyle/>
        <a:p>
          <a:r>
            <a:rPr lang="en-US" dirty="0"/>
            <a:t>Conceptualization Process</a:t>
          </a:r>
        </a:p>
      </dgm:t>
    </dgm:pt>
    <dgm:pt modelId="{4D83B873-781A-4333-A6F4-9EACFD736948}" type="parTrans" cxnId="{30D7687F-6273-4F08-9E52-73D4DB00366A}">
      <dgm:prSet/>
      <dgm:spPr/>
      <dgm:t>
        <a:bodyPr/>
        <a:lstStyle/>
        <a:p>
          <a:endParaRPr lang="en-US"/>
        </a:p>
      </dgm:t>
    </dgm:pt>
    <dgm:pt modelId="{9AAF4409-890B-45F3-BE82-C21E403A2A2E}" type="sibTrans" cxnId="{30D7687F-6273-4F08-9E52-73D4DB00366A}">
      <dgm:prSet/>
      <dgm:spPr/>
      <dgm:t>
        <a:bodyPr/>
        <a:lstStyle/>
        <a:p>
          <a:endParaRPr lang="en-US"/>
        </a:p>
      </dgm:t>
    </dgm:pt>
    <dgm:pt modelId="{8893C037-3BE8-4E3D-B849-FA19CA791E3B}">
      <dgm:prSet phldrT="[Text]"/>
      <dgm:spPr/>
      <dgm:t>
        <a:bodyPr/>
        <a:lstStyle/>
        <a:p>
          <a:r>
            <a:rPr lang="en-US" dirty="0"/>
            <a:t>Identify urologic condition on which to develop measures</a:t>
          </a:r>
        </a:p>
      </dgm:t>
    </dgm:pt>
    <dgm:pt modelId="{20AB0B9F-3B9B-4AD9-87C8-91DBC1DA4985}" type="parTrans" cxnId="{F9081236-302C-4800-BD43-446182AFF715}">
      <dgm:prSet/>
      <dgm:spPr/>
      <dgm:t>
        <a:bodyPr/>
        <a:lstStyle/>
        <a:p>
          <a:endParaRPr lang="en-US"/>
        </a:p>
      </dgm:t>
    </dgm:pt>
    <dgm:pt modelId="{2145554C-07D6-4776-A4A1-B1C589386840}" type="sibTrans" cxnId="{F9081236-302C-4800-BD43-446182AFF715}">
      <dgm:prSet/>
      <dgm:spPr/>
      <dgm:t>
        <a:bodyPr/>
        <a:lstStyle/>
        <a:p>
          <a:endParaRPr lang="en-US"/>
        </a:p>
      </dgm:t>
    </dgm:pt>
    <dgm:pt modelId="{4D4361E6-9E5A-4D8E-98D0-BA79E3C42732}">
      <dgm:prSet phldrT="[Text]"/>
      <dgm:spPr/>
      <dgm:t>
        <a:bodyPr/>
        <a:lstStyle/>
        <a:p>
          <a:r>
            <a:rPr lang="en-US" dirty="0"/>
            <a:t>Review evidence (AUA and other guidelines)</a:t>
          </a:r>
        </a:p>
      </dgm:t>
    </dgm:pt>
    <dgm:pt modelId="{1522538C-B5C9-44C0-A6FC-EBAABF23A4B8}" type="parTrans" cxnId="{C50758CC-E36E-4FE9-BCEB-EF332D6450B0}">
      <dgm:prSet/>
      <dgm:spPr/>
      <dgm:t>
        <a:bodyPr/>
        <a:lstStyle/>
        <a:p>
          <a:endParaRPr lang="en-US"/>
        </a:p>
      </dgm:t>
    </dgm:pt>
    <dgm:pt modelId="{DC84259F-AA4E-4BB5-9097-0C4B5A3A6E71}" type="sibTrans" cxnId="{C50758CC-E36E-4FE9-BCEB-EF332D6450B0}">
      <dgm:prSet/>
      <dgm:spPr/>
      <dgm:t>
        <a:bodyPr/>
        <a:lstStyle/>
        <a:p>
          <a:endParaRPr lang="en-US"/>
        </a:p>
      </dgm:t>
    </dgm:pt>
    <dgm:pt modelId="{55F5F3F9-8377-4A18-9EA2-C6209F0EE0FE}">
      <dgm:prSet phldrT="[Text]"/>
      <dgm:spPr/>
      <dgm:t>
        <a:bodyPr/>
        <a:lstStyle/>
        <a:p>
          <a:r>
            <a:rPr lang="en-US" dirty="0"/>
            <a:t>Identify/invite members of the technical expert panel - 	Clinical and technical experts</a:t>
          </a:r>
        </a:p>
      </dgm:t>
    </dgm:pt>
    <dgm:pt modelId="{6DBADC40-88EB-45BC-A833-4B6E351500C6}" type="parTrans" cxnId="{F1A9CA6D-54FF-4D22-A012-182EF26FBBB7}">
      <dgm:prSet/>
      <dgm:spPr/>
      <dgm:t>
        <a:bodyPr/>
        <a:lstStyle/>
        <a:p>
          <a:endParaRPr lang="en-US"/>
        </a:p>
      </dgm:t>
    </dgm:pt>
    <dgm:pt modelId="{6B917656-7742-4EB9-A907-2F2767DCF41D}" type="sibTrans" cxnId="{F1A9CA6D-54FF-4D22-A012-182EF26FBBB7}">
      <dgm:prSet/>
      <dgm:spPr/>
      <dgm:t>
        <a:bodyPr/>
        <a:lstStyle/>
        <a:p>
          <a:endParaRPr lang="en-US"/>
        </a:p>
      </dgm:t>
    </dgm:pt>
    <dgm:pt modelId="{C05D7451-8611-4512-B206-B2FF3C3B7701}" type="pres">
      <dgm:prSet presAssocID="{131D056E-0953-46F4-80E7-104F9A28EC6F}" presName="Name0" presStyleCnt="0">
        <dgm:presLayoutVars>
          <dgm:dir/>
          <dgm:animLvl val="lvl"/>
          <dgm:resizeHandles val="exact"/>
        </dgm:presLayoutVars>
      </dgm:prSet>
      <dgm:spPr/>
    </dgm:pt>
    <dgm:pt modelId="{7747FDCF-C0F3-4032-849E-0B19BDB7B932}" type="pres">
      <dgm:prSet presAssocID="{1C593B8F-AB09-42FE-BE04-BDE4E27A8A71}" presName="linNode" presStyleCnt="0"/>
      <dgm:spPr/>
    </dgm:pt>
    <dgm:pt modelId="{7F5C1CEB-06B5-4007-8D10-6B9A7033ED64}" type="pres">
      <dgm:prSet presAssocID="{1C593B8F-AB09-42FE-BE04-BDE4E27A8A71}" presName="parentText" presStyleLbl="node1" presStyleIdx="0" presStyleCnt="1">
        <dgm:presLayoutVars>
          <dgm:chMax val="1"/>
          <dgm:bulletEnabled val="1"/>
        </dgm:presLayoutVars>
      </dgm:prSet>
      <dgm:spPr/>
    </dgm:pt>
    <dgm:pt modelId="{65045615-DEC5-4CC4-B1A6-F261A5F6F72F}" type="pres">
      <dgm:prSet presAssocID="{1C593B8F-AB09-42FE-BE04-BDE4E27A8A71}" presName="descendantText" presStyleLbl="alignAccFollowNode1" presStyleIdx="0" presStyleCnt="1">
        <dgm:presLayoutVars>
          <dgm:bulletEnabled val="1"/>
        </dgm:presLayoutVars>
      </dgm:prSet>
      <dgm:spPr/>
    </dgm:pt>
  </dgm:ptLst>
  <dgm:cxnLst>
    <dgm:cxn modelId="{84682A22-5192-472C-8964-6A34B28A8A74}" type="presOf" srcId="{55F5F3F9-8377-4A18-9EA2-C6209F0EE0FE}" destId="{65045615-DEC5-4CC4-B1A6-F261A5F6F72F}" srcOrd="0" destOrd="2" presId="urn:microsoft.com/office/officeart/2005/8/layout/vList5"/>
    <dgm:cxn modelId="{F9081236-302C-4800-BD43-446182AFF715}" srcId="{1C593B8F-AB09-42FE-BE04-BDE4E27A8A71}" destId="{8893C037-3BE8-4E3D-B849-FA19CA791E3B}" srcOrd="0" destOrd="0" parTransId="{20AB0B9F-3B9B-4AD9-87C8-91DBC1DA4985}" sibTransId="{2145554C-07D6-4776-A4A1-B1C589386840}"/>
    <dgm:cxn modelId="{F1A9CA6D-54FF-4D22-A012-182EF26FBBB7}" srcId="{1C593B8F-AB09-42FE-BE04-BDE4E27A8A71}" destId="{55F5F3F9-8377-4A18-9EA2-C6209F0EE0FE}" srcOrd="2" destOrd="0" parTransId="{6DBADC40-88EB-45BC-A833-4B6E351500C6}" sibTransId="{6B917656-7742-4EB9-A907-2F2767DCF41D}"/>
    <dgm:cxn modelId="{30D7687F-6273-4F08-9E52-73D4DB00366A}" srcId="{131D056E-0953-46F4-80E7-104F9A28EC6F}" destId="{1C593B8F-AB09-42FE-BE04-BDE4E27A8A71}" srcOrd="0" destOrd="0" parTransId="{4D83B873-781A-4333-A6F4-9EACFD736948}" sibTransId="{9AAF4409-890B-45F3-BE82-C21E403A2A2E}"/>
    <dgm:cxn modelId="{8FCD5485-132F-4E58-A7D2-A22093CE7953}" type="presOf" srcId="{1C593B8F-AB09-42FE-BE04-BDE4E27A8A71}" destId="{7F5C1CEB-06B5-4007-8D10-6B9A7033ED64}" srcOrd="0" destOrd="0" presId="urn:microsoft.com/office/officeart/2005/8/layout/vList5"/>
    <dgm:cxn modelId="{58614CC4-BD57-401A-BFDB-9509984C69D8}" type="presOf" srcId="{8893C037-3BE8-4E3D-B849-FA19CA791E3B}" destId="{65045615-DEC5-4CC4-B1A6-F261A5F6F72F}" srcOrd="0" destOrd="0" presId="urn:microsoft.com/office/officeart/2005/8/layout/vList5"/>
    <dgm:cxn modelId="{C50758CC-E36E-4FE9-BCEB-EF332D6450B0}" srcId="{1C593B8F-AB09-42FE-BE04-BDE4E27A8A71}" destId="{4D4361E6-9E5A-4D8E-98D0-BA79E3C42732}" srcOrd="1" destOrd="0" parTransId="{1522538C-B5C9-44C0-A6FC-EBAABF23A4B8}" sibTransId="{DC84259F-AA4E-4BB5-9097-0C4B5A3A6E71}"/>
    <dgm:cxn modelId="{6F93C1D1-32D4-4548-9927-FF9F0E61D541}" type="presOf" srcId="{131D056E-0953-46F4-80E7-104F9A28EC6F}" destId="{C05D7451-8611-4512-B206-B2FF3C3B7701}" srcOrd="0" destOrd="0" presId="urn:microsoft.com/office/officeart/2005/8/layout/vList5"/>
    <dgm:cxn modelId="{E615D0DD-4098-4736-BC3B-6C66E64B8CD5}" type="presOf" srcId="{4D4361E6-9E5A-4D8E-98D0-BA79E3C42732}" destId="{65045615-DEC5-4CC4-B1A6-F261A5F6F72F}" srcOrd="0" destOrd="1" presId="urn:microsoft.com/office/officeart/2005/8/layout/vList5"/>
    <dgm:cxn modelId="{E0B336D0-ED49-4716-B55B-2771065F2515}" type="presParOf" srcId="{C05D7451-8611-4512-B206-B2FF3C3B7701}" destId="{7747FDCF-C0F3-4032-849E-0B19BDB7B932}" srcOrd="0" destOrd="0" presId="urn:microsoft.com/office/officeart/2005/8/layout/vList5"/>
    <dgm:cxn modelId="{3DC735E2-098C-412A-A2BD-4745C638207F}" type="presParOf" srcId="{7747FDCF-C0F3-4032-849E-0B19BDB7B932}" destId="{7F5C1CEB-06B5-4007-8D10-6B9A7033ED64}" srcOrd="0" destOrd="0" presId="urn:microsoft.com/office/officeart/2005/8/layout/vList5"/>
    <dgm:cxn modelId="{7B3CE35A-461D-446B-B4A9-C5BBFA5CF8B5}" type="presParOf" srcId="{7747FDCF-C0F3-4032-849E-0B19BDB7B932}" destId="{65045615-DEC5-4CC4-B1A6-F261A5F6F7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D056E-0953-46F4-80E7-104F9A28EC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593B8F-AB09-42FE-BE04-BDE4E27A8A71}">
      <dgm:prSet phldrT="[Text]"/>
      <dgm:spPr/>
      <dgm:t>
        <a:bodyPr/>
        <a:lstStyle/>
        <a:p>
          <a:r>
            <a:rPr lang="en-US" dirty="0"/>
            <a:t>Conceptualization Process</a:t>
          </a:r>
        </a:p>
      </dgm:t>
    </dgm:pt>
    <dgm:pt modelId="{4D83B873-781A-4333-A6F4-9EACFD736948}" type="parTrans" cxnId="{30D7687F-6273-4F08-9E52-73D4DB00366A}">
      <dgm:prSet/>
      <dgm:spPr/>
      <dgm:t>
        <a:bodyPr/>
        <a:lstStyle/>
        <a:p>
          <a:endParaRPr lang="en-US"/>
        </a:p>
      </dgm:t>
    </dgm:pt>
    <dgm:pt modelId="{9AAF4409-890B-45F3-BE82-C21E403A2A2E}" type="sibTrans" cxnId="{30D7687F-6273-4F08-9E52-73D4DB00366A}">
      <dgm:prSet/>
      <dgm:spPr/>
      <dgm:t>
        <a:bodyPr/>
        <a:lstStyle/>
        <a:p>
          <a:endParaRPr lang="en-US"/>
        </a:p>
      </dgm:t>
    </dgm:pt>
    <dgm:pt modelId="{8893C037-3BE8-4E3D-B849-FA19CA791E3B}">
      <dgm:prSet phldrT="[Text]"/>
      <dgm:spPr/>
      <dgm:t>
        <a:bodyPr/>
        <a:lstStyle/>
        <a:p>
          <a:pPr marL="171450" lvl="1" indent="0" defTabSz="800100">
            <a:lnSpc>
              <a:spcPct val="90000"/>
            </a:lnSpc>
            <a:spcBef>
              <a:spcPct val="0"/>
            </a:spcBef>
            <a:spcAft>
              <a:spcPct val="15000"/>
            </a:spcAft>
            <a:buNone/>
          </a:pPr>
          <a:r>
            <a:rPr lang="en-US" b="1" dirty="0"/>
            <a:t>Data Gathering/Environmental Scan</a:t>
          </a:r>
        </a:p>
      </dgm:t>
    </dgm:pt>
    <dgm:pt modelId="{20AB0B9F-3B9B-4AD9-87C8-91DBC1DA4985}" type="parTrans" cxnId="{F9081236-302C-4800-BD43-446182AFF715}">
      <dgm:prSet/>
      <dgm:spPr/>
      <dgm:t>
        <a:bodyPr/>
        <a:lstStyle/>
        <a:p>
          <a:endParaRPr lang="en-US"/>
        </a:p>
      </dgm:t>
    </dgm:pt>
    <dgm:pt modelId="{2145554C-07D6-4776-A4A1-B1C589386840}" type="sibTrans" cxnId="{F9081236-302C-4800-BD43-446182AFF715}">
      <dgm:prSet/>
      <dgm:spPr/>
      <dgm:t>
        <a:bodyPr/>
        <a:lstStyle/>
        <a:p>
          <a:endParaRPr lang="en-US"/>
        </a:p>
      </dgm:t>
    </dgm:pt>
    <dgm:pt modelId="{BFA846AE-393B-49CD-84B7-94CF057C62C7}">
      <dgm:prSet phldrT="[Text]"/>
      <dgm:spPr/>
      <dgm:t>
        <a:bodyPr/>
        <a:lstStyle/>
        <a:p>
          <a:pPr marL="171450" lvl="1" indent="0" defTabSz="800100">
            <a:lnSpc>
              <a:spcPct val="90000"/>
            </a:lnSpc>
            <a:spcBef>
              <a:spcPct val="0"/>
            </a:spcBef>
            <a:spcAft>
              <a:spcPct val="15000"/>
            </a:spcAft>
            <a:buNone/>
          </a:pPr>
          <a:r>
            <a:rPr lang="en-US" dirty="0"/>
            <a:t>Develop search terms for lit search</a:t>
          </a:r>
        </a:p>
      </dgm:t>
    </dgm:pt>
    <dgm:pt modelId="{CAB358D6-C3EF-461F-AA38-B6C4590EC93A}" type="parTrans" cxnId="{23E437D9-763E-47DD-A346-4F589B93C4A8}">
      <dgm:prSet/>
      <dgm:spPr/>
      <dgm:t>
        <a:bodyPr/>
        <a:lstStyle/>
        <a:p>
          <a:endParaRPr lang="en-US"/>
        </a:p>
      </dgm:t>
    </dgm:pt>
    <dgm:pt modelId="{D31D2C07-DED9-41F9-AF24-DFA3A00C4B47}" type="sibTrans" cxnId="{23E437D9-763E-47DD-A346-4F589B93C4A8}">
      <dgm:prSet/>
      <dgm:spPr/>
      <dgm:t>
        <a:bodyPr/>
        <a:lstStyle/>
        <a:p>
          <a:endParaRPr lang="en-US"/>
        </a:p>
      </dgm:t>
    </dgm:pt>
    <dgm:pt modelId="{6228FFC6-E61A-4C44-9CC5-A62F796F0878}">
      <dgm:prSet phldrT="[Text]"/>
      <dgm:spPr/>
      <dgm:t>
        <a:bodyPr/>
        <a:lstStyle/>
        <a:p>
          <a:pPr marL="171450" lvl="1" indent="0" defTabSz="800100">
            <a:lnSpc>
              <a:spcPct val="90000"/>
            </a:lnSpc>
            <a:spcBef>
              <a:spcPct val="0"/>
            </a:spcBef>
            <a:spcAft>
              <a:spcPct val="15000"/>
            </a:spcAft>
            <a:buNone/>
          </a:pPr>
          <a:r>
            <a:rPr lang="en-US" dirty="0"/>
            <a:t>Assess gaps in care</a:t>
          </a:r>
        </a:p>
      </dgm:t>
    </dgm:pt>
    <dgm:pt modelId="{154322EA-84C9-4749-980B-067C3AADADD9}" type="parTrans" cxnId="{C45DE8AC-004F-4598-845C-B22E16898F31}">
      <dgm:prSet/>
      <dgm:spPr/>
      <dgm:t>
        <a:bodyPr/>
        <a:lstStyle/>
        <a:p>
          <a:endParaRPr lang="en-US"/>
        </a:p>
      </dgm:t>
    </dgm:pt>
    <dgm:pt modelId="{6C06D5E3-BDDC-430A-803D-42201C03201B}" type="sibTrans" cxnId="{C45DE8AC-004F-4598-845C-B22E16898F31}">
      <dgm:prSet/>
      <dgm:spPr/>
      <dgm:t>
        <a:bodyPr/>
        <a:lstStyle/>
        <a:p>
          <a:endParaRPr lang="en-US"/>
        </a:p>
      </dgm:t>
    </dgm:pt>
    <dgm:pt modelId="{E0A28E8C-0B94-4550-AA00-E65910B65B52}">
      <dgm:prSet phldrT="[Text]"/>
      <dgm:spPr/>
      <dgm:t>
        <a:bodyPr/>
        <a:lstStyle/>
        <a:p>
          <a:pPr marL="171450" lvl="1" indent="0" defTabSz="800100">
            <a:lnSpc>
              <a:spcPct val="90000"/>
            </a:lnSpc>
            <a:spcBef>
              <a:spcPct val="0"/>
            </a:spcBef>
            <a:spcAft>
              <a:spcPct val="15000"/>
            </a:spcAft>
            <a:buNone/>
          </a:pPr>
          <a:r>
            <a:rPr lang="en-US" dirty="0"/>
            <a:t>Review existing measures/consider harmonization</a:t>
          </a:r>
        </a:p>
      </dgm:t>
    </dgm:pt>
    <dgm:pt modelId="{248B29DD-3630-4363-A5FF-6F68B17E068D}" type="parTrans" cxnId="{46D29A9C-8CA3-4EB2-8E8A-3DEE9EE6E65C}">
      <dgm:prSet/>
      <dgm:spPr/>
      <dgm:t>
        <a:bodyPr/>
        <a:lstStyle/>
        <a:p>
          <a:endParaRPr lang="en-US"/>
        </a:p>
      </dgm:t>
    </dgm:pt>
    <dgm:pt modelId="{2DD73E30-6EEA-4F8A-9612-36E4519D9464}" type="sibTrans" cxnId="{46D29A9C-8CA3-4EB2-8E8A-3DEE9EE6E65C}">
      <dgm:prSet/>
      <dgm:spPr/>
      <dgm:t>
        <a:bodyPr/>
        <a:lstStyle/>
        <a:p>
          <a:endParaRPr lang="en-US"/>
        </a:p>
      </dgm:t>
    </dgm:pt>
    <dgm:pt modelId="{2EEFD892-DA4D-4F0A-97B2-B337869D1749}">
      <dgm:prSet phldrT="[Text]"/>
      <dgm:spPr/>
      <dgm:t>
        <a:bodyPr/>
        <a:lstStyle/>
        <a:p>
          <a:pPr marL="171450" lvl="1" indent="0" defTabSz="800100">
            <a:lnSpc>
              <a:spcPct val="90000"/>
            </a:lnSpc>
            <a:spcBef>
              <a:spcPct val="0"/>
            </a:spcBef>
            <a:spcAft>
              <a:spcPct val="15000"/>
            </a:spcAft>
            <a:buNone/>
          </a:pPr>
          <a:r>
            <a:rPr lang="en-US" dirty="0"/>
            <a:t>Identify relevant guidelines</a:t>
          </a:r>
        </a:p>
      </dgm:t>
    </dgm:pt>
    <dgm:pt modelId="{E2D155CD-9D57-446C-B4D1-4A763AD6403F}" type="parTrans" cxnId="{CD1BDF0D-B1F0-4DA5-B056-0FB55DF12EDC}">
      <dgm:prSet/>
      <dgm:spPr/>
      <dgm:t>
        <a:bodyPr/>
        <a:lstStyle/>
        <a:p>
          <a:endParaRPr lang="en-US"/>
        </a:p>
      </dgm:t>
    </dgm:pt>
    <dgm:pt modelId="{F9DC49F7-9E54-43BD-8819-176A626D48C0}" type="sibTrans" cxnId="{CD1BDF0D-B1F0-4DA5-B056-0FB55DF12EDC}">
      <dgm:prSet/>
      <dgm:spPr/>
      <dgm:t>
        <a:bodyPr/>
        <a:lstStyle/>
        <a:p>
          <a:endParaRPr lang="en-US"/>
        </a:p>
      </dgm:t>
    </dgm:pt>
    <dgm:pt modelId="{065D9AEA-CBCA-4982-B04F-03584DE46F86}">
      <dgm:prSet phldrT="[Text]"/>
      <dgm:spPr/>
      <dgm:t>
        <a:bodyPr/>
        <a:lstStyle/>
        <a:p>
          <a:pPr marL="171450" lvl="1" indent="0" defTabSz="800100">
            <a:lnSpc>
              <a:spcPct val="90000"/>
            </a:lnSpc>
            <a:spcBef>
              <a:spcPct val="0"/>
            </a:spcBef>
            <a:spcAft>
              <a:spcPct val="15000"/>
            </a:spcAft>
            <a:buNone/>
          </a:pPr>
          <a:r>
            <a:rPr lang="en-US" dirty="0"/>
            <a:t>Gather measure development materials, evidence, and other relevant measure sets for panel review</a:t>
          </a:r>
        </a:p>
      </dgm:t>
    </dgm:pt>
    <dgm:pt modelId="{48E7F5D7-997C-455C-B96D-2E1134B88DD1}" type="parTrans" cxnId="{FE91F95B-F3BC-49BB-9300-5A80F642941F}">
      <dgm:prSet/>
      <dgm:spPr/>
      <dgm:t>
        <a:bodyPr/>
        <a:lstStyle/>
        <a:p>
          <a:endParaRPr lang="en-US"/>
        </a:p>
      </dgm:t>
    </dgm:pt>
    <dgm:pt modelId="{FAD19DE5-66ED-442B-BA06-7DB36A76C9E6}" type="sibTrans" cxnId="{FE91F95B-F3BC-49BB-9300-5A80F642941F}">
      <dgm:prSet/>
      <dgm:spPr/>
      <dgm:t>
        <a:bodyPr/>
        <a:lstStyle/>
        <a:p>
          <a:endParaRPr lang="en-US"/>
        </a:p>
      </dgm:t>
    </dgm:pt>
    <dgm:pt modelId="{905D325F-42A0-4A27-AAA2-6EE393788F1C}">
      <dgm:prSet phldrT="[Text]"/>
      <dgm:spPr/>
      <dgm:t>
        <a:bodyPr/>
        <a:lstStyle/>
        <a:p>
          <a:pPr marL="171450" lvl="1" indent="0" defTabSz="800100">
            <a:lnSpc>
              <a:spcPct val="90000"/>
            </a:lnSpc>
            <a:spcBef>
              <a:spcPct val="0"/>
            </a:spcBef>
            <a:spcAft>
              <a:spcPct val="15000"/>
            </a:spcAft>
            <a:buNone/>
          </a:pPr>
          <a:r>
            <a:rPr lang="en-US" dirty="0"/>
            <a:t>Draft measure concepts</a:t>
          </a:r>
        </a:p>
      </dgm:t>
    </dgm:pt>
    <dgm:pt modelId="{D4263718-AA77-47F2-BC7C-A46954D3B48F}" type="parTrans" cxnId="{4F95C234-D3D5-44C0-9D2A-4D641247D405}">
      <dgm:prSet/>
      <dgm:spPr/>
      <dgm:t>
        <a:bodyPr/>
        <a:lstStyle/>
        <a:p>
          <a:endParaRPr lang="en-US"/>
        </a:p>
      </dgm:t>
    </dgm:pt>
    <dgm:pt modelId="{C6E976E1-7B5C-4DE1-AA68-F56CF1B8D6FA}" type="sibTrans" cxnId="{4F95C234-D3D5-44C0-9D2A-4D641247D405}">
      <dgm:prSet/>
      <dgm:spPr/>
      <dgm:t>
        <a:bodyPr/>
        <a:lstStyle/>
        <a:p>
          <a:endParaRPr lang="en-US"/>
        </a:p>
      </dgm:t>
    </dgm:pt>
    <dgm:pt modelId="{DDB5B2A3-C8D0-4F72-B763-95011681A95A}">
      <dgm:prSet phldrT="[Text]"/>
      <dgm:spPr/>
      <dgm:t>
        <a:bodyPr/>
        <a:lstStyle/>
        <a:p>
          <a:pPr marL="171450" lvl="1" indent="0" defTabSz="800100">
            <a:lnSpc>
              <a:spcPct val="90000"/>
            </a:lnSpc>
            <a:spcBef>
              <a:spcPct val="0"/>
            </a:spcBef>
            <a:spcAft>
              <a:spcPct val="15000"/>
            </a:spcAft>
            <a:buNone/>
          </a:pPr>
          <a:r>
            <a:rPr lang="en-US" dirty="0"/>
            <a:t>Convene initial conference call(s)</a:t>
          </a:r>
        </a:p>
      </dgm:t>
    </dgm:pt>
    <dgm:pt modelId="{B19B7E3C-2400-4EB0-996B-63F700693B33}" type="parTrans" cxnId="{63997F27-7A03-42C8-8726-6C0162F0B18B}">
      <dgm:prSet/>
      <dgm:spPr/>
      <dgm:t>
        <a:bodyPr/>
        <a:lstStyle/>
        <a:p>
          <a:endParaRPr lang="en-US"/>
        </a:p>
      </dgm:t>
    </dgm:pt>
    <dgm:pt modelId="{1F18C914-9FB1-40FF-ACF8-B8D1E6DF9AE0}" type="sibTrans" cxnId="{63997F27-7A03-42C8-8726-6C0162F0B18B}">
      <dgm:prSet/>
      <dgm:spPr/>
      <dgm:t>
        <a:bodyPr/>
        <a:lstStyle/>
        <a:p>
          <a:endParaRPr lang="en-US"/>
        </a:p>
      </dgm:t>
    </dgm:pt>
    <dgm:pt modelId="{C05D7451-8611-4512-B206-B2FF3C3B7701}" type="pres">
      <dgm:prSet presAssocID="{131D056E-0953-46F4-80E7-104F9A28EC6F}" presName="Name0" presStyleCnt="0">
        <dgm:presLayoutVars>
          <dgm:dir/>
          <dgm:animLvl val="lvl"/>
          <dgm:resizeHandles val="exact"/>
        </dgm:presLayoutVars>
      </dgm:prSet>
      <dgm:spPr/>
    </dgm:pt>
    <dgm:pt modelId="{7747FDCF-C0F3-4032-849E-0B19BDB7B932}" type="pres">
      <dgm:prSet presAssocID="{1C593B8F-AB09-42FE-BE04-BDE4E27A8A71}" presName="linNode" presStyleCnt="0"/>
      <dgm:spPr/>
    </dgm:pt>
    <dgm:pt modelId="{7F5C1CEB-06B5-4007-8D10-6B9A7033ED64}" type="pres">
      <dgm:prSet presAssocID="{1C593B8F-AB09-42FE-BE04-BDE4E27A8A71}" presName="parentText" presStyleLbl="node1" presStyleIdx="0" presStyleCnt="1">
        <dgm:presLayoutVars>
          <dgm:chMax val="1"/>
          <dgm:bulletEnabled val="1"/>
        </dgm:presLayoutVars>
      </dgm:prSet>
      <dgm:spPr/>
    </dgm:pt>
    <dgm:pt modelId="{65045615-DEC5-4CC4-B1A6-F261A5F6F72F}" type="pres">
      <dgm:prSet presAssocID="{1C593B8F-AB09-42FE-BE04-BDE4E27A8A71}" presName="descendantText" presStyleLbl="alignAccFollowNode1" presStyleIdx="0" presStyleCnt="1">
        <dgm:presLayoutVars>
          <dgm:bulletEnabled val="1"/>
        </dgm:presLayoutVars>
      </dgm:prSet>
      <dgm:spPr/>
    </dgm:pt>
  </dgm:ptLst>
  <dgm:cxnLst>
    <dgm:cxn modelId="{41E1240B-B19E-4E57-95DC-FAF50B52ADCC}" type="presOf" srcId="{6228FFC6-E61A-4C44-9CC5-A62F796F0878}" destId="{65045615-DEC5-4CC4-B1A6-F261A5F6F72F}" srcOrd="0" destOrd="1" presId="urn:microsoft.com/office/officeart/2005/8/layout/vList5"/>
    <dgm:cxn modelId="{CD1BDF0D-B1F0-4DA5-B056-0FB55DF12EDC}" srcId="{1C593B8F-AB09-42FE-BE04-BDE4E27A8A71}" destId="{2EEFD892-DA4D-4F0A-97B2-B337869D1749}" srcOrd="4" destOrd="0" parTransId="{E2D155CD-9D57-446C-B4D1-4A763AD6403F}" sibTransId="{F9DC49F7-9E54-43BD-8819-176A626D48C0}"/>
    <dgm:cxn modelId="{63997F27-7A03-42C8-8726-6C0162F0B18B}" srcId="{1C593B8F-AB09-42FE-BE04-BDE4E27A8A71}" destId="{DDB5B2A3-C8D0-4F72-B763-95011681A95A}" srcOrd="7" destOrd="0" parTransId="{B19B7E3C-2400-4EB0-996B-63F700693B33}" sibTransId="{1F18C914-9FB1-40FF-ACF8-B8D1E6DF9AE0}"/>
    <dgm:cxn modelId="{4F95C234-D3D5-44C0-9D2A-4D641247D405}" srcId="{1C593B8F-AB09-42FE-BE04-BDE4E27A8A71}" destId="{905D325F-42A0-4A27-AAA2-6EE393788F1C}" srcOrd="6" destOrd="0" parTransId="{D4263718-AA77-47F2-BC7C-A46954D3B48F}" sibTransId="{C6E976E1-7B5C-4DE1-AA68-F56CF1B8D6FA}"/>
    <dgm:cxn modelId="{B5CE3335-3001-472C-8F77-A70C1685C36B}" type="presOf" srcId="{BFA846AE-393B-49CD-84B7-94CF057C62C7}" destId="{65045615-DEC5-4CC4-B1A6-F261A5F6F72F}" srcOrd="0" destOrd="3" presId="urn:microsoft.com/office/officeart/2005/8/layout/vList5"/>
    <dgm:cxn modelId="{F9081236-302C-4800-BD43-446182AFF715}" srcId="{1C593B8F-AB09-42FE-BE04-BDE4E27A8A71}" destId="{8893C037-3BE8-4E3D-B849-FA19CA791E3B}" srcOrd="0" destOrd="0" parTransId="{20AB0B9F-3B9B-4AD9-87C8-91DBC1DA4985}" sibTransId="{2145554C-07D6-4776-A4A1-B1C589386840}"/>
    <dgm:cxn modelId="{FE91F95B-F3BC-49BB-9300-5A80F642941F}" srcId="{1C593B8F-AB09-42FE-BE04-BDE4E27A8A71}" destId="{065D9AEA-CBCA-4982-B04F-03584DE46F86}" srcOrd="5" destOrd="0" parTransId="{48E7F5D7-997C-455C-B96D-2E1134B88DD1}" sibTransId="{FAD19DE5-66ED-442B-BA06-7DB36A76C9E6}"/>
    <dgm:cxn modelId="{30D7687F-6273-4F08-9E52-73D4DB00366A}" srcId="{131D056E-0953-46F4-80E7-104F9A28EC6F}" destId="{1C593B8F-AB09-42FE-BE04-BDE4E27A8A71}" srcOrd="0" destOrd="0" parTransId="{4D83B873-781A-4333-A6F4-9EACFD736948}" sibTransId="{9AAF4409-890B-45F3-BE82-C21E403A2A2E}"/>
    <dgm:cxn modelId="{D6AC837F-D04D-4318-8F22-6132814153A3}" type="presOf" srcId="{DDB5B2A3-C8D0-4F72-B763-95011681A95A}" destId="{65045615-DEC5-4CC4-B1A6-F261A5F6F72F}" srcOrd="0" destOrd="7" presId="urn:microsoft.com/office/officeart/2005/8/layout/vList5"/>
    <dgm:cxn modelId="{8FCD5485-132F-4E58-A7D2-A22093CE7953}" type="presOf" srcId="{1C593B8F-AB09-42FE-BE04-BDE4E27A8A71}" destId="{7F5C1CEB-06B5-4007-8D10-6B9A7033ED64}" srcOrd="0" destOrd="0" presId="urn:microsoft.com/office/officeart/2005/8/layout/vList5"/>
    <dgm:cxn modelId="{A498399A-2BFB-44D2-961F-CCB95E96A678}" type="presOf" srcId="{2EEFD892-DA4D-4F0A-97B2-B337869D1749}" destId="{65045615-DEC5-4CC4-B1A6-F261A5F6F72F}" srcOrd="0" destOrd="4" presId="urn:microsoft.com/office/officeart/2005/8/layout/vList5"/>
    <dgm:cxn modelId="{46D29A9C-8CA3-4EB2-8E8A-3DEE9EE6E65C}" srcId="{1C593B8F-AB09-42FE-BE04-BDE4E27A8A71}" destId="{E0A28E8C-0B94-4550-AA00-E65910B65B52}" srcOrd="2" destOrd="0" parTransId="{248B29DD-3630-4363-A5FF-6F68B17E068D}" sibTransId="{2DD73E30-6EEA-4F8A-9612-36E4519D9464}"/>
    <dgm:cxn modelId="{7BE0BBA5-C011-460E-99DE-0B7CD4D339B3}" type="presOf" srcId="{905D325F-42A0-4A27-AAA2-6EE393788F1C}" destId="{65045615-DEC5-4CC4-B1A6-F261A5F6F72F}" srcOrd="0" destOrd="6" presId="urn:microsoft.com/office/officeart/2005/8/layout/vList5"/>
    <dgm:cxn modelId="{C45DE8AC-004F-4598-845C-B22E16898F31}" srcId="{1C593B8F-AB09-42FE-BE04-BDE4E27A8A71}" destId="{6228FFC6-E61A-4C44-9CC5-A62F796F0878}" srcOrd="1" destOrd="0" parTransId="{154322EA-84C9-4749-980B-067C3AADADD9}" sibTransId="{6C06D5E3-BDDC-430A-803D-42201C03201B}"/>
    <dgm:cxn modelId="{EDA30CB4-5146-4B06-8C89-99CDD33F6409}" type="presOf" srcId="{E0A28E8C-0B94-4550-AA00-E65910B65B52}" destId="{65045615-DEC5-4CC4-B1A6-F261A5F6F72F}" srcOrd="0" destOrd="2" presId="urn:microsoft.com/office/officeart/2005/8/layout/vList5"/>
    <dgm:cxn modelId="{AE0568BF-2AF8-45A2-B8EB-6E73DF2F36A0}" type="presOf" srcId="{065D9AEA-CBCA-4982-B04F-03584DE46F86}" destId="{65045615-DEC5-4CC4-B1A6-F261A5F6F72F}" srcOrd="0" destOrd="5" presId="urn:microsoft.com/office/officeart/2005/8/layout/vList5"/>
    <dgm:cxn modelId="{58614CC4-BD57-401A-BFDB-9509984C69D8}" type="presOf" srcId="{8893C037-3BE8-4E3D-B849-FA19CA791E3B}" destId="{65045615-DEC5-4CC4-B1A6-F261A5F6F72F}" srcOrd="0" destOrd="0" presId="urn:microsoft.com/office/officeart/2005/8/layout/vList5"/>
    <dgm:cxn modelId="{6F93C1D1-32D4-4548-9927-FF9F0E61D541}" type="presOf" srcId="{131D056E-0953-46F4-80E7-104F9A28EC6F}" destId="{C05D7451-8611-4512-B206-B2FF3C3B7701}" srcOrd="0" destOrd="0" presId="urn:microsoft.com/office/officeart/2005/8/layout/vList5"/>
    <dgm:cxn modelId="{23E437D9-763E-47DD-A346-4F589B93C4A8}" srcId="{1C593B8F-AB09-42FE-BE04-BDE4E27A8A71}" destId="{BFA846AE-393B-49CD-84B7-94CF057C62C7}" srcOrd="3" destOrd="0" parTransId="{CAB358D6-C3EF-461F-AA38-B6C4590EC93A}" sibTransId="{D31D2C07-DED9-41F9-AF24-DFA3A00C4B47}"/>
    <dgm:cxn modelId="{E0B336D0-ED49-4716-B55B-2771065F2515}" type="presParOf" srcId="{C05D7451-8611-4512-B206-B2FF3C3B7701}" destId="{7747FDCF-C0F3-4032-849E-0B19BDB7B932}" srcOrd="0" destOrd="0" presId="urn:microsoft.com/office/officeart/2005/8/layout/vList5"/>
    <dgm:cxn modelId="{3DC735E2-098C-412A-A2BD-4745C638207F}" type="presParOf" srcId="{7747FDCF-C0F3-4032-849E-0B19BDB7B932}" destId="{7F5C1CEB-06B5-4007-8D10-6B9A7033ED64}" srcOrd="0" destOrd="0" presId="urn:microsoft.com/office/officeart/2005/8/layout/vList5"/>
    <dgm:cxn modelId="{7B3CE35A-461D-446B-B4A9-C5BBFA5CF8B5}" type="presParOf" srcId="{7747FDCF-C0F3-4032-849E-0B19BDB7B932}" destId="{65045615-DEC5-4CC4-B1A6-F261A5F6F7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1D056E-0953-46F4-80E7-104F9A28EC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593B8F-AB09-42FE-BE04-BDE4E27A8A71}">
      <dgm:prSet phldrT="[Text]"/>
      <dgm:spPr/>
      <dgm:t>
        <a:bodyPr/>
        <a:lstStyle/>
        <a:p>
          <a:r>
            <a:rPr lang="en-US" dirty="0"/>
            <a:t>Development Process</a:t>
          </a:r>
        </a:p>
      </dgm:t>
    </dgm:pt>
    <dgm:pt modelId="{4D83B873-781A-4333-A6F4-9EACFD736948}" type="parTrans" cxnId="{30D7687F-6273-4F08-9E52-73D4DB00366A}">
      <dgm:prSet/>
      <dgm:spPr/>
      <dgm:t>
        <a:bodyPr/>
        <a:lstStyle/>
        <a:p>
          <a:endParaRPr lang="en-US"/>
        </a:p>
      </dgm:t>
    </dgm:pt>
    <dgm:pt modelId="{9AAF4409-890B-45F3-BE82-C21E403A2A2E}" type="sibTrans" cxnId="{30D7687F-6273-4F08-9E52-73D4DB00366A}">
      <dgm:prSet/>
      <dgm:spPr/>
      <dgm:t>
        <a:bodyPr/>
        <a:lstStyle/>
        <a:p>
          <a:endParaRPr lang="en-US"/>
        </a:p>
      </dgm:t>
    </dgm:pt>
    <dgm:pt modelId="{8893C037-3BE8-4E3D-B849-FA19CA791E3B}">
      <dgm:prSet phldrT="[Text]"/>
      <dgm:spPr/>
      <dgm:t>
        <a:bodyPr/>
        <a:lstStyle/>
        <a:p>
          <a:r>
            <a:rPr lang="en-US" dirty="0"/>
            <a:t>Draft preliminary measures</a:t>
          </a:r>
        </a:p>
      </dgm:t>
    </dgm:pt>
    <dgm:pt modelId="{20AB0B9F-3B9B-4AD9-87C8-91DBC1DA4985}" type="parTrans" cxnId="{F9081236-302C-4800-BD43-446182AFF715}">
      <dgm:prSet/>
      <dgm:spPr/>
      <dgm:t>
        <a:bodyPr/>
        <a:lstStyle/>
        <a:p>
          <a:endParaRPr lang="en-US"/>
        </a:p>
      </dgm:t>
    </dgm:pt>
    <dgm:pt modelId="{2145554C-07D6-4776-A4A1-B1C589386840}" type="sibTrans" cxnId="{F9081236-302C-4800-BD43-446182AFF715}">
      <dgm:prSet/>
      <dgm:spPr/>
      <dgm:t>
        <a:bodyPr/>
        <a:lstStyle/>
        <a:p>
          <a:endParaRPr lang="en-US"/>
        </a:p>
      </dgm:t>
    </dgm:pt>
    <dgm:pt modelId="{64F54BCC-BD39-44EF-B02A-61044F3BACFA}">
      <dgm:prSet phldrT="[Text]"/>
      <dgm:spPr/>
      <dgm:t>
        <a:bodyPr/>
        <a:lstStyle/>
        <a:p>
          <a:r>
            <a:rPr lang="en-US" dirty="0"/>
            <a:t>Consult with AUA Coding experts</a:t>
          </a:r>
        </a:p>
      </dgm:t>
    </dgm:pt>
    <dgm:pt modelId="{6C6C1276-CA29-46E3-9F47-9039A8A00D05}" type="parTrans" cxnId="{5633B767-08E0-407E-BF3D-202B9FCA7E05}">
      <dgm:prSet/>
      <dgm:spPr/>
      <dgm:t>
        <a:bodyPr/>
        <a:lstStyle/>
        <a:p>
          <a:endParaRPr lang="en-US"/>
        </a:p>
      </dgm:t>
    </dgm:pt>
    <dgm:pt modelId="{7ED71A09-ECD9-4E31-B153-9F4A693C2C84}" type="sibTrans" cxnId="{5633B767-08E0-407E-BF3D-202B9FCA7E05}">
      <dgm:prSet/>
      <dgm:spPr/>
      <dgm:t>
        <a:bodyPr/>
        <a:lstStyle/>
        <a:p>
          <a:endParaRPr lang="en-US"/>
        </a:p>
      </dgm:t>
    </dgm:pt>
    <dgm:pt modelId="{EF31C8CE-8B62-4F85-92D4-9EA9BCF855C1}">
      <dgm:prSet phldrT="[Text]"/>
      <dgm:spPr/>
      <dgm:t>
        <a:bodyPr/>
        <a:lstStyle/>
        <a:p>
          <a:r>
            <a:rPr lang="en-US" dirty="0"/>
            <a:t>Convene additional TEP calls to review/revise draft measures</a:t>
          </a:r>
        </a:p>
      </dgm:t>
    </dgm:pt>
    <dgm:pt modelId="{5F810905-A392-4FD5-A336-3F9DCA914947}" type="parTrans" cxnId="{8B9E788D-ABE8-433D-9840-1EF7B68CBF00}">
      <dgm:prSet/>
      <dgm:spPr/>
      <dgm:t>
        <a:bodyPr/>
        <a:lstStyle/>
        <a:p>
          <a:endParaRPr lang="en-US"/>
        </a:p>
      </dgm:t>
    </dgm:pt>
    <dgm:pt modelId="{13C5BF90-D1F4-4BB0-B67A-FA55BADF847D}" type="sibTrans" cxnId="{8B9E788D-ABE8-433D-9840-1EF7B68CBF00}">
      <dgm:prSet/>
      <dgm:spPr/>
      <dgm:t>
        <a:bodyPr/>
        <a:lstStyle/>
        <a:p>
          <a:endParaRPr lang="en-US"/>
        </a:p>
      </dgm:t>
    </dgm:pt>
    <dgm:pt modelId="{ABA16B62-DDF9-45E4-A8BB-0878EA028154}">
      <dgm:prSet phldrT="[Text]"/>
      <dgm:spPr/>
      <dgm:t>
        <a:bodyPr/>
        <a:lstStyle/>
        <a:p>
          <a:r>
            <a:rPr lang="en-US" dirty="0"/>
            <a:t>Participate in CMS Spotlight Series</a:t>
          </a:r>
        </a:p>
      </dgm:t>
    </dgm:pt>
    <dgm:pt modelId="{2E91ED6A-79B1-468B-BA0F-6C560E3B2B4A}" type="parTrans" cxnId="{2E4D2CB2-8932-4A8F-A474-5DC61A82CBDD}">
      <dgm:prSet/>
      <dgm:spPr/>
      <dgm:t>
        <a:bodyPr/>
        <a:lstStyle/>
        <a:p>
          <a:endParaRPr lang="en-US"/>
        </a:p>
      </dgm:t>
    </dgm:pt>
    <dgm:pt modelId="{E6F535D0-2A38-450D-B12F-63DE242128EF}" type="sibTrans" cxnId="{2E4D2CB2-8932-4A8F-A474-5DC61A82CBDD}">
      <dgm:prSet/>
      <dgm:spPr/>
      <dgm:t>
        <a:bodyPr/>
        <a:lstStyle/>
        <a:p>
          <a:endParaRPr lang="en-US"/>
        </a:p>
      </dgm:t>
    </dgm:pt>
    <dgm:pt modelId="{C05D7451-8611-4512-B206-B2FF3C3B7701}" type="pres">
      <dgm:prSet presAssocID="{131D056E-0953-46F4-80E7-104F9A28EC6F}" presName="Name0" presStyleCnt="0">
        <dgm:presLayoutVars>
          <dgm:dir/>
          <dgm:animLvl val="lvl"/>
          <dgm:resizeHandles val="exact"/>
        </dgm:presLayoutVars>
      </dgm:prSet>
      <dgm:spPr/>
    </dgm:pt>
    <dgm:pt modelId="{7747FDCF-C0F3-4032-849E-0B19BDB7B932}" type="pres">
      <dgm:prSet presAssocID="{1C593B8F-AB09-42FE-BE04-BDE4E27A8A71}" presName="linNode" presStyleCnt="0"/>
      <dgm:spPr/>
    </dgm:pt>
    <dgm:pt modelId="{7F5C1CEB-06B5-4007-8D10-6B9A7033ED64}" type="pres">
      <dgm:prSet presAssocID="{1C593B8F-AB09-42FE-BE04-BDE4E27A8A71}" presName="parentText" presStyleLbl="node1" presStyleIdx="0" presStyleCnt="1" custLinFactNeighborX="-1447" custLinFactNeighborY="18451">
        <dgm:presLayoutVars>
          <dgm:chMax val="1"/>
          <dgm:bulletEnabled val="1"/>
        </dgm:presLayoutVars>
      </dgm:prSet>
      <dgm:spPr/>
    </dgm:pt>
    <dgm:pt modelId="{65045615-DEC5-4CC4-B1A6-F261A5F6F72F}" type="pres">
      <dgm:prSet presAssocID="{1C593B8F-AB09-42FE-BE04-BDE4E27A8A71}" presName="descendantText" presStyleLbl="alignAccFollowNode1" presStyleIdx="0" presStyleCnt="1">
        <dgm:presLayoutVars>
          <dgm:bulletEnabled val="1"/>
        </dgm:presLayoutVars>
      </dgm:prSet>
      <dgm:spPr/>
    </dgm:pt>
  </dgm:ptLst>
  <dgm:cxnLst>
    <dgm:cxn modelId="{EBA91C00-1115-4B8F-840E-1550144EE6C4}" type="presOf" srcId="{64F54BCC-BD39-44EF-B02A-61044F3BACFA}" destId="{65045615-DEC5-4CC4-B1A6-F261A5F6F72F}" srcOrd="0" destOrd="1" presId="urn:microsoft.com/office/officeart/2005/8/layout/vList5"/>
    <dgm:cxn modelId="{F9081236-302C-4800-BD43-446182AFF715}" srcId="{1C593B8F-AB09-42FE-BE04-BDE4E27A8A71}" destId="{8893C037-3BE8-4E3D-B849-FA19CA791E3B}" srcOrd="0" destOrd="0" parTransId="{20AB0B9F-3B9B-4AD9-87C8-91DBC1DA4985}" sibTransId="{2145554C-07D6-4776-A4A1-B1C589386840}"/>
    <dgm:cxn modelId="{5633B767-08E0-407E-BF3D-202B9FCA7E05}" srcId="{1C593B8F-AB09-42FE-BE04-BDE4E27A8A71}" destId="{64F54BCC-BD39-44EF-B02A-61044F3BACFA}" srcOrd="1" destOrd="0" parTransId="{6C6C1276-CA29-46E3-9F47-9039A8A00D05}" sibTransId="{7ED71A09-ECD9-4E31-B153-9F4A693C2C84}"/>
    <dgm:cxn modelId="{96765D57-02D8-43D3-A60B-DAAC820D3DDF}" type="presOf" srcId="{ABA16B62-DDF9-45E4-A8BB-0878EA028154}" destId="{65045615-DEC5-4CC4-B1A6-F261A5F6F72F}" srcOrd="0" destOrd="3" presId="urn:microsoft.com/office/officeart/2005/8/layout/vList5"/>
    <dgm:cxn modelId="{30D7687F-6273-4F08-9E52-73D4DB00366A}" srcId="{131D056E-0953-46F4-80E7-104F9A28EC6F}" destId="{1C593B8F-AB09-42FE-BE04-BDE4E27A8A71}" srcOrd="0" destOrd="0" parTransId="{4D83B873-781A-4333-A6F4-9EACFD736948}" sibTransId="{9AAF4409-890B-45F3-BE82-C21E403A2A2E}"/>
    <dgm:cxn modelId="{8FCD5485-132F-4E58-A7D2-A22093CE7953}" type="presOf" srcId="{1C593B8F-AB09-42FE-BE04-BDE4E27A8A71}" destId="{7F5C1CEB-06B5-4007-8D10-6B9A7033ED64}" srcOrd="0" destOrd="0" presId="urn:microsoft.com/office/officeart/2005/8/layout/vList5"/>
    <dgm:cxn modelId="{8B9E788D-ABE8-433D-9840-1EF7B68CBF00}" srcId="{1C593B8F-AB09-42FE-BE04-BDE4E27A8A71}" destId="{EF31C8CE-8B62-4F85-92D4-9EA9BCF855C1}" srcOrd="2" destOrd="0" parTransId="{5F810905-A392-4FD5-A336-3F9DCA914947}" sibTransId="{13C5BF90-D1F4-4BB0-B67A-FA55BADF847D}"/>
    <dgm:cxn modelId="{2E4D2CB2-8932-4A8F-A474-5DC61A82CBDD}" srcId="{1C593B8F-AB09-42FE-BE04-BDE4E27A8A71}" destId="{ABA16B62-DDF9-45E4-A8BB-0878EA028154}" srcOrd="3" destOrd="0" parTransId="{2E91ED6A-79B1-468B-BA0F-6C560E3B2B4A}" sibTransId="{E6F535D0-2A38-450D-B12F-63DE242128EF}"/>
    <dgm:cxn modelId="{58614CC4-BD57-401A-BFDB-9509984C69D8}" type="presOf" srcId="{8893C037-3BE8-4E3D-B849-FA19CA791E3B}" destId="{65045615-DEC5-4CC4-B1A6-F261A5F6F72F}" srcOrd="0" destOrd="0" presId="urn:microsoft.com/office/officeart/2005/8/layout/vList5"/>
    <dgm:cxn modelId="{6F93C1D1-32D4-4548-9927-FF9F0E61D541}" type="presOf" srcId="{131D056E-0953-46F4-80E7-104F9A28EC6F}" destId="{C05D7451-8611-4512-B206-B2FF3C3B7701}" srcOrd="0" destOrd="0" presId="urn:microsoft.com/office/officeart/2005/8/layout/vList5"/>
    <dgm:cxn modelId="{5CB8FDD1-4B07-4E6E-AB72-D0FF1CA946EF}" type="presOf" srcId="{EF31C8CE-8B62-4F85-92D4-9EA9BCF855C1}" destId="{65045615-DEC5-4CC4-B1A6-F261A5F6F72F}" srcOrd="0" destOrd="2" presId="urn:microsoft.com/office/officeart/2005/8/layout/vList5"/>
    <dgm:cxn modelId="{E0B336D0-ED49-4716-B55B-2771065F2515}" type="presParOf" srcId="{C05D7451-8611-4512-B206-B2FF3C3B7701}" destId="{7747FDCF-C0F3-4032-849E-0B19BDB7B932}" srcOrd="0" destOrd="0" presId="urn:microsoft.com/office/officeart/2005/8/layout/vList5"/>
    <dgm:cxn modelId="{3DC735E2-098C-412A-A2BD-4745C638207F}" type="presParOf" srcId="{7747FDCF-C0F3-4032-849E-0B19BDB7B932}" destId="{7F5C1CEB-06B5-4007-8D10-6B9A7033ED64}" srcOrd="0" destOrd="0" presId="urn:microsoft.com/office/officeart/2005/8/layout/vList5"/>
    <dgm:cxn modelId="{7B3CE35A-461D-446B-B4A9-C5BBFA5CF8B5}" type="presParOf" srcId="{7747FDCF-C0F3-4032-849E-0B19BDB7B932}" destId="{65045615-DEC5-4CC4-B1A6-F261A5F6F7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1D056E-0953-46F4-80E7-104F9A28EC6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C593B8F-AB09-42FE-BE04-BDE4E27A8A71}">
      <dgm:prSet phldrT="[Text]"/>
      <dgm:spPr/>
      <dgm:t>
        <a:bodyPr/>
        <a:lstStyle/>
        <a:p>
          <a:r>
            <a:rPr lang="en-US" dirty="0"/>
            <a:t>Development Process</a:t>
          </a:r>
        </a:p>
      </dgm:t>
    </dgm:pt>
    <dgm:pt modelId="{4D83B873-781A-4333-A6F4-9EACFD736948}" type="parTrans" cxnId="{30D7687F-6273-4F08-9E52-73D4DB00366A}">
      <dgm:prSet/>
      <dgm:spPr/>
      <dgm:t>
        <a:bodyPr/>
        <a:lstStyle/>
        <a:p>
          <a:endParaRPr lang="en-US"/>
        </a:p>
      </dgm:t>
    </dgm:pt>
    <dgm:pt modelId="{9AAF4409-890B-45F3-BE82-C21E403A2A2E}" type="sibTrans" cxnId="{30D7687F-6273-4F08-9E52-73D4DB00366A}">
      <dgm:prSet/>
      <dgm:spPr/>
      <dgm:t>
        <a:bodyPr/>
        <a:lstStyle/>
        <a:p>
          <a:endParaRPr lang="en-US"/>
        </a:p>
      </dgm:t>
    </dgm:pt>
    <dgm:pt modelId="{8893C037-3BE8-4E3D-B849-FA19CA791E3B}">
      <dgm:prSet phldrT="[Text]"/>
      <dgm:spPr/>
      <dgm:t>
        <a:bodyPr/>
        <a:lstStyle/>
        <a:p>
          <a:r>
            <a:rPr lang="en-US" dirty="0"/>
            <a:t>Finalize measures for public comment period</a:t>
          </a:r>
        </a:p>
      </dgm:t>
    </dgm:pt>
    <dgm:pt modelId="{20AB0B9F-3B9B-4AD9-87C8-91DBC1DA4985}" type="parTrans" cxnId="{F9081236-302C-4800-BD43-446182AFF715}">
      <dgm:prSet/>
      <dgm:spPr/>
      <dgm:t>
        <a:bodyPr/>
        <a:lstStyle/>
        <a:p>
          <a:endParaRPr lang="en-US"/>
        </a:p>
      </dgm:t>
    </dgm:pt>
    <dgm:pt modelId="{2145554C-07D6-4776-A4A1-B1C589386840}" type="sibTrans" cxnId="{F9081236-302C-4800-BD43-446182AFF715}">
      <dgm:prSet/>
      <dgm:spPr/>
      <dgm:t>
        <a:bodyPr/>
        <a:lstStyle/>
        <a:p>
          <a:endParaRPr lang="en-US"/>
        </a:p>
      </dgm:t>
    </dgm:pt>
    <dgm:pt modelId="{993EE96D-2001-4BA5-A28E-91404DEA41C1}">
      <dgm:prSet phldrT="[Text]"/>
      <dgm:spPr/>
      <dgm:t>
        <a:bodyPr/>
        <a:lstStyle/>
        <a:p>
          <a:r>
            <a:rPr lang="en-US" dirty="0"/>
            <a:t>Convene additional calls with the TEP to address feedback received</a:t>
          </a:r>
        </a:p>
      </dgm:t>
    </dgm:pt>
    <dgm:pt modelId="{F7C2C96A-DA19-4CD6-B4E2-37F5C11FF45D}" type="parTrans" cxnId="{5312B0C2-62CE-405A-A635-B26CB6852FE8}">
      <dgm:prSet/>
      <dgm:spPr/>
      <dgm:t>
        <a:bodyPr/>
        <a:lstStyle/>
        <a:p>
          <a:endParaRPr lang="en-US"/>
        </a:p>
      </dgm:t>
    </dgm:pt>
    <dgm:pt modelId="{2A5B581D-C7CD-4ADB-891B-85A24EBCCD40}" type="sibTrans" cxnId="{5312B0C2-62CE-405A-A635-B26CB6852FE8}">
      <dgm:prSet/>
      <dgm:spPr/>
      <dgm:t>
        <a:bodyPr/>
        <a:lstStyle/>
        <a:p>
          <a:endParaRPr lang="en-US"/>
        </a:p>
      </dgm:t>
    </dgm:pt>
    <dgm:pt modelId="{94EE8975-0C23-450E-AA47-840207EDB0BD}">
      <dgm:prSet phldrT="[Text]"/>
      <dgm:spPr/>
      <dgm:t>
        <a:bodyPr/>
        <a:lstStyle/>
        <a:p>
          <a:r>
            <a:rPr lang="en-US" dirty="0"/>
            <a:t>Public comment</a:t>
          </a:r>
        </a:p>
      </dgm:t>
    </dgm:pt>
    <dgm:pt modelId="{DCC9762B-B0DD-49A2-8956-E1BDCD3076BF}" type="parTrans" cxnId="{2E08031E-E6CC-45EF-9204-1C94DE9E6B25}">
      <dgm:prSet/>
      <dgm:spPr/>
      <dgm:t>
        <a:bodyPr/>
        <a:lstStyle/>
        <a:p>
          <a:endParaRPr lang="en-US"/>
        </a:p>
      </dgm:t>
    </dgm:pt>
    <dgm:pt modelId="{6907B4D8-3D08-409D-8605-A3591429DB72}" type="sibTrans" cxnId="{2E08031E-E6CC-45EF-9204-1C94DE9E6B25}">
      <dgm:prSet/>
      <dgm:spPr/>
      <dgm:t>
        <a:bodyPr/>
        <a:lstStyle/>
        <a:p>
          <a:endParaRPr lang="en-US"/>
        </a:p>
      </dgm:t>
    </dgm:pt>
    <dgm:pt modelId="{C05D7451-8611-4512-B206-B2FF3C3B7701}" type="pres">
      <dgm:prSet presAssocID="{131D056E-0953-46F4-80E7-104F9A28EC6F}" presName="Name0" presStyleCnt="0">
        <dgm:presLayoutVars>
          <dgm:dir/>
          <dgm:animLvl val="lvl"/>
          <dgm:resizeHandles val="exact"/>
        </dgm:presLayoutVars>
      </dgm:prSet>
      <dgm:spPr/>
    </dgm:pt>
    <dgm:pt modelId="{7747FDCF-C0F3-4032-849E-0B19BDB7B932}" type="pres">
      <dgm:prSet presAssocID="{1C593B8F-AB09-42FE-BE04-BDE4E27A8A71}" presName="linNode" presStyleCnt="0"/>
      <dgm:spPr/>
    </dgm:pt>
    <dgm:pt modelId="{7F5C1CEB-06B5-4007-8D10-6B9A7033ED64}" type="pres">
      <dgm:prSet presAssocID="{1C593B8F-AB09-42FE-BE04-BDE4E27A8A71}" presName="parentText" presStyleLbl="node1" presStyleIdx="0" presStyleCnt="1">
        <dgm:presLayoutVars>
          <dgm:chMax val="1"/>
          <dgm:bulletEnabled val="1"/>
        </dgm:presLayoutVars>
      </dgm:prSet>
      <dgm:spPr/>
    </dgm:pt>
    <dgm:pt modelId="{65045615-DEC5-4CC4-B1A6-F261A5F6F72F}" type="pres">
      <dgm:prSet presAssocID="{1C593B8F-AB09-42FE-BE04-BDE4E27A8A71}" presName="descendantText" presStyleLbl="alignAccFollowNode1" presStyleIdx="0" presStyleCnt="1">
        <dgm:presLayoutVars>
          <dgm:bulletEnabled val="1"/>
        </dgm:presLayoutVars>
      </dgm:prSet>
      <dgm:spPr/>
    </dgm:pt>
  </dgm:ptLst>
  <dgm:cxnLst>
    <dgm:cxn modelId="{2E08031E-E6CC-45EF-9204-1C94DE9E6B25}" srcId="{1C593B8F-AB09-42FE-BE04-BDE4E27A8A71}" destId="{94EE8975-0C23-450E-AA47-840207EDB0BD}" srcOrd="1" destOrd="0" parTransId="{DCC9762B-B0DD-49A2-8956-E1BDCD3076BF}" sibTransId="{6907B4D8-3D08-409D-8605-A3591429DB72}"/>
    <dgm:cxn modelId="{EFC8BF29-9CC7-46CA-9063-AB0F005900B7}" type="presOf" srcId="{94EE8975-0C23-450E-AA47-840207EDB0BD}" destId="{65045615-DEC5-4CC4-B1A6-F261A5F6F72F}" srcOrd="0" destOrd="1" presId="urn:microsoft.com/office/officeart/2005/8/layout/vList5"/>
    <dgm:cxn modelId="{F9081236-302C-4800-BD43-446182AFF715}" srcId="{1C593B8F-AB09-42FE-BE04-BDE4E27A8A71}" destId="{8893C037-3BE8-4E3D-B849-FA19CA791E3B}" srcOrd="0" destOrd="0" parTransId="{20AB0B9F-3B9B-4AD9-87C8-91DBC1DA4985}" sibTransId="{2145554C-07D6-4776-A4A1-B1C589386840}"/>
    <dgm:cxn modelId="{03AEE844-B31E-4077-AAE1-E90C1BE2481B}" type="presOf" srcId="{993EE96D-2001-4BA5-A28E-91404DEA41C1}" destId="{65045615-DEC5-4CC4-B1A6-F261A5F6F72F}" srcOrd="0" destOrd="2" presId="urn:microsoft.com/office/officeart/2005/8/layout/vList5"/>
    <dgm:cxn modelId="{30D7687F-6273-4F08-9E52-73D4DB00366A}" srcId="{131D056E-0953-46F4-80E7-104F9A28EC6F}" destId="{1C593B8F-AB09-42FE-BE04-BDE4E27A8A71}" srcOrd="0" destOrd="0" parTransId="{4D83B873-781A-4333-A6F4-9EACFD736948}" sibTransId="{9AAF4409-890B-45F3-BE82-C21E403A2A2E}"/>
    <dgm:cxn modelId="{8FCD5485-132F-4E58-A7D2-A22093CE7953}" type="presOf" srcId="{1C593B8F-AB09-42FE-BE04-BDE4E27A8A71}" destId="{7F5C1CEB-06B5-4007-8D10-6B9A7033ED64}" srcOrd="0" destOrd="0" presId="urn:microsoft.com/office/officeart/2005/8/layout/vList5"/>
    <dgm:cxn modelId="{5312B0C2-62CE-405A-A635-B26CB6852FE8}" srcId="{1C593B8F-AB09-42FE-BE04-BDE4E27A8A71}" destId="{993EE96D-2001-4BA5-A28E-91404DEA41C1}" srcOrd="2" destOrd="0" parTransId="{F7C2C96A-DA19-4CD6-B4E2-37F5C11FF45D}" sibTransId="{2A5B581D-C7CD-4ADB-891B-85A24EBCCD40}"/>
    <dgm:cxn modelId="{58614CC4-BD57-401A-BFDB-9509984C69D8}" type="presOf" srcId="{8893C037-3BE8-4E3D-B849-FA19CA791E3B}" destId="{65045615-DEC5-4CC4-B1A6-F261A5F6F72F}" srcOrd="0" destOrd="0" presId="urn:microsoft.com/office/officeart/2005/8/layout/vList5"/>
    <dgm:cxn modelId="{6F93C1D1-32D4-4548-9927-FF9F0E61D541}" type="presOf" srcId="{131D056E-0953-46F4-80E7-104F9A28EC6F}" destId="{C05D7451-8611-4512-B206-B2FF3C3B7701}" srcOrd="0" destOrd="0" presId="urn:microsoft.com/office/officeart/2005/8/layout/vList5"/>
    <dgm:cxn modelId="{E0B336D0-ED49-4716-B55B-2771065F2515}" type="presParOf" srcId="{C05D7451-8611-4512-B206-B2FF3C3B7701}" destId="{7747FDCF-C0F3-4032-849E-0B19BDB7B932}" srcOrd="0" destOrd="0" presId="urn:microsoft.com/office/officeart/2005/8/layout/vList5"/>
    <dgm:cxn modelId="{3DC735E2-098C-412A-A2BD-4745C638207F}" type="presParOf" srcId="{7747FDCF-C0F3-4032-849E-0B19BDB7B932}" destId="{7F5C1CEB-06B5-4007-8D10-6B9A7033ED64}" srcOrd="0" destOrd="0" presId="urn:microsoft.com/office/officeart/2005/8/layout/vList5"/>
    <dgm:cxn modelId="{7B3CE35A-461D-446B-B4A9-C5BBFA5CF8B5}" type="presParOf" srcId="{7747FDCF-C0F3-4032-849E-0B19BDB7B932}" destId="{65045615-DEC5-4CC4-B1A6-F261A5F6F7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E5591-136B-4BB2-B98E-281ECBBF99EB}">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3BC3F3-54E7-4899-BCA2-08896F89396F}">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Conceptualization Process</a:t>
          </a:r>
        </a:p>
      </dsp:txBody>
      <dsp:txXfrm>
        <a:off x="97216" y="1446164"/>
        <a:ext cx="2472150" cy="1633633"/>
      </dsp:txXfrm>
    </dsp:sp>
    <dsp:sp modelId="{9BFC4312-1ABF-44F2-A13F-F7804623AC76}">
      <dsp:nvSpPr>
        <dsp:cNvPr id="0" name=""/>
        <dsp:cNvSpPr/>
      </dsp:nvSpPr>
      <dsp:spPr>
        <a:xfrm>
          <a:off x="2790348"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Development Process</a:t>
          </a:r>
        </a:p>
      </dsp:txBody>
      <dsp:txXfrm>
        <a:off x="2878724" y="1446164"/>
        <a:ext cx="2472150" cy="1633633"/>
      </dsp:txXfrm>
    </dsp:sp>
    <dsp:sp modelId="{9F20F4C6-D248-4F9A-9780-DA38E74F6A07}">
      <dsp:nvSpPr>
        <dsp:cNvPr id="0" name=""/>
        <dsp:cNvSpPr/>
      </dsp:nvSpPr>
      <dsp:spPr>
        <a:xfrm>
          <a:off x="5571857"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Approval/Incorporation into AQUA Registry</a:t>
          </a:r>
        </a:p>
      </dsp:txBody>
      <dsp:txXfrm>
        <a:off x="5660233" y="1446164"/>
        <a:ext cx="2472150" cy="163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5615-DEC5-4CC4-B1A6-F261A5F6F72F}">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Identify urologic condition on which to develop measures</a:t>
          </a:r>
        </a:p>
        <a:p>
          <a:pPr marL="228600" lvl="1" indent="-228600" algn="l" defTabSz="1200150">
            <a:lnSpc>
              <a:spcPct val="90000"/>
            </a:lnSpc>
            <a:spcBef>
              <a:spcPct val="0"/>
            </a:spcBef>
            <a:spcAft>
              <a:spcPct val="15000"/>
            </a:spcAft>
            <a:buChar char="•"/>
          </a:pPr>
          <a:r>
            <a:rPr lang="en-US" sz="2700" kern="1200" dirty="0"/>
            <a:t>Review evidence (AUA and other guidelines)</a:t>
          </a:r>
        </a:p>
        <a:p>
          <a:pPr marL="228600" lvl="1" indent="-228600" algn="l" defTabSz="1200150">
            <a:lnSpc>
              <a:spcPct val="90000"/>
            </a:lnSpc>
            <a:spcBef>
              <a:spcPct val="0"/>
            </a:spcBef>
            <a:spcAft>
              <a:spcPct val="15000"/>
            </a:spcAft>
            <a:buChar char="•"/>
          </a:pPr>
          <a:r>
            <a:rPr lang="en-US" sz="2700" kern="1200" dirty="0"/>
            <a:t>Identify/invite members of the technical expert panel - 	Clinical and technical experts</a:t>
          </a:r>
        </a:p>
      </dsp:txBody>
      <dsp:txXfrm rot="-5400000">
        <a:off x="2962656" y="629347"/>
        <a:ext cx="5090193" cy="3267268"/>
      </dsp:txXfrm>
    </dsp:sp>
    <dsp:sp modelId="{7F5C1CEB-06B5-4007-8D10-6B9A7033ED64}">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Conceptualization Process</a:t>
          </a:r>
        </a:p>
      </dsp:txBody>
      <dsp:txXfrm>
        <a:off x="144625" y="144625"/>
        <a:ext cx="2673406" cy="4236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5615-DEC5-4CC4-B1A6-F261A5F6F72F}">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0" algn="l" defTabSz="800100">
            <a:lnSpc>
              <a:spcPct val="90000"/>
            </a:lnSpc>
            <a:spcBef>
              <a:spcPct val="0"/>
            </a:spcBef>
            <a:spcAft>
              <a:spcPct val="15000"/>
            </a:spcAft>
            <a:buNone/>
          </a:pPr>
          <a:r>
            <a:rPr lang="en-US" sz="1800" b="1" kern="1200" dirty="0"/>
            <a:t>Data Gathering/Environmental Scan</a:t>
          </a:r>
        </a:p>
        <a:p>
          <a:pPr marL="171450" lvl="1" indent="0" algn="l" defTabSz="800100">
            <a:lnSpc>
              <a:spcPct val="90000"/>
            </a:lnSpc>
            <a:spcBef>
              <a:spcPct val="0"/>
            </a:spcBef>
            <a:spcAft>
              <a:spcPct val="15000"/>
            </a:spcAft>
            <a:buNone/>
          </a:pPr>
          <a:r>
            <a:rPr lang="en-US" sz="1800" kern="1200" dirty="0"/>
            <a:t>Assess gaps in care</a:t>
          </a:r>
        </a:p>
        <a:p>
          <a:pPr marL="171450" lvl="1" indent="0" algn="l" defTabSz="800100">
            <a:lnSpc>
              <a:spcPct val="90000"/>
            </a:lnSpc>
            <a:spcBef>
              <a:spcPct val="0"/>
            </a:spcBef>
            <a:spcAft>
              <a:spcPct val="15000"/>
            </a:spcAft>
            <a:buNone/>
          </a:pPr>
          <a:r>
            <a:rPr lang="en-US" sz="1800" kern="1200" dirty="0"/>
            <a:t>Review existing measures/consider harmonization</a:t>
          </a:r>
        </a:p>
        <a:p>
          <a:pPr marL="171450" lvl="1" indent="0" algn="l" defTabSz="800100">
            <a:lnSpc>
              <a:spcPct val="90000"/>
            </a:lnSpc>
            <a:spcBef>
              <a:spcPct val="0"/>
            </a:spcBef>
            <a:spcAft>
              <a:spcPct val="15000"/>
            </a:spcAft>
            <a:buNone/>
          </a:pPr>
          <a:r>
            <a:rPr lang="en-US" sz="1800" kern="1200" dirty="0"/>
            <a:t>Develop search terms for lit search</a:t>
          </a:r>
        </a:p>
        <a:p>
          <a:pPr marL="171450" lvl="1" indent="0" algn="l" defTabSz="800100">
            <a:lnSpc>
              <a:spcPct val="90000"/>
            </a:lnSpc>
            <a:spcBef>
              <a:spcPct val="0"/>
            </a:spcBef>
            <a:spcAft>
              <a:spcPct val="15000"/>
            </a:spcAft>
            <a:buNone/>
          </a:pPr>
          <a:r>
            <a:rPr lang="en-US" sz="1800" kern="1200" dirty="0"/>
            <a:t>Identify relevant guidelines</a:t>
          </a:r>
        </a:p>
        <a:p>
          <a:pPr marL="171450" lvl="1" indent="0" algn="l" defTabSz="800100">
            <a:lnSpc>
              <a:spcPct val="90000"/>
            </a:lnSpc>
            <a:spcBef>
              <a:spcPct val="0"/>
            </a:spcBef>
            <a:spcAft>
              <a:spcPct val="15000"/>
            </a:spcAft>
            <a:buNone/>
          </a:pPr>
          <a:r>
            <a:rPr lang="en-US" sz="1800" kern="1200" dirty="0"/>
            <a:t>Gather measure development materials, evidence, and other relevant measure sets for panel review</a:t>
          </a:r>
        </a:p>
        <a:p>
          <a:pPr marL="171450" lvl="1" indent="0" algn="l" defTabSz="800100">
            <a:lnSpc>
              <a:spcPct val="90000"/>
            </a:lnSpc>
            <a:spcBef>
              <a:spcPct val="0"/>
            </a:spcBef>
            <a:spcAft>
              <a:spcPct val="15000"/>
            </a:spcAft>
            <a:buNone/>
          </a:pPr>
          <a:r>
            <a:rPr lang="en-US" sz="1800" kern="1200" dirty="0"/>
            <a:t>Draft measure concepts</a:t>
          </a:r>
        </a:p>
        <a:p>
          <a:pPr marL="171450" lvl="1" indent="0" algn="l" defTabSz="800100">
            <a:lnSpc>
              <a:spcPct val="90000"/>
            </a:lnSpc>
            <a:spcBef>
              <a:spcPct val="0"/>
            </a:spcBef>
            <a:spcAft>
              <a:spcPct val="15000"/>
            </a:spcAft>
            <a:buNone/>
          </a:pPr>
          <a:r>
            <a:rPr lang="en-US" sz="1800" kern="1200" dirty="0"/>
            <a:t>Convene initial conference call(s)</a:t>
          </a:r>
        </a:p>
      </dsp:txBody>
      <dsp:txXfrm rot="-5400000">
        <a:off x="2962656" y="629347"/>
        <a:ext cx="5090193" cy="3267268"/>
      </dsp:txXfrm>
    </dsp:sp>
    <dsp:sp modelId="{7F5C1CEB-06B5-4007-8D10-6B9A7033ED64}">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Conceptualization Process</a:t>
          </a:r>
        </a:p>
      </dsp:txBody>
      <dsp:txXfrm>
        <a:off x="144625" y="144625"/>
        <a:ext cx="2673406" cy="42367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5615-DEC5-4CC4-B1A6-F261A5F6F72F}">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Draft preliminary measures</a:t>
          </a:r>
        </a:p>
        <a:p>
          <a:pPr marL="285750" lvl="1" indent="-285750" algn="l" defTabSz="1244600">
            <a:lnSpc>
              <a:spcPct val="90000"/>
            </a:lnSpc>
            <a:spcBef>
              <a:spcPct val="0"/>
            </a:spcBef>
            <a:spcAft>
              <a:spcPct val="15000"/>
            </a:spcAft>
            <a:buChar char="•"/>
          </a:pPr>
          <a:r>
            <a:rPr lang="en-US" sz="2800" kern="1200" dirty="0"/>
            <a:t>Consult with AUA Coding experts</a:t>
          </a:r>
        </a:p>
        <a:p>
          <a:pPr marL="285750" lvl="1" indent="-285750" algn="l" defTabSz="1244600">
            <a:lnSpc>
              <a:spcPct val="90000"/>
            </a:lnSpc>
            <a:spcBef>
              <a:spcPct val="0"/>
            </a:spcBef>
            <a:spcAft>
              <a:spcPct val="15000"/>
            </a:spcAft>
            <a:buChar char="•"/>
          </a:pPr>
          <a:r>
            <a:rPr lang="en-US" sz="2800" kern="1200" dirty="0"/>
            <a:t>Convene additional TEP calls to review/revise draft measures</a:t>
          </a:r>
        </a:p>
        <a:p>
          <a:pPr marL="285750" lvl="1" indent="-285750" algn="l" defTabSz="1244600">
            <a:lnSpc>
              <a:spcPct val="90000"/>
            </a:lnSpc>
            <a:spcBef>
              <a:spcPct val="0"/>
            </a:spcBef>
            <a:spcAft>
              <a:spcPct val="15000"/>
            </a:spcAft>
            <a:buChar char="•"/>
          </a:pPr>
          <a:r>
            <a:rPr lang="en-US" sz="2800" kern="1200" dirty="0"/>
            <a:t>Participate in CMS Spotlight Series</a:t>
          </a:r>
        </a:p>
      </dsp:txBody>
      <dsp:txXfrm rot="-5400000">
        <a:off x="2962656" y="629347"/>
        <a:ext cx="5090193" cy="3267268"/>
      </dsp:txXfrm>
    </dsp:sp>
    <dsp:sp modelId="{7F5C1CEB-06B5-4007-8D10-6B9A7033ED64}">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Development Process</a:t>
          </a:r>
        </a:p>
      </dsp:txBody>
      <dsp:txXfrm>
        <a:off x="144625" y="144625"/>
        <a:ext cx="2673406" cy="4236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45615-DEC5-4CC4-B1A6-F261A5F6F72F}">
      <dsp:nvSpPr>
        <dsp:cNvPr id="0" name=""/>
        <dsp:cNvSpPr/>
      </dsp:nvSpPr>
      <dsp:spPr>
        <a:xfrm rot="5400000">
          <a:off x="3785742"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a:t>Finalize measures for public comment period</a:t>
          </a:r>
        </a:p>
        <a:p>
          <a:pPr marL="285750" lvl="1" indent="-285750" algn="l" defTabSz="1555750">
            <a:lnSpc>
              <a:spcPct val="90000"/>
            </a:lnSpc>
            <a:spcBef>
              <a:spcPct val="0"/>
            </a:spcBef>
            <a:spcAft>
              <a:spcPct val="15000"/>
            </a:spcAft>
            <a:buChar char="•"/>
          </a:pPr>
          <a:r>
            <a:rPr lang="en-US" sz="3500" kern="1200" dirty="0"/>
            <a:t>Public comment</a:t>
          </a:r>
        </a:p>
        <a:p>
          <a:pPr marL="285750" lvl="1" indent="-285750" algn="l" defTabSz="1555750">
            <a:lnSpc>
              <a:spcPct val="90000"/>
            </a:lnSpc>
            <a:spcBef>
              <a:spcPct val="0"/>
            </a:spcBef>
            <a:spcAft>
              <a:spcPct val="15000"/>
            </a:spcAft>
            <a:buChar char="•"/>
          </a:pPr>
          <a:r>
            <a:rPr lang="en-US" sz="3500" kern="1200" dirty="0"/>
            <a:t>Convene additional calls with the TEP to address feedback received</a:t>
          </a:r>
        </a:p>
      </dsp:txBody>
      <dsp:txXfrm rot="-5400000">
        <a:off x="2962656" y="629347"/>
        <a:ext cx="5090193" cy="3267268"/>
      </dsp:txXfrm>
    </dsp:sp>
    <dsp:sp modelId="{7F5C1CEB-06B5-4007-8D10-6B9A7033ED64}">
      <dsp:nvSpPr>
        <dsp:cNvPr id="0" name=""/>
        <dsp:cNvSpPr/>
      </dsp:nvSpPr>
      <dsp:spPr>
        <a:xfrm>
          <a:off x="0" y="0"/>
          <a:ext cx="2962656" cy="452596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Development Process</a:t>
          </a:r>
        </a:p>
      </dsp:txBody>
      <dsp:txXfrm>
        <a:off x="144625" y="144625"/>
        <a:ext cx="2673406" cy="42367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984" tIns="45993" rIns="91984" bIns="45993"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1984" tIns="45993" rIns="91984" bIns="45993" rtlCol="0"/>
          <a:lstStyle>
            <a:lvl1pPr algn="r">
              <a:defRPr sz="1200"/>
            </a:lvl1pPr>
          </a:lstStyle>
          <a:p>
            <a:fld id="{CC16B254-F755-154D-86D8-705F3C585905}" type="datetimeFigureOut">
              <a:rPr lang="en-US" smtClean="0"/>
              <a:pPr/>
              <a:t>2/28/2018</a:t>
            </a:fld>
            <a:endParaRPr lang="en-US" dirty="0"/>
          </a:p>
        </p:txBody>
      </p:sp>
      <p:sp>
        <p:nvSpPr>
          <p:cNvPr id="4" name="Footer Placeholder 3"/>
          <p:cNvSpPr>
            <a:spLocks noGrp="1"/>
          </p:cNvSpPr>
          <p:nvPr>
            <p:ph type="ftr" sz="quarter" idx="2"/>
          </p:nvPr>
        </p:nvSpPr>
        <p:spPr>
          <a:xfrm>
            <a:off x="0" y="8777193"/>
            <a:ext cx="2971800" cy="462042"/>
          </a:xfrm>
          <a:prstGeom prst="rect">
            <a:avLst/>
          </a:prstGeom>
        </p:spPr>
        <p:txBody>
          <a:bodyPr vert="horz" lIns="91984" tIns="45993" rIns="91984" bIns="459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777193"/>
            <a:ext cx="2971800" cy="462042"/>
          </a:xfrm>
          <a:prstGeom prst="rect">
            <a:avLst/>
          </a:prstGeom>
        </p:spPr>
        <p:txBody>
          <a:bodyPr vert="horz" lIns="91984" tIns="45993" rIns="91984" bIns="45993"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984" tIns="45993" rIns="91984" bIns="45993" rtlCol="0"/>
          <a:lstStyle>
            <a:lvl1pPr algn="l">
              <a:defRPr sz="1200"/>
            </a:lvl1pPr>
          </a:lstStyle>
          <a:p>
            <a:endParaRPr lang="en-US" dirty="0"/>
          </a:p>
        </p:txBody>
      </p:sp>
      <p:sp>
        <p:nvSpPr>
          <p:cNvPr id="3" name="Date Placeholder 2"/>
          <p:cNvSpPr>
            <a:spLocks noGrp="1"/>
          </p:cNvSpPr>
          <p:nvPr>
            <p:ph type="dt" idx="1"/>
          </p:nvPr>
        </p:nvSpPr>
        <p:spPr>
          <a:xfrm>
            <a:off x="3884613" y="0"/>
            <a:ext cx="2971800" cy="462042"/>
          </a:xfrm>
          <a:prstGeom prst="rect">
            <a:avLst/>
          </a:prstGeom>
        </p:spPr>
        <p:txBody>
          <a:bodyPr vert="horz" lIns="91984" tIns="45993" rIns="91984" bIns="45993" rtlCol="0"/>
          <a:lstStyle>
            <a:lvl1pPr algn="r">
              <a:defRPr sz="1200"/>
            </a:lvl1pPr>
          </a:lstStyle>
          <a:p>
            <a:fld id="{70242358-85E2-2545-8677-79B1E11E6ECD}" type="datetimeFigureOut">
              <a:rPr lang="en-US" smtClean="0"/>
              <a:pPr/>
              <a:t>2/28/2018</a:t>
            </a:fld>
            <a:endParaRPr lang="en-US" dirty="0"/>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1984" tIns="45993" rIns="91984" bIns="45993" rtlCol="0" anchor="ctr"/>
          <a:lstStyle/>
          <a:p>
            <a:endParaRPr lang="en-US" dirty="0"/>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984" tIns="45993" rIns="91984" bIns="459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2042"/>
          </a:xfrm>
          <a:prstGeom prst="rect">
            <a:avLst/>
          </a:prstGeom>
        </p:spPr>
        <p:txBody>
          <a:bodyPr vert="horz" lIns="91984" tIns="45993" rIns="91984" bIns="459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7193"/>
            <a:ext cx="2971800" cy="462042"/>
          </a:xfrm>
          <a:prstGeom prst="rect">
            <a:avLst/>
          </a:prstGeom>
        </p:spPr>
        <p:txBody>
          <a:bodyPr vert="horz" lIns="91984" tIns="45993" rIns="91984" bIns="45993"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February edition of the MACRA </a:t>
            </a:r>
            <a:r>
              <a:rPr lang="en-US" sz="1200" i="1" kern="1200" dirty="0">
                <a:solidFill>
                  <a:schemeClr val="tx1"/>
                </a:solidFill>
                <a:effectLst/>
                <a:latin typeface="+mn-lt"/>
                <a:ea typeface="+mn-ea"/>
                <a:cs typeface="+mn-cs"/>
              </a:rPr>
              <a:t>Education &amp; Outreach Session</a:t>
            </a:r>
            <a:r>
              <a:rPr lang="en-US" sz="1200" kern="1200" dirty="0">
                <a:solidFill>
                  <a:schemeClr val="tx1"/>
                </a:solidFill>
                <a:effectLst/>
                <a:latin typeface="+mn-lt"/>
                <a:ea typeface="+mn-ea"/>
                <a:cs typeface="+mn-cs"/>
              </a:rPr>
              <a:t>.  My name is Mary Sheehan and I am with Battelle, the Measures Management contractor to CMS. Today’s topic is on the first phase of quality measure development, measure conceptualization.  We are excited to have Ms. Suzanne Pope from the American Urological Association (AUA) joining us today to share a firsthand account of working through this quality measure development phase.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119411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We have clinical practice guidelines for early detection of prostate cancer, with the most recent update being in 2015.  The guidelines are based upon age range and patient risk factors.  </a:t>
            </a:r>
          </a:p>
          <a:p>
            <a:pPr marL="0" indent="0">
              <a:buFont typeface="Arial" panose="020B0604020202020204" pitchFamily="34" charset="0"/>
              <a:buNone/>
            </a:pPr>
            <a:endParaRPr lang="en-US" i="1"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135203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129293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1198"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413634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AUA holds a yearly QI Summit, a one-day event where physicians, clinicians, researchers, policy makers, patients, and others convene to discuss and share around the chosen topic. In 2016, the topic was shared decision making (SDM) and prostate cancer screening.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395463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AUA feels very strongly that our guidelines have supporting evidence that shared decision making (SDM) should be a critical component.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411906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realized this was not something that the AUA should do alone.  We wanted to involve family physicians, the American Cancer Society (ACS), and geriatrics.  We also involved patient groups and anybody who treats these patients. The CMS </a:t>
            </a:r>
            <a:r>
              <a:rPr lang="en-US" sz="1200" i="1" kern="1200" dirty="0">
                <a:solidFill>
                  <a:schemeClr val="tx1"/>
                </a:solidFill>
                <a:effectLst/>
                <a:latin typeface="+mn-lt"/>
                <a:ea typeface="+mn-ea"/>
                <a:cs typeface="+mn-cs"/>
              </a:rPr>
              <a:t>Spotlight Series</a:t>
            </a:r>
            <a:r>
              <a:rPr lang="en-US" sz="1200" kern="1200" dirty="0">
                <a:solidFill>
                  <a:schemeClr val="tx1"/>
                </a:solidFill>
                <a:effectLst/>
                <a:latin typeface="+mn-lt"/>
                <a:ea typeface="+mn-ea"/>
                <a:cs typeface="+mn-cs"/>
              </a:rPr>
              <a:t> was a great opportunity to bring all of these different groups together with CMS to share information and decide on measures together that we could all support.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422810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323091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70232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873388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134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this point, we had identified the urologic condition.  We knew that we wanted it to be PSA with the shared decision making (SDM) element.  We reviewed all of the evidence — our guidelines as well as other guidelines and other measures — to see if there was possible harmonization. The technical expert panel (TEP) included members of our guidelines panel as well as measure development experts from our quality improvement and patient safety committee.  </a:t>
            </a:r>
          </a:p>
          <a:p>
            <a:pPr defTabSz="451348">
              <a:defRPr/>
            </a:pPr>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54645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Battelle works with CMS to develop these webinars and to provide opportunities for you to engage in communication with CMS through newsletters, websites, email announcements and developing materials that can benefit agencies interested in developing quality measures.  These webinars will occur at least monthly, with several months where we have multiple topics to share. For example, later this month on February 28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we will be hosting another webinar specifically related to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and will focus on value sets.  We will provide the details for that presentation at the end of our session today and in the MACRA newsletter.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topics for this webinar series throughout the course of the series will be focused on a wide range of issues, challenges and processes related to quality measure development.  Please use the presentation platform today to ask questions that may help advance the work that you are doing in measure development.  We hope that these sessions can serve as a discussion platform to share ideas with each other on how to navigate the measure development process. </a:t>
            </a:r>
          </a:p>
          <a:p>
            <a:r>
              <a:rPr lang="en-US" sz="1200" kern="1200" dirty="0">
                <a:solidFill>
                  <a:schemeClr val="tx1"/>
                </a:solidFill>
                <a:effectLst/>
                <a:latin typeface="+mn-lt"/>
                <a:ea typeface="+mn-ea"/>
                <a:cs typeface="+mn-cs"/>
              </a:rPr>
              <a:t> </a:t>
            </a:r>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235684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134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iterative process, so we may work on some measures then do a little research and come back together and talk through it again.  It can take many weeks or months to go through the process so all stakeholders are comfortable with the candidate measures.</a:t>
            </a:r>
            <a:endParaRPr lang="en-US" dirty="0">
              <a:effectLst/>
            </a:endParaRPr>
          </a:p>
          <a:p>
            <a:pPr defTabSz="451348">
              <a:defRPr/>
            </a:pPr>
            <a:endParaRPr lang="en-US" dirty="0"/>
          </a:p>
          <a:p>
            <a:pPr defTabSz="451348">
              <a:defRPr/>
            </a:pPr>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135441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1348">
              <a:defRPr/>
            </a:pPr>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250698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received a lot of input from folks from that meeting. We went back to the TEP and revised the measures, then back one more time to those stakeholders who were at the CMS </a:t>
            </a:r>
            <a:r>
              <a:rPr lang="en-US" sz="1200" i="1" kern="1200" dirty="0">
                <a:solidFill>
                  <a:schemeClr val="tx1"/>
                </a:solidFill>
                <a:effectLst/>
                <a:latin typeface="+mn-lt"/>
                <a:ea typeface="+mn-ea"/>
                <a:cs typeface="+mn-cs"/>
              </a:rPr>
              <a:t>Spotlight Series</a:t>
            </a:r>
            <a:r>
              <a:rPr lang="en-US" sz="1200" kern="1200" dirty="0">
                <a:solidFill>
                  <a:schemeClr val="tx1"/>
                </a:solidFill>
                <a:effectLst/>
                <a:latin typeface="+mn-lt"/>
                <a:ea typeface="+mn-ea"/>
                <a:cs typeface="+mn-cs"/>
              </a:rPr>
              <a:t> event. The measures were then finalized for public comment.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called upon our stakeholders to make sure that they were promoting to their members and their constituencies.  We also promoted through PCPI as well as through the Council of Medical Specialty Societies (CMSS) so that people were aware that this public comment period was open and that we really wanted to get some feedback.  There were no surprises with any of the public comments. </a:t>
            </a:r>
          </a:p>
          <a:p>
            <a:endParaRPr lang="en-US"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2986777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ultimately ended up with two measures.  One is for men ages 55-69 promoting shared decision making (SDM).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81710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second measure was for men ages 40-54 who are at high risk.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defined shared decision making (SDM) pretty broadly; we wanted to capture the full amount of shared decision making (SDM) that was happening. It is really any discussion with the patient about the patient’s values and preferences, and the risks and benefits of various treatments down the line. The TEP felt strongly that they did not want to require the use of a certain decision aide or tool because there are several excellent options.</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340520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Stakeholder collaboration takes time up front to reach out to all of these various groups, but it is certainly worth it for a stronger end result. In particular, getting the patient perspective.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was great to be able to sit at the table with the CMS folks as well as all of the stakeholders and collaborate on this and get all the different perspectives. I think it was helpful for CMS to see what we were working with and the issues we were facing. We are planning to submit these measures to MIPS this year.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582537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AUA is very happy to collaborate with other groups.  I think that it makes for better measures in the end that are ultimately better for the patient, and that is what we are all aiming for.  Thank you again to CMS and to Battelle for this opportunity.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171630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5571">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307307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1348"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another webinar that we will be offering this month, on the 28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1 pm ET. This will be specific to </a:t>
            </a:r>
            <a:r>
              <a:rPr lang="en-US" sz="1200" kern="1200" dirty="0" err="1">
                <a:solidFill>
                  <a:schemeClr val="tx1"/>
                </a:solidFill>
                <a:effectLst/>
                <a:latin typeface="+mn-lt"/>
                <a:ea typeface="+mn-ea"/>
                <a:cs typeface="+mn-cs"/>
              </a:rPr>
              <a:t>eCQMs</a:t>
            </a:r>
            <a:r>
              <a:rPr lang="en-US" sz="1200" kern="1200" dirty="0">
                <a:solidFill>
                  <a:schemeClr val="tx1"/>
                </a:solidFill>
                <a:effectLst/>
                <a:latin typeface="+mn-lt"/>
                <a:ea typeface="+mn-ea"/>
                <a:cs typeface="+mn-cs"/>
              </a:rPr>
              <a:t>. Dr. Robert McClure will speak about value sets throughout the measure development process.  If you happen to have an interest in or are working on measures that are eCQMs, you will want to join us. We will be back on our regular scheduled webinar for the first Wednesday of the month on March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at our usual 2:00-3:00 pm timeslot and will be on the next phases of measure development, “measure specification and testing.”</a:t>
            </a:r>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776146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those of you that receive our MACRA Outreach newsletter, you can expect to see any updates specific to this series and resources that you might find helpful.  We will have later this month in our newsletter an update with more information on the webinar that will be held at the end of this month, as well as information for the March webinar.  You will also be able to find opportunities for public comment or technical expert panels (TEPs) and when those opportunities might be set to expire.  Keep your eye out for those opportunities to be able to participate so that you don’t miss any of those deadlines.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not receiving this newsletter and are interested in getting it monthly, please go ahead and email the MMSSupport@battelle.org email address.  Just identify in the subject that you would like to receive the </a:t>
            </a:r>
            <a:r>
              <a:rPr lang="en-US" sz="1200" i="1" kern="1200" dirty="0">
                <a:solidFill>
                  <a:schemeClr val="tx1"/>
                </a:solidFill>
                <a:effectLst/>
                <a:latin typeface="+mn-lt"/>
                <a:ea typeface="+mn-ea"/>
                <a:cs typeface="+mn-cs"/>
              </a:rPr>
              <a:t>MACRA Education &amp; Outreach Series</a:t>
            </a:r>
            <a:r>
              <a:rPr lang="en-US" sz="1200" kern="1200" dirty="0">
                <a:solidFill>
                  <a:schemeClr val="tx1"/>
                </a:solidFill>
                <a:effectLst/>
                <a:latin typeface="+mn-lt"/>
                <a:ea typeface="+mn-ea"/>
                <a:cs typeface="+mn-cs"/>
              </a:rPr>
              <a:t> newsletter.</a:t>
            </a:r>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17713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would like to introduce Ms. Suzanne Pope, the Director of Quality from the American Urological Association (AUA) to share her experiences with measure conceptualization.  Thanks for joining us, Ms. Pope.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Mary, I appreciate it.  I want to thank both Battelle and CMS for this opportunity to share our experience. </a:t>
            </a:r>
          </a:p>
          <a:p>
            <a:pPr defTabSz="451348">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058286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newsletter and this webinar series, CMS is interested in engaging with you to talk about developing measures and making sure that they align with the various programs, but specifically with the MIPS program.  As a presenter in this </a:t>
            </a:r>
            <a:r>
              <a:rPr lang="en-US" sz="1200" i="1" kern="1200" dirty="0">
                <a:solidFill>
                  <a:schemeClr val="tx1"/>
                </a:solidFill>
                <a:effectLst/>
                <a:latin typeface="+mn-lt"/>
                <a:ea typeface="+mn-ea"/>
                <a:cs typeface="+mn-cs"/>
              </a:rPr>
              <a:t>Spotlight Session</a:t>
            </a:r>
            <a:r>
              <a:rPr lang="en-US" sz="1200" kern="1200" dirty="0">
                <a:solidFill>
                  <a:schemeClr val="tx1"/>
                </a:solidFill>
                <a:effectLst/>
                <a:latin typeface="+mn-lt"/>
                <a:ea typeface="+mn-ea"/>
                <a:cs typeface="+mn-cs"/>
              </a:rPr>
              <a:t> you can expect to give a 30-40 minute presentation, with the remaining 20-30 minutes meant to be an opportunity to receive feedback on your measure from CMS.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can be in any phase of development to have this meeting with CMS, it is an opportunity to get feedback.  It can be held in-person, and it can also be held virtually over a webinar style.  If you are not able to attend in-person, we can certainly help arrange that for you.  If you would like to participate in a session like this, email the MMSSupport@battelle.org email address and just mention </a:t>
            </a:r>
            <a:r>
              <a:rPr lang="en-US" sz="1200" i="1" kern="1200" dirty="0">
                <a:solidFill>
                  <a:schemeClr val="tx1"/>
                </a:solidFill>
                <a:effectLst/>
                <a:latin typeface="+mn-lt"/>
                <a:ea typeface="+mn-ea"/>
                <a:cs typeface="+mn-cs"/>
              </a:rPr>
              <a:t>Spotlight Session</a:t>
            </a:r>
            <a:r>
              <a:rPr lang="en-US" sz="1200" kern="1200" dirty="0">
                <a:solidFill>
                  <a:schemeClr val="tx1"/>
                </a:solidFill>
                <a:effectLst/>
                <a:latin typeface="+mn-lt"/>
                <a:ea typeface="+mn-ea"/>
                <a:cs typeface="+mn-cs"/>
              </a:rPr>
              <a:t> in the subject line and someone will get back to you about scheduling a session.</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3845921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53425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Ultimately, five measures went into PQRS and, ten years later, we are still maintaining two measures.  PCPI is the steward of one of the measures, and we (AUA) are the steward of the other.</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50576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AUA decided to develop some measures on our own.  We chose stress urinary incontinence measures, because we had a clinical practice guideline upon which we could base the measures and we wanted to do something for female urology patients.  We convened a multi-stakeholder panel particularly for this issue, which included OB/GYNs, geriatricians, and family physicians.  We modeled it on the PCPI process which was a great model for us to really get that stakeholder input, because these patients see more than just urologists.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the end we came up with five measures, primarily </a:t>
            </a:r>
            <a:r>
              <a:rPr lang="en-US" sz="1200" i="0" kern="1200" dirty="0">
                <a:solidFill>
                  <a:schemeClr val="tx1"/>
                </a:solidFill>
                <a:effectLst/>
                <a:latin typeface="+mn-lt"/>
                <a:ea typeface="+mn-ea"/>
                <a:cs typeface="+mn-cs"/>
              </a:rPr>
              <a:t>process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measures.  We were only able to obtain NQF endorsement for one of them. Ultimately, the AUA leadership decided that we would not go through that process again for a while, and so we decided to turn our efforts towards developing a registry. </a:t>
            </a:r>
          </a:p>
          <a:p>
            <a:endParaRPr lang="en-US"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4271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baseline="0" dirty="0"/>
          </a:p>
        </p:txBody>
      </p:sp>
      <p:sp>
        <p:nvSpPr>
          <p:cNvPr id="4" name="Slide Number Placeholder 3"/>
          <p:cNvSpPr>
            <a:spLocks noGrp="1"/>
          </p:cNvSpPr>
          <p:nvPr>
            <p:ph type="sldNum" sz="quarter" idx="10"/>
          </p:nvPr>
        </p:nvSpPr>
        <p:spPr/>
        <p:txBody>
          <a:bodyPr/>
          <a:lstStyle/>
          <a:p>
            <a:fld id="{7B898A01-842B-0042-9AB7-55364486B92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68701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110272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42521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U.S. Preventive Services Task Force (USPSTF) recommendation against prostate cancer screening is not broken down by age.  That is of great concern to the AUA and is currently under review.  </a:t>
            </a:r>
          </a:p>
          <a:p>
            <a:endParaRPr lang="en-US" sz="1200"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405774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2438400"/>
            <a:ext cx="5638800"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Tree>
    <p:extLst>
      <p:ext uri="{BB962C8B-B14F-4D97-AF65-F5344CB8AC3E}">
        <p14:creationId xmlns:p14="http://schemas.microsoft.com/office/powerpoint/2010/main" val="135044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2133600"/>
            <a:ext cx="7735946" cy="2667000"/>
          </a:xfrm>
          <a:prstGeom prst="rect">
            <a:avLst/>
          </a:prstGeom>
        </p:spPr>
      </p:pic>
      <p:sp>
        <p:nvSpPr>
          <p:cNvPr id="14" name="Text Placeholder 2"/>
          <p:cNvSpPr>
            <a:spLocks noGrp="1"/>
          </p:cNvSpPr>
          <p:nvPr>
            <p:ph type="body" sz="quarter" idx="10" hasCustomPrompt="1"/>
          </p:nvPr>
        </p:nvSpPr>
        <p:spPr>
          <a:xfrm>
            <a:off x="304800" y="5029200"/>
            <a:ext cx="85344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5867400"/>
            <a:ext cx="85344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8610600" y="6349727"/>
            <a:ext cx="457200" cy="276999"/>
          </a:xfrm>
          <a:prstGeom prst="rect">
            <a:avLst/>
          </a:prstGeom>
          <a:noFill/>
        </p:spPr>
        <p:txBody>
          <a:bodyPr wrap="square" rtlCol="0">
            <a:spAutoFit/>
          </a:bodyPr>
          <a:lstStyle/>
          <a:p>
            <a:fld id="{289D94F3-14B9-4CA5-821A-C6F60549434F}" type="slidenum">
              <a:rPr lang="en-US" sz="1200" smtClean="0"/>
              <a:pPr/>
              <a:t>‹#›</a:t>
            </a:fld>
            <a:endParaRPr lang="en-US" sz="1200" dirty="0"/>
          </a:p>
        </p:txBody>
      </p:sp>
      <p:sp>
        <p:nvSpPr>
          <p:cNvPr id="3" name="Date Placeholder 2"/>
          <p:cNvSpPr>
            <a:spLocks noGrp="1"/>
          </p:cNvSpPr>
          <p:nvPr>
            <p:ph type="dt" sz="half" idx="10"/>
          </p:nvPr>
        </p:nvSpPr>
        <p:spPr>
          <a:xfrm>
            <a:off x="1828800" y="5534794"/>
            <a:ext cx="2133600" cy="365125"/>
          </a:xfrm>
        </p:spPr>
        <p:txBody>
          <a:bodyPr/>
          <a:lstStyle/>
          <a:p>
            <a:endParaRPr lang="en-US" dirty="0"/>
          </a:p>
        </p:txBody>
      </p:sp>
      <p:sp>
        <p:nvSpPr>
          <p:cNvPr id="7" name="Slide Number Placeholder 6"/>
          <p:cNvSpPr>
            <a:spLocks noGrp="1"/>
          </p:cNvSpPr>
          <p:nvPr>
            <p:ph type="sldNum" sz="quarter" idx="11"/>
          </p:nvPr>
        </p:nvSpPr>
        <p:spPr/>
        <p:txBody>
          <a:bodyPr/>
          <a:lstStyle/>
          <a:p>
            <a:fld id="{E8555075-F7D8-774D-92CE-0FFE5404D32F}"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747735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8" name="Date Placeholder 7"/>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10" name="Slide Number Placeholder 9"/>
          <p:cNvSpPr>
            <a:spLocks noGrp="1"/>
          </p:cNvSpPr>
          <p:nvPr>
            <p:ph type="sldNum" sz="quarter" idx="4"/>
          </p:nvPr>
        </p:nvSpPr>
        <p:spPr>
          <a:xfrm>
            <a:off x="7772400" y="6324600"/>
            <a:ext cx="990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8555075-F7D8-774D-92CE-0FFE5404D32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08" r:id="rId2"/>
    <p:sldLayoutId id="2147483806" r:id="rId3"/>
    <p:sldLayoutId id="2147483804" r:id="rId4"/>
    <p:sldLayoutId id="2147483805" r:id="rId5"/>
  </p:sldLayoutIdLst>
  <p:hf sldNum="0"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amp;ehk=g0qTBhk66v6TOmR4PehdIg&amp;r=0&amp;pid=OfficeInsert"/><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mailto:MMSsupport@Battelle.org" TargetMode="External"/><Relationship Id="rId4" Type="http://schemas.openxmlformats.org/officeDocument/2006/relationships/hyperlink" Target="http://tex.stackexchange.com/questions/94825/is-there-any-package-similar-to-verbatim-but-with-support-for-icon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hyperlink" Target="mailto:Kim.Rawlings@cms.hhs.gov" TargetMode="External"/><Relationship Id="rId4" Type="http://schemas.openxmlformats.org/officeDocument/2006/relationships/hyperlink" Target="mailto:Golden.Davis@cms.hhs.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5334000" y="4948973"/>
            <a:ext cx="3780623" cy="1909027"/>
          </a:xfrm>
        </p:spPr>
        <p:txBody>
          <a:bodyPr>
            <a:noAutofit/>
          </a:bodyPr>
          <a:lstStyle/>
          <a:p>
            <a:pPr algn="ctr">
              <a:spcBef>
                <a:spcPts val="0"/>
              </a:spcBef>
            </a:pPr>
            <a:r>
              <a:rPr lang="en-US" sz="2000" dirty="0"/>
              <a:t>Presenter: </a:t>
            </a:r>
          </a:p>
          <a:p>
            <a:pPr algn="ctr">
              <a:spcBef>
                <a:spcPts val="0"/>
              </a:spcBef>
            </a:pPr>
            <a:r>
              <a:rPr lang="en-US" sz="2000" dirty="0"/>
              <a:t>Suzanne Pope, MBA</a:t>
            </a:r>
          </a:p>
          <a:p>
            <a:pPr algn="ctr">
              <a:spcBef>
                <a:spcPts val="0"/>
              </a:spcBef>
            </a:pPr>
            <a:r>
              <a:rPr lang="en-US" sz="1800" dirty="0"/>
              <a:t>American Urological Association</a:t>
            </a:r>
          </a:p>
          <a:p>
            <a:pPr algn="ctr">
              <a:spcBef>
                <a:spcPts val="0"/>
              </a:spcBef>
            </a:pPr>
            <a:r>
              <a:rPr lang="en-US" sz="1800" dirty="0"/>
              <a:t>Director of Quality</a:t>
            </a:r>
          </a:p>
          <a:p>
            <a:pPr algn="ctr">
              <a:spcBef>
                <a:spcPts val="0"/>
              </a:spcBef>
            </a:pPr>
            <a:r>
              <a:rPr lang="en-US" sz="1800" dirty="0"/>
              <a:t>February 7, 2018</a:t>
            </a:r>
          </a:p>
          <a:p>
            <a:pPr algn="ctr">
              <a:spcBef>
                <a:spcPts val="0"/>
              </a:spcBef>
            </a:pPr>
            <a:r>
              <a:rPr lang="en-US" sz="1800" dirty="0"/>
              <a:t> 2:00-3:00 EST</a:t>
            </a:r>
          </a:p>
          <a:p>
            <a:pPr algn="ctr">
              <a:spcBef>
                <a:spcPts val="0"/>
              </a:spcBef>
            </a:pPr>
            <a:endParaRPr lang="en-US" dirty="0"/>
          </a:p>
        </p:txBody>
      </p:sp>
      <p:sp>
        <p:nvSpPr>
          <p:cNvPr id="2" name="TextBox 1"/>
          <p:cNvSpPr txBox="1"/>
          <p:nvPr/>
        </p:nvSpPr>
        <p:spPr>
          <a:xfrm>
            <a:off x="5029200" y="2597171"/>
            <a:ext cx="4266639" cy="1938992"/>
          </a:xfrm>
          <a:prstGeom prst="rect">
            <a:avLst/>
          </a:prstGeom>
          <a:noFill/>
        </p:spPr>
        <p:txBody>
          <a:bodyPr wrap="square" rtlCol="0">
            <a:spAutoFit/>
          </a:bodyPr>
          <a:lstStyle/>
          <a:p>
            <a:pPr lvl="0" algn="ctr">
              <a:spcBef>
                <a:spcPct val="20000"/>
              </a:spcBef>
            </a:pPr>
            <a:r>
              <a:rPr lang="en-US" sz="3200" b="1" i="1" dirty="0">
                <a:solidFill>
                  <a:srgbClr val="084A9C"/>
                </a:solidFill>
              </a:rPr>
              <a:t>AUA Measure Development: </a:t>
            </a:r>
            <a:r>
              <a:rPr lang="en-US" sz="2800" b="1" i="1" dirty="0">
                <a:solidFill>
                  <a:srgbClr val="084A9C"/>
                </a:solidFill>
              </a:rPr>
              <a:t>PSA Screening Shared Decision Making Measures</a:t>
            </a:r>
          </a:p>
        </p:txBody>
      </p:sp>
      <p:sp>
        <p:nvSpPr>
          <p:cNvPr id="3" name="Rectangle 2"/>
          <p:cNvSpPr/>
          <p:nvPr/>
        </p:nvSpPr>
        <p:spPr>
          <a:xfrm>
            <a:off x="5334000" y="303616"/>
            <a:ext cx="2632131" cy="707886"/>
          </a:xfrm>
          <a:prstGeom prst="rect">
            <a:avLst/>
          </a:prstGeom>
        </p:spPr>
        <p:txBody>
          <a:bodyPr wrap="none">
            <a:spAutoFit/>
          </a:bodyPr>
          <a:lstStyle/>
          <a:p>
            <a:r>
              <a:rPr lang="en-US" sz="4000" b="1" i="1" dirty="0">
                <a:solidFill>
                  <a:srgbClr val="084A9C"/>
                </a:solidFill>
              </a:rPr>
              <a:t>Webinar #7</a:t>
            </a:r>
          </a:p>
        </p:txBody>
      </p:sp>
      <p:sp>
        <p:nvSpPr>
          <p:cNvPr id="5" name="Title 4"/>
          <p:cNvSpPr>
            <a:spLocks noGrp="1"/>
          </p:cNvSpPr>
          <p:nvPr>
            <p:ph type="title"/>
          </p:nvPr>
        </p:nvSpPr>
        <p:spPr/>
        <p:txBody>
          <a:bodyPr/>
          <a:lstStyle/>
          <a:p>
            <a:r>
              <a:rPr lang="en-US" sz="3200" dirty="0"/>
              <a:t>Measure Development Education &amp; Outreach for Specialty Societies &amp; Patient Advocacy Groups</a:t>
            </a:r>
          </a:p>
        </p:txBody>
      </p:sp>
    </p:spTree>
    <p:extLst>
      <p:ext uri="{BB962C8B-B14F-4D97-AF65-F5344CB8AC3E}">
        <p14:creationId xmlns:p14="http://schemas.microsoft.com/office/powerpoint/2010/main" val="26636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 reading graphic">
            <a:extLst>
              <a:ext uri="{FF2B5EF4-FFF2-40B4-BE49-F238E27FC236}">
                <a16:creationId xmlns:a16="http://schemas.microsoft.com/office/drawing/2014/main" id="{4911212F-7425-45A2-B298-61DB7A6EB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0" y="4648200"/>
            <a:ext cx="4038600" cy="1831317"/>
          </a:xfrm>
          <a:prstGeom prst="rect">
            <a:avLst/>
          </a:prstGeom>
        </p:spPr>
      </p:pic>
      <p:sp>
        <p:nvSpPr>
          <p:cNvPr id="16" name="Content Placeholder 2">
            <a:extLst>
              <a:ext uri="{FF2B5EF4-FFF2-40B4-BE49-F238E27FC236}">
                <a16:creationId xmlns:a16="http://schemas.microsoft.com/office/drawing/2014/main" id="{3C835DC4-CD21-43C7-9EDC-539CA7BA4924}"/>
              </a:ext>
            </a:extLst>
          </p:cNvPr>
          <p:cNvSpPr>
            <a:spLocks noGrp="1"/>
          </p:cNvSpPr>
          <p:nvPr>
            <p:ph idx="1"/>
          </p:nvPr>
        </p:nvSpPr>
        <p:spPr>
          <a:xfrm>
            <a:off x="228600" y="1895475"/>
            <a:ext cx="8235950" cy="4810125"/>
          </a:xfrm>
        </p:spPr>
        <p:txBody>
          <a:bodyPr/>
          <a:lstStyle/>
          <a:p>
            <a:pPr eaLnBrk="1" hangingPunct="1">
              <a:buFont typeface="Arial" charset="0"/>
              <a:buChar char="•"/>
              <a:defRPr/>
            </a:pPr>
            <a:r>
              <a:rPr lang="en-US" altLang="en-US" sz="2400" dirty="0"/>
              <a:t>The Panel recommends against PSA screening in men under age 40 years. (Recommendation; Evidence Strength Grade C)</a:t>
            </a:r>
          </a:p>
          <a:p>
            <a:pPr eaLnBrk="1" hangingPunct="1">
              <a:buFont typeface="Arial" charset="0"/>
              <a:buChar char="•"/>
              <a:defRPr/>
            </a:pPr>
            <a:endParaRPr lang="en-US" altLang="en-US" sz="2400" dirty="0"/>
          </a:p>
          <a:p>
            <a:pPr eaLnBrk="1" hangingPunct="1">
              <a:buFont typeface="Arial" charset="0"/>
              <a:buChar char="•"/>
              <a:defRPr/>
            </a:pPr>
            <a:r>
              <a:rPr lang="en-US" altLang="en-US" sz="2400" b="1" dirty="0"/>
              <a:t>The Panel does not recommend routine screening in men between ages 40 to 54 years at average risk. (Recommendation; Evidence Strength Grade C)</a:t>
            </a:r>
          </a:p>
          <a:p>
            <a:pPr eaLnBrk="1" hangingPunct="1">
              <a:buFont typeface="Arial" charset="0"/>
              <a:buChar char="•"/>
              <a:defRPr/>
            </a:pPr>
            <a:endParaRPr lang="en-US" altLang="en-US" sz="24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Early Detection of Prostate Cancer Guidelines (2015)</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95439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8440757-E731-43B8-9FD5-38B48EA0C619}"/>
              </a:ext>
            </a:extLst>
          </p:cNvPr>
          <p:cNvSpPr>
            <a:spLocks noGrp="1"/>
          </p:cNvSpPr>
          <p:nvPr>
            <p:ph idx="1"/>
          </p:nvPr>
        </p:nvSpPr>
        <p:spPr>
          <a:xfrm>
            <a:off x="381000" y="1828800"/>
            <a:ext cx="8305800" cy="4724400"/>
          </a:xfrm>
        </p:spPr>
        <p:txBody>
          <a:bodyPr/>
          <a:lstStyle/>
          <a:p>
            <a:pPr eaLnBrk="1" hangingPunct="1">
              <a:buFont typeface="Arial" charset="0"/>
              <a:buChar char="•"/>
              <a:defRPr/>
            </a:pPr>
            <a:r>
              <a:rPr lang="en-US" altLang="en-US" sz="2400" b="1" dirty="0"/>
              <a:t>For men ages 55 to 69 years the Panel recognizes that the decision to undergo PSA screening involves weighing the benefits of preventing prostate cancer mortality in 1 man for every 1,000 men screened over a decade against the known potential harms associated with screening and treatment. For this reason, the Panel strongly recommends shared decision-making for men age 55 to 69 years that are considering PSA screening, and proceeding based on a man's values and preferences. (Standard; Evidence Strength Grade B)</a:t>
            </a:r>
          </a:p>
          <a:p>
            <a:pPr eaLnBrk="1" hangingPunct="1">
              <a:buFont typeface="Arial" charset="0"/>
              <a:buChar char="•"/>
              <a:defRPr/>
            </a:pPr>
            <a:endParaRPr lang="en-US" altLang="en-US" sz="2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Early Detection of Prostate Cancer Guidelines</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93821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D185BE-B1CC-4990-898C-229B22D7772A}"/>
              </a:ext>
            </a:extLst>
          </p:cNvPr>
          <p:cNvSpPr>
            <a:spLocks noGrp="1"/>
          </p:cNvSpPr>
          <p:nvPr>
            <p:ph idx="1"/>
          </p:nvPr>
        </p:nvSpPr>
        <p:spPr>
          <a:xfrm>
            <a:off x="152400" y="1874837"/>
            <a:ext cx="8458200" cy="5059363"/>
          </a:xfrm>
        </p:spPr>
        <p:txBody>
          <a:bodyPr>
            <a:normAutofit/>
          </a:bodyPr>
          <a:lstStyle/>
          <a:p>
            <a:pPr eaLnBrk="1" hangingPunct="1">
              <a:buFont typeface="Arial" charset="0"/>
              <a:buChar char="•"/>
              <a:defRPr/>
            </a:pPr>
            <a:r>
              <a:rPr lang="en-US" altLang="en-US" sz="2400" dirty="0"/>
              <a:t>To reduce the harms of screening, a routine screening interval of two years or more may be preferred over annual screening in those men who have participated in shared decision-making and decided on screening. As compared to annual screening, it is expected that screening intervals of two years preserve the majority of the benefits and reduce overdiagnosis and false positives. (Option; Evidence Strength Grade C)</a:t>
            </a:r>
          </a:p>
          <a:p>
            <a:pPr eaLnBrk="1" hangingPunct="1">
              <a:buFont typeface="Arial" charset="0"/>
              <a:buChar char="•"/>
              <a:defRPr/>
            </a:pPr>
            <a:endParaRPr lang="en-US" altLang="en-US" sz="2400" dirty="0"/>
          </a:p>
          <a:p>
            <a:pPr eaLnBrk="1" hangingPunct="1">
              <a:buFont typeface="Arial" charset="0"/>
              <a:buChar char="•"/>
              <a:defRPr/>
            </a:pPr>
            <a:r>
              <a:rPr lang="en-US" altLang="en-US" sz="2400" dirty="0"/>
              <a:t>The Panel does not recommend routine PSA screening in men age 70+ years or any man with less than a 10 to 15 year life expectancy. (Recommendation; Evidence Strength Grade C)</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Early Detection of Prostate Cancer Guidelines</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986922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red Decision making graphic">
            <a:extLst>
              <a:ext uri="{FF2B5EF4-FFF2-40B4-BE49-F238E27FC236}">
                <a16:creationId xmlns:a16="http://schemas.microsoft.com/office/drawing/2014/main" id="{1C8B36B5-6D14-43DC-BA1C-47EC22D4D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0" y="4419600"/>
            <a:ext cx="5905500" cy="2276475"/>
          </a:xfrm>
          <a:prstGeom prst="rect">
            <a:avLst/>
          </a:prstGeom>
        </p:spPr>
      </p:pic>
      <p:sp>
        <p:nvSpPr>
          <p:cNvPr id="9" name="Content Placeholder 2">
            <a:extLst>
              <a:ext uri="{FF2B5EF4-FFF2-40B4-BE49-F238E27FC236}">
                <a16:creationId xmlns:a16="http://schemas.microsoft.com/office/drawing/2014/main" id="{1788629F-DA13-44E1-8BB3-E108E19CACFB}"/>
              </a:ext>
            </a:extLst>
          </p:cNvPr>
          <p:cNvSpPr>
            <a:spLocks noGrp="1"/>
          </p:cNvSpPr>
          <p:nvPr>
            <p:ph idx="1"/>
          </p:nvPr>
        </p:nvSpPr>
        <p:spPr/>
        <p:txBody>
          <a:bodyPr/>
          <a:lstStyle/>
          <a:p>
            <a:pPr eaLnBrk="1" hangingPunct="1">
              <a:buFont typeface="Arial" charset="0"/>
              <a:buChar char="•"/>
              <a:defRPr/>
            </a:pPr>
            <a:r>
              <a:rPr lang="en-US" altLang="en-US" sz="2800" dirty="0"/>
              <a:t>White Paper on Implementation of Shared Decision Making into Urological Practice  (2015)</a:t>
            </a:r>
          </a:p>
          <a:p>
            <a:pPr eaLnBrk="1" hangingPunct="1">
              <a:buFont typeface="Arial" charset="0"/>
              <a:buChar char="•"/>
              <a:defRPr/>
            </a:pPr>
            <a:endParaRPr lang="en-US" altLang="en-US" sz="2800" dirty="0"/>
          </a:p>
          <a:p>
            <a:pPr eaLnBrk="1" hangingPunct="1">
              <a:buFont typeface="Arial" charset="0"/>
              <a:buChar char="•"/>
              <a:defRPr/>
            </a:pPr>
            <a:r>
              <a:rPr lang="en-US" altLang="en-US" sz="2800" dirty="0"/>
              <a:t>QI Summit on Shared Decision Making and Prostate Cancer Screening (2016)</a:t>
            </a:r>
          </a:p>
          <a:p>
            <a:pPr eaLnBrk="1" hangingPunct="1">
              <a:buFont typeface="Arial" charset="0"/>
              <a:buChar char="•"/>
              <a:defRPr/>
            </a:pPr>
            <a:endParaRPr lang="en-US" altLang="en-US" sz="28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Initiatives on Shared Decision Making</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2141887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DB1BFBF2-39CE-462C-95F2-C58C69333357}"/>
              </a:ext>
            </a:extLst>
          </p:cNvPr>
          <p:cNvSpPr>
            <a:spLocks noGrp="1"/>
          </p:cNvSpPr>
          <p:nvPr>
            <p:ph idx="1"/>
          </p:nvPr>
        </p:nvSpPr>
        <p:spPr>
          <a:xfrm>
            <a:off x="-152400" y="1905000"/>
            <a:ext cx="8686800" cy="4648200"/>
          </a:xfrm>
        </p:spPr>
        <p:txBody>
          <a:bodyPr/>
          <a:lstStyle/>
          <a:p>
            <a:pPr lvl="1">
              <a:buFont typeface="Arial" charset="0"/>
              <a:buChar char="•"/>
              <a:defRPr/>
            </a:pPr>
            <a:r>
              <a:rPr lang="en-US" altLang="en-US" dirty="0"/>
              <a:t>Address measures on non-recommended PSA-based screening </a:t>
            </a:r>
          </a:p>
          <a:p>
            <a:pPr lvl="1">
              <a:buFont typeface="Arial" charset="0"/>
              <a:buChar char="•"/>
              <a:defRPr/>
            </a:pPr>
            <a:r>
              <a:rPr lang="en-US" altLang="en-US" dirty="0"/>
              <a:t>Focus on:</a:t>
            </a:r>
          </a:p>
          <a:p>
            <a:pPr marL="1257300" lvl="2" indent="-342900">
              <a:buFont typeface="+mj-lt"/>
              <a:buAutoNum type="arabicParenR"/>
              <a:defRPr/>
            </a:pPr>
            <a:r>
              <a:rPr lang="en-US" altLang="en-US" sz="2800" dirty="0"/>
              <a:t>Modifying the age range</a:t>
            </a:r>
          </a:p>
          <a:p>
            <a:pPr marL="1257300" lvl="2" indent="-342900">
              <a:buFont typeface="+mj-lt"/>
              <a:buAutoNum type="arabicParenR"/>
              <a:defRPr/>
            </a:pPr>
            <a:r>
              <a:rPr lang="en-US" altLang="en-US" sz="2800" dirty="0"/>
              <a:t>Adding a component on shared decision-making</a:t>
            </a:r>
          </a:p>
          <a:p>
            <a:pPr marL="971550" lvl="1" indent="-457200">
              <a:buFont typeface="Arial" panose="020B0604020202020204" pitchFamily="34" charset="0"/>
              <a:buChar char="•"/>
              <a:defRPr/>
            </a:pPr>
            <a:r>
              <a:rPr lang="en-US" altLang="en-US" dirty="0"/>
              <a:t>Involve multi-stakeholder panel</a:t>
            </a:r>
          </a:p>
          <a:p>
            <a:pPr eaLnBrk="1" hangingPunct="1">
              <a:buFont typeface="Arial" charset="0"/>
              <a:buChar char="•"/>
              <a:defRPr/>
            </a:pPr>
            <a:endParaRPr lang="en-US" alt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Non-Recommended PSA Measure:</a:t>
            </a:r>
          </a:p>
          <a:p>
            <a:r>
              <a:rPr lang="en-US" dirty="0"/>
              <a:t>CMS Spotlight Series</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349438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uzzle pieces graphic">
            <a:extLst>
              <a:ext uri="{FF2B5EF4-FFF2-40B4-BE49-F238E27FC236}">
                <a16:creationId xmlns:a16="http://schemas.microsoft.com/office/drawing/2014/main" id="{80A45BA3-4E45-48F3-BD62-C71B28DBD5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667000"/>
            <a:ext cx="2895600" cy="2895600"/>
          </a:xfrm>
          <a:prstGeom prst="rect">
            <a:avLst/>
          </a:prstGeom>
          <a:ln>
            <a:noFill/>
          </a:ln>
          <a:effectLst>
            <a:softEdge rad="112500"/>
          </a:effectLst>
        </p:spPr>
      </p:pic>
      <p:sp>
        <p:nvSpPr>
          <p:cNvPr id="7" name="Content Placeholder 2">
            <a:extLst>
              <a:ext uri="{FF2B5EF4-FFF2-40B4-BE49-F238E27FC236}">
                <a16:creationId xmlns:a16="http://schemas.microsoft.com/office/drawing/2014/main" id="{D7A3ED6C-AFB0-4EDB-A4D4-EDA91DEFDCB9}"/>
              </a:ext>
            </a:extLst>
          </p:cNvPr>
          <p:cNvSpPr>
            <a:spLocks noGrp="1"/>
          </p:cNvSpPr>
          <p:nvPr>
            <p:ph idx="1"/>
          </p:nvPr>
        </p:nvSpPr>
        <p:spPr>
          <a:xfrm>
            <a:off x="152400" y="1828800"/>
            <a:ext cx="8534400" cy="4724400"/>
          </a:xfrm>
        </p:spPr>
        <p:txBody>
          <a:bodyPr>
            <a:normAutofit lnSpcReduction="10000"/>
          </a:bodyPr>
          <a:lstStyle/>
          <a:p>
            <a:endParaRPr lang="en-US" sz="1800" dirty="0"/>
          </a:p>
          <a:p>
            <a:r>
              <a:rPr lang="en-US" sz="2000" dirty="0"/>
              <a:t>American Urological Association </a:t>
            </a:r>
          </a:p>
          <a:p>
            <a:r>
              <a:rPr lang="en-US" sz="2000" dirty="0"/>
              <a:t>American Academy of Family Physicians </a:t>
            </a:r>
          </a:p>
          <a:p>
            <a:r>
              <a:rPr lang="en-US" sz="2000" dirty="0"/>
              <a:t>American Cancer Society </a:t>
            </a:r>
          </a:p>
          <a:p>
            <a:r>
              <a:rPr lang="en-US" sz="2000" dirty="0"/>
              <a:t>American College of Physicians </a:t>
            </a:r>
          </a:p>
          <a:p>
            <a:r>
              <a:rPr lang="en-US" sz="2000" dirty="0"/>
              <a:t>American Geriatrics Society </a:t>
            </a:r>
          </a:p>
          <a:p>
            <a:r>
              <a:rPr lang="en-US" sz="2000" dirty="0"/>
              <a:t>ASTRO (American Society for Radiation Oncology)</a:t>
            </a:r>
          </a:p>
          <a:p>
            <a:r>
              <a:rPr lang="en-US" sz="2000" dirty="0"/>
              <a:t>American Society of Clinical Oncology </a:t>
            </a:r>
          </a:p>
          <a:p>
            <a:r>
              <a:rPr lang="en-US" sz="2000" dirty="0"/>
              <a:t>Society of Urologic Oncology </a:t>
            </a:r>
          </a:p>
          <a:p>
            <a:r>
              <a:rPr lang="en-US" sz="2000" dirty="0"/>
              <a:t>NCQA </a:t>
            </a:r>
          </a:p>
          <a:p>
            <a:r>
              <a:rPr lang="en-US" sz="2000" dirty="0"/>
              <a:t>Prostate Health Education Network </a:t>
            </a:r>
          </a:p>
          <a:p>
            <a:r>
              <a:rPr lang="en-US" sz="2000" dirty="0"/>
              <a:t>Prostate Cancer Foundation </a:t>
            </a:r>
          </a:p>
          <a:p>
            <a:pPr marL="0" indent="0">
              <a:buNone/>
            </a:pPr>
            <a:r>
              <a:rPr lang="en-US" dirty="0"/>
              <a:t>	</a:t>
            </a:r>
          </a:p>
          <a:p>
            <a:pPr marL="914400" lvl="2" indent="0">
              <a:buFont typeface="Arial" charset="0"/>
              <a:buNone/>
              <a:defRPr/>
            </a:pPr>
            <a:endParaRPr lang="en-US" altLang="en-US" sz="2200" dirty="0">
              <a:solidFill>
                <a:srgbClr val="002060"/>
              </a:solidFill>
            </a:endParaRPr>
          </a:p>
          <a:p>
            <a:pPr eaLnBrk="1" hangingPunct="1">
              <a:buFont typeface="Arial" charset="0"/>
              <a:buChar char="•"/>
              <a:defRPr/>
            </a:pPr>
            <a:endParaRPr lang="en-US" alt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Key Stakeholders</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28981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A2A7D08-9DAD-4CBD-8AC4-912FF2EB8E65}"/>
              </a:ext>
            </a:extLst>
          </p:cNvPr>
          <p:cNvSpPr>
            <a:spLocks noGrp="1"/>
          </p:cNvSpPr>
          <p:nvPr>
            <p:ph idx="1"/>
          </p:nvPr>
        </p:nvSpPr>
        <p:spPr>
          <a:xfrm>
            <a:off x="76200" y="1828800"/>
            <a:ext cx="8991600" cy="4892675"/>
          </a:xfrm>
        </p:spPr>
        <p:txBody>
          <a:bodyPr>
            <a:noAutofit/>
          </a:bodyPr>
          <a:lstStyle/>
          <a:p>
            <a:r>
              <a:rPr lang="en-US" altLang="en-US" sz="2400" dirty="0"/>
              <a:t>Important: Evidence based, can affect quality where there is variation or low performance</a:t>
            </a:r>
          </a:p>
          <a:p>
            <a:r>
              <a:rPr lang="en-US" altLang="en-US" sz="2400" dirty="0"/>
              <a:t>Feasible: Data are readily collectible for measurement or could be captured without undue burden</a:t>
            </a:r>
          </a:p>
          <a:p>
            <a:r>
              <a:rPr lang="en-US" altLang="en-US" sz="2400" dirty="0"/>
              <a:t>Usable: Performance results used (or can be used) to infer quality </a:t>
            </a:r>
          </a:p>
          <a:p>
            <a:r>
              <a:rPr lang="en-US" altLang="en-US" sz="2400" dirty="0"/>
              <a:t>Valid: Underlying data are accurate and scores are accurate indicators of provider quality</a:t>
            </a:r>
          </a:p>
          <a:p>
            <a:r>
              <a:rPr lang="en-US" altLang="en-US" sz="2400" dirty="0"/>
              <a:t>Reliable: Can distinguish performance among those being measured, results are consistent over time</a:t>
            </a:r>
          </a:p>
          <a:p>
            <a:endParaRPr lang="en-US" altLang="en-US" sz="2400" dirty="0"/>
          </a:p>
          <a:p>
            <a:r>
              <a:rPr lang="en-US" altLang="en-US" sz="2400" b="1" dirty="0"/>
              <a:t>Goal: Measure that matter (important, usable) and can be measured in a meaningful way (feasible, valid, reliable)</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Criteria</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305318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descr="text box">
            <a:extLst>
              <a:ext uri="{FF2B5EF4-FFF2-40B4-BE49-F238E27FC236}">
                <a16:creationId xmlns:a16="http://schemas.microsoft.com/office/drawing/2014/main" id="{F254D5C3-E212-409A-96E4-71ED60B190CE}"/>
              </a:ext>
            </a:extLst>
          </p:cNvPr>
          <p:cNvSpPr txBox="1">
            <a:spLocks/>
          </p:cNvSpPr>
          <p:nvPr/>
        </p:nvSpPr>
        <p:spPr>
          <a:xfrm>
            <a:off x="228600" y="196538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altLang="en-US" sz="2400" dirty="0">
                <a:ea typeface="ＭＳ Ｐゴシック" pitchFamily="34" charset="-128"/>
                <a:cs typeface="Arial" charset="0"/>
              </a:rPr>
              <a:t>Numerator – clinical action that meets the conditions of the measure</a:t>
            </a:r>
          </a:p>
          <a:p>
            <a:pPr>
              <a:buFont typeface="Arial" charset="0"/>
              <a:buChar char="•"/>
              <a:defRPr/>
            </a:pPr>
            <a:r>
              <a:rPr lang="en-US" altLang="en-US" sz="2400" dirty="0">
                <a:ea typeface="ＭＳ Ｐゴシック" pitchFamily="34" charset="-128"/>
                <a:cs typeface="Arial" charset="0"/>
              </a:rPr>
              <a:t>Denominator – patient population eligible for the measure</a:t>
            </a:r>
          </a:p>
          <a:p>
            <a:pPr>
              <a:buFont typeface="Arial" charset="0"/>
              <a:buChar char="•"/>
              <a:defRPr/>
            </a:pPr>
            <a:r>
              <a:rPr lang="en-US" altLang="en-US" sz="2400" dirty="0">
                <a:ea typeface="ＭＳ Ｐゴシック" pitchFamily="34" charset="-128"/>
                <a:cs typeface="Arial" charset="0"/>
              </a:rPr>
              <a:t>Exceptions/Exclusions – patients removed from the denominator </a:t>
            </a:r>
          </a:p>
          <a:p>
            <a:pPr>
              <a:buFont typeface="Arial" charset="0"/>
              <a:buChar char="•"/>
              <a:defRPr/>
            </a:pPr>
            <a:r>
              <a:rPr lang="en-US" altLang="en-US" sz="2400" dirty="0">
                <a:ea typeface="ＭＳ Ｐゴシック" pitchFamily="34" charset="-128"/>
                <a:cs typeface="Arial" charset="0"/>
              </a:rPr>
              <a:t>Rationale – description of the need for the measure, focusing on gaps in care, level of available evidence</a:t>
            </a:r>
          </a:p>
          <a:p>
            <a:pPr>
              <a:buFont typeface="Arial" charset="0"/>
              <a:buChar char="•"/>
              <a:defRPr/>
            </a:pPr>
            <a:endParaRPr lang="en-US" altLang="en-US" sz="2000" dirty="0">
              <a:solidFill>
                <a:srgbClr val="262673"/>
              </a:solidFill>
              <a:ea typeface="ＭＳ Ｐゴシック" charset="0"/>
            </a:endParaRPr>
          </a:p>
          <a:p>
            <a:pPr lvl="1">
              <a:buFont typeface="Arial" charset="0"/>
              <a:buChar char="–"/>
              <a:defRPr/>
            </a:pPr>
            <a:endParaRPr lang="en-US" altLang="en-US" sz="2000" dirty="0">
              <a:solidFill>
                <a:srgbClr val="262673"/>
              </a:solidFill>
              <a:latin typeface="Arial" charset="0"/>
              <a:ea typeface="ＭＳ Ｐゴシック" pitchFamily="34" charset="-128"/>
              <a:cs typeface="Arial" charset="0"/>
            </a:endParaRPr>
          </a:p>
          <a:p>
            <a:pPr lvl="1">
              <a:buFont typeface="Arial" charset="0"/>
              <a:buChar char="–"/>
              <a:defRPr/>
            </a:pPr>
            <a:endParaRPr lang="en-US" altLang="en-US" sz="2000" dirty="0">
              <a:solidFill>
                <a:srgbClr val="262673"/>
              </a:solidFill>
              <a:latin typeface="Arial" charset="0"/>
              <a:ea typeface="ＭＳ Ｐゴシック" pitchFamily="34" charset="-128"/>
              <a:cs typeface="Arial" charset="0"/>
            </a:endParaRPr>
          </a:p>
          <a:p>
            <a:pPr lvl="1">
              <a:buFont typeface="Arial" charset="0"/>
              <a:buChar char="–"/>
              <a:defRPr/>
            </a:pPr>
            <a:endParaRPr lang="en-US" altLang="en-US" sz="1600" dirty="0">
              <a:solidFill>
                <a:srgbClr val="002060"/>
              </a:solidFill>
              <a:latin typeface="Arial" charset="0"/>
              <a:ea typeface="ＭＳ Ｐゴシック" pitchFamily="34" charset="-128"/>
              <a:cs typeface="Arial" charset="0"/>
            </a:endParaRPr>
          </a:p>
          <a:p>
            <a:pPr>
              <a:buFont typeface="Arial" charset="0"/>
              <a:buChar char="•"/>
              <a:defRPr/>
            </a:pPr>
            <a:endParaRPr lang="en-US" altLang="en-US" sz="2000" dirty="0">
              <a:solidFill>
                <a:srgbClr val="002060"/>
              </a:solidFill>
              <a:latin typeface="Arial" charset="0"/>
              <a:ea typeface="ＭＳ Ｐゴシック" pitchFamily="34" charset="-128"/>
              <a:cs typeface="Arial" charset="0"/>
            </a:endParaRPr>
          </a:p>
          <a:p>
            <a:pPr marL="0" indent="0">
              <a:buFont typeface="Arial" charset="0"/>
              <a:buNone/>
              <a:defRPr/>
            </a:pPr>
            <a:endParaRPr lang="en-US" altLang="en-US" sz="2000" dirty="0">
              <a:solidFill>
                <a:srgbClr val="002060"/>
              </a:solidFill>
              <a:latin typeface="Arial" charset="0"/>
              <a:ea typeface="ＭＳ Ｐゴシック" pitchFamily="34" charset="-128"/>
              <a:cs typeface="Arial" charset="0"/>
            </a:endParaRP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Elements of a Measure</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63661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descr="text box" title="text box">
            <a:extLst>
              <a:ext uri="{FF2B5EF4-FFF2-40B4-BE49-F238E27FC236}">
                <a16:creationId xmlns:a16="http://schemas.microsoft.com/office/drawing/2014/main" id="{E131885F-2BA4-4464-817C-CA6FB140E481}"/>
              </a:ext>
            </a:extLst>
          </p:cNvPr>
          <p:cNvGraphicFramePr>
            <a:graphicFrameLocks noGrp="1"/>
          </p:cNvGraphicFramePr>
          <p:nvPr>
            <p:ph idx="1"/>
            <p:extLst>
              <p:ext uri="{D42A27DB-BD31-4B8C-83A1-F6EECF244321}">
                <p14:modId xmlns:p14="http://schemas.microsoft.com/office/powerpoint/2010/main" val="4245494546"/>
              </p:ext>
            </p:extLst>
          </p:nvPr>
        </p:nvGraphicFramePr>
        <p:xfrm>
          <a:off x="457200" y="19526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93921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text box" title="text box">
            <a:extLst>
              <a:ext uri="{FF2B5EF4-FFF2-40B4-BE49-F238E27FC236}">
                <a16:creationId xmlns:a16="http://schemas.microsoft.com/office/drawing/2014/main" id="{BE9E1CD3-F386-4052-9676-11AFEE1635CC}"/>
              </a:ext>
            </a:extLst>
          </p:cNvPr>
          <p:cNvGraphicFramePr>
            <a:graphicFrameLocks noGrp="1"/>
          </p:cNvGraphicFramePr>
          <p:nvPr>
            <p:ph idx="1"/>
            <p:extLst>
              <p:ext uri="{D42A27DB-BD31-4B8C-83A1-F6EECF244321}">
                <p14:modId xmlns:p14="http://schemas.microsoft.com/office/powerpoint/2010/main" val="2250533670"/>
              </p:ext>
            </p:extLst>
          </p:nvPr>
        </p:nvGraphicFramePr>
        <p:xfrm>
          <a:off x="457200" y="20034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41295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9067" y="3898806"/>
            <a:ext cx="8205866" cy="3342453"/>
          </a:xfrm>
          <a:prstGeom prst="rect">
            <a:avLst/>
          </a:prstGeom>
        </p:spPr>
        <p:txBody>
          <a:bodyPr wrap="square" numCol="2">
            <a:spAutoFit/>
          </a:bodyPr>
          <a:lstStyle/>
          <a:p>
            <a:pPr lvl="1">
              <a:buFont typeface="Wingdings" panose="05000000000000000000" pitchFamily="2" charset="2"/>
              <a:buChar char="ü"/>
            </a:pPr>
            <a:r>
              <a:rPr lang="en-US" sz="2400" dirty="0"/>
              <a:t>Education </a:t>
            </a:r>
          </a:p>
          <a:p>
            <a:pPr lvl="1">
              <a:buFont typeface="Wingdings" panose="05000000000000000000" pitchFamily="2" charset="2"/>
              <a:buChar char="ü"/>
            </a:pPr>
            <a:r>
              <a:rPr lang="en-US" sz="2400" dirty="0"/>
              <a:t>Outreach</a:t>
            </a:r>
          </a:p>
          <a:p>
            <a:pPr lvl="1">
              <a:buFont typeface="Wingdings" panose="05000000000000000000" pitchFamily="2" charset="2"/>
              <a:buChar char="ü"/>
            </a:pPr>
            <a:r>
              <a:rPr lang="en-US" sz="2400" dirty="0"/>
              <a:t> Frequent Communication</a:t>
            </a:r>
          </a:p>
          <a:p>
            <a:pPr lvl="1">
              <a:buFont typeface="Wingdings" panose="05000000000000000000" pitchFamily="2" charset="2"/>
              <a:buChar char="ü"/>
            </a:pPr>
            <a:r>
              <a:rPr lang="en-US" sz="2400" dirty="0"/>
              <a:t>Enduring Materials</a:t>
            </a: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Dedicated Websites</a:t>
            </a:r>
          </a:p>
          <a:p>
            <a:pPr marL="742950" lvl="1" indent="-285750">
              <a:spcBef>
                <a:spcPct val="20000"/>
              </a:spcBef>
              <a:buFont typeface="Wingdings" panose="05000000000000000000" pitchFamily="2" charset="2"/>
              <a:buChar char="ü"/>
            </a:pPr>
            <a:endParaRPr lang="en-US" sz="2400" dirty="0">
              <a:solidFill>
                <a:prstClr val="black"/>
              </a:solidFill>
            </a:endParaRPr>
          </a:p>
          <a:p>
            <a:pPr marL="742950" lvl="1" indent="-285750">
              <a:spcBef>
                <a:spcPct val="20000"/>
              </a:spcBef>
              <a:buFont typeface="Wingdings" panose="05000000000000000000" pitchFamily="2" charset="2"/>
              <a:buChar char="ü"/>
            </a:pPr>
            <a:endParaRPr lang="en-US" sz="2400" dirty="0">
              <a:solidFill>
                <a:prstClr val="black"/>
              </a:solidFill>
            </a:endParaRPr>
          </a:p>
          <a:p>
            <a:pPr lvl="1">
              <a:spcBef>
                <a:spcPct val="20000"/>
              </a:spcBef>
            </a:pPr>
            <a:endParaRPr lang="en-US" sz="2400" dirty="0">
              <a:solidFill>
                <a:prstClr val="black"/>
              </a:solidFill>
            </a:endParaRPr>
          </a:p>
          <a:p>
            <a:pPr marL="742950" lvl="1" indent="-285750">
              <a:spcBef>
                <a:spcPct val="20000"/>
              </a:spcBef>
              <a:buFont typeface="Wingdings" panose="05000000000000000000" pitchFamily="2" charset="2"/>
              <a:buChar char="ü"/>
            </a:pPr>
            <a:r>
              <a:rPr lang="en-US" sz="2400" dirty="0">
                <a:solidFill>
                  <a:prstClr val="black"/>
                </a:solidFill>
              </a:rPr>
              <a:t>Measure Development Roadmaps</a:t>
            </a:r>
          </a:p>
          <a:p>
            <a:pPr marL="742950" lvl="1" indent="-285750">
              <a:spcBef>
                <a:spcPct val="20000"/>
              </a:spcBef>
              <a:buFont typeface="Wingdings" panose="05000000000000000000" pitchFamily="2" charset="2"/>
              <a:buChar char="ü"/>
            </a:pPr>
            <a:r>
              <a:rPr lang="en-US" sz="2400" dirty="0">
                <a:solidFill>
                  <a:prstClr val="black"/>
                </a:solidFill>
              </a:rPr>
              <a:t>Targeted Newsletters and Communication</a:t>
            </a:r>
          </a:p>
          <a:p>
            <a:pPr marL="742950" lvl="1" indent="-285750">
              <a:spcBef>
                <a:spcPct val="20000"/>
              </a:spcBef>
              <a:buFont typeface="Wingdings" panose="05000000000000000000" pitchFamily="2" charset="2"/>
              <a:buChar char="ü"/>
            </a:pPr>
            <a:r>
              <a:rPr lang="en-US" sz="2400" dirty="0"/>
              <a:t>Spotlight Opportunities</a:t>
            </a:r>
            <a:endParaRPr lang="en-US" dirty="0"/>
          </a:p>
        </p:txBody>
      </p:sp>
      <p:sp>
        <p:nvSpPr>
          <p:cNvPr id="4" name="Content Placeholder 3"/>
          <p:cNvSpPr txBox="1">
            <a:spLocks noGrp="1"/>
          </p:cNvSpPr>
          <p:nvPr>
            <p:ph idx="1"/>
          </p:nvPr>
        </p:nvSpPr>
        <p:spPr>
          <a:xfrm>
            <a:off x="23734" y="1701281"/>
            <a:ext cx="8967866" cy="2197525"/>
          </a:xfrm>
          <a:prstGeom prst="rect">
            <a:avLst/>
          </a:prstGeom>
          <a:noFill/>
        </p:spPr>
        <p:txBody>
          <a:bodyPr wrap="square" rtlCol="0">
            <a:spAutoFit/>
          </a:bodyPr>
          <a:lstStyle/>
          <a:p>
            <a:r>
              <a:rPr lang="en-US" sz="2400" dirty="0"/>
              <a:t>An ongoing process to engage clinical specialty societies and patient advocacy groups in quality measure development. </a:t>
            </a:r>
          </a:p>
          <a:p>
            <a:r>
              <a:rPr lang="en-US" sz="2400" dirty="0"/>
              <a:t>Elicit feedback that will help CMS design toolkits and enduring materials designed specifically for specialty societies and patient advocacy groups interested in measure development. </a:t>
            </a:r>
          </a:p>
          <a:p>
            <a:pPr marL="0" indent="0" algn="ctr">
              <a:buNone/>
            </a:pPr>
            <a:endParaRPr lang="en-US" sz="10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2" name="Title 1"/>
          <p:cNvSpPr>
            <a:spLocks noGrp="1"/>
          </p:cNvSpPr>
          <p:nvPr>
            <p:ph type="title"/>
          </p:nvPr>
        </p:nvSpPr>
        <p:spPr>
          <a:xfrm>
            <a:off x="0" y="0"/>
            <a:ext cx="9144000" cy="634481"/>
          </a:xfrm>
        </p:spPr>
        <p:txBody>
          <a:bodyPr anchor="t"/>
          <a:lstStyle/>
          <a:p>
            <a:r>
              <a:rPr lang="en-US" sz="4000" dirty="0"/>
              <a:t>Vision and Goals: </a:t>
            </a:r>
            <a:r>
              <a:rPr lang="en-US" sz="4000" dirty="0">
                <a:solidFill>
                  <a:prstClr val="white"/>
                </a:solidFill>
              </a:rPr>
              <a:t>Webinar Series</a:t>
            </a:r>
            <a:endParaRPr lang="en-US" sz="4000" dirty="0"/>
          </a:p>
        </p:txBody>
      </p:sp>
    </p:spTree>
    <p:extLst>
      <p:ext uri="{BB962C8B-B14F-4D97-AF65-F5344CB8AC3E}">
        <p14:creationId xmlns:p14="http://schemas.microsoft.com/office/powerpoint/2010/main" val="360404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text box" title="text box">
            <a:extLst>
              <a:ext uri="{FF2B5EF4-FFF2-40B4-BE49-F238E27FC236}">
                <a16:creationId xmlns:a16="http://schemas.microsoft.com/office/drawing/2014/main" id="{3CAD035F-F903-4598-B519-F16467BB6276}"/>
              </a:ext>
            </a:extLst>
          </p:cNvPr>
          <p:cNvGraphicFramePr>
            <a:graphicFrameLocks noGrp="1"/>
          </p:cNvGraphicFramePr>
          <p:nvPr>
            <p:ph idx="1"/>
            <p:extLst>
              <p:ext uri="{D42A27DB-BD31-4B8C-83A1-F6EECF244321}">
                <p14:modId xmlns:p14="http://schemas.microsoft.com/office/powerpoint/2010/main" val="78266297"/>
              </p:ext>
            </p:extLst>
          </p:nvPr>
        </p:nvGraphicFramePr>
        <p:xfrm>
          <a:off x="457200" y="19780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2201897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descr="text box" title="text box">
            <a:extLst>
              <a:ext uri="{FF2B5EF4-FFF2-40B4-BE49-F238E27FC236}">
                <a16:creationId xmlns:a16="http://schemas.microsoft.com/office/drawing/2014/main" id="{0F67A8B5-7EB7-40E8-B99D-29688EEAAE48}"/>
              </a:ext>
            </a:extLst>
          </p:cNvPr>
          <p:cNvGraphicFramePr>
            <a:graphicFrameLocks noGrp="1"/>
          </p:cNvGraphicFramePr>
          <p:nvPr>
            <p:ph idx="1"/>
            <p:extLst>
              <p:ext uri="{D42A27DB-BD31-4B8C-83A1-F6EECF244321}">
                <p14:modId xmlns:p14="http://schemas.microsoft.com/office/powerpoint/2010/main" val="3444179252"/>
              </p:ext>
            </p:extLst>
          </p:nvPr>
        </p:nvGraphicFramePr>
        <p:xfrm>
          <a:off x="457200" y="19653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41808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3" descr="text box" title="text box">
            <a:extLst>
              <a:ext uri="{FF2B5EF4-FFF2-40B4-BE49-F238E27FC236}">
                <a16:creationId xmlns:a16="http://schemas.microsoft.com/office/drawing/2014/main" id="{FF83D15D-E32B-4B10-98ED-B10614009FFA}"/>
              </a:ext>
            </a:extLst>
          </p:cNvPr>
          <p:cNvGraphicFramePr>
            <a:graphicFrameLocks noGrp="1"/>
          </p:cNvGraphicFramePr>
          <p:nvPr>
            <p:ph idx="1"/>
            <p:extLst>
              <p:ext uri="{D42A27DB-BD31-4B8C-83A1-F6EECF244321}">
                <p14:modId xmlns:p14="http://schemas.microsoft.com/office/powerpoint/2010/main" val="885548197"/>
              </p:ext>
            </p:extLst>
          </p:nvPr>
        </p:nvGraphicFramePr>
        <p:xfrm>
          <a:off x="457200" y="19780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br>
              <a:rPr lang="en-US" sz="4000" dirty="0"/>
            </a:br>
            <a:endParaRPr lang="en-US" sz="4000" dirty="0"/>
          </a:p>
        </p:txBody>
      </p:sp>
    </p:spTree>
    <p:extLst>
      <p:ext uri="{BB962C8B-B14F-4D97-AF65-F5344CB8AC3E}">
        <p14:creationId xmlns:p14="http://schemas.microsoft.com/office/powerpoint/2010/main" val="1489337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B0B547B-B9DB-4C18-94C3-D751B0A5C9BD}"/>
              </a:ext>
            </a:extLst>
          </p:cNvPr>
          <p:cNvSpPr>
            <a:spLocks noGrp="1"/>
          </p:cNvSpPr>
          <p:nvPr>
            <p:ph idx="1"/>
          </p:nvPr>
        </p:nvSpPr>
        <p:spPr>
          <a:xfrm>
            <a:off x="152400" y="1752600"/>
            <a:ext cx="8074025" cy="5008743"/>
          </a:xfrm>
          <a:prstGeom prst="rect">
            <a:avLst/>
          </a:prstGeom>
        </p:spPr>
        <p:txBody>
          <a:bodyPr wrap="square">
            <a:spAutoFit/>
          </a:bodyPr>
          <a:lstStyle/>
          <a:p>
            <a:pPr marL="0" indent="0">
              <a:lnSpc>
                <a:spcPct val="107000"/>
              </a:lnSpc>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Numerator Statement</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Patients (or their caregiver, if appropriate) who participated in shared decision making regarding prostate cancer screening options before the prostate specific antigen (PSA) screening was performed.</a:t>
            </a:r>
          </a:p>
          <a:p>
            <a:pPr marL="0" indent="0">
              <a:lnSpc>
                <a:spcPct val="107000"/>
              </a:lnSpc>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Denominator Statement</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All men between the ages of 55 to 69 years old who had prostate specific antigen (PSA) screening performed in the measurement period.</a:t>
            </a:r>
          </a:p>
          <a:p>
            <a:pPr marL="0" indent="0">
              <a:lnSpc>
                <a:spcPct val="107000"/>
              </a:lnSpc>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Denominator Exclusions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Men with a past or current diagnosis of prostate cancer.</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Men with an active diagnosis or history of diagnosis benign prostatic hyperplasia (BPH) or lower urinary tract symptoms. </a:t>
            </a:r>
          </a:p>
          <a:p>
            <a:pPr marL="0" indent="0">
              <a:lnSpc>
                <a:spcPct val="107000"/>
              </a:lnSpc>
              <a:spcAft>
                <a:spcPts val="800"/>
              </a:spcAft>
              <a:buNone/>
            </a:pPr>
            <a:r>
              <a:rPr lang="en-US" sz="1600" b="1" dirty="0">
                <a:latin typeface="Calibri" panose="020F0502020204030204" pitchFamily="34" charset="0"/>
                <a:ea typeface="Calibri" panose="020F0502020204030204" pitchFamily="34" charset="0"/>
                <a:cs typeface="Times New Roman" panose="02020603050405020304" pitchFamily="18" charset="0"/>
              </a:rPr>
              <a:t>Denominator Exceptions</a:t>
            </a:r>
          </a:p>
          <a:p>
            <a:pPr marL="342900" marR="0" lvl="0" indent="-342900">
              <a:lnSpc>
                <a:spcPct val="107000"/>
              </a:lnSpc>
              <a:spcBef>
                <a:spcPts val="0"/>
              </a:spcBef>
              <a:spcAft>
                <a:spcPts val="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Medical reason for the patient (or their caregiver, if appropriate) not participating in shared decision making regarding prostate cancer screening before the PSA screening (e.g. significantly cognitive impaired and no caregiver available) </a:t>
            </a:r>
          </a:p>
          <a:p>
            <a:pPr marL="342900" marR="0" lvl="0" indent="-342900">
              <a:lnSpc>
                <a:spcPct val="107000"/>
              </a:lnSpc>
              <a:spcBef>
                <a:spcPts val="0"/>
              </a:spcBef>
              <a:spcAft>
                <a:spcPts val="800"/>
              </a:spcAft>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Patient reason for the patient (or their caregiver, if appropriate) not participating in shared decision making regarding prostate cancer screening before the PSA screening (e.g. patient refuses to participate in shared decision making)</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Promoting Shared Decision Making before PSA Screening for Men Age 55-69</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4213629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9B734E-BCD3-48DA-B7BE-8FB33F178D3A}"/>
              </a:ext>
            </a:extLst>
          </p:cNvPr>
          <p:cNvSpPr/>
          <p:nvPr/>
        </p:nvSpPr>
        <p:spPr>
          <a:xfrm>
            <a:off x="152400" y="1978089"/>
            <a:ext cx="8382000" cy="4093428"/>
          </a:xfrm>
          <a:prstGeom prst="rect">
            <a:avLst/>
          </a:prstGeom>
        </p:spPr>
        <p:txBody>
          <a:bodyPr wrap="square">
            <a:spAutoFit/>
          </a:bodyPr>
          <a:lstStyle/>
          <a:p>
            <a:r>
              <a:rPr lang="en-US" sz="1600" b="1" dirty="0"/>
              <a:t>Numerator Statement</a:t>
            </a:r>
            <a:r>
              <a:rPr lang="en-US" sz="1400" dirty="0"/>
              <a:t>	</a:t>
            </a:r>
          </a:p>
          <a:p>
            <a:pPr marL="285750" indent="-285750">
              <a:buFont typeface="Arial" panose="020B0604020202020204" pitchFamily="34" charset="0"/>
              <a:buChar char="•"/>
            </a:pPr>
            <a:r>
              <a:rPr lang="en-US" sz="1400" dirty="0"/>
              <a:t>Patients (or their caregiver, if appropriate) who participated in shared decision making regarding prostate cancer screening before the prostate specific antigen (PSA) screening was performed.</a:t>
            </a:r>
          </a:p>
          <a:p>
            <a:endParaRPr lang="en-US" sz="1400" dirty="0"/>
          </a:p>
          <a:p>
            <a:r>
              <a:rPr lang="en-US" sz="1600" b="1" dirty="0"/>
              <a:t>Denominator Statement</a:t>
            </a:r>
            <a:r>
              <a:rPr lang="en-US" sz="1400" dirty="0"/>
              <a:t>	</a:t>
            </a:r>
          </a:p>
          <a:p>
            <a:pPr marL="285750" indent="-285750">
              <a:buFont typeface="Arial" panose="020B0604020202020204" pitchFamily="34" charset="0"/>
              <a:buChar char="•"/>
            </a:pPr>
            <a:r>
              <a:rPr lang="en-US" sz="1400" dirty="0"/>
              <a:t>All men at high risk* for prostate cancer between the ages of 40 to 54 years old who had prostate specific antigen (PSA) screening performed in the measurement period.</a:t>
            </a:r>
          </a:p>
          <a:p>
            <a:r>
              <a:rPr lang="en-US" sz="1400" dirty="0"/>
              <a:t>*High Risk: Men who are black or who have a family history of prostate cancer.</a:t>
            </a:r>
          </a:p>
          <a:p>
            <a:endParaRPr lang="en-US" sz="1400" dirty="0"/>
          </a:p>
          <a:p>
            <a:r>
              <a:rPr lang="en-US" sz="1600" b="1" dirty="0"/>
              <a:t>Denominator Exclusions</a:t>
            </a:r>
            <a:r>
              <a:rPr lang="en-US" sz="1400" dirty="0"/>
              <a:t>	</a:t>
            </a:r>
          </a:p>
          <a:p>
            <a:pPr marL="285750" indent="-285750">
              <a:buFont typeface="Arial" panose="020B0604020202020204" pitchFamily="34" charset="0"/>
              <a:buChar char="•"/>
            </a:pPr>
            <a:r>
              <a:rPr lang="en-US" sz="1400" dirty="0"/>
              <a:t>Men with a past or current diagnosis of prostate cancer.</a:t>
            </a:r>
          </a:p>
          <a:p>
            <a:pPr marL="285750" indent="-285750">
              <a:buFont typeface="Arial" panose="020B0604020202020204" pitchFamily="34" charset="0"/>
              <a:buChar char="•"/>
            </a:pPr>
            <a:r>
              <a:rPr lang="en-US" sz="1400" dirty="0"/>
              <a:t>Men with an active diagnosis or history of diagnosis BPH or lower urinary tract symptoms. </a:t>
            </a:r>
          </a:p>
          <a:p>
            <a:endParaRPr lang="en-US" sz="1400" dirty="0"/>
          </a:p>
          <a:p>
            <a:r>
              <a:rPr lang="en-US" sz="1600" b="1" dirty="0"/>
              <a:t>Denominator Exceptions</a:t>
            </a:r>
          </a:p>
          <a:p>
            <a:pPr marL="285750" indent="-285750">
              <a:buFont typeface="Arial" panose="020B0604020202020204" pitchFamily="34" charset="0"/>
              <a:buChar char="•"/>
            </a:pPr>
            <a:r>
              <a:rPr lang="en-US" sz="1400" dirty="0"/>
              <a:t>Medical reason for patient (or their caregiver, if appropriate) not participating in SDM for prostate cancer screening (e.g. patient cognitively impaired)</a:t>
            </a:r>
          </a:p>
          <a:p>
            <a:pPr marL="285750" indent="-285750">
              <a:buFont typeface="Arial" panose="020B0604020202020204" pitchFamily="34" charset="0"/>
              <a:buChar char="•"/>
            </a:pPr>
            <a:r>
              <a:rPr lang="en-US" sz="1400" dirty="0"/>
              <a:t>Patient reason for patient (or their caregiver, if appropriate) not participating in SDM for prostate cancer screening (e.g. patient refuses to participate in SDM)</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Promoting Shared Decision Making before PSA Testing for High Risk Men Age 40-54</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4048062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g image collaboration">
            <a:extLst>
              <a:ext uri="{FF2B5EF4-FFF2-40B4-BE49-F238E27FC236}">
                <a16:creationId xmlns:a16="http://schemas.microsoft.com/office/drawing/2014/main" id="{63A715B0-0657-45F3-911D-B805C5B37F9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59089"/>
            <a:ext cx="3581400" cy="3584511"/>
          </a:xfrm>
          <a:prstGeom prst="rect">
            <a:avLst/>
          </a:prstGeom>
          <a:noFill/>
          <a:ln>
            <a:noFill/>
          </a:ln>
        </p:spPr>
      </p:pic>
      <p:sp>
        <p:nvSpPr>
          <p:cNvPr id="7" name="Content Placeholder 2">
            <a:extLst>
              <a:ext uri="{FF2B5EF4-FFF2-40B4-BE49-F238E27FC236}">
                <a16:creationId xmlns:a16="http://schemas.microsoft.com/office/drawing/2014/main" id="{034C4174-CA55-4BEC-AB0E-6B38EB99E6F9}"/>
              </a:ext>
            </a:extLst>
          </p:cNvPr>
          <p:cNvSpPr>
            <a:spLocks noGrp="1"/>
          </p:cNvSpPr>
          <p:nvPr>
            <p:ph idx="1"/>
          </p:nvPr>
        </p:nvSpPr>
        <p:spPr>
          <a:xfrm>
            <a:off x="152400" y="1939989"/>
            <a:ext cx="5105400" cy="4613211"/>
          </a:xfrm>
        </p:spPr>
        <p:txBody>
          <a:bodyPr>
            <a:normAutofit lnSpcReduction="10000"/>
          </a:bodyPr>
          <a:lstStyle/>
          <a:p>
            <a:pPr marL="0" indent="0">
              <a:buNone/>
              <a:defRPr/>
            </a:pPr>
            <a:endParaRPr lang="en-US" altLang="en-US" sz="2800" dirty="0">
              <a:ea typeface="ＭＳ Ｐゴシック" pitchFamily="34" charset="-128"/>
              <a:cs typeface="Arial" charset="0"/>
            </a:endParaRPr>
          </a:p>
          <a:p>
            <a:pPr>
              <a:buFont typeface="Arial" charset="0"/>
              <a:buChar char="•"/>
              <a:defRPr/>
            </a:pPr>
            <a:r>
              <a:rPr lang="en-US" altLang="en-US" sz="2800" dirty="0">
                <a:ea typeface="ＭＳ Ｐゴシック" pitchFamily="34" charset="-128"/>
                <a:cs typeface="Arial" charset="0"/>
              </a:rPr>
              <a:t>Collaboration with key stakeholders is critical </a:t>
            </a:r>
          </a:p>
          <a:p>
            <a:pPr>
              <a:buFont typeface="Arial" charset="0"/>
              <a:buChar char="•"/>
              <a:defRPr/>
            </a:pPr>
            <a:endParaRPr lang="en-US" altLang="en-US" sz="2800" dirty="0">
              <a:ea typeface="ＭＳ Ｐゴシック" pitchFamily="34" charset="-128"/>
              <a:cs typeface="Arial" charset="0"/>
            </a:endParaRPr>
          </a:p>
          <a:p>
            <a:pPr>
              <a:buFont typeface="Arial" charset="0"/>
              <a:buChar char="•"/>
              <a:defRPr/>
            </a:pPr>
            <a:r>
              <a:rPr lang="en-US" altLang="en-US" sz="2800" dirty="0">
                <a:ea typeface="ＭＳ Ｐゴシック" pitchFamily="34" charset="-128"/>
                <a:cs typeface="Arial" charset="0"/>
              </a:rPr>
              <a:t>Take advantage of the CMS Spotlight Series opportunity if available</a:t>
            </a:r>
            <a:endParaRPr lang="en-US" altLang="en-US" sz="2800" dirty="0">
              <a:solidFill>
                <a:srgbClr val="FF0000"/>
              </a:solidFill>
              <a:ea typeface="ＭＳ Ｐゴシック" pitchFamily="34" charset="-128"/>
              <a:cs typeface="Arial" charset="0"/>
            </a:endParaRPr>
          </a:p>
          <a:p>
            <a:pPr>
              <a:buFont typeface="Arial" charset="0"/>
              <a:buChar char="•"/>
              <a:defRPr/>
            </a:pPr>
            <a:endParaRPr lang="en-US" altLang="en-US" sz="2800" dirty="0">
              <a:ea typeface="ＭＳ Ｐゴシック" pitchFamily="34" charset="-128"/>
              <a:cs typeface="Arial" charset="0"/>
            </a:endParaRPr>
          </a:p>
          <a:p>
            <a:pPr>
              <a:buFont typeface="Arial" charset="0"/>
              <a:buChar char="•"/>
              <a:defRPr/>
            </a:pPr>
            <a:r>
              <a:rPr lang="en-US" altLang="en-US" sz="2800" dirty="0">
                <a:ea typeface="ＭＳ Ｐゴシック" pitchFamily="34" charset="-128"/>
                <a:cs typeface="Arial" charset="0"/>
              </a:rPr>
              <a:t>The process is not quick or easy but it’s worth it</a:t>
            </a:r>
            <a:endParaRPr lang="en-US" altLang="en-US" sz="2800" dirty="0">
              <a:solidFill>
                <a:srgbClr val="FF0000"/>
              </a:solidFill>
              <a:ea typeface="ＭＳ Ｐゴシック" pitchFamily="34" charset="-128"/>
              <a:cs typeface="Arial" charset="0"/>
            </a:endParaRPr>
          </a:p>
          <a:p>
            <a:pPr>
              <a:buFont typeface="Arial" charset="0"/>
              <a:buChar char="•"/>
              <a:defRPr/>
            </a:pPr>
            <a:endParaRPr lang="en-US" altLang="en-US" sz="2000" dirty="0">
              <a:solidFill>
                <a:srgbClr val="262673"/>
              </a:solidFill>
              <a:ea typeface="ＭＳ Ｐゴシック" charset="0"/>
            </a:endParaRPr>
          </a:p>
          <a:p>
            <a:pPr lvl="1">
              <a:buFont typeface="Arial" charset="0"/>
              <a:buChar char="–"/>
              <a:defRPr/>
            </a:pPr>
            <a:endParaRPr lang="en-US" altLang="en-US" sz="2000" dirty="0">
              <a:solidFill>
                <a:srgbClr val="262673"/>
              </a:solidFill>
              <a:latin typeface="Arial" charset="0"/>
              <a:ea typeface="ＭＳ Ｐゴシック" pitchFamily="34" charset="-128"/>
              <a:cs typeface="Arial" charset="0"/>
            </a:endParaRPr>
          </a:p>
          <a:p>
            <a:pPr lvl="1">
              <a:buFont typeface="Arial" charset="0"/>
              <a:buChar char="–"/>
              <a:defRPr/>
            </a:pPr>
            <a:endParaRPr lang="en-US" altLang="en-US" sz="2000" dirty="0">
              <a:solidFill>
                <a:srgbClr val="262673"/>
              </a:solidFill>
              <a:latin typeface="Arial" charset="0"/>
              <a:ea typeface="ＭＳ Ｐゴシック" pitchFamily="34" charset="-128"/>
              <a:cs typeface="Arial" charset="0"/>
            </a:endParaRPr>
          </a:p>
          <a:p>
            <a:pPr lvl="1">
              <a:buFont typeface="Arial" charset="0"/>
              <a:buChar char="–"/>
              <a:defRPr/>
            </a:pPr>
            <a:endParaRPr lang="en-US" altLang="en-US" sz="1600" dirty="0">
              <a:solidFill>
                <a:srgbClr val="002060"/>
              </a:solidFill>
              <a:latin typeface="Arial" charset="0"/>
              <a:ea typeface="ＭＳ Ｐゴシック" pitchFamily="34" charset="-128"/>
              <a:cs typeface="Arial" charset="0"/>
            </a:endParaRPr>
          </a:p>
          <a:p>
            <a:pPr>
              <a:buFont typeface="Arial" charset="0"/>
              <a:buChar char="•"/>
              <a:defRPr/>
            </a:pPr>
            <a:endParaRPr lang="en-US" altLang="en-US" sz="2000" dirty="0">
              <a:solidFill>
                <a:srgbClr val="002060"/>
              </a:solidFill>
              <a:latin typeface="Arial" charset="0"/>
              <a:ea typeface="ＭＳ Ｐゴシック" pitchFamily="34" charset="-128"/>
              <a:cs typeface="Arial" charset="0"/>
            </a:endParaRPr>
          </a:p>
          <a:p>
            <a:pPr marL="0" indent="0">
              <a:buFont typeface="Arial" charset="0"/>
              <a:buNone/>
              <a:defRPr/>
            </a:pPr>
            <a:endParaRPr lang="en-US" altLang="en-US" sz="2000" dirty="0">
              <a:solidFill>
                <a:srgbClr val="002060"/>
              </a:solidFill>
              <a:latin typeface="Arial" charset="0"/>
              <a:ea typeface="ＭＳ Ｐゴシック" pitchFamily="34" charset="-128"/>
              <a:cs typeface="Arial" charset="0"/>
            </a:endParaRP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Lessons Learned</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2974428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age result for keep calm and collaborate images">
            <a:extLst>
              <a:ext uri="{FF2B5EF4-FFF2-40B4-BE49-F238E27FC236}">
                <a16:creationId xmlns:a16="http://schemas.microsoft.com/office/drawing/2014/main" id="{EC063411-3BCF-4B0E-B5B8-5D74474F868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828800"/>
            <a:ext cx="5867400" cy="5029200"/>
          </a:xfrm>
          <a:prstGeom prst="rect">
            <a:avLst/>
          </a:prstGeom>
          <a:noFill/>
          <a:ln>
            <a:noFill/>
          </a:ln>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Collaborate!</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4008165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estion mark graphic" title="question mark graphic">
            <a:extLst>
              <a:ext uri="{FF2B5EF4-FFF2-40B4-BE49-F238E27FC236}">
                <a16:creationId xmlns:a16="http://schemas.microsoft.com/office/drawing/2014/main" id="{41C994BC-F2A4-470F-BBE4-F316E67BC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1023" y="2335762"/>
            <a:ext cx="4081953" cy="3057525"/>
          </a:xfrm>
          <a:prstGeom prst="rect">
            <a:avLst/>
          </a:prstGeom>
        </p:spPr>
      </p:pic>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Questions</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206310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p:txBody>
          <a:bodyPr>
            <a:normAutofit lnSpcReduction="10000"/>
          </a:bodyPr>
          <a:lstStyle/>
          <a:p>
            <a:pPr marL="0" indent="0">
              <a:buNone/>
            </a:pPr>
            <a:r>
              <a:rPr lang="en-US" sz="2700" b="1" dirty="0"/>
              <a:t>Planned Upcoming Webinars:</a:t>
            </a:r>
          </a:p>
          <a:p>
            <a:pPr marL="457200" lvl="1" indent="0">
              <a:buNone/>
            </a:pPr>
            <a:endParaRPr lang="en-US" sz="2700" b="1" dirty="0"/>
          </a:p>
          <a:p>
            <a:pPr marL="514350" indent="-457200"/>
            <a:r>
              <a:rPr lang="en-US" sz="2700" b="1" dirty="0"/>
              <a:t>02/28/2018</a:t>
            </a:r>
            <a:r>
              <a:rPr lang="en-US" sz="2700" dirty="0"/>
              <a:t>, 1:00-2:00pm </a:t>
            </a:r>
            <a:r>
              <a:rPr lang="en-US" sz="2700" i="1" dirty="0"/>
              <a:t>EST</a:t>
            </a:r>
            <a:r>
              <a:rPr lang="en-US" sz="2700" dirty="0"/>
              <a:t>: A Focus on </a:t>
            </a:r>
            <a:r>
              <a:rPr lang="en-US" sz="2700" dirty="0" err="1"/>
              <a:t>eCQMs</a:t>
            </a:r>
            <a:r>
              <a:rPr lang="en-US" sz="2700" dirty="0"/>
              <a:t>: Value Sets in the Measure Development Process</a:t>
            </a:r>
          </a:p>
          <a:p>
            <a:pPr marL="514350" indent="-457200"/>
            <a:r>
              <a:rPr lang="en-US" sz="2700" b="1" dirty="0"/>
              <a:t>03/07/2018</a:t>
            </a:r>
            <a:r>
              <a:rPr lang="en-US" sz="2700" dirty="0"/>
              <a:t>, 2:00-3:00pm </a:t>
            </a:r>
            <a:r>
              <a:rPr lang="en-US" sz="2700" i="1" dirty="0"/>
              <a:t>EST</a:t>
            </a:r>
            <a:r>
              <a:rPr lang="en-US" sz="2700" dirty="0"/>
              <a:t>: Measure Specification and Testing</a:t>
            </a:r>
            <a:endParaRPr lang="en-US" sz="2700" b="1" i="1" dirty="0"/>
          </a:p>
          <a:p>
            <a:pPr marL="57150" indent="0">
              <a:buNone/>
            </a:pPr>
            <a:endParaRPr lang="en-US" sz="2700" dirty="0"/>
          </a:p>
          <a:p>
            <a:pPr marL="514350" indent="-457200"/>
            <a:r>
              <a:rPr lang="en-US" sz="2700" dirty="0"/>
              <a:t>Suggestions for future topics?</a:t>
            </a:r>
          </a:p>
          <a:p>
            <a:pPr marL="514350" indent="-457200"/>
            <a:endParaRPr lang="en-US" sz="1050" dirty="0"/>
          </a:p>
          <a:p>
            <a:pPr marL="514350" indent="-457200"/>
            <a:r>
              <a:rPr lang="en-US" sz="2700" dirty="0"/>
              <a:t>Email: </a:t>
            </a:r>
            <a:r>
              <a:rPr lang="en-US" sz="2700" dirty="0">
                <a:solidFill>
                  <a:schemeClr val="bg2">
                    <a:lumMod val="60000"/>
                    <a:lumOff val="40000"/>
                  </a:schemeClr>
                </a:solidFill>
                <a:hlinkClick r:id="rId3"/>
              </a:rPr>
              <a:t>MMSsupport@battelle.org</a:t>
            </a:r>
            <a:r>
              <a:rPr lang="en-US" sz="2700" dirty="0">
                <a:solidFill>
                  <a:srgbClr val="3333FF"/>
                </a:solidFill>
              </a:rPr>
              <a:t> </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a:t>Measure Development Education &amp; Outreach for Specialty Societies &amp; Patient Advocacy Groups</a:t>
            </a:r>
            <a:endParaRPr lang="en-US" dirty="0"/>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71256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the section where the audience can learn about the other webinars that will be offered in the near future.">
            <a:extLst>
              <a:ext uri="{FF2B5EF4-FFF2-40B4-BE49-F238E27FC236}">
                <a16:creationId xmlns:a16="http://schemas.microsoft.com/office/drawing/2014/main" id="{2D97DB26-A972-4EB4-BB63-EFC58461CE66}"/>
              </a:ext>
            </a:extLst>
          </p:cNvPr>
          <p:cNvPicPr>
            <a:picLocks noChangeAspect="1"/>
          </p:cNvPicPr>
          <p:nvPr/>
        </p:nvPicPr>
        <p:blipFill rotWithShape="1">
          <a:blip r:embed="rId3"/>
          <a:srcRect l="65000" t="20371" r="15833" b="20371"/>
          <a:stretch/>
        </p:blipFill>
        <p:spPr>
          <a:xfrm>
            <a:off x="4773078" y="2465921"/>
            <a:ext cx="3761322" cy="3270715"/>
          </a:xfrm>
          <a:prstGeom prst="rect">
            <a:avLst/>
          </a:prstGeom>
        </p:spPr>
      </p:pic>
      <p:pic>
        <p:nvPicPr>
          <p:cNvPr id="8" name="Picture 7" descr="This is a section of the newsletter that provides details about opportunities for stakeholders to engage in quality measure development opportunities with CMS.">
            <a:extLst>
              <a:ext uri="{FF2B5EF4-FFF2-40B4-BE49-F238E27FC236}">
                <a16:creationId xmlns:a16="http://schemas.microsoft.com/office/drawing/2014/main" id="{97295568-11C2-4263-B2CE-9FEE8790D428}"/>
              </a:ext>
            </a:extLst>
          </p:cNvPr>
          <p:cNvPicPr>
            <a:picLocks noChangeAspect="1"/>
          </p:cNvPicPr>
          <p:nvPr/>
        </p:nvPicPr>
        <p:blipFill rotWithShape="1">
          <a:blip r:embed="rId4"/>
          <a:srcRect l="65833" t="38148" r="16667" b="26296"/>
          <a:stretch/>
        </p:blipFill>
        <p:spPr>
          <a:xfrm>
            <a:off x="609600" y="4523321"/>
            <a:ext cx="3754956" cy="2145689"/>
          </a:xfrm>
          <a:prstGeom prst="rect">
            <a:avLst/>
          </a:prstGeom>
        </p:spPr>
      </p:pic>
      <p:pic>
        <p:nvPicPr>
          <p:cNvPr id="3" name="Picture 2" descr="This is a screenshot of the start of the MACRA newsletter to show what information the audience can expect each month. ">
            <a:extLst>
              <a:ext uri="{FF2B5EF4-FFF2-40B4-BE49-F238E27FC236}">
                <a16:creationId xmlns:a16="http://schemas.microsoft.com/office/drawing/2014/main" id="{01604EB4-CF25-4E54-8E2B-D1706A51A246}"/>
              </a:ext>
            </a:extLst>
          </p:cNvPr>
          <p:cNvPicPr>
            <a:picLocks noChangeAspect="1"/>
          </p:cNvPicPr>
          <p:nvPr/>
        </p:nvPicPr>
        <p:blipFill rotWithShape="1">
          <a:blip r:embed="rId5"/>
          <a:srcRect l="65000" t="11481" r="15000" b="52963"/>
          <a:stretch/>
        </p:blipFill>
        <p:spPr>
          <a:xfrm>
            <a:off x="609600" y="2465922"/>
            <a:ext cx="3754956" cy="1877478"/>
          </a:xfrm>
          <a:prstGeom prst="rect">
            <a:avLst/>
          </a:prstGeom>
        </p:spPr>
      </p:pic>
      <p:sp>
        <p:nvSpPr>
          <p:cNvPr id="7" name="Content Placeholder 1"/>
          <p:cNvSpPr>
            <a:spLocks noGrp="1"/>
          </p:cNvSpPr>
          <p:nvPr>
            <p:ph idx="1"/>
          </p:nvPr>
        </p:nvSpPr>
        <p:spPr>
          <a:xfrm>
            <a:off x="457200" y="1828800"/>
            <a:ext cx="8229600" cy="505879"/>
          </a:xfrm>
        </p:spPr>
        <p:txBody>
          <a:bodyPr>
            <a:normAutofit/>
          </a:bodyPr>
          <a:lstStyle/>
          <a:p>
            <a:pPr marL="0" indent="0">
              <a:buNone/>
            </a:pPr>
            <a:r>
              <a:rPr lang="en-US" sz="2700" b="1" dirty="0"/>
              <a:t>MACRA Outreach Newsletter:</a:t>
            </a:r>
          </a:p>
          <a:p>
            <a:pPr marL="457200" lvl="1" indent="0">
              <a:buNone/>
            </a:pPr>
            <a:endParaRPr lang="en-US" sz="2700" b="1"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a:t>Measure Development Education &amp; Outreach for Specialty Societies &amp; Patient Advocacy Groups</a:t>
            </a:r>
            <a:endParaRPr lang="en-US" dirty="0"/>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396114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333179"/>
            <a:ext cx="7467600" cy="3831818"/>
          </a:xfrm>
          <a:prstGeom prst="rect">
            <a:avLst/>
          </a:prstGeom>
        </p:spPr>
        <p:txBody>
          <a:bodyPr wrap="square">
            <a:spAutoFit/>
          </a:bodyPr>
          <a:lstStyle/>
          <a:p>
            <a:pPr marL="514350" indent="-514350">
              <a:buFont typeface="+mj-lt"/>
              <a:buAutoNum type="arabicPeriod"/>
            </a:pPr>
            <a:r>
              <a:rPr lang="en-US" sz="2700" dirty="0"/>
              <a:t>American Urological Association (AUA) history with measure development</a:t>
            </a:r>
          </a:p>
          <a:p>
            <a:pPr marL="514350" indent="-514350">
              <a:buFont typeface="+mj-lt"/>
              <a:buAutoNum type="arabicPeriod"/>
            </a:pPr>
            <a:r>
              <a:rPr lang="en-US" sz="2700" dirty="0"/>
              <a:t>Determining measure topics</a:t>
            </a:r>
          </a:p>
          <a:p>
            <a:pPr marL="514350" indent="-514350">
              <a:buFont typeface="+mj-lt"/>
              <a:buAutoNum type="arabicPeriod"/>
            </a:pPr>
            <a:r>
              <a:rPr lang="en-US" sz="2700" dirty="0"/>
              <a:t>Helpful steps in completing the conceptualization process</a:t>
            </a:r>
          </a:p>
          <a:p>
            <a:pPr marL="514350" indent="-514350">
              <a:buFont typeface="+mj-lt"/>
              <a:buAutoNum type="arabicPeriod"/>
            </a:pPr>
            <a:r>
              <a:rPr lang="en-US" sz="2700" dirty="0"/>
              <a:t>Walk through recent example of measure conceptualization process for shared decision making measure</a:t>
            </a:r>
          </a:p>
          <a:p>
            <a:endParaRPr lang="en-US" sz="2700" dirty="0"/>
          </a:p>
        </p:txBody>
      </p:sp>
      <p:sp>
        <p:nvSpPr>
          <p:cNvPr id="6" name="Content Placeholder 2"/>
          <p:cNvSpPr txBox="1">
            <a:spLocks/>
          </p:cNvSpPr>
          <p:nvPr/>
        </p:nvSpPr>
        <p:spPr>
          <a:xfrm>
            <a:off x="457200" y="1887507"/>
            <a:ext cx="8229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t>Agenda Webinar # 7:</a:t>
            </a:r>
          </a:p>
          <a:p>
            <a:pPr marL="0" indent="0">
              <a:buNone/>
            </a:pPr>
            <a:endParaRPr lang="en-US" sz="2800"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2" name="Title 1"/>
          <p:cNvSpPr>
            <a:spLocks noGrp="1"/>
          </p:cNvSpPr>
          <p:nvPr>
            <p:ph type="title"/>
          </p:nvPr>
        </p:nvSpPr>
        <p:spPr>
          <a:xfrm>
            <a:off x="0" y="0"/>
            <a:ext cx="9144000" cy="634481"/>
          </a:xfrm>
        </p:spPr>
        <p:txBody>
          <a:bodyPr anchor="t"/>
          <a:lstStyle/>
          <a:p>
            <a:r>
              <a:rPr lang="en-US" sz="4000" dirty="0"/>
              <a:t>Measure Conceptualization</a:t>
            </a:r>
            <a:br>
              <a:rPr lang="en-US" sz="4000" dirty="0"/>
            </a:br>
            <a:endParaRPr lang="en-US" sz="4000" dirty="0"/>
          </a:p>
        </p:txBody>
      </p:sp>
    </p:spTree>
    <p:extLst>
      <p:ext uri="{BB962C8B-B14F-4D97-AF65-F5344CB8AC3E}">
        <p14:creationId xmlns:p14="http://schemas.microsoft.com/office/powerpoint/2010/main" val="160696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of a light bulb.">
            <a:extLst>
              <a:ext uri="{FF2B5EF4-FFF2-40B4-BE49-F238E27FC236}">
                <a16:creationId xmlns:a16="http://schemas.microsoft.com/office/drawing/2014/main" id="{712CE562-FAE8-4034-9184-E89A50C9FB6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22" y="4009893"/>
            <a:ext cx="2438400" cy="2438400"/>
          </a:xfrm>
          <a:prstGeom prst="rect">
            <a:avLst/>
          </a:prstGeom>
        </p:spPr>
      </p:pic>
      <p:sp>
        <p:nvSpPr>
          <p:cNvPr id="3" name="Content Placeholder 2"/>
          <p:cNvSpPr>
            <a:spLocks noGrp="1"/>
          </p:cNvSpPr>
          <p:nvPr>
            <p:ph idx="1"/>
          </p:nvPr>
        </p:nvSpPr>
        <p:spPr>
          <a:xfrm>
            <a:off x="0" y="1828801"/>
            <a:ext cx="8991599" cy="2438400"/>
          </a:xfrm>
        </p:spPr>
        <p:txBody>
          <a:bodyPr>
            <a:normAutofit/>
          </a:bodyPr>
          <a:lstStyle/>
          <a:p>
            <a:pPr marL="457200" lvl="1" indent="0">
              <a:buNone/>
            </a:pPr>
            <a:r>
              <a:rPr lang="en-US" sz="2700" b="1" dirty="0"/>
              <a:t>Reminder: </a:t>
            </a:r>
          </a:p>
          <a:p>
            <a:pPr marL="457200" lvl="1" indent="0">
              <a:buNone/>
            </a:pPr>
            <a:endParaRPr lang="en-US" sz="2700" dirty="0"/>
          </a:p>
          <a:p>
            <a:pPr marL="457200" lvl="1" indent="0">
              <a:buNone/>
            </a:pPr>
            <a:r>
              <a:rPr lang="en-US" sz="2700" dirty="0"/>
              <a:t>If you are currently developing quality measures that you would like to present to CMS contact the MMS Support Desk at </a:t>
            </a:r>
            <a:r>
              <a:rPr lang="en-US" sz="2700" dirty="0">
                <a:hlinkClick r:id="rId5"/>
              </a:rPr>
              <a:t>MMSsupport@Battelle.org</a:t>
            </a:r>
            <a:endParaRPr lang="en-US" sz="2700" dirty="0"/>
          </a:p>
          <a:p>
            <a:pPr marL="457200" lvl="1" indent="0">
              <a:buNone/>
            </a:pPr>
            <a:endParaRPr lang="en-US" sz="3200" dirty="0"/>
          </a:p>
          <a:p>
            <a:pPr marL="0" indent="0">
              <a:buNone/>
            </a:pPr>
            <a:endParaRPr lang="en-US" dirty="0"/>
          </a:p>
        </p:txBody>
      </p:sp>
      <p:sp>
        <p:nvSpPr>
          <p:cNvPr id="7"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Measure Development Education &amp; Outreach for Specialty Societies &amp; Patient Advocacy Groups</a:t>
            </a:r>
          </a:p>
        </p:txBody>
      </p:sp>
      <p:sp>
        <p:nvSpPr>
          <p:cNvPr id="2" name="Title 1"/>
          <p:cNvSpPr>
            <a:spLocks noGrp="1"/>
          </p:cNvSpPr>
          <p:nvPr>
            <p:ph type="title"/>
          </p:nvPr>
        </p:nvSpPr>
        <p:spPr>
          <a:xfrm>
            <a:off x="0" y="0"/>
            <a:ext cx="9144000" cy="731837"/>
          </a:xfrm>
        </p:spPr>
        <p:txBody>
          <a:bodyPr anchor="t"/>
          <a:lstStyle/>
          <a:p>
            <a:r>
              <a:rPr lang="en-US" dirty="0"/>
              <a:t>CMS Spotlight Opportunities</a:t>
            </a:r>
          </a:p>
        </p:txBody>
      </p:sp>
    </p:spTree>
    <p:extLst>
      <p:ext uri="{BB962C8B-B14F-4D97-AF65-F5344CB8AC3E}">
        <p14:creationId xmlns:p14="http://schemas.microsoft.com/office/powerpoint/2010/main" val="1329843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762000" y="1828800"/>
            <a:ext cx="8382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700" b="1" u="sng" dirty="0"/>
          </a:p>
          <a:p>
            <a:r>
              <a:rPr lang="en-US" sz="2700" b="1" u="sng" dirty="0"/>
              <a:t>Battelle</a:t>
            </a:r>
          </a:p>
          <a:p>
            <a:pPr marL="0" indent="0">
              <a:buNone/>
            </a:pPr>
            <a:r>
              <a:rPr lang="en-US" sz="2700" dirty="0"/>
              <a:t>Measures Management System Contractor:  </a:t>
            </a:r>
            <a:r>
              <a:rPr lang="en-US" sz="2700" dirty="0">
                <a:solidFill>
                  <a:srgbClr val="0000FF"/>
                </a:solidFill>
              </a:rPr>
              <a:t>Battelle</a:t>
            </a:r>
          </a:p>
          <a:p>
            <a:pPr marL="0" indent="0">
              <a:buNone/>
            </a:pPr>
            <a:r>
              <a:rPr lang="en-US" sz="2700" dirty="0"/>
              <a:t>Contact:  </a:t>
            </a:r>
            <a:r>
              <a:rPr lang="en-US" sz="2700" dirty="0">
                <a:hlinkClick r:id="rId3"/>
              </a:rPr>
              <a:t>MMSsupport@Battelle.org</a:t>
            </a:r>
            <a:endParaRPr lang="en-US" sz="2700" dirty="0"/>
          </a:p>
          <a:p>
            <a:endParaRPr lang="en-US" sz="2700" u="sng" dirty="0"/>
          </a:p>
          <a:p>
            <a:r>
              <a:rPr lang="en-US" sz="2700" b="1" u="sng" dirty="0"/>
              <a:t>CMS</a:t>
            </a:r>
          </a:p>
          <a:p>
            <a:pPr marL="0" indent="0">
              <a:buNone/>
            </a:pPr>
            <a:r>
              <a:rPr lang="en-US" sz="2700" dirty="0"/>
              <a:t>Golden Davis: </a:t>
            </a:r>
            <a:r>
              <a:rPr lang="en-US" sz="2700" dirty="0">
                <a:hlinkClick r:id="rId4"/>
              </a:rPr>
              <a:t>Golden.Davis@cms.hhs.gov</a:t>
            </a:r>
            <a:endParaRPr lang="en-US" sz="2700" dirty="0"/>
          </a:p>
          <a:p>
            <a:pPr marL="0" indent="0">
              <a:buNone/>
            </a:pPr>
            <a:r>
              <a:rPr lang="en-US" sz="2700" dirty="0"/>
              <a:t>Kim Rawlings: </a:t>
            </a:r>
            <a:r>
              <a:rPr lang="en-US" sz="2700" dirty="0">
                <a:hlinkClick r:id="rId5"/>
              </a:rPr>
              <a:t>Kimberly.Rawlings@cms.hhs.gov</a:t>
            </a:r>
            <a:r>
              <a:rPr lang="en-US" sz="2700" dirty="0"/>
              <a:t> </a:t>
            </a:r>
          </a:p>
        </p:txBody>
      </p:sp>
      <p:sp>
        <p:nvSpPr>
          <p:cNvPr id="5" name="Title 4"/>
          <p:cNvSpPr txBox="1">
            <a:spLocks/>
          </p:cNvSpPr>
          <p:nvPr/>
        </p:nvSpPr>
        <p:spPr>
          <a:xfrm>
            <a:off x="0" y="685799"/>
            <a:ext cx="9144000" cy="1015481"/>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Contact Information</a:t>
            </a:r>
          </a:p>
        </p:txBody>
      </p:sp>
      <p:sp>
        <p:nvSpPr>
          <p:cNvPr id="4" name="Title 3"/>
          <p:cNvSpPr>
            <a:spLocks noGrp="1"/>
          </p:cNvSpPr>
          <p:nvPr>
            <p:ph type="title"/>
          </p:nvPr>
        </p:nvSpPr>
        <p:spPr>
          <a:xfrm>
            <a:off x="0" y="0"/>
            <a:ext cx="9144000" cy="685799"/>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27537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D9F9A07-5F04-46E3-B42C-185CC09C28BA}"/>
              </a:ext>
            </a:extLst>
          </p:cNvPr>
          <p:cNvSpPr>
            <a:spLocks noGrp="1"/>
          </p:cNvSpPr>
          <p:nvPr>
            <p:ph idx="1"/>
          </p:nvPr>
        </p:nvSpPr>
        <p:spPr>
          <a:xfrm>
            <a:off x="76200" y="1828800"/>
            <a:ext cx="8763000" cy="4648200"/>
          </a:xfrm>
        </p:spPr>
        <p:txBody>
          <a:bodyPr>
            <a:normAutofit/>
          </a:bodyPr>
          <a:lstStyle/>
          <a:p>
            <a:pPr lvl="0"/>
            <a:r>
              <a:rPr lang="en-US" dirty="0"/>
              <a:t>2008: AUA began measure development through PCPI</a:t>
            </a:r>
          </a:p>
          <a:p>
            <a:pPr lvl="1"/>
            <a:r>
              <a:rPr lang="en-US" sz="3200" dirty="0"/>
              <a:t>Prostate cancer measures</a:t>
            </a:r>
          </a:p>
          <a:p>
            <a:pPr lvl="1"/>
            <a:r>
              <a:rPr lang="en-US" sz="3200" dirty="0"/>
              <a:t>Collaborated with ASTRO</a:t>
            </a:r>
          </a:p>
          <a:p>
            <a:pPr lvl="1"/>
            <a:r>
              <a:rPr lang="en-US" sz="3200" dirty="0"/>
              <a:t>Submitted to PQRS</a:t>
            </a:r>
          </a:p>
          <a:p>
            <a:pPr lvl="1"/>
            <a:r>
              <a:rPr lang="en-US" sz="3200" dirty="0"/>
              <a:t>Obtained NQF endorsement</a:t>
            </a:r>
          </a:p>
          <a:p>
            <a:pPr lvl="1"/>
            <a:r>
              <a:rPr lang="en-US" sz="3200" dirty="0"/>
              <a:t>Currently maintaining 2 measures </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Measure Development History</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88051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475B4-BEDF-48DC-BB10-306DE3C41932}"/>
              </a:ext>
            </a:extLst>
          </p:cNvPr>
          <p:cNvSpPr>
            <a:spLocks noGrp="1"/>
          </p:cNvSpPr>
          <p:nvPr>
            <p:ph idx="1"/>
          </p:nvPr>
        </p:nvSpPr>
        <p:spPr/>
        <p:txBody>
          <a:bodyPr/>
          <a:lstStyle/>
          <a:p>
            <a:pPr lvl="0"/>
            <a:r>
              <a:rPr lang="en-US" dirty="0"/>
              <a:t>2012: Developed stress urinary incontinence measures</a:t>
            </a:r>
          </a:p>
          <a:p>
            <a:pPr lvl="1"/>
            <a:r>
              <a:rPr lang="en-US" sz="3200" dirty="0"/>
              <a:t>Funded by AUA</a:t>
            </a:r>
          </a:p>
          <a:p>
            <a:pPr lvl="1"/>
            <a:r>
              <a:rPr lang="en-US" sz="3200" dirty="0"/>
              <a:t>Convened multi-stakeholder panel</a:t>
            </a:r>
          </a:p>
          <a:p>
            <a:pPr lvl="1"/>
            <a:r>
              <a:rPr lang="en-US" sz="3200" dirty="0"/>
              <a:t>Obtained NQF endorsement for one measure</a:t>
            </a:r>
          </a:p>
          <a:p>
            <a:endParaRPr lang="en-US" dirty="0"/>
          </a:p>
        </p:txBody>
      </p:sp>
      <p:sp>
        <p:nvSpPr>
          <p:cNvPr id="5" name="Title 4"/>
          <p:cNvSpPr txBox="1">
            <a:spLocks/>
          </p:cNvSpPr>
          <p:nvPr/>
        </p:nvSpPr>
        <p:spPr>
          <a:xfrm>
            <a:off x="0" y="735564"/>
            <a:ext cx="9144000" cy="990444"/>
          </a:xfrm>
          <a:prstGeom prst="rect">
            <a:avLst/>
          </a:prstGeom>
          <a:solidFill>
            <a:srgbClr val="FFD004"/>
          </a:solidFill>
          <a:effectLst>
            <a:outerShdw dist="76200" dir="5640000" algn="tl" rotWithShape="0">
              <a:srgbClr val="084A9C"/>
            </a:outerShdw>
          </a:effectLst>
        </p:spPr>
        <p:txBody>
          <a:bodyPr vert="horz" lIns="68580" tIns="34290" rIns="68580" bIns="34290" rtlCol="0" anchor="ctr">
            <a:noAutofit/>
          </a:bodyPr>
          <a:lstStyle>
            <a:lvl1pPr indent="0" algn="ctr">
              <a:spcBef>
                <a:spcPts val="0"/>
              </a:spcBef>
              <a:buNone/>
              <a:defRPr sz="3200" b="1">
                <a:latin typeface="+mj-lt"/>
                <a:ea typeface="+mj-ea"/>
                <a:cs typeface="+mj-cs"/>
              </a:defRPr>
            </a:lvl1pPr>
          </a:lstStyle>
          <a:p>
            <a:r>
              <a:rPr lang="en-US" sz="4400" dirty="0">
                <a:solidFill>
                  <a:prstClr val="black"/>
                </a:solidFill>
                <a:latin typeface="Calibri"/>
              </a:rPr>
              <a:t>AUA Measure Development History</a:t>
            </a:r>
            <a:endParaRPr lang="en-US" sz="2400" dirty="0">
              <a:solidFill>
                <a:prstClr val="black"/>
              </a:solidFill>
              <a:latin typeface="Calibri" panose="020F0502020204030204" pitchFamily="34" charset="0"/>
            </a:endParaRPr>
          </a:p>
        </p:txBody>
      </p:sp>
      <p:sp>
        <p:nvSpPr>
          <p:cNvPr id="2" name="Title 1"/>
          <p:cNvSpPr>
            <a:spLocks noGrp="1"/>
          </p:cNvSpPr>
          <p:nvPr>
            <p:ph type="title"/>
          </p:nvPr>
        </p:nvSpPr>
        <p:spPr>
          <a:xfrm>
            <a:off x="0" y="-66026"/>
            <a:ext cx="9144000" cy="797863"/>
          </a:xfrm>
        </p:spPr>
        <p:txBody>
          <a:bodyPr anchor="t"/>
          <a:lstStyle/>
          <a:p>
            <a:pPr algn="ctr"/>
            <a:r>
              <a:rPr lang="en-US" sz="4000" b="1" dirty="0">
                <a:latin typeface="Calibri"/>
              </a:rPr>
              <a:t>Measure </a:t>
            </a:r>
            <a:r>
              <a:rPr lang="en-US" sz="4000" dirty="0">
                <a:latin typeface="Calibri"/>
              </a:rPr>
              <a:t>Conceptualization </a:t>
            </a:r>
            <a:r>
              <a:rPr lang="en-US" sz="4000" b="1" dirty="0">
                <a:latin typeface="Calibri"/>
              </a:rPr>
              <a:t>Webinar</a:t>
            </a:r>
            <a:r>
              <a:rPr lang="en-US" sz="4400" b="1" dirty="0">
                <a:latin typeface="Calibri"/>
              </a:rPr>
              <a:t> #7</a:t>
            </a:r>
            <a:br>
              <a:rPr lang="en-US" sz="3000" dirty="0"/>
            </a:br>
            <a:endParaRPr lang="en-US" sz="3000" dirty="0"/>
          </a:p>
        </p:txBody>
      </p:sp>
    </p:spTree>
    <p:extLst>
      <p:ext uri="{BB962C8B-B14F-4D97-AF65-F5344CB8AC3E}">
        <p14:creationId xmlns:p14="http://schemas.microsoft.com/office/powerpoint/2010/main" val="297596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QUA registry logo">
            <a:extLst>
              <a:ext uri="{FF2B5EF4-FFF2-40B4-BE49-F238E27FC236}">
                <a16:creationId xmlns:a16="http://schemas.microsoft.com/office/drawing/2014/main" id="{9617EF3E-72D5-4922-98F1-40BB0F582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5303012"/>
            <a:ext cx="3124200" cy="1395476"/>
          </a:xfrm>
          <a:prstGeom prst="rect">
            <a:avLst/>
          </a:prstGeom>
        </p:spPr>
      </p:pic>
      <p:sp>
        <p:nvSpPr>
          <p:cNvPr id="14" name="Content Placeholder 2">
            <a:extLst>
              <a:ext uri="{FF2B5EF4-FFF2-40B4-BE49-F238E27FC236}">
                <a16:creationId xmlns:a16="http://schemas.microsoft.com/office/drawing/2014/main" id="{9CF16FBE-3DEB-4D4C-BC26-170FCFDB8D43}"/>
              </a:ext>
            </a:extLst>
          </p:cNvPr>
          <p:cNvSpPr>
            <a:spLocks noGrp="1"/>
          </p:cNvSpPr>
          <p:nvPr>
            <p:ph idx="1"/>
          </p:nvPr>
        </p:nvSpPr>
        <p:spPr>
          <a:xfrm>
            <a:off x="76200" y="1798637"/>
            <a:ext cx="8514522" cy="4525963"/>
          </a:xfrm>
        </p:spPr>
        <p:txBody>
          <a:bodyPr/>
          <a:lstStyle/>
          <a:p>
            <a:pPr marL="0" indent="0">
              <a:buNone/>
              <a:defRPr/>
            </a:pPr>
            <a:endParaRPr lang="en-US" dirty="0"/>
          </a:p>
          <a:p>
            <a:pPr>
              <a:defRPr/>
            </a:pPr>
            <a:r>
              <a:rPr lang="en-US" dirty="0"/>
              <a:t>Urology-Specific Measures:</a:t>
            </a:r>
          </a:p>
          <a:p>
            <a:pPr marL="0" indent="0">
              <a:buNone/>
              <a:defRPr/>
            </a:pPr>
            <a:endParaRPr lang="en-US" dirty="0"/>
          </a:p>
          <a:p>
            <a:pPr lvl="1"/>
            <a:r>
              <a:rPr lang="en-US" dirty="0"/>
              <a:t>AQUA Registry (QCDR) developed in 2013; launched in 2016</a:t>
            </a:r>
          </a:p>
          <a:p>
            <a:pPr lvl="1"/>
            <a:r>
              <a:rPr lang="en-US" dirty="0"/>
              <a:t>CMS Quality Payment Program</a:t>
            </a:r>
          </a:p>
          <a:p>
            <a:pPr lvl="0"/>
            <a:endParaRPr lang="en-US" dirty="0"/>
          </a:p>
          <a:p>
            <a:pPr>
              <a:defRPr/>
            </a:pPr>
            <a:endParaRPr lang="en-US" dirty="0"/>
          </a:p>
          <a:p>
            <a:pPr>
              <a:defRPr/>
            </a:pPr>
            <a:endParaRPr lang="en-US" dirty="0"/>
          </a:p>
        </p:txBody>
      </p:sp>
      <p:sp>
        <p:nvSpPr>
          <p:cNvPr id="5" name="Title 4"/>
          <p:cNvSpPr txBox="1">
            <a:spLocks/>
          </p:cNvSpPr>
          <p:nvPr/>
        </p:nvSpPr>
        <p:spPr>
          <a:xfrm>
            <a:off x="0" y="735564"/>
            <a:ext cx="9144000" cy="990444"/>
          </a:xfrm>
          <a:prstGeom prst="rect">
            <a:avLst/>
          </a:prstGeom>
          <a:solidFill>
            <a:srgbClr val="FFD004"/>
          </a:solidFill>
          <a:effectLst>
            <a:outerShdw dist="76200" dir="5640000" algn="tl" rotWithShape="0">
              <a:srgbClr val="084A9C"/>
            </a:outerShdw>
          </a:effectLst>
        </p:spPr>
        <p:txBody>
          <a:bodyPr vert="horz" lIns="68580" tIns="34290" rIns="68580" bIns="34290" rtlCol="0" anchor="ctr">
            <a:noAutofit/>
          </a:bodyPr>
          <a:lstStyle>
            <a:lvl1pPr indent="0" algn="ctr">
              <a:spcBef>
                <a:spcPts val="0"/>
              </a:spcBef>
              <a:buNone/>
              <a:defRPr sz="3200" b="1">
                <a:latin typeface="+mj-lt"/>
                <a:ea typeface="+mj-ea"/>
                <a:cs typeface="+mj-cs"/>
              </a:defRPr>
            </a:lvl1pPr>
          </a:lstStyle>
          <a:p>
            <a:r>
              <a:rPr lang="en-US" sz="4400" dirty="0">
                <a:solidFill>
                  <a:prstClr val="black"/>
                </a:solidFill>
                <a:latin typeface="Calibri"/>
              </a:rPr>
              <a:t>AUA Measure Development</a:t>
            </a:r>
            <a:endParaRPr lang="en-US" sz="2400" dirty="0">
              <a:solidFill>
                <a:prstClr val="black"/>
              </a:solidFill>
              <a:latin typeface="Calibri" panose="020F0502020204030204" pitchFamily="34" charset="0"/>
            </a:endParaRPr>
          </a:p>
        </p:txBody>
      </p:sp>
      <p:sp>
        <p:nvSpPr>
          <p:cNvPr id="2" name="Title 1"/>
          <p:cNvSpPr>
            <a:spLocks noGrp="1"/>
          </p:cNvSpPr>
          <p:nvPr>
            <p:ph type="title"/>
          </p:nvPr>
        </p:nvSpPr>
        <p:spPr>
          <a:xfrm>
            <a:off x="0" y="-66026"/>
            <a:ext cx="9144000" cy="801590"/>
          </a:xfrm>
        </p:spPr>
        <p:txBody>
          <a:bodyPr anchor="t"/>
          <a:lstStyle/>
          <a:p>
            <a:pPr algn="ctr"/>
            <a:r>
              <a:rPr lang="en-US" sz="4000" b="1" dirty="0">
                <a:latin typeface="Calibri"/>
              </a:rPr>
              <a:t>Measure Conceptualization Webinar #7</a:t>
            </a:r>
            <a:br>
              <a:rPr lang="en-US" sz="3000" dirty="0"/>
            </a:br>
            <a:endParaRPr lang="en-US" sz="3000" dirty="0"/>
          </a:p>
        </p:txBody>
      </p:sp>
    </p:spTree>
    <p:extLst>
      <p:ext uri="{BB962C8B-B14F-4D97-AF65-F5344CB8AC3E}">
        <p14:creationId xmlns:p14="http://schemas.microsoft.com/office/powerpoint/2010/main" val="275616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6BFF5-E960-49ED-B09F-8901FD37A07B}"/>
              </a:ext>
            </a:extLst>
          </p:cNvPr>
          <p:cNvSpPr txBox="1"/>
          <p:nvPr/>
        </p:nvSpPr>
        <p:spPr>
          <a:xfrm>
            <a:off x="304800" y="1978089"/>
            <a:ext cx="8382000" cy="4031873"/>
          </a:xfrm>
          <a:prstGeom prst="rect">
            <a:avLst/>
          </a:prstGeom>
          <a:noFill/>
        </p:spPr>
        <p:txBody>
          <a:bodyPr wrap="square" rtlCol="0">
            <a:spAutoFit/>
          </a:bodyPr>
          <a:lstStyle/>
          <a:p>
            <a:pPr lvl="0" defTabSz="457200" eaLnBrk="0" fontAlgn="base" hangingPunct="0">
              <a:spcBef>
                <a:spcPct val="20000"/>
              </a:spcBef>
              <a:spcAft>
                <a:spcPct val="0"/>
              </a:spcAft>
              <a:defRPr/>
            </a:pPr>
            <a:r>
              <a:rPr lang="en-US" sz="3200" dirty="0">
                <a:solidFill>
                  <a:prstClr val="black"/>
                </a:solidFill>
                <a:ea typeface="MS PGothic" pitchFamily="34" charset="-128"/>
              </a:rPr>
              <a:t>Measure Topics:</a:t>
            </a:r>
          </a:p>
          <a:p>
            <a:pPr marL="342900" lvl="0" indent="-342900" defTabSz="457200" eaLnBrk="0" fontAlgn="base" hangingPunct="0">
              <a:spcBef>
                <a:spcPct val="20000"/>
              </a:spcBef>
              <a:spcAft>
                <a:spcPct val="0"/>
              </a:spcAft>
              <a:buFont typeface="Arial" panose="020B0604020202020204" pitchFamily="34" charset="0"/>
              <a:buChar char="•"/>
            </a:pPr>
            <a:r>
              <a:rPr lang="en-US" sz="3200" dirty="0">
                <a:solidFill>
                  <a:prstClr val="black"/>
                </a:solidFill>
                <a:ea typeface="MS PGothic" pitchFamily="34" charset="-128"/>
              </a:rPr>
              <a:t>Prostate Cancer</a:t>
            </a:r>
          </a:p>
          <a:p>
            <a:pPr marL="342900" lvl="0" indent="-342900" defTabSz="457200" eaLnBrk="0" fontAlgn="base" hangingPunct="0">
              <a:spcBef>
                <a:spcPct val="20000"/>
              </a:spcBef>
              <a:spcAft>
                <a:spcPct val="0"/>
              </a:spcAft>
              <a:buFont typeface="Arial" panose="020B0604020202020204" pitchFamily="34" charset="0"/>
              <a:buChar char="•"/>
            </a:pPr>
            <a:r>
              <a:rPr lang="en-US" sz="3200" dirty="0">
                <a:solidFill>
                  <a:prstClr val="black"/>
                </a:solidFill>
                <a:ea typeface="MS PGothic" pitchFamily="34" charset="-128"/>
              </a:rPr>
              <a:t>Bladder Cancer</a:t>
            </a:r>
          </a:p>
          <a:p>
            <a:pPr marL="342900" lvl="0" indent="-342900" defTabSz="457200" eaLnBrk="0" fontAlgn="base" hangingPunct="0">
              <a:spcBef>
                <a:spcPct val="20000"/>
              </a:spcBef>
              <a:spcAft>
                <a:spcPct val="0"/>
              </a:spcAft>
              <a:buFont typeface="Arial" panose="020B0604020202020204" pitchFamily="34" charset="0"/>
              <a:buChar char="•"/>
            </a:pPr>
            <a:r>
              <a:rPr lang="en-US" sz="3200" dirty="0">
                <a:solidFill>
                  <a:prstClr val="black"/>
                </a:solidFill>
                <a:ea typeface="MS PGothic" pitchFamily="34" charset="-128"/>
              </a:rPr>
              <a:t>Castration Resistant Prostate Cancer</a:t>
            </a:r>
          </a:p>
          <a:p>
            <a:pPr marL="342900" lvl="0" indent="-342900" defTabSz="457200" eaLnBrk="0" fontAlgn="base" hangingPunct="0">
              <a:spcBef>
                <a:spcPct val="20000"/>
              </a:spcBef>
              <a:spcAft>
                <a:spcPct val="0"/>
              </a:spcAft>
              <a:buFont typeface="Arial" panose="020B0604020202020204" pitchFamily="34" charset="0"/>
              <a:buChar char="•"/>
            </a:pPr>
            <a:r>
              <a:rPr lang="en-US" sz="3200" dirty="0">
                <a:solidFill>
                  <a:prstClr val="black"/>
                </a:solidFill>
                <a:ea typeface="MS PGothic" pitchFamily="34" charset="-128"/>
              </a:rPr>
              <a:t>Male Sexual Health (infertility, vasectomy)</a:t>
            </a:r>
          </a:p>
          <a:p>
            <a:pPr marL="342900" lvl="0" indent="-342900" defTabSz="457200" eaLnBrk="0" fontAlgn="base" hangingPunct="0">
              <a:spcBef>
                <a:spcPct val="20000"/>
              </a:spcBef>
              <a:spcAft>
                <a:spcPct val="0"/>
              </a:spcAft>
              <a:buFont typeface="Arial" panose="020B0604020202020204" pitchFamily="34" charset="0"/>
              <a:buChar char="•"/>
            </a:pPr>
            <a:r>
              <a:rPr lang="en-US" sz="3200" dirty="0">
                <a:solidFill>
                  <a:prstClr val="black"/>
                </a:solidFill>
                <a:ea typeface="MS PGothic" pitchFamily="34" charset="-128"/>
              </a:rPr>
              <a:t>Female Urology (urinary incontinence, overactive bladder)</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12965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st tube graphic">
            <a:extLst>
              <a:ext uri="{FF2B5EF4-FFF2-40B4-BE49-F238E27FC236}">
                <a16:creationId xmlns:a16="http://schemas.microsoft.com/office/drawing/2014/main" id="{BD42C479-5C8D-40CF-883D-AA441E17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024" y="2197532"/>
            <a:ext cx="3030237" cy="2018138"/>
          </a:xfrm>
          <a:prstGeom prst="rect">
            <a:avLst/>
          </a:prstGeom>
          <a:effectLst>
            <a:softEdge rad="63500"/>
          </a:effectLst>
        </p:spPr>
      </p:pic>
      <p:sp>
        <p:nvSpPr>
          <p:cNvPr id="6" name="Content Placeholder 2">
            <a:extLst>
              <a:ext uri="{FF2B5EF4-FFF2-40B4-BE49-F238E27FC236}">
                <a16:creationId xmlns:a16="http://schemas.microsoft.com/office/drawing/2014/main" id="{5BC5D466-A7EA-404F-BD7A-D345F82F6FFB}"/>
              </a:ext>
            </a:extLst>
          </p:cNvPr>
          <p:cNvSpPr txBox="1">
            <a:spLocks/>
          </p:cNvSpPr>
          <p:nvPr/>
        </p:nvSpPr>
        <p:spPr>
          <a:xfrm>
            <a:off x="314739" y="1952689"/>
            <a:ext cx="8514522"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dirty="0"/>
              <a:t>Measure Topics:</a:t>
            </a:r>
          </a:p>
          <a:p>
            <a:r>
              <a:rPr lang="en-US" dirty="0"/>
              <a:t>Ureteral Stones</a:t>
            </a:r>
          </a:p>
          <a:p>
            <a:r>
              <a:rPr lang="en-US" dirty="0"/>
              <a:t>Pediatric Urology</a:t>
            </a:r>
          </a:p>
          <a:p>
            <a:r>
              <a:rPr lang="en-US" dirty="0"/>
              <a:t>Benign Prostatic Hyperplasia</a:t>
            </a:r>
          </a:p>
          <a:p>
            <a:r>
              <a:rPr lang="en-US" dirty="0"/>
              <a:t>PSA Screening/SDM (QPP measures)</a:t>
            </a:r>
          </a:p>
          <a:p>
            <a:endParaRPr lang="en-US" dirty="0"/>
          </a:p>
          <a:p>
            <a:pPr>
              <a:defRPr/>
            </a:pPr>
            <a:endParaRPr lang="en-US" dirty="0"/>
          </a:p>
          <a:p>
            <a:pPr>
              <a:defRPr/>
            </a:pPr>
            <a:endParaRPr lang="en-US" dirty="0"/>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AUA Measure Development</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17459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C71B9015-3377-45B6-8862-8EEA294EEBE2}"/>
              </a:ext>
            </a:extLst>
          </p:cNvPr>
          <p:cNvSpPr>
            <a:spLocks noGrp="1"/>
          </p:cNvSpPr>
          <p:nvPr>
            <p:ph idx="1"/>
          </p:nvPr>
        </p:nvSpPr>
        <p:spPr/>
        <p:txBody>
          <a:bodyPr/>
          <a:lstStyle/>
          <a:p>
            <a:pPr eaLnBrk="1" hangingPunct="1">
              <a:buFont typeface="Arial" charset="0"/>
              <a:buChar char="•"/>
              <a:defRPr/>
            </a:pPr>
            <a:r>
              <a:rPr lang="en-US" altLang="en-US" dirty="0"/>
              <a:t>The U.S. Preventive Services Task Force (USPSTF) recommends against prostate-specific antigen (PSA)–based screening for prostate cancer</a:t>
            </a:r>
          </a:p>
          <a:p>
            <a:pPr lvl="1" eaLnBrk="1" hangingPunct="1">
              <a:buFont typeface="Arial" charset="0"/>
              <a:buChar char="•"/>
              <a:defRPr/>
            </a:pPr>
            <a:r>
              <a:rPr lang="en-US" altLang="en-US" dirty="0"/>
              <a:t>2012 recommendation</a:t>
            </a:r>
          </a:p>
          <a:p>
            <a:pPr lvl="1" eaLnBrk="1" hangingPunct="1">
              <a:buFont typeface="Arial" charset="0"/>
              <a:buChar char="•"/>
              <a:defRPr/>
            </a:pPr>
            <a:r>
              <a:rPr lang="en-US" altLang="en-US" dirty="0"/>
              <a:t>Grade D (recommendation against)</a:t>
            </a:r>
          </a:p>
          <a:p>
            <a:pPr lvl="1" eaLnBrk="1" hangingPunct="1">
              <a:buFont typeface="Arial" charset="0"/>
              <a:buChar char="•"/>
              <a:defRPr/>
            </a:pPr>
            <a:r>
              <a:rPr lang="en-US" altLang="en-US" dirty="0">
                <a:solidFill>
                  <a:srgbClr val="00B050"/>
                </a:solidFill>
              </a:rPr>
              <a:t>Currently under review; final recommendation expected this year</a:t>
            </a:r>
          </a:p>
        </p:txBody>
      </p:sp>
      <p:sp>
        <p:nvSpPr>
          <p:cNvPr id="5" name="Title 4"/>
          <p:cNvSpPr txBox="1">
            <a:spLocks/>
          </p:cNvSpPr>
          <p:nvPr/>
        </p:nvSpPr>
        <p:spPr>
          <a:xfrm>
            <a:off x="0" y="634481"/>
            <a:ext cx="9144000" cy="1066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a:spcBef>
                <a:spcPts val="0"/>
              </a:spcBef>
              <a:buNone/>
              <a:defRPr sz="3200" b="1">
                <a:latin typeface="+mj-lt"/>
                <a:ea typeface="+mj-ea"/>
                <a:cs typeface="+mj-cs"/>
              </a:defRPr>
            </a:lvl1pPr>
          </a:lstStyle>
          <a:p>
            <a:r>
              <a:rPr lang="en-US" dirty="0"/>
              <a:t>USPSTF PSA Screening Recommendation</a:t>
            </a:r>
          </a:p>
        </p:txBody>
      </p:sp>
      <p:sp>
        <p:nvSpPr>
          <p:cNvPr id="2" name="Title 1"/>
          <p:cNvSpPr>
            <a:spLocks noGrp="1"/>
          </p:cNvSpPr>
          <p:nvPr>
            <p:ph type="title"/>
          </p:nvPr>
        </p:nvSpPr>
        <p:spPr>
          <a:xfrm>
            <a:off x="0" y="0"/>
            <a:ext cx="9144000" cy="634481"/>
          </a:xfrm>
        </p:spPr>
        <p:txBody>
          <a:bodyPr anchor="t"/>
          <a:lstStyle/>
          <a:p>
            <a:r>
              <a:rPr lang="en-US" sz="4000" dirty="0"/>
              <a:t>Measure Conceptualization Webinar #7</a:t>
            </a:r>
            <a:br>
              <a:rPr lang="en-US" sz="4000" dirty="0"/>
            </a:br>
            <a:endParaRPr lang="en-US" sz="4000" dirty="0"/>
          </a:p>
        </p:txBody>
      </p:sp>
    </p:spTree>
    <p:extLst>
      <p:ext uri="{BB962C8B-B14F-4D97-AF65-F5344CB8AC3E}">
        <p14:creationId xmlns:p14="http://schemas.microsoft.com/office/powerpoint/2010/main" val="1644598306"/>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100224419D04488CAAC7D542501228" ma:contentTypeVersion="0" ma:contentTypeDescription="Create a new document." ma:contentTypeScope="" ma:versionID="3743565ec76ec182cad52dc3a54f4cf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A3F2D517-FCF4-4B15-BD46-23B9AA4BB45C}">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74909E56-70AE-415D-B3C2-D6A30E862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2736</Words>
  <Application>Microsoft Office PowerPoint</Application>
  <PresentationFormat>On-screen Show (4:3)</PresentationFormat>
  <Paragraphs>313</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ＭＳ Ｐゴシック</vt:lpstr>
      <vt:lpstr>Arial</vt:lpstr>
      <vt:lpstr>Calibri</vt:lpstr>
      <vt:lpstr>Symbol</vt:lpstr>
      <vt:lpstr>Times New Roman</vt:lpstr>
      <vt:lpstr>Wingdings</vt:lpstr>
      <vt:lpstr>CMS_template</vt:lpstr>
      <vt:lpstr>Measure Development Education &amp; Outreach for Specialty Societies &amp; Patient Advocacy Groups</vt:lpstr>
      <vt:lpstr>Vision and Goals: Webinar Series</vt:lpstr>
      <vt:lpstr>Measure Conceptualization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Measure Conceptualization Webinar #7 </vt:lpstr>
      <vt:lpstr>CMS Spotlight Opportunities</vt:lpstr>
      <vt:lpstr>Measure Conceptualization Webinar #7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Centers for Medicare &amp; Medicaid Services - Measure Development Education &amp; Outreach for Specialty Societies &amp; Patient Advocacy Groups - AUA Measure Development: PSA Screening Shared Decision Making Measures</dc:title>
  <dc:subject>Measure Development Education &amp; Outreach for Specialty Societies &amp; Patient Advocacy Groups - AUA Measure Development: PSA Screening Shared Decision Making Measures</dc:subject>
  <dc:creator/>
  <cp:keywords>Measure Development Education &amp; Outreach for Specialty Societies &amp; Patient Advocacy Groups - AUA Measure Development: PSA Screening Shared Decision Making Measures</cp:keywords>
  <cp:lastModifiedBy/>
  <cp:revision>1</cp:revision>
  <dcterms:created xsi:type="dcterms:W3CDTF">2016-08-30T18:54:20Z</dcterms:created>
  <dcterms:modified xsi:type="dcterms:W3CDTF">2018-02-28T17:22:55Z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0x01010042100224419D04488CAAC7D542501228</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