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Lst>
  <p:notesMasterIdLst>
    <p:notesMasterId r:id="rId25"/>
  </p:notesMasterIdLst>
  <p:handoutMasterIdLst>
    <p:handoutMasterId r:id="rId26"/>
  </p:handoutMasterIdLst>
  <p:sldIdLst>
    <p:sldId id="303" r:id="rId5"/>
    <p:sldId id="304" r:id="rId6"/>
    <p:sldId id="305" r:id="rId7"/>
    <p:sldId id="307" r:id="rId8"/>
    <p:sldId id="343" r:id="rId9"/>
    <p:sldId id="344" r:id="rId10"/>
    <p:sldId id="345" r:id="rId11"/>
    <p:sldId id="346" r:id="rId12"/>
    <p:sldId id="347" r:id="rId13"/>
    <p:sldId id="348" r:id="rId14"/>
    <p:sldId id="349" r:id="rId15"/>
    <p:sldId id="341" r:id="rId16"/>
    <p:sldId id="308" r:id="rId17"/>
    <p:sldId id="340" r:id="rId18"/>
    <p:sldId id="335" r:id="rId19"/>
    <p:sldId id="336" r:id="rId20"/>
    <p:sldId id="351" r:id="rId21"/>
    <p:sldId id="350" r:id="rId22"/>
    <p:sldId id="337" r:id="rId23"/>
    <p:sldId id="33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6"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4A9C"/>
    <a:srgbClr val="095193"/>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70222" autoAdjust="0"/>
  </p:normalViewPr>
  <p:slideViewPr>
    <p:cSldViewPr>
      <p:cViewPr varScale="1">
        <p:scale>
          <a:sx n="63" d="100"/>
          <a:sy n="63" d="100"/>
        </p:scale>
        <p:origin x="2088" y="72"/>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6/25/2018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6/25/2018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eCQM has a details page. Please note, individual specifications are available for download from these pages. </a:t>
            </a:r>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34318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QRDA implementation guides and </a:t>
            </a:r>
            <a:r>
              <a:rPr lang="en-US" sz="1200" kern="1200" dirty="0" err="1">
                <a:solidFill>
                  <a:schemeClr val="tx1"/>
                </a:solidFill>
                <a:effectLst/>
                <a:latin typeface="+mn-lt"/>
                <a:ea typeface="+mn-ea"/>
                <a:cs typeface="+mn-cs"/>
              </a:rPr>
              <a:t>schematrons</a:t>
            </a:r>
            <a:r>
              <a:rPr lang="en-US" sz="1200" kern="1200" dirty="0">
                <a:solidFill>
                  <a:schemeClr val="tx1"/>
                </a:solidFill>
                <a:effectLst/>
                <a:latin typeface="+mn-lt"/>
                <a:ea typeface="+mn-ea"/>
                <a:cs typeface="+mn-cs"/>
              </a:rPr>
              <a:t> (rule-based validation language for making assertions about the presence or absence of patterns in XML trees) are available on the QRDA webpage on 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You can also find these resources within the eCQM materials list located on the measures webpage. </a:t>
            </a:r>
            <a:endParaRPr lang="en-US" sz="1200" b="1" i="0" u="none"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19438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following is an overview of 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Earlier this month, CMS published the eCQM Annual Update for 2019 Reporting and Performance Periods on 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Recently, the website was updated to a tab format to improve its usability. Today we will review key sections and features of the website.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144797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tx1"/>
                </a:solidFill>
                <a:effectLst/>
                <a:latin typeface="+mn-lt"/>
                <a:sym typeface="Calibri"/>
              </a:rPr>
              <a:t>Live demonstration of the </a:t>
            </a:r>
            <a:r>
              <a:rPr lang="en-US" sz="1200" b="0" i="0" u="none" strike="noStrike" kern="1200" cap="none" baseline="0" dirty="0" err="1">
                <a:solidFill>
                  <a:schemeClr val="tx1"/>
                </a:solidFill>
                <a:effectLst/>
                <a:latin typeface="+mn-lt"/>
                <a:sym typeface="Calibri"/>
              </a:rPr>
              <a:t>eCQI</a:t>
            </a:r>
            <a:r>
              <a:rPr lang="en-US" sz="1200" b="0" i="0" u="none" strike="noStrike" kern="1200" cap="none" baseline="0" dirty="0">
                <a:solidFill>
                  <a:schemeClr val="tx1"/>
                </a:solidFill>
                <a:effectLst/>
                <a:latin typeface="+mn-lt"/>
                <a:sym typeface="Calibri"/>
              </a:rPr>
              <a:t> Resource Center website took place.</a:t>
            </a:r>
            <a:endParaRPr lang="en-US" sz="1200" b="0" u="none"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48065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hope is that the </a:t>
            </a:r>
            <a:r>
              <a:rPr lang="en-US" sz="1200" baseline="0" dirty="0" err="1">
                <a:solidFill>
                  <a:srgbClr val="FF0000"/>
                </a:solidFill>
              </a:rPr>
              <a:t>eCQI</a:t>
            </a:r>
            <a:r>
              <a:rPr lang="en-US" sz="1200" baseline="0" dirty="0">
                <a:solidFill>
                  <a:srgbClr val="FF0000"/>
                </a:solidFill>
              </a:rPr>
              <a:t> </a:t>
            </a:r>
            <a:r>
              <a:rPr lang="en-US" sz="1200" baseline="0" dirty="0"/>
              <a:t>Resource Center will help to u</a:t>
            </a:r>
            <a:r>
              <a:rPr lang="en-US" sz="1200" dirty="0"/>
              <a:t>nify the eCQI community by connecting related activities. </a:t>
            </a:r>
            <a:r>
              <a:rPr lang="en-US" sz="1200" kern="1200" dirty="0">
                <a:solidFill>
                  <a:schemeClr val="tx1"/>
                </a:solidFill>
                <a:effectLst/>
                <a:latin typeface="+mn-lt"/>
                <a:ea typeface="+mn-ea"/>
                <a:cs typeface="+mn-cs"/>
              </a:rPr>
              <a:t>Your feedback is essential to our success. Users are encouraged to use the eCQI Resource Center and to provide feedback on electronic</a:t>
            </a:r>
            <a:r>
              <a:rPr lang="en-US" sz="1200" kern="1200" baseline="0" dirty="0">
                <a:solidFill>
                  <a:schemeClr val="tx1"/>
                </a:solidFill>
                <a:effectLst/>
                <a:latin typeface="+mn-lt"/>
                <a:ea typeface="+mn-ea"/>
                <a:cs typeface="+mn-cs"/>
              </a:rPr>
              <a:t> clinical quality improvement </a:t>
            </a:r>
            <a:r>
              <a:rPr lang="en-US" sz="1200" kern="1200" dirty="0">
                <a:solidFill>
                  <a:schemeClr val="tx1"/>
                </a:solidFill>
                <a:effectLst/>
                <a:latin typeface="+mn-lt"/>
                <a:ea typeface="+mn-ea"/>
                <a:cs typeface="+mn-cs"/>
              </a:rPr>
              <a:t>and program implementation resources to help ensure program success. </a:t>
            </a: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44664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675468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CMS also offers </a:t>
            </a:r>
            <a:r>
              <a:rPr lang="en-US" sz="1200" i="1" kern="1200" dirty="0">
                <a:solidFill>
                  <a:schemeClr val="tx1"/>
                </a:solidFill>
                <a:effectLst/>
                <a:latin typeface="+mn-lt"/>
                <a:ea typeface="+mn-ea"/>
                <a:cs typeface="+mn-cs"/>
              </a:rPr>
              <a:t>Spotlight Sessions </a:t>
            </a:r>
            <a:r>
              <a:rPr lang="en-US" sz="1200" kern="1200" dirty="0">
                <a:solidFill>
                  <a:schemeClr val="tx1"/>
                </a:solidFill>
                <a:effectLst/>
                <a:latin typeface="+mn-lt"/>
                <a:ea typeface="+mn-ea"/>
                <a:cs typeface="+mn-cs"/>
              </a:rPr>
              <a:t>to stakeholders who are developing measures for MIPS. If interested, selected stakeholders are given the opportunity to give a 30-40 minute presentation to CMS about their measure then receive feedback. It is meant to provide developers with a better understanding of the MIPS (merit based incentive payment system) program priorities and to discuss challenges and successes they have experienced going through the measure development process. Meetings can be held in-person at CMS, or virtually via WebEx. If this is of interest to you and you would like to present, please let us know via the email address listed on the slide. Please include </a:t>
            </a:r>
            <a:r>
              <a:rPr lang="en-US" sz="1200" i="1" kern="1200" dirty="0">
                <a:solidFill>
                  <a:schemeClr val="tx1"/>
                </a:solidFill>
                <a:effectLst/>
                <a:latin typeface="+mn-lt"/>
                <a:ea typeface="+mn-ea"/>
                <a:cs typeface="+mn-cs"/>
              </a:rPr>
              <a:t>Spotlight Session</a:t>
            </a:r>
            <a:r>
              <a:rPr lang="en-US" sz="1200" kern="1200" dirty="0">
                <a:solidFill>
                  <a:schemeClr val="tx1"/>
                </a:solidFill>
                <a:effectLst/>
                <a:latin typeface="+mn-lt"/>
                <a:ea typeface="+mn-ea"/>
                <a:cs typeface="+mn-cs"/>
              </a:rPr>
              <a:t> in the subject line. Someone will be in touch with you about getting a session scheduled.</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84592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71971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would like to be more connected, please consider subscribing to the monthly MACRA newsletter. To subscribe, please email us at MMSSupport@battelle.org and include </a:t>
            </a:r>
            <a:r>
              <a:rPr lang="en-US" sz="1200" i="1" kern="1200" dirty="0">
                <a:solidFill>
                  <a:schemeClr val="tx1"/>
                </a:solidFill>
                <a:effectLst/>
                <a:latin typeface="+mn-lt"/>
                <a:ea typeface="+mn-ea"/>
                <a:cs typeface="+mn-cs"/>
              </a:rPr>
              <a:t>MACRA newsletter </a:t>
            </a:r>
            <a:r>
              <a:rPr lang="en-US" sz="1200" kern="1200" dirty="0">
                <a:solidFill>
                  <a:schemeClr val="tx1"/>
                </a:solidFill>
                <a:effectLst/>
                <a:latin typeface="+mn-lt"/>
                <a:ea typeface="+mn-ea"/>
                <a:cs typeface="+mn-cs"/>
              </a:rPr>
              <a:t>in the subject line.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99317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Electronic </a:t>
            </a:r>
            <a:r>
              <a:rPr lang="en-US" sz="1200" kern="1200" dirty="0">
                <a:solidFill>
                  <a:schemeClr val="tx1"/>
                </a:solidFill>
                <a:effectLst/>
                <a:latin typeface="+mn-lt"/>
                <a:ea typeface="+mn-ea"/>
                <a:cs typeface="+mn-cs"/>
              </a:rPr>
              <a:t>Clinical Quality Improvement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is the product of strategic planning and collaboration across CMS divisions, the </a:t>
            </a:r>
            <a:r>
              <a:rPr lang="en-US" sz="1200" b="0" i="0" kern="1200" dirty="0">
                <a:solidFill>
                  <a:schemeClr val="tx1"/>
                </a:solidFill>
                <a:effectLst/>
                <a:latin typeface="+mn-lt"/>
                <a:ea typeface="+mn-ea"/>
                <a:cs typeface="+mn-cs"/>
              </a:rPr>
              <a:t>Office of the National Coordinator for Health Information Technology (</a:t>
            </a:r>
            <a:r>
              <a:rPr lang="en-US" sz="1200" kern="1200" dirty="0">
                <a:solidFill>
                  <a:schemeClr val="tx1"/>
                </a:solidFill>
                <a:effectLst/>
                <a:latin typeface="+mn-lt"/>
                <a:ea typeface="+mn-ea"/>
                <a:cs typeface="+mn-cs"/>
              </a:rPr>
              <a:t>ONC), and input from other federal agencies. This Resource Center support federal quality improvement initiatives in hospitals and healthcare facilities across the country. It aims to provide users with information and tools to support implementing electronic clinical quality measures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that facilitate effective, safe, efficient, patient-centered, equitable and timely care. 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landing page was designed to serve as a one-stop shop for the most current resources supporting electronic clinical quality improvement efforts.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CMS is excited to offer this resource to better meet the needs of all involved in electronic clinical quality improvement efforts, including providers, measure developers, measure stewards, and health IT developers engaged in health IT-enabled quality improvement. The Resource Center website contains information about electronic clinical quality measures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the Quality Data Model (QDM), clinical decision support (CDS) and external resources related to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such as the ONC JIRA issue tracker, the Measure Authoring Tool (MAT) and the National Quality Strategy (NQS).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830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is regularly updated and improved with additional functionality and resources as they become available. Recently, the site underwent a redesign to make information easier to find. Check back often as the site evolves to better meet your needs. </a:t>
            </a:r>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19351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offers information about eCQM and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standards, tools. and resources, as well as education and implementation resources. The updated eCQM specifications for the 2019 reporting period can be found on the </a:t>
            </a:r>
            <a:r>
              <a:rPr lang="en-US" sz="1200" kern="1200" dirty="0" err="1">
                <a:solidFill>
                  <a:schemeClr val="tx1"/>
                </a:solidFill>
                <a:effectLst/>
                <a:latin typeface="+mn-lt"/>
                <a:ea typeface="+mn-ea"/>
                <a:cs typeface="+mn-cs"/>
              </a:rPr>
              <a:t>eCQI</a:t>
            </a:r>
            <a:r>
              <a:rPr lang="en-US" sz="1200" kern="1200" dirty="0">
                <a:solidFill>
                  <a:schemeClr val="tx1"/>
                </a:solidFill>
                <a:effectLst/>
                <a:latin typeface="+mn-lt"/>
                <a:ea typeface="+mn-ea"/>
                <a:cs typeface="+mn-cs"/>
              </a:rPr>
              <a:t> Resource Center. </a:t>
            </a:r>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71902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webpage is dedicated to eligible professional (EP) and eligible clinician (EC)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a:t>
            </a:r>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40244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for use in the 2019 reporting period can be found by selecting </a:t>
            </a:r>
            <a:r>
              <a:rPr lang="en-US" sz="1200" i="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in the reporting period and clicking </a:t>
            </a:r>
            <a:r>
              <a:rPr lang="en-US" sz="1200" i="1" kern="1200" dirty="0">
                <a:solidFill>
                  <a:schemeClr val="tx1"/>
                </a:solidFill>
                <a:effectLst/>
                <a:latin typeface="+mn-lt"/>
                <a:ea typeface="+mn-ea"/>
                <a:cs typeface="+mn-cs"/>
              </a:rPr>
              <a:t>apply</a:t>
            </a:r>
            <a:r>
              <a:rPr lang="en-US" sz="1200" kern="1200" dirty="0">
                <a:solidFill>
                  <a:schemeClr val="tx1"/>
                </a:solidFill>
                <a:effectLst/>
                <a:latin typeface="+mn-lt"/>
                <a:ea typeface="+mn-ea"/>
                <a:cs typeface="+mn-cs"/>
              </a:rPr>
              <a:t>. The page will update with the corresponding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and materials available for 2019 reporting. </a:t>
            </a:r>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21739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eCQM materials include the implementation checklist, the eCQM specifications, eCQM measure logic and guidance document, technical release notes (TRNs), links to the Quality Reporting Document Architecture (QRDA)  implementation guide and more. The eCQM table on this webpage is dynamic and can be sorted by various column headers by selecting the up and down arrows at the top of each column.</a:t>
            </a:r>
          </a:p>
          <a:p>
            <a:pPr lvl="0"/>
            <a:endParaRPr lang="en-US" sz="1200" b="0" i="0" u="sng"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316833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qi.healthit.gov/ecqm/measures/cms113v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ecqi.healthit.gov/qrd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cqi.healthit.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ecqi-resource-center@hhs.gov"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cqi.healthit.gov/eh"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s://ecqi.healthit.gov/e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Measure Development Education &amp; Outreach for Specialty Societies &amp; Patient Advocacy Groups</a:t>
            </a:r>
          </a:p>
        </p:txBody>
      </p:sp>
      <p:sp>
        <p:nvSpPr>
          <p:cNvPr id="6" name="Text Placeholder 2"/>
          <p:cNvSpPr>
            <a:spLocks noGrp="1"/>
          </p:cNvSpPr>
          <p:nvPr>
            <p:ph type="body" sz="quarter" idx="10"/>
          </p:nvPr>
        </p:nvSpPr>
        <p:spPr>
          <a:xfrm>
            <a:off x="5334000" y="4728590"/>
            <a:ext cx="3780623" cy="1909027"/>
          </a:xfrm>
        </p:spPr>
        <p:txBody>
          <a:bodyPr>
            <a:noAutofit/>
          </a:bodyPr>
          <a:lstStyle/>
          <a:p>
            <a:pPr algn="ctr">
              <a:spcBef>
                <a:spcPts val="0"/>
              </a:spcBef>
            </a:pPr>
            <a:r>
              <a:rPr lang="en-US" dirty="0"/>
              <a:t>Presenter: </a:t>
            </a:r>
          </a:p>
          <a:p>
            <a:pPr algn="ctr">
              <a:spcBef>
                <a:spcPts val="0"/>
              </a:spcBef>
            </a:pPr>
            <a:r>
              <a:rPr lang="en-US" dirty="0"/>
              <a:t>Jessica Sanford, Ph.D. </a:t>
            </a:r>
          </a:p>
          <a:p>
            <a:pPr algn="ctr">
              <a:spcBef>
                <a:spcPts val="0"/>
              </a:spcBef>
            </a:pPr>
            <a:r>
              <a:rPr lang="en-US" sz="2000" dirty="0"/>
              <a:t>May 30, 2018</a:t>
            </a:r>
          </a:p>
          <a:p>
            <a:pPr algn="ctr">
              <a:spcBef>
                <a:spcPts val="0"/>
              </a:spcBef>
            </a:pPr>
            <a:r>
              <a:rPr lang="en-US" sz="2000" dirty="0"/>
              <a:t> 12:00-1:00 PM ET</a:t>
            </a:r>
          </a:p>
          <a:p>
            <a:pPr algn="ctr">
              <a:spcBef>
                <a:spcPts val="0"/>
              </a:spcBef>
            </a:pPr>
            <a:r>
              <a:rPr lang="en-US" sz="2000" dirty="0"/>
              <a:t> </a:t>
            </a:r>
            <a:endParaRPr lang="en-US" dirty="0"/>
          </a:p>
          <a:p>
            <a:pPr algn="ctr">
              <a:spcBef>
                <a:spcPts val="0"/>
              </a:spcBef>
            </a:pPr>
            <a:endParaRPr lang="en-US" dirty="0"/>
          </a:p>
        </p:txBody>
      </p:sp>
      <p:sp>
        <p:nvSpPr>
          <p:cNvPr id="2" name="TextBox 1"/>
          <p:cNvSpPr txBox="1"/>
          <p:nvPr/>
        </p:nvSpPr>
        <p:spPr>
          <a:xfrm>
            <a:off x="5090991" y="2597171"/>
            <a:ext cx="4266639" cy="2062103"/>
          </a:xfrm>
          <a:prstGeom prst="rect">
            <a:avLst/>
          </a:prstGeom>
          <a:noFill/>
        </p:spPr>
        <p:txBody>
          <a:bodyPr wrap="square" rtlCol="0">
            <a:spAutoFit/>
          </a:bodyPr>
          <a:lstStyle/>
          <a:p>
            <a:pPr lvl="0" algn="ctr">
              <a:spcBef>
                <a:spcPct val="20000"/>
              </a:spcBef>
            </a:pPr>
            <a:r>
              <a:rPr lang="en-US" sz="3200" b="1" i="1" dirty="0">
                <a:solidFill>
                  <a:srgbClr val="084A9C"/>
                </a:solidFill>
              </a:rPr>
              <a:t>Electronic Clinical Quality Improvement (eCQI) Resource Center Demonstration </a:t>
            </a:r>
          </a:p>
        </p:txBody>
      </p:sp>
      <p:sp>
        <p:nvSpPr>
          <p:cNvPr id="3" name="Rectangle 2"/>
          <p:cNvSpPr/>
          <p:nvPr/>
        </p:nvSpPr>
        <p:spPr>
          <a:xfrm>
            <a:off x="5334000" y="303616"/>
            <a:ext cx="2891817" cy="707886"/>
          </a:xfrm>
          <a:prstGeom prst="rect">
            <a:avLst/>
          </a:prstGeom>
        </p:spPr>
        <p:txBody>
          <a:bodyPr wrap="none">
            <a:spAutoFit/>
          </a:bodyPr>
          <a:lstStyle/>
          <a:p>
            <a:r>
              <a:rPr lang="en-US" sz="4000" b="1" i="1" dirty="0">
                <a:solidFill>
                  <a:srgbClr val="084A9C"/>
                </a:solidFill>
              </a:rPr>
              <a:t>Webinar #12</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Eligible Professional / Eligible Clinician eCQMs - Measure Detail</a:t>
            </a:r>
          </a:p>
        </p:txBody>
      </p:sp>
      <p:sp>
        <p:nvSpPr>
          <p:cNvPr id="7" name="Rectangle 6">
            <a:extLst>
              <a:ext uri="{FF2B5EF4-FFF2-40B4-BE49-F238E27FC236}">
                <a16:creationId xmlns:a16="http://schemas.microsoft.com/office/drawing/2014/main" id="{C23D37B8-FA9A-4765-839E-8162D73C9AF4}"/>
              </a:ext>
            </a:extLst>
          </p:cNvPr>
          <p:cNvSpPr/>
          <p:nvPr/>
        </p:nvSpPr>
        <p:spPr>
          <a:xfrm>
            <a:off x="2057400" y="6488668"/>
            <a:ext cx="5476692" cy="369332"/>
          </a:xfrm>
          <a:prstGeom prst="rect">
            <a:avLst/>
          </a:prstGeom>
        </p:spPr>
        <p:txBody>
          <a:bodyPr wrap="none">
            <a:spAutoFit/>
          </a:bodyPr>
          <a:lstStyle/>
          <a:p>
            <a:r>
              <a:rPr lang="en-US" u="sng" dirty="0">
                <a:hlinkClick r:id="rId3"/>
              </a:rPr>
              <a:t>https://ecqi.healthit.gov/ecqm/measures/cms113v6</a:t>
            </a:r>
            <a:endParaRPr lang="en-US" u="sng" dirty="0"/>
          </a:p>
        </p:txBody>
      </p:sp>
      <p:pic>
        <p:nvPicPr>
          <p:cNvPr id="8" name="Picture 7" descr="eCQI Resource Center webpage screenshot - eCQM details page">
            <a:extLst>
              <a:ext uri="{FF2B5EF4-FFF2-40B4-BE49-F238E27FC236}">
                <a16:creationId xmlns:a16="http://schemas.microsoft.com/office/drawing/2014/main" id="{97C6CF49-3013-4E07-B58B-530C47960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1" y="1842904"/>
            <a:ext cx="4126104" cy="4742301"/>
          </a:xfrm>
          <a:prstGeom prst="rect">
            <a:avLst/>
          </a:prstGeom>
        </p:spPr>
      </p:pic>
      <p:sp>
        <p:nvSpPr>
          <p:cNvPr id="9" name="Arrow: Left 8">
            <a:extLst>
              <a:ext uri="{FF2B5EF4-FFF2-40B4-BE49-F238E27FC236}">
                <a16:creationId xmlns:a16="http://schemas.microsoft.com/office/drawing/2014/main" id="{492261F6-A15D-4CDE-B413-FD58FB256449}"/>
              </a:ext>
            </a:extLst>
          </p:cNvPr>
          <p:cNvSpPr/>
          <p:nvPr/>
        </p:nvSpPr>
        <p:spPr>
          <a:xfrm>
            <a:off x="3886200" y="5715000"/>
            <a:ext cx="2971801"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Downloadable specifications</a:t>
            </a:r>
          </a:p>
        </p:txBody>
      </p:sp>
      <p:pic>
        <p:nvPicPr>
          <p:cNvPr id="10" name="Picture 9" descr="eCQM specifications file download listing">
            <a:extLst>
              <a:ext uri="{FF2B5EF4-FFF2-40B4-BE49-F238E27FC236}">
                <a16:creationId xmlns:a16="http://schemas.microsoft.com/office/drawing/2014/main" id="{6FC4F049-BB1D-444C-8756-118139BD5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304" y="2584406"/>
            <a:ext cx="4484496" cy="1835194"/>
          </a:xfrm>
          <a:prstGeom prst="rect">
            <a:avLst/>
          </a:prstGeom>
        </p:spPr>
      </p:pic>
    </p:spTree>
    <p:extLst>
      <p:ext uri="{BB962C8B-B14F-4D97-AF65-F5344CB8AC3E}">
        <p14:creationId xmlns:p14="http://schemas.microsoft.com/office/powerpoint/2010/main" val="300659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Eligible Professional / Eligible Clinician eCQMs - QRDA</a:t>
            </a:r>
          </a:p>
        </p:txBody>
      </p:sp>
      <p:sp>
        <p:nvSpPr>
          <p:cNvPr id="7" name="Rectangle 6">
            <a:extLst>
              <a:ext uri="{FF2B5EF4-FFF2-40B4-BE49-F238E27FC236}">
                <a16:creationId xmlns:a16="http://schemas.microsoft.com/office/drawing/2014/main" id="{66FD93D2-925C-4BCF-A26E-6D8782931E90}"/>
              </a:ext>
            </a:extLst>
          </p:cNvPr>
          <p:cNvSpPr/>
          <p:nvPr/>
        </p:nvSpPr>
        <p:spPr>
          <a:xfrm>
            <a:off x="2819400" y="6400800"/>
            <a:ext cx="3206875" cy="369332"/>
          </a:xfrm>
          <a:prstGeom prst="rect">
            <a:avLst/>
          </a:prstGeom>
        </p:spPr>
        <p:txBody>
          <a:bodyPr wrap="square">
            <a:spAutoFit/>
          </a:bodyPr>
          <a:lstStyle/>
          <a:p>
            <a:r>
              <a:rPr lang="en-US" u="sng" dirty="0">
                <a:hlinkClick r:id="rId3"/>
              </a:rPr>
              <a:t>https://ecqi.healthit.gov/qrda</a:t>
            </a:r>
            <a:endParaRPr lang="en-US" u="sng" dirty="0"/>
          </a:p>
        </p:txBody>
      </p:sp>
      <p:pic>
        <p:nvPicPr>
          <p:cNvPr id="4" name="Picture 3" descr="eCQI Resource Center webpage screenshot - Quality Reporting Document Architecture">
            <a:extLst>
              <a:ext uri="{FF2B5EF4-FFF2-40B4-BE49-F238E27FC236}">
                <a16:creationId xmlns:a16="http://schemas.microsoft.com/office/drawing/2014/main" id="{EC488C9C-174C-4C28-BA80-4971FF7C3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943775"/>
            <a:ext cx="7315200" cy="4457025"/>
          </a:xfrm>
          <a:prstGeom prst="rect">
            <a:avLst/>
          </a:prstGeom>
        </p:spPr>
      </p:pic>
      <p:sp>
        <p:nvSpPr>
          <p:cNvPr id="9" name="Arrow: Left 8">
            <a:extLst>
              <a:ext uri="{FF2B5EF4-FFF2-40B4-BE49-F238E27FC236}">
                <a16:creationId xmlns:a16="http://schemas.microsoft.com/office/drawing/2014/main" id="{4C927CF8-D6E0-45DE-BE20-55A12F9A3430}"/>
              </a:ext>
            </a:extLst>
          </p:cNvPr>
          <p:cNvSpPr/>
          <p:nvPr/>
        </p:nvSpPr>
        <p:spPr>
          <a:xfrm rot="-420000">
            <a:off x="4453982" y="2789688"/>
            <a:ext cx="4567333" cy="8640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Find 2019 QRDA here and in eCQM Materials </a:t>
            </a:r>
          </a:p>
        </p:txBody>
      </p:sp>
    </p:spTree>
    <p:extLst>
      <p:ext uri="{BB962C8B-B14F-4D97-AF65-F5344CB8AC3E}">
        <p14:creationId xmlns:p14="http://schemas.microsoft.com/office/powerpoint/2010/main" val="144935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C42-06AF-4A45-997A-07A1231DA43F}"/>
              </a:ext>
            </a:extLst>
          </p:cNvPr>
          <p:cNvSpPr>
            <a:spLocks noGrp="1"/>
          </p:cNvSpPr>
          <p:nvPr>
            <p:ph type="title"/>
          </p:nvPr>
        </p:nvSpPr>
        <p:spPr/>
        <p:txBody>
          <a:bodyPr/>
          <a:lstStyle/>
          <a:p>
            <a:r>
              <a:rPr lang="en-US" dirty="0" err="1"/>
              <a:t>eCQI</a:t>
            </a:r>
            <a:r>
              <a:rPr lang="en-US" dirty="0"/>
              <a:t> Resource</a:t>
            </a:r>
            <a:r>
              <a:rPr lang="en-US" baseline="0" dirty="0"/>
              <a:t> Center Webinar # 12</a:t>
            </a:r>
            <a:endParaRPr lang="en-US" dirty="0"/>
          </a:p>
        </p:txBody>
      </p:sp>
      <p:sp>
        <p:nvSpPr>
          <p:cNvPr id="3" name="Content Placeholder 2">
            <a:extLst>
              <a:ext uri="{FF2B5EF4-FFF2-40B4-BE49-F238E27FC236}">
                <a16:creationId xmlns:a16="http://schemas.microsoft.com/office/drawing/2014/main" id="{9B612C29-4A29-424D-A3A0-F7E0B6CB5C3F}"/>
              </a:ext>
            </a:extLst>
          </p:cNvPr>
          <p:cNvSpPr>
            <a:spLocks noGrp="1"/>
          </p:cNvSpPr>
          <p:nvPr>
            <p:ph idx="1"/>
          </p:nvPr>
        </p:nvSpPr>
        <p:spPr>
          <a:xfrm>
            <a:off x="457200" y="1828800"/>
            <a:ext cx="8229600" cy="4572000"/>
          </a:xfrm>
        </p:spPr>
        <p:txBody>
          <a:bodyPr>
            <a:normAutofit fontScale="70000" lnSpcReduction="20000"/>
          </a:bodyPr>
          <a:lstStyle/>
          <a:p>
            <a:r>
              <a:rPr lang="en-US" dirty="0"/>
              <a:t>This webinar will provide a demonstration of the electronic clinical quality improvement (eCQI) Resource Center. We will provide a high level overview: </a:t>
            </a:r>
          </a:p>
          <a:p>
            <a:pPr lvl="1"/>
            <a:r>
              <a:rPr lang="en-US" dirty="0"/>
              <a:t>The Home page </a:t>
            </a:r>
          </a:p>
          <a:p>
            <a:pPr lvl="1"/>
            <a:r>
              <a:rPr lang="en-US" dirty="0"/>
              <a:t>The </a:t>
            </a:r>
            <a:r>
              <a:rPr lang="en-US" sz="2900" dirty="0"/>
              <a:t>electronic clinical quality measures (eCQM) page</a:t>
            </a:r>
          </a:p>
          <a:p>
            <a:pPr lvl="1"/>
            <a:r>
              <a:rPr lang="en-US" sz="2900" dirty="0"/>
              <a:t>Educational Resources</a:t>
            </a:r>
          </a:p>
          <a:p>
            <a:pPr lvl="1"/>
            <a:r>
              <a:rPr lang="en-US" sz="2900" dirty="0"/>
              <a:t>The Eligible Professionals and Eligible Clinicians page</a:t>
            </a:r>
          </a:p>
          <a:p>
            <a:pPr lvl="1"/>
            <a:r>
              <a:rPr lang="en-US" sz="2900" dirty="0"/>
              <a:t>The Eligible Hospital and Critical Access Hospitals page</a:t>
            </a:r>
          </a:p>
          <a:p>
            <a:pPr lvl="1"/>
            <a:r>
              <a:rPr lang="en-US" sz="2900" dirty="0"/>
              <a:t>Tools and Resources</a:t>
            </a:r>
          </a:p>
          <a:p>
            <a:pPr lvl="1"/>
            <a:r>
              <a:rPr lang="en-US" sz="2900" dirty="0"/>
              <a:t>eCQI Standards</a:t>
            </a:r>
          </a:p>
          <a:p>
            <a:pPr lvl="1"/>
            <a:r>
              <a:rPr lang="en-US" sz="2900" dirty="0"/>
              <a:t>Learn More About: focusing on CDS, FAQs, Engage, and Implementers</a:t>
            </a:r>
          </a:p>
          <a:p>
            <a:pPr lvl="1"/>
            <a:r>
              <a:rPr lang="en-US" sz="2900" dirty="0"/>
              <a:t>Advanced Search and the Contact Us page</a:t>
            </a:r>
          </a:p>
          <a:p>
            <a:pPr lvl="1"/>
            <a:r>
              <a:rPr lang="en-US" sz="2900" dirty="0"/>
              <a:t>Requesting a User Account and Subscribing to a topic area on the eCQI Resource Center</a:t>
            </a:r>
          </a:p>
          <a:p>
            <a:endParaRPr lang="en-US" dirty="0"/>
          </a:p>
        </p:txBody>
      </p:sp>
      <p:sp>
        <p:nvSpPr>
          <p:cNvPr id="4" name="Title 1">
            <a:extLst>
              <a:ext uri="{FF2B5EF4-FFF2-40B4-BE49-F238E27FC236}">
                <a16:creationId xmlns:a16="http://schemas.microsoft.com/office/drawing/2014/main" id="{52EF0771-B767-4CC4-84A6-C97BBAF5F541}"/>
              </a:ext>
            </a:extLst>
          </p:cNvPr>
          <p:cNvSpPr txBox="1">
            <a:spLocks/>
          </p:cNvSpPr>
          <p:nvPr/>
        </p:nvSpPr>
        <p:spPr>
          <a:xfrm>
            <a:off x="0" y="0"/>
            <a:ext cx="9144000" cy="1343608"/>
          </a:xfrm>
          <a:prstGeom prst="rect">
            <a:avLst/>
          </a:prstGeom>
          <a:solidFill>
            <a:srgbClr val="084A9C"/>
          </a:solidFill>
          <a:effectLst>
            <a:outerShdw dist="76200" dir="5640000" algn="tl" rotWithShape="0">
              <a:srgbClr val="FFD004"/>
            </a:outerShdw>
          </a:effectLst>
        </p:spPr>
        <p:txBody>
          <a:bodyPr vert="horz" lIns="91440" tIns="45720" rIns="91440" bIns="45720" rtlCol="0" anchor="t">
            <a:noAutofit/>
          </a:bodyPr>
          <a:lstStyle>
            <a:lvl1pPr indent="0" algn="ctr" defTabSz="914400" rtl="0" eaLnBrk="1" latinLnBrk="0" hangingPunct="1">
              <a:spcBef>
                <a:spcPts val="0"/>
              </a:spcBef>
              <a:buNone/>
              <a:defRPr sz="4400" b="1" kern="1200">
                <a:solidFill>
                  <a:schemeClr val="bg1"/>
                </a:solidFill>
                <a:latin typeface="+mj-lt"/>
                <a:ea typeface="+mj-ea"/>
                <a:cs typeface="+mj-cs"/>
              </a:defRPr>
            </a:lvl1pPr>
          </a:lstStyle>
          <a:p>
            <a:r>
              <a:rPr lang="en-US" sz="4000" dirty="0" err="1"/>
              <a:t>eCQI</a:t>
            </a:r>
            <a:r>
              <a:rPr lang="en-US" sz="4000" dirty="0"/>
              <a:t> Resource Center Webinar # 12</a:t>
            </a:r>
            <a:br>
              <a:rPr lang="en-US" sz="4000" dirty="0"/>
            </a:br>
            <a:endParaRPr lang="en-US" sz="4000" dirty="0"/>
          </a:p>
        </p:txBody>
      </p:sp>
      <p:sp>
        <p:nvSpPr>
          <p:cNvPr id="5" name="Title 4" descr="eCQI Resource Center Overview slide">
            <a:extLst>
              <a:ext uri="{FF2B5EF4-FFF2-40B4-BE49-F238E27FC236}">
                <a16:creationId xmlns:a16="http://schemas.microsoft.com/office/drawing/2014/main" id="{B588F921-CCBC-4BEF-9895-7D333D69F6D5}"/>
              </a:ext>
            </a:extLst>
          </p:cNvPr>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Overview</a:t>
            </a:r>
          </a:p>
        </p:txBody>
      </p:sp>
    </p:spTree>
    <p:extLst>
      <p:ext uri="{BB962C8B-B14F-4D97-AF65-F5344CB8AC3E}">
        <p14:creationId xmlns:p14="http://schemas.microsoft.com/office/powerpoint/2010/main" val="204459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hlinkClick r:id="rId3"/>
              </a:rPr>
              <a:t>https://ecqi.healthit.gov</a:t>
            </a:r>
            <a:endParaRPr lang="en-US" dirty="0"/>
          </a:p>
        </p:txBody>
      </p:sp>
      <p:sp>
        <p:nvSpPr>
          <p:cNvPr id="8" name="Content Placeholder 3"/>
          <p:cNvSpPr txBox="1">
            <a:spLocks noGrp="1"/>
          </p:cNvSpPr>
          <p:nvPr>
            <p:ph idx="1"/>
          </p:nvPr>
        </p:nvSpPr>
        <p:spPr>
          <a:xfrm>
            <a:off x="1120683" y="2628345"/>
            <a:ext cx="6902634" cy="769441"/>
          </a:xfrm>
          <a:prstGeom prst="rect">
            <a:avLst/>
          </a:prstGeom>
          <a:noFill/>
        </p:spPr>
        <p:txBody>
          <a:bodyPr wrap="square" rtlCol="0">
            <a:spAutoFit/>
          </a:bodyPr>
          <a:lstStyle/>
          <a:p>
            <a:pPr marL="0" indent="0" algn="ctr">
              <a:buNone/>
            </a:pPr>
            <a:r>
              <a:rPr lang="en-US" sz="4400" dirty="0"/>
              <a:t>Demonstration</a:t>
            </a:r>
            <a:r>
              <a:rPr lang="en-US" sz="2000" dirty="0"/>
              <a:t> </a:t>
            </a:r>
          </a:p>
        </p:txBody>
      </p:sp>
    </p:spTree>
    <p:extLst>
      <p:ext uri="{BB962C8B-B14F-4D97-AF65-F5344CB8AC3E}">
        <p14:creationId xmlns:p14="http://schemas.microsoft.com/office/powerpoint/2010/main" val="372332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Engage with eCQI </a:t>
            </a:r>
          </a:p>
        </p:txBody>
      </p:sp>
      <p:sp>
        <p:nvSpPr>
          <p:cNvPr id="8" name="Content Placeholder 3"/>
          <p:cNvSpPr txBox="1">
            <a:spLocks noGrp="1"/>
          </p:cNvSpPr>
          <p:nvPr>
            <p:ph idx="1"/>
          </p:nvPr>
        </p:nvSpPr>
        <p:spPr>
          <a:xfrm>
            <a:off x="260166" y="2071654"/>
            <a:ext cx="8623667" cy="3711785"/>
          </a:xfrm>
          <a:prstGeom prst="rect">
            <a:avLst/>
          </a:prstGeom>
          <a:noFill/>
        </p:spPr>
        <p:txBody>
          <a:bodyPr wrap="square" rtlCol="0">
            <a:spAutoFit/>
          </a:bodyPr>
          <a:lstStyle/>
          <a:p>
            <a:r>
              <a:rPr lang="en-US" sz="2400" dirty="0"/>
              <a:t>Provide feedback and suggestions to </a:t>
            </a:r>
            <a:r>
              <a:rPr lang="en-US" sz="2400" dirty="0">
                <a:hlinkClick r:id="rId3"/>
              </a:rPr>
              <a:t>ecqi-resource-center@hhs.gov</a:t>
            </a:r>
            <a:endParaRPr lang="en-US" sz="2400" dirty="0"/>
          </a:p>
          <a:p>
            <a:r>
              <a:rPr lang="en-US" sz="2400" dirty="0"/>
              <a:t>Submit key eCQI news and events for highlighting on the eCQI Resource Center </a:t>
            </a:r>
          </a:p>
          <a:p>
            <a:r>
              <a:rPr lang="en-US" sz="2400" dirty="0"/>
              <a:t>Share the eCQI Resource Center with your peers and stakeholders</a:t>
            </a:r>
          </a:p>
          <a:p>
            <a:r>
              <a:rPr lang="en-US" sz="2400" dirty="0"/>
              <a:t>Add a link to the eCQI Resource Center from your website and include in your newsletters </a:t>
            </a:r>
          </a:p>
          <a:p>
            <a:pPr marL="0" indent="0" algn="ctr">
              <a:buNone/>
            </a:pPr>
            <a:endParaRPr lang="en-US" sz="2400" dirty="0"/>
          </a:p>
        </p:txBody>
      </p:sp>
    </p:spTree>
    <p:extLst>
      <p:ext uri="{BB962C8B-B14F-4D97-AF65-F5344CB8AC3E}">
        <p14:creationId xmlns:p14="http://schemas.microsoft.com/office/powerpoint/2010/main" val="3758924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Questions?</a:t>
            </a:r>
          </a:p>
        </p:txBody>
      </p:sp>
      <p:pic>
        <p:nvPicPr>
          <p:cNvPr id="7" name="Picture 6" descr="Question mark button">
            <a:extLst>
              <a:ext uri="{FF2B5EF4-FFF2-40B4-BE49-F238E27FC236}">
                <a16:creationId xmlns:a16="http://schemas.microsoft.com/office/drawing/2014/main" id="{BB8BF002-65AB-4DC7-9F54-05D5B1589088}"/>
              </a:ext>
            </a:extLst>
          </p:cNvPr>
          <p:cNvPicPr>
            <a:picLocks noChangeAspect="1"/>
          </p:cNvPicPr>
          <p:nvPr/>
        </p:nvPicPr>
        <p:blipFill>
          <a:blip r:embed="rId3" cstate="print"/>
          <a:stretch>
            <a:fillRect/>
          </a:stretch>
        </p:blipFill>
        <p:spPr>
          <a:xfrm>
            <a:off x="2209800" y="2714659"/>
            <a:ext cx="4724400" cy="3545549"/>
          </a:xfrm>
          <a:prstGeom prst="rect">
            <a:avLst/>
          </a:prstGeom>
        </p:spPr>
      </p:pic>
    </p:spTree>
    <p:extLst>
      <p:ext uri="{BB962C8B-B14F-4D97-AF65-F5344CB8AC3E}">
        <p14:creationId xmlns:p14="http://schemas.microsoft.com/office/powerpoint/2010/main" val="327171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t"/>
          <a:lstStyle/>
          <a:p>
            <a:r>
              <a:rPr lang="en-US" dirty="0"/>
              <a:t>CMS Showcase Opportunities</a:t>
            </a:r>
          </a:p>
        </p:txBody>
      </p:sp>
      <p:sp>
        <p:nvSpPr>
          <p:cNvPr id="3" name="Content Placeholder 2"/>
          <p:cNvSpPr>
            <a:spLocks noGrp="1"/>
          </p:cNvSpPr>
          <p:nvPr>
            <p:ph idx="1"/>
          </p:nvPr>
        </p:nvSpPr>
        <p:spPr>
          <a:xfrm>
            <a:off x="0" y="1828800"/>
            <a:ext cx="8991599" cy="4297363"/>
          </a:xfrm>
        </p:spPr>
        <p:txBody>
          <a:bodyPr>
            <a:normAutofit/>
          </a:bodyPr>
          <a:lstStyle/>
          <a:p>
            <a:pPr marL="457200" lvl="1" indent="0">
              <a:buNone/>
            </a:pPr>
            <a:r>
              <a:rPr lang="en-US" sz="2700" b="1" dirty="0"/>
              <a:t>Reminder: </a:t>
            </a:r>
          </a:p>
          <a:p>
            <a:pPr marL="457200" lvl="1" indent="0">
              <a:buNone/>
            </a:pPr>
            <a:endParaRPr lang="en-US" sz="2700" dirty="0"/>
          </a:p>
          <a:p>
            <a:pPr marL="457200" lvl="1" indent="0">
              <a:buNone/>
            </a:pPr>
            <a:r>
              <a:rPr lang="en-US" sz="2700" dirty="0"/>
              <a:t>If you are currently developing quality measures that you would like to present to CMS contact the MMS Support Desk at </a:t>
            </a:r>
            <a:r>
              <a:rPr lang="en-US" sz="2700" dirty="0">
                <a:hlinkClick r:id="rId3"/>
              </a:rPr>
              <a:t>MMSsupport@Battelle.org</a:t>
            </a:r>
            <a:endParaRPr lang="en-US" sz="2700" dirty="0"/>
          </a:p>
          <a:p>
            <a:pPr marL="457200" lvl="1" indent="0">
              <a:buNone/>
            </a:pPr>
            <a:endParaRPr lang="en-US" sz="3200" dirty="0"/>
          </a:p>
          <a:p>
            <a:endParaRPr lang="en-US" dirty="0"/>
          </a:p>
        </p:txBody>
      </p:sp>
      <p:sp>
        <p:nvSpPr>
          <p:cNvPr id="7"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Tree>
    <p:extLst>
      <p:ext uri="{BB962C8B-B14F-4D97-AF65-F5344CB8AC3E}">
        <p14:creationId xmlns:p14="http://schemas.microsoft.com/office/powerpoint/2010/main" val="132984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t"/>
          <a:lstStyle/>
          <a:p>
            <a:r>
              <a:rPr lang="en-US" dirty="0"/>
              <a:t>CMS Measures under Consideration</a:t>
            </a:r>
          </a:p>
        </p:txBody>
      </p:sp>
      <p:sp>
        <p:nvSpPr>
          <p:cNvPr id="3" name="Content Placeholder 2"/>
          <p:cNvSpPr>
            <a:spLocks noGrp="1"/>
          </p:cNvSpPr>
          <p:nvPr>
            <p:ph idx="1"/>
          </p:nvPr>
        </p:nvSpPr>
        <p:spPr>
          <a:xfrm>
            <a:off x="0" y="1828800"/>
            <a:ext cx="8991599" cy="4297363"/>
          </a:xfrm>
        </p:spPr>
        <p:txBody>
          <a:bodyPr>
            <a:normAutofit/>
          </a:bodyPr>
          <a:lstStyle/>
          <a:p>
            <a:pPr marL="457200" lvl="1" indent="0">
              <a:buNone/>
            </a:pPr>
            <a:r>
              <a:rPr lang="en-US" sz="2700" b="1" dirty="0"/>
              <a:t>Reminder: </a:t>
            </a:r>
          </a:p>
          <a:p>
            <a:pPr marL="457200" lvl="1" indent="0">
              <a:buNone/>
            </a:pPr>
            <a:endParaRPr lang="en-US" sz="2700" dirty="0"/>
          </a:p>
          <a:p>
            <a:pPr marL="457200" lvl="1" indent="0">
              <a:buNone/>
            </a:pPr>
            <a:r>
              <a:rPr lang="en-US" sz="3200" dirty="0"/>
              <a:t>The opportunity to submit measures to CMS for consideration in a program ends in June.</a:t>
            </a:r>
          </a:p>
          <a:p>
            <a:pPr lvl="1"/>
            <a:r>
              <a:rPr lang="en-US" sz="2700" dirty="0"/>
              <a:t>	</a:t>
            </a:r>
            <a:r>
              <a:rPr lang="en-US" sz="2700" b="1" dirty="0"/>
              <a:t>June 1, 2018: </a:t>
            </a:r>
            <a:r>
              <a:rPr lang="en-US" sz="2700" dirty="0"/>
              <a:t>MIPS-Quality measures are due</a:t>
            </a:r>
          </a:p>
          <a:p>
            <a:pPr lvl="1"/>
            <a:r>
              <a:rPr lang="en-US" sz="2700" dirty="0"/>
              <a:t>	</a:t>
            </a:r>
            <a:r>
              <a:rPr lang="en-US" sz="2700" b="1" dirty="0"/>
              <a:t>June 15, 2018: </a:t>
            </a:r>
            <a:r>
              <a:rPr lang="en-US" sz="2700" dirty="0"/>
              <a:t>JIRA closes, no more submissions 	accepted</a:t>
            </a:r>
          </a:p>
          <a:p>
            <a:pPr marL="457200" lvl="1" indent="0">
              <a:buNone/>
            </a:pPr>
            <a:endParaRPr lang="en-US" sz="3200" dirty="0"/>
          </a:p>
          <a:p>
            <a:endParaRPr lang="en-US" dirty="0"/>
          </a:p>
        </p:txBody>
      </p:sp>
      <p:sp>
        <p:nvSpPr>
          <p:cNvPr id="7"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Tree>
    <p:extLst>
      <p:ext uri="{BB962C8B-B14F-4D97-AF65-F5344CB8AC3E}">
        <p14:creationId xmlns:p14="http://schemas.microsoft.com/office/powerpoint/2010/main" val="393419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chor="t"/>
          <a:lstStyle/>
          <a:p>
            <a:r>
              <a:rPr lang="en-US" dirty="0"/>
              <a:t>MACRA Newsletter</a:t>
            </a:r>
          </a:p>
        </p:txBody>
      </p:sp>
      <p:sp>
        <p:nvSpPr>
          <p:cNvPr id="7"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pic>
        <p:nvPicPr>
          <p:cNvPr id="8" name="Picture 7" descr="CMS Measure Development Education &amp; Outreach monthly newsletter example">
            <a:extLst>
              <a:ext uri="{FF2B5EF4-FFF2-40B4-BE49-F238E27FC236}">
                <a16:creationId xmlns:a16="http://schemas.microsoft.com/office/drawing/2014/main" id="{1FF392C1-8E2C-4576-B2CF-C7C2FF486AF0}"/>
              </a:ext>
            </a:extLst>
          </p:cNvPr>
          <p:cNvPicPr>
            <a:picLocks noChangeAspect="1"/>
          </p:cNvPicPr>
          <p:nvPr/>
        </p:nvPicPr>
        <p:blipFill rotWithShape="1">
          <a:blip r:embed="rId3"/>
          <a:srcRect l="74177" t="31301" r="10366" b="19269"/>
          <a:stretch/>
        </p:blipFill>
        <p:spPr>
          <a:xfrm>
            <a:off x="152400" y="2164964"/>
            <a:ext cx="4526889" cy="4071521"/>
          </a:xfrm>
          <a:prstGeom prst="rect">
            <a:avLst/>
          </a:prstGeom>
        </p:spPr>
      </p:pic>
      <p:pic>
        <p:nvPicPr>
          <p:cNvPr id="9" name="Picture 8" descr="Public Comment and Technical Expert Panel Opportunities listing in newsletter example">
            <a:extLst>
              <a:ext uri="{FF2B5EF4-FFF2-40B4-BE49-F238E27FC236}">
                <a16:creationId xmlns:a16="http://schemas.microsoft.com/office/drawing/2014/main" id="{5B9011D0-34B2-4F3F-B72E-926F855F7B32}"/>
              </a:ext>
            </a:extLst>
          </p:cNvPr>
          <p:cNvPicPr>
            <a:picLocks noChangeAspect="1"/>
          </p:cNvPicPr>
          <p:nvPr/>
        </p:nvPicPr>
        <p:blipFill rotWithShape="1">
          <a:blip r:embed="rId4"/>
          <a:srcRect l="72713" t="33577" r="8811" b="3008"/>
          <a:stretch/>
        </p:blipFill>
        <p:spPr>
          <a:xfrm>
            <a:off x="4788332" y="2335762"/>
            <a:ext cx="4027314" cy="3887757"/>
          </a:xfrm>
          <a:prstGeom prst="rect">
            <a:avLst/>
          </a:prstGeom>
        </p:spPr>
      </p:pic>
    </p:spTree>
    <p:extLst>
      <p:ext uri="{BB962C8B-B14F-4D97-AF65-F5344CB8AC3E}">
        <p14:creationId xmlns:p14="http://schemas.microsoft.com/office/powerpoint/2010/main" val="337255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a:t>Measure Development Education &amp; Outreach for Specialty Societies &amp; Patient Advocacy Groups</a:t>
            </a:r>
            <a:endParaRPr lang="en-US" dirty="0"/>
          </a:p>
        </p:txBody>
      </p:sp>
      <p:sp>
        <p:nvSpPr>
          <p:cNvPr id="7" name="Content Placeholder 1"/>
          <p:cNvSpPr>
            <a:spLocks noGrp="1"/>
          </p:cNvSpPr>
          <p:nvPr>
            <p:ph idx="1"/>
          </p:nvPr>
        </p:nvSpPr>
        <p:spPr/>
        <p:txBody>
          <a:bodyPr>
            <a:normAutofit/>
          </a:bodyPr>
          <a:lstStyle/>
          <a:p>
            <a:pPr marL="0" indent="0">
              <a:buNone/>
            </a:pPr>
            <a:r>
              <a:rPr lang="en-US" sz="2700" b="1" dirty="0"/>
              <a:t>Planned Upcoming Webinars:</a:t>
            </a:r>
          </a:p>
          <a:p>
            <a:pPr lvl="1"/>
            <a:r>
              <a:rPr lang="en-US" sz="2700" b="1" dirty="0"/>
              <a:t>June 6, 2018; </a:t>
            </a:r>
            <a:r>
              <a:rPr lang="en-US" sz="2700" i="1" dirty="0"/>
              <a:t>2:00-3:00pm ET: </a:t>
            </a:r>
            <a:r>
              <a:rPr lang="en-US" sz="2700" dirty="0"/>
              <a:t>Risk-Adjustment for Quality Measures</a:t>
            </a:r>
          </a:p>
          <a:p>
            <a:pPr lvl="1"/>
            <a:r>
              <a:rPr lang="en-US" sz="2700" b="1" dirty="0"/>
              <a:t>June 27, 2018; </a:t>
            </a:r>
            <a:r>
              <a:rPr lang="en-US" sz="2700" i="1" dirty="0"/>
              <a:t>2:00-3:00pm ET: </a:t>
            </a:r>
            <a:r>
              <a:rPr lang="en-US" sz="2700" dirty="0"/>
              <a:t>Updates to CQL for </a:t>
            </a:r>
            <a:r>
              <a:rPr lang="en-US" sz="2700" dirty="0" err="1"/>
              <a:t>eCQMs</a:t>
            </a:r>
            <a:endParaRPr lang="en-US" sz="2700" dirty="0"/>
          </a:p>
          <a:p>
            <a:pPr marL="514350" indent="-457200"/>
            <a:r>
              <a:rPr lang="en-US" sz="2700" dirty="0"/>
              <a:t>Suggestions for future topics?</a:t>
            </a:r>
          </a:p>
          <a:p>
            <a:pPr marL="514350" indent="-457200"/>
            <a:endParaRPr lang="en-US" sz="105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Tree>
    <p:extLst>
      <p:ext uri="{BB962C8B-B14F-4D97-AF65-F5344CB8AC3E}">
        <p14:creationId xmlns:p14="http://schemas.microsoft.com/office/powerpoint/2010/main" val="71256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Vision and Goals: </a:t>
            </a:r>
            <a:r>
              <a:rPr lang="en-US" sz="4000" dirty="0">
                <a:solidFill>
                  <a:prstClr val="white"/>
                </a:solidFill>
              </a:rPr>
              <a:t>Webinar Series</a:t>
            </a:r>
            <a:endParaRPr lang="en-US" sz="4000" dirty="0"/>
          </a:p>
        </p:txBody>
      </p:sp>
      <p:sp>
        <p:nvSpPr>
          <p:cNvPr id="4" name="Content Placeholder 3"/>
          <p:cNvSpPr txBox="1">
            <a:spLocks noGrp="1"/>
          </p:cNvSpPr>
          <p:nvPr>
            <p:ph idx="1"/>
          </p:nvPr>
        </p:nvSpPr>
        <p:spPr>
          <a:xfrm>
            <a:off x="23734" y="1701281"/>
            <a:ext cx="8967866" cy="2197525"/>
          </a:xfrm>
          <a:prstGeom prst="rect">
            <a:avLst/>
          </a:prstGeom>
          <a:noFill/>
        </p:spPr>
        <p:txBody>
          <a:bodyPr wrap="square" rtlCol="0">
            <a:spAutoFit/>
          </a:bodyPr>
          <a:lstStyle/>
          <a:p>
            <a:r>
              <a:rPr lang="en-US" sz="2400" dirty="0"/>
              <a:t>An ongoing process to engage clinical specialty societies and patient advocacy groups in quality measure development. </a:t>
            </a:r>
          </a:p>
          <a:p>
            <a:r>
              <a:rPr lang="en-US" sz="2400" dirty="0"/>
              <a:t>Elicit feedback that will help CMS design toolkits and enduring materials designed specifically for specialty societies and patient advocacy groups interested in measure development. </a:t>
            </a:r>
          </a:p>
          <a:p>
            <a:pPr marL="0" indent="0" algn="ctr">
              <a:buNone/>
            </a:pPr>
            <a:endParaRPr lang="en-US" sz="1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6" name="Rectangle 5"/>
          <p:cNvSpPr/>
          <p:nvPr/>
        </p:nvSpPr>
        <p:spPr>
          <a:xfrm>
            <a:off x="469067" y="3898806"/>
            <a:ext cx="8205866" cy="3342453"/>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lvl="1">
              <a:buFont typeface="Wingdings" panose="05000000000000000000" pitchFamily="2" charset="2"/>
              <a:buChar char="ü"/>
            </a:pPr>
            <a:r>
              <a:rPr lang="en-US" sz="2400" dirty="0"/>
              <a:t> Frequent Communication</a:t>
            </a:r>
          </a:p>
          <a:p>
            <a:pPr lvl="1">
              <a:buFont typeface="Wingdings" panose="05000000000000000000" pitchFamily="2" charset="2"/>
              <a:buChar char="ü"/>
            </a:pPr>
            <a:r>
              <a:rPr lang="en-US" sz="2400" dirty="0"/>
              <a:t>Enduring Materials</a:t>
            </a: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marL="742950" lvl="1" indent="-285750">
              <a:spcBef>
                <a:spcPct val="20000"/>
              </a:spcBef>
              <a:buFont typeface="Wingdings" panose="05000000000000000000" pitchFamily="2" charset="2"/>
              <a:buChar char="ü"/>
            </a:pPr>
            <a:endParaRPr lang="en-US" sz="2400" dirty="0">
              <a:solidFill>
                <a:prstClr val="black"/>
              </a:solidFill>
            </a:endParaRPr>
          </a:p>
          <a:p>
            <a:pPr marL="742950" lvl="1" indent="-285750">
              <a:spcBef>
                <a:spcPct val="20000"/>
              </a:spcBef>
              <a:buFont typeface="Wingdings" panose="05000000000000000000" pitchFamily="2" charset="2"/>
              <a:buChar char="ü"/>
            </a:pPr>
            <a:endParaRPr lang="en-US" sz="2400" dirty="0">
              <a:solidFill>
                <a:prstClr val="black"/>
              </a:solidFill>
            </a:endParaRPr>
          </a:p>
          <a:p>
            <a:pPr lvl="1">
              <a:spcBef>
                <a:spcPct val="20000"/>
              </a:spcBef>
            </a:pP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Targeted Newsletters and Communication</a:t>
            </a:r>
          </a:p>
          <a:p>
            <a:pPr marL="742950" lvl="1" indent="-285750">
              <a:spcBef>
                <a:spcPct val="20000"/>
              </a:spcBef>
              <a:buFont typeface="Wingdings" panose="05000000000000000000" pitchFamily="2" charset="2"/>
              <a:buChar char="ü"/>
            </a:pPr>
            <a:r>
              <a:rPr lang="en-US" sz="2400" dirty="0"/>
              <a:t>Showcase Opportunities</a:t>
            </a:r>
            <a:endParaRPr lang="en-US" dirty="0"/>
          </a:p>
        </p:txBody>
      </p:sp>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98" y="0"/>
            <a:ext cx="9118002" cy="1417638"/>
          </a:xfrm>
        </p:spPr>
        <p:txBody>
          <a:bodyPr anchor="t"/>
          <a:lstStyle/>
          <a:p>
            <a:r>
              <a:rPr lang="en-US" sz="4000" dirty="0"/>
              <a:t>eCQI Resource Center Webinar # 12</a:t>
            </a:r>
          </a:p>
        </p:txBody>
      </p:sp>
      <p:sp>
        <p:nvSpPr>
          <p:cNvPr id="6" name="Text Placeholder 1"/>
          <p:cNvSpPr txBox="1">
            <a:spLocks/>
          </p:cNvSpPr>
          <p:nvPr/>
        </p:nvSpPr>
        <p:spPr>
          <a:xfrm>
            <a:off x="25998" y="1828800"/>
            <a:ext cx="9118002"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b="1" dirty="0"/>
              <a:t>Contact information:</a:t>
            </a:r>
          </a:p>
          <a:p>
            <a:r>
              <a:rPr lang="en-US" sz="2700" b="1" u="sng" dirty="0"/>
              <a:t>Battelle</a:t>
            </a:r>
          </a:p>
          <a:p>
            <a:pPr marL="0" indent="0">
              <a:buNone/>
            </a:pPr>
            <a:r>
              <a:rPr lang="en-US" sz="2700" dirty="0"/>
              <a:t>Measures Management System Contract Holder:  </a:t>
            </a:r>
            <a:r>
              <a:rPr lang="en-US" sz="2700" dirty="0">
                <a:solidFill>
                  <a:srgbClr val="0000FF"/>
                </a:solidFill>
              </a:rPr>
              <a:t>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Golden Horton: Golden.Horton@cms.hhs.gov</a:t>
            </a:r>
          </a:p>
          <a:p>
            <a:pPr marL="0" indent="0">
              <a:buNone/>
            </a:pPr>
            <a:r>
              <a:rPr lang="en-US" sz="2700" dirty="0"/>
              <a:t>Kimberly Rawlings: Kimberly.Rawlings@cms.hhs.gov</a:t>
            </a:r>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Tree>
    <p:extLst>
      <p:ext uri="{BB962C8B-B14F-4D97-AF65-F5344CB8AC3E}">
        <p14:creationId xmlns:p14="http://schemas.microsoft.com/office/powerpoint/2010/main" val="27537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 Webinar # 12:</a:t>
            </a:r>
          </a:p>
          <a:p>
            <a:pPr marL="0" indent="0">
              <a:buNone/>
            </a:pPr>
            <a:endParaRPr lang="en-US" sz="2800" dirty="0"/>
          </a:p>
        </p:txBody>
      </p:sp>
      <p:sp>
        <p:nvSpPr>
          <p:cNvPr id="7" name="Rectangle 6"/>
          <p:cNvSpPr/>
          <p:nvPr/>
        </p:nvSpPr>
        <p:spPr>
          <a:xfrm>
            <a:off x="838200" y="2294945"/>
            <a:ext cx="7467600" cy="3031599"/>
          </a:xfrm>
          <a:prstGeom prst="rect">
            <a:avLst/>
          </a:prstGeom>
        </p:spPr>
        <p:txBody>
          <a:bodyPr wrap="square">
            <a:spAutoFit/>
          </a:bodyPr>
          <a:lstStyle/>
          <a:p>
            <a:pPr marL="514350" indent="-514350">
              <a:buFont typeface="+mj-lt"/>
              <a:buAutoNum type="arabicPeriod"/>
            </a:pPr>
            <a:r>
              <a:rPr lang="en-US" sz="2700" dirty="0"/>
              <a:t>eCQI Resource Center Background</a:t>
            </a:r>
          </a:p>
          <a:p>
            <a:pPr marL="514350" indent="-514350">
              <a:buFont typeface="+mj-lt"/>
              <a:buAutoNum type="arabicPeriod"/>
            </a:pPr>
            <a:r>
              <a:rPr lang="en-US" sz="2800" dirty="0"/>
              <a:t>eCQMs for 2019 Reporting/Performance Overview</a:t>
            </a:r>
            <a:endParaRPr lang="en-US" sz="2700" dirty="0"/>
          </a:p>
          <a:p>
            <a:pPr marL="514350" indent="-514350">
              <a:buFont typeface="+mj-lt"/>
              <a:buAutoNum type="arabicPeriod"/>
            </a:pPr>
            <a:r>
              <a:rPr lang="en-US" sz="2700" dirty="0"/>
              <a:t>eCQI Resource Center Demonstration</a:t>
            </a:r>
          </a:p>
          <a:p>
            <a:pPr marL="514350" indent="-514350">
              <a:buFont typeface="+mj-lt"/>
              <a:buAutoNum type="arabicPeriod"/>
            </a:pPr>
            <a:r>
              <a:rPr lang="en-US" sz="2700" dirty="0"/>
              <a:t>eCQI Resource Center Contact Information </a:t>
            </a:r>
          </a:p>
          <a:p>
            <a:pPr marL="514350" indent="-514350">
              <a:buFont typeface="+mj-lt"/>
              <a:buAutoNum type="arabicPeriod"/>
            </a:pPr>
            <a:r>
              <a:rPr lang="en-US" sz="2700" dirty="0"/>
              <a:t>Questions and Suggestions</a:t>
            </a:r>
          </a:p>
          <a:p>
            <a:pPr marL="514350" indent="-514350">
              <a:buFont typeface="+mj-lt"/>
              <a:buAutoNum type="arabicPeriod"/>
            </a:pPr>
            <a:r>
              <a:rPr lang="en-US" sz="2700" dirty="0"/>
              <a:t>Upcoming Webinar Sessions</a:t>
            </a:r>
          </a:p>
        </p:txBody>
      </p:sp>
    </p:spTree>
    <p:extLst>
      <p:ext uri="{BB962C8B-B14F-4D97-AF65-F5344CB8AC3E}">
        <p14:creationId xmlns:p14="http://schemas.microsoft.com/office/powerpoint/2010/main" val="16069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3608"/>
          </a:xfrm>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One-stop shop for the most current resources to support electronic clinical quality improvement</a:t>
            </a:r>
          </a:p>
        </p:txBody>
      </p:sp>
      <p:pic>
        <p:nvPicPr>
          <p:cNvPr id="4" name="Picture 3" descr="eCQI Resource Center website screenshot">
            <a:extLst>
              <a:ext uri="{FF2B5EF4-FFF2-40B4-BE49-F238E27FC236}">
                <a16:creationId xmlns:a16="http://schemas.microsoft.com/office/drawing/2014/main" id="{B34884C8-5637-483F-8613-88968D35E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828800"/>
            <a:ext cx="7086600" cy="4797609"/>
          </a:xfrm>
          <a:prstGeom prst="rect">
            <a:avLst/>
          </a:prstGeom>
        </p:spPr>
      </p:pic>
    </p:spTree>
    <p:extLst>
      <p:ext uri="{BB962C8B-B14F-4D97-AF65-F5344CB8AC3E}">
        <p14:creationId xmlns:p14="http://schemas.microsoft.com/office/powerpoint/2010/main" val="378462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3" name="Content Placeholder 2">
            <a:extLst>
              <a:ext uri="{FF2B5EF4-FFF2-40B4-BE49-F238E27FC236}">
                <a16:creationId xmlns:a16="http://schemas.microsoft.com/office/drawing/2014/main" id="{E49755D7-0C09-476A-A407-62C39B02CD79}"/>
              </a:ext>
            </a:extLst>
          </p:cNvPr>
          <p:cNvSpPr>
            <a:spLocks noGrp="1"/>
          </p:cNvSpPr>
          <p:nvPr>
            <p:ph idx="1"/>
          </p:nvPr>
        </p:nvSpPr>
        <p:spPr/>
        <p:txBody>
          <a:bodyPr>
            <a:normAutofit fontScale="92500"/>
          </a:bodyPr>
          <a:lstStyle/>
          <a:p>
            <a:r>
              <a:rPr lang="en-US" dirty="0"/>
              <a:t>The Resource Center serves as a one-stop-shop for the most current information to support electronic clinical quality improvement (eCQI). </a:t>
            </a:r>
          </a:p>
          <a:p>
            <a:r>
              <a:rPr lang="en-US" dirty="0"/>
              <a:t>This website has the most current news, events and resources related to electronic Clinical Quality Measure (eCQM) tools and standards.</a:t>
            </a:r>
          </a:p>
          <a:p>
            <a:r>
              <a:rPr lang="en-US" dirty="0"/>
              <a:t>A place to coordinate people and the activities around eCQI.</a:t>
            </a:r>
          </a:p>
          <a:p>
            <a:endParaRPr 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eCQI Resource Center Background</a:t>
            </a:r>
          </a:p>
        </p:txBody>
      </p:sp>
    </p:spTree>
    <p:extLst>
      <p:ext uri="{BB962C8B-B14F-4D97-AF65-F5344CB8AC3E}">
        <p14:creationId xmlns:p14="http://schemas.microsoft.com/office/powerpoint/2010/main" val="141249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3" name="Content Placeholder 2">
            <a:extLst>
              <a:ext uri="{FF2B5EF4-FFF2-40B4-BE49-F238E27FC236}">
                <a16:creationId xmlns:a16="http://schemas.microsoft.com/office/drawing/2014/main" id="{E49755D7-0C09-476A-A407-62C39B02CD79}"/>
              </a:ext>
            </a:extLst>
          </p:cNvPr>
          <p:cNvSpPr>
            <a:spLocks noGrp="1"/>
          </p:cNvSpPr>
          <p:nvPr>
            <p:ph idx="1"/>
          </p:nvPr>
        </p:nvSpPr>
        <p:spPr/>
        <p:txBody>
          <a:bodyPr>
            <a:normAutofit fontScale="77500" lnSpcReduction="20000"/>
          </a:bodyPr>
          <a:lstStyle/>
          <a:p>
            <a:pPr marL="285750" indent="-285750"/>
            <a:r>
              <a:rPr lang="en-US" sz="2800" dirty="0"/>
              <a:t>Contains provides the most current resources for electronic clinical quality improvement, such as:</a:t>
            </a:r>
          </a:p>
          <a:p>
            <a:pPr marL="1028700" lvl="1">
              <a:buFont typeface="Arial" panose="020B0604020202020204" pitchFamily="34" charset="0"/>
              <a:buChar char="•"/>
            </a:pPr>
            <a:r>
              <a:rPr lang="en-US" dirty="0"/>
              <a:t>eCQMs </a:t>
            </a:r>
          </a:p>
          <a:p>
            <a:pPr marL="1028700" lvl="1">
              <a:buFont typeface="Arial" panose="020B0604020202020204" pitchFamily="34" charset="0"/>
              <a:buChar char="•"/>
            </a:pPr>
            <a:r>
              <a:rPr lang="en-US" dirty="0">
                <a:solidFill>
                  <a:srgbClr val="000000"/>
                </a:solidFill>
              </a:rPr>
              <a:t>eCQI Standards </a:t>
            </a:r>
          </a:p>
          <a:p>
            <a:pPr marL="1428750" lvl="2"/>
            <a:r>
              <a:rPr lang="en-US" dirty="0"/>
              <a:t>Clinical Quality Language (CQL)</a:t>
            </a:r>
          </a:p>
          <a:p>
            <a:pPr marL="1428750" lvl="2"/>
            <a:r>
              <a:rPr lang="en-US" dirty="0"/>
              <a:t>Quality Data Model (QDM)</a:t>
            </a:r>
          </a:p>
          <a:p>
            <a:pPr marL="1428750" lvl="2"/>
            <a:r>
              <a:rPr lang="en-US" dirty="0">
                <a:solidFill>
                  <a:srgbClr val="000000"/>
                </a:solidFill>
              </a:rPr>
              <a:t>Quality Reporting Document Architecture (QRDA)</a:t>
            </a:r>
          </a:p>
          <a:p>
            <a:pPr marL="1028700" lvl="1">
              <a:buFont typeface="Arial" panose="020B0604020202020204" pitchFamily="34" charset="0"/>
              <a:buChar char="•"/>
            </a:pPr>
            <a:r>
              <a:rPr lang="en-US" dirty="0">
                <a:solidFill>
                  <a:srgbClr val="000000"/>
                </a:solidFill>
              </a:rPr>
              <a:t>Tools and Resources</a:t>
            </a:r>
          </a:p>
          <a:p>
            <a:pPr marL="1428750" lvl="2"/>
            <a:r>
              <a:rPr lang="en-US" dirty="0">
                <a:solidFill>
                  <a:srgbClr val="000000"/>
                </a:solidFill>
              </a:rPr>
              <a:t>Education</a:t>
            </a:r>
          </a:p>
          <a:p>
            <a:pPr marL="1428750" lvl="2"/>
            <a:r>
              <a:rPr lang="en-US" dirty="0">
                <a:solidFill>
                  <a:srgbClr val="000000"/>
                </a:solidFill>
              </a:rPr>
              <a:t>Implementation Resources</a:t>
            </a:r>
          </a:p>
          <a:p>
            <a:pPr marL="1885950" lvl="3"/>
            <a:r>
              <a:rPr lang="en-US" dirty="0">
                <a:solidFill>
                  <a:srgbClr val="000000"/>
                </a:solidFill>
              </a:rPr>
              <a:t>Checklists</a:t>
            </a:r>
          </a:p>
          <a:p>
            <a:pPr marL="1885950" lvl="3"/>
            <a:r>
              <a:rPr lang="en-US" dirty="0">
                <a:solidFill>
                  <a:srgbClr val="000000"/>
                </a:solidFill>
              </a:rPr>
              <a:t>eCQM Measure Logic and Implementation Guidance </a:t>
            </a:r>
          </a:p>
          <a:p>
            <a:pPr marL="1885950" lvl="3"/>
            <a:r>
              <a:rPr lang="en-US" dirty="0">
                <a:solidFill>
                  <a:srgbClr val="000000"/>
                </a:solidFill>
              </a:rPr>
              <a:t>Technical Release Notes </a:t>
            </a:r>
          </a:p>
          <a:p>
            <a:pPr marL="1428750" lvl="2"/>
            <a:r>
              <a:rPr lang="en-US" dirty="0">
                <a:solidFill>
                  <a:srgbClr val="000000"/>
                </a:solidFill>
              </a:rPr>
              <a:t>Tools Library </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a:t>eCQI Resource Center Background </a:t>
            </a:r>
            <a:endParaRPr lang="en-US" dirty="0"/>
          </a:p>
        </p:txBody>
      </p:sp>
    </p:spTree>
    <p:extLst>
      <p:ext uri="{BB962C8B-B14F-4D97-AF65-F5344CB8AC3E}">
        <p14:creationId xmlns:p14="http://schemas.microsoft.com/office/powerpoint/2010/main" val="283901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Eligible Professional / Eligible Clinician eCQMs</a:t>
            </a:r>
          </a:p>
        </p:txBody>
      </p:sp>
      <p:sp>
        <p:nvSpPr>
          <p:cNvPr id="7" name="Rectangle 6">
            <a:extLst>
              <a:ext uri="{FF2B5EF4-FFF2-40B4-BE49-F238E27FC236}">
                <a16:creationId xmlns:a16="http://schemas.microsoft.com/office/drawing/2014/main" id="{44963E41-09D1-4315-8FF3-C8C65C0CC719}"/>
              </a:ext>
            </a:extLst>
          </p:cNvPr>
          <p:cNvSpPr/>
          <p:nvPr/>
        </p:nvSpPr>
        <p:spPr>
          <a:xfrm>
            <a:off x="3139556" y="6488668"/>
            <a:ext cx="2793778" cy="369332"/>
          </a:xfrm>
          <a:prstGeom prst="rect">
            <a:avLst/>
          </a:prstGeom>
        </p:spPr>
        <p:txBody>
          <a:bodyPr wrap="none">
            <a:spAutoFit/>
          </a:bodyPr>
          <a:lstStyle/>
          <a:p>
            <a:r>
              <a:rPr lang="en-US" u="sng" dirty="0">
                <a:hlinkClick r:id="rId3"/>
              </a:rPr>
              <a:t>https://ecqi.healthit.gov/ep</a:t>
            </a:r>
            <a:endParaRPr lang="en-US" u="sng" dirty="0"/>
          </a:p>
        </p:txBody>
      </p:sp>
      <p:pic>
        <p:nvPicPr>
          <p:cNvPr id="9" name="Picture 8" descr="eCQI Resource Center webpage screenshot">
            <a:extLst>
              <a:ext uri="{FF2B5EF4-FFF2-40B4-BE49-F238E27FC236}">
                <a16:creationId xmlns:a16="http://schemas.microsoft.com/office/drawing/2014/main" id="{CD5E3780-BB7D-41BE-B46F-888DACE4C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774940"/>
            <a:ext cx="5715000" cy="4771327"/>
          </a:xfrm>
          <a:prstGeom prst="rect">
            <a:avLst/>
          </a:prstGeom>
        </p:spPr>
      </p:pic>
    </p:spTree>
    <p:extLst>
      <p:ext uri="{BB962C8B-B14F-4D97-AF65-F5344CB8AC3E}">
        <p14:creationId xmlns:p14="http://schemas.microsoft.com/office/powerpoint/2010/main" val="39469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Eligible Professional / Eligible Clinician eCQMs</a:t>
            </a:r>
          </a:p>
        </p:txBody>
      </p:sp>
      <p:sp>
        <p:nvSpPr>
          <p:cNvPr id="7" name="Rectangle 6">
            <a:extLst>
              <a:ext uri="{FF2B5EF4-FFF2-40B4-BE49-F238E27FC236}">
                <a16:creationId xmlns:a16="http://schemas.microsoft.com/office/drawing/2014/main" id="{5BF8F34B-3F75-410D-BE4B-FC8995884B67}"/>
              </a:ext>
            </a:extLst>
          </p:cNvPr>
          <p:cNvSpPr/>
          <p:nvPr/>
        </p:nvSpPr>
        <p:spPr>
          <a:xfrm>
            <a:off x="3139556" y="6488668"/>
            <a:ext cx="2793778" cy="369332"/>
          </a:xfrm>
          <a:prstGeom prst="rect">
            <a:avLst/>
          </a:prstGeom>
        </p:spPr>
        <p:txBody>
          <a:bodyPr wrap="none">
            <a:spAutoFit/>
          </a:bodyPr>
          <a:lstStyle/>
          <a:p>
            <a:r>
              <a:rPr lang="en-US" u="sng" dirty="0">
                <a:hlinkClick r:id="rId3"/>
              </a:rPr>
              <a:t>https://ecqi.healthit.gov/ep</a:t>
            </a:r>
            <a:endParaRPr lang="en-US" u="sng" dirty="0"/>
          </a:p>
        </p:txBody>
      </p:sp>
      <p:pic>
        <p:nvPicPr>
          <p:cNvPr id="10" name="Picture 9" descr="eCQI Resource Center webpage screenshot">
            <a:extLst>
              <a:ext uri="{FF2B5EF4-FFF2-40B4-BE49-F238E27FC236}">
                <a16:creationId xmlns:a16="http://schemas.microsoft.com/office/drawing/2014/main" id="{9991D359-F3E2-4182-AC8F-451B1A92A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774940"/>
            <a:ext cx="5715000" cy="4771327"/>
          </a:xfrm>
          <a:prstGeom prst="rect">
            <a:avLst/>
          </a:prstGeom>
        </p:spPr>
      </p:pic>
      <p:sp>
        <p:nvSpPr>
          <p:cNvPr id="9" name="Arrow: Right 8">
            <a:extLst>
              <a:ext uri="{FF2B5EF4-FFF2-40B4-BE49-F238E27FC236}">
                <a16:creationId xmlns:a16="http://schemas.microsoft.com/office/drawing/2014/main" id="{64D47710-E805-48C8-B483-7DBE89E0E182}"/>
              </a:ext>
            </a:extLst>
          </p:cNvPr>
          <p:cNvSpPr/>
          <p:nvPr/>
        </p:nvSpPr>
        <p:spPr>
          <a:xfrm rot="2099429">
            <a:off x="79648" y="3849335"/>
            <a:ext cx="1855906"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2019</a:t>
            </a:r>
          </a:p>
        </p:txBody>
      </p:sp>
    </p:spTree>
    <p:extLst>
      <p:ext uri="{BB962C8B-B14F-4D97-AF65-F5344CB8AC3E}">
        <p14:creationId xmlns:p14="http://schemas.microsoft.com/office/powerpoint/2010/main" val="160377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4000" dirty="0"/>
              <a:t>eCQI Resource Center Webinar # 12</a:t>
            </a:r>
            <a:br>
              <a:rPr lang="en-US" sz="4000" dirty="0"/>
            </a:br>
            <a:endParaRPr lang="en-US" sz="4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Eligible Professional / Eligible Clinician eCQMs</a:t>
            </a:r>
          </a:p>
        </p:txBody>
      </p:sp>
      <p:sp>
        <p:nvSpPr>
          <p:cNvPr id="9" name="Arrow: Left 8">
            <a:extLst>
              <a:ext uri="{FF2B5EF4-FFF2-40B4-BE49-F238E27FC236}">
                <a16:creationId xmlns:a16="http://schemas.microsoft.com/office/drawing/2014/main" id="{57369F4B-5AD1-4CD1-876E-6C3BE1020E5E}"/>
              </a:ext>
            </a:extLst>
          </p:cNvPr>
          <p:cNvSpPr/>
          <p:nvPr/>
        </p:nvSpPr>
        <p:spPr>
          <a:xfrm>
            <a:off x="6781800" y="6019800"/>
            <a:ext cx="2057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eCQM Table</a:t>
            </a:r>
          </a:p>
        </p:txBody>
      </p:sp>
      <p:sp>
        <p:nvSpPr>
          <p:cNvPr id="10" name="Arrow: Left 9">
            <a:extLst>
              <a:ext uri="{FF2B5EF4-FFF2-40B4-BE49-F238E27FC236}">
                <a16:creationId xmlns:a16="http://schemas.microsoft.com/office/drawing/2014/main" id="{A7FD1DAA-5C58-445A-9E1C-5E158B37DABE}"/>
              </a:ext>
            </a:extLst>
          </p:cNvPr>
          <p:cNvSpPr/>
          <p:nvPr/>
        </p:nvSpPr>
        <p:spPr>
          <a:xfrm>
            <a:off x="6781800" y="2895600"/>
            <a:ext cx="2057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eCQM Materials</a:t>
            </a:r>
          </a:p>
        </p:txBody>
      </p:sp>
      <p:sp>
        <p:nvSpPr>
          <p:cNvPr id="11" name="TextBox 10">
            <a:extLst>
              <a:ext uri="{FF2B5EF4-FFF2-40B4-BE49-F238E27FC236}">
                <a16:creationId xmlns:a16="http://schemas.microsoft.com/office/drawing/2014/main" id="{4C4F36AB-293E-429C-88F7-1F085F2B433A}"/>
              </a:ext>
            </a:extLst>
          </p:cNvPr>
          <p:cNvSpPr txBox="1"/>
          <p:nvPr/>
        </p:nvSpPr>
        <p:spPr>
          <a:xfrm>
            <a:off x="6705600" y="3505200"/>
            <a:ext cx="2514600" cy="1231106"/>
          </a:xfrm>
          <a:prstGeom prst="rect">
            <a:avLst/>
          </a:prstGeom>
          <a:noFill/>
        </p:spPr>
        <p:txBody>
          <a:bodyPr wrap="square" rtlCol="0">
            <a:spAutoFit/>
          </a:bodyPr>
          <a:lstStyle/>
          <a:p>
            <a:pPr marL="285750" indent="-285750">
              <a:buFont typeface="Arial" panose="020B0604020202020204" pitchFamily="34" charset="0"/>
              <a:buChar char="•"/>
            </a:pPr>
            <a:r>
              <a:rPr lang="en-US" sz="1400" dirty="0"/>
              <a:t>eCQM Specifications</a:t>
            </a:r>
          </a:p>
          <a:p>
            <a:pPr marL="285750" indent="-285750">
              <a:buFont typeface="Arial" panose="020B0604020202020204" pitchFamily="34" charset="0"/>
              <a:buChar char="•"/>
            </a:pPr>
            <a:r>
              <a:rPr lang="en-US" sz="1400" dirty="0"/>
              <a:t>Technical Release Notes</a:t>
            </a:r>
          </a:p>
          <a:p>
            <a:pPr marL="285750" indent="-285750">
              <a:buFont typeface="Arial" panose="020B0604020202020204" pitchFamily="34" charset="0"/>
              <a:buChar char="•"/>
            </a:pPr>
            <a:r>
              <a:rPr lang="en-US" sz="1400" dirty="0"/>
              <a:t>Implementation Guides</a:t>
            </a:r>
          </a:p>
          <a:p>
            <a:pPr marL="285750" indent="-285750">
              <a:buFont typeface="Arial" panose="020B0604020202020204" pitchFamily="34" charset="0"/>
              <a:buChar char="•"/>
            </a:pPr>
            <a:r>
              <a:rPr lang="en-US" sz="1400" dirty="0"/>
              <a:t>QRDA Links</a:t>
            </a:r>
          </a:p>
          <a:p>
            <a:endParaRPr lang="en-US" dirty="0"/>
          </a:p>
        </p:txBody>
      </p:sp>
      <p:pic>
        <p:nvPicPr>
          <p:cNvPr id="13" name="Picture 12" descr="eCQI Resource Center webpage screenshot - eCQM materials listing">
            <a:extLst>
              <a:ext uri="{FF2B5EF4-FFF2-40B4-BE49-F238E27FC236}">
                <a16:creationId xmlns:a16="http://schemas.microsoft.com/office/drawing/2014/main" id="{EC870844-2547-476F-A887-3477794F1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80" y="1828800"/>
            <a:ext cx="6008669" cy="5029200"/>
          </a:xfrm>
          <a:prstGeom prst="rect">
            <a:avLst/>
          </a:prstGeom>
        </p:spPr>
      </p:pic>
    </p:spTree>
    <p:extLst>
      <p:ext uri="{BB962C8B-B14F-4D97-AF65-F5344CB8AC3E}">
        <p14:creationId xmlns:p14="http://schemas.microsoft.com/office/powerpoint/2010/main" val="1804035571"/>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100224419D04488CAAC7D542501228" ma:contentTypeVersion="0" ma:contentTypeDescription="Create a new document." ma:contentTypeScope="" ma:versionID="3743565ec76ec182cad52dc3a54f4c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74909E56-70AE-415D-B3C2-D6A30E862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1580</Words>
  <Application>Microsoft Office PowerPoint</Application>
  <PresentationFormat>On-screen Show (4:3)</PresentationFormat>
  <Paragraphs>169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CMS_template</vt:lpstr>
      <vt:lpstr>Measure Development Education &amp; Outreach for Specialty Societies &amp; Patient Advocacy Groups</vt:lpstr>
      <vt:lpstr>Vision and Goals: Webinar Series</vt:lpstr>
      <vt:lpstr>eCQI Resource Center Webinar # 12 </vt:lpstr>
      <vt:lpstr>eCQI Resource Center Webinar # 12 </vt:lpstr>
      <vt:lpstr>eCQI Resource Center Webinar # 12 </vt:lpstr>
      <vt:lpstr>eCQI Resource Center Webinar # 12 </vt:lpstr>
      <vt:lpstr>eCQI Resource Center Webinar # 12 </vt:lpstr>
      <vt:lpstr>eCQI Resource Center Webinar # 12 </vt:lpstr>
      <vt:lpstr>eCQI Resource Center Webinar # 12 </vt:lpstr>
      <vt:lpstr>eCQI Resource Center Webinar # 12 </vt:lpstr>
      <vt:lpstr>eCQI Resource Center Webinar # 12 </vt:lpstr>
      <vt:lpstr>eCQI Resource Center Webinar # 12</vt:lpstr>
      <vt:lpstr>eCQI Resource Center Webinar # 12 </vt:lpstr>
      <vt:lpstr>eCQI Resource Center Webinar # 12</vt:lpstr>
      <vt:lpstr>eCQI Resource Center Webinar # 12</vt:lpstr>
      <vt:lpstr>CMS Showcase Opportunities</vt:lpstr>
      <vt:lpstr>CMS Measures under Consideration</vt:lpstr>
      <vt:lpstr>MACRA Newsletter</vt:lpstr>
      <vt:lpstr>eCQI Resource Center Webinar # 12</vt:lpstr>
      <vt:lpstr>eCQI Resource Center Webinar # 12</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2018-06-25T16:23:20Z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0x01010042100224419D04488CAAC7D542501228</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