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93" r:id="rId4"/>
    <p:sldMasterId id="2147483809" r:id="rId5"/>
  </p:sldMasterIdLst>
  <p:notesMasterIdLst>
    <p:notesMasterId r:id="rId38"/>
  </p:notesMasterIdLst>
  <p:handoutMasterIdLst>
    <p:handoutMasterId r:id="rId39"/>
  </p:handoutMasterIdLst>
  <p:sldIdLst>
    <p:sldId id="303" r:id="rId6"/>
    <p:sldId id="443" r:id="rId7"/>
    <p:sldId id="304" r:id="rId8"/>
    <p:sldId id="305" r:id="rId9"/>
    <p:sldId id="435" r:id="rId10"/>
    <p:sldId id="359" r:id="rId11"/>
    <p:sldId id="341" r:id="rId12"/>
    <p:sldId id="429" r:id="rId13"/>
    <p:sldId id="436" r:id="rId14"/>
    <p:sldId id="420" r:id="rId15"/>
    <p:sldId id="430" r:id="rId16"/>
    <p:sldId id="432" r:id="rId17"/>
    <p:sldId id="437" r:id="rId18"/>
    <p:sldId id="342" r:id="rId19"/>
    <p:sldId id="382" r:id="rId20"/>
    <p:sldId id="383" r:id="rId21"/>
    <p:sldId id="438" r:id="rId22"/>
    <p:sldId id="433" r:id="rId23"/>
    <p:sldId id="431" r:id="rId24"/>
    <p:sldId id="439" r:id="rId25"/>
    <p:sldId id="387" r:id="rId26"/>
    <p:sldId id="408" r:id="rId27"/>
    <p:sldId id="388" r:id="rId28"/>
    <p:sldId id="389" r:id="rId29"/>
    <p:sldId id="351" r:id="rId30"/>
    <p:sldId id="440" r:id="rId31"/>
    <p:sldId id="434" r:id="rId32"/>
    <p:sldId id="335" r:id="rId33"/>
    <p:sldId id="441" r:id="rId34"/>
    <p:sldId id="442" r:id="rId35"/>
    <p:sldId id="337" r:id="rId36"/>
    <p:sldId id="338"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134"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193"/>
    <a:srgbClr val="084A9C"/>
    <a:srgbClr val="FFE269"/>
    <a:srgbClr val="FFD004"/>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75407" autoAdjust="0"/>
  </p:normalViewPr>
  <p:slideViewPr>
    <p:cSldViewPr>
      <p:cViewPr varScale="1">
        <p:scale>
          <a:sx n="51" d="100"/>
          <a:sy n="51" d="100"/>
        </p:scale>
        <p:origin x="1236" y="72"/>
      </p:cViewPr>
      <p:guideLst>
        <p:guide orient="horz" pos="20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6" d="100"/>
          <a:sy n="56" d="100"/>
        </p:scale>
        <p:origin x="54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8/2/2018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8/2/2018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119411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eCQMs</a:t>
            </a:r>
            <a:r>
              <a:rPr lang="en-US" sz="1200" kern="1200" dirty="0">
                <a:solidFill>
                  <a:schemeClr val="tx1"/>
                </a:solidFill>
                <a:effectLst/>
                <a:latin typeface="+mn-lt"/>
                <a:ea typeface="+mn-ea"/>
                <a:cs typeface="+mn-cs"/>
              </a:rPr>
              <a:t> historically started with a HL7 standard called the Health Quality Measure Format (HQMF). Though it started as a draft standard for trial use (STU) it now has a normative standard meaning. It represents the </a:t>
            </a:r>
            <a:r>
              <a:rPr lang="en-US" sz="1200" i="1" kern="1200" dirty="0">
                <a:solidFill>
                  <a:schemeClr val="tx1"/>
                </a:solidFill>
                <a:effectLst/>
                <a:latin typeface="+mn-lt"/>
                <a:ea typeface="+mn-ea"/>
                <a:cs typeface="+mn-cs"/>
              </a:rPr>
              <a:t>wrapper</a:t>
            </a:r>
            <a:r>
              <a:rPr lang="en-US" sz="1200" kern="1200" dirty="0">
                <a:solidFill>
                  <a:schemeClr val="tx1"/>
                </a:solidFill>
                <a:effectLst/>
                <a:latin typeface="+mn-lt"/>
                <a:ea typeface="+mn-ea"/>
                <a:cs typeface="+mn-cs"/>
              </a:rPr>
              <a:t> that contains the measure —  It contains the information about the measure, identifies the components of the measure (the population, the denominator, denominator exclusions, the numerator), and what the people in the population are supposed to have happen to them to meet the requirements.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Within that HQMF, the data elements use a Quality Data Model (QDM) which identifies an immunization administered, and then uses the value set for the immunization — the </a:t>
            </a:r>
            <a:r>
              <a:rPr lang="en-US" sz="1200" i="1" kern="1200" dirty="0">
                <a:solidFill>
                  <a:schemeClr val="tx1"/>
                </a:solidFill>
                <a:effectLst/>
                <a:latin typeface="+mn-lt"/>
                <a:ea typeface="+mn-ea"/>
                <a:cs typeface="+mn-cs"/>
              </a:rPr>
              <a:t>list </a:t>
            </a:r>
            <a:r>
              <a:rPr lang="en-US" sz="1200" kern="1200" dirty="0">
                <a:solidFill>
                  <a:schemeClr val="tx1"/>
                </a:solidFill>
                <a:effectLst/>
                <a:latin typeface="+mn-lt"/>
                <a:ea typeface="+mn-ea"/>
                <a:cs typeface="+mn-cs"/>
              </a:rPr>
              <a:t>of codes that represent that immunization that we call a value set.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order to indicate when that should have happened we need to use </a:t>
            </a:r>
            <a:r>
              <a:rPr lang="en-US" sz="1200" i="1" kern="1200" dirty="0">
                <a:solidFill>
                  <a:schemeClr val="tx1"/>
                </a:solidFill>
                <a:effectLst/>
                <a:latin typeface="+mn-lt"/>
                <a:ea typeface="+mn-ea"/>
                <a:cs typeface="+mn-cs"/>
              </a:rPr>
              <a:t>expression logic.</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right-hand side shows what we use now. As shown, we still use the same wrapper.  The content of the measure is included and represented within the Health Quality Measure Format (HQMF). The data model is basically the same quality data model although modified slightly in order to make it more amenable for use with the new expression language called Clinical Quality Language (CQL).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720554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This is what </a:t>
            </a:r>
            <a:r>
              <a:rPr lang="en-US" sz="1200" kern="1200" dirty="0">
                <a:solidFill>
                  <a:schemeClr val="tx1"/>
                </a:solidFill>
                <a:effectLst/>
                <a:latin typeface="+mn-lt"/>
                <a:ea typeface="+mn-ea"/>
                <a:cs typeface="+mn-cs"/>
              </a:rPr>
              <a:t>earlier versions of</a:t>
            </a:r>
            <a:r>
              <a:rPr lang="en-US" sz="1200" b="0" kern="1200" dirty="0">
                <a:solidFill>
                  <a:schemeClr val="tx1"/>
                </a:solidFill>
                <a:effectLst/>
                <a:latin typeface="+mn-lt"/>
                <a:ea typeface="+mn-ea"/>
                <a:cs typeface="+mn-cs"/>
              </a:rPr>
              <a:t> eCQM actually </a:t>
            </a:r>
            <a:r>
              <a:rPr lang="en-US" sz="1200" b="0" i="1" kern="1200" dirty="0">
                <a:solidFill>
                  <a:schemeClr val="tx1"/>
                </a:solidFill>
                <a:effectLst/>
                <a:latin typeface="+mn-lt"/>
                <a:ea typeface="+mn-ea"/>
                <a:cs typeface="+mn-cs"/>
              </a:rPr>
              <a:t>looked</a:t>
            </a:r>
            <a:r>
              <a:rPr lang="en-US" sz="1200" b="0" kern="1200" dirty="0">
                <a:solidFill>
                  <a:schemeClr val="tx1"/>
                </a:solidFill>
                <a:effectLst/>
                <a:latin typeface="+mn-lt"/>
                <a:ea typeface="+mn-ea"/>
                <a:cs typeface="+mn-cs"/>
              </a:rPr>
              <a:t> like.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3665517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new measures still use the HQMF, so they will still </a:t>
            </a:r>
            <a:r>
              <a:rPr lang="en-US" sz="1200" i="0" kern="1200" dirty="0">
                <a:solidFill>
                  <a:schemeClr val="tx1"/>
                </a:solidFill>
                <a:effectLst/>
                <a:latin typeface="+mn-lt"/>
                <a:ea typeface="+mn-ea"/>
                <a:cs typeface="+mn-cs"/>
              </a:rPr>
              <a:t>have the title, identifier and information </a:t>
            </a:r>
            <a:r>
              <a:rPr lang="en-US" sz="1200" kern="1200" dirty="0">
                <a:solidFill>
                  <a:schemeClr val="tx1"/>
                </a:solidFill>
                <a:effectLst/>
                <a:latin typeface="+mn-lt"/>
                <a:ea typeface="+mn-ea"/>
                <a:cs typeface="+mn-cs"/>
              </a:rPr>
              <a:t>about the measure.  It still has </a:t>
            </a:r>
            <a:r>
              <a:rPr lang="en-US" sz="1200" i="1" kern="1200" dirty="0">
                <a:solidFill>
                  <a:schemeClr val="tx1"/>
                </a:solidFill>
                <a:effectLst/>
                <a:latin typeface="+mn-lt"/>
                <a:ea typeface="+mn-ea"/>
                <a:cs typeface="+mn-cs"/>
              </a:rPr>
              <a:t>population criteria, </a:t>
            </a:r>
            <a:r>
              <a:rPr lang="en-US" sz="1200" kern="1200" dirty="0">
                <a:solidFill>
                  <a:schemeClr val="tx1"/>
                </a:solidFill>
                <a:effectLst/>
                <a:latin typeface="+mn-lt"/>
                <a:ea typeface="+mn-ea"/>
                <a:cs typeface="+mn-cs"/>
              </a:rPr>
              <a:t>but within that there are more simple descriptions.  For instance, it will say the denominator is made up of the initial population which includes these elements, and rather than define the elements there, it advises you to scroll below and look at a definition for that element.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is also </a:t>
            </a:r>
            <a:r>
              <a:rPr lang="en-US" sz="1200" i="1" kern="1200" dirty="0">
                <a:solidFill>
                  <a:schemeClr val="tx1"/>
                </a:solidFill>
                <a:effectLst/>
                <a:latin typeface="+mn-lt"/>
                <a:ea typeface="+mn-ea"/>
                <a:cs typeface="+mn-cs"/>
              </a:rPr>
              <a:t>terminology </a:t>
            </a:r>
            <a:r>
              <a:rPr lang="en-US" sz="1200" kern="1200" dirty="0">
                <a:solidFill>
                  <a:schemeClr val="tx1"/>
                </a:solidFill>
                <a:effectLst/>
                <a:latin typeface="+mn-lt"/>
                <a:ea typeface="+mn-ea"/>
                <a:cs typeface="+mn-cs"/>
              </a:rPr>
              <a:t>defining certain procedures we provide the OID which is an identifier for the value set or list of codes.  We provide the name of the value set and the </a:t>
            </a:r>
            <a:r>
              <a:rPr lang="en-US" sz="1200" i="1" kern="1200" dirty="0">
                <a:solidFill>
                  <a:schemeClr val="tx1"/>
                </a:solidFill>
                <a:effectLst/>
                <a:latin typeface="+mn-lt"/>
                <a:ea typeface="+mn-ea"/>
                <a:cs typeface="+mn-cs"/>
              </a:rPr>
              <a:t>data criteria </a:t>
            </a:r>
            <a:r>
              <a:rPr lang="en-US" sz="1200" kern="1200" dirty="0">
                <a:solidFill>
                  <a:schemeClr val="tx1"/>
                </a:solidFill>
                <a:effectLst/>
                <a:latin typeface="+mn-lt"/>
                <a:ea typeface="+mn-ea"/>
                <a:cs typeface="+mn-cs"/>
              </a:rPr>
              <a:t>indicating that we have QDM data elements.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1647820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87419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1576896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5DD5CE-79EA-481C-9933-8CA3A0C8985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9573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E03DA0-41D1-4C0F-B71C-897F27A7804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CQL is a standard, and it has an expression which is very much like a mathematical expression. It tells you what needs to exist to pull from the record, and it’s what we consider the human-readable portion of the expression language.  It also has a companion expression called Expression Logical Model (ELM) that is more of the machine-readable version of CQL that can be identified and read by a computer.  The intent is that it needs to be human-readable and expressed, and then automatically converted into something that a computer can read and use with no change of fidelity.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ELM is also easily converted into local computer code in order to identify what’s necessary to extract directly from a record so that the ELM can help generate what’s needed locally without having to provide each possible local type of expression to ultimately make it more </a:t>
            </a:r>
            <a:r>
              <a:rPr lang="en-US" sz="1200" i="1" kern="1200" dirty="0">
                <a:solidFill>
                  <a:schemeClr val="tx1"/>
                </a:solidFill>
                <a:effectLst/>
                <a:latin typeface="+mn-lt"/>
                <a:ea typeface="+mn-ea"/>
                <a:cs typeface="+mn-cs"/>
              </a:rPr>
              <a:t>versatile</a:t>
            </a:r>
            <a:r>
              <a:rPr lang="en-US" sz="1200" kern="1200" dirty="0">
                <a:solidFill>
                  <a:schemeClr val="tx1"/>
                </a:solidFill>
                <a:effectLst/>
                <a:latin typeface="+mn-lt"/>
                <a:ea typeface="+mn-ea"/>
                <a:cs typeface="+mn-cs"/>
              </a:rPr>
              <a:t>.</a:t>
            </a:r>
          </a:p>
          <a:p>
            <a:endParaRPr lang="en-US" dirty="0"/>
          </a:p>
        </p:txBody>
      </p:sp>
    </p:spTree>
    <p:extLst>
      <p:ext uri="{BB962C8B-B14F-4D97-AF65-F5344CB8AC3E}">
        <p14:creationId xmlns:p14="http://schemas.microsoft.com/office/powerpoint/2010/main" val="3575005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7762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182737F-D882-4367-A713-3F8EAFFCDA1B}"/>
              </a:ext>
            </a:extLst>
          </p:cNvPr>
          <p:cNvSpPr>
            <a:spLocks noGrp="1"/>
          </p:cNvSpPr>
          <p:nvPr>
            <p:ph type="body" idx="1"/>
          </p:nvPr>
        </p:nvSpPr>
        <p:spPr/>
        <p:txBody>
          <a:bodyPr/>
          <a:lstStyle/>
          <a:p>
            <a:r>
              <a:rPr lang="en-US" sz="1200" b="0" kern="1200" dirty="0">
                <a:solidFill>
                  <a:schemeClr val="tx1"/>
                </a:solidFill>
                <a:effectLst/>
                <a:latin typeface="+mn-lt"/>
                <a:ea typeface="+mn-ea"/>
                <a:cs typeface="+mn-cs"/>
              </a:rPr>
              <a:t>One thing that was complex in trying to identify the QDM logic was timing. Now, </a:t>
            </a:r>
            <a:r>
              <a:rPr lang="en-US" sz="1200" kern="1200" dirty="0">
                <a:solidFill>
                  <a:schemeClr val="tx1"/>
                </a:solidFill>
                <a:effectLst/>
                <a:latin typeface="+mn-lt"/>
                <a:ea typeface="+mn-ea"/>
                <a:cs typeface="+mn-cs"/>
              </a:rPr>
              <a:t>CQL provides that kind of exact time relationship and will separate by seconds, minutes, hours, or days, and lets you indicate which you want based on how the CQL is written.</a:t>
            </a:r>
          </a:p>
        </p:txBody>
      </p:sp>
    </p:spTree>
    <p:extLst>
      <p:ext uri="{BB962C8B-B14F-4D97-AF65-F5344CB8AC3E}">
        <p14:creationId xmlns:p14="http://schemas.microsoft.com/office/powerpoint/2010/main" val="3622129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0AD19A-2A35-4F88-A7F6-16FB4664C6D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With the QDM logic, basic math like subtracting A from B to get C was not possible, but it is now with CQL. CQL can calculate simple and more complex calculations. </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8694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CMS is committed to providing education and outreach opportunities about the quality measure development process to interested stakeholders to improve understanding of the process. CMS also seeks continual feedback to improve and or expand its offerings to the healthcare quality measure development community and interested stakeholders. To date, CMS has implemented an </a:t>
            </a:r>
            <a:r>
              <a:rPr lang="en-US" sz="1200" i="1" kern="1200" dirty="0">
                <a:solidFill>
                  <a:schemeClr val="tx1"/>
                </a:solidFill>
                <a:effectLst/>
                <a:latin typeface="+mn-lt"/>
                <a:ea typeface="+mn-ea"/>
                <a:cs typeface="+mn-cs"/>
              </a:rPr>
              <a:t>Education and Outreach </a:t>
            </a:r>
            <a:r>
              <a:rPr lang="en-US" sz="1200" kern="1200" dirty="0">
                <a:solidFill>
                  <a:schemeClr val="tx1"/>
                </a:solidFill>
                <a:effectLst/>
                <a:latin typeface="+mn-lt"/>
                <a:ea typeface="+mn-ea"/>
                <a:cs typeface="+mn-cs"/>
              </a:rPr>
              <a:t>webinar series and has created resource materials that break down and explain various components and challenges in the measure development process. There are dedicated websites, listservs, and roadmap documents that are available to support those that are working in quality measure development, or are just curious and want to learn more about how it is done.</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579802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656312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609402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4268825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3803082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could be impacted by the change in interpreting measures.  If your organization or your vendor interpreted the QDM version of the measure differently than might have been originally intended, the result you get from a measure run using CQL, where there is less ambiguity, may be different than the result you had using the QDM logic.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342615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135100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1871670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9E521F0-451A-41D4-B820-4241C8D9000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4096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675468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211963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235684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3291590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1776146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31</a:t>
            </a:fld>
            <a:endParaRPr lang="en-US" dirty="0"/>
          </a:p>
        </p:txBody>
      </p:sp>
    </p:spTree>
    <p:extLst>
      <p:ext uri="{BB962C8B-B14F-4D97-AF65-F5344CB8AC3E}">
        <p14:creationId xmlns:p14="http://schemas.microsoft.com/office/powerpoint/2010/main" val="353425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105828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2142499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2258985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above is an </a:t>
            </a:r>
            <a:r>
              <a:rPr lang="en-US" sz="1200" kern="1200" dirty="0">
                <a:solidFill>
                  <a:schemeClr val="tx1"/>
                </a:solidFill>
                <a:effectLst/>
                <a:latin typeface="+mn-lt"/>
                <a:ea typeface="+mn-ea"/>
                <a:cs typeface="+mn-cs"/>
              </a:rPr>
              <a:t>example of a measure of immunizations for children. Here, general information is provided including identifiers — a CMS number, Medicare number, references to who is the steward, what evidence is used to create the content of the measure, and what period of time is used to report the measure.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many </a:t>
            </a:r>
            <a:r>
              <a:rPr lang="en-US" sz="1200" i="1" kern="1200" dirty="0">
                <a:solidFill>
                  <a:schemeClr val="tx1"/>
                </a:solidFill>
                <a:effectLst/>
                <a:latin typeface="+mn-lt"/>
                <a:ea typeface="+mn-ea"/>
                <a:cs typeface="+mn-cs"/>
              </a:rPr>
              <a:t>data elements </a:t>
            </a:r>
            <a:r>
              <a:rPr lang="en-US" sz="1200" kern="1200" dirty="0">
                <a:solidFill>
                  <a:schemeClr val="tx1"/>
                </a:solidFill>
                <a:effectLst/>
                <a:latin typeface="+mn-lt"/>
                <a:ea typeface="+mn-ea"/>
                <a:cs typeface="+mn-cs"/>
              </a:rPr>
              <a:t>that are used to define the measure.  For example, what age of child?  It’s two years of age and those reaching two years of age during the measurement year.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many data elements there is also a </a:t>
            </a:r>
            <a:r>
              <a:rPr lang="en-US" sz="1200" i="1" kern="1200" dirty="0">
                <a:solidFill>
                  <a:schemeClr val="tx1"/>
                </a:solidFill>
                <a:effectLst/>
                <a:latin typeface="+mn-lt"/>
                <a:ea typeface="+mn-ea"/>
                <a:cs typeface="+mn-cs"/>
              </a:rPr>
              <a:t>value set</a:t>
            </a:r>
            <a:r>
              <a:rPr lang="en-US" sz="1200" kern="1200" dirty="0">
                <a:solidFill>
                  <a:schemeClr val="tx1"/>
                </a:solidFill>
                <a:effectLst/>
                <a:latin typeface="+mn-lt"/>
                <a:ea typeface="+mn-ea"/>
                <a:cs typeface="+mn-cs"/>
              </a:rPr>
              <a:t>. For vaccines, it’s generally using CVX which is the code set that’s used for identifying vaccines (DTaP, measles, mumps, rubella (MMR), varicella, et cetera).</a:t>
            </a:r>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1203895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data elements are identified, we determine what happens when and what should be included in the measure.  The logic expression (left-hand side of the slide) for this childhood vaccination example would include specific vaccines or evidence of diagnosis and when they are required.  Next, ensure that there is no missing information, and define the serologic result values that indicate positive immunity.  You don’t want to know just that the test was done, but that it’s positive in order to fit the requirements for the numerator that this patient has had the vaccine.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also some </a:t>
            </a:r>
            <a:r>
              <a:rPr lang="en-US" sz="1200" i="1" kern="1200" dirty="0">
                <a:solidFill>
                  <a:schemeClr val="tx1"/>
                </a:solidFill>
                <a:effectLst/>
                <a:latin typeface="+mn-lt"/>
                <a:ea typeface="+mn-ea"/>
                <a:cs typeface="+mn-cs"/>
              </a:rPr>
              <a:t>options </a:t>
            </a:r>
            <a:r>
              <a:rPr lang="en-US" sz="1200" kern="1200" dirty="0">
                <a:solidFill>
                  <a:schemeClr val="tx1"/>
                </a:solidFill>
                <a:effectLst/>
                <a:latin typeface="+mn-lt"/>
                <a:ea typeface="+mn-ea"/>
                <a:cs typeface="+mn-cs"/>
              </a:rPr>
              <a:t>for the measure. For example, immunization records might come from an electronic health record (EHR), attestation from the family, or a billing code. Therefore there are differences depending on the rigor of required evidence.  The measure developer will determine which of those are included in the measure.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101844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129559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5044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8610600" y="6349727"/>
            <a:ext cx="4572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1828800" y="5534794"/>
            <a:ext cx="21336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40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722312" y="2590800"/>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Arial"/>
                <a:ea typeface="Arial"/>
                <a:cs typeface="Arial"/>
                <a:sym typeface="Arial"/>
              </a:defRPr>
            </a:lvl1pPr>
            <a:lvl2pPr marL="457200" marR="0" lvl="1" indent="0" algn="l" rtl="0">
              <a:spcBef>
                <a:spcPts val="360"/>
              </a:spcBef>
              <a:buClr>
                <a:srgbClr val="888888"/>
              </a:buClr>
              <a:buFont typeface="Noto Sans Symbols"/>
              <a:buNone/>
              <a:defRPr sz="1800" b="0" i="0" u="none" strike="noStrike" cap="none">
                <a:solidFill>
                  <a:srgbClr val="888888"/>
                </a:solidFill>
                <a:latin typeface="Arial"/>
                <a:ea typeface="Arial"/>
                <a:cs typeface="Arial"/>
                <a:sym typeface="Arial"/>
              </a:defRPr>
            </a:lvl2pPr>
            <a:lvl3pPr marL="914400" marR="0" lvl="2" indent="0" algn="l" rtl="0">
              <a:spcBef>
                <a:spcPts val="320"/>
              </a:spcBef>
              <a:buClr>
                <a:srgbClr val="888888"/>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76200" y="6492875"/>
            <a:ext cx="2133599"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dirty="0"/>
              <a:t>2/28/2018</a:t>
            </a:r>
            <a:endParaRPr dirty="0"/>
          </a:p>
        </p:txBody>
      </p:sp>
      <p:sp>
        <p:nvSpPr>
          <p:cNvPr id="44" name="Shape 44"/>
          <p:cNvSpPr txBox="1">
            <a:spLocks noGrp="1"/>
          </p:cNvSpPr>
          <p:nvPr>
            <p:ph type="sldNum" idx="12"/>
          </p:nvPr>
        </p:nvSpPr>
        <p:spPr>
          <a:xfrm>
            <a:off x="6858000" y="6492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rgbClr val="888888"/>
                </a:solidFill>
                <a:latin typeface="Arial"/>
                <a:ea typeface="Arial"/>
                <a:cs typeface="Arial"/>
                <a:sym typeface="Arial"/>
              </a:rPr>
              <a:t>‹#›</a:t>
            </a:fld>
            <a:endParaRPr lang="en-US" sz="1100" dirty="0">
              <a:solidFill>
                <a:srgbClr val="888888"/>
              </a:solidFill>
              <a:latin typeface="Arial"/>
              <a:ea typeface="Arial"/>
              <a:cs typeface="Arial"/>
              <a:sym typeface="Arial"/>
            </a:endParaRPr>
          </a:p>
        </p:txBody>
      </p:sp>
      <p:pic>
        <p:nvPicPr>
          <p:cNvPr id="45" name="Shape 45"/>
          <p:cNvPicPr preferRelativeResize="0"/>
          <p:nvPr/>
        </p:nvPicPr>
        <p:blipFill rotWithShape="1">
          <a:blip r:embed="rId2">
            <a:alphaModFix/>
          </a:blip>
          <a:srcRect/>
          <a:stretch/>
        </p:blipFill>
        <p:spPr>
          <a:xfrm>
            <a:off x="-76200" y="4114800"/>
            <a:ext cx="9296399" cy="245838"/>
          </a:xfrm>
          <a:prstGeom prst="rect">
            <a:avLst/>
          </a:prstGeom>
          <a:noFill/>
          <a:ln>
            <a:noFill/>
          </a:ln>
        </p:spPr>
      </p:pic>
    </p:spTree>
    <p:extLst>
      <p:ext uri="{BB962C8B-B14F-4D97-AF65-F5344CB8AC3E}">
        <p14:creationId xmlns:p14="http://schemas.microsoft.com/office/powerpoint/2010/main" val="61765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655" y="3033943"/>
            <a:ext cx="6734507" cy="2250988"/>
          </a:xfrm>
        </p:spPr>
        <p:txBody>
          <a:bodyPr/>
          <a:lstStyle/>
          <a:p>
            <a:r>
              <a:rPr lang="en-US"/>
              <a:t>Click to edit Master title style</a:t>
            </a:r>
          </a:p>
        </p:txBody>
      </p:sp>
    </p:spTree>
    <p:extLst>
      <p:ext uri="{BB962C8B-B14F-4D97-AF65-F5344CB8AC3E}">
        <p14:creationId xmlns:p14="http://schemas.microsoft.com/office/powerpoint/2010/main" val="1499825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5507182"/>
            <a:ext cx="9144000" cy="1368425"/>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ctrTitle" hasCustomPrompt="1"/>
          </p:nvPr>
        </p:nvSpPr>
        <p:spPr>
          <a:xfrm>
            <a:off x="696191" y="441382"/>
            <a:ext cx="6858000" cy="745048"/>
          </a:xfrm>
        </p:spPr>
        <p:txBody>
          <a:bodyPr anchor="b"/>
          <a:lstStyle>
            <a:lvl1pPr algn="l">
              <a:defRPr sz="375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143000" y="1750190"/>
            <a:ext cx="6858000" cy="346832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5871337"/>
            <a:ext cx="1381125" cy="640842"/>
          </a:xfrm>
          <a:prstGeom prst="rect">
            <a:avLst/>
          </a:prstGeom>
        </p:spPr>
      </p:pic>
    </p:spTree>
    <p:extLst>
      <p:ext uri="{BB962C8B-B14F-4D97-AF65-F5344CB8AC3E}">
        <p14:creationId xmlns:p14="http://schemas.microsoft.com/office/powerpoint/2010/main" val="4059531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08" r:id="rId2"/>
    <p:sldLayoutId id="2147483806" r:id="rId3"/>
    <p:sldLayoutId id="2147483804" r:id="rId4"/>
    <p:sldLayoutId id="2147483805" r:id="rId5"/>
    <p:sldLayoutId id="2147483812" r:id="rId6"/>
  </p:sldLayoutIdLst>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55864" y="0"/>
            <a:ext cx="9299864" cy="6982691"/>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ectangle 7"/>
          <p:cNvSpPr/>
          <p:nvPr userDrawn="1"/>
        </p:nvSpPr>
        <p:spPr>
          <a:xfrm>
            <a:off x="-155864" y="5614267"/>
            <a:ext cx="9299864" cy="1368425"/>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Title Placeholder 1"/>
          <p:cNvSpPr>
            <a:spLocks noGrp="1"/>
          </p:cNvSpPr>
          <p:nvPr>
            <p:ph type="title"/>
          </p:nvPr>
        </p:nvSpPr>
        <p:spPr>
          <a:xfrm>
            <a:off x="568103" y="3033943"/>
            <a:ext cx="6734507" cy="2250988"/>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dirty="0"/>
              <a:t>Click to edit Master title style</a:t>
            </a:r>
          </a:p>
        </p:txBody>
      </p:sp>
      <p:pic>
        <p:nvPicPr>
          <p:cNvPr id="6" name="Picture 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572375" y="5962777"/>
            <a:ext cx="1381125" cy="640842"/>
          </a:xfrm>
          <a:prstGeom prst="rect">
            <a:avLst/>
          </a:prstGeom>
        </p:spPr>
      </p:pic>
    </p:spTree>
    <p:extLst>
      <p:ext uri="{BB962C8B-B14F-4D97-AF65-F5344CB8AC3E}">
        <p14:creationId xmlns:p14="http://schemas.microsoft.com/office/powerpoint/2010/main" val="672474415"/>
      </p:ext>
    </p:extLst>
  </p:cSld>
  <p:clrMap bg1="lt1" tx1="dk1" bg2="lt2" tx2="dk2" accent1="accent1" accent2="accent2" accent3="accent3" accent4="accent4" accent5="accent5" accent6="accent6" hlink="hlink" folHlink="folHlink"/>
  <p:sldLayoutIdLst>
    <p:sldLayoutId id="2147483810" r:id="rId1"/>
    <p:sldLayoutId id="2147483811" r:id="rId2"/>
  </p:sldLayoutIdLst>
  <p:txStyles>
    <p:titleStyle>
      <a:lvl1pPr algn="l" defTabSz="685800" rtl="0" eaLnBrk="1" latinLnBrk="0" hangingPunct="1">
        <a:lnSpc>
          <a:spcPct val="90000"/>
        </a:lnSpc>
        <a:spcBef>
          <a:spcPct val="0"/>
        </a:spcBef>
        <a:buNone/>
        <a:defRPr sz="6600" b="0" i="0" kern="1200">
          <a:solidFill>
            <a:schemeClr val="bg1"/>
          </a:solidFill>
          <a:latin typeface="Modern No. 20" charset="0"/>
          <a:ea typeface="Modern No. 20" charset="0"/>
          <a:cs typeface="Modern No. 20"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hyperlink" Target="https://oncprojectracking.healthit.gov/support/projects/CQLIT" TargetMode="External"/><Relationship Id="rId3" Type="http://schemas.openxmlformats.org/officeDocument/2006/relationships/hyperlink" Target="http://www.hl7.org/implement/standards/product_brief.cfm?product_id=400" TargetMode="External"/><Relationship Id="rId7" Type="http://schemas.openxmlformats.org/officeDocument/2006/relationships/hyperlink" Target="https://ecqi.healthit.gov/cql/cql-educational-resources"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ecqi.healthit.gov/ecqi/ecqi-events" TargetMode="External"/><Relationship Id="rId5" Type="http://schemas.openxmlformats.org/officeDocument/2006/relationships/hyperlink" Target="https://ecqi.healthit.gov/cql" TargetMode="External"/><Relationship Id="rId10" Type="http://schemas.openxmlformats.org/officeDocument/2006/relationships/image" Target="../media/image11.emf"/><Relationship Id="rId4" Type="http://schemas.openxmlformats.org/officeDocument/2006/relationships/hyperlink" Target="http://www.hl7.org/implement/standards/product_brief.cfm?product_id=405" TargetMode="External"/><Relationship Id="rId9" Type="http://schemas.openxmlformats.org/officeDocument/2006/relationships/hyperlink" Target="https://oncprojectracking.healthit.gov/support/projects/CQ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hyperlink" Target="mailto:Kimberly.Rawlings@cms.hhs.gov" TargetMode="External"/><Relationship Id="rId4" Type="http://schemas.openxmlformats.org/officeDocument/2006/relationships/hyperlink" Target="mailto:Golden.Horton@cms.hh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vaccines/vpd/vaccines-age.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CMS Measure Development Education &amp; Outreach</a:t>
            </a:r>
          </a:p>
        </p:txBody>
      </p:sp>
      <p:sp>
        <p:nvSpPr>
          <p:cNvPr id="6" name="Text Placeholder 2"/>
          <p:cNvSpPr>
            <a:spLocks noGrp="1"/>
          </p:cNvSpPr>
          <p:nvPr>
            <p:ph type="body" sz="quarter" idx="10"/>
          </p:nvPr>
        </p:nvSpPr>
        <p:spPr>
          <a:xfrm>
            <a:off x="5334000" y="4728590"/>
            <a:ext cx="3780623" cy="1909027"/>
          </a:xfrm>
        </p:spPr>
        <p:txBody>
          <a:bodyPr>
            <a:noAutofit/>
          </a:bodyPr>
          <a:lstStyle/>
          <a:p>
            <a:pPr algn="ctr">
              <a:spcBef>
                <a:spcPts val="0"/>
              </a:spcBef>
            </a:pPr>
            <a:r>
              <a:rPr lang="en-US" dirty="0"/>
              <a:t>Presenter: </a:t>
            </a:r>
          </a:p>
          <a:p>
            <a:pPr algn="ctr">
              <a:spcBef>
                <a:spcPts val="0"/>
              </a:spcBef>
            </a:pPr>
            <a:r>
              <a:rPr lang="en-US" sz="2000" dirty="0"/>
              <a:t>Floyd Eisenberg, ESAC </a:t>
            </a:r>
          </a:p>
          <a:p>
            <a:pPr algn="ctr">
              <a:spcBef>
                <a:spcPts val="0"/>
              </a:spcBef>
            </a:pPr>
            <a:r>
              <a:rPr lang="en-US" sz="2000" dirty="0"/>
              <a:t>June 27, 2018</a:t>
            </a:r>
          </a:p>
          <a:p>
            <a:pPr algn="ctr">
              <a:spcBef>
                <a:spcPts val="0"/>
              </a:spcBef>
            </a:pPr>
            <a:r>
              <a:rPr lang="en-US" sz="2000" dirty="0"/>
              <a:t> 2:00 pm EST</a:t>
            </a:r>
          </a:p>
          <a:p>
            <a:pPr algn="ctr">
              <a:spcBef>
                <a:spcPts val="0"/>
              </a:spcBef>
            </a:pPr>
            <a:r>
              <a:rPr lang="en-US" sz="2000" dirty="0"/>
              <a:t> </a:t>
            </a:r>
            <a:endParaRPr lang="en-US" dirty="0"/>
          </a:p>
        </p:txBody>
      </p:sp>
      <p:sp>
        <p:nvSpPr>
          <p:cNvPr id="2" name="TextBox 1"/>
          <p:cNvSpPr txBox="1"/>
          <p:nvPr/>
        </p:nvSpPr>
        <p:spPr>
          <a:xfrm>
            <a:off x="5167191" y="2597171"/>
            <a:ext cx="4053009" cy="1523494"/>
          </a:xfrm>
          <a:prstGeom prst="rect">
            <a:avLst/>
          </a:prstGeom>
          <a:noFill/>
        </p:spPr>
        <p:txBody>
          <a:bodyPr wrap="square" rtlCol="0">
            <a:spAutoFit/>
          </a:bodyPr>
          <a:lstStyle/>
          <a:p>
            <a:pPr lvl="0" algn="ctr">
              <a:spcBef>
                <a:spcPct val="20000"/>
              </a:spcBef>
            </a:pPr>
            <a:r>
              <a:rPr lang="en-US" sz="3100" b="1" i="1" dirty="0">
                <a:solidFill>
                  <a:srgbClr val="084A9C"/>
                </a:solidFill>
              </a:rPr>
              <a:t>CQL for Clinicians and Quality Professionals: What it Means for You</a:t>
            </a:r>
          </a:p>
        </p:txBody>
      </p:sp>
      <p:sp>
        <p:nvSpPr>
          <p:cNvPr id="3" name="Rectangle 2"/>
          <p:cNvSpPr/>
          <p:nvPr/>
        </p:nvSpPr>
        <p:spPr>
          <a:xfrm>
            <a:off x="5334000" y="303616"/>
            <a:ext cx="2891817" cy="707886"/>
          </a:xfrm>
          <a:prstGeom prst="rect">
            <a:avLst/>
          </a:prstGeom>
        </p:spPr>
        <p:txBody>
          <a:bodyPr wrap="none">
            <a:spAutoFit/>
          </a:bodyPr>
          <a:lstStyle/>
          <a:p>
            <a:r>
              <a:rPr lang="en-US" sz="4000" b="1" i="1" dirty="0">
                <a:solidFill>
                  <a:srgbClr val="084A9C"/>
                </a:solidFill>
              </a:rPr>
              <a:t>Webinar #13</a:t>
            </a:r>
          </a:p>
        </p:txBody>
      </p:sp>
    </p:spTree>
    <p:extLst>
      <p:ext uri="{BB962C8B-B14F-4D97-AF65-F5344CB8AC3E}">
        <p14:creationId xmlns:p14="http://schemas.microsoft.com/office/powerpoint/2010/main" val="26636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Using Standards to Express eCQMs</a:t>
            </a:r>
          </a:p>
        </p:txBody>
      </p:sp>
      <p:sp>
        <p:nvSpPr>
          <p:cNvPr id="6" name="Content Placeholder 2" descr="Stakeholder Engagement text"/>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10" name="Rectangle 9" descr="HQMF provides the metadata, population structure for an eCQM">
            <a:extLst>
              <a:ext uri="{FF2B5EF4-FFF2-40B4-BE49-F238E27FC236}">
                <a16:creationId xmlns:a16="http://schemas.microsoft.com/office/drawing/2014/main" id="{88325A5C-3E38-4F84-991B-C5E4949DFE2A}"/>
              </a:ext>
            </a:extLst>
          </p:cNvPr>
          <p:cNvSpPr/>
          <p:nvPr/>
        </p:nvSpPr>
        <p:spPr>
          <a:xfrm>
            <a:off x="1076967" y="2626674"/>
            <a:ext cx="1505531" cy="242712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HQMF (Metadata, Population Structure</a:t>
            </a:r>
          </a:p>
        </p:txBody>
      </p:sp>
      <p:sp>
        <p:nvSpPr>
          <p:cNvPr id="11" name="Rectangle 10" descr="QDM contains the logic for an eCQM">
            <a:extLst>
              <a:ext uri="{FF2B5EF4-FFF2-40B4-BE49-F238E27FC236}">
                <a16:creationId xmlns:a16="http://schemas.microsoft.com/office/drawing/2014/main" id="{74EC988C-1909-4FF1-85E9-A309C5A5052C}"/>
              </a:ext>
            </a:extLst>
          </p:cNvPr>
          <p:cNvSpPr/>
          <p:nvPr/>
        </p:nvSpPr>
        <p:spPr>
          <a:xfrm>
            <a:off x="2582497" y="2615480"/>
            <a:ext cx="1378600" cy="11811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sz="1600" dirty="0">
                <a:solidFill>
                  <a:schemeClr val="tx1"/>
                </a:solidFill>
              </a:rPr>
              <a:t>QDM (Logic)</a:t>
            </a:r>
          </a:p>
        </p:txBody>
      </p:sp>
      <p:sp>
        <p:nvSpPr>
          <p:cNvPr id="12" name="Rectangle 11" descr="QDM is the data model which is combined with value sets ">
            <a:extLst>
              <a:ext uri="{FF2B5EF4-FFF2-40B4-BE49-F238E27FC236}">
                <a16:creationId xmlns:a16="http://schemas.microsoft.com/office/drawing/2014/main" id="{6AAC8459-8C10-409D-89A1-3F00F67ECBCF}"/>
              </a:ext>
            </a:extLst>
          </p:cNvPr>
          <p:cNvSpPr/>
          <p:nvPr/>
        </p:nvSpPr>
        <p:spPr>
          <a:xfrm>
            <a:off x="2582497" y="3807774"/>
            <a:ext cx="1378600" cy="124602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sz="1600" dirty="0">
                <a:solidFill>
                  <a:schemeClr val="tx1"/>
                </a:solidFill>
              </a:rPr>
              <a:t>QDM (Data Model) with Value Sets</a:t>
            </a:r>
          </a:p>
        </p:txBody>
      </p:sp>
      <p:sp>
        <p:nvSpPr>
          <p:cNvPr id="13" name="Rectangle 12" descr="The new approach: General Information is in the HQMF">
            <a:extLst>
              <a:ext uri="{FF2B5EF4-FFF2-40B4-BE49-F238E27FC236}">
                <a16:creationId xmlns:a16="http://schemas.microsoft.com/office/drawing/2014/main" id="{1D023F0F-0C56-49A9-B544-3704A04FB543}"/>
              </a:ext>
            </a:extLst>
          </p:cNvPr>
          <p:cNvSpPr/>
          <p:nvPr/>
        </p:nvSpPr>
        <p:spPr>
          <a:xfrm>
            <a:off x="4908401" y="2107129"/>
            <a:ext cx="1905000" cy="3124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HQMF (Metadata, Population Structure)</a:t>
            </a:r>
          </a:p>
        </p:txBody>
      </p:sp>
      <p:sp>
        <p:nvSpPr>
          <p:cNvPr id="14" name="Rectangle 13" descr="Instructions for Expression Logic is in CQL">
            <a:extLst>
              <a:ext uri="{FF2B5EF4-FFF2-40B4-BE49-F238E27FC236}">
                <a16:creationId xmlns:a16="http://schemas.microsoft.com/office/drawing/2014/main" id="{902A49F3-85C5-4FA1-8079-E417D6A17258}"/>
              </a:ext>
            </a:extLst>
          </p:cNvPr>
          <p:cNvSpPr/>
          <p:nvPr/>
        </p:nvSpPr>
        <p:spPr>
          <a:xfrm>
            <a:off x="6803010" y="2093274"/>
            <a:ext cx="1524001" cy="15621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sz="1600" dirty="0">
                <a:solidFill>
                  <a:schemeClr val="tx1"/>
                </a:solidFill>
              </a:rPr>
              <a:t>CQL (Logic)</a:t>
            </a:r>
          </a:p>
        </p:txBody>
      </p:sp>
      <p:sp>
        <p:nvSpPr>
          <p:cNvPr id="15" name="Rectangle 14" descr="Data Elements are in the QDM with value sets">
            <a:extLst>
              <a:ext uri="{FF2B5EF4-FFF2-40B4-BE49-F238E27FC236}">
                <a16:creationId xmlns:a16="http://schemas.microsoft.com/office/drawing/2014/main" id="{4CC7C0DC-AD9D-4956-85A5-56B4351656F1}"/>
              </a:ext>
            </a:extLst>
          </p:cNvPr>
          <p:cNvSpPr/>
          <p:nvPr/>
        </p:nvSpPr>
        <p:spPr>
          <a:xfrm>
            <a:off x="6803009" y="3665765"/>
            <a:ext cx="1524001" cy="15621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sz="1600" dirty="0">
                <a:solidFill>
                  <a:schemeClr val="tx1"/>
                </a:solidFill>
              </a:rPr>
              <a:t>QDM (Data Model) with Value Sets</a:t>
            </a:r>
          </a:p>
        </p:txBody>
      </p:sp>
      <p:cxnSp>
        <p:nvCxnSpPr>
          <p:cNvPr id="16" name="Straight Arrow Connector 15">
            <a:extLst>
              <a:ext uri="{FF2B5EF4-FFF2-40B4-BE49-F238E27FC236}">
                <a16:creationId xmlns:a16="http://schemas.microsoft.com/office/drawing/2014/main" id="{6492C78E-2174-4FED-AD43-4A501AEE782A}"/>
              </a:ext>
              <a:ext uri="{C183D7F6-B498-43B3-948B-1728B52AA6E4}">
                <adec:decorative xmlns:adec="http://schemas.microsoft.com/office/drawing/2017/decorative" val="1"/>
              </a:ext>
            </a:extLst>
          </p:cNvPr>
          <p:cNvCxnSpPr/>
          <p:nvPr/>
        </p:nvCxnSpPr>
        <p:spPr>
          <a:xfrm>
            <a:off x="3675937" y="3807774"/>
            <a:ext cx="1232464" cy="0"/>
          </a:xfrm>
          <a:prstGeom prst="straightConnector1">
            <a:avLst/>
          </a:prstGeom>
          <a:ln w="25400" cmpd="sng">
            <a:solidFill>
              <a:srgbClr val="1F497D"/>
            </a:solidFill>
            <a:miter lim="800000"/>
            <a:tailEnd type="stealth" w="lg"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D3ABD7C-E31F-4B22-A0B5-EECAEEF67134}"/>
              </a:ext>
            </a:extLst>
          </p:cNvPr>
          <p:cNvSpPr/>
          <p:nvPr/>
        </p:nvSpPr>
        <p:spPr>
          <a:xfrm>
            <a:off x="413456" y="5399854"/>
            <a:ext cx="7233312" cy="1107996"/>
          </a:xfrm>
          <a:prstGeom prst="rect">
            <a:avLst/>
          </a:prstGeom>
        </p:spPr>
        <p:txBody>
          <a:bodyPr wrap="square">
            <a:spAutoFit/>
          </a:bodyPr>
          <a:lstStyle/>
          <a:p>
            <a:r>
              <a:rPr lang="en-US" sz="1600" dirty="0">
                <a:latin typeface="Aral"/>
              </a:rPr>
              <a:t>Definitions:</a:t>
            </a:r>
          </a:p>
          <a:p>
            <a:r>
              <a:rPr lang="en-US" sz="1600" dirty="0">
                <a:latin typeface="Aral"/>
              </a:rPr>
              <a:t>HQMF – Health Quality Measure Format</a:t>
            </a:r>
          </a:p>
          <a:p>
            <a:r>
              <a:rPr lang="en-US" sz="1600" dirty="0">
                <a:latin typeface="Aral"/>
              </a:rPr>
              <a:t>CQL – Clinical Quality Language</a:t>
            </a:r>
          </a:p>
          <a:p>
            <a:r>
              <a:rPr lang="en-US" sz="1600" dirty="0">
                <a:latin typeface="Aral"/>
              </a:rPr>
              <a:t>QDM – Quality Data Model</a:t>
            </a:r>
          </a:p>
        </p:txBody>
      </p:sp>
      <p:sp>
        <p:nvSpPr>
          <p:cNvPr id="18" name="Rectangle 17" descr="General Information for standards to express eCQMs">
            <a:extLst>
              <a:ext uri="{FF2B5EF4-FFF2-40B4-BE49-F238E27FC236}">
                <a16:creationId xmlns:a16="http://schemas.microsoft.com/office/drawing/2014/main" id="{2314ADC3-ADCB-4F89-98E0-6DA3BE2D54E4}"/>
              </a:ext>
            </a:extLst>
          </p:cNvPr>
          <p:cNvSpPr/>
          <p:nvPr/>
        </p:nvSpPr>
        <p:spPr>
          <a:xfrm>
            <a:off x="1127050" y="2604286"/>
            <a:ext cx="1391649" cy="539250"/>
          </a:xfrm>
          <a:prstGeom prst="rect">
            <a:avLst/>
          </a:prstGeom>
        </p:spPr>
        <p:txBody>
          <a:bodyPr wrap="square">
            <a:spAutoFit/>
          </a:bodyPr>
          <a:lstStyle/>
          <a:p>
            <a:pPr algn="ctr">
              <a:lnSpc>
                <a:spcPct val="80000"/>
              </a:lnSpc>
            </a:pPr>
            <a:r>
              <a:rPr lang="en-US" sz="1800" b="1" dirty="0">
                <a:solidFill>
                  <a:schemeClr val="bg1"/>
                </a:solidFill>
                <a:latin typeface="Aral"/>
              </a:rPr>
              <a:t>General Information</a:t>
            </a:r>
            <a:endParaRPr lang="en-US" sz="1800" b="1" dirty="0">
              <a:solidFill>
                <a:schemeClr val="bg1"/>
              </a:solidFill>
            </a:endParaRPr>
          </a:p>
        </p:txBody>
      </p:sp>
      <p:sp>
        <p:nvSpPr>
          <p:cNvPr id="19" name="Rectangle 18" descr="Data Elements">
            <a:extLst>
              <a:ext uri="{FF2B5EF4-FFF2-40B4-BE49-F238E27FC236}">
                <a16:creationId xmlns:a16="http://schemas.microsoft.com/office/drawing/2014/main" id="{2A1E4E3D-A6DA-4719-A686-A7C012F7E57F}"/>
              </a:ext>
            </a:extLst>
          </p:cNvPr>
          <p:cNvSpPr/>
          <p:nvPr/>
        </p:nvSpPr>
        <p:spPr>
          <a:xfrm>
            <a:off x="2582496" y="3796019"/>
            <a:ext cx="1378601" cy="539250"/>
          </a:xfrm>
          <a:prstGeom prst="rect">
            <a:avLst/>
          </a:prstGeom>
        </p:spPr>
        <p:txBody>
          <a:bodyPr wrap="square">
            <a:spAutoFit/>
          </a:bodyPr>
          <a:lstStyle/>
          <a:p>
            <a:pPr algn="ctr">
              <a:lnSpc>
                <a:spcPct val="80000"/>
              </a:lnSpc>
            </a:pPr>
            <a:r>
              <a:rPr lang="en-US" sz="1800" b="1" dirty="0">
                <a:solidFill>
                  <a:schemeClr val="bg1"/>
                </a:solidFill>
                <a:latin typeface="Aral"/>
              </a:rPr>
              <a:t>Data Elements</a:t>
            </a:r>
            <a:endParaRPr lang="en-US" sz="1800" b="1" dirty="0">
              <a:solidFill>
                <a:schemeClr val="bg1"/>
              </a:solidFill>
            </a:endParaRPr>
          </a:p>
        </p:txBody>
      </p:sp>
      <p:sp>
        <p:nvSpPr>
          <p:cNvPr id="20" name="Rectangle 19" descr="Instructions for Expression Logic">
            <a:extLst>
              <a:ext uri="{FF2B5EF4-FFF2-40B4-BE49-F238E27FC236}">
                <a16:creationId xmlns:a16="http://schemas.microsoft.com/office/drawing/2014/main" id="{7DEC8361-01B3-49AB-9834-4A4ED9DA6E32}"/>
              </a:ext>
            </a:extLst>
          </p:cNvPr>
          <p:cNvSpPr/>
          <p:nvPr/>
        </p:nvSpPr>
        <p:spPr>
          <a:xfrm>
            <a:off x="2580481" y="2604286"/>
            <a:ext cx="1420386" cy="760849"/>
          </a:xfrm>
          <a:prstGeom prst="rect">
            <a:avLst/>
          </a:prstGeom>
        </p:spPr>
        <p:txBody>
          <a:bodyPr wrap="square">
            <a:spAutoFit/>
          </a:bodyPr>
          <a:lstStyle/>
          <a:p>
            <a:pPr algn="ctr">
              <a:lnSpc>
                <a:spcPct val="80000"/>
              </a:lnSpc>
            </a:pPr>
            <a:r>
              <a:rPr lang="en-US" sz="1800" b="1" dirty="0">
                <a:solidFill>
                  <a:schemeClr val="bg1"/>
                </a:solidFill>
                <a:latin typeface="Aral"/>
              </a:rPr>
              <a:t>Instructions: Expression Logic</a:t>
            </a:r>
            <a:endParaRPr lang="en-US" sz="1800" b="1" dirty="0">
              <a:solidFill>
                <a:schemeClr val="bg1"/>
              </a:solidFill>
            </a:endParaRPr>
          </a:p>
        </p:txBody>
      </p:sp>
      <p:sp>
        <p:nvSpPr>
          <p:cNvPr id="21" name="Rectangle 20" descr="General Information">
            <a:extLst>
              <a:ext uri="{FF2B5EF4-FFF2-40B4-BE49-F238E27FC236}">
                <a16:creationId xmlns:a16="http://schemas.microsoft.com/office/drawing/2014/main" id="{9569C00E-487D-4686-AAA0-8A34ACD6F3CE}"/>
              </a:ext>
            </a:extLst>
          </p:cNvPr>
          <p:cNvSpPr/>
          <p:nvPr/>
        </p:nvSpPr>
        <p:spPr>
          <a:xfrm>
            <a:off x="5159881" y="2107129"/>
            <a:ext cx="1391649" cy="539250"/>
          </a:xfrm>
          <a:prstGeom prst="rect">
            <a:avLst/>
          </a:prstGeom>
        </p:spPr>
        <p:txBody>
          <a:bodyPr wrap="square">
            <a:spAutoFit/>
          </a:bodyPr>
          <a:lstStyle/>
          <a:p>
            <a:pPr algn="ctr">
              <a:lnSpc>
                <a:spcPct val="80000"/>
              </a:lnSpc>
            </a:pPr>
            <a:r>
              <a:rPr lang="en-US" sz="1800" b="1" dirty="0">
                <a:solidFill>
                  <a:schemeClr val="bg1"/>
                </a:solidFill>
                <a:latin typeface="Aral"/>
              </a:rPr>
              <a:t>General Information</a:t>
            </a:r>
            <a:endParaRPr lang="en-US" sz="1800" b="1" dirty="0">
              <a:solidFill>
                <a:schemeClr val="bg1"/>
              </a:solidFill>
            </a:endParaRPr>
          </a:p>
        </p:txBody>
      </p:sp>
      <p:sp>
        <p:nvSpPr>
          <p:cNvPr id="22" name="Rectangle 21" descr="Data Elements">
            <a:extLst>
              <a:ext uri="{FF2B5EF4-FFF2-40B4-BE49-F238E27FC236}">
                <a16:creationId xmlns:a16="http://schemas.microsoft.com/office/drawing/2014/main" id="{2CAC4216-F1AA-4167-B1F4-1051905D8631}"/>
              </a:ext>
            </a:extLst>
          </p:cNvPr>
          <p:cNvSpPr/>
          <p:nvPr/>
        </p:nvSpPr>
        <p:spPr>
          <a:xfrm>
            <a:off x="6858452" y="3677761"/>
            <a:ext cx="1378601" cy="539250"/>
          </a:xfrm>
          <a:prstGeom prst="rect">
            <a:avLst/>
          </a:prstGeom>
        </p:spPr>
        <p:txBody>
          <a:bodyPr wrap="square">
            <a:spAutoFit/>
          </a:bodyPr>
          <a:lstStyle/>
          <a:p>
            <a:pPr algn="ctr">
              <a:lnSpc>
                <a:spcPct val="80000"/>
              </a:lnSpc>
            </a:pPr>
            <a:r>
              <a:rPr lang="en-US" sz="1800" b="1" dirty="0">
                <a:solidFill>
                  <a:schemeClr val="bg1"/>
                </a:solidFill>
                <a:latin typeface="Aral"/>
              </a:rPr>
              <a:t>Data Elements</a:t>
            </a:r>
            <a:endParaRPr lang="en-US" sz="1800" b="1" dirty="0">
              <a:solidFill>
                <a:schemeClr val="bg1"/>
              </a:solidFill>
            </a:endParaRPr>
          </a:p>
        </p:txBody>
      </p:sp>
      <p:sp>
        <p:nvSpPr>
          <p:cNvPr id="23" name="Rectangle 22" descr="Instructions: Expression Logic">
            <a:extLst>
              <a:ext uri="{FF2B5EF4-FFF2-40B4-BE49-F238E27FC236}">
                <a16:creationId xmlns:a16="http://schemas.microsoft.com/office/drawing/2014/main" id="{65D02D78-6204-4514-B073-037B09E45238}"/>
              </a:ext>
            </a:extLst>
          </p:cNvPr>
          <p:cNvSpPr/>
          <p:nvPr/>
        </p:nvSpPr>
        <p:spPr>
          <a:xfrm>
            <a:off x="6906624" y="2091323"/>
            <a:ext cx="1420386" cy="760849"/>
          </a:xfrm>
          <a:prstGeom prst="rect">
            <a:avLst/>
          </a:prstGeom>
        </p:spPr>
        <p:txBody>
          <a:bodyPr wrap="square">
            <a:spAutoFit/>
          </a:bodyPr>
          <a:lstStyle/>
          <a:p>
            <a:pPr algn="ctr">
              <a:lnSpc>
                <a:spcPct val="80000"/>
              </a:lnSpc>
            </a:pPr>
            <a:r>
              <a:rPr lang="en-US" sz="1800" b="1" dirty="0">
                <a:solidFill>
                  <a:schemeClr val="bg1"/>
                </a:solidFill>
                <a:latin typeface="Aral"/>
              </a:rPr>
              <a:t>Instructions: Expression Logic</a:t>
            </a:r>
            <a:endParaRPr lang="en-US" sz="1800" b="1" dirty="0">
              <a:solidFill>
                <a:schemeClr val="bg1"/>
              </a:solidFill>
            </a:endParaRPr>
          </a:p>
        </p:txBody>
      </p:sp>
    </p:spTree>
    <p:extLst>
      <p:ext uri="{BB962C8B-B14F-4D97-AF65-F5344CB8AC3E}">
        <p14:creationId xmlns:p14="http://schemas.microsoft.com/office/powerpoint/2010/main" val="29126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eCQM Structure with QDM Logic through</a:t>
            </a:r>
          </a:p>
          <a:p>
            <a:r>
              <a:rPr lang="en-US" dirty="0"/>
              <a:t>2018 Reporting Year</a:t>
            </a:r>
          </a:p>
        </p:txBody>
      </p:sp>
      <p:pic>
        <p:nvPicPr>
          <p:cNvPr id="3" name="Picture 2" descr="Screenshots of eCQM structure with QDM logic through 2018 reporting year">
            <a:extLst>
              <a:ext uri="{FF2B5EF4-FFF2-40B4-BE49-F238E27FC236}">
                <a16:creationId xmlns:a16="http://schemas.microsoft.com/office/drawing/2014/main" id="{7AEC08CE-3BD8-4B18-96AF-BE167CE3DBEB}"/>
              </a:ext>
            </a:extLst>
          </p:cNvPr>
          <p:cNvPicPr>
            <a:picLocks noChangeAspect="1"/>
          </p:cNvPicPr>
          <p:nvPr/>
        </p:nvPicPr>
        <p:blipFill>
          <a:blip r:embed="rId3"/>
          <a:stretch>
            <a:fillRect/>
          </a:stretch>
        </p:blipFill>
        <p:spPr>
          <a:xfrm>
            <a:off x="0" y="1786859"/>
            <a:ext cx="9141322" cy="5067624"/>
          </a:xfrm>
          <a:prstGeom prst="rect">
            <a:avLst/>
          </a:prstGeom>
        </p:spPr>
      </p:pic>
    </p:spTree>
    <p:extLst>
      <p:ext uri="{BB962C8B-B14F-4D97-AF65-F5344CB8AC3E}">
        <p14:creationId xmlns:p14="http://schemas.microsoft.com/office/powerpoint/2010/main" val="201999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eCQM Structure Using CQL Beginning </a:t>
            </a:r>
          </a:p>
          <a:p>
            <a:r>
              <a:rPr lang="en-US" dirty="0"/>
              <a:t>2019 Reporting Year</a:t>
            </a:r>
          </a:p>
        </p:txBody>
      </p:sp>
      <p:pic>
        <p:nvPicPr>
          <p:cNvPr id="3" name="Picture 2" descr="screenshot of eCQM structure using cql beginning in 2019 reporting year. ">
            <a:extLst>
              <a:ext uri="{FF2B5EF4-FFF2-40B4-BE49-F238E27FC236}">
                <a16:creationId xmlns:a16="http://schemas.microsoft.com/office/drawing/2014/main" id="{6CF21508-84DE-4DB9-B5E9-AFB707AD9C80}"/>
              </a:ext>
            </a:extLst>
          </p:cNvPr>
          <p:cNvPicPr>
            <a:picLocks noChangeAspect="1"/>
          </p:cNvPicPr>
          <p:nvPr/>
        </p:nvPicPr>
        <p:blipFill>
          <a:blip r:embed="rId3"/>
          <a:stretch>
            <a:fillRect/>
          </a:stretch>
        </p:blipFill>
        <p:spPr>
          <a:xfrm>
            <a:off x="0" y="1747098"/>
            <a:ext cx="9144000" cy="5100351"/>
          </a:xfrm>
          <a:prstGeom prst="rect">
            <a:avLst/>
          </a:prstGeom>
        </p:spPr>
      </p:pic>
    </p:spTree>
    <p:extLst>
      <p:ext uri="{BB962C8B-B14F-4D97-AF65-F5344CB8AC3E}">
        <p14:creationId xmlns:p14="http://schemas.microsoft.com/office/powerpoint/2010/main" val="2013417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4B8995-5567-4E80-9A85-97520803B27F}"/>
              </a:ext>
            </a:extLst>
          </p:cNvPr>
          <p:cNvSpPr>
            <a:spLocks noGrp="1"/>
          </p:cNvSpPr>
          <p:nvPr>
            <p:ph type="title"/>
          </p:nvPr>
        </p:nvSpPr>
        <p:spPr>
          <a:xfrm>
            <a:off x="914400" y="2747962"/>
            <a:ext cx="7772400" cy="1362075"/>
          </a:xfrm>
          <a:effectLst/>
        </p:spPr>
        <p:txBody>
          <a:bodyPr/>
          <a:lstStyle/>
          <a:p>
            <a:r>
              <a:rPr lang="en-US" dirty="0"/>
              <a:t>What is CQL? </a:t>
            </a:r>
            <a:br>
              <a:rPr lang="en-US" dirty="0"/>
            </a:br>
            <a:endParaRPr lang="en-US" dirty="0"/>
          </a:p>
        </p:txBody>
      </p:sp>
      <p:sp>
        <p:nvSpPr>
          <p:cNvPr id="2" name="Slide Number Placeholder 1">
            <a:extLst>
              <a:ext uri="{FF2B5EF4-FFF2-40B4-BE49-F238E27FC236}">
                <a16:creationId xmlns:a16="http://schemas.microsoft.com/office/drawing/2014/main" id="{E04FCFB8-82BB-425C-8925-8DB70F25DD7C}"/>
              </a:ext>
            </a:extLst>
          </p:cNvPr>
          <p:cNvSpPr>
            <a:spLocks noGrp="1"/>
          </p:cNvSpPr>
          <p:nvPr>
            <p:ph type="sldNum" idx="12"/>
          </p:nvPr>
        </p:nvSpPr>
        <p:spPr/>
        <p:txBody>
          <a:bodyPr/>
          <a:lstStyle/>
          <a:p>
            <a:pPr lvl="0"/>
            <a:fld id="{00000000-1234-1234-1234-123412341234}" type="slidenum">
              <a:rPr lang="en-US" smtClean="0">
                <a:sym typeface="Arial"/>
              </a:rPr>
              <a:pPr lvl="0"/>
              <a:t>12</a:t>
            </a:fld>
            <a:endParaRPr lang="en-US" dirty="0">
              <a:sym typeface="Arial"/>
            </a:endParaRPr>
          </a:p>
        </p:txBody>
      </p:sp>
    </p:spTree>
    <p:extLst>
      <p:ext uri="{BB962C8B-B14F-4D97-AF65-F5344CB8AC3E}">
        <p14:creationId xmlns:p14="http://schemas.microsoft.com/office/powerpoint/2010/main" val="193985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What is CQL?</a:t>
            </a:r>
          </a:p>
        </p:txBody>
      </p:sp>
      <p:sp>
        <p:nvSpPr>
          <p:cNvPr id="6" name="Text Placeholder 2">
            <a:extLst>
              <a:ext uri="{FF2B5EF4-FFF2-40B4-BE49-F238E27FC236}">
                <a16:creationId xmlns:a16="http://schemas.microsoft.com/office/drawing/2014/main" id="{717367FD-EF39-44EE-99D3-BD0B618A3E0B}"/>
              </a:ext>
            </a:extLst>
          </p:cNvPr>
          <p:cNvSpPr>
            <a:spLocks noGrp="1"/>
          </p:cNvSpPr>
          <p:nvPr>
            <p:ph idx="1"/>
          </p:nvPr>
        </p:nvSpPr>
        <p:spPr>
          <a:xfrm>
            <a:off x="457200" y="2286000"/>
            <a:ext cx="8229600" cy="4449762"/>
          </a:xfrm>
        </p:spPr>
        <p:txBody>
          <a:bodyPr/>
          <a:lstStyle/>
          <a:p>
            <a:r>
              <a:rPr lang="en-US" sz="2200" dirty="0"/>
              <a:t>CQL is a Health Level Seven (HL7) International standard that aims to unify the expression of logic for eCQMs and CDS</a:t>
            </a:r>
          </a:p>
          <a:p>
            <a:r>
              <a:rPr lang="en-US" sz="2200" dirty="0"/>
              <a:t>Provides the ability to better express logic defining measure populations to improve the accuracy and clarity of eCQMs</a:t>
            </a:r>
          </a:p>
          <a:p>
            <a:r>
              <a:rPr lang="en-US" sz="2200" dirty="0"/>
              <a:t>A standard language for expressing clinical knowledge that is readable, shareable, and computable</a:t>
            </a:r>
          </a:p>
          <a:p>
            <a:pPr marL="203200" indent="0">
              <a:buNone/>
            </a:pPr>
            <a:endParaRPr lang="en-US" sz="2200" dirty="0"/>
          </a:p>
        </p:txBody>
      </p:sp>
    </p:spTree>
    <p:extLst>
      <p:ext uri="{BB962C8B-B14F-4D97-AF65-F5344CB8AC3E}">
        <p14:creationId xmlns:p14="http://schemas.microsoft.com/office/powerpoint/2010/main" val="139116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p>
        </p:txBody>
      </p:sp>
      <p:sp>
        <p:nvSpPr>
          <p:cNvPr id="5" name="Title 4"/>
          <p:cNvSpPr txBox="1">
            <a:spLocks/>
          </p:cNvSpPr>
          <p:nvPr/>
        </p:nvSpPr>
        <p:spPr>
          <a:xfrm>
            <a:off x="5862" y="609600"/>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What is CQL?</a:t>
            </a:r>
          </a:p>
        </p:txBody>
      </p:sp>
      <p:sp>
        <p:nvSpPr>
          <p:cNvPr id="6" name="Text Placeholder 2">
            <a:extLst>
              <a:ext uri="{FF2B5EF4-FFF2-40B4-BE49-F238E27FC236}">
                <a16:creationId xmlns:a16="http://schemas.microsoft.com/office/drawing/2014/main" id="{CF964490-9175-426B-948E-356BA65F5F58}"/>
              </a:ext>
            </a:extLst>
          </p:cNvPr>
          <p:cNvSpPr txBox="1">
            <a:spLocks/>
          </p:cNvSpPr>
          <p:nvPr/>
        </p:nvSpPr>
        <p:spPr>
          <a:xfrm>
            <a:off x="457200" y="1905000"/>
            <a:ext cx="8229600"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eCQMs use the CQL standard for logic expression </a:t>
            </a:r>
            <a:r>
              <a:rPr lang="en-US" sz="2000" dirty="0">
                <a:solidFill>
                  <a:prstClr val="black"/>
                </a:solidFill>
                <a:latin typeface="Arial" panose="020B0604020202020204" pitchFamily="34" charset="0"/>
                <a:cs typeface="Arial" panose="020B0604020202020204" pitchFamily="34" charset="0"/>
              </a:rPr>
              <a:t>beginning with the CY 2019 reporting period</a:t>
            </a:r>
          </a:p>
          <a:p>
            <a:r>
              <a:rPr lang="en-US" sz="2000" dirty="0"/>
              <a:t>Measure developers successfully tested CQL for expressing eCQMs from 2016 through 2017</a:t>
            </a:r>
          </a:p>
          <a:p>
            <a:r>
              <a:rPr lang="en-US" sz="2000" dirty="0"/>
              <a:t>CMS published CQL-based eCQMs in May 2018</a:t>
            </a:r>
          </a:p>
          <a:p>
            <a:r>
              <a:rPr lang="en-US" sz="2000" dirty="0">
                <a:solidFill>
                  <a:prstClr val="black"/>
                </a:solidFill>
                <a:latin typeface="Arial" panose="020B0604020202020204" pitchFamily="34" charset="0"/>
                <a:cs typeface="Arial" panose="020B0604020202020204" pitchFamily="34" charset="0"/>
              </a:rPr>
              <a:t>Applicable to Eligible Hospitals and Critical Access Hospitals (CAHs), Eligible Professionals (EPs) and Eligible Clinicians participating in the following programs: </a:t>
            </a:r>
          </a:p>
          <a:p>
            <a:pPr lvl="1"/>
            <a:r>
              <a:rPr lang="en-US" sz="1800" dirty="0"/>
              <a:t>Hospital Inpatient Quality Reporting Program</a:t>
            </a:r>
          </a:p>
          <a:p>
            <a:pPr lvl="1"/>
            <a:r>
              <a:rPr lang="en-US" sz="1800" dirty="0"/>
              <a:t>Promoting Interoperability Programs (formerly Medicare and Medicaid EHR </a:t>
            </a:r>
            <a:r>
              <a:rPr lang="en-US" sz="1800"/>
              <a:t>Incentive Programs)</a:t>
            </a:r>
            <a:endParaRPr lang="en-US" sz="1800" dirty="0"/>
          </a:p>
          <a:p>
            <a:pPr lvl="1"/>
            <a:r>
              <a:rPr lang="en-US" sz="1800" dirty="0"/>
              <a:t>Quality Payment Program: Merit-based Incentive Payment System (MIPS) and Alternative Payment Models</a:t>
            </a:r>
          </a:p>
          <a:p>
            <a:endParaRPr lang="en-US" dirty="0"/>
          </a:p>
        </p:txBody>
      </p:sp>
    </p:spTree>
    <p:extLst>
      <p:ext uri="{BB962C8B-B14F-4D97-AF65-F5344CB8AC3E}">
        <p14:creationId xmlns:p14="http://schemas.microsoft.com/office/powerpoint/2010/main" val="2349857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What is CQL?</a:t>
            </a:r>
          </a:p>
        </p:txBody>
      </p:sp>
      <p:pic>
        <p:nvPicPr>
          <p:cNvPr id="3" name="Picture 2" descr="Graphic displaying the CQL components: the clinical quality language (CQL) and the expression logical model (ELM). The output of ELM are Native, Java Script, .net and SQL which can be read by a computer">
            <a:extLst>
              <a:ext uri="{FF2B5EF4-FFF2-40B4-BE49-F238E27FC236}">
                <a16:creationId xmlns:a16="http://schemas.microsoft.com/office/drawing/2014/main" id="{328E0076-EF61-4565-B49D-D691804094B0}"/>
              </a:ext>
            </a:extLst>
          </p:cNvPr>
          <p:cNvPicPr>
            <a:picLocks noChangeAspect="1"/>
          </p:cNvPicPr>
          <p:nvPr/>
        </p:nvPicPr>
        <p:blipFill>
          <a:blip r:embed="rId3"/>
          <a:stretch>
            <a:fillRect/>
          </a:stretch>
        </p:blipFill>
        <p:spPr>
          <a:xfrm>
            <a:off x="152400" y="1802143"/>
            <a:ext cx="8534400" cy="5055857"/>
          </a:xfrm>
          <a:prstGeom prst="rect">
            <a:avLst/>
          </a:prstGeom>
        </p:spPr>
      </p:pic>
    </p:spTree>
    <p:extLst>
      <p:ext uri="{BB962C8B-B14F-4D97-AF65-F5344CB8AC3E}">
        <p14:creationId xmlns:p14="http://schemas.microsoft.com/office/powerpoint/2010/main" val="1530894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9155D6-830F-4EB7-89D7-8C49EC7BB27E}"/>
              </a:ext>
            </a:extLst>
          </p:cNvPr>
          <p:cNvSpPr>
            <a:spLocks noGrp="1"/>
          </p:cNvSpPr>
          <p:nvPr>
            <p:ph type="title"/>
          </p:nvPr>
        </p:nvSpPr>
        <p:spPr>
          <a:xfrm>
            <a:off x="914400" y="2747962"/>
            <a:ext cx="7772400" cy="1362075"/>
          </a:xfrm>
          <a:effectLst/>
        </p:spPr>
        <p:txBody>
          <a:bodyPr/>
          <a:lstStyle/>
          <a:p>
            <a:r>
              <a:rPr lang="en-US" dirty="0"/>
              <a:t>How Does CQL Help Explain eCQM Math?</a:t>
            </a:r>
            <a:br>
              <a:rPr lang="en-US" dirty="0"/>
            </a:br>
            <a:endParaRPr lang="en-US" dirty="0"/>
          </a:p>
        </p:txBody>
      </p:sp>
      <p:sp>
        <p:nvSpPr>
          <p:cNvPr id="2" name="Slide Number Placeholder 1">
            <a:extLst>
              <a:ext uri="{FF2B5EF4-FFF2-40B4-BE49-F238E27FC236}">
                <a16:creationId xmlns:a16="http://schemas.microsoft.com/office/drawing/2014/main" id="{7A5F74B9-AD82-41BC-9EA7-C67A7A36FB3F}"/>
              </a:ext>
            </a:extLst>
          </p:cNvPr>
          <p:cNvSpPr>
            <a:spLocks noGrp="1"/>
          </p:cNvSpPr>
          <p:nvPr>
            <p:ph type="sldNum" idx="12"/>
          </p:nvPr>
        </p:nvSpPr>
        <p:spPr/>
        <p:txBody>
          <a:bodyPr/>
          <a:lstStyle/>
          <a:p>
            <a:pPr lvl="0"/>
            <a:fld id="{00000000-1234-1234-1234-123412341234}" type="slidenum">
              <a:rPr lang="en-US" smtClean="0">
                <a:sym typeface="Arial"/>
              </a:rPr>
              <a:pPr lvl="0"/>
              <a:t>16</a:t>
            </a:fld>
            <a:endParaRPr lang="en-US" dirty="0">
              <a:sym typeface="Arial"/>
            </a:endParaRPr>
          </a:p>
        </p:txBody>
      </p:sp>
    </p:spTree>
    <p:extLst>
      <p:ext uri="{BB962C8B-B14F-4D97-AF65-F5344CB8AC3E}">
        <p14:creationId xmlns:p14="http://schemas.microsoft.com/office/powerpoint/2010/main" val="158468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How Does CQL Help Explain eCQM Math?</a:t>
            </a:r>
          </a:p>
        </p:txBody>
      </p:sp>
      <p:sp>
        <p:nvSpPr>
          <p:cNvPr id="6" name="Text Placeholder 2">
            <a:extLst>
              <a:ext uri="{FF2B5EF4-FFF2-40B4-BE49-F238E27FC236}">
                <a16:creationId xmlns:a16="http://schemas.microsoft.com/office/drawing/2014/main" id="{59931FE9-9F1A-412D-88B4-636A5243C2BA}"/>
              </a:ext>
            </a:extLst>
          </p:cNvPr>
          <p:cNvSpPr>
            <a:spLocks noGrp="1"/>
          </p:cNvSpPr>
          <p:nvPr>
            <p:ph idx="1"/>
          </p:nvPr>
        </p:nvSpPr>
        <p:spPr>
          <a:xfrm>
            <a:off x="342900" y="2057400"/>
            <a:ext cx="8458200" cy="4627741"/>
          </a:xfrm>
        </p:spPr>
        <p:txBody>
          <a:bodyPr/>
          <a:lstStyle/>
          <a:p>
            <a:r>
              <a:rPr lang="en-US" sz="2800" dirty="0"/>
              <a:t>CQL allows: </a:t>
            </a:r>
          </a:p>
          <a:p>
            <a:pPr lvl="1">
              <a:spcAft>
                <a:spcPts val="1200"/>
              </a:spcAft>
            </a:pPr>
            <a:r>
              <a:rPr lang="en-US" sz="2400" dirty="0"/>
              <a:t> Definition of exact time relationships needed (e.g., are the data elements separated by seconds, minutes, hours, or days)</a:t>
            </a:r>
          </a:p>
          <a:p>
            <a:pPr lvl="1">
              <a:spcAft>
                <a:spcPts val="1200"/>
              </a:spcAft>
            </a:pPr>
            <a:r>
              <a:rPr lang="en-US" sz="2400" dirty="0"/>
              <a:t> Clearer data element start and stop times that were often vague or ambiguous in QDM logic</a:t>
            </a:r>
          </a:p>
          <a:p>
            <a:pPr lvl="1">
              <a:spcAft>
                <a:spcPts val="1200"/>
              </a:spcAft>
            </a:pPr>
            <a:r>
              <a:rPr lang="en-US" sz="2400" dirty="0"/>
              <a:t> Calculation in a format more suitable for computer processing</a:t>
            </a:r>
          </a:p>
        </p:txBody>
      </p:sp>
    </p:spTree>
    <p:extLst>
      <p:ext uri="{BB962C8B-B14F-4D97-AF65-F5344CB8AC3E}">
        <p14:creationId xmlns:p14="http://schemas.microsoft.com/office/powerpoint/2010/main" val="521380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How Does CQL Help Explain eCQM Math?</a:t>
            </a:r>
          </a:p>
        </p:txBody>
      </p:sp>
      <p:sp>
        <p:nvSpPr>
          <p:cNvPr id="6" name="Text Placeholder 3">
            <a:extLst>
              <a:ext uri="{FF2B5EF4-FFF2-40B4-BE49-F238E27FC236}">
                <a16:creationId xmlns:a16="http://schemas.microsoft.com/office/drawing/2014/main" id="{33062BF6-EE72-4FE3-A3A5-3271A084C976}"/>
              </a:ext>
            </a:extLst>
          </p:cNvPr>
          <p:cNvSpPr txBox="1">
            <a:spLocks/>
          </p:cNvSpPr>
          <p:nvPr/>
        </p:nvSpPr>
        <p:spPr>
          <a:xfrm>
            <a:off x="457200" y="1978089"/>
            <a:ext cx="8229600" cy="38594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CQL allows simple calculations, e.g., stating basic addition, subtraction, or multiplication not possible with QDM logic:</a:t>
            </a:r>
          </a:p>
          <a:p>
            <a:pPr marL="919163" lvl="1" indent="-284163"/>
            <a:r>
              <a:rPr lang="en-US" sz="2400" dirty="0"/>
              <a:t>Positive change in PHQ-9 depression scale after six months of treatment</a:t>
            </a:r>
          </a:p>
          <a:p>
            <a:pPr marL="919163" lvl="1" indent="-284163"/>
            <a:r>
              <a:rPr lang="en-US" sz="2400" dirty="0"/>
              <a:t>LDL calculated as (TC - HDL) </a:t>
            </a:r>
          </a:p>
          <a:p>
            <a:pPr marL="919163" lvl="1" indent="-284163"/>
            <a:r>
              <a:rPr lang="en-US" sz="2400" dirty="0"/>
              <a:t>Cumulative medication duration – Medication prescriptions covering at least 180 days of treatment</a:t>
            </a:r>
          </a:p>
          <a:p>
            <a:pPr lvl="1"/>
            <a:endParaRPr lang="en-US" dirty="0"/>
          </a:p>
        </p:txBody>
      </p:sp>
      <p:sp>
        <p:nvSpPr>
          <p:cNvPr id="7" name="Text Placeholder 9">
            <a:extLst>
              <a:ext uri="{FF2B5EF4-FFF2-40B4-BE49-F238E27FC236}">
                <a16:creationId xmlns:a16="http://schemas.microsoft.com/office/drawing/2014/main" id="{3316A323-35E2-4DA8-81AA-9AC22E34C78B}"/>
              </a:ext>
            </a:extLst>
          </p:cNvPr>
          <p:cNvSpPr txBox="1">
            <a:spLocks/>
          </p:cNvSpPr>
          <p:nvPr/>
        </p:nvSpPr>
        <p:spPr>
          <a:xfrm>
            <a:off x="165815" y="5690854"/>
            <a:ext cx="5671067" cy="105532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lnSpc>
                <a:spcPct val="100000"/>
              </a:lnSpc>
              <a:spcBef>
                <a:spcPts val="4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marL="234950" lvl="1" indent="-157163"/>
            <a:r>
              <a:rPr lang="en-US" sz="1200" dirty="0"/>
              <a:t>PHQ - Personal Health Questionnaire </a:t>
            </a:r>
          </a:p>
          <a:p>
            <a:pPr marL="234950" lvl="1" indent="-157163"/>
            <a:r>
              <a:rPr lang="en-US" sz="1200" dirty="0"/>
              <a:t>LDL - Low-density lipoprotein </a:t>
            </a:r>
          </a:p>
          <a:p>
            <a:pPr marL="234950" lvl="1" indent="-157163"/>
            <a:r>
              <a:rPr lang="en-US" sz="1200" dirty="0"/>
              <a:t>HDL – High-density lipoprotein</a:t>
            </a:r>
          </a:p>
          <a:p>
            <a:pPr marL="234950" lvl="1" indent="-157163"/>
            <a:r>
              <a:rPr lang="en-US" sz="1200" dirty="0"/>
              <a:t>TC – Total Cholesterol</a:t>
            </a:r>
          </a:p>
          <a:p>
            <a:pPr marL="152400" indent="0">
              <a:buNone/>
            </a:pPr>
            <a:endParaRPr lang="en-US" dirty="0"/>
          </a:p>
        </p:txBody>
      </p:sp>
    </p:spTree>
    <p:extLst>
      <p:ext uri="{BB962C8B-B14F-4D97-AF65-F5344CB8AC3E}">
        <p14:creationId xmlns:p14="http://schemas.microsoft.com/office/powerpoint/2010/main" val="190034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CMS MACRA Education and Outreach</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Vision and Goals: MACRA Webinar Series</a:t>
            </a:r>
          </a:p>
        </p:txBody>
      </p:sp>
      <p:sp>
        <p:nvSpPr>
          <p:cNvPr id="9" name="Text Placeholder 2">
            <a:extLst>
              <a:ext uri="{FF2B5EF4-FFF2-40B4-BE49-F238E27FC236}">
                <a16:creationId xmlns:a16="http://schemas.microsoft.com/office/drawing/2014/main" id="{BF2D01F2-77B4-4FF8-AF09-2C19B53CCFE7}"/>
              </a:ext>
            </a:extLst>
          </p:cNvPr>
          <p:cNvSpPr txBox="1">
            <a:spLocks/>
          </p:cNvSpPr>
          <p:nvPr/>
        </p:nvSpPr>
        <p:spPr>
          <a:xfrm>
            <a:off x="152400" y="1941843"/>
            <a:ext cx="8229600" cy="444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An ongoing process to engage clinical specialty societies and patient advocacy groups in quality measure development. </a:t>
            </a:r>
          </a:p>
          <a:p>
            <a:r>
              <a:rPr lang="en-US" sz="2400" dirty="0"/>
              <a:t>Elicit feedback that will help CMS design toolkits and enduring materials designed specifically for specialty societies and patient advocacy groups interested in measure development. </a:t>
            </a:r>
          </a:p>
        </p:txBody>
      </p:sp>
      <p:sp>
        <p:nvSpPr>
          <p:cNvPr id="6" name="Rectangle 5">
            <a:extLst>
              <a:ext uri="{FF2B5EF4-FFF2-40B4-BE49-F238E27FC236}">
                <a16:creationId xmlns:a16="http://schemas.microsoft.com/office/drawing/2014/main" id="{B29E28D3-3FA8-4137-90B5-60620F198701}"/>
              </a:ext>
            </a:extLst>
          </p:cNvPr>
          <p:cNvSpPr/>
          <p:nvPr/>
        </p:nvSpPr>
        <p:spPr>
          <a:xfrm>
            <a:off x="293255" y="4166724"/>
            <a:ext cx="8850745" cy="3335885"/>
          </a:xfrm>
          <a:prstGeom prst="rect">
            <a:avLst/>
          </a:prstGeom>
        </p:spPr>
        <p:txBody>
          <a:bodyPr wrap="square" numCol="2">
            <a:spAutoFit/>
          </a:bodyPr>
          <a:lstStyle/>
          <a:p>
            <a:pPr lvl="1">
              <a:buFont typeface="Wingdings" panose="05000000000000000000" pitchFamily="2" charset="2"/>
              <a:buChar char="ü"/>
            </a:pPr>
            <a:r>
              <a:rPr lang="en-US" sz="2400" dirty="0"/>
              <a:t>Education </a:t>
            </a:r>
          </a:p>
          <a:p>
            <a:pPr lvl="1">
              <a:buFont typeface="Wingdings" panose="05000000000000000000" pitchFamily="2" charset="2"/>
              <a:buChar char="ü"/>
            </a:pPr>
            <a:r>
              <a:rPr lang="en-US" sz="2400" dirty="0"/>
              <a:t>Outreach</a:t>
            </a:r>
          </a:p>
          <a:p>
            <a:pPr lvl="1">
              <a:buFont typeface="Wingdings" panose="05000000000000000000" pitchFamily="2" charset="2"/>
              <a:buChar char="ü"/>
            </a:pPr>
            <a:r>
              <a:rPr lang="en-US" sz="2400" dirty="0"/>
              <a:t> Frequent Communication</a:t>
            </a:r>
          </a:p>
          <a:p>
            <a:pPr lvl="1">
              <a:buFont typeface="Wingdings" panose="05000000000000000000" pitchFamily="2" charset="2"/>
              <a:buChar char="ü"/>
            </a:pPr>
            <a:r>
              <a:rPr lang="en-US" sz="2400" dirty="0"/>
              <a:t>Enduring Materials</a:t>
            </a:r>
            <a:endParaRPr lang="en-US" sz="2400" dirty="0">
              <a:solidFill>
                <a:prstClr val="black"/>
              </a:solidFill>
            </a:endParaRPr>
          </a:p>
          <a:p>
            <a:pPr marL="742950" lvl="1" indent="-285750">
              <a:spcBef>
                <a:spcPct val="20000"/>
              </a:spcBef>
              <a:buFont typeface="Wingdings" panose="05000000000000000000" pitchFamily="2" charset="2"/>
              <a:buChar char="ü"/>
            </a:pPr>
            <a:r>
              <a:rPr lang="en-US" sz="2400" dirty="0">
                <a:solidFill>
                  <a:prstClr val="black"/>
                </a:solidFill>
              </a:rPr>
              <a:t>Dedicated Websites</a:t>
            </a:r>
          </a:p>
          <a:p>
            <a:pPr lvl="1">
              <a:spcBef>
                <a:spcPct val="20000"/>
              </a:spcBef>
            </a:pPr>
            <a:endParaRPr lang="en-US" sz="2400" dirty="0">
              <a:solidFill>
                <a:prstClr val="black"/>
              </a:solidFill>
            </a:endParaRPr>
          </a:p>
          <a:p>
            <a:pPr lvl="1">
              <a:spcBef>
                <a:spcPct val="20000"/>
              </a:spcBef>
            </a:pPr>
            <a:endParaRPr lang="en-US" sz="2400" dirty="0">
              <a:solidFill>
                <a:prstClr val="black"/>
              </a:solidFill>
            </a:endParaRPr>
          </a:p>
          <a:p>
            <a:pPr lvl="1">
              <a:spcBef>
                <a:spcPct val="20000"/>
              </a:spcBef>
            </a:pPr>
            <a:endParaRPr lang="en-US" sz="2400" dirty="0">
              <a:solidFill>
                <a:prstClr val="black"/>
              </a:solidFill>
            </a:endParaRPr>
          </a:p>
          <a:p>
            <a:pPr marL="742950" lvl="1" indent="-285750">
              <a:spcBef>
                <a:spcPct val="20000"/>
              </a:spcBef>
              <a:buFont typeface="Wingdings" panose="05000000000000000000" pitchFamily="2" charset="2"/>
              <a:buChar char="ü"/>
            </a:pPr>
            <a:r>
              <a:rPr lang="en-US" sz="2400" dirty="0">
                <a:solidFill>
                  <a:prstClr val="black"/>
                </a:solidFill>
              </a:rPr>
              <a:t>Measure Development Roadmaps</a:t>
            </a:r>
          </a:p>
          <a:p>
            <a:pPr marL="742950" lvl="1" indent="-285750">
              <a:spcBef>
                <a:spcPct val="20000"/>
              </a:spcBef>
              <a:buFont typeface="Wingdings" panose="05000000000000000000" pitchFamily="2" charset="2"/>
              <a:buChar char="ü"/>
            </a:pPr>
            <a:r>
              <a:rPr lang="en-US" sz="2400" dirty="0">
                <a:solidFill>
                  <a:prstClr val="black"/>
                </a:solidFill>
              </a:rPr>
              <a:t>Targeted Newsletters and Communication</a:t>
            </a:r>
          </a:p>
          <a:p>
            <a:pPr marL="742950" lvl="1" indent="-285750">
              <a:spcBef>
                <a:spcPct val="20000"/>
              </a:spcBef>
              <a:buFont typeface="Wingdings" panose="05000000000000000000" pitchFamily="2" charset="2"/>
              <a:buChar char="ü"/>
            </a:pPr>
            <a:r>
              <a:rPr lang="en-US" sz="2400" dirty="0"/>
              <a:t>Showcase Opportunities</a:t>
            </a:r>
            <a:endParaRPr lang="en-US" dirty="0"/>
          </a:p>
        </p:txBody>
      </p:sp>
    </p:spTree>
    <p:extLst>
      <p:ext uri="{BB962C8B-B14F-4D97-AF65-F5344CB8AC3E}">
        <p14:creationId xmlns:p14="http://schemas.microsoft.com/office/powerpoint/2010/main" val="430265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719C8B-2459-4A9A-8494-CA4AA6CA10BE}"/>
              </a:ext>
            </a:extLst>
          </p:cNvPr>
          <p:cNvSpPr>
            <a:spLocks noGrp="1"/>
          </p:cNvSpPr>
          <p:nvPr>
            <p:ph type="title"/>
          </p:nvPr>
        </p:nvSpPr>
        <p:spPr>
          <a:xfrm>
            <a:off x="762000" y="2747962"/>
            <a:ext cx="7772400" cy="1362075"/>
          </a:xfrm>
          <a:effectLst/>
        </p:spPr>
        <p:txBody>
          <a:bodyPr/>
          <a:lstStyle/>
          <a:p>
            <a:r>
              <a:rPr lang="en-US" dirty="0"/>
              <a:t>CQL and </a:t>
            </a:r>
            <a:r>
              <a:rPr lang="en-US" dirty="0" err="1"/>
              <a:t>eCQMs</a:t>
            </a:r>
            <a:r>
              <a:rPr lang="en-US" dirty="0"/>
              <a:t> – What Does the Change Mean for You?</a:t>
            </a:r>
            <a:br>
              <a:rPr lang="en-US" dirty="0"/>
            </a:br>
            <a:endParaRPr lang="en-US" dirty="0"/>
          </a:p>
        </p:txBody>
      </p:sp>
      <p:sp>
        <p:nvSpPr>
          <p:cNvPr id="2" name="Slide Number Placeholder 1">
            <a:extLst>
              <a:ext uri="{FF2B5EF4-FFF2-40B4-BE49-F238E27FC236}">
                <a16:creationId xmlns:a16="http://schemas.microsoft.com/office/drawing/2014/main" id="{8784CA1D-B7E1-4F48-B2EF-8613DAA36D2F}"/>
              </a:ext>
            </a:extLst>
          </p:cNvPr>
          <p:cNvSpPr>
            <a:spLocks noGrp="1"/>
          </p:cNvSpPr>
          <p:nvPr>
            <p:ph type="sldNum" idx="12"/>
          </p:nvPr>
        </p:nvSpPr>
        <p:spPr/>
        <p:txBody>
          <a:bodyPr/>
          <a:lstStyle/>
          <a:p>
            <a:pPr lvl="0"/>
            <a:fld id="{00000000-1234-1234-1234-123412341234}" type="slidenum">
              <a:rPr lang="en-US" smtClean="0">
                <a:sym typeface="Arial"/>
              </a:rPr>
              <a:pPr lvl="0"/>
              <a:t>19</a:t>
            </a:fld>
            <a:endParaRPr lang="en-US" dirty="0">
              <a:sym typeface="Arial"/>
            </a:endParaRPr>
          </a:p>
        </p:txBody>
      </p:sp>
    </p:spTree>
    <p:extLst>
      <p:ext uri="{BB962C8B-B14F-4D97-AF65-F5344CB8AC3E}">
        <p14:creationId xmlns:p14="http://schemas.microsoft.com/office/powerpoint/2010/main" val="3172172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What Does the Change Mean for You?</a:t>
            </a:r>
          </a:p>
        </p:txBody>
      </p:sp>
      <p:sp>
        <p:nvSpPr>
          <p:cNvPr id="10" name="Text Placeholder 2">
            <a:extLst>
              <a:ext uri="{FF2B5EF4-FFF2-40B4-BE49-F238E27FC236}">
                <a16:creationId xmlns:a16="http://schemas.microsoft.com/office/drawing/2014/main" id="{250E1180-6361-49D6-B411-BC35D8675095}"/>
              </a:ext>
            </a:extLst>
          </p:cNvPr>
          <p:cNvSpPr txBox="1">
            <a:spLocks/>
          </p:cNvSpPr>
          <p:nvPr/>
        </p:nvSpPr>
        <p:spPr>
          <a:xfrm>
            <a:off x="457200" y="2209800"/>
            <a:ext cx="8229600" cy="444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 Initial learning curve, but CQL measures will be more readable and more clearly detail the intent of the measures</a:t>
            </a:r>
          </a:p>
          <a:p>
            <a:r>
              <a:rPr lang="en-US" sz="2400" dirty="0"/>
              <a:t>Better explain how measure outcomes are to be interpreted</a:t>
            </a:r>
            <a:endParaRPr lang="en-US" sz="2000" dirty="0"/>
          </a:p>
        </p:txBody>
      </p:sp>
    </p:spTree>
    <p:extLst>
      <p:ext uri="{BB962C8B-B14F-4D97-AF65-F5344CB8AC3E}">
        <p14:creationId xmlns:p14="http://schemas.microsoft.com/office/powerpoint/2010/main" val="337048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What Does the Change Mean for You?</a:t>
            </a:r>
          </a:p>
        </p:txBody>
      </p:sp>
      <p:sp>
        <p:nvSpPr>
          <p:cNvPr id="14" name="Text Placeholder 2">
            <a:extLst>
              <a:ext uri="{FF2B5EF4-FFF2-40B4-BE49-F238E27FC236}">
                <a16:creationId xmlns:a16="http://schemas.microsoft.com/office/drawing/2014/main" id="{F2FCA398-EDFC-4A23-A156-AD508F5435E2}"/>
              </a:ext>
            </a:extLst>
          </p:cNvPr>
          <p:cNvSpPr txBox="1">
            <a:spLocks/>
          </p:cNvSpPr>
          <p:nvPr/>
        </p:nvSpPr>
        <p:spPr>
          <a:xfrm>
            <a:off x="457200" y="2057400"/>
            <a:ext cx="8229600" cy="444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 Cumulative Medication Duration Example</a:t>
            </a:r>
          </a:p>
          <a:p>
            <a:pPr lvl="1"/>
            <a:r>
              <a:rPr lang="en-US" sz="2400" i="1" dirty="0"/>
              <a:t>Dispensing: </a:t>
            </a:r>
            <a:r>
              <a:rPr lang="en-US" sz="2400" dirty="0"/>
              <a:t>Calculated from the number of doses dispensed divided by the number of doses per day – and then add all dispensing events to come up with the total number of days covered by multiple dispensing events over a defined time period</a:t>
            </a:r>
          </a:p>
          <a:p>
            <a:pPr lvl="1"/>
            <a:r>
              <a:rPr lang="en-US" sz="2400" dirty="0"/>
              <a:t> </a:t>
            </a:r>
            <a:r>
              <a:rPr lang="en-US" sz="2400" i="1" dirty="0"/>
              <a:t>Administering</a:t>
            </a:r>
            <a:r>
              <a:rPr lang="en-US" sz="2400" dirty="0"/>
              <a:t>: Calculated from the number of administration events from the beginning of the first to the end of the last over the defined period of time</a:t>
            </a:r>
          </a:p>
        </p:txBody>
      </p:sp>
    </p:spTree>
    <p:extLst>
      <p:ext uri="{BB962C8B-B14F-4D97-AF65-F5344CB8AC3E}">
        <p14:creationId xmlns:p14="http://schemas.microsoft.com/office/powerpoint/2010/main" val="1326182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What Does the Change Mean for You?</a:t>
            </a:r>
          </a:p>
        </p:txBody>
      </p:sp>
      <p:sp>
        <p:nvSpPr>
          <p:cNvPr id="6" name="Text Placeholder 2">
            <a:extLst>
              <a:ext uri="{FF2B5EF4-FFF2-40B4-BE49-F238E27FC236}">
                <a16:creationId xmlns:a16="http://schemas.microsoft.com/office/drawing/2014/main" id="{66FC7F29-6E56-4A03-8989-48827873EF7B}"/>
              </a:ext>
            </a:extLst>
          </p:cNvPr>
          <p:cNvSpPr txBox="1">
            <a:spLocks/>
          </p:cNvSpPr>
          <p:nvPr/>
        </p:nvSpPr>
        <p:spPr>
          <a:xfrm>
            <a:off x="457200" y="2026061"/>
            <a:ext cx="8229600" cy="49331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The intent of CQL is to more accurately represent clinical performance by allowing the use of more precise methods to define activities</a:t>
            </a:r>
          </a:p>
          <a:p>
            <a:pPr lvl="1">
              <a:spcAft>
                <a:spcPts val="1200"/>
              </a:spcAft>
            </a:pPr>
            <a:r>
              <a:rPr lang="en-US" sz="2400" dirty="0"/>
              <a:t>Improves the ability to read, interpret, and understand measure logic</a:t>
            </a:r>
          </a:p>
          <a:p>
            <a:pPr lvl="1">
              <a:spcAft>
                <a:spcPts val="1200"/>
              </a:spcAft>
            </a:pPr>
            <a:r>
              <a:rPr lang="en-US" sz="2400" dirty="0"/>
              <a:t>Enables more automation to retrieve data with less data entry on the front end</a:t>
            </a:r>
          </a:p>
          <a:p>
            <a:pPr lvl="1">
              <a:spcAft>
                <a:spcPts val="1200"/>
              </a:spcAft>
            </a:pPr>
            <a:r>
              <a:rPr lang="en-US" sz="2400" dirty="0"/>
              <a:t>Allows for prospective evaluation of a patient’s record to recommend actions as Clinical Decision Support (CDS)</a:t>
            </a:r>
          </a:p>
        </p:txBody>
      </p:sp>
    </p:spTree>
    <p:extLst>
      <p:ext uri="{BB962C8B-B14F-4D97-AF65-F5344CB8AC3E}">
        <p14:creationId xmlns:p14="http://schemas.microsoft.com/office/powerpoint/2010/main" val="2393678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What Does the Change Mean for You?</a:t>
            </a:r>
          </a:p>
        </p:txBody>
      </p:sp>
      <p:sp>
        <p:nvSpPr>
          <p:cNvPr id="7" name="Text Placeholder 2">
            <a:extLst>
              <a:ext uri="{FF2B5EF4-FFF2-40B4-BE49-F238E27FC236}">
                <a16:creationId xmlns:a16="http://schemas.microsoft.com/office/drawing/2014/main" id="{0B49E3C2-63E2-4590-9E24-3DA68F397C07}"/>
              </a:ext>
            </a:extLst>
          </p:cNvPr>
          <p:cNvSpPr txBox="1">
            <a:spLocks/>
          </p:cNvSpPr>
          <p:nvPr/>
        </p:nvSpPr>
        <p:spPr>
          <a:xfrm>
            <a:off x="457200" y="1998352"/>
            <a:ext cx="8229600" cy="46749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t>Data </a:t>
            </a:r>
            <a:r>
              <a:rPr lang="en-US" sz="2800" b="1" i="1" dirty="0"/>
              <a:t>may</a:t>
            </a:r>
            <a:r>
              <a:rPr lang="en-US" sz="2800" b="1" dirty="0"/>
              <a:t> be impacted by the change in the interpretation of measures </a:t>
            </a:r>
          </a:p>
          <a:p>
            <a:r>
              <a:rPr lang="en-US" sz="2800" dirty="0"/>
              <a:t>Work with your IT staff to:</a:t>
            </a:r>
          </a:p>
          <a:p>
            <a:pPr lvl="1"/>
            <a:r>
              <a:rPr lang="en-US" sz="2400" dirty="0"/>
              <a:t>Help prospectively improve chances of doing well on the measures - reuse logic for CDS to improve performance</a:t>
            </a:r>
          </a:p>
          <a:p>
            <a:pPr lvl="1"/>
            <a:r>
              <a:rPr lang="en-US" sz="2400" dirty="0"/>
              <a:t>Assess whether unexpected results of measure scores can be improved by evaluating if recommended interventions have occurred and if the clinical outcome has been achieved</a:t>
            </a:r>
          </a:p>
        </p:txBody>
      </p:sp>
    </p:spTree>
    <p:extLst>
      <p:ext uri="{BB962C8B-B14F-4D97-AF65-F5344CB8AC3E}">
        <p14:creationId xmlns:p14="http://schemas.microsoft.com/office/powerpoint/2010/main" val="913580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p>
        </p:txBody>
      </p:sp>
      <p:sp>
        <p:nvSpPr>
          <p:cNvPr id="5" name="Title 4"/>
          <p:cNvSpPr txBox="1">
            <a:spLocks/>
          </p:cNvSpPr>
          <p:nvPr/>
        </p:nvSpPr>
        <p:spPr>
          <a:xfrm>
            <a:off x="0" y="641268"/>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What Does the Change Mean for You?</a:t>
            </a:r>
          </a:p>
        </p:txBody>
      </p:sp>
      <p:sp>
        <p:nvSpPr>
          <p:cNvPr id="6" name="Text Placeholder 2">
            <a:extLst>
              <a:ext uri="{FF2B5EF4-FFF2-40B4-BE49-F238E27FC236}">
                <a16:creationId xmlns:a16="http://schemas.microsoft.com/office/drawing/2014/main" id="{EA5E8749-081F-44B2-9B04-4EEF1FDEDEDA}"/>
              </a:ext>
            </a:extLst>
          </p:cNvPr>
          <p:cNvSpPr txBox="1">
            <a:spLocks/>
          </p:cNvSpPr>
          <p:nvPr/>
        </p:nvSpPr>
        <p:spPr>
          <a:xfrm>
            <a:off x="457200" y="2133600"/>
            <a:ext cx="8229600" cy="444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US" sz="2800" dirty="0"/>
              <a:t>CMS released CQL-based eCQMs for CY 2019 CMS quality reporting programs in May 2018</a:t>
            </a:r>
          </a:p>
          <a:p>
            <a:pPr>
              <a:spcAft>
                <a:spcPts val="1200"/>
              </a:spcAft>
            </a:pPr>
            <a:r>
              <a:rPr lang="en-US" sz="2800" dirty="0"/>
              <a:t>CMS has released guidance on “How to read an eCQM” with incorporation of CQL for logic </a:t>
            </a:r>
          </a:p>
          <a:p>
            <a:pPr>
              <a:spcAft>
                <a:spcPts val="1200"/>
              </a:spcAft>
            </a:pPr>
            <a:r>
              <a:rPr lang="en-US" sz="2800" dirty="0"/>
              <a:t>Both are found on the eCQI Resource Center</a:t>
            </a:r>
          </a:p>
          <a:p>
            <a:pPr marL="203200" indent="0">
              <a:buFont typeface="Arial" pitchFamily="34" charset="0"/>
              <a:buNone/>
            </a:pPr>
            <a:endParaRPr lang="en-US" dirty="0"/>
          </a:p>
        </p:txBody>
      </p:sp>
    </p:spTree>
    <p:extLst>
      <p:ext uri="{BB962C8B-B14F-4D97-AF65-F5344CB8AC3E}">
        <p14:creationId xmlns:p14="http://schemas.microsoft.com/office/powerpoint/2010/main" val="3162711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F1857A-A6E2-4E52-8112-00B88139DE91}"/>
              </a:ext>
            </a:extLst>
          </p:cNvPr>
          <p:cNvSpPr>
            <a:spLocks noGrp="1"/>
          </p:cNvSpPr>
          <p:nvPr>
            <p:ph type="title"/>
          </p:nvPr>
        </p:nvSpPr>
        <p:spPr>
          <a:xfrm>
            <a:off x="762000" y="2747962"/>
            <a:ext cx="7772400" cy="1362075"/>
          </a:xfrm>
          <a:effectLst/>
        </p:spPr>
        <p:txBody>
          <a:bodyPr/>
          <a:lstStyle/>
          <a:p>
            <a:r>
              <a:rPr lang="en-US" dirty="0"/>
              <a:t>What are the Available Tools and Resources?</a:t>
            </a:r>
            <a:br>
              <a:rPr lang="en-US" dirty="0"/>
            </a:br>
            <a:endParaRPr lang="en-US" dirty="0"/>
          </a:p>
        </p:txBody>
      </p:sp>
      <p:sp>
        <p:nvSpPr>
          <p:cNvPr id="5" name="Slide Number Placeholder 4">
            <a:extLst>
              <a:ext uri="{FF2B5EF4-FFF2-40B4-BE49-F238E27FC236}">
                <a16:creationId xmlns:a16="http://schemas.microsoft.com/office/drawing/2014/main" id="{647C0019-F917-449C-87CE-7BFAF5ABEFE7}"/>
              </a:ext>
            </a:extLst>
          </p:cNvPr>
          <p:cNvSpPr>
            <a:spLocks noGrp="1"/>
          </p:cNvSpPr>
          <p:nvPr>
            <p:ph type="sldNum" idx="12"/>
          </p:nvPr>
        </p:nvSpPr>
        <p:spPr/>
        <p:txBody>
          <a:bodyPr/>
          <a:lstStyle/>
          <a:p>
            <a:pPr lvl="0"/>
            <a:fld id="{00000000-1234-1234-1234-123412341234}" type="slidenum">
              <a:rPr lang="en-US" smtClean="0">
                <a:sym typeface="Arial"/>
              </a:rPr>
              <a:pPr lvl="0"/>
              <a:t>25</a:t>
            </a:fld>
            <a:endParaRPr lang="en-US" dirty="0">
              <a:sym typeface="Arial"/>
            </a:endParaRPr>
          </a:p>
        </p:txBody>
      </p:sp>
    </p:spTree>
    <p:extLst>
      <p:ext uri="{BB962C8B-B14F-4D97-AF65-F5344CB8AC3E}">
        <p14:creationId xmlns:p14="http://schemas.microsoft.com/office/powerpoint/2010/main" val="2590582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Tool and Resources</a:t>
            </a:r>
          </a:p>
        </p:txBody>
      </p:sp>
      <p:sp>
        <p:nvSpPr>
          <p:cNvPr id="6" name="Content Placeholder 2">
            <a:extLst>
              <a:ext uri="{FF2B5EF4-FFF2-40B4-BE49-F238E27FC236}">
                <a16:creationId xmlns:a16="http://schemas.microsoft.com/office/drawing/2014/main" id="{715FB34F-7BAB-4260-9FB7-7D1B2ADE8F43}"/>
              </a:ext>
            </a:extLst>
          </p:cNvPr>
          <p:cNvSpPr>
            <a:spLocks noGrp="1"/>
          </p:cNvSpPr>
          <p:nvPr>
            <p:ph idx="1"/>
          </p:nvPr>
        </p:nvSpPr>
        <p:spPr>
          <a:xfrm>
            <a:off x="457200" y="2015034"/>
            <a:ext cx="8229600" cy="4916466"/>
          </a:xfrm>
        </p:spPr>
        <p:txBody>
          <a:bodyPr>
            <a:normAutofit fontScale="92500" lnSpcReduction="20000"/>
          </a:bodyPr>
          <a:lstStyle/>
          <a:p>
            <a:r>
              <a:rPr lang="en-US" sz="2400" dirty="0"/>
              <a:t>CQL Specification - CQL Release 1, Standard for Trial Use (STU) 2</a:t>
            </a:r>
          </a:p>
          <a:p>
            <a:pPr lvl="1"/>
            <a:r>
              <a:rPr lang="en-US" sz="1900" u="sng" dirty="0">
                <a:hlinkClick r:id="rId3"/>
              </a:rPr>
              <a:t>http://www.hl7.org/implement/standards/product_brief.cfm?product_id=400</a:t>
            </a:r>
            <a:r>
              <a:rPr lang="en-US" sz="1900" u="sng" dirty="0"/>
              <a:t> </a:t>
            </a:r>
            <a:endParaRPr lang="en-US" sz="1900" dirty="0"/>
          </a:p>
          <a:p>
            <a:r>
              <a:rPr lang="en-US" sz="2400" dirty="0"/>
              <a:t>CQL-Based HQMF Implementation Guide – Release 1, STU 2.1</a:t>
            </a:r>
          </a:p>
          <a:p>
            <a:pPr lvl="1"/>
            <a:r>
              <a:rPr lang="en-US" sz="1900" dirty="0">
                <a:hlinkClick r:id="rId4"/>
              </a:rPr>
              <a:t>http://www.hl7.org/implement/standards/product_brief.cfm?product_id=405</a:t>
            </a:r>
            <a:endParaRPr lang="en-US" sz="1900" dirty="0"/>
          </a:p>
          <a:p>
            <a:r>
              <a:rPr lang="en-US" sz="2400" dirty="0"/>
              <a:t>eCQI Resource Center</a:t>
            </a:r>
          </a:p>
          <a:p>
            <a:pPr lvl="1"/>
            <a:r>
              <a:rPr lang="en-US" sz="1900" dirty="0"/>
              <a:t>CQL Space, including the QDM v5.3 and v5.3 Annotated</a:t>
            </a:r>
            <a:endParaRPr lang="en-US" sz="1900" u="sng" dirty="0"/>
          </a:p>
          <a:p>
            <a:pPr lvl="2">
              <a:spcAft>
                <a:spcPts val="600"/>
              </a:spcAft>
            </a:pPr>
            <a:r>
              <a:rPr lang="en-US" sz="1700" u="sng" dirty="0">
                <a:hlinkClick r:id="rId5"/>
              </a:rPr>
              <a:t>https://ecqi.healthit.gov/cql</a:t>
            </a:r>
            <a:r>
              <a:rPr lang="en-US" sz="1700" u="sng" dirty="0"/>
              <a:t> </a:t>
            </a:r>
          </a:p>
          <a:p>
            <a:pPr lvl="1">
              <a:spcAft>
                <a:spcPts val="600"/>
              </a:spcAft>
            </a:pPr>
            <a:r>
              <a:rPr lang="en-US" sz="1900" dirty="0"/>
              <a:t>Check the eCQI Resource Center Events page and CQL Educational Resources page for more information</a:t>
            </a:r>
          </a:p>
          <a:p>
            <a:pPr lvl="2">
              <a:spcAft>
                <a:spcPts val="600"/>
              </a:spcAft>
            </a:pPr>
            <a:r>
              <a:rPr lang="en-US" sz="1700" dirty="0">
                <a:solidFill>
                  <a:prstClr val="black"/>
                </a:solidFill>
                <a:ea typeface="Verdana" panose="020B0604030504040204" pitchFamily="34" charset="0"/>
                <a:hlinkClick r:id="rId6"/>
              </a:rPr>
              <a:t>https://ecqi.healthit.gov/ecqi/ecqi-events</a:t>
            </a:r>
            <a:r>
              <a:rPr lang="en-US" sz="1700" dirty="0">
                <a:solidFill>
                  <a:prstClr val="black"/>
                </a:solidFill>
                <a:ea typeface="Verdana" panose="020B0604030504040204" pitchFamily="34" charset="0"/>
              </a:rPr>
              <a:t> </a:t>
            </a:r>
            <a:endParaRPr lang="en-US" sz="1700" dirty="0">
              <a:solidFill>
                <a:prstClr val="black"/>
              </a:solidFill>
              <a:ea typeface="Verdana" panose="020B0604030504040204" pitchFamily="34" charset="0"/>
              <a:hlinkClick r:id="rId7"/>
            </a:endParaRPr>
          </a:p>
          <a:p>
            <a:pPr lvl="2">
              <a:spcAft>
                <a:spcPts val="600"/>
              </a:spcAft>
            </a:pPr>
            <a:r>
              <a:rPr lang="en-US" sz="1700" dirty="0">
                <a:solidFill>
                  <a:prstClr val="black"/>
                </a:solidFill>
                <a:ea typeface="Verdana" panose="020B0604030504040204" pitchFamily="34" charset="0"/>
                <a:hlinkClick r:id="rId7"/>
              </a:rPr>
              <a:t>https://ecqi.healthit.gov/cql/cql-educational-resources</a:t>
            </a:r>
            <a:r>
              <a:rPr lang="en-US" sz="1700" dirty="0">
                <a:solidFill>
                  <a:prstClr val="black"/>
                </a:solidFill>
                <a:ea typeface="Verdana" panose="020B0604030504040204" pitchFamily="34" charset="0"/>
              </a:rPr>
              <a:t> </a:t>
            </a:r>
          </a:p>
          <a:p>
            <a:r>
              <a:rPr lang="en-US" sz="2400" dirty="0"/>
              <a:t>To submit an issues ticket for CQL, please visit the ONC JIRA site </a:t>
            </a:r>
          </a:p>
          <a:p>
            <a:pPr lvl="1"/>
            <a:r>
              <a:rPr lang="en-US" sz="1800" dirty="0">
                <a:hlinkClick r:id="rId8"/>
              </a:rPr>
              <a:t>https://oncprojectracking.healthit.gov/support/projects/CQLIT</a:t>
            </a:r>
            <a:endParaRPr lang="en-US" sz="1800" dirty="0"/>
          </a:p>
          <a:p>
            <a:r>
              <a:rPr lang="en-US" sz="2500" dirty="0"/>
              <a:t>To view draft 2019 eCQMs </a:t>
            </a:r>
          </a:p>
          <a:p>
            <a:pPr lvl="1"/>
            <a:r>
              <a:rPr lang="en-US" sz="1800" dirty="0">
                <a:hlinkClick r:id="rId9"/>
              </a:rPr>
              <a:t>https://oncprojectracking.healthit.gov/support/projects/CQM</a:t>
            </a:r>
            <a:r>
              <a:rPr lang="en-US" sz="1800" dirty="0"/>
              <a:t> </a:t>
            </a:r>
          </a:p>
          <a:p>
            <a:pPr marL="635000" lvl="1" indent="0">
              <a:buNone/>
            </a:pPr>
            <a:endParaRPr lang="en-US" sz="3000" dirty="0"/>
          </a:p>
        </p:txBody>
      </p:sp>
      <p:pic>
        <p:nvPicPr>
          <p:cNvPr id="7" name="Picture 6" descr="CMS Logo">
            <a:extLst>
              <a:ext uri="{FF2B5EF4-FFF2-40B4-BE49-F238E27FC236}">
                <a16:creationId xmlns:a16="http://schemas.microsoft.com/office/drawing/2014/main" id="{F7B98E21-58D7-4D38-A869-623121B0791F}"/>
              </a:ext>
              <a:ext uri="{C183D7F6-B498-43B3-948B-1728B52AA6E4}">
                <adec:decorative xmlns:adec="http://schemas.microsoft.com/office/drawing/2017/decorative" val="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10400" y="6165207"/>
            <a:ext cx="2032378" cy="580680"/>
          </a:xfrm>
          <a:prstGeom prst="rect">
            <a:avLst/>
          </a:prstGeom>
        </p:spPr>
      </p:pic>
    </p:spTree>
    <p:extLst>
      <p:ext uri="{BB962C8B-B14F-4D97-AF65-F5344CB8AC3E}">
        <p14:creationId xmlns:p14="http://schemas.microsoft.com/office/powerpoint/2010/main" val="137083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Discussion Questions</a:t>
            </a:r>
          </a:p>
        </p:txBody>
      </p:sp>
      <p:pic>
        <p:nvPicPr>
          <p:cNvPr id="7" name="Content Placeholder 6" descr="Decorative graphic of a question mark">
            <a:extLst>
              <a:ext uri="{FF2B5EF4-FFF2-40B4-BE49-F238E27FC236}">
                <a16:creationId xmlns:a16="http://schemas.microsoft.com/office/drawing/2014/main" id="{FF2F7BDC-2A1B-4865-92D2-B68D1A0F8F27}"/>
              </a:ext>
              <a:ext uri="{C183D7F6-B498-43B3-948B-1728B52AA6E4}">
                <adec:decorative xmlns:adec="http://schemas.microsoft.com/office/drawing/2017/decorative" val="0"/>
              </a:ext>
            </a:extLst>
          </p:cNvPr>
          <p:cNvPicPr>
            <a:picLocks noGrp="1" noChangeAspect="1"/>
          </p:cNvPicPr>
          <p:nvPr>
            <p:ph idx="1"/>
          </p:nvPr>
        </p:nvPicPr>
        <p:blipFill>
          <a:blip r:embed="rId3" cstate="print"/>
          <a:stretch>
            <a:fillRect/>
          </a:stretch>
        </p:blipFill>
        <p:spPr>
          <a:xfrm>
            <a:off x="2838450" y="2914924"/>
            <a:ext cx="3429000" cy="2572789"/>
          </a:xfrm>
          <a:prstGeom prst="rect">
            <a:avLst/>
          </a:prstGeom>
        </p:spPr>
      </p:pic>
    </p:spTree>
    <p:extLst>
      <p:ext uri="{BB962C8B-B14F-4D97-AF65-F5344CB8AC3E}">
        <p14:creationId xmlns:p14="http://schemas.microsoft.com/office/powerpoint/2010/main" val="3271712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CMS MACRA Education and Outreach</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Spotlight Opportunities</a:t>
            </a:r>
          </a:p>
        </p:txBody>
      </p:sp>
      <p:sp>
        <p:nvSpPr>
          <p:cNvPr id="7" name="Content Placeholder 1"/>
          <p:cNvSpPr>
            <a:spLocks noGrp="1"/>
          </p:cNvSpPr>
          <p:nvPr>
            <p:ph idx="1"/>
          </p:nvPr>
        </p:nvSpPr>
        <p:spPr/>
        <p:txBody>
          <a:bodyPr>
            <a:normAutofit/>
          </a:bodyPr>
          <a:lstStyle/>
          <a:p>
            <a:pPr marL="0" indent="0">
              <a:buNone/>
            </a:pPr>
            <a:r>
              <a:rPr lang="en-US" sz="2800" b="1" dirty="0"/>
              <a:t>Reminder:</a:t>
            </a:r>
          </a:p>
          <a:p>
            <a:pPr marL="0" indent="0">
              <a:buNone/>
            </a:pPr>
            <a:endParaRPr lang="en-US" sz="2800" dirty="0"/>
          </a:p>
          <a:p>
            <a:pPr marL="0" indent="0">
              <a:buNone/>
            </a:pPr>
            <a:r>
              <a:rPr lang="en-US" sz="2800" dirty="0"/>
              <a:t>If you are currently developing quality measures that you would like to present to CMS contact the MMS Support Desk at MMSsupport@battelle.org</a:t>
            </a:r>
          </a:p>
          <a:p>
            <a:pPr marL="514350" indent="-457200"/>
            <a:endParaRPr lang="en-US" sz="2700" dirty="0"/>
          </a:p>
          <a:p>
            <a:pPr marL="514350" indent="-457200"/>
            <a:r>
              <a:rPr lang="en-US" sz="2700" dirty="0"/>
              <a:t>Email: </a:t>
            </a:r>
            <a:r>
              <a:rPr lang="en-US" sz="2700" dirty="0">
                <a:solidFill>
                  <a:schemeClr val="bg2">
                    <a:lumMod val="60000"/>
                    <a:lumOff val="40000"/>
                  </a:schemeClr>
                </a:solidFill>
                <a:hlinkClick r:id="rId3"/>
              </a:rPr>
              <a:t>MMSsupport@battelle.org</a:t>
            </a:r>
            <a:r>
              <a:rPr lang="en-US" sz="2700" dirty="0">
                <a:solidFill>
                  <a:srgbClr val="3333FF"/>
                </a:solidFill>
              </a:rPr>
              <a:t> </a:t>
            </a:r>
          </a:p>
        </p:txBody>
      </p:sp>
    </p:spTree>
    <p:extLst>
      <p:ext uri="{BB962C8B-B14F-4D97-AF65-F5344CB8AC3E}">
        <p14:creationId xmlns:p14="http://schemas.microsoft.com/office/powerpoint/2010/main" val="1007688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Topics</a:t>
            </a:r>
          </a:p>
        </p:txBody>
      </p:sp>
      <p:sp>
        <p:nvSpPr>
          <p:cNvPr id="9" name="Text Placeholder 2">
            <a:extLst>
              <a:ext uri="{FF2B5EF4-FFF2-40B4-BE49-F238E27FC236}">
                <a16:creationId xmlns:a16="http://schemas.microsoft.com/office/drawing/2014/main" id="{BF2D01F2-77B4-4FF8-AF09-2C19B53CCFE7}"/>
              </a:ext>
            </a:extLst>
          </p:cNvPr>
          <p:cNvSpPr txBox="1">
            <a:spLocks/>
          </p:cNvSpPr>
          <p:nvPr/>
        </p:nvSpPr>
        <p:spPr>
          <a:xfrm>
            <a:off x="304800" y="1978089"/>
            <a:ext cx="8229600" cy="444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What is an electronic clinical quality measure (eCQM)?</a:t>
            </a:r>
          </a:p>
          <a:p>
            <a:r>
              <a:rPr lang="en-US" sz="2400" dirty="0"/>
              <a:t>Why are standards needed to express eCQMs?</a:t>
            </a:r>
          </a:p>
          <a:p>
            <a:r>
              <a:rPr lang="en-US" sz="2400" dirty="0"/>
              <a:t>What is Clinical Quality Language (CQL)?</a:t>
            </a:r>
          </a:p>
          <a:p>
            <a:r>
              <a:rPr lang="en-US" sz="2400" dirty="0"/>
              <a:t>How does CQL help explain eCQM math?</a:t>
            </a:r>
          </a:p>
          <a:p>
            <a:r>
              <a:rPr lang="en-US" sz="2400" dirty="0"/>
              <a:t>CQL and eCQMs – What does the change mean for you?</a:t>
            </a:r>
          </a:p>
          <a:p>
            <a:r>
              <a:rPr lang="en-US" sz="2400" dirty="0"/>
              <a:t>Available tools and resources</a:t>
            </a:r>
          </a:p>
          <a:p>
            <a:r>
              <a:rPr lang="en-US" sz="2400" dirty="0"/>
              <a:t>Questions</a:t>
            </a:r>
          </a:p>
        </p:txBody>
      </p:sp>
    </p:spTree>
    <p:extLst>
      <p:ext uri="{BB962C8B-B14F-4D97-AF65-F5344CB8AC3E}">
        <p14:creationId xmlns:p14="http://schemas.microsoft.com/office/powerpoint/2010/main" val="3604049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CMS MACRA Education and Outreach</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MACRA Monthly Newsletter</a:t>
            </a:r>
          </a:p>
        </p:txBody>
      </p:sp>
      <p:pic>
        <p:nvPicPr>
          <p:cNvPr id="8" name="Content Placeholder 7" descr="Screenshot of the MACRA monthly newsletter.">
            <a:extLst>
              <a:ext uri="{FF2B5EF4-FFF2-40B4-BE49-F238E27FC236}">
                <a16:creationId xmlns:a16="http://schemas.microsoft.com/office/drawing/2014/main" id="{0A8C601B-3030-4537-AEDB-B8EF2DDF7B6C}"/>
              </a:ext>
            </a:extLst>
          </p:cNvPr>
          <p:cNvPicPr>
            <a:picLocks noGrp="1" noChangeAspect="1"/>
          </p:cNvPicPr>
          <p:nvPr>
            <p:ph idx="1"/>
          </p:nvPr>
        </p:nvPicPr>
        <p:blipFill rotWithShape="1">
          <a:blip r:embed="rId3"/>
          <a:srcRect l="74177" t="31301" r="10366" b="19269"/>
          <a:stretch/>
        </p:blipFill>
        <p:spPr>
          <a:xfrm>
            <a:off x="152400" y="1828800"/>
            <a:ext cx="4777977" cy="4297363"/>
          </a:xfrm>
          <a:prstGeom prst="rect">
            <a:avLst/>
          </a:prstGeom>
        </p:spPr>
      </p:pic>
      <p:pic>
        <p:nvPicPr>
          <p:cNvPr id="9" name="Picture 8" descr="screenshot of the opportunities listed in the MACRA newsletter">
            <a:extLst>
              <a:ext uri="{FF2B5EF4-FFF2-40B4-BE49-F238E27FC236}">
                <a16:creationId xmlns:a16="http://schemas.microsoft.com/office/drawing/2014/main" id="{EE6504FE-2060-47C1-9A51-1C7BC1314091}"/>
              </a:ext>
              <a:ext uri="{C183D7F6-B498-43B3-948B-1728B52AA6E4}">
                <adec:decorative xmlns:adec="http://schemas.microsoft.com/office/drawing/2017/decorative" val="0"/>
              </a:ext>
            </a:extLst>
          </p:cNvPr>
          <p:cNvPicPr>
            <a:picLocks noChangeAspect="1"/>
          </p:cNvPicPr>
          <p:nvPr/>
        </p:nvPicPr>
        <p:blipFill rotWithShape="1">
          <a:blip r:embed="rId4"/>
          <a:srcRect l="72713" t="33577" r="8811" b="3008"/>
          <a:stretch/>
        </p:blipFill>
        <p:spPr>
          <a:xfrm>
            <a:off x="5128954" y="1978405"/>
            <a:ext cx="3862646" cy="3728795"/>
          </a:xfrm>
          <a:prstGeom prst="rect">
            <a:avLst/>
          </a:prstGeom>
        </p:spPr>
      </p:pic>
    </p:spTree>
    <p:extLst>
      <p:ext uri="{BB962C8B-B14F-4D97-AF65-F5344CB8AC3E}">
        <p14:creationId xmlns:p14="http://schemas.microsoft.com/office/powerpoint/2010/main" val="2863679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CMS MACRA Education and Outreach</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MACRA Education and Outreach Webinars</a:t>
            </a:r>
          </a:p>
        </p:txBody>
      </p:sp>
      <p:sp>
        <p:nvSpPr>
          <p:cNvPr id="7" name="Content Placeholder 1"/>
          <p:cNvSpPr>
            <a:spLocks noGrp="1"/>
          </p:cNvSpPr>
          <p:nvPr>
            <p:ph idx="1"/>
          </p:nvPr>
        </p:nvSpPr>
        <p:spPr/>
        <p:txBody>
          <a:bodyPr>
            <a:normAutofit/>
          </a:bodyPr>
          <a:lstStyle/>
          <a:p>
            <a:pPr marL="0" indent="0">
              <a:buNone/>
            </a:pPr>
            <a:r>
              <a:rPr lang="en-US" sz="2700" b="1" dirty="0"/>
              <a:t>Planned Upcoming Webinars:</a:t>
            </a:r>
          </a:p>
          <a:p>
            <a:pPr marL="514350" indent="-457200"/>
            <a:r>
              <a:rPr lang="en-US" sz="2700" b="1" dirty="0"/>
              <a:t>July 25, 2018</a:t>
            </a:r>
            <a:r>
              <a:rPr lang="en-US" sz="2700" dirty="0"/>
              <a:t>; 2:00-3:00pm ET: Developing and Implementing a Technical Expert Panel (TEP)</a:t>
            </a:r>
          </a:p>
          <a:p>
            <a:pPr marL="57150" indent="0">
              <a:buNone/>
            </a:pPr>
            <a:endParaRPr lang="en-US" sz="2700" dirty="0"/>
          </a:p>
          <a:p>
            <a:pPr marL="514350" indent="-457200"/>
            <a:r>
              <a:rPr lang="en-US" sz="2700" dirty="0"/>
              <a:t>Email: </a:t>
            </a:r>
            <a:r>
              <a:rPr lang="en-US" sz="2700" dirty="0">
                <a:solidFill>
                  <a:schemeClr val="bg2">
                    <a:lumMod val="60000"/>
                    <a:lumOff val="40000"/>
                  </a:schemeClr>
                </a:solidFill>
                <a:hlinkClick r:id="rId3"/>
              </a:rPr>
              <a:t>MMSsupport@battelle.org</a:t>
            </a:r>
            <a:r>
              <a:rPr lang="en-US" sz="2700" dirty="0">
                <a:solidFill>
                  <a:srgbClr val="3333FF"/>
                </a:solidFill>
              </a:rPr>
              <a:t> </a:t>
            </a:r>
          </a:p>
        </p:txBody>
      </p:sp>
    </p:spTree>
    <p:extLst>
      <p:ext uri="{BB962C8B-B14F-4D97-AF65-F5344CB8AC3E}">
        <p14:creationId xmlns:p14="http://schemas.microsoft.com/office/powerpoint/2010/main" val="712566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98" y="0"/>
            <a:ext cx="9118002" cy="1417638"/>
          </a:xfrm>
        </p:spPr>
        <p:txBody>
          <a:bodyPr anchor="t"/>
          <a:lstStyle/>
          <a:p>
            <a:r>
              <a:rPr lang="en-US" sz="4000" dirty="0"/>
              <a:t>CMS MACRA Education and Outreach</a:t>
            </a:r>
            <a:br>
              <a:rPr lang="en-US" sz="4000" dirty="0"/>
            </a:br>
            <a:endParaRPr lang="en-US" sz="4000" dirty="0"/>
          </a:p>
        </p:txBody>
      </p:sp>
      <p:sp>
        <p:nvSpPr>
          <p:cNvPr id="6" name="Text Placeholder 1"/>
          <p:cNvSpPr txBox="1">
            <a:spLocks/>
          </p:cNvSpPr>
          <p:nvPr/>
        </p:nvSpPr>
        <p:spPr>
          <a:xfrm>
            <a:off x="228599" y="2057400"/>
            <a:ext cx="8902401"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700" b="1" dirty="0"/>
              <a:t>Contact information:</a:t>
            </a:r>
          </a:p>
          <a:p>
            <a:pPr marL="0" indent="0">
              <a:buNone/>
            </a:pPr>
            <a:r>
              <a:rPr lang="en-US" sz="2700" u="sng" dirty="0"/>
              <a:t>Battelle</a:t>
            </a:r>
          </a:p>
          <a:p>
            <a:pPr marL="230188" indent="0">
              <a:buNone/>
            </a:pPr>
            <a:r>
              <a:rPr lang="en-US" sz="2700" dirty="0"/>
              <a:t>Measures Management System Contract Holder:  Battelle</a:t>
            </a:r>
          </a:p>
          <a:p>
            <a:pPr marL="230188" indent="0">
              <a:buNone/>
            </a:pPr>
            <a:r>
              <a:rPr lang="en-US" sz="2700" dirty="0"/>
              <a:t>Contact:  </a:t>
            </a:r>
            <a:r>
              <a:rPr lang="en-US" sz="2700" dirty="0">
                <a:hlinkClick r:id="rId3"/>
              </a:rPr>
              <a:t>MMSsupport@Battelle.org</a:t>
            </a:r>
            <a:endParaRPr lang="en-US" sz="2700" dirty="0"/>
          </a:p>
          <a:p>
            <a:pPr marL="230188" indent="0">
              <a:buNone/>
            </a:pPr>
            <a:endParaRPr lang="en-US" sz="2700" dirty="0"/>
          </a:p>
          <a:p>
            <a:pPr marL="0" indent="0">
              <a:buNone/>
            </a:pPr>
            <a:r>
              <a:rPr lang="en-US" sz="2800" u="sng" dirty="0"/>
              <a:t>CMS</a:t>
            </a:r>
          </a:p>
          <a:p>
            <a:pPr marL="0" indent="0">
              <a:buNone/>
            </a:pPr>
            <a:r>
              <a:rPr lang="en-US" sz="2800" dirty="0"/>
              <a:t>Golden Horton: </a:t>
            </a:r>
            <a:r>
              <a:rPr lang="en-US" sz="2800" dirty="0">
                <a:hlinkClick r:id="rId4"/>
              </a:rPr>
              <a:t>Golden.Horton@cms.hhs.gov</a:t>
            </a:r>
            <a:endParaRPr lang="en-US" sz="2800" dirty="0"/>
          </a:p>
          <a:p>
            <a:pPr marL="0" indent="0">
              <a:buNone/>
            </a:pPr>
            <a:r>
              <a:rPr lang="en-US" sz="2800" dirty="0"/>
              <a:t>Kimberly Rawlings: </a:t>
            </a:r>
            <a:r>
              <a:rPr lang="en-US" sz="2800" dirty="0">
                <a:hlinkClick r:id="rId5"/>
              </a:rPr>
              <a:t>Kimberly.Rawlings@cms.hhs.gov</a:t>
            </a:r>
            <a:endParaRPr lang="en-US" sz="2800" dirty="0"/>
          </a:p>
          <a:p>
            <a:pPr marL="230188" indent="0">
              <a:buNone/>
            </a:pPr>
            <a:endParaRPr lang="en-US" sz="2700" dirty="0"/>
          </a:p>
          <a:p>
            <a:endParaRPr lang="en-US" sz="2700" u="sng" dirty="0"/>
          </a:p>
          <a:p>
            <a:pPr marL="0" indent="0">
              <a:buNone/>
            </a:pPr>
            <a:r>
              <a:rPr lang="en-US" sz="2700" dirty="0"/>
              <a:t> </a:t>
            </a:r>
          </a:p>
        </p:txBody>
      </p:sp>
      <p:sp>
        <p:nvSpPr>
          <p:cNvPr id="5" name="Title 4"/>
          <p:cNvSpPr txBox="1">
            <a:spLocks/>
          </p:cNvSpPr>
          <p:nvPr/>
        </p:nvSpPr>
        <p:spPr>
          <a:xfrm>
            <a:off x="0" y="685799"/>
            <a:ext cx="9144000" cy="1015481"/>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Measure Development Education &amp; Outreach</a:t>
            </a:r>
          </a:p>
        </p:txBody>
      </p:sp>
    </p:spTree>
    <p:extLst>
      <p:ext uri="{BB962C8B-B14F-4D97-AF65-F5344CB8AC3E}">
        <p14:creationId xmlns:p14="http://schemas.microsoft.com/office/powerpoint/2010/main" val="275370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Acronyms</a:t>
            </a:r>
          </a:p>
        </p:txBody>
      </p:sp>
      <p:sp>
        <p:nvSpPr>
          <p:cNvPr id="8" name="Content Placeholder 2">
            <a:extLst>
              <a:ext uri="{FF2B5EF4-FFF2-40B4-BE49-F238E27FC236}">
                <a16:creationId xmlns:a16="http://schemas.microsoft.com/office/drawing/2014/main" id="{3156B8C9-724D-404E-B607-A9F15286FC95}"/>
              </a:ext>
            </a:extLst>
          </p:cNvPr>
          <p:cNvSpPr>
            <a:spLocks noGrp="1"/>
          </p:cNvSpPr>
          <p:nvPr>
            <p:ph idx="1"/>
          </p:nvPr>
        </p:nvSpPr>
        <p:spPr>
          <a:xfrm>
            <a:off x="457200" y="2057400"/>
            <a:ext cx="8229600" cy="4449762"/>
          </a:xfrm>
        </p:spPr>
        <p:txBody>
          <a:bodyPr>
            <a:normAutofit/>
          </a:bodyPr>
          <a:lstStyle/>
          <a:p>
            <a:r>
              <a:rPr lang="en-US" sz="2000" kern="1200" dirty="0">
                <a:solidFill>
                  <a:prstClr val="black"/>
                </a:solidFill>
                <a:cs typeface="Arial" panose="020B0604020202020204" pitchFamily="34" charset="0"/>
              </a:rPr>
              <a:t>CAH - Critical Access Hospital</a:t>
            </a:r>
            <a:endParaRPr lang="en-US" sz="2000" dirty="0"/>
          </a:p>
          <a:p>
            <a:r>
              <a:rPr lang="en-US" sz="2000" dirty="0"/>
              <a:t>CDS - Clinical Decision Support</a:t>
            </a:r>
          </a:p>
          <a:p>
            <a:r>
              <a:rPr lang="en-US" sz="2000" dirty="0"/>
              <a:t>CQL - Clinical Quality Language</a:t>
            </a:r>
          </a:p>
          <a:p>
            <a:r>
              <a:rPr lang="en-US" sz="2000" dirty="0"/>
              <a:t>eCQM - Electronic Clinical Quality Measure</a:t>
            </a:r>
          </a:p>
          <a:p>
            <a:r>
              <a:rPr lang="en-US" sz="2000" kern="1200" dirty="0">
                <a:solidFill>
                  <a:prstClr val="black"/>
                </a:solidFill>
                <a:cs typeface="Arial" panose="020B0604020202020204" pitchFamily="34" charset="0"/>
              </a:rPr>
              <a:t>EP - Eligible Professional</a:t>
            </a:r>
            <a:endParaRPr lang="en-US" sz="2000" dirty="0"/>
          </a:p>
          <a:p>
            <a:r>
              <a:rPr lang="en-US" sz="2000" dirty="0"/>
              <a:t>ELM - Expression Logical Model</a:t>
            </a:r>
          </a:p>
          <a:p>
            <a:r>
              <a:rPr lang="en-US" sz="2000" dirty="0"/>
              <a:t>HQMF - Health Quality Measure Format</a:t>
            </a:r>
          </a:p>
          <a:p>
            <a:r>
              <a:rPr lang="en-US" sz="2000" dirty="0"/>
              <a:t>HL7 - Health Level Seven International </a:t>
            </a:r>
          </a:p>
          <a:p>
            <a:r>
              <a:rPr lang="en-US" sz="2000" dirty="0"/>
              <a:t>MIPS - Merit-based Incentive Payment System </a:t>
            </a:r>
          </a:p>
          <a:p>
            <a:r>
              <a:rPr lang="en-US" sz="2000" dirty="0"/>
              <a:t>QDM - Quality Data Model</a:t>
            </a:r>
          </a:p>
          <a:p>
            <a:r>
              <a:rPr lang="en-US" sz="2000" dirty="0"/>
              <a:t>SQL - Structured Query Language</a:t>
            </a:r>
          </a:p>
        </p:txBody>
      </p:sp>
    </p:spTree>
    <p:extLst>
      <p:ext uri="{BB962C8B-B14F-4D97-AF65-F5344CB8AC3E}">
        <p14:creationId xmlns:p14="http://schemas.microsoft.com/office/powerpoint/2010/main" val="16069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E66CBF-66C2-4BD1-A33A-C095FF1E0DC5}"/>
              </a:ext>
            </a:extLst>
          </p:cNvPr>
          <p:cNvSpPr>
            <a:spLocks noGrp="1"/>
          </p:cNvSpPr>
          <p:nvPr>
            <p:ph type="title"/>
          </p:nvPr>
        </p:nvSpPr>
        <p:spPr>
          <a:xfrm>
            <a:off x="609600" y="2747962"/>
            <a:ext cx="7772400" cy="1362075"/>
          </a:xfrm>
          <a:effectLst/>
        </p:spPr>
        <p:txBody>
          <a:bodyPr/>
          <a:lstStyle/>
          <a:p>
            <a:r>
              <a:rPr lang="en-US" dirty="0"/>
              <a:t>What is an Electronic Quality Measure  (eCQM)?</a:t>
            </a:r>
            <a:br>
              <a:rPr lang="en-US" dirty="0"/>
            </a:br>
            <a:endParaRPr lang="en-US" dirty="0"/>
          </a:p>
        </p:txBody>
      </p:sp>
      <p:sp>
        <p:nvSpPr>
          <p:cNvPr id="5" name="Slide Number Placeholder 4">
            <a:extLst>
              <a:ext uri="{FF2B5EF4-FFF2-40B4-BE49-F238E27FC236}">
                <a16:creationId xmlns:a16="http://schemas.microsoft.com/office/drawing/2014/main" id="{647C0019-F917-449C-87CE-7BFAF5ABEFE7}"/>
              </a:ext>
            </a:extLst>
          </p:cNvPr>
          <p:cNvSpPr>
            <a:spLocks noGrp="1"/>
          </p:cNvSpPr>
          <p:nvPr>
            <p:ph type="sldNum" idx="12"/>
          </p:nvPr>
        </p:nvSpPr>
        <p:spPr/>
        <p:txBody>
          <a:bodyPr/>
          <a:lstStyle/>
          <a:p>
            <a:pPr lvl="0"/>
            <a:fld id="{00000000-1234-1234-1234-123412341234}" type="slidenum">
              <a:rPr lang="en-US" smtClean="0">
                <a:sym typeface="Arial"/>
              </a:rPr>
              <a:pPr lvl="0"/>
              <a:t>4</a:t>
            </a:fld>
            <a:endParaRPr lang="en-US" dirty="0">
              <a:sym typeface="Arial"/>
            </a:endParaRPr>
          </a:p>
        </p:txBody>
      </p:sp>
    </p:spTree>
    <p:extLst>
      <p:ext uri="{BB962C8B-B14F-4D97-AF65-F5344CB8AC3E}">
        <p14:creationId xmlns:p14="http://schemas.microsoft.com/office/powerpoint/2010/main" val="1993576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What is a Quality Measure?</a:t>
            </a:r>
          </a:p>
        </p:txBody>
      </p:sp>
      <p:sp>
        <p:nvSpPr>
          <p:cNvPr id="9" name="Text Placeholder 2">
            <a:extLst>
              <a:ext uri="{FF2B5EF4-FFF2-40B4-BE49-F238E27FC236}">
                <a16:creationId xmlns:a16="http://schemas.microsoft.com/office/drawing/2014/main" id="{66BD52B4-C4BF-4F6F-B539-B472BB44C1E2}"/>
              </a:ext>
            </a:extLst>
          </p:cNvPr>
          <p:cNvSpPr txBox="1">
            <a:spLocks/>
          </p:cNvSpPr>
          <p:nvPr/>
        </p:nvSpPr>
        <p:spPr>
          <a:xfrm>
            <a:off x="457200" y="2133600"/>
            <a:ext cx="8229600" cy="444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t>What is a quality measure?</a:t>
            </a:r>
          </a:p>
          <a:p>
            <a:pPr lvl="1"/>
            <a:r>
              <a:rPr lang="en-US" sz="2400" dirty="0"/>
              <a:t>Quantitative tool to assess performance related to a specific clinical process or outcome</a:t>
            </a:r>
          </a:p>
          <a:p>
            <a:r>
              <a:rPr lang="en-US" sz="2600" dirty="0"/>
              <a:t>What is an eCQM?</a:t>
            </a:r>
          </a:p>
          <a:p>
            <a:pPr lvl="1"/>
            <a:r>
              <a:rPr lang="en-US" sz="2400" dirty="0"/>
              <a:t>Electronic representation of a quality measure with the goal of enabling the measure to be evaluated as automatically as possible</a:t>
            </a:r>
          </a:p>
          <a:p>
            <a:pPr marL="203200" indent="0">
              <a:buFont typeface="Arial" pitchFamily="34" charset="0"/>
              <a:buNone/>
            </a:pPr>
            <a:endParaRPr lang="en-US" dirty="0"/>
          </a:p>
        </p:txBody>
      </p:sp>
    </p:spTree>
    <p:extLst>
      <p:ext uri="{BB962C8B-B14F-4D97-AF65-F5344CB8AC3E}">
        <p14:creationId xmlns:p14="http://schemas.microsoft.com/office/powerpoint/2010/main" val="403255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Measuring Performance Based</a:t>
            </a:r>
          </a:p>
          <a:p>
            <a:r>
              <a:rPr lang="en-US" dirty="0"/>
              <a:t>on a Clinical Guideline</a:t>
            </a:r>
          </a:p>
        </p:txBody>
      </p:sp>
      <p:sp>
        <p:nvSpPr>
          <p:cNvPr id="6" name="Content Placeholder 2" descr="Screenshot of CMS MMS Website"/>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10" name="Text Placeholder 6">
            <a:extLst>
              <a:ext uri="{FF2B5EF4-FFF2-40B4-BE49-F238E27FC236}">
                <a16:creationId xmlns:a16="http://schemas.microsoft.com/office/drawing/2014/main" id="{513EB8BC-024D-4120-89D1-435F003F6D98}"/>
              </a:ext>
            </a:extLst>
          </p:cNvPr>
          <p:cNvSpPr txBox="1">
            <a:spLocks/>
          </p:cNvSpPr>
          <p:nvPr/>
        </p:nvSpPr>
        <p:spPr>
          <a:xfrm>
            <a:off x="659794" y="1699668"/>
            <a:ext cx="4040187"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u="sng" dirty="0"/>
              <a:t>General Information:</a:t>
            </a:r>
            <a:r>
              <a:rPr lang="en-US" sz="2400" b="1" dirty="0"/>
              <a:t> </a:t>
            </a:r>
          </a:p>
        </p:txBody>
      </p:sp>
      <p:sp>
        <p:nvSpPr>
          <p:cNvPr id="11" name="Text Placeholder 7">
            <a:extLst>
              <a:ext uri="{FF2B5EF4-FFF2-40B4-BE49-F238E27FC236}">
                <a16:creationId xmlns:a16="http://schemas.microsoft.com/office/drawing/2014/main" id="{ACA24044-9B03-4394-ABED-ED7195E70BB8}"/>
              </a:ext>
            </a:extLst>
          </p:cNvPr>
          <p:cNvSpPr txBox="1">
            <a:spLocks/>
          </p:cNvSpPr>
          <p:nvPr/>
        </p:nvSpPr>
        <p:spPr>
          <a:xfrm>
            <a:off x="364282" y="2075133"/>
            <a:ext cx="5259663" cy="27077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Children who have evidence of receiving recommended vaccines, having a documented clinical history of serologic evidence of the illness the vaccine is intended to prevent </a:t>
            </a:r>
          </a:p>
          <a:p>
            <a:pPr lvl="1">
              <a:buFont typeface="Arial" panose="020B0604020202020204" pitchFamily="34" charset="0"/>
              <a:buChar char="•"/>
            </a:pPr>
            <a:r>
              <a:rPr lang="en-US" sz="1200" dirty="0"/>
              <a:t>Evidence: Recommended vaccines by age: </a:t>
            </a:r>
            <a:r>
              <a:rPr lang="en-US" sz="1200" dirty="0">
                <a:hlinkClick r:id="rId3"/>
              </a:rPr>
              <a:t>https://www.cdc.gov/vaccines/vpd/vaccines-age.html</a:t>
            </a:r>
            <a:r>
              <a:rPr lang="en-US" sz="1200" dirty="0"/>
              <a:t> </a:t>
            </a:r>
          </a:p>
          <a:p>
            <a:pPr lvl="1">
              <a:buFont typeface="Arial" panose="020B0604020202020204" pitchFamily="34" charset="0"/>
              <a:buChar char="•"/>
            </a:pPr>
            <a:r>
              <a:rPr lang="en-US" sz="1200" dirty="0"/>
              <a:t>Identifier: CMS #</a:t>
            </a:r>
          </a:p>
          <a:p>
            <a:pPr lvl="1">
              <a:buFont typeface="Arial" panose="020B0604020202020204" pitchFamily="34" charset="0"/>
              <a:buChar char="•"/>
            </a:pPr>
            <a:r>
              <a:rPr lang="en-US" sz="1200" dirty="0"/>
              <a:t>Measurement Period: January 1, 20xx to December 31, 20xx</a:t>
            </a:r>
          </a:p>
          <a:p>
            <a:pPr lvl="1">
              <a:buFont typeface="Arial" panose="020B0604020202020204" pitchFamily="34" charset="0"/>
              <a:buChar char="•"/>
            </a:pPr>
            <a:r>
              <a:rPr lang="en-US" sz="1200" dirty="0"/>
              <a:t>Measure Steward: </a:t>
            </a:r>
          </a:p>
          <a:p>
            <a:pPr lvl="1">
              <a:buFont typeface="Arial" panose="020B0604020202020204" pitchFamily="34" charset="0"/>
              <a:buChar char="•"/>
            </a:pPr>
            <a:r>
              <a:rPr lang="en-US" sz="1200" dirty="0"/>
              <a:t>Description: </a:t>
            </a:r>
          </a:p>
          <a:p>
            <a:pPr lvl="1">
              <a:buFont typeface="Arial" panose="020B0604020202020204" pitchFamily="34" charset="0"/>
              <a:buChar char="•"/>
            </a:pPr>
            <a:r>
              <a:rPr lang="en-US" sz="1200" dirty="0"/>
              <a:t>Etc.</a:t>
            </a:r>
          </a:p>
          <a:p>
            <a:endParaRPr lang="en-US" dirty="0"/>
          </a:p>
        </p:txBody>
      </p:sp>
      <p:sp>
        <p:nvSpPr>
          <p:cNvPr id="12" name="Text Placeholder 8">
            <a:extLst>
              <a:ext uri="{FF2B5EF4-FFF2-40B4-BE49-F238E27FC236}">
                <a16:creationId xmlns:a16="http://schemas.microsoft.com/office/drawing/2014/main" id="{50179C6A-8112-47C9-BA5B-91E899650F45}"/>
              </a:ext>
            </a:extLst>
          </p:cNvPr>
          <p:cNvSpPr txBox="1">
            <a:spLocks/>
          </p:cNvSpPr>
          <p:nvPr/>
        </p:nvSpPr>
        <p:spPr>
          <a:xfrm>
            <a:off x="5896367" y="1985722"/>
            <a:ext cx="2436258"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u="sng" dirty="0"/>
              <a:t>Value Sets</a:t>
            </a:r>
          </a:p>
        </p:txBody>
      </p:sp>
      <p:sp>
        <p:nvSpPr>
          <p:cNvPr id="13" name="Text Placeholder 9">
            <a:extLst>
              <a:ext uri="{FF2B5EF4-FFF2-40B4-BE49-F238E27FC236}">
                <a16:creationId xmlns:a16="http://schemas.microsoft.com/office/drawing/2014/main" id="{69C30765-F2B9-427E-8F54-F2163ACC5979}"/>
              </a:ext>
            </a:extLst>
          </p:cNvPr>
          <p:cNvSpPr txBox="1">
            <a:spLocks/>
          </p:cNvSpPr>
          <p:nvPr/>
        </p:nvSpPr>
        <p:spPr>
          <a:xfrm>
            <a:off x="5531026" y="2527492"/>
            <a:ext cx="3035224" cy="30192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DTaP vaccines</a:t>
            </a:r>
          </a:p>
          <a:p>
            <a:r>
              <a:rPr lang="en-US" sz="1600" dirty="0"/>
              <a:t>MMR vaccines</a:t>
            </a:r>
          </a:p>
          <a:p>
            <a:r>
              <a:rPr lang="en-US" sz="1600" dirty="0"/>
              <a:t>Varicella vaccines</a:t>
            </a:r>
          </a:p>
          <a:p>
            <a:r>
              <a:rPr lang="en-US" sz="1600" dirty="0"/>
              <a:t>MMRV vaccines</a:t>
            </a:r>
          </a:p>
          <a:p>
            <a:r>
              <a:rPr lang="en-US" sz="1600" dirty="0"/>
              <a:t>Varicella diagnoses </a:t>
            </a:r>
          </a:p>
          <a:p>
            <a:r>
              <a:rPr lang="en-US" sz="1600" dirty="0"/>
              <a:t>Laboratory tests for varicella immunity and relevant results to indicate immunity </a:t>
            </a:r>
          </a:p>
          <a:p>
            <a:r>
              <a:rPr lang="en-US" sz="1600" dirty="0"/>
              <a:t>Etc. </a:t>
            </a:r>
          </a:p>
        </p:txBody>
      </p:sp>
      <p:sp>
        <p:nvSpPr>
          <p:cNvPr id="14" name="Text Placeholder 9">
            <a:extLst>
              <a:ext uri="{FF2B5EF4-FFF2-40B4-BE49-F238E27FC236}">
                <a16:creationId xmlns:a16="http://schemas.microsoft.com/office/drawing/2014/main" id="{DED799C6-F529-4B22-AC9B-986E862FAF84}"/>
              </a:ext>
            </a:extLst>
          </p:cNvPr>
          <p:cNvSpPr txBox="1">
            <a:spLocks/>
          </p:cNvSpPr>
          <p:nvPr/>
        </p:nvSpPr>
        <p:spPr>
          <a:xfrm>
            <a:off x="225300" y="4917758"/>
            <a:ext cx="5671067" cy="191164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lnSpc>
                <a:spcPct val="100000"/>
              </a:lnSpc>
              <a:spcBef>
                <a:spcPts val="4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1"/>
            <a:r>
              <a:rPr lang="en-US" sz="1200" dirty="0"/>
              <a:t>Age – 2 years of age during the measurement year</a:t>
            </a:r>
          </a:p>
          <a:p>
            <a:pPr lvl="1"/>
            <a:r>
              <a:rPr lang="en-US" sz="1200" dirty="0"/>
              <a:t>DTaP vaccine (# doses)</a:t>
            </a:r>
          </a:p>
          <a:p>
            <a:pPr lvl="1"/>
            <a:r>
              <a:rPr lang="en-US" sz="1200" dirty="0"/>
              <a:t>MMRV Vaccine (# doses)</a:t>
            </a:r>
          </a:p>
          <a:p>
            <a:pPr lvl="1"/>
            <a:r>
              <a:rPr lang="en-US" sz="1200" dirty="0"/>
              <a:t>Varicella diagnosis</a:t>
            </a:r>
          </a:p>
          <a:p>
            <a:pPr lvl="1"/>
            <a:r>
              <a:rPr lang="en-US" sz="1200" dirty="0"/>
              <a:t>Laboratory immunity to Varicella </a:t>
            </a:r>
          </a:p>
          <a:p>
            <a:pPr lvl="1"/>
            <a:r>
              <a:rPr lang="en-US" sz="1200" dirty="0"/>
              <a:t>Etc. </a:t>
            </a:r>
          </a:p>
          <a:p>
            <a:pPr marL="234950" lvl="1" indent="-157163"/>
            <a:r>
              <a:rPr lang="en-US" sz="1200" dirty="0"/>
              <a:t>DTaP (Diphtheria, Tetanus, acellular Pertussis Combination Vaccine</a:t>
            </a:r>
          </a:p>
          <a:p>
            <a:pPr marL="234950" lvl="1" indent="-157163"/>
            <a:r>
              <a:rPr lang="en-US" sz="1200" dirty="0"/>
              <a:t>MMRV – Measles Mumps Rubella Varicella Combination Vaccine</a:t>
            </a:r>
          </a:p>
        </p:txBody>
      </p:sp>
      <p:sp>
        <p:nvSpPr>
          <p:cNvPr id="15" name="Text Placeholder 6">
            <a:extLst>
              <a:ext uri="{FF2B5EF4-FFF2-40B4-BE49-F238E27FC236}">
                <a16:creationId xmlns:a16="http://schemas.microsoft.com/office/drawing/2014/main" id="{0AC77867-CEC7-4D6D-B2C4-158B4C3888B5}"/>
              </a:ext>
            </a:extLst>
          </p:cNvPr>
          <p:cNvSpPr txBox="1">
            <a:spLocks/>
          </p:cNvSpPr>
          <p:nvPr/>
        </p:nvSpPr>
        <p:spPr>
          <a:xfrm>
            <a:off x="455612" y="4417824"/>
            <a:ext cx="4192587" cy="639762"/>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SzPct val="100000"/>
              <a:buFont typeface="Noto Sans Symbols"/>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dk1"/>
              </a:buClr>
              <a:buSzPct val="100000"/>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r>
              <a:rPr lang="en-US" u="sng" dirty="0">
                <a:latin typeface="+mn-lt"/>
              </a:rPr>
              <a:t>Data Elements (Examples): </a:t>
            </a:r>
          </a:p>
        </p:txBody>
      </p:sp>
      <p:pic>
        <p:nvPicPr>
          <p:cNvPr id="16" name="Picture 15" descr="Decorative image displaying a temperature gauge">
            <a:extLst>
              <a:ext uri="{FF2B5EF4-FFF2-40B4-BE49-F238E27FC236}">
                <a16:creationId xmlns:a16="http://schemas.microsoft.com/office/drawing/2014/main" id="{E25AD748-3358-4AF1-BEEE-5FA2557DFACF}"/>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640" y="5297032"/>
            <a:ext cx="2755101" cy="1305917"/>
          </a:xfrm>
          <a:prstGeom prst="rect">
            <a:avLst/>
          </a:prstGeom>
        </p:spPr>
      </p:pic>
      <p:pic>
        <p:nvPicPr>
          <p:cNvPr id="17" name="Picture 16" descr="Decorative image displaying building blocks">
            <a:extLst>
              <a:ext uri="{FF2B5EF4-FFF2-40B4-BE49-F238E27FC236}">
                <a16:creationId xmlns:a16="http://schemas.microsoft.com/office/drawing/2014/main" id="{BC3AC498-C5A4-452B-A2C7-10BE6E851903}"/>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025" y="1861278"/>
            <a:ext cx="1466588" cy="1099941"/>
          </a:xfrm>
          <a:prstGeom prst="rect">
            <a:avLst/>
          </a:prstGeom>
        </p:spPr>
      </p:pic>
    </p:spTree>
    <p:extLst>
      <p:ext uri="{BB962C8B-B14F-4D97-AF65-F5344CB8AC3E}">
        <p14:creationId xmlns:p14="http://schemas.microsoft.com/office/powerpoint/2010/main" val="709913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CQL for Clinicians and Professionals</a:t>
            </a:r>
          </a:p>
        </p:txBody>
      </p:sp>
      <p:sp>
        <p:nvSpPr>
          <p:cNvPr id="5" name="Title 4"/>
          <p:cNvSpPr txBox="1">
            <a:spLocks/>
          </p:cNvSpPr>
          <p:nvPr/>
        </p:nvSpPr>
        <p:spPr>
          <a:xfrm>
            <a:off x="0" y="641268"/>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Logic Expression – Childhood Vaccination</a:t>
            </a:r>
          </a:p>
        </p:txBody>
      </p:sp>
      <p:sp>
        <p:nvSpPr>
          <p:cNvPr id="6" name="Content Placeholder 2" descr="Graphic of measure development process"/>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Text Placeholder 6">
            <a:extLst>
              <a:ext uri="{FF2B5EF4-FFF2-40B4-BE49-F238E27FC236}">
                <a16:creationId xmlns:a16="http://schemas.microsoft.com/office/drawing/2014/main" id="{D8AE5A59-7D57-4863-9356-A150D8C8432C}"/>
              </a:ext>
            </a:extLst>
          </p:cNvPr>
          <p:cNvSpPr txBox="1">
            <a:spLocks/>
          </p:cNvSpPr>
          <p:nvPr/>
        </p:nvSpPr>
        <p:spPr>
          <a:xfrm>
            <a:off x="567967" y="2044912"/>
            <a:ext cx="2964730" cy="639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u="sng" dirty="0"/>
              <a:t>Instructions: </a:t>
            </a:r>
          </a:p>
        </p:txBody>
      </p:sp>
      <p:sp>
        <p:nvSpPr>
          <p:cNvPr id="8" name="Text Placeholder 8">
            <a:extLst>
              <a:ext uri="{FF2B5EF4-FFF2-40B4-BE49-F238E27FC236}">
                <a16:creationId xmlns:a16="http://schemas.microsoft.com/office/drawing/2014/main" id="{7B8AFF60-6D83-4BC4-94A4-A2F26142C418}"/>
              </a:ext>
            </a:extLst>
          </p:cNvPr>
          <p:cNvSpPr txBox="1">
            <a:spLocks/>
          </p:cNvSpPr>
          <p:nvPr/>
        </p:nvSpPr>
        <p:spPr>
          <a:xfrm>
            <a:off x="4222432" y="2034093"/>
            <a:ext cx="474639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u="sng" dirty="0"/>
              <a:t>Assure No Missing Information</a:t>
            </a:r>
          </a:p>
        </p:txBody>
      </p:sp>
      <p:sp>
        <p:nvSpPr>
          <p:cNvPr id="9" name="Text Placeholder 9">
            <a:extLst>
              <a:ext uri="{FF2B5EF4-FFF2-40B4-BE49-F238E27FC236}">
                <a16:creationId xmlns:a16="http://schemas.microsoft.com/office/drawing/2014/main" id="{F2434764-8165-4CDE-9B3B-15E869B5BD4B}"/>
              </a:ext>
            </a:extLst>
          </p:cNvPr>
          <p:cNvSpPr txBox="1">
            <a:spLocks/>
          </p:cNvSpPr>
          <p:nvPr/>
        </p:nvSpPr>
        <p:spPr>
          <a:xfrm>
            <a:off x="4105358" y="2673855"/>
            <a:ext cx="4041774" cy="222308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95300">
              <a:buFont typeface="Arial" pitchFamily="34" charset="0"/>
              <a:buAutoNum type="arabicPeriod"/>
            </a:pPr>
            <a:r>
              <a:rPr lang="en-US" sz="1400" dirty="0"/>
              <a:t>Define serologic result values that indicate positive immunity </a:t>
            </a:r>
          </a:p>
          <a:p>
            <a:pPr marL="495300">
              <a:buFont typeface="Arial" pitchFamily="34" charset="0"/>
              <a:buAutoNum type="arabicPeriod"/>
            </a:pPr>
            <a:r>
              <a:rPr lang="en-US" sz="1400" dirty="0"/>
              <a:t>Or, expect local mapping of serology results to codes indicating serologic evidence consistent with history of varicella disease </a:t>
            </a:r>
            <a:endParaRPr lang="en-US" sz="1400" i="1" dirty="0"/>
          </a:p>
          <a:p>
            <a:pPr marL="552450" lvl="1" indent="0">
              <a:buFont typeface="Arial" pitchFamily="34" charset="0"/>
              <a:buNone/>
            </a:pPr>
            <a:r>
              <a:rPr lang="en-US" sz="1400" i="1" dirty="0"/>
              <a:t>a. Allows local variation in interpretation </a:t>
            </a:r>
          </a:p>
          <a:p>
            <a:pPr marL="552450" lvl="1" indent="0">
              <a:buFont typeface="Arial" pitchFamily="34" charset="0"/>
              <a:buNone/>
            </a:pPr>
            <a:r>
              <a:rPr lang="en-US" sz="1400" i="1" dirty="0"/>
              <a:t>b. Allows local variation in which lab tests are acceptable </a:t>
            </a:r>
          </a:p>
          <a:p>
            <a:pPr marL="609600" indent="-457200">
              <a:buFont typeface="Arial" pitchFamily="34" charset="0"/>
              <a:buAutoNum type="arabicPeriod"/>
            </a:pPr>
            <a:endParaRPr lang="en-US" sz="1400" dirty="0"/>
          </a:p>
        </p:txBody>
      </p:sp>
      <p:sp>
        <p:nvSpPr>
          <p:cNvPr id="10" name="Text Placeholder 10">
            <a:extLst>
              <a:ext uri="{FF2B5EF4-FFF2-40B4-BE49-F238E27FC236}">
                <a16:creationId xmlns:a16="http://schemas.microsoft.com/office/drawing/2014/main" id="{F5641C40-E2CA-4E60-B5BD-ADB91F67B6D0}"/>
              </a:ext>
            </a:extLst>
          </p:cNvPr>
          <p:cNvSpPr txBox="1">
            <a:spLocks/>
          </p:cNvSpPr>
          <p:nvPr/>
        </p:nvSpPr>
        <p:spPr>
          <a:xfrm>
            <a:off x="304802" y="5299465"/>
            <a:ext cx="3963984" cy="830966"/>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2400" indent="0">
              <a:spcBef>
                <a:spcPts val="0"/>
              </a:spcBef>
              <a:buFont typeface="Arial" pitchFamily="34" charset="0"/>
              <a:buNone/>
            </a:pPr>
            <a:r>
              <a:rPr lang="en-US" sz="1400" b="1" dirty="0">
                <a:latin typeface="Arial" panose="020B0604020202020204" pitchFamily="34" charset="0"/>
                <a:cs typeface="Arial" panose="020B0604020202020204" pitchFamily="34" charset="0"/>
              </a:rPr>
              <a:t>Measures use CQL to express the logic and relationships among the data elements</a:t>
            </a:r>
          </a:p>
        </p:txBody>
      </p:sp>
      <p:sp>
        <p:nvSpPr>
          <p:cNvPr id="11" name="Text Placeholder 10">
            <a:extLst>
              <a:ext uri="{FF2B5EF4-FFF2-40B4-BE49-F238E27FC236}">
                <a16:creationId xmlns:a16="http://schemas.microsoft.com/office/drawing/2014/main" id="{82AED03A-3462-434A-B9E9-0C6202B11851}"/>
              </a:ext>
            </a:extLst>
          </p:cNvPr>
          <p:cNvSpPr txBox="1">
            <a:spLocks/>
          </p:cNvSpPr>
          <p:nvPr/>
        </p:nvSpPr>
        <p:spPr>
          <a:xfrm>
            <a:off x="464271" y="2673855"/>
            <a:ext cx="4040187" cy="2492960"/>
          </a:xfrm>
          <a:prstGeom prst="rect">
            <a:avLst/>
          </a:prstGeom>
          <a:noFill/>
          <a:ln>
            <a:noFill/>
          </a:ln>
        </p:spPr>
        <p:txBody>
          <a:bodyPr wrap="square" lIns="91425" tIns="91425" rIns="91425" bIns="91425" anchor="t" anchorCtr="0">
            <a:spAutoFit/>
          </a:bodyPr>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lnSpc>
                <a:spcPct val="100000"/>
              </a:lnSpc>
              <a:spcBef>
                <a:spcPts val="4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marL="152400" indent="0">
              <a:spcBef>
                <a:spcPts val="0"/>
              </a:spcBef>
              <a:buNone/>
            </a:pPr>
            <a:r>
              <a:rPr lang="en-US" sz="1400" dirty="0">
                <a:solidFill>
                  <a:schemeClr val="tx1"/>
                </a:solidFill>
                <a:latin typeface="Arial" panose="020B0604020202020204" pitchFamily="34" charset="0"/>
                <a:cs typeface="Arial" panose="020B0604020202020204" pitchFamily="34" charset="0"/>
              </a:rPr>
              <a:t>1. Required: </a:t>
            </a:r>
          </a:p>
          <a:p>
            <a:pPr marL="552450" lvl="1" indent="0">
              <a:buNone/>
            </a:pPr>
            <a:r>
              <a:rPr lang="en-US" sz="1400" dirty="0"/>
              <a:t>a. DTaP Vaccination</a:t>
            </a:r>
          </a:p>
          <a:p>
            <a:pPr marL="552450" lvl="1" indent="0">
              <a:buNone/>
            </a:pPr>
            <a:r>
              <a:rPr lang="en-US" sz="1400" dirty="0"/>
              <a:t>b. MMR Vaccination</a:t>
            </a:r>
          </a:p>
          <a:p>
            <a:pPr marL="552450" lvl="1" indent="0">
              <a:buNone/>
            </a:pPr>
            <a:r>
              <a:rPr lang="en-US" sz="1400" dirty="0"/>
              <a:t>c. Varicella Vaccination </a:t>
            </a:r>
          </a:p>
          <a:p>
            <a:pPr lvl="1">
              <a:spcBef>
                <a:spcPts val="0"/>
              </a:spcBef>
            </a:pPr>
            <a:r>
              <a:rPr lang="en-US" sz="1400" dirty="0">
                <a:solidFill>
                  <a:schemeClr val="tx1"/>
                </a:solidFill>
                <a:latin typeface="Arial" panose="020B0604020202020204" pitchFamily="34" charset="0"/>
                <a:cs typeface="Arial" panose="020B0604020202020204" pitchFamily="34" charset="0"/>
              </a:rPr>
              <a:t>Or, Varicella clinical diagnosis</a:t>
            </a:r>
          </a:p>
          <a:p>
            <a:pPr lvl="1">
              <a:spcBef>
                <a:spcPts val="0"/>
              </a:spcBef>
            </a:pPr>
            <a:r>
              <a:rPr lang="en-US" sz="1400" dirty="0">
                <a:solidFill>
                  <a:schemeClr val="tx1"/>
                </a:solidFill>
                <a:latin typeface="Arial" panose="020B0604020202020204" pitchFamily="34" charset="0"/>
                <a:cs typeface="Arial" panose="020B0604020202020204" pitchFamily="34" charset="0"/>
              </a:rPr>
              <a:t>Or, Varicella serologic evidence of immunity</a:t>
            </a:r>
          </a:p>
          <a:p>
            <a:pPr marL="584200" lvl="1" indent="0">
              <a:spcBef>
                <a:spcPts val="0"/>
              </a:spcBef>
              <a:buNone/>
            </a:pPr>
            <a:r>
              <a:rPr lang="en-US" sz="1400" dirty="0">
                <a:solidFill>
                  <a:schemeClr val="tx1"/>
                </a:solidFill>
                <a:latin typeface="Arial" panose="020B0604020202020204" pitchFamily="34" charset="0"/>
                <a:cs typeface="Arial" panose="020B0604020202020204" pitchFamily="34" charset="0"/>
              </a:rPr>
              <a:t>d. Etc. </a:t>
            </a:r>
          </a:p>
          <a:p>
            <a:pPr marL="584200" lvl="1" indent="0">
              <a:spcBef>
                <a:spcPts val="0"/>
              </a:spcBef>
              <a:buNone/>
            </a:pPr>
            <a:endParaRPr lang="en-US" sz="1400" dirty="0">
              <a:solidFill>
                <a:schemeClr val="tx1"/>
              </a:solidFill>
              <a:latin typeface="Arial" panose="020B0604020202020204" pitchFamily="34" charset="0"/>
              <a:cs typeface="Arial" panose="020B0604020202020204" pitchFamily="34" charset="0"/>
            </a:endParaRPr>
          </a:p>
          <a:p>
            <a:pPr marL="584200" lvl="1" indent="0">
              <a:spcBef>
                <a:spcPts val="0"/>
              </a:spcBef>
              <a:buNone/>
            </a:pPr>
            <a:r>
              <a:rPr lang="en-US" sz="1400" dirty="0">
                <a:solidFill>
                  <a:schemeClr val="tx1"/>
                </a:solidFill>
                <a:latin typeface="Arial" panose="020B0604020202020204" pitchFamily="34" charset="0"/>
                <a:cs typeface="Arial" panose="020B0604020202020204" pitchFamily="34" charset="0"/>
              </a:rPr>
              <a:t>Before the 2</a:t>
            </a:r>
            <a:r>
              <a:rPr lang="en-US" sz="1400" baseline="30000" dirty="0">
                <a:solidFill>
                  <a:schemeClr val="tx1"/>
                </a:solidFill>
                <a:latin typeface="Arial" panose="020B0604020202020204" pitchFamily="34" charset="0"/>
                <a:cs typeface="Arial" panose="020B0604020202020204" pitchFamily="34" charset="0"/>
              </a:rPr>
              <a:t>nd</a:t>
            </a:r>
            <a:r>
              <a:rPr lang="en-US" sz="1400" dirty="0">
                <a:solidFill>
                  <a:schemeClr val="tx1"/>
                </a:solidFill>
                <a:latin typeface="Arial" panose="020B0604020202020204" pitchFamily="34" charset="0"/>
                <a:cs typeface="Arial" panose="020B0604020202020204" pitchFamily="34" charset="0"/>
              </a:rPr>
              <a:t> birthday</a:t>
            </a:r>
          </a:p>
        </p:txBody>
      </p:sp>
      <p:sp>
        <p:nvSpPr>
          <p:cNvPr id="12" name="Text Placeholder 9">
            <a:extLst>
              <a:ext uri="{FF2B5EF4-FFF2-40B4-BE49-F238E27FC236}">
                <a16:creationId xmlns:a16="http://schemas.microsoft.com/office/drawing/2014/main" id="{9BAD5530-1FAE-4B36-A70E-F176272F0D91}"/>
              </a:ext>
            </a:extLst>
          </p:cNvPr>
          <p:cNvSpPr txBox="1">
            <a:spLocks/>
          </p:cNvSpPr>
          <p:nvPr/>
        </p:nvSpPr>
        <p:spPr>
          <a:xfrm>
            <a:off x="4105358" y="5240221"/>
            <a:ext cx="4041774" cy="144454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lnSpc>
                <a:spcPct val="100000"/>
              </a:lnSpc>
              <a:spcBef>
                <a:spcPts val="4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marL="152400" indent="0">
              <a:buNone/>
            </a:pPr>
            <a:r>
              <a:rPr lang="en-US" sz="1400" dirty="0"/>
              <a:t>3. Vaccine administered (immunization records)</a:t>
            </a:r>
          </a:p>
          <a:p>
            <a:pPr marL="152400" indent="0">
              <a:buNone/>
            </a:pPr>
            <a:r>
              <a:rPr lang="en-US" sz="1400" dirty="0"/>
              <a:t>4. Billing code for administering the vaccine </a:t>
            </a:r>
          </a:p>
          <a:p>
            <a:pPr marL="152400" indent="0">
              <a:buNone/>
            </a:pPr>
            <a:r>
              <a:rPr lang="en-US" sz="1400" dirty="0"/>
              <a:t>5. Family attestation that the vaccine was administered</a:t>
            </a:r>
          </a:p>
        </p:txBody>
      </p:sp>
      <p:sp>
        <p:nvSpPr>
          <p:cNvPr id="13" name="Text Placeholder 8">
            <a:extLst>
              <a:ext uri="{FF2B5EF4-FFF2-40B4-BE49-F238E27FC236}">
                <a16:creationId xmlns:a16="http://schemas.microsoft.com/office/drawing/2014/main" id="{09DA2FC3-E4B8-4C9E-832C-978F00F7EEA8}"/>
              </a:ext>
            </a:extLst>
          </p:cNvPr>
          <p:cNvSpPr txBox="1">
            <a:spLocks/>
          </p:cNvSpPr>
          <p:nvPr/>
        </p:nvSpPr>
        <p:spPr>
          <a:xfrm>
            <a:off x="4222431" y="4527053"/>
            <a:ext cx="4746395" cy="639762"/>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SzPct val="100000"/>
              <a:buFont typeface="Noto Sans Symbols"/>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dk1"/>
              </a:buClr>
              <a:buSzPct val="100000"/>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r>
              <a:rPr lang="en-US" u="sng" dirty="0">
                <a:latin typeface="+mn-lt"/>
              </a:rPr>
              <a:t>Optional Variation(s)</a:t>
            </a:r>
          </a:p>
        </p:txBody>
      </p:sp>
      <p:pic>
        <p:nvPicPr>
          <p:cNvPr id="14" name="Picture 13" descr="Decorative image displaying a calculation">
            <a:extLst>
              <a:ext uri="{FF2B5EF4-FFF2-40B4-BE49-F238E27FC236}">
                <a16:creationId xmlns:a16="http://schemas.microsoft.com/office/drawing/2014/main" id="{3CB1CB6A-9A15-4BEA-9DEB-4C147AC30CFD}"/>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4364" y="2179147"/>
            <a:ext cx="1727716" cy="1295787"/>
          </a:xfrm>
          <a:prstGeom prst="rect">
            <a:avLst/>
          </a:prstGeom>
        </p:spPr>
      </p:pic>
    </p:spTree>
    <p:extLst>
      <p:ext uri="{BB962C8B-B14F-4D97-AF65-F5344CB8AC3E}">
        <p14:creationId xmlns:p14="http://schemas.microsoft.com/office/powerpoint/2010/main" val="425800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3D2774-25CD-40B3-949D-96175BD091CB}"/>
              </a:ext>
            </a:extLst>
          </p:cNvPr>
          <p:cNvSpPr>
            <a:spLocks noGrp="1"/>
          </p:cNvSpPr>
          <p:nvPr>
            <p:ph type="title"/>
          </p:nvPr>
        </p:nvSpPr>
        <p:spPr>
          <a:xfrm>
            <a:off x="838200" y="2514600"/>
            <a:ext cx="7772400" cy="1362075"/>
          </a:xfrm>
          <a:effectLst/>
        </p:spPr>
        <p:txBody>
          <a:bodyPr/>
          <a:lstStyle/>
          <a:p>
            <a:r>
              <a:rPr lang="en-US" dirty="0"/>
              <a:t>Why are Standards Needed to Express </a:t>
            </a:r>
            <a:r>
              <a:rPr lang="en-US" dirty="0" err="1"/>
              <a:t>eCQMs</a:t>
            </a:r>
            <a:r>
              <a:rPr lang="en-US" dirty="0"/>
              <a:t>?</a:t>
            </a:r>
            <a:br>
              <a:rPr lang="en-US" dirty="0"/>
            </a:br>
            <a:endParaRPr lang="en-US" dirty="0"/>
          </a:p>
        </p:txBody>
      </p:sp>
      <p:sp>
        <p:nvSpPr>
          <p:cNvPr id="5" name="Slide Number Placeholder 4">
            <a:extLst>
              <a:ext uri="{FF2B5EF4-FFF2-40B4-BE49-F238E27FC236}">
                <a16:creationId xmlns:a16="http://schemas.microsoft.com/office/drawing/2014/main" id="{647C0019-F917-449C-87CE-7BFAF5ABEFE7}"/>
              </a:ext>
            </a:extLst>
          </p:cNvPr>
          <p:cNvSpPr>
            <a:spLocks noGrp="1"/>
          </p:cNvSpPr>
          <p:nvPr>
            <p:ph type="sldNum" idx="12"/>
          </p:nvPr>
        </p:nvSpPr>
        <p:spPr/>
        <p:txBody>
          <a:bodyPr/>
          <a:lstStyle/>
          <a:p>
            <a:pPr lvl="0"/>
            <a:fld id="{00000000-1234-1234-1234-123412341234}" type="slidenum">
              <a:rPr lang="en-US" smtClean="0">
                <a:sym typeface="Arial"/>
              </a:rPr>
              <a:pPr lvl="0"/>
              <a:t>8</a:t>
            </a:fld>
            <a:endParaRPr lang="en-US" dirty="0">
              <a:sym typeface="Arial"/>
            </a:endParaRPr>
          </a:p>
        </p:txBody>
      </p:sp>
    </p:spTree>
    <p:extLst>
      <p:ext uri="{BB962C8B-B14F-4D97-AF65-F5344CB8AC3E}">
        <p14:creationId xmlns:p14="http://schemas.microsoft.com/office/powerpoint/2010/main" val="962856801"/>
      </p:ext>
    </p:extLst>
  </p:cSld>
  <p:clrMapOvr>
    <a:masterClrMapping/>
  </p:clrMapOvr>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da_x0020_Meeting_x0020_Date xmlns="ecbdb0d4-9c66-4066-a1ae-597c28c3d608">2018-01-31T05:00:00+00:00</Agenda_x0020_Meeting_x0020_Date>
    <Componrnt xmlns="ecbdb0d4-9c66-4066-a1ae-597c28c3d608">CCSQ</Componrnt>
    <Document_x0020_Type xmlns="ecbdb0d4-9c66-4066-a1ae-597c28c3d608">Meeting Agenda</Document_x0020_Type>
    <Subgroup xmlns="ecbdb0d4-9c66-4066-a1ae-597c28c3d60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EEE45329EFF647AE49C2524977AE23" ma:contentTypeVersion="4" ma:contentTypeDescription="Create a new document." ma:contentTypeScope="" ma:versionID="16f1ac77a50f227e20bec5dddd6dcff6">
  <xsd:schema xmlns:xsd="http://www.w3.org/2001/XMLSchema" xmlns:xs="http://www.w3.org/2001/XMLSchema" xmlns:p="http://schemas.microsoft.com/office/2006/metadata/properties" xmlns:ns2="ecbdb0d4-9c66-4066-a1ae-597c28c3d608" targetNamespace="http://schemas.microsoft.com/office/2006/metadata/properties" ma:root="true" ma:fieldsID="a2846dc8db1048b04f34b345c5699ed4" ns2:_="">
    <xsd:import namespace="ecbdb0d4-9c66-4066-a1ae-597c28c3d608"/>
    <xsd:element name="properties">
      <xsd:complexType>
        <xsd:sequence>
          <xsd:element name="documentManagement">
            <xsd:complexType>
              <xsd:all>
                <xsd:element ref="ns2:Document_x0020_Type"/>
                <xsd:element ref="ns2:Agenda_x0020_Meeting_x0020_Date" minOccurs="0"/>
                <xsd:element ref="ns2:Componrnt" minOccurs="0"/>
                <xsd:element ref="ns2:Sub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bdb0d4-9c66-4066-a1ae-597c28c3d608" elementFormDefault="qualified">
    <xsd:import namespace="http://schemas.microsoft.com/office/2006/documentManagement/types"/>
    <xsd:import namespace="http://schemas.microsoft.com/office/infopath/2007/PartnerControls"/>
    <xsd:element name="Document_x0020_Type" ma:index="8" ma:displayName="Document Type" ma:format="Dropdown" ma:internalName="Document_x0020_Type">
      <xsd:simpleType>
        <xsd:restriction base="dms:Choice">
          <xsd:enumeration value="Meeting Agenda"/>
          <xsd:enumeration value="Episode Grouper Procurement"/>
          <xsd:enumeration value="Physician Quality Measures"/>
          <xsd:enumeration value="Episode Grouper October Posting"/>
          <xsd:enumeration value="Patient Respsonsibllity Codes"/>
          <xsd:enumeration value="Project Management Tool"/>
        </xsd:restriction>
      </xsd:simpleType>
    </xsd:element>
    <xsd:element name="Agenda_x0020_Meeting_x0020_Date" ma:index="9" nillable="true" ma:displayName="Agenda Meeting Date" ma:default="[today]" ma:format="DateOnly" ma:internalName="Agenda_x0020_Meeting_x0020_Date">
      <xsd:simpleType>
        <xsd:restriction base="dms:DateTime"/>
      </xsd:simpleType>
    </xsd:element>
    <xsd:element name="Componrnt" ma:index="10" nillable="true" ma:displayName="Componrnt" ma:format="Dropdown" ma:internalName="Componrnt">
      <xsd:simpleType>
        <xsd:restriction base="dms:Choice">
          <xsd:enumeration value="CCSQ"/>
          <xsd:enumeration value="CM"/>
          <xsd:enumeration value="CMMI"/>
        </xsd:restriction>
      </xsd:simpleType>
    </xsd:element>
    <xsd:element name="Subgroup" ma:index="11" nillable="true" ma:displayName="Subgroup" ma:description="Engagement Sessions" ma:format="Dropdown" ma:internalName="Subgroup">
      <xsd:simpleType>
        <xsd:union memberTypes="dms:Text">
          <xsd:simpleType>
            <xsd:restriction base="dms:Choice">
              <xsd:enumeration value="Engagement Session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F2D517-FCF4-4B15-BD46-23B9AA4BB45C}">
  <ds:schemaRefs>
    <ds:schemaRef ds:uri="http://purl.org/dc/elements/1.1/"/>
    <ds:schemaRef ds:uri="http://purl.org/dc/dcmitype/"/>
    <ds:schemaRef ds:uri="http://purl.org/dc/terms/"/>
    <ds:schemaRef ds:uri="ecbdb0d4-9c66-4066-a1ae-597c28c3d608"/>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3.xml><?xml version="1.0" encoding="utf-8"?>
<ds:datastoreItem xmlns:ds="http://schemas.openxmlformats.org/officeDocument/2006/customXml" ds:itemID="{B7C2377B-D755-4FED-BEF0-4E1656BC2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bdb0d4-9c66-4066-a1ae-597c28c3d6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2505</Words>
  <Application>Microsoft Office PowerPoint</Application>
  <PresentationFormat>On-screen Show (4:3)</PresentationFormat>
  <Paragraphs>301</Paragraphs>
  <Slides>32</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Aral</vt:lpstr>
      <vt:lpstr>Arial</vt:lpstr>
      <vt:lpstr>Avenir Medium</vt:lpstr>
      <vt:lpstr>Calibri</vt:lpstr>
      <vt:lpstr>Modern No. 20</vt:lpstr>
      <vt:lpstr>Noto Sans Symbols</vt:lpstr>
      <vt:lpstr>Verdana</vt:lpstr>
      <vt:lpstr>Wingdings</vt:lpstr>
      <vt:lpstr>CMS_template</vt:lpstr>
      <vt:lpstr>7_Custom Design</vt:lpstr>
      <vt:lpstr>CMS Measure Development Education &amp; Outreach</vt:lpstr>
      <vt:lpstr>CMS MACRA Education and Outreach</vt:lpstr>
      <vt:lpstr>CQL for Clinicians and Professionals</vt:lpstr>
      <vt:lpstr>CQL for Clinicians and Professionals </vt:lpstr>
      <vt:lpstr>What is an Electronic Quality Measure  (eCQM)? </vt:lpstr>
      <vt:lpstr>CQL for Clinicians and Professionals </vt:lpstr>
      <vt:lpstr>CQL for Clinicians and Professionals </vt:lpstr>
      <vt:lpstr>CQL for Clinicians and Professionals</vt:lpstr>
      <vt:lpstr>Why are Standards Needed to Express eCQMs? </vt:lpstr>
      <vt:lpstr>CQL for Clinicians and Professionals </vt:lpstr>
      <vt:lpstr>CQL for Clinicians and Professionals</vt:lpstr>
      <vt:lpstr>CQL for Clinicians and Professionals</vt:lpstr>
      <vt:lpstr>What is CQL?  </vt:lpstr>
      <vt:lpstr>CQL for Clinicians and Professionals</vt:lpstr>
      <vt:lpstr>CQL for Clinicians and Professionals</vt:lpstr>
      <vt:lpstr>CQL for Clinicians and Professionals</vt:lpstr>
      <vt:lpstr>How Does CQL Help Explain eCQM Math? </vt:lpstr>
      <vt:lpstr>CQL for Clinicians and Professionals</vt:lpstr>
      <vt:lpstr>CQL for Clinicians and Professionals</vt:lpstr>
      <vt:lpstr>CQL and eCQMs – What Does the Change Mean for You? </vt:lpstr>
      <vt:lpstr>CQL for Clinicians and Professionals</vt:lpstr>
      <vt:lpstr>CQL for Clinicians and Professionals</vt:lpstr>
      <vt:lpstr>CQL for Clinicians and Professionals</vt:lpstr>
      <vt:lpstr>CQL for Clinicians and Professionals</vt:lpstr>
      <vt:lpstr>CQL for Clinicians and Professionals</vt:lpstr>
      <vt:lpstr>What are the Available Tools and Resources? </vt:lpstr>
      <vt:lpstr>CQL for Clinicians and Professionals</vt:lpstr>
      <vt:lpstr>CQL for Clinicians and Professionals </vt:lpstr>
      <vt:lpstr>CMS MACRA Education and Outreach </vt:lpstr>
      <vt:lpstr>CMS MACRA Education and Outreach </vt:lpstr>
      <vt:lpstr>CMS MACRA Education and Outreach </vt:lpstr>
      <vt:lpstr>CMS MACRA Education and Outreach </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2016-08-30T18:54:20Z</dcterms:created>
  <dcterms:modified xsi:type="dcterms:W3CDTF">2018-08-02T11:34:42Z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0x0101006AEEE45329EFF647AE49C2524977AE23</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