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Lst>
  <p:notesMasterIdLst>
    <p:notesMasterId r:id="rId42"/>
  </p:notesMasterIdLst>
  <p:handoutMasterIdLst>
    <p:handoutMasterId r:id="rId43"/>
  </p:handoutMasterIdLst>
  <p:sldIdLst>
    <p:sldId id="303" r:id="rId5"/>
    <p:sldId id="443" r:id="rId6"/>
    <p:sldId id="444" r:id="rId7"/>
    <p:sldId id="445" r:id="rId8"/>
    <p:sldId id="446" r:id="rId9"/>
    <p:sldId id="447" r:id="rId10"/>
    <p:sldId id="448" r:id="rId11"/>
    <p:sldId id="449" r:id="rId12"/>
    <p:sldId id="450" r:id="rId13"/>
    <p:sldId id="305" r:id="rId14"/>
    <p:sldId id="307" r:id="rId15"/>
    <p:sldId id="308" r:id="rId16"/>
    <p:sldId id="346" r:id="rId17"/>
    <p:sldId id="340" r:id="rId18"/>
    <p:sldId id="339" r:id="rId19"/>
    <p:sldId id="342" r:id="rId20"/>
    <p:sldId id="341" r:id="rId21"/>
    <p:sldId id="343" r:id="rId22"/>
    <p:sldId id="344" r:id="rId23"/>
    <p:sldId id="345" r:id="rId24"/>
    <p:sldId id="311" r:id="rId25"/>
    <p:sldId id="348" r:id="rId26"/>
    <p:sldId id="349" r:id="rId27"/>
    <p:sldId id="350" r:id="rId28"/>
    <p:sldId id="351" r:id="rId29"/>
    <p:sldId id="347" r:id="rId30"/>
    <p:sldId id="352" r:id="rId31"/>
    <p:sldId id="353" r:id="rId32"/>
    <p:sldId id="354" r:id="rId33"/>
    <p:sldId id="355" r:id="rId34"/>
    <p:sldId id="356" r:id="rId35"/>
    <p:sldId id="333" r:id="rId36"/>
    <p:sldId id="335" r:id="rId37"/>
    <p:sldId id="336" r:id="rId38"/>
    <p:sldId id="442" r:id="rId39"/>
    <p:sldId id="337" r:id="rId40"/>
    <p:sldId id="33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4A9C"/>
    <a:srgbClr val="095193"/>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0221" autoAdjust="0"/>
  </p:normalViewPr>
  <p:slideViewPr>
    <p:cSldViewPr>
      <p:cViewPr varScale="1">
        <p:scale>
          <a:sx n="40" d="100"/>
          <a:sy n="40" d="100"/>
        </p:scale>
        <p:origin x="1446" y="60"/>
      </p:cViewPr>
      <p:guideLst>
        <p:guide orient="horz" pos="2064"/>
        <p:guide pos="3120"/>
      </p:guideLst>
    </p:cSldViewPr>
  </p:slideViewPr>
  <p:outlineViewPr>
    <p:cViewPr>
      <p:scale>
        <a:sx n="33" d="100"/>
        <a:sy n="33" d="100"/>
      </p:scale>
      <p:origin x="0" y="-108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8/2/2018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8/2/2018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titled R</a:t>
            </a:r>
            <a:r>
              <a:rPr lang="en-US" sz="1200" i="1" kern="1200" dirty="0">
                <a:solidFill>
                  <a:schemeClr val="tx1"/>
                </a:solidFill>
                <a:effectLst/>
                <a:latin typeface="+mn-lt"/>
                <a:ea typeface="+mn-ea"/>
                <a:cs typeface="+mn-cs"/>
              </a:rPr>
              <a:t>isk-Adjustment for Outcome Measures </a:t>
            </a:r>
            <a:r>
              <a:rPr lang="en-US" sz="1200" i="0" kern="1200" dirty="0">
                <a:solidFill>
                  <a:schemeClr val="tx1"/>
                </a:solidFill>
                <a:effectLst/>
                <a:latin typeface="+mn-lt"/>
                <a:ea typeface="+mn-ea"/>
                <a:cs typeface="+mn-cs"/>
              </a:rPr>
              <a:t>and will be given by Dr. </a:t>
            </a:r>
            <a:r>
              <a:rPr lang="en-US" sz="1200" kern="1200" dirty="0">
                <a:solidFill>
                  <a:schemeClr val="tx1"/>
                </a:solidFill>
                <a:effectLst/>
                <a:latin typeface="+mn-lt"/>
                <a:ea typeface="+mn-ea"/>
                <a:cs typeface="+mn-cs"/>
              </a:rPr>
              <a:t>Patrick Romano.</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Institute of Medicine (IOM) describes risk adjustment as a “process that modifies the analysis of performance measurement results by those elements of the patient population that affect the results and are out of the control of providers, and are likely to be common and not randomly distributed.”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National Quality Forum (NQF) describes risk adjustment as a “set of statistical methods to control or account for patient-related factors when computing performance measure scores.”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book </a:t>
            </a:r>
            <a:r>
              <a:rPr lang="en-US" sz="1200" i="1" kern="1200" dirty="0">
                <a:solidFill>
                  <a:schemeClr val="tx1"/>
                </a:solidFill>
                <a:effectLst/>
                <a:latin typeface="+mn-lt"/>
                <a:ea typeface="+mn-ea"/>
                <a:cs typeface="+mn-cs"/>
              </a:rPr>
              <a:t>Risk Adjustment for Measuring Healthcare Outcomes </a:t>
            </a:r>
            <a:r>
              <a:rPr lang="en-US" sz="1200" i="0" kern="1200" dirty="0">
                <a:solidFill>
                  <a:schemeClr val="tx1"/>
                </a:solidFill>
                <a:effectLst/>
                <a:latin typeface="+mn-lt"/>
                <a:ea typeface="+mn-ea"/>
                <a:cs typeface="+mn-cs"/>
              </a:rPr>
              <a:t>by Lisa Iezzoni </a:t>
            </a:r>
            <a:r>
              <a:rPr lang="en-US" sz="1200" kern="1200" dirty="0">
                <a:solidFill>
                  <a:schemeClr val="tx1"/>
                </a:solidFill>
                <a:effectLst/>
                <a:latin typeface="+mn-lt"/>
                <a:ea typeface="+mn-ea"/>
                <a:cs typeface="+mn-cs"/>
              </a:rPr>
              <a:t>defines risk adjustment as “based on its aim to account for differences in intrinsic health risks that patients or populations bring to their healthcare encounters.”</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83003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Risk adjustment is about performance measurement results that are assessed and/or reported for accountable entities. In other words, the purpose is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to assess or report the performance of accountable entities, but to </a:t>
            </a:r>
            <a:r>
              <a:rPr lang="en-US" sz="1200" i="1" kern="1200" dirty="0">
                <a:solidFill>
                  <a:schemeClr val="tx1"/>
                </a:solidFill>
                <a:effectLst/>
                <a:latin typeface="+mn-lt"/>
                <a:ea typeface="+mn-ea"/>
                <a:cs typeface="+mn-cs"/>
              </a:rPr>
              <a:t>create the infrastructure </a:t>
            </a:r>
            <a:r>
              <a:rPr lang="en-US" sz="1200" kern="1200" dirty="0">
                <a:solidFill>
                  <a:schemeClr val="tx1"/>
                </a:solidFill>
                <a:effectLst/>
                <a:latin typeface="+mn-lt"/>
                <a:ea typeface="+mn-ea"/>
                <a:cs typeface="+mn-cs"/>
              </a:rPr>
              <a:t>for ongoing monitoring within the organization.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Risk adjustment is not always necessary for all outcome measures; it is typically necessary for outcome measures that are used for performance comparisons and for accountability applications. Implications to consider regarding risk adjustment are data requirements and the need to use statistical methods.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an epidemiologic perspective, risk adjustment is about minimizing confounding. We define </a:t>
            </a:r>
            <a:r>
              <a:rPr lang="en-US" sz="1200" i="1" kern="1200" dirty="0">
                <a:solidFill>
                  <a:schemeClr val="tx1"/>
                </a:solidFill>
                <a:effectLst/>
                <a:latin typeface="+mn-lt"/>
                <a:ea typeface="+mn-ea"/>
                <a:cs typeface="+mn-cs"/>
              </a:rPr>
              <a:t>confounders</a:t>
            </a:r>
            <a:r>
              <a:rPr lang="en-US" sz="1200" kern="1200" dirty="0">
                <a:solidFill>
                  <a:schemeClr val="tx1"/>
                </a:solidFill>
                <a:effectLst/>
                <a:latin typeface="+mn-lt"/>
                <a:ea typeface="+mn-ea"/>
                <a:cs typeface="+mn-cs"/>
              </a:rPr>
              <a:t> as factors that are associated with both the exposure of interest — in our case the provider organization — and the risk of an adverse outcome that is not actually caused by the exposure of interest, and in this case, the provider or health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48065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graphic representation of the confounding relationship from NQF. The goal of outcome measures is to evaluate healthcare units and their impact on health outcomes, but there are potential confounders — clinical conditions, health status, social factors, etc. — that are related and that are non-randomly distributed across healthcare units that have a causal arrow pointing towards health outcomes. These are the factors that we want to adjust for through risk adjustment.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potential confounder is in fact randomly distributed across healthcare units, then it is not a confounder by definition. It has to be something that is more common in some healthcare units than in others and it has to be something is causally related to the outcomes we are interested in. It cannot be under the direct </a:t>
            </a:r>
            <a:r>
              <a:rPr lang="en-US" sz="1200" i="1" kern="1200" dirty="0">
                <a:solidFill>
                  <a:schemeClr val="tx1"/>
                </a:solidFill>
                <a:effectLst/>
                <a:latin typeface="+mn-lt"/>
                <a:ea typeface="+mn-ea"/>
                <a:cs typeface="+mn-cs"/>
              </a:rPr>
              <a:t>control</a:t>
            </a:r>
            <a:r>
              <a:rPr lang="en-US" sz="1200" kern="1200" dirty="0">
                <a:solidFill>
                  <a:schemeClr val="tx1"/>
                </a:solidFill>
                <a:effectLst/>
                <a:latin typeface="+mn-lt"/>
                <a:ea typeface="+mn-ea"/>
                <a:cs typeface="+mn-cs"/>
              </a:rPr>
              <a:t> of the healthcare unit.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48065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some particular situations where risk adjustment may not be necessary.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Risk adjustment is not necessary when performance measurement results are not being used for decision-making, when they are only being used to identify cases </a:t>
            </a:r>
            <a:r>
              <a:rPr lang="en-US" sz="1200" kern="1200" dirty="0" err="1">
                <a:solidFill>
                  <a:schemeClr val="tx1"/>
                </a:solidFill>
                <a:effectLst/>
                <a:latin typeface="+mn-lt"/>
                <a:ea typeface="+mn-ea"/>
                <a:cs typeface="+mn-cs"/>
              </a:rPr>
              <a:t>oras</a:t>
            </a:r>
            <a:r>
              <a:rPr lang="en-US" sz="1200" kern="1200" dirty="0">
                <a:solidFill>
                  <a:schemeClr val="tx1"/>
                </a:solidFill>
                <a:effectLst/>
                <a:latin typeface="+mn-lt"/>
                <a:ea typeface="+mn-ea"/>
                <a:cs typeface="+mn-cs"/>
              </a:rPr>
              <a:t> a  screening tool, or when there are no important risk factors that are out of the </a:t>
            </a:r>
            <a:r>
              <a:rPr lang="en-US" sz="1200" i="1" kern="1200" dirty="0">
                <a:solidFill>
                  <a:schemeClr val="tx1"/>
                </a:solidFill>
                <a:effectLst/>
                <a:latin typeface="+mn-lt"/>
                <a:ea typeface="+mn-ea"/>
                <a:cs typeface="+mn-cs"/>
              </a:rPr>
              <a:t>control</a:t>
            </a:r>
            <a:r>
              <a:rPr lang="en-US" sz="1200" kern="1200" dirty="0">
                <a:solidFill>
                  <a:schemeClr val="tx1"/>
                </a:solidFill>
                <a:effectLst/>
                <a:latin typeface="+mn-lt"/>
                <a:ea typeface="+mn-ea"/>
                <a:cs typeface="+mn-cs"/>
              </a:rPr>
              <a:t> of providers.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Never events</a:t>
            </a:r>
            <a:r>
              <a:rPr lang="en-US" sz="1200" kern="1200" dirty="0">
                <a:solidFill>
                  <a:schemeClr val="tx1"/>
                </a:solidFill>
                <a:effectLst/>
                <a:latin typeface="+mn-lt"/>
                <a:ea typeface="+mn-ea"/>
                <a:cs typeface="+mn-cs"/>
              </a:rPr>
              <a:t> are unambiguous, serious events. There may be risk factors you can identify related to patient characteristics that are associated with a higher or lower risk of </a:t>
            </a:r>
            <a:r>
              <a:rPr lang="en-US" sz="1200" i="1" kern="1200" dirty="0">
                <a:solidFill>
                  <a:schemeClr val="tx1"/>
                </a:solidFill>
                <a:effectLst/>
                <a:latin typeface="+mn-lt"/>
                <a:ea typeface="+mn-ea"/>
                <a:cs typeface="+mn-cs"/>
              </a:rPr>
              <a:t>never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events</a:t>
            </a:r>
            <a:r>
              <a:rPr lang="en-US" sz="1200" kern="1200" dirty="0">
                <a:solidFill>
                  <a:schemeClr val="tx1"/>
                </a:solidFill>
                <a:effectLst/>
                <a:latin typeface="+mn-lt"/>
                <a:ea typeface="+mn-ea"/>
                <a:cs typeface="+mn-cs"/>
              </a:rPr>
              <a:t>, but there is a final common pathway that always has to do with some kind of slipup within the healthcare organization. So, because of that, the final common pathway, we say that these </a:t>
            </a:r>
            <a:r>
              <a:rPr lang="en-US" sz="1200" i="1" kern="1200" dirty="0">
                <a:solidFill>
                  <a:schemeClr val="tx1"/>
                </a:solidFill>
                <a:effectLst/>
                <a:latin typeface="+mn-lt"/>
                <a:ea typeface="+mn-ea"/>
                <a:cs typeface="+mn-cs"/>
              </a:rPr>
              <a:t>never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events</a:t>
            </a:r>
            <a:r>
              <a:rPr lang="en-US" sz="1200" kern="1200" dirty="0">
                <a:solidFill>
                  <a:schemeClr val="tx1"/>
                </a:solidFill>
                <a:effectLst/>
                <a:latin typeface="+mn-lt"/>
                <a:ea typeface="+mn-ea"/>
                <a:cs typeface="+mn-cs"/>
              </a:rPr>
              <a:t> are under the control of providers, and they are not subject to risk adjustment.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there are some cases where confounding can be eliminated through random allocation. This is pretty unusual in healthcare settings. For example, ambulance companies may randomly bring patients to different hospitals within their service area according to some kind of a predetermined rotation system. If you have this kind of random allocation in place, then it turns out that you do not have confounding, because the patient characteristics are going to be similar across the healthcare units. That is quite an uncommon situation, of course, particularly in the realm of CMS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some cases, you can restrict the definition of the outcome measure — both the denominator and the numerator —to make the patients within the restricted definition very homogeneous, eliminating sufficient variation in patient characteristics within that subgroup making risk adjustment unnecessary. This is quite unusual, but it may apply to some very low-risk, benign, elective procedures where essentially everybody has been prescreened and proven to be healthy when they come in for this procedure. In this kind of situation everyone is </a:t>
            </a:r>
            <a:r>
              <a:rPr lang="en-US" sz="1200" i="1" kern="1200" dirty="0">
                <a:solidFill>
                  <a:schemeClr val="tx1"/>
                </a:solidFill>
                <a:effectLst/>
                <a:latin typeface="+mn-lt"/>
                <a:ea typeface="+mn-ea"/>
                <a:cs typeface="+mn-cs"/>
              </a:rPr>
              <a:t>equally</a:t>
            </a:r>
            <a:r>
              <a:rPr lang="en-US" sz="1200" kern="1200" dirty="0">
                <a:solidFill>
                  <a:schemeClr val="tx1"/>
                </a:solidFill>
                <a:effectLst/>
                <a:latin typeface="+mn-lt"/>
                <a:ea typeface="+mn-ea"/>
                <a:cs typeface="+mn-cs"/>
              </a:rPr>
              <a:t> low-risk and we do not have to worry about variation in risk.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Matching </a:t>
            </a:r>
            <a:r>
              <a:rPr lang="en-US" sz="1200" kern="1200" dirty="0">
                <a:solidFill>
                  <a:schemeClr val="tx1"/>
                </a:solidFill>
                <a:effectLst/>
                <a:latin typeface="+mn-lt"/>
                <a:ea typeface="+mn-ea"/>
                <a:cs typeface="+mn-cs"/>
              </a:rPr>
              <a:t>is an interesting case and happens when each person serves as their own control. For example, there may be a measure or some patient-centered outcome before an intervention, and then again after the intervention. In this situation, each person’s health outcome after the intervention is matched with their health state before the intervention. This kind of situation may avoid the need for risk adjustment because you are automatically accounting for all of the unchanging characteristics of that individual patient when they serve as their own </a:t>
            </a:r>
            <a:r>
              <a:rPr lang="en-US" sz="1200" i="1" kern="1200" dirty="0">
                <a:solidFill>
                  <a:schemeClr val="tx1"/>
                </a:solidFill>
                <a:effectLst/>
                <a:latin typeface="+mn-lt"/>
                <a:ea typeface="+mn-ea"/>
                <a:cs typeface="+mn-cs"/>
              </a:rPr>
              <a:t>control</a:t>
            </a:r>
            <a:r>
              <a:rPr lang="en-US" sz="1200" kern="1200" dirty="0">
                <a:solidFill>
                  <a:schemeClr val="tx1"/>
                </a:solidFill>
                <a:effectLst/>
                <a:latin typeface="+mn-lt"/>
                <a:ea typeface="+mn-ea"/>
                <a:cs typeface="+mn-cs"/>
              </a:rPr>
              <a:t>. There are, of course, differences in how people respond to treatment based on their baseline characteristics and we call this </a:t>
            </a:r>
            <a:r>
              <a:rPr lang="en-US" sz="1200" i="1" kern="1200" dirty="0">
                <a:solidFill>
                  <a:schemeClr val="tx1"/>
                </a:solidFill>
                <a:effectLst/>
                <a:latin typeface="+mn-lt"/>
                <a:ea typeface="+mn-ea"/>
                <a:cs typeface="+mn-cs"/>
              </a:rPr>
              <a:t>effect modification,</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interaction effects</a:t>
            </a:r>
            <a:r>
              <a:rPr lang="en-US" sz="1200" kern="1200" dirty="0">
                <a:solidFill>
                  <a:schemeClr val="tx1"/>
                </a:solidFill>
                <a:effectLst/>
                <a:latin typeface="+mn-lt"/>
                <a:ea typeface="+mn-ea"/>
                <a:cs typeface="+mn-cs"/>
              </a:rPr>
              <a:t>, and this may provide a separate reason for risk adjustment.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44664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adjustment will be necessary for the majority of CMS measures and it is difficult to do well. Additionally, it is expensive and that is why it has not been done as much as process measurement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four basic questions that you have to answer in figuring out how to approach risk adjustment. You have to decide the risk of what?  Or restated, what is the outcome that I am looking at in this risk-adjusted analysis?  What is the timeframe over which this outcome will be ascertained or measured?  What is the population at risk for this outcome that is going to be included in the measure and in the risk adjustment? Finally, what is the purpose of this risk adjustment exercise?  All four of these questions have to be answered before you can make decisions about how to do risk adjustment.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Over what time frame?</a:t>
            </a:r>
            <a:r>
              <a:rPr lang="en-US" sz="1200" kern="1200" dirty="0">
                <a:solidFill>
                  <a:schemeClr val="tx1"/>
                </a:solidFill>
                <a:effectLst/>
                <a:latin typeface="+mn-lt"/>
                <a:ea typeface="+mn-ea"/>
                <a:cs typeface="+mn-cs"/>
              </a:rPr>
              <a:t> The first thing to do is to define the timeframe. As you go from shorter timeframes to longer timeframes, there are some interesting considerations. For a </a:t>
            </a:r>
            <a:r>
              <a:rPr lang="en-US" sz="1200" i="1" kern="1200" dirty="0">
                <a:solidFill>
                  <a:schemeClr val="tx1"/>
                </a:solidFill>
                <a:effectLst/>
                <a:latin typeface="+mn-lt"/>
                <a:ea typeface="+mn-ea"/>
                <a:cs typeface="+mn-cs"/>
              </a:rPr>
              <a:t>shorter</a:t>
            </a:r>
            <a:r>
              <a:rPr lang="en-US" sz="1200" kern="1200" dirty="0">
                <a:solidFill>
                  <a:schemeClr val="tx1"/>
                </a:solidFill>
                <a:effectLst/>
                <a:latin typeface="+mn-lt"/>
                <a:ea typeface="+mn-ea"/>
                <a:cs typeface="+mn-cs"/>
              </a:rPr>
              <a:t> timeframe, we generally have greater attributional validity. In other words, it is easier to attribute the outcome to the healthcare provider or the healthcare unit that provided that service, and it is easier, therefore, to link those outcomes to processes of care within that healthcare unit. On the other hand, </a:t>
            </a:r>
            <a:r>
              <a:rPr lang="en-US" sz="1200" i="1" kern="1200" dirty="0">
                <a:solidFill>
                  <a:schemeClr val="tx1"/>
                </a:solidFill>
                <a:effectLst/>
                <a:latin typeface="+mn-lt"/>
                <a:ea typeface="+mn-ea"/>
                <a:cs typeface="+mn-cs"/>
              </a:rPr>
              <a:t>longer</a:t>
            </a:r>
            <a:r>
              <a:rPr lang="en-US" sz="1200" kern="1200" dirty="0">
                <a:solidFill>
                  <a:schemeClr val="tx1"/>
                </a:solidFill>
                <a:effectLst/>
                <a:latin typeface="+mn-lt"/>
                <a:ea typeface="+mn-ea"/>
                <a:cs typeface="+mn-cs"/>
              </a:rPr>
              <a:t> timeframes may be more patient-centered. They really better reflect what the goals of treatment are.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For what population at risk? </a:t>
            </a:r>
            <a:r>
              <a:rPr lang="en-US" sz="1200" kern="1200" dirty="0">
                <a:solidFill>
                  <a:schemeClr val="tx1"/>
                </a:solidFill>
                <a:effectLst/>
                <a:latin typeface="+mn-lt"/>
                <a:ea typeface="+mn-ea"/>
                <a:cs typeface="+mn-cs"/>
              </a:rPr>
              <a:t>We generally consider a population at risk to be people who are at some risk that is not zero and not 100% and where there is some variation in their risk level. You may want to restrict your population definition and exclude people who are at zero risk or exclude people who are at virtually 100% risk.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also may want to restrict to patients or enrollees for whom the outcome is clinically relevant. For example, for a terminally ill patient receiving palliative care, we typically do not want to look at measures of 30-day/90-day mortality, instead you would want to focus on symptom relief and quality of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you may want to restrict to enrollees or patients who could plausibly benefit from being part of this measurement program, and so there is some concern that we like to have as much linkage as possible between our process measures and outcome measures. If a certain process of care has been shown to be dangerous in a certain subpopulation of patients, then you may want to exclude that subpopulation. For example, if we are looking at postoperative venous thrombosis after hospital surgery, then patients who have spinal trauma or central nervous system trauma cannot receive antithrombotic medication. So if those patients cannot receive antithrombotic medication, they cannot benefit from the process that has been shown to improve outcomes. This is a situation where we may want to focus the population definition on those for whom we think the process outcome relationship is relevant.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because risk adjustment measures are typically designed on a referenced population, the population on which you design the risk adjustment on, then you must be careful not to apply the measure to a completely different type of population, with different characteristics.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developed this webinar series to offer interested stakeholders educational information about the measure development process and as a means to communicate with CMS about the topic. Other resources available to learn about the topic include a newsletter, dedicated website, and Spotlight sessions.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353246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For what purpose? </a:t>
            </a:r>
            <a:r>
              <a:rPr lang="en-US" sz="1200" kern="1200" dirty="0">
                <a:solidFill>
                  <a:schemeClr val="tx1"/>
                </a:solidFill>
                <a:effectLst/>
                <a:latin typeface="+mn-lt"/>
                <a:ea typeface="+mn-ea"/>
                <a:cs typeface="+mn-cs"/>
              </a:rPr>
              <a:t>Purposes can be broadly categorized as prospective or retrospective. </a:t>
            </a:r>
            <a:r>
              <a:rPr lang="en-US" sz="1200" i="1" kern="1200" dirty="0">
                <a:solidFill>
                  <a:schemeClr val="tx1"/>
                </a:solidFill>
                <a:effectLst/>
                <a:latin typeface="+mn-lt"/>
                <a:ea typeface="+mn-ea"/>
                <a:cs typeface="+mn-cs"/>
              </a:rPr>
              <a:t>Prospective</a:t>
            </a:r>
            <a:r>
              <a:rPr lang="en-US" sz="1200" kern="1200" dirty="0">
                <a:solidFill>
                  <a:schemeClr val="tx1"/>
                </a:solidFill>
                <a:effectLst/>
                <a:latin typeface="+mn-lt"/>
                <a:ea typeface="+mn-ea"/>
                <a:cs typeface="+mn-cs"/>
              </a:rPr>
              <a:t> purposes are basically to advise regarding some future decision. A </a:t>
            </a:r>
            <a:r>
              <a:rPr lang="en-US" sz="1200" i="1" kern="1200" dirty="0">
                <a:solidFill>
                  <a:schemeClr val="tx1"/>
                </a:solidFill>
                <a:effectLst/>
                <a:latin typeface="+mn-lt"/>
                <a:ea typeface="+mn-ea"/>
                <a:cs typeface="+mn-cs"/>
              </a:rPr>
              <a:t>retrospective</a:t>
            </a:r>
            <a:r>
              <a:rPr lang="en-US" sz="1200" kern="1200" dirty="0">
                <a:solidFill>
                  <a:schemeClr val="tx1"/>
                </a:solidFill>
                <a:effectLst/>
                <a:latin typeface="+mn-lt"/>
                <a:ea typeface="+mn-ea"/>
                <a:cs typeface="+mn-cs"/>
              </a:rPr>
              <a:t> purpose is basically using data from the past to provide some information in the present. For example, a prospective purpose would be to use this year’s data to set next year’s payment levels or premium levels for health plans in the Medicare Advantage programs. </a:t>
            </a:r>
            <a:endParaRPr lang="en-US" dirty="0">
              <a:effectLst/>
            </a:endParaRPr>
          </a:p>
          <a:p>
            <a:r>
              <a:rPr lang="en-US" sz="1200" kern="1200" dirty="0">
                <a:solidFill>
                  <a:schemeClr val="tx1"/>
                </a:solidFill>
                <a:effectLst/>
                <a:latin typeface="+mn-lt"/>
                <a:ea typeface="+mn-ea"/>
                <a:cs typeface="+mn-cs"/>
              </a:rPr>
              <a:t>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88296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or intended use links to a number of other sort of intended aims of the measurement. All of the reference materials on the topic of risk adjustment — including the CMS MMS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 talk about the importance of a conceptual framework to help guide what the objectives of measurement are, and, therefore, what factors should be included in the risk adjustment. For example, if your purpose is to track patient outcomes over time, then you may focus particularly on selecting risk factors likely to change over time. If your focus is on comparing outcomes across provider organizations for public accountability in a single timeframe, then you may want to focus on risk factors likely to differ across providers. If you are designing a program to financially reward performance attainment or improvement, then you may want to consider social factors in stratification — if not in adjustment to avoid systematically penalizing providers who may be the most vulnerable and may need extra resources in order to improve the care they are providing to a vulnerable population.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the clinical or conceptual relationship is foundational and so you have to start with a clear conceptual model that is informed by previous research and clinical experience with expert input. And then you want to look for empirical associations with the outcome. Again, it may be from prior research. It may be from your own data. You are looking for variation in the prevalence, the factor across the healthcare units or measured entities — no variation, no bias.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has to be something present at the start of care so that it is under the control of the providers. A commonly used definition is within 24 hours of presentation to the hospital for inpatient measures--some have argued even for tighter windows of six hours or 12 hours, but the point is that it needs to be something that is present basically at the start of care. It has to be something that is not actually an indicator or a characteristic of the care provided, and so we can isolate confounding from true differences in performance.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Ideally, it should be resistant to manipulation or gaming to mitigate unintended consequences as the accountable entities attempt to improve their performance on the measure. We want accurate data that can be reliably and feasibly captured. The risk adjusters should be not redundant with other risk factors. We want parsimonious models that have as few risk factors as are necessary to account for the significant sources of confounding.</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some cases you must rely on </a:t>
            </a:r>
            <a:r>
              <a:rPr lang="en-US" sz="1200" i="1" kern="1200" dirty="0">
                <a:solidFill>
                  <a:schemeClr val="tx1"/>
                </a:solidFill>
                <a:effectLst/>
                <a:latin typeface="+mn-lt"/>
                <a:ea typeface="+mn-ea"/>
                <a:cs typeface="+mn-cs"/>
              </a:rPr>
              <a:t>proxy </a:t>
            </a:r>
            <a:r>
              <a:rPr lang="en-US" sz="1200" kern="1200" dirty="0">
                <a:solidFill>
                  <a:schemeClr val="tx1"/>
                </a:solidFill>
                <a:effectLst/>
                <a:latin typeface="+mn-lt"/>
                <a:ea typeface="+mn-ea"/>
                <a:cs typeface="+mn-cs"/>
              </a:rPr>
              <a:t>risk factors, sometimes referred to as </a:t>
            </a:r>
            <a:r>
              <a:rPr lang="en-US" sz="1200" i="1" kern="1200" dirty="0">
                <a:solidFill>
                  <a:schemeClr val="tx1"/>
                </a:solidFill>
                <a:effectLst/>
                <a:latin typeface="+mn-lt"/>
                <a:ea typeface="+mn-ea"/>
                <a:cs typeface="+mn-cs"/>
              </a:rPr>
              <a:t>surrogate</a:t>
            </a:r>
            <a:r>
              <a:rPr lang="en-US" sz="1200" kern="1200" dirty="0">
                <a:solidFill>
                  <a:schemeClr val="tx1"/>
                </a:solidFill>
                <a:effectLst/>
                <a:latin typeface="+mn-lt"/>
                <a:ea typeface="+mn-ea"/>
                <a:cs typeface="+mn-cs"/>
              </a:rPr>
              <a:t> risk factors. For example, say you would like to adjust for functional status, but you do not have a measure of functional status. However, you have administrative data on whether the patient previously resided in a skilled nursing facility (SNF) or residential care facility (RCF) which could serve as a proxy indicating that this is a patient who is likely to have lower functional status.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concern that disadvantaged patient groups may receive worse quality of care on average, perhaps because of bias, perhaps simply because of reduced resources and funding in places where disadvantaged patients are more likely to receive care, and perhaps because of quite careful and conscientious attempts by the clinician to tailor care based on the perceived constraints of the patient such as inability to afford a copay on a newer prescription drug.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means that in some cases social risk factors may capture aspects of both the preexisting characteristics of the patient that affect their risk, but also characteristics of care that they receive. Adjustment may </a:t>
            </a:r>
            <a:r>
              <a:rPr lang="en-US" sz="1200" i="1" kern="1200" dirty="0">
                <a:solidFill>
                  <a:schemeClr val="tx1"/>
                </a:solidFill>
                <a:effectLst/>
                <a:latin typeface="+mn-lt"/>
                <a:ea typeface="+mn-ea"/>
                <a:cs typeface="+mn-cs"/>
              </a:rPr>
              <a:t>mask</a:t>
            </a:r>
            <a:r>
              <a:rPr lang="en-US" sz="1200" kern="1200" dirty="0">
                <a:solidFill>
                  <a:schemeClr val="tx1"/>
                </a:solidFill>
                <a:effectLst/>
                <a:latin typeface="+mn-lt"/>
                <a:ea typeface="+mn-ea"/>
                <a:cs typeface="+mn-cs"/>
              </a:rPr>
              <a:t> meaningful differences in quality or performance. Adjustment implies that worse outcomes are expected for patients in certain groups, thereby creating a double standard and perhaps removing some of the motivation or expectation that healthcare units would try to mitigate those disparities.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known that social risk factors have a variety of relationships with outcomes. This graphic from the National Academy of Medicine (NAM) displays a summary of a variety of different social risk factors.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the NQF and CMS are encouraging measure developers to think about these social risk factors very carefully and to articulate an appropriate conceptual model regarding when and where they would be important, and then to empirically test that model using the available data. These are some of the analytic approaches that are often used in risk adjustment.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not a presentation on statistics, and so obviously you will need to consult with a statistician. The primary approach typically that has been used has been a </a:t>
            </a:r>
            <a:r>
              <a:rPr lang="en-US" sz="1200" i="1" kern="1200" dirty="0">
                <a:solidFill>
                  <a:schemeClr val="tx1"/>
                </a:solidFill>
                <a:effectLst/>
                <a:latin typeface="+mn-lt"/>
                <a:ea typeface="+mn-ea"/>
                <a:cs typeface="+mn-cs"/>
              </a:rPr>
              <a:t>multivariable regression</a:t>
            </a:r>
            <a:r>
              <a:rPr lang="en-US" sz="1200" kern="1200" dirty="0">
                <a:solidFill>
                  <a:schemeClr val="tx1"/>
                </a:solidFill>
                <a:effectLst/>
                <a:latin typeface="+mn-lt"/>
                <a:ea typeface="+mn-ea"/>
                <a:cs typeface="+mn-cs"/>
              </a:rPr>
              <a:t> approach in which there is some effort to account for clustering of patients within units, and so we come to understand that the patients who receive care within a healthcare unit are not truly independent of each other as traditional statistical modeling requires.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moved towards so-called </a:t>
            </a:r>
            <a:r>
              <a:rPr lang="en-US" sz="1200" i="1" kern="1200" dirty="0">
                <a:solidFill>
                  <a:schemeClr val="tx1"/>
                </a:solidFill>
                <a:effectLst/>
                <a:latin typeface="+mn-lt"/>
                <a:ea typeface="+mn-ea"/>
                <a:cs typeface="+mn-cs"/>
              </a:rPr>
              <a:t>multilevel</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hierarchical </a:t>
            </a:r>
            <a:r>
              <a:rPr lang="en-US" sz="1200" kern="1200" dirty="0">
                <a:solidFill>
                  <a:schemeClr val="tx1"/>
                </a:solidFill>
                <a:effectLst/>
                <a:latin typeface="+mn-lt"/>
                <a:ea typeface="+mn-ea"/>
                <a:cs typeface="+mn-cs"/>
              </a:rPr>
              <a:t>models or </a:t>
            </a:r>
            <a:r>
              <a:rPr lang="en-US" sz="1200" i="1" kern="1200" dirty="0">
                <a:solidFill>
                  <a:schemeClr val="tx1"/>
                </a:solidFill>
                <a:effectLst/>
                <a:latin typeface="+mn-lt"/>
                <a:ea typeface="+mn-ea"/>
                <a:cs typeface="+mn-cs"/>
              </a:rPr>
              <a:t>mixed models</a:t>
            </a:r>
            <a:r>
              <a:rPr lang="en-US" sz="1200" kern="1200" dirty="0">
                <a:solidFill>
                  <a:schemeClr val="tx1"/>
                </a:solidFill>
                <a:effectLst/>
                <a:latin typeface="+mn-lt"/>
                <a:ea typeface="+mn-ea"/>
                <a:cs typeface="+mn-cs"/>
              </a:rPr>
              <a:t> that account for this kind of clustering in different ways, and a commonly used way that that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done is by treating the provider effects as so-called </a:t>
            </a:r>
            <a:r>
              <a:rPr lang="en-US" sz="1200" i="1" kern="1200" dirty="0">
                <a:solidFill>
                  <a:schemeClr val="tx1"/>
                </a:solidFill>
                <a:effectLst/>
                <a:latin typeface="+mn-lt"/>
                <a:ea typeface="+mn-ea"/>
                <a:cs typeface="+mn-cs"/>
              </a:rPr>
              <a:t>random</a:t>
            </a:r>
            <a:r>
              <a:rPr lang="en-US" sz="1200" kern="1200" dirty="0">
                <a:solidFill>
                  <a:schemeClr val="tx1"/>
                </a:solidFill>
                <a:effectLst/>
                <a:latin typeface="+mn-lt"/>
                <a:ea typeface="+mn-ea"/>
                <a:cs typeface="+mn-cs"/>
              </a:rPr>
              <a:t> effects. In other words, treating the healthcare units or providers as clusters that could be randomly drawn from some larger hypothetical population of healthcare units. In some cases, </a:t>
            </a:r>
            <a:r>
              <a:rPr lang="en-US" sz="1200" i="1" kern="1200" dirty="0">
                <a:solidFill>
                  <a:schemeClr val="tx1"/>
                </a:solidFill>
                <a:effectLst/>
                <a:latin typeface="+mn-lt"/>
                <a:ea typeface="+mn-ea"/>
                <a:cs typeface="+mn-cs"/>
              </a:rPr>
              <a:t>shrinkage estimators</a:t>
            </a:r>
            <a:r>
              <a:rPr lang="en-US" sz="1200" kern="1200" dirty="0">
                <a:solidFill>
                  <a:schemeClr val="tx1"/>
                </a:solidFill>
                <a:effectLst/>
                <a:latin typeface="+mn-lt"/>
                <a:ea typeface="+mn-ea"/>
                <a:cs typeface="+mn-cs"/>
              </a:rPr>
              <a:t> are used to make the results more robust and to reduce predictive error in the results — especially for small units.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other approaches that are sometimes useful. </a:t>
            </a:r>
            <a:r>
              <a:rPr lang="en-US" sz="1200" i="1" kern="1200" dirty="0">
                <a:solidFill>
                  <a:schemeClr val="tx1"/>
                </a:solidFill>
                <a:effectLst/>
                <a:latin typeface="+mn-lt"/>
                <a:ea typeface="+mn-ea"/>
                <a:cs typeface="+mn-cs"/>
              </a:rPr>
              <a:t>Classification trees</a:t>
            </a:r>
            <a:r>
              <a:rPr lang="en-US" sz="1200" kern="1200" dirty="0">
                <a:solidFill>
                  <a:schemeClr val="tx1"/>
                </a:solidFill>
                <a:effectLst/>
                <a:latin typeface="+mn-lt"/>
                <a:ea typeface="+mn-ea"/>
                <a:cs typeface="+mn-cs"/>
              </a:rPr>
              <a:t> have a number of advantages, particularly for clinical decision models. </a:t>
            </a:r>
            <a:r>
              <a:rPr lang="en-US" sz="1200" i="1" kern="1200" dirty="0">
                <a:solidFill>
                  <a:schemeClr val="tx1"/>
                </a:solidFill>
                <a:effectLst/>
                <a:latin typeface="+mn-lt"/>
                <a:ea typeface="+mn-ea"/>
                <a:cs typeface="+mn-cs"/>
              </a:rPr>
              <a:t>Machine learning</a:t>
            </a:r>
            <a:r>
              <a:rPr lang="en-US" sz="1200" kern="1200" dirty="0">
                <a:solidFill>
                  <a:schemeClr val="tx1"/>
                </a:solidFill>
                <a:effectLst/>
                <a:latin typeface="+mn-lt"/>
                <a:ea typeface="+mn-ea"/>
                <a:cs typeface="+mn-cs"/>
              </a:rPr>
              <a:t> has become a popular approach when you have a very large number of variables. </a:t>
            </a:r>
            <a:r>
              <a:rPr lang="en-US" sz="1200" i="1" kern="1200" dirty="0">
                <a:solidFill>
                  <a:schemeClr val="tx1"/>
                </a:solidFill>
                <a:effectLst/>
                <a:latin typeface="+mn-lt"/>
                <a:ea typeface="+mn-ea"/>
                <a:cs typeface="+mn-cs"/>
              </a:rPr>
              <a:t>Propensity scores</a:t>
            </a:r>
            <a:r>
              <a:rPr lang="en-US" sz="1200" kern="1200" dirty="0">
                <a:solidFill>
                  <a:schemeClr val="tx1"/>
                </a:solidFill>
                <a:effectLst/>
                <a:latin typeface="+mn-lt"/>
                <a:ea typeface="+mn-ea"/>
                <a:cs typeface="+mn-cs"/>
              </a:rPr>
              <a:t> are another approach that we are seeing used more widely. Again, it is more commonly used in the context of comparative effectiveness research (CER) or policy research, as opposed to a measurement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NQF is looking for clear specification of an evidence-based risk adjustment strategy, evidence-based meaning that it uses risk factors that have been identified through previous evidence. Alternatively, of course, you can provide a rationale for </a:t>
            </a:r>
            <a:r>
              <a:rPr lang="en-US" sz="1200" i="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risk adjustment.  Risk factors that influence outcomes should not be specified as exclusions. NQF is really looking carefully at exclusions to make sure that you are not excluding people with high-risk characteristics for whom the measure is quite relevant, but the factor should be included in the adjustment model.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are broadly constructed domains of validity for evaluating risk adjustment.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Face</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content </a:t>
            </a:r>
            <a:r>
              <a:rPr lang="en-US" sz="1200" kern="1200" dirty="0">
                <a:solidFill>
                  <a:schemeClr val="tx1"/>
                </a:solidFill>
                <a:effectLst/>
                <a:latin typeface="+mn-lt"/>
                <a:ea typeface="+mn-ea"/>
                <a:cs typeface="+mn-cs"/>
              </a:rPr>
              <a:t>validity is basically driven by expert input and review of prior research.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Criterion</a:t>
            </a:r>
            <a:r>
              <a:rPr lang="en-US" sz="1200" kern="1200" dirty="0">
                <a:solidFill>
                  <a:schemeClr val="tx1"/>
                </a:solidFill>
                <a:effectLst/>
                <a:latin typeface="+mn-lt"/>
                <a:ea typeface="+mn-ea"/>
                <a:cs typeface="+mn-cs"/>
              </a:rPr>
              <a:t> validity is based on the availability of some sort of gold standard where you are trying to demonstrate that perhaps a risk adjustment method based on administrative data or claims data works as well as a method that is based on registry data, or more complex clinical data. This kind of comparison would establish criterion validity.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Predictive </a:t>
            </a:r>
            <a:r>
              <a:rPr lang="en-US" sz="1200" kern="1200" dirty="0">
                <a:solidFill>
                  <a:schemeClr val="tx1"/>
                </a:solidFill>
                <a:effectLst/>
                <a:latin typeface="+mn-lt"/>
                <a:ea typeface="+mn-ea"/>
                <a:cs typeface="+mn-cs"/>
              </a:rPr>
              <a:t>validity is about discrimination and calibration and predicting outcomes.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Construct</a:t>
            </a:r>
            <a:r>
              <a:rPr lang="en-US" sz="1200" kern="1200" dirty="0">
                <a:solidFill>
                  <a:schemeClr val="tx1"/>
                </a:solidFill>
                <a:effectLst/>
                <a:latin typeface="+mn-lt"/>
                <a:ea typeface="+mn-ea"/>
                <a:cs typeface="+mn-cs"/>
              </a:rPr>
              <a:t> validity is based on seeing whether the method behaves as you would expect it to behave based on some construct or conceptual framework. If you set forth your conceptual model in advance, you gain the ability to assess construct validity to see whether the measure actually behaves as you would expect — whether the patients whom you thought would be higher risk are in fact higher risk, and whether the hospitals that you thought would be treating higher-risk patients are in fact treating higher-risk patients according to your model.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Attributional </a:t>
            </a:r>
            <a:r>
              <a:rPr lang="en-US" sz="1200" kern="1200" dirty="0">
                <a:solidFill>
                  <a:schemeClr val="tx1"/>
                </a:solidFill>
                <a:effectLst/>
                <a:latin typeface="+mn-lt"/>
                <a:ea typeface="+mn-ea"/>
                <a:cs typeface="+mn-cs"/>
              </a:rPr>
              <a:t>validity is a method that can be used to attribute differences in outcomes to differences in processes of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Centers for Medicare &amp; Medicaid Services (CMS) is aware that there are various strategies for applying risk adjustment to your measures; and, therefore, provides some overarching strategies and resources to help measure developers with risk adjustment. You can find those strategies outlined in the CMS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They are evidence-based and include some statistical risk modeling examples, as well as risk stratification options.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Applying risk adjustment is important, because when using outcome measures to score provider performance, CMS acknowledges that those measures hold the provider accountable for those outcomes when, in fact, there may be some other factors that influence a patient’s health status that are not otherwise controlled for in the measure development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multiple provisions in the Affordable Care Act (ACA) that support the development of quality measures, and specifically call out the development of outcome measures. Outcomes capture what patients in society care about the most in terms of the results of care provided. Applying these risk adjustment strategies helps control for some of those outside factors and make performance scoring for those measures more directly related to the care provided enabling accurate comparison of clinician or facility performance.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25343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Discrimination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calibration</a:t>
            </a:r>
            <a:r>
              <a:rPr lang="en-US" sz="1200" kern="1200" dirty="0">
                <a:solidFill>
                  <a:schemeClr val="tx1"/>
                </a:solidFill>
                <a:effectLst/>
                <a:latin typeface="+mn-lt"/>
                <a:ea typeface="+mn-ea"/>
                <a:cs typeface="+mn-cs"/>
              </a:rPr>
              <a:t> are the standard approaches to predictive validity as described in the MMS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Discrimination means the extent to which the models predict higher probabilities of the outcome for patients who experienced the outcome than for those who did not. This essentially means, “Can the model discriminate between people who are higher risk and people who are lower risk?”  Note that this is always based on a relative ranking of risk. It is about discriminating higher risk from lower risk. In this context, it is about discriminating patients, not discriminating healthcare units. That is a completely separate question that has to do with the characteristics of the performance measure. Here we are talking about the risk adjustment model, and we are talking strictly about the ability to discriminate higher-risk patients or enrollees from lower-risk.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way this is typically done for a dichotomous outcome is through a C-statistic, which is also known as the area under the receiver operating characteristic or ROC curve. One way to think about this is by asking yourself how often does the risk adjustment model predict the higher likelihood for the patient who had the bad outcome over the one with the good outcome?  You could do this repeatedly across all of the possible randomly selected pairings of observations, and you could express that as a proportion. That would be the C-statistic.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other commonly used approach is </a:t>
            </a:r>
            <a:r>
              <a:rPr lang="en-US" sz="1200" i="1" kern="1200" dirty="0">
                <a:solidFill>
                  <a:schemeClr val="tx1"/>
                </a:solidFill>
                <a:effectLst/>
                <a:latin typeface="+mn-lt"/>
                <a:ea typeface="+mn-ea"/>
                <a:cs typeface="+mn-cs"/>
              </a:rPr>
              <a:t>calibration</a:t>
            </a:r>
            <a:r>
              <a:rPr lang="en-US" sz="1200" kern="1200" dirty="0">
                <a:solidFill>
                  <a:schemeClr val="tx1"/>
                </a:solidFill>
                <a:effectLst/>
                <a:latin typeface="+mn-lt"/>
                <a:ea typeface="+mn-ea"/>
                <a:cs typeface="+mn-cs"/>
              </a:rPr>
              <a:t>, which is focusing on the match between predicted and actual outcome rates within subgroups of the data. Discrimination is about the relative ranking, whereas calibration is about am I on the mark?  Am I predicting a 15% probability of death for the patients who actually do have a 15% probability of death?  Am I overpredicting/underpredicting the outcome for certain important subgroups?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graphic displays the ROC curve with the area under that ROC curve being the C-statistic. You see that the total area of the graph is “1” and so a random model, a worthless model, would follow the diagonal line with the C-statistic of “0.5.”  This is a comparison of different risk prediction models that had been used in interventional cardiology for percutaneous coronary intervention (PCI) outcomes from different states and programs in this performance measurement arena. You can see how the different measures vary a bit in terms of the area under the ROC curve where there is discrimination, generally you would prefer models with higher discrimination.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lower right corner is an example of a calibration plot where we divide the different models according to quintiles of risk. And then we show the predicted probability based on the risk adjustment model compared with the observed probability in that quintile. In this example, each of these risk adjustment models is represented by five points, five quintiles of risk. You can see that in general you can put a line through them which means that if the predicted probability is higher, then the observed probability is also higher on average, but you will note some points that are well off that line — some points that suggest a calibration problem.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there is a point where the observed probability is 6% or .06, but the predicted probability is less than 4%, and so for this particular cohort of patients the model is underpredicting the risk of death and therefore hospitals that had more of those patients would be disadvantaged by that model, because the model is underpredicting the actual risk of death. This is a calibration plot.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2565390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3845921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Email MMSSupport@battelle.org to request to be added to the newsletter listserv.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1672765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few different terms that are used in relation to risk adjustment. Sometimes you will see </a:t>
            </a:r>
            <a:r>
              <a:rPr lang="en-US" sz="1200" i="1" kern="1200" dirty="0">
                <a:solidFill>
                  <a:schemeClr val="tx1"/>
                </a:solidFill>
                <a:effectLst/>
                <a:latin typeface="+mn-lt"/>
                <a:ea typeface="+mn-ea"/>
                <a:cs typeface="+mn-cs"/>
              </a:rPr>
              <a:t>severity</a:t>
            </a:r>
            <a:r>
              <a:rPr lang="en-US" sz="1200" kern="1200" dirty="0">
                <a:solidFill>
                  <a:schemeClr val="tx1"/>
                </a:solidFill>
                <a:effectLst/>
                <a:latin typeface="+mn-lt"/>
                <a:ea typeface="+mn-ea"/>
                <a:cs typeface="+mn-cs"/>
              </a:rPr>
              <a:t> adjustment or </a:t>
            </a:r>
            <a:r>
              <a:rPr lang="en-US" sz="1200" i="1" kern="1200" dirty="0">
                <a:solidFill>
                  <a:schemeClr val="tx1"/>
                </a:solidFill>
                <a:effectLst/>
                <a:latin typeface="+mn-lt"/>
                <a:ea typeface="+mn-ea"/>
                <a:cs typeface="+mn-cs"/>
              </a:rPr>
              <a:t>case-mix</a:t>
            </a:r>
            <a:r>
              <a:rPr lang="en-US" sz="1200" kern="1200" dirty="0">
                <a:solidFill>
                  <a:schemeClr val="tx1"/>
                </a:solidFill>
                <a:effectLst/>
                <a:latin typeface="+mn-lt"/>
                <a:ea typeface="+mn-ea"/>
                <a:cs typeface="+mn-cs"/>
              </a:rPr>
              <a:t> adjustment. You will even see things in measure titles, for example, something related to risk standardized mortality rates or risk standardized readmission rates. This just means that a risk adjustment has been applied to the specifications within that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Outcome measures adjust for patient characteristics that exist prior to the episode of care that may make the outcome more likely.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challenge when developing an outcome measure that can be used for accountability is to ensure that the outcomes are an actual influence of the provider and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caused by those other characteristics that influence patient outcomes. For that reason, outcome measures are generally risk-adjusted. If you ’ra submitting an outcome measure that does not use risk adjustment, you will want to make sure there is a rationale and strong evidence to be provided for why you would not have used a risk adjustment/stratification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66504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CMS uses quality measures as a tool to measure and quantify the spectrum of care with the underlying goal of ensuring equitable care is being provided to the American Public. CMS provides multiple resources to assist with risk adjustment in terms of strategies.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70797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CMS Measures Management (MMS) website houses the MMS </a:t>
            </a:r>
            <a:r>
              <a:rPr lang="en-US" sz="1200" i="1" kern="1200" dirty="0">
                <a:solidFill>
                  <a:schemeClr val="tx1"/>
                </a:solidFill>
                <a:effectLst/>
                <a:latin typeface="+mn-lt"/>
                <a:ea typeface="+mn-ea"/>
                <a:cs typeface="+mn-cs"/>
              </a:rPr>
              <a:t>Blueprint.</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71249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3 of Chapter 19 of the MMS </a:t>
            </a:r>
            <a:r>
              <a:rPr lang="en-US" sz="1200" i="1" kern="1200" dirty="0">
                <a:solidFill>
                  <a:schemeClr val="tx1"/>
                </a:solidFill>
                <a:effectLst/>
                <a:latin typeface="+mn-lt"/>
                <a:ea typeface="+mn-ea"/>
                <a:cs typeface="+mn-cs"/>
              </a:rPr>
              <a:t>Blueprint </a:t>
            </a:r>
            <a:r>
              <a:rPr lang="en-US" sz="1200" kern="1200" dirty="0">
                <a:solidFill>
                  <a:schemeClr val="tx1"/>
                </a:solidFill>
                <a:effectLst/>
                <a:latin typeface="+mn-lt"/>
                <a:ea typeface="+mn-ea"/>
                <a:cs typeface="+mn-cs"/>
              </a:rPr>
              <a:t>outlines risk adjustment in detail.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10267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CMS MMS website has  a </a:t>
            </a:r>
            <a:r>
              <a:rPr lang="en-US" sz="1200" i="1" kern="1200" dirty="0">
                <a:solidFill>
                  <a:schemeClr val="tx1"/>
                </a:solidFill>
                <a:effectLst/>
                <a:latin typeface="+mn-lt"/>
                <a:ea typeface="+mn-ea"/>
                <a:cs typeface="+mn-cs"/>
              </a:rPr>
              <a:t>Tools and Resources</a:t>
            </a:r>
            <a:r>
              <a:rPr lang="en-US" sz="1200" kern="1200" dirty="0">
                <a:solidFill>
                  <a:schemeClr val="tx1"/>
                </a:solidFill>
                <a:effectLst/>
                <a:latin typeface="+mn-lt"/>
                <a:ea typeface="+mn-ea"/>
                <a:cs typeface="+mn-cs"/>
              </a:rPr>
              <a:t> tab that provides resources specific to the measure development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48243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adjustment happens during the specification phase. The website offers references about risk adjustment and how you might apply risk adjustment to your measures.</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80225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https://www.emeasuretool.cms.gov/" TargetMode="External"/><Relationship Id="rId7" Type="http://schemas.openxmlformats.org/officeDocument/2006/relationships/hyperlink" Target="http://circ.ahajournals.org/content/113/3/456.lon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nap.edu/read/23635/chapter/1" TargetMode="External"/><Relationship Id="rId5" Type="http://schemas.openxmlformats.org/officeDocument/2006/relationships/hyperlink" Target="http://www.qualityforum.org/Publications/2014/08/Risk_Adjustment_for_Socioeconomic_Status_or_Other_Sociodemographic_Factors.aspx" TargetMode="External"/><Relationship Id="rId4" Type="http://schemas.openxmlformats.org/officeDocument/2006/relationships/hyperlink" Target="http://www.qualityforum.org/Home.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mailto:Kimberly.Rawlings@cms.hhs.gov" TargetMode="External"/><Relationship Id="rId4" Type="http://schemas.openxmlformats.org/officeDocument/2006/relationships/hyperlink" Target="mailto:Golden.Horton@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Measure Development Education &amp; Outreach for Specialty Societies &amp; Patient Advocacy Groups</a:t>
            </a:r>
          </a:p>
        </p:txBody>
      </p:sp>
      <p:sp>
        <p:nvSpPr>
          <p:cNvPr id="6" name="Text Placeholder 2"/>
          <p:cNvSpPr>
            <a:spLocks noGrp="1"/>
          </p:cNvSpPr>
          <p:nvPr>
            <p:ph type="body" sz="quarter" idx="10"/>
          </p:nvPr>
        </p:nvSpPr>
        <p:spPr>
          <a:xfrm>
            <a:off x="5334000" y="4267200"/>
            <a:ext cx="3780623" cy="1909027"/>
          </a:xfrm>
        </p:spPr>
        <p:txBody>
          <a:bodyPr>
            <a:noAutofit/>
          </a:bodyPr>
          <a:lstStyle/>
          <a:p>
            <a:pPr algn="ctr">
              <a:spcBef>
                <a:spcPts val="0"/>
              </a:spcBef>
            </a:pPr>
            <a:r>
              <a:rPr lang="en-US" dirty="0"/>
              <a:t>Presenter: </a:t>
            </a:r>
          </a:p>
          <a:p>
            <a:pPr algn="ctr">
              <a:spcBef>
                <a:spcPts val="0"/>
              </a:spcBef>
            </a:pPr>
            <a:r>
              <a:rPr lang="en-US" sz="2000" dirty="0"/>
              <a:t>Patrick S. Romano, MD MPH Professor of Medicine and Pediatrics, UC Davis</a:t>
            </a:r>
          </a:p>
          <a:p>
            <a:pPr algn="ctr">
              <a:spcBef>
                <a:spcPts val="0"/>
              </a:spcBef>
            </a:pPr>
            <a:endParaRPr lang="en-US" dirty="0"/>
          </a:p>
        </p:txBody>
      </p:sp>
      <p:sp>
        <p:nvSpPr>
          <p:cNvPr id="2" name="TextBox 1"/>
          <p:cNvSpPr txBox="1"/>
          <p:nvPr/>
        </p:nvSpPr>
        <p:spPr>
          <a:xfrm>
            <a:off x="5108163" y="2743200"/>
            <a:ext cx="4266639" cy="1077218"/>
          </a:xfrm>
          <a:prstGeom prst="rect">
            <a:avLst/>
          </a:prstGeom>
          <a:noFill/>
        </p:spPr>
        <p:txBody>
          <a:bodyPr wrap="square" rtlCol="0">
            <a:spAutoFit/>
          </a:bodyPr>
          <a:lstStyle/>
          <a:p>
            <a:pPr lvl="0" algn="ctr">
              <a:spcBef>
                <a:spcPct val="20000"/>
              </a:spcBef>
            </a:pPr>
            <a:r>
              <a:rPr lang="en-US" sz="3200" b="1" i="1" dirty="0">
                <a:solidFill>
                  <a:srgbClr val="084A9C"/>
                </a:solidFill>
              </a:rPr>
              <a:t>Risk-Adjustment for Outcome Measures </a:t>
            </a:r>
          </a:p>
        </p:txBody>
      </p:sp>
      <p:sp>
        <p:nvSpPr>
          <p:cNvPr id="3" name="Rectangle 2"/>
          <p:cNvSpPr/>
          <p:nvPr/>
        </p:nvSpPr>
        <p:spPr>
          <a:xfrm>
            <a:off x="5334000" y="303616"/>
            <a:ext cx="2891817" cy="707886"/>
          </a:xfrm>
          <a:prstGeom prst="rect">
            <a:avLst/>
          </a:prstGeom>
        </p:spPr>
        <p:txBody>
          <a:bodyPr wrap="none">
            <a:spAutoFit/>
          </a:bodyPr>
          <a:lstStyle/>
          <a:p>
            <a:r>
              <a:rPr lang="en-US" sz="4000" b="1" i="1" dirty="0">
                <a:solidFill>
                  <a:srgbClr val="084A9C"/>
                </a:solidFill>
              </a:rPr>
              <a:t>Webinar #10</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 Webinar # 10:</a:t>
            </a:r>
          </a:p>
          <a:p>
            <a:pPr marL="0" indent="0">
              <a:buNone/>
            </a:pPr>
            <a:endParaRPr lang="en-US" sz="2800" dirty="0"/>
          </a:p>
        </p:txBody>
      </p:sp>
      <p:sp>
        <p:nvSpPr>
          <p:cNvPr id="7" name="Rectangle 6"/>
          <p:cNvSpPr/>
          <p:nvPr/>
        </p:nvSpPr>
        <p:spPr>
          <a:xfrm>
            <a:off x="838200" y="2514600"/>
            <a:ext cx="7467600" cy="3416320"/>
          </a:xfrm>
          <a:prstGeom prst="rect">
            <a:avLst/>
          </a:prstGeom>
        </p:spPr>
        <p:txBody>
          <a:bodyPr wrap="square">
            <a:spAutoFit/>
          </a:bodyPr>
          <a:lstStyle/>
          <a:p>
            <a:pPr marL="514350" indent="-514350">
              <a:buFont typeface="+mj-lt"/>
              <a:buAutoNum type="arabicPeriod"/>
            </a:pPr>
            <a:r>
              <a:rPr lang="en-US" sz="2700" dirty="0"/>
              <a:t>What is risk-adjustment?</a:t>
            </a:r>
          </a:p>
          <a:p>
            <a:pPr marL="514350" indent="-514350">
              <a:buFont typeface="+mj-lt"/>
              <a:buAutoNum type="arabicPeriod"/>
            </a:pPr>
            <a:r>
              <a:rPr lang="en-US" sz="2700" dirty="0"/>
              <a:t>When is risk-adjustment NOT necessary?</a:t>
            </a:r>
          </a:p>
          <a:p>
            <a:pPr marL="514350" indent="-514350">
              <a:buFont typeface="+mj-lt"/>
              <a:buAutoNum type="arabicPeriod"/>
            </a:pPr>
            <a:r>
              <a:rPr lang="en-US" sz="2700" dirty="0"/>
              <a:t>Iezzoni’s 4 questions for risk-adjustment</a:t>
            </a:r>
          </a:p>
          <a:p>
            <a:pPr marL="514350" indent="-514350">
              <a:buFont typeface="+mj-lt"/>
              <a:buAutoNum type="arabicPeriod"/>
            </a:pPr>
            <a:r>
              <a:rPr lang="en-US" sz="2700" dirty="0"/>
              <a:t>Types of risk factors</a:t>
            </a:r>
          </a:p>
          <a:p>
            <a:pPr marL="514350" indent="-514350">
              <a:buFont typeface="+mj-lt"/>
              <a:buAutoNum type="arabicPeriod"/>
            </a:pPr>
            <a:r>
              <a:rPr lang="en-US" sz="2700" dirty="0"/>
              <a:t>Considerations in selecting risk factors</a:t>
            </a:r>
          </a:p>
          <a:p>
            <a:pPr marL="514350" indent="-514350">
              <a:buFont typeface="+mj-lt"/>
              <a:buAutoNum type="arabicPeriod"/>
            </a:pPr>
            <a:r>
              <a:rPr lang="en-US" sz="2700" dirty="0"/>
              <a:t>Social risk factors</a:t>
            </a:r>
          </a:p>
          <a:p>
            <a:pPr marL="514350" indent="-514350">
              <a:buFont typeface="+mj-lt"/>
              <a:buAutoNum type="arabicPeriod"/>
            </a:pPr>
            <a:r>
              <a:rPr lang="en-US" sz="2700" dirty="0"/>
              <a:t>Evaluating risk-adjustment</a:t>
            </a:r>
          </a:p>
          <a:p>
            <a:pPr marL="514350" indent="-514350">
              <a:buFont typeface="+mj-lt"/>
              <a:buAutoNum type="arabicPeriod"/>
            </a:pPr>
            <a:endParaRPr lang="en-US" sz="2700" dirty="0"/>
          </a:p>
        </p:txBody>
      </p:sp>
    </p:spTree>
    <p:extLst>
      <p:ext uri="{BB962C8B-B14F-4D97-AF65-F5344CB8AC3E}">
        <p14:creationId xmlns:p14="http://schemas.microsoft.com/office/powerpoint/2010/main" val="16069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Risk Adjustment?</a:t>
            </a:r>
          </a:p>
        </p:txBody>
      </p:sp>
      <p:sp>
        <p:nvSpPr>
          <p:cNvPr id="3" name="TextBox 2"/>
          <p:cNvSpPr txBox="1"/>
          <p:nvPr/>
        </p:nvSpPr>
        <p:spPr>
          <a:xfrm>
            <a:off x="152400" y="1733225"/>
            <a:ext cx="8915400" cy="4653582"/>
          </a:xfrm>
          <a:prstGeom prst="rect">
            <a:avLst/>
          </a:prstGeom>
          <a:noFill/>
        </p:spPr>
        <p:txBody>
          <a:bodyPr wrap="square" rtlCol="0">
            <a:spAutoFit/>
          </a:bodyPr>
          <a:lstStyle/>
          <a:p>
            <a:pPr>
              <a:lnSpc>
                <a:spcPct val="95000"/>
              </a:lnSpc>
            </a:pPr>
            <a:r>
              <a:rPr lang="en-US" sz="2400" b="1" dirty="0"/>
              <a:t>IOM’s 2006 </a:t>
            </a:r>
            <a:r>
              <a:rPr lang="en-US" sz="2400" b="1" i="1" dirty="0"/>
              <a:t>Performance Measurement </a:t>
            </a:r>
            <a:r>
              <a:rPr lang="en-US" sz="2400" b="1" dirty="0"/>
              <a:t>report:</a:t>
            </a:r>
          </a:p>
          <a:p>
            <a:pPr>
              <a:lnSpc>
                <a:spcPct val="95000"/>
              </a:lnSpc>
            </a:pPr>
            <a:r>
              <a:rPr lang="en-US" sz="2400" dirty="0"/>
              <a:t>“a process that modifies the analysis of performance measurement results by those elements of the patient population that affect results, are out of the control of providers, and are likely to be common and not randomly distributed.”</a:t>
            </a:r>
          </a:p>
          <a:p>
            <a:pPr>
              <a:lnSpc>
                <a:spcPct val="95000"/>
              </a:lnSpc>
            </a:pPr>
            <a:endParaRPr lang="en-US" sz="2400" dirty="0"/>
          </a:p>
          <a:p>
            <a:pPr>
              <a:lnSpc>
                <a:spcPct val="95000"/>
              </a:lnSpc>
            </a:pPr>
            <a:r>
              <a:rPr lang="en-US" sz="2400" b="1" dirty="0"/>
              <a:t>National Quality Forum’s 2014 </a:t>
            </a:r>
            <a:r>
              <a:rPr lang="en-US" sz="2400" b="1" i="1" dirty="0"/>
              <a:t>Risk Adjustment for SES </a:t>
            </a:r>
            <a:r>
              <a:rPr lang="en-US" sz="2400" b="1" dirty="0"/>
              <a:t>report:</a:t>
            </a:r>
          </a:p>
          <a:p>
            <a:pPr>
              <a:lnSpc>
                <a:spcPct val="95000"/>
              </a:lnSpc>
            </a:pPr>
            <a:r>
              <a:rPr lang="en-US" sz="2400" dirty="0"/>
              <a:t>“statistical methods to control or account for patient-related factors when computing performance measure scores”</a:t>
            </a:r>
          </a:p>
          <a:p>
            <a:pPr>
              <a:lnSpc>
                <a:spcPct val="95000"/>
              </a:lnSpc>
            </a:pPr>
            <a:endParaRPr lang="en-US" sz="2400" dirty="0"/>
          </a:p>
          <a:p>
            <a:pPr>
              <a:lnSpc>
                <a:spcPct val="95000"/>
              </a:lnSpc>
            </a:pPr>
            <a:r>
              <a:rPr lang="en-US" sz="2400" b="1" dirty="0"/>
              <a:t>Iezzoni’s 2013 </a:t>
            </a:r>
            <a:r>
              <a:rPr lang="en-US" sz="2400" b="1" i="1" dirty="0"/>
              <a:t>Risk Adjustment for Measuring HealthCare Outcomes</a:t>
            </a:r>
            <a:r>
              <a:rPr lang="en-US" sz="2400" b="1" dirty="0"/>
              <a:t>:</a:t>
            </a:r>
          </a:p>
          <a:p>
            <a:pPr>
              <a:lnSpc>
                <a:spcPct val="95000"/>
              </a:lnSpc>
            </a:pPr>
            <a:r>
              <a:rPr lang="en-US" sz="2400" dirty="0"/>
              <a:t>“aims to account for differences in intrinsic health risks that patients or populations bring to their health care encounters”</a:t>
            </a:r>
          </a:p>
        </p:txBody>
      </p:sp>
    </p:spTree>
    <p:extLst>
      <p:ext uri="{BB962C8B-B14F-4D97-AF65-F5344CB8AC3E}">
        <p14:creationId xmlns:p14="http://schemas.microsoft.com/office/powerpoint/2010/main" val="378462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Implications of Definitions of Risk-Adjustment</a:t>
            </a:r>
          </a:p>
        </p:txBody>
      </p:sp>
      <p:sp>
        <p:nvSpPr>
          <p:cNvPr id="8" name="Content Placeholder 3"/>
          <p:cNvSpPr txBox="1">
            <a:spLocks noGrp="1"/>
          </p:cNvSpPr>
          <p:nvPr>
            <p:ph idx="1"/>
          </p:nvPr>
        </p:nvSpPr>
        <p:spPr>
          <a:xfrm>
            <a:off x="260166" y="2071654"/>
            <a:ext cx="8623667" cy="4118050"/>
          </a:xfrm>
          <a:prstGeom prst="rect">
            <a:avLst/>
          </a:prstGeom>
          <a:noFill/>
        </p:spPr>
        <p:txBody>
          <a:bodyPr wrap="square" rtlCol="0">
            <a:spAutoFit/>
          </a:bodyPr>
          <a:lstStyle/>
          <a:p>
            <a:r>
              <a:rPr lang="en-US" sz="2400" dirty="0"/>
              <a:t>Risk-adjustment is about performance measurement results that are assessed and/or reported at the level of “accountable entities”</a:t>
            </a:r>
          </a:p>
          <a:p>
            <a:pPr lvl="1"/>
            <a:r>
              <a:rPr lang="en-US" sz="2000" dirty="0"/>
              <a:t>Most people don’t care about risk-adjustment outside a decision-making context in which the information is used</a:t>
            </a:r>
          </a:p>
          <a:p>
            <a:r>
              <a:rPr lang="en-US" sz="2400" dirty="0"/>
              <a:t>Risk-adjustment requires data on risk factors and statistical methods</a:t>
            </a:r>
          </a:p>
          <a:p>
            <a:r>
              <a:rPr lang="en-US" sz="2400" dirty="0"/>
              <a:t>Risk-adjustment is about minimizing confounding</a:t>
            </a:r>
          </a:p>
          <a:p>
            <a:pPr lvl="1"/>
            <a:r>
              <a:rPr lang="en-US" sz="2000" dirty="0"/>
              <a:t>Confounders are factors that are associated with both the exposure of interest (e.g., provider organization) and the risk of an adverse outcome, but are not caused by the exposure of interest</a:t>
            </a:r>
          </a:p>
        </p:txBody>
      </p:sp>
    </p:spTree>
    <p:extLst>
      <p:ext uri="{BB962C8B-B14F-4D97-AF65-F5344CB8AC3E}">
        <p14:creationId xmlns:p14="http://schemas.microsoft.com/office/powerpoint/2010/main" val="372332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Confounding</a:t>
            </a:r>
          </a:p>
        </p:txBody>
      </p:sp>
      <p:pic>
        <p:nvPicPr>
          <p:cNvPr id="1026" name="Picture 2" descr="A graphic depicting confoundi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165" t="43157" r="20499" b="19082"/>
          <a:stretch/>
        </p:blipFill>
        <p:spPr bwMode="auto">
          <a:xfrm>
            <a:off x="118531" y="1676400"/>
            <a:ext cx="8906937" cy="441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5791200"/>
            <a:ext cx="8077200" cy="646331"/>
          </a:xfrm>
          <a:prstGeom prst="rect">
            <a:avLst/>
          </a:prstGeom>
        </p:spPr>
        <p:txBody>
          <a:bodyPr wrap="square">
            <a:spAutoFit/>
          </a:bodyPr>
          <a:lstStyle/>
          <a:p>
            <a:r>
              <a:rPr lang="en-US" i="1" dirty="0"/>
              <a:t>Risk Adjustment for Socioeconomic Status or Other Sociodemographic Factors</a:t>
            </a:r>
          </a:p>
          <a:p>
            <a:r>
              <a:rPr lang="en-US" dirty="0"/>
              <a:t>NQF TECHNICAL REPORT; August 15, 2014</a:t>
            </a:r>
          </a:p>
        </p:txBody>
      </p:sp>
    </p:spTree>
    <p:extLst>
      <p:ext uri="{BB962C8B-B14F-4D97-AF65-F5344CB8AC3E}">
        <p14:creationId xmlns:p14="http://schemas.microsoft.com/office/powerpoint/2010/main" val="44016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When Is Risk-Adjustment NOT Necessary?</a:t>
            </a:r>
          </a:p>
        </p:txBody>
      </p:sp>
      <p:sp>
        <p:nvSpPr>
          <p:cNvPr id="8" name="Content Placeholder 3"/>
          <p:cNvSpPr txBox="1">
            <a:spLocks noGrp="1"/>
          </p:cNvSpPr>
          <p:nvPr>
            <p:ph idx="1"/>
          </p:nvPr>
        </p:nvSpPr>
        <p:spPr>
          <a:xfrm>
            <a:off x="152400" y="1676400"/>
            <a:ext cx="8623667" cy="4684359"/>
          </a:xfrm>
          <a:prstGeom prst="rect">
            <a:avLst/>
          </a:prstGeom>
          <a:noFill/>
        </p:spPr>
        <p:txBody>
          <a:bodyPr wrap="square" rtlCol="0">
            <a:spAutoFit/>
          </a:bodyPr>
          <a:lstStyle/>
          <a:p>
            <a:r>
              <a:rPr lang="en-US" sz="2400" dirty="0"/>
              <a:t>When performance measurement results are not being used for public or private decision-making</a:t>
            </a:r>
          </a:p>
          <a:p>
            <a:r>
              <a:rPr lang="en-US" sz="2400" dirty="0"/>
              <a:t>When there are no important risk factors “out of the control of providers”:</a:t>
            </a:r>
          </a:p>
          <a:p>
            <a:pPr lvl="1"/>
            <a:r>
              <a:rPr lang="en-US" sz="2000" dirty="0"/>
              <a:t>“Never events” that are  unambiguous, serious, and virtually always preventable (e.g., operation on the wrong person or wrong site)</a:t>
            </a:r>
          </a:p>
          <a:p>
            <a:r>
              <a:rPr lang="en-US" sz="2400" dirty="0"/>
              <a:t>When confounding can be eliminated through random allocation to different providers or settings:</a:t>
            </a:r>
          </a:p>
          <a:p>
            <a:pPr lvl="1"/>
            <a:r>
              <a:rPr lang="en-US" sz="2000" dirty="0"/>
              <a:t>Very rare but not impossible in health care</a:t>
            </a:r>
          </a:p>
          <a:p>
            <a:r>
              <a:rPr lang="en-US" sz="2400" dirty="0"/>
              <a:t>When confounding can be eliminated in simpler ways:</a:t>
            </a:r>
          </a:p>
          <a:p>
            <a:pPr lvl="1"/>
            <a:r>
              <a:rPr lang="en-US" sz="2000" dirty="0"/>
              <a:t>Restriction/stratification</a:t>
            </a:r>
          </a:p>
          <a:p>
            <a:pPr lvl="1"/>
            <a:r>
              <a:rPr lang="en-US" sz="2000" dirty="0"/>
              <a:t>Matching (typically each person serves as own control)</a:t>
            </a:r>
          </a:p>
        </p:txBody>
      </p:sp>
    </p:spTree>
    <p:extLst>
      <p:ext uri="{BB962C8B-B14F-4D97-AF65-F5344CB8AC3E}">
        <p14:creationId xmlns:p14="http://schemas.microsoft.com/office/powerpoint/2010/main" val="375892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Risk-Adjustment is Not Easy</a:t>
            </a:r>
          </a:p>
        </p:txBody>
      </p:sp>
      <p:pic>
        <p:nvPicPr>
          <p:cNvPr id="7" name="Picture 3" descr="A graphic displaying measures by type, demonstrating that there are fewer outcome measur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30" y="1628490"/>
            <a:ext cx="7069470" cy="50947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7162800" y="3501914"/>
            <a:ext cx="1828800" cy="1200329"/>
          </a:xfrm>
          <a:prstGeom prst="rect">
            <a:avLst/>
          </a:prstGeom>
        </p:spPr>
        <p:txBody>
          <a:bodyPr wrap="square">
            <a:spAutoFit/>
          </a:bodyPr>
          <a:lstStyle/>
          <a:p>
            <a:r>
              <a:rPr lang="en-US" dirty="0"/>
              <a:t>Porter ME et al. N Engl J Med 2016; 374:504-506.</a:t>
            </a:r>
          </a:p>
        </p:txBody>
      </p:sp>
    </p:spTree>
    <p:extLst>
      <p:ext uri="{BB962C8B-B14F-4D97-AF65-F5344CB8AC3E}">
        <p14:creationId xmlns:p14="http://schemas.microsoft.com/office/powerpoint/2010/main" val="307217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Iezzoni’s 4 Questions for Risk-adjustment</a:t>
            </a:r>
          </a:p>
        </p:txBody>
      </p:sp>
      <p:sp>
        <p:nvSpPr>
          <p:cNvPr id="8" name="Content Placeholder 3"/>
          <p:cNvSpPr txBox="1">
            <a:spLocks noGrp="1"/>
          </p:cNvSpPr>
          <p:nvPr>
            <p:ph idx="1"/>
          </p:nvPr>
        </p:nvSpPr>
        <p:spPr>
          <a:xfrm>
            <a:off x="260166" y="2071654"/>
            <a:ext cx="8623667" cy="2074414"/>
          </a:xfrm>
          <a:prstGeom prst="rect">
            <a:avLst/>
          </a:prstGeom>
          <a:noFill/>
        </p:spPr>
        <p:txBody>
          <a:bodyPr wrap="square" rtlCol="0">
            <a:spAutoFit/>
          </a:bodyPr>
          <a:lstStyle/>
          <a:p>
            <a:r>
              <a:rPr lang="en-US" sz="2800" dirty="0"/>
              <a:t>Risk of what outcome?</a:t>
            </a:r>
          </a:p>
          <a:p>
            <a:r>
              <a:rPr lang="en-US" sz="2800" dirty="0"/>
              <a:t>Over what time frame?</a:t>
            </a:r>
          </a:p>
          <a:p>
            <a:r>
              <a:rPr lang="en-US" sz="2800" dirty="0"/>
              <a:t>For what population?</a:t>
            </a:r>
          </a:p>
          <a:p>
            <a:r>
              <a:rPr lang="en-US" sz="2800" dirty="0"/>
              <a:t>For what purpose?</a:t>
            </a:r>
          </a:p>
        </p:txBody>
      </p:sp>
    </p:spTree>
    <p:extLst>
      <p:ext uri="{BB962C8B-B14F-4D97-AF65-F5344CB8AC3E}">
        <p14:creationId xmlns:p14="http://schemas.microsoft.com/office/powerpoint/2010/main" val="273155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Risk of What?</a:t>
            </a:r>
          </a:p>
        </p:txBody>
      </p:sp>
      <p:sp>
        <p:nvSpPr>
          <p:cNvPr id="8" name="Content Placeholder 3"/>
          <p:cNvSpPr txBox="1">
            <a:spLocks noGrp="1"/>
          </p:cNvSpPr>
          <p:nvPr>
            <p:ph idx="1"/>
          </p:nvPr>
        </p:nvSpPr>
        <p:spPr>
          <a:xfrm>
            <a:off x="260166" y="1905000"/>
            <a:ext cx="8623667" cy="4659737"/>
          </a:xfrm>
          <a:prstGeom prst="rect">
            <a:avLst/>
          </a:prstGeom>
          <a:noFill/>
        </p:spPr>
        <p:txBody>
          <a:bodyPr wrap="square" rtlCol="0">
            <a:spAutoFit/>
          </a:bodyPr>
          <a:lstStyle/>
          <a:p>
            <a:r>
              <a:rPr lang="en-US" sz="2800" dirty="0"/>
              <a:t>Clinical outcomes of care</a:t>
            </a:r>
          </a:p>
          <a:p>
            <a:pPr lvl="1"/>
            <a:r>
              <a:rPr lang="en-US" sz="2400" dirty="0"/>
              <a:t>Death</a:t>
            </a:r>
          </a:p>
          <a:p>
            <a:pPr lvl="1"/>
            <a:r>
              <a:rPr lang="en-US" sz="2400" dirty="0"/>
              <a:t>Complications</a:t>
            </a:r>
          </a:p>
          <a:p>
            <a:r>
              <a:rPr lang="en-US" sz="2800" dirty="0"/>
              <a:t>Resources used</a:t>
            </a:r>
          </a:p>
          <a:p>
            <a:pPr lvl="1"/>
            <a:r>
              <a:rPr lang="en-US" sz="2400" dirty="0"/>
              <a:t>Hospital days, readmissions, emergency visits</a:t>
            </a:r>
          </a:p>
          <a:p>
            <a:pPr lvl="1"/>
            <a:r>
              <a:rPr lang="en-US" sz="2400" dirty="0"/>
              <a:t>Costs</a:t>
            </a:r>
          </a:p>
          <a:p>
            <a:r>
              <a:rPr lang="en-US" sz="2800" dirty="0"/>
              <a:t>Patient-reported outcome measures</a:t>
            </a:r>
          </a:p>
          <a:p>
            <a:pPr lvl="1"/>
            <a:r>
              <a:rPr lang="en-US" sz="2400" dirty="0"/>
              <a:t>Functional status/quality of life</a:t>
            </a:r>
          </a:p>
          <a:p>
            <a:pPr lvl="1"/>
            <a:r>
              <a:rPr lang="en-US" sz="2400" dirty="0"/>
              <a:t>Symptom control</a:t>
            </a:r>
          </a:p>
          <a:p>
            <a:pPr lvl="1"/>
            <a:r>
              <a:rPr lang="en-US" sz="2400" dirty="0"/>
              <a:t>Experiences with care</a:t>
            </a:r>
          </a:p>
        </p:txBody>
      </p:sp>
    </p:spTree>
    <p:extLst>
      <p:ext uri="{BB962C8B-B14F-4D97-AF65-F5344CB8AC3E}">
        <p14:creationId xmlns:p14="http://schemas.microsoft.com/office/powerpoint/2010/main" val="192627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Over What Time Frame?</a:t>
            </a:r>
          </a:p>
        </p:txBody>
      </p:sp>
      <p:sp>
        <p:nvSpPr>
          <p:cNvPr id="8" name="Content Placeholder 3"/>
          <p:cNvSpPr txBox="1">
            <a:spLocks noGrp="1"/>
          </p:cNvSpPr>
          <p:nvPr>
            <p:ph idx="1"/>
          </p:nvPr>
        </p:nvSpPr>
        <p:spPr>
          <a:xfrm>
            <a:off x="260166" y="2209800"/>
            <a:ext cx="8623667" cy="3367076"/>
          </a:xfrm>
          <a:prstGeom prst="rect">
            <a:avLst/>
          </a:prstGeom>
          <a:noFill/>
        </p:spPr>
        <p:txBody>
          <a:bodyPr wrap="square" rtlCol="0">
            <a:spAutoFit/>
          </a:bodyPr>
          <a:lstStyle/>
          <a:p>
            <a:r>
              <a:rPr lang="en-US" sz="2800" dirty="0"/>
              <a:t>Short (in-hospital) versus medium (30-90 days) versus long-term (180 days to 10 years or more)</a:t>
            </a:r>
          </a:p>
          <a:p>
            <a:r>
              <a:rPr lang="en-US" sz="2800" dirty="0"/>
              <a:t>Shorter time frame may have greater attributional validity</a:t>
            </a:r>
          </a:p>
          <a:p>
            <a:r>
              <a:rPr lang="en-US" sz="2800" dirty="0"/>
              <a:t>Longer time frame may be more patient-centered</a:t>
            </a:r>
          </a:p>
          <a:p>
            <a:r>
              <a:rPr lang="en-US" sz="2800" dirty="0"/>
              <a:t>Social risk factors may become more important over longer time frame</a:t>
            </a:r>
          </a:p>
        </p:txBody>
      </p:sp>
    </p:spTree>
    <p:extLst>
      <p:ext uri="{BB962C8B-B14F-4D97-AF65-F5344CB8AC3E}">
        <p14:creationId xmlns:p14="http://schemas.microsoft.com/office/powerpoint/2010/main" val="380469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For What Population?</a:t>
            </a:r>
          </a:p>
        </p:txBody>
      </p:sp>
      <p:sp>
        <p:nvSpPr>
          <p:cNvPr id="8" name="Content Placeholder 3"/>
          <p:cNvSpPr txBox="1">
            <a:spLocks noGrp="1"/>
          </p:cNvSpPr>
          <p:nvPr>
            <p:ph idx="1"/>
          </p:nvPr>
        </p:nvSpPr>
        <p:spPr>
          <a:xfrm>
            <a:off x="260166" y="1828800"/>
            <a:ext cx="8623667" cy="4659737"/>
          </a:xfrm>
          <a:prstGeom prst="rect">
            <a:avLst/>
          </a:prstGeom>
          <a:noFill/>
        </p:spPr>
        <p:txBody>
          <a:bodyPr wrap="square" rtlCol="0">
            <a:spAutoFit/>
          </a:bodyPr>
          <a:lstStyle/>
          <a:p>
            <a:r>
              <a:rPr lang="en-US" sz="2800" dirty="0"/>
              <a:t>What is the “population at risk”?</a:t>
            </a:r>
          </a:p>
          <a:p>
            <a:r>
              <a:rPr lang="en-US" sz="2800" dirty="0"/>
              <a:t>Consider restricting restrict to patients/enrollees at non-zero, non-certain risk (e.g., between 0.1% and 99%)</a:t>
            </a:r>
          </a:p>
          <a:p>
            <a:r>
              <a:rPr lang="en-US" sz="2800" dirty="0"/>
              <a:t>Consider restricting to patients/enrollees for whom the outcome is clinically relevant (e.g., symptom relief for terminally ill patients receiving palliative care)</a:t>
            </a:r>
          </a:p>
          <a:p>
            <a:r>
              <a:rPr lang="en-US" sz="2800" dirty="0"/>
              <a:t>Consider restricting to patients/enrollees who could plausibly benefit from measurement (e.g., through better processes that have been shown to lead to better outcomes)</a:t>
            </a:r>
          </a:p>
        </p:txBody>
      </p:sp>
    </p:spTree>
    <p:extLst>
      <p:ext uri="{BB962C8B-B14F-4D97-AF65-F5344CB8AC3E}">
        <p14:creationId xmlns:p14="http://schemas.microsoft.com/office/powerpoint/2010/main" val="283926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Vision and Goals: MACRA Webinar Series</a:t>
            </a:r>
          </a:p>
        </p:txBody>
      </p:sp>
      <p:sp>
        <p:nvSpPr>
          <p:cNvPr id="9" name="Text Placeholder 2">
            <a:extLst>
              <a:ext uri="{FF2B5EF4-FFF2-40B4-BE49-F238E27FC236}">
                <a16:creationId xmlns:a16="http://schemas.microsoft.com/office/drawing/2014/main" id="{BF2D01F2-77B4-4FF8-AF09-2C19B53CCFE7}"/>
              </a:ext>
            </a:extLst>
          </p:cNvPr>
          <p:cNvSpPr txBox="1">
            <a:spLocks/>
          </p:cNvSpPr>
          <p:nvPr/>
        </p:nvSpPr>
        <p:spPr>
          <a:xfrm>
            <a:off x="152400" y="1941843"/>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An ongoing process to engage clinical specialty societies and patient advocacy groups in quality measure development. </a:t>
            </a:r>
          </a:p>
          <a:p>
            <a:r>
              <a:rPr lang="en-US" sz="2400" dirty="0"/>
              <a:t>Elicit feedback that will help CMS design toolkits and enduring materials designed specifically for specialty societies and patient advocacy groups interested in measure development. </a:t>
            </a:r>
          </a:p>
        </p:txBody>
      </p:sp>
      <p:sp>
        <p:nvSpPr>
          <p:cNvPr id="6" name="Rectangle 5">
            <a:extLst>
              <a:ext uri="{FF2B5EF4-FFF2-40B4-BE49-F238E27FC236}">
                <a16:creationId xmlns:a16="http://schemas.microsoft.com/office/drawing/2014/main" id="{B29E28D3-3FA8-4137-90B5-60620F198701}"/>
              </a:ext>
            </a:extLst>
          </p:cNvPr>
          <p:cNvSpPr/>
          <p:nvPr/>
        </p:nvSpPr>
        <p:spPr>
          <a:xfrm>
            <a:off x="293255" y="4166724"/>
            <a:ext cx="8850745" cy="3335885"/>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lvl="1">
              <a:buFont typeface="Wingdings" panose="05000000000000000000" pitchFamily="2" charset="2"/>
              <a:buChar char="ü"/>
            </a:pPr>
            <a:r>
              <a:rPr lang="en-US" sz="2400" dirty="0"/>
              <a:t> Frequent Communication</a:t>
            </a:r>
          </a:p>
          <a:p>
            <a:pPr lvl="1">
              <a:buFont typeface="Wingdings" panose="05000000000000000000" pitchFamily="2" charset="2"/>
              <a:buChar char="ü"/>
            </a:pPr>
            <a:r>
              <a:rPr lang="en-US" sz="2400" dirty="0"/>
              <a:t>Enduring Materials</a:t>
            </a: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lvl="1">
              <a:spcBef>
                <a:spcPct val="20000"/>
              </a:spcBef>
            </a:pPr>
            <a:endParaRPr lang="en-US" sz="2400" dirty="0">
              <a:solidFill>
                <a:prstClr val="black"/>
              </a:solidFill>
            </a:endParaRPr>
          </a:p>
          <a:p>
            <a:pPr lvl="1">
              <a:spcBef>
                <a:spcPct val="20000"/>
              </a:spcBef>
            </a:pPr>
            <a:endParaRPr lang="en-US" sz="2400" dirty="0">
              <a:solidFill>
                <a:prstClr val="black"/>
              </a:solidFill>
            </a:endParaRPr>
          </a:p>
          <a:p>
            <a:pPr lvl="1">
              <a:spcBef>
                <a:spcPct val="20000"/>
              </a:spcBef>
            </a:pP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Targeted Newsletters and Communication</a:t>
            </a:r>
          </a:p>
          <a:p>
            <a:pPr marL="742950" lvl="1" indent="-285750">
              <a:spcBef>
                <a:spcPct val="20000"/>
              </a:spcBef>
              <a:buFont typeface="Wingdings" panose="05000000000000000000" pitchFamily="2" charset="2"/>
              <a:buChar char="ü"/>
            </a:pPr>
            <a:r>
              <a:rPr lang="en-US" sz="2400" dirty="0"/>
              <a:t>Showcase Opportunities</a:t>
            </a:r>
            <a:endParaRPr lang="en-US" dirty="0"/>
          </a:p>
        </p:txBody>
      </p:sp>
    </p:spTree>
    <p:extLst>
      <p:ext uri="{BB962C8B-B14F-4D97-AF65-F5344CB8AC3E}">
        <p14:creationId xmlns:p14="http://schemas.microsoft.com/office/powerpoint/2010/main" val="43026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For What Purpose?</a:t>
            </a:r>
          </a:p>
        </p:txBody>
      </p:sp>
      <p:sp>
        <p:nvSpPr>
          <p:cNvPr id="8" name="Content Placeholder 3"/>
          <p:cNvSpPr txBox="1">
            <a:spLocks noGrp="1"/>
          </p:cNvSpPr>
          <p:nvPr>
            <p:ph idx="1"/>
          </p:nvPr>
        </p:nvSpPr>
        <p:spPr>
          <a:xfrm>
            <a:off x="260166" y="1905000"/>
            <a:ext cx="8623667" cy="4438138"/>
          </a:xfrm>
          <a:prstGeom prst="rect">
            <a:avLst/>
          </a:prstGeom>
          <a:noFill/>
        </p:spPr>
        <p:txBody>
          <a:bodyPr wrap="square" rtlCol="0">
            <a:spAutoFit/>
          </a:bodyPr>
          <a:lstStyle/>
          <a:p>
            <a:r>
              <a:rPr lang="en-US" sz="2800" dirty="0"/>
              <a:t>Prospective or predictive:</a:t>
            </a:r>
          </a:p>
          <a:p>
            <a:pPr lvl="1"/>
            <a:r>
              <a:rPr lang="en-US" sz="2400" dirty="0"/>
              <a:t>Set payment or premium levels (prospective or predictive)</a:t>
            </a:r>
          </a:p>
          <a:p>
            <a:pPr lvl="1"/>
            <a:r>
              <a:rPr lang="en-US" sz="2400" dirty="0"/>
              <a:t>Incentivize enrollment or treatment of high-risk enrollees and patients (to reduce adverse selection)</a:t>
            </a:r>
          </a:p>
          <a:p>
            <a:pPr lvl="1"/>
            <a:r>
              <a:rPr lang="en-US" sz="2400" dirty="0"/>
              <a:t>Patient/clinician decision-making tool</a:t>
            </a:r>
          </a:p>
          <a:p>
            <a:r>
              <a:rPr lang="en-US" sz="2800" dirty="0"/>
              <a:t>Retrospective or explanatory:</a:t>
            </a:r>
          </a:p>
          <a:p>
            <a:pPr lvl="1"/>
            <a:r>
              <a:rPr lang="en-US" sz="2400" dirty="0"/>
              <a:t>Track outcomes over time (within provider organizations)</a:t>
            </a:r>
          </a:p>
          <a:p>
            <a:pPr lvl="1"/>
            <a:r>
              <a:rPr lang="en-US" sz="2400" dirty="0"/>
              <a:t>Compare outcomes across provider organizations for public accountability</a:t>
            </a:r>
          </a:p>
          <a:p>
            <a:pPr lvl="1"/>
            <a:r>
              <a:rPr lang="en-US" sz="2400" dirty="0"/>
              <a:t>Financially reward performance attainment or improvement</a:t>
            </a:r>
          </a:p>
        </p:txBody>
      </p:sp>
    </p:spTree>
    <p:extLst>
      <p:ext uri="{BB962C8B-B14F-4D97-AF65-F5344CB8AC3E}">
        <p14:creationId xmlns:p14="http://schemas.microsoft.com/office/powerpoint/2010/main" val="428275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Why Else is Purpose (Intended Use) Important?</a:t>
            </a:r>
          </a:p>
        </p:txBody>
      </p:sp>
      <p:sp>
        <p:nvSpPr>
          <p:cNvPr id="7" name="Content Placeholder 3"/>
          <p:cNvSpPr txBox="1">
            <a:spLocks noGrp="1"/>
          </p:cNvSpPr>
          <p:nvPr>
            <p:ph idx="1"/>
          </p:nvPr>
        </p:nvSpPr>
        <p:spPr>
          <a:xfrm>
            <a:off x="260166" y="1752600"/>
            <a:ext cx="8623667" cy="4635115"/>
          </a:xfrm>
          <a:prstGeom prst="rect">
            <a:avLst/>
          </a:prstGeom>
          <a:noFill/>
        </p:spPr>
        <p:txBody>
          <a:bodyPr wrap="square" rtlCol="0">
            <a:spAutoFit/>
          </a:bodyPr>
          <a:lstStyle/>
          <a:p>
            <a:r>
              <a:rPr lang="en-US" sz="2800" dirty="0"/>
              <a:t>Consider the conceptual framework</a:t>
            </a:r>
          </a:p>
          <a:p>
            <a:r>
              <a:rPr lang="en-US" sz="2800" dirty="0"/>
              <a:t>Track outcomes over time:</a:t>
            </a:r>
          </a:p>
          <a:p>
            <a:pPr lvl="1"/>
            <a:r>
              <a:rPr lang="en-US" sz="2400" dirty="0"/>
              <a:t>Focus on risk factors that are likely to change over time</a:t>
            </a:r>
          </a:p>
          <a:p>
            <a:r>
              <a:rPr lang="en-US" sz="2800" dirty="0"/>
              <a:t>Compare outcomes across provider organizations for public accountability:</a:t>
            </a:r>
          </a:p>
          <a:p>
            <a:pPr lvl="1"/>
            <a:r>
              <a:rPr lang="en-US" sz="2400" dirty="0"/>
              <a:t>Focus on risk factors that are likely to differ across providers</a:t>
            </a:r>
          </a:p>
          <a:p>
            <a:r>
              <a:rPr lang="en-US" sz="2800" dirty="0"/>
              <a:t>Financially reward performance attainment or improvement:</a:t>
            </a:r>
          </a:p>
          <a:p>
            <a:pPr lvl="1"/>
            <a:r>
              <a:rPr lang="en-US" sz="2400" dirty="0"/>
              <a:t>Consider social factors to avoid systematically penalizing the most vulnerable providers</a:t>
            </a:r>
          </a:p>
        </p:txBody>
      </p:sp>
    </p:spTree>
    <p:extLst>
      <p:ext uri="{BB962C8B-B14F-4D97-AF65-F5344CB8AC3E}">
        <p14:creationId xmlns:p14="http://schemas.microsoft.com/office/powerpoint/2010/main" val="394608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Types of Risk Factors</a:t>
            </a:r>
          </a:p>
        </p:txBody>
      </p:sp>
      <p:sp>
        <p:nvSpPr>
          <p:cNvPr id="7" name="Content Placeholder 3"/>
          <p:cNvSpPr txBox="1">
            <a:spLocks noGrp="1"/>
          </p:cNvSpPr>
          <p:nvPr>
            <p:ph idx="1"/>
          </p:nvPr>
        </p:nvSpPr>
        <p:spPr>
          <a:xfrm>
            <a:off x="152400" y="1503714"/>
            <a:ext cx="8839200" cy="5262531"/>
          </a:xfrm>
          <a:prstGeom prst="rect">
            <a:avLst/>
          </a:prstGeom>
          <a:noFill/>
        </p:spPr>
        <p:txBody>
          <a:bodyPr wrap="square" rtlCol="0">
            <a:spAutoFit/>
          </a:bodyPr>
          <a:lstStyle/>
          <a:p>
            <a:pPr>
              <a:lnSpc>
                <a:spcPct val="92000"/>
              </a:lnSpc>
              <a:spcBef>
                <a:spcPts val="500"/>
              </a:spcBef>
            </a:pPr>
            <a:r>
              <a:rPr lang="en-US" sz="2600" dirty="0"/>
              <a:t>Genetics (e.g., predisposition to health conditions) </a:t>
            </a:r>
          </a:p>
          <a:p>
            <a:pPr>
              <a:lnSpc>
                <a:spcPct val="92000"/>
              </a:lnSpc>
              <a:spcBef>
                <a:spcPts val="500"/>
              </a:spcBef>
            </a:pPr>
            <a:r>
              <a:rPr lang="en-US" sz="2600" dirty="0"/>
              <a:t>Demographic characteristics (e.g., age, sex, country of origin) </a:t>
            </a:r>
          </a:p>
          <a:p>
            <a:pPr>
              <a:lnSpc>
                <a:spcPct val="92000"/>
              </a:lnSpc>
              <a:spcBef>
                <a:spcPts val="500"/>
              </a:spcBef>
            </a:pPr>
            <a:r>
              <a:rPr lang="en-US" sz="2600" dirty="0"/>
              <a:t>Chronic clinical factors (comorbid conditions and severity; physical, mental, cognitive function) </a:t>
            </a:r>
          </a:p>
          <a:p>
            <a:pPr>
              <a:lnSpc>
                <a:spcPct val="92000"/>
              </a:lnSpc>
              <a:spcBef>
                <a:spcPts val="500"/>
              </a:spcBef>
            </a:pPr>
            <a:r>
              <a:rPr lang="en-US" sz="2600" dirty="0"/>
              <a:t>Acute clinical factors (principal diagnosis, physiologic stability)</a:t>
            </a:r>
          </a:p>
          <a:p>
            <a:pPr>
              <a:lnSpc>
                <a:spcPct val="92000"/>
              </a:lnSpc>
              <a:spcBef>
                <a:spcPts val="500"/>
              </a:spcBef>
            </a:pPr>
            <a:r>
              <a:rPr lang="en-US" sz="2600" dirty="0"/>
              <a:t>Psychosocial, socioeconomic, and environmental factors (e.g., family, education, occupation, economic resources, health insurance, neighborhood) </a:t>
            </a:r>
          </a:p>
          <a:p>
            <a:pPr>
              <a:lnSpc>
                <a:spcPct val="92000"/>
              </a:lnSpc>
              <a:spcBef>
                <a:spcPts val="500"/>
              </a:spcBef>
            </a:pPr>
            <a:r>
              <a:rPr lang="en-US" sz="2600" dirty="0"/>
              <a:t>Health-related behaviors and activities (tobacco, diet, physical activity) </a:t>
            </a:r>
          </a:p>
          <a:p>
            <a:pPr>
              <a:lnSpc>
                <a:spcPct val="92000"/>
              </a:lnSpc>
              <a:spcBef>
                <a:spcPts val="500"/>
              </a:spcBef>
            </a:pPr>
            <a:r>
              <a:rPr lang="en-US" sz="2600" dirty="0"/>
              <a:t>Quality of life, attitudes, and perceptions (health-related quality of life and overall health status; preferences; cultural, religious beliefs, and behavior) </a:t>
            </a:r>
          </a:p>
        </p:txBody>
      </p:sp>
    </p:spTree>
    <p:extLst>
      <p:ext uri="{BB962C8B-B14F-4D97-AF65-F5344CB8AC3E}">
        <p14:creationId xmlns:p14="http://schemas.microsoft.com/office/powerpoint/2010/main" val="11603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Considerations in Selecting Risk Factors</a:t>
            </a:r>
          </a:p>
        </p:txBody>
      </p:sp>
      <p:graphicFrame>
        <p:nvGraphicFramePr>
          <p:cNvPr id="4" name="Content Placeholder 3" descr="A table listing the consideration and rational for risk factors"/>
          <p:cNvGraphicFramePr>
            <a:graphicFrameLocks noGrp="1"/>
          </p:cNvGraphicFramePr>
          <p:nvPr>
            <p:ph idx="1"/>
            <p:extLst>
              <p:ext uri="{D42A27DB-BD31-4B8C-83A1-F6EECF244321}">
                <p14:modId xmlns:p14="http://schemas.microsoft.com/office/powerpoint/2010/main" val="762505260"/>
              </p:ext>
            </p:extLst>
          </p:nvPr>
        </p:nvGraphicFramePr>
        <p:xfrm>
          <a:off x="152400" y="1600200"/>
          <a:ext cx="8763000" cy="50546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70840">
                <a:tc>
                  <a:txBody>
                    <a:bodyPr/>
                    <a:lstStyle/>
                    <a:p>
                      <a:r>
                        <a:rPr lang="en-US" dirty="0"/>
                        <a:t>Consideration</a:t>
                      </a:r>
                    </a:p>
                  </a:txBody>
                  <a:tcPr/>
                </a:tc>
                <a:tc>
                  <a:txBody>
                    <a:bodyPr/>
                    <a:lstStyle/>
                    <a:p>
                      <a:r>
                        <a:rPr lang="en-US" dirty="0"/>
                        <a:t>Rationale</a:t>
                      </a:r>
                    </a:p>
                  </a:txBody>
                  <a:tcPr/>
                </a:tc>
                <a:extLst>
                  <a:ext uri="{0D108BD9-81ED-4DB2-BD59-A6C34878D82A}">
                    <a16:rowId xmlns:a16="http://schemas.microsoft.com/office/drawing/2014/main" val="10000"/>
                  </a:ext>
                </a:extLst>
              </a:tr>
              <a:tr h="370840">
                <a:tc>
                  <a:txBody>
                    <a:bodyPr/>
                    <a:lstStyle/>
                    <a:p>
                      <a:r>
                        <a:rPr lang="en-US" dirty="0"/>
                        <a:t>Clinical/conceptual relationship with the outcome of interest</a:t>
                      </a:r>
                    </a:p>
                  </a:txBody>
                  <a:tcPr/>
                </a:tc>
                <a:tc>
                  <a:txBody>
                    <a:bodyPr/>
                    <a:lstStyle/>
                    <a:p>
                      <a:r>
                        <a:rPr lang="en-US" dirty="0"/>
                        <a:t>Begin with conceptual</a:t>
                      </a:r>
                      <a:r>
                        <a:rPr lang="en-US" baseline="0" dirty="0"/>
                        <a:t> model informed by research and experience</a:t>
                      </a:r>
                      <a:endParaRPr lang="en-US" dirty="0"/>
                    </a:p>
                  </a:txBody>
                  <a:tcPr/>
                </a:tc>
                <a:extLst>
                  <a:ext uri="{0D108BD9-81ED-4DB2-BD59-A6C34878D82A}">
                    <a16:rowId xmlns:a16="http://schemas.microsoft.com/office/drawing/2014/main" val="10001"/>
                  </a:ext>
                </a:extLst>
              </a:tr>
              <a:tr h="370840">
                <a:tc>
                  <a:txBody>
                    <a:bodyPr/>
                    <a:lstStyle/>
                    <a:p>
                      <a:r>
                        <a:rPr lang="en-US" dirty="0"/>
                        <a:t>Empirical association with the outcome</a:t>
                      </a:r>
                    </a:p>
                  </a:txBody>
                  <a:tcPr/>
                </a:tc>
                <a:tc>
                  <a:txBody>
                    <a:bodyPr/>
                    <a:lstStyle/>
                    <a:p>
                      <a:r>
                        <a:rPr lang="en-US" dirty="0"/>
                        <a:t>To</a:t>
                      </a:r>
                      <a:r>
                        <a:rPr lang="en-US" baseline="0" dirty="0"/>
                        <a:t> confirm conceptual relationship</a:t>
                      </a:r>
                      <a:endParaRPr lang="en-US" dirty="0"/>
                    </a:p>
                  </a:txBody>
                  <a:tcPr/>
                </a:tc>
                <a:extLst>
                  <a:ext uri="{0D108BD9-81ED-4DB2-BD59-A6C34878D82A}">
                    <a16:rowId xmlns:a16="http://schemas.microsoft.com/office/drawing/2014/main" val="10002"/>
                  </a:ext>
                </a:extLst>
              </a:tr>
              <a:tr h="370840">
                <a:tc>
                  <a:txBody>
                    <a:bodyPr/>
                    <a:lstStyle/>
                    <a:p>
                      <a:r>
                        <a:rPr lang="en-US" dirty="0"/>
                        <a:t>Variation in prevalence of the factor across the measured entities</a:t>
                      </a:r>
                    </a:p>
                  </a:txBody>
                  <a:tcPr/>
                </a:tc>
                <a:tc>
                  <a:txBody>
                    <a:bodyPr/>
                    <a:lstStyle/>
                    <a:p>
                      <a:r>
                        <a:rPr lang="en-US" dirty="0"/>
                        <a:t>No variation – no</a:t>
                      </a:r>
                      <a:r>
                        <a:rPr lang="en-US" baseline="0" dirty="0"/>
                        <a:t> confounding bias</a:t>
                      </a:r>
                      <a:endParaRPr lang="en-US" dirty="0"/>
                    </a:p>
                  </a:txBody>
                  <a:tcPr/>
                </a:tc>
                <a:extLst>
                  <a:ext uri="{0D108BD9-81ED-4DB2-BD59-A6C34878D82A}">
                    <a16:rowId xmlns:a16="http://schemas.microsoft.com/office/drawing/2014/main" val="10003"/>
                  </a:ext>
                </a:extLst>
              </a:tr>
              <a:tr h="370840">
                <a:tc>
                  <a:txBody>
                    <a:bodyPr/>
                    <a:lstStyle/>
                    <a:p>
                      <a:r>
                        <a:rPr lang="en-US" dirty="0"/>
                        <a:t>Present at the start of care</a:t>
                      </a:r>
                    </a:p>
                  </a:txBody>
                  <a:tcPr/>
                </a:tc>
                <a:tc>
                  <a:txBody>
                    <a:bodyPr/>
                    <a:lstStyle/>
                    <a:p>
                      <a:r>
                        <a:rPr lang="en-US" dirty="0"/>
                        <a:t>Ensures</a:t>
                      </a:r>
                      <a:r>
                        <a:rPr lang="en-US" baseline="0" dirty="0"/>
                        <a:t> not a result of care provided</a:t>
                      </a:r>
                      <a:endParaRPr lang="en-US" dirty="0"/>
                    </a:p>
                  </a:txBody>
                  <a:tcPr/>
                </a:tc>
                <a:extLst>
                  <a:ext uri="{0D108BD9-81ED-4DB2-BD59-A6C34878D82A}">
                    <a16:rowId xmlns:a16="http://schemas.microsoft.com/office/drawing/2014/main" val="10004"/>
                  </a:ext>
                </a:extLst>
              </a:tr>
              <a:tr h="370840">
                <a:tc>
                  <a:txBody>
                    <a:bodyPr/>
                    <a:lstStyle/>
                    <a:p>
                      <a:r>
                        <a:rPr lang="en-US" dirty="0"/>
                        <a:t>Not an indicator or characteristic of the care provided (e.g., treatments, expertise of staff)</a:t>
                      </a:r>
                    </a:p>
                  </a:txBody>
                  <a:tcPr/>
                </a:tc>
                <a:tc>
                  <a:txBody>
                    <a:bodyPr/>
                    <a:lstStyle/>
                    <a:p>
                      <a:r>
                        <a:rPr lang="en-US" dirty="0"/>
                        <a:t>Goal</a:t>
                      </a:r>
                      <a:r>
                        <a:rPr lang="en-US" baseline="0" dirty="0"/>
                        <a:t> is to isolate differences in performance due to differences in the care provided</a:t>
                      </a:r>
                      <a:endParaRPr lang="en-US" dirty="0"/>
                    </a:p>
                  </a:txBody>
                  <a:tcPr/>
                </a:tc>
                <a:extLst>
                  <a:ext uri="{0D108BD9-81ED-4DB2-BD59-A6C34878D82A}">
                    <a16:rowId xmlns:a16="http://schemas.microsoft.com/office/drawing/2014/main" val="10005"/>
                  </a:ext>
                </a:extLst>
              </a:tr>
              <a:tr h="370840">
                <a:tc>
                  <a:txBody>
                    <a:bodyPr/>
                    <a:lstStyle/>
                    <a:p>
                      <a:r>
                        <a:rPr lang="en-US" dirty="0"/>
                        <a:t>Resistant to manipulation or gaming</a:t>
                      </a:r>
                    </a:p>
                  </a:txBody>
                  <a:tcPr/>
                </a:tc>
                <a:tc>
                  <a:txBody>
                    <a:bodyPr/>
                    <a:lstStyle/>
                    <a:p>
                      <a:r>
                        <a:rPr lang="en-US" dirty="0"/>
                        <a:t>Mitigate unintended</a:t>
                      </a:r>
                      <a:r>
                        <a:rPr lang="en-US" baseline="0" dirty="0"/>
                        <a:t> consequences</a:t>
                      </a:r>
                      <a:endParaRPr lang="en-US" dirty="0"/>
                    </a:p>
                  </a:txBody>
                  <a:tcPr/>
                </a:tc>
                <a:extLst>
                  <a:ext uri="{0D108BD9-81ED-4DB2-BD59-A6C34878D82A}">
                    <a16:rowId xmlns:a16="http://schemas.microsoft.com/office/drawing/2014/main" val="10006"/>
                  </a:ext>
                </a:extLst>
              </a:tr>
              <a:tr h="370840">
                <a:tc>
                  <a:txBody>
                    <a:bodyPr/>
                    <a:lstStyle/>
                    <a:p>
                      <a:r>
                        <a:rPr lang="en-US" dirty="0"/>
                        <a:t>Accurate data that can be reliably and feasibly captured</a:t>
                      </a:r>
                    </a:p>
                  </a:txBody>
                  <a:tcPr/>
                </a:tc>
                <a:tc>
                  <a:txBody>
                    <a:bodyPr/>
                    <a:lstStyle/>
                    <a:p>
                      <a:r>
                        <a:rPr lang="en-US" dirty="0"/>
                        <a:t>Minimize burden,</a:t>
                      </a:r>
                      <a:r>
                        <a:rPr lang="en-US" baseline="0" dirty="0"/>
                        <a:t> maximize value</a:t>
                      </a:r>
                      <a:endParaRPr lang="en-US" dirty="0"/>
                    </a:p>
                  </a:txBody>
                  <a:tcPr/>
                </a:tc>
                <a:extLst>
                  <a:ext uri="{0D108BD9-81ED-4DB2-BD59-A6C34878D82A}">
                    <a16:rowId xmlns:a16="http://schemas.microsoft.com/office/drawing/2014/main" val="10007"/>
                  </a:ext>
                </a:extLst>
              </a:tr>
              <a:tr h="370840">
                <a:tc>
                  <a:txBody>
                    <a:bodyPr/>
                    <a:lstStyle/>
                    <a:p>
                      <a:r>
                        <a:rPr lang="en-US" dirty="0"/>
                        <a:t>Contributes unique variation in the outcome</a:t>
                      </a:r>
                    </a:p>
                  </a:txBody>
                  <a:tcPr/>
                </a:tc>
                <a:tc>
                  <a:txBody>
                    <a:bodyPr/>
                    <a:lstStyle/>
                    <a:p>
                      <a:r>
                        <a:rPr lang="en-US" dirty="0"/>
                        <a:t>Not redundant with other risk factors</a:t>
                      </a:r>
                    </a:p>
                  </a:txBody>
                  <a:tcPr/>
                </a:tc>
                <a:extLst>
                  <a:ext uri="{0D108BD9-81ED-4DB2-BD59-A6C34878D82A}">
                    <a16:rowId xmlns:a16="http://schemas.microsoft.com/office/drawing/2014/main" val="10008"/>
                  </a:ext>
                </a:extLst>
              </a:tr>
              <a:tr h="370840">
                <a:tc>
                  <a:txBody>
                    <a:bodyPr/>
                    <a:lstStyle/>
                    <a:p>
                      <a:r>
                        <a:rPr lang="en-US" dirty="0"/>
                        <a:t>Improve metrics of discrimination and/or calibration</a:t>
                      </a:r>
                    </a:p>
                  </a:txBody>
                  <a:tcPr/>
                </a:tc>
                <a:tc>
                  <a:txBody>
                    <a:bodyPr/>
                    <a:lstStyle/>
                    <a:p>
                      <a:r>
                        <a:rPr lang="en-US" dirty="0"/>
                        <a:t>Tested with cross-validation to assess robustness, weigh against face validity</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03070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Proxy Risk Factors</a:t>
            </a:r>
          </a:p>
        </p:txBody>
      </p:sp>
      <p:graphicFrame>
        <p:nvGraphicFramePr>
          <p:cNvPr id="4" name="Content Placeholder 3" descr="a table listing actual risk factor of interest with the corresponding proxy"/>
          <p:cNvGraphicFramePr>
            <a:graphicFrameLocks noGrp="1"/>
          </p:cNvGraphicFramePr>
          <p:nvPr>
            <p:ph idx="1"/>
            <p:extLst>
              <p:ext uri="{D42A27DB-BD31-4B8C-83A1-F6EECF244321}">
                <p14:modId xmlns:p14="http://schemas.microsoft.com/office/powerpoint/2010/main" val="3805614172"/>
              </p:ext>
            </p:extLst>
          </p:nvPr>
        </p:nvGraphicFramePr>
        <p:xfrm>
          <a:off x="213360" y="2545081"/>
          <a:ext cx="8763000" cy="390144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4914900">
                  <a:extLst>
                    <a:ext uri="{9D8B030D-6E8A-4147-A177-3AD203B41FA5}">
                      <a16:colId xmlns:a16="http://schemas.microsoft.com/office/drawing/2014/main" val="20001"/>
                    </a:ext>
                  </a:extLst>
                </a:gridCol>
              </a:tblGrid>
              <a:tr h="370840">
                <a:tc>
                  <a:txBody>
                    <a:bodyPr/>
                    <a:lstStyle/>
                    <a:p>
                      <a:r>
                        <a:rPr lang="en-US" sz="2000" dirty="0"/>
                        <a:t>Actual Risk Factor of Interest</a:t>
                      </a:r>
                    </a:p>
                  </a:txBody>
                  <a:tcPr/>
                </a:tc>
                <a:tc>
                  <a:txBody>
                    <a:bodyPr/>
                    <a:lstStyle/>
                    <a:p>
                      <a:r>
                        <a:rPr lang="en-US" sz="2000" dirty="0"/>
                        <a:t>Proxy</a:t>
                      </a:r>
                    </a:p>
                  </a:txBody>
                  <a:tcPr/>
                </a:tc>
                <a:extLst>
                  <a:ext uri="{0D108BD9-81ED-4DB2-BD59-A6C34878D82A}">
                    <a16:rowId xmlns:a16="http://schemas.microsoft.com/office/drawing/2014/main" val="10000"/>
                  </a:ext>
                </a:extLst>
              </a:tr>
              <a:tr h="370840">
                <a:tc>
                  <a:txBody>
                    <a:bodyPr/>
                    <a:lstStyle/>
                    <a:p>
                      <a:r>
                        <a:rPr lang="en-US" sz="2000" dirty="0"/>
                        <a:t>Functional</a:t>
                      </a:r>
                      <a:r>
                        <a:rPr lang="en-US" sz="2000" baseline="0" dirty="0"/>
                        <a:t> status</a:t>
                      </a:r>
                      <a:endParaRPr lang="en-US" sz="2000" dirty="0"/>
                    </a:p>
                  </a:txBody>
                  <a:tcPr/>
                </a:tc>
                <a:tc>
                  <a:txBody>
                    <a:bodyPr/>
                    <a:lstStyle/>
                    <a:p>
                      <a:r>
                        <a:rPr lang="en-US" sz="2000" dirty="0"/>
                        <a:t>Prior residence in a residential care or skilled nursing facility</a:t>
                      </a:r>
                    </a:p>
                  </a:txBody>
                  <a:tcPr/>
                </a:tc>
                <a:extLst>
                  <a:ext uri="{0D108BD9-81ED-4DB2-BD59-A6C34878D82A}">
                    <a16:rowId xmlns:a16="http://schemas.microsoft.com/office/drawing/2014/main" val="10001"/>
                  </a:ext>
                </a:extLst>
              </a:tr>
              <a:tr h="370840">
                <a:tc>
                  <a:txBody>
                    <a:bodyPr/>
                    <a:lstStyle/>
                    <a:p>
                      <a:r>
                        <a:rPr lang="en-US" sz="2000" dirty="0"/>
                        <a:t>Chronic disease burden</a:t>
                      </a:r>
                    </a:p>
                  </a:txBody>
                  <a:tcPr/>
                </a:tc>
                <a:tc>
                  <a:txBody>
                    <a:bodyPr/>
                    <a:lstStyle/>
                    <a:p>
                      <a:r>
                        <a:rPr lang="en-US" sz="2000" dirty="0"/>
                        <a:t>Prior utilization of health services (e.g.,</a:t>
                      </a:r>
                      <a:r>
                        <a:rPr lang="en-US" sz="2000" baseline="0" dirty="0"/>
                        <a:t> number of hospital admissions or days)</a:t>
                      </a:r>
                      <a:endParaRPr lang="en-US" sz="2000" dirty="0"/>
                    </a:p>
                  </a:txBody>
                  <a:tcPr/>
                </a:tc>
                <a:extLst>
                  <a:ext uri="{0D108BD9-81ED-4DB2-BD59-A6C34878D82A}">
                    <a16:rowId xmlns:a16="http://schemas.microsoft.com/office/drawing/2014/main" val="10002"/>
                  </a:ext>
                </a:extLst>
              </a:tr>
              <a:tr h="370840">
                <a:tc>
                  <a:txBody>
                    <a:bodyPr/>
                    <a:lstStyle/>
                    <a:p>
                      <a:r>
                        <a:rPr lang="en-US" sz="2000" dirty="0"/>
                        <a:t>Educational attainment, home ownership, household income, or unemployment</a:t>
                      </a:r>
                    </a:p>
                  </a:txBody>
                  <a:tcPr/>
                </a:tc>
                <a:tc>
                  <a:txBody>
                    <a:bodyPr/>
                    <a:lstStyle/>
                    <a:p>
                      <a:r>
                        <a:rPr lang="en-US" sz="2000" dirty="0"/>
                        <a:t>Mean/median educational attainment, home ownership, household</a:t>
                      </a:r>
                      <a:r>
                        <a:rPr lang="en-US" sz="2000" baseline="0" dirty="0"/>
                        <a:t> income, or employment in census tract of residence</a:t>
                      </a:r>
                      <a:endParaRPr lang="en-US" sz="2000" dirty="0"/>
                    </a:p>
                  </a:txBody>
                  <a:tcPr/>
                </a:tc>
                <a:extLst>
                  <a:ext uri="{0D108BD9-81ED-4DB2-BD59-A6C34878D82A}">
                    <a16:rowId xmlns:a16="http://schemas.microsoft.com/office/drawing/2014/main" val="10003"/>
                  </a:ext>
                </a:extLst>
              </a:tr>
              <a:tr h="370840">
                <a:tc>
                  <a:txBody>
                    <a:bodyPr/>
                    <a:lstStyle/>
                    <a:p>
                      <a:r>
                        <a:rPr lang="en-US" sz="2000" dirty="0"/>
                        <a:t>Household income/family structure</a:t>
                      </a:r>
                    </a:p>
                  </a:txBody>
                  <a:tcPr/>
                </a:tc>
                <a:tc>
                  <a:txBody>
                    <a:bodyPr/>
                    <a:lstStyle/>
                    <a:p>
                      <a:r>
                        <a:rPr lang="en-US" sz="2000" dirty="0"/>
                        <a:t>Medicaid</a:t>
                      </a:r>
                      <a:r>
                        <a:rPr lang="en-US" sz="2000" baseline="0" dirty="0"/>
                        <a:t> enrollment status</a:t>
                      </a:r>
                      <a:endParaRPr lang="en-US" sz="2000" dirty="0"/>
                    </a:p>
                  </a:txBody>
                  <a:tcPr/>
                </a:tc>
                <a:extLst>
                  <a:ext uri="{0D108BD9-81ED-4DB2-BD59-A6C34878D82A}">
                    <a16:rowId xmlns:a16="http://schemas.microsoft.com/office/drawing/2014/main" val="10004"/>
                  </a:ext>
                </a:extLst>
              </a:tr>
              <a:tr h="370840">
                <a:tc>
                  <a:txBody>
                    <a:bodyPr/>
                    <a:lstStyle/>
                    <a:p>
                      <a:r>
                        <a:rPr lang="en-US" sz="2000" dirty="0"/>
                        <a:t>Acute physiologic instability</a:t>
                      </a:r>
                    </a:p>
                  </a:txBody>
                  <a:tcPr/>
                </a:tc>
                <a:tc>
                  <a:txBody>
                    <a:bodyPr/>
                    <a:lstStyle/>
                    <a:p>
                      <a:r>
                        <a:rPr lang="en-US" sz="2000" dirty="0"/>
                        <a:t>Admission by transfer from another hospital or through emergency department</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52400" y="1676401"/>
            <a:ext cx="8839200" cy="769441"/>
          </a:xfrm>
          <a:prstGeom prst="rect">
            <a:avLst/>
          </a:prstGeom>
          <a:noFill/>
        </p:spPr>
        <p:txBody>
          <a:bodyPr wrap="square" rtlCol="0">
            <a:spAutoFit/>
          </a:bodyPr>
          <a:lstStyle/>
          <a:p>
            <a:r>
              <a:rPr lang="en-US" sz="2200" dirty="0"/>
              <a:t>When the actual (conceptual) risk factor of interest cannot be ascertained, we may use “proxy” risk factors instead – while recognizing their limitations.</a:t>
            </a:r>
          </a:p>
        </p:txBody>
      </p:sp>
    </p:spTree>
    <p:extLst>
      <p:ext uri="{BB962C8B-B14F-4D97-AF65-F5344CB8AC3E}">
        <p14:creationId xmlns:p14="http://schemas.microsoft.com/office/powerpoint/2010/main" val="193335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Key Concerns about Social Risk Factors</a:t>
            </a:r>
          </a:p>
        </p:txBody>
      </p:sp>
      <p:sp>
        <p:nvSpPr>
          <p:cNvPr id="7" name="Content Placeholder 3"/>
          <p:cNvSpPr txBox="1">
            <a:spLocks noGrp="1"/>
          </p:cNvSpPr>
          <p:nvPr>
            <p:ph idx="1"/>
          </p:nvPr>
        </p:nvSpPr>
        <p:spPr>
          <a:xfrm>
            <a:off x="152400" y="1643130"/>
            <a:ext cx="8839200" cy="4915320"/>
          </a:xfrm>
          <a:prstGeom prst="rect">
            <a:avLst/>
          </a:prstGeom>
          <a:noFill/>
        </p:spPr>
        <p:txBody>
          <a:bodyPr wrap="square" rtlCol="0">
            <a:spAutoFit/>
          </a:bodyPr>
          <a:lstStyle/>
          <a:p>
            <a:pPr>
              <a:lnSpc>
                <a:spcPct val="92000"/>
              </a:lnSpc>
              <a:spcBef>
                <a:spcPts val="500"/>
              </a:spcBef>
            </a:pPr>
            <a:r>
              <a:rPr lang="en-US" sz="2600" dirty="0"/>
              <a:t>Disadvantaged patient groups might receive worse quality of care, on average:</a:t>
            </a:r>
          </a:p>
          <a:p>
            <a:pPr lvl="1">
              <a:lnSpc>
                <a:spcPct val="92000"/>
              </a:lnSpc>
              <a:spcBef>
                <a:spcPts val="500"/>
              </a:spcBef>
            </a:pPr>
            <a:r>
              <a:rPr lang="en-US" sz="2200" dirty="0"/>
              <a:t>Bias in care by providers based on the sociodemographic characteristics of the patients (e.g., poverty, race, language).</a:t>
            </a:r>
          </a:p>
          <a:p>
            <a:pPr lvl="1">
              <a:lnSpc>
                <a:spcPct val="92000"/>
              </a:lnSpc>
              <a:spcBef>
                <a:spcPts val="500"/>
              </a:spcBef>
            </a:pPr>
            <a:r>
              <a:rPr lang="en-US" sz="2200" dirty="0"/>
              <a:t>Reduced resources and funding in places where patients receive care.</a:t>
            </a:r>
          </a:p>
          <a:p>
            <a:pPr lvl="1">
              <a:lnSpc>
                <a:spcPct val="92000"/>
              </a:lnSpc>
              <a:spcBef>
                <a:spcPts val="500"/>
              </a:spcBef>
            </a:pPr>
            <a:r>
              <a:rPr lang="en-US" sz="2200" dirty="0"/>
              <a:t>Attempts by the clinician to tailor care to perceived constraints of the patient (which may or may not be appropriate).</a:t>
            </a:r>
          </a:p>
          <a:p>
            <a:pPr>
              <a:lnSpc>
                <a:spcPct val="92000"/>
              </a:lnSpc>
              <a:spcBef>
                <a:spcPts val="500"/>
              </a:spcBef>
            </a:pPr>
            <a:r>
              <a:rPr lang="en-US" sz="2600" dirty="0"/>
              <a:t>Adjustment may mask meaningful differences in quality or performance, perhaps resulting from implementation of interventions to mitigate the effects of social risk factors.</a:t>
            </a:r>
          </a:p>
          <a:p>
            <a:pPr>
              <a:lnSpc>
                <a:spcPct val="92000"/>
              </a:lnSpc>
              <a:spcBef>
                <a:spcPts val="500"/>
              </a:spcBef>
            </a:pPr>
            <a:r>
              <a:rPr lang="en-US" sz="2600" dirty="0"/>
              <a:t>Adjustment implies that worse outcomes are “expected” for certain patient groups, creating a double standard, and no expectation that healthcare units try to mitigate these effects.</a:t>
            </a:r>
          </a:p>
        </p:txBody>
      </p:sp>
    </p:spTree>
    <p:extLst>
      <p:ext uri="{BB962C8B-B14F-4D97-AF65-F5344CB8AC3E}">
        <p14:creationId xmlns:p14="http://schemas.microsoft.com/office/powerpoint/2010/main" val="86147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Social Risk Factors</a:t>
            </a:r>
          </a:p>
        </p:txBody>
      </p:sp>
      <p:pic>
        <p:nvPicPr>
          <p:cNvPr id="2051" name="Picture 3" descr="A graphic of the conceptual framework of social risk factors and performance indicators for value-based pay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956" t="23184" r="32877" b="21622"/>
          <a:stretch/>
        </p:blipFill>
        <p:spPr bwMode="auto">
          <a:xfrm>
            <a:off x="10940" y="1600200"/>
            <a:ext cx="672447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735417" y="2624751"/>
            <a:ext cx="2286000" cy="2585323"/>
          </a:xfrm>
          <a:prstGeom prst="rect">
            <a:avLst/>
          </a:prstGeom>
        </p:spPr>
        <p:txBody>
          <a:bodyPr wrap="square">
            <a:spAutoFit/>
          </a:bodyPr>
          <a:lstStyle/>
          <a:p>
            <a:r>
              <a:rPr lang="en-US" dirty="0"/>
              <a:t>National Academies of Sciences, Engineering, and Medicine. 2017. Accounting for social risk factors in Medicare payment. Washington, DC: National Academies Press. </a:t>
            </a:r>
          </a:p>
        </p:txBody>
      </p:sp>
    </p:spTree>
    <p:extLst>
      <p:ext uri="{BB962C8B-B14F-4D97-AF65-F5344CB8AC3E}">
        <p14:creationId xmlns:p14="http://schemas.microsoft.com/office/powerpoint/2010/main" val="30801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Analytic Approaches</a:t>
            </a:r>
          </a:p>
        </p:txBody>
      </p:sp>
      <p:sp>
        <p:nvSpPr>
          <p:cNvPr id="7" name="Content Placeholder 3"/>
          <p:cNvSpPr txBox="1">
            <a:spLocks noGrp="1"/>
          </p:cNvSpPr>
          <p:nvPr>
            <p:ph idx="1"/>
          </p:nvPr>
        </p:nvSpPr>
        <p:spPr>
          <a:xfrm>
            <a:off x="152400" y="1676400"/>
            <a:ext cx="8839200" cy="3259610"/>
          </a:xfrm>
          <a:prstGeom prst="rect">
            <a:avLst/>
          </a:prstGeom>
          <a:noFill/>
        </p:spPr>
        <p:txBody>
          <a:bodyPr wrap="square" rtlCol="0">
            <a:spAutoFit/>
          </a:bodyPr>
          <a:lstStyle/>
          <a:p>
            <a:pPr>
              <a:lnSpc>
                <a:spcPct val="92000"/>
              </a:lnSpc>
              <a:spcBef>
                <a:spcPts val="500"/>
              </a:spcBef>
            </a:pPr>
            <a:r>
              <a:rPr lang="en-US" sz="2600" dirty="0"/>
              <a:t>Multivariable regression</a:t>
            </a:r>
          </a:p>
          <a:p>
            <a:pPr lvl="1">
              <a:lnSpc>
                <a:spcPct val="92000"/>
              </a:lnSpc>
              <a:spcBef>
                <a:spcPts val="500"/>
              </a:spcBef>
            </a:pPr>
            <a:r>
              <a:rPr lang="en-US" sz="2200" dirty="0"/>
              <a:t>Account for clustering of patients within units</a:t>
            </a:r>
          </a:p>
          <a:p>
            <a:pPr lvl="1">
              <a:lnSpc>
                <a:spcPct val="92000"/>
              </a:lnSpc>
              <a:spcBef>
                <a:spcPts val="500"/>
              </a:spcBef>
            </a:pPr>
            <a:r>
              <a:rPr lang="en-US" sz="2200" dirty="0"/>
              <a:t>Hierarchical/mixed models</a:t>
            </a:r>
          </a:p>
          <a:p>
            <a:pPr lvl="1">
              <a:lnSpc>
                <a:spcPct val="92000"/>
              </a:lnSpc>
              <a:spcBef>
                <a:spcPts val="500"/>
              </a:spcBef>
            </a:pPr>
            <a:r>
              <a:rPr lang="en-US" sz="2200" dirty="0"/>
              <a:t>Random effects</a:t>
            </a:r>
          </a:p>
          <a:p>
            <a:pPr lvl="1">
              <a:lnSpc>
                <a:spcPct val="92000"/>
              </a:lnSpc>
              <a:spcBef>
                <a:spcPts val="500"/>
              </a:spcBef>
            </a:pPr>
            <a:r>
              <a:rPr lang="en-US" sz="2200" dirty="0"/>
              <a:t>Shrinkage estimators</a:t>
            </a:r>
          </a:p>
          <a:p>
            <a:pPr>
              <a:lnSpc>
                <a:spcPct val="92000"/>
              </a:lnSpc>
              <a:spcBef>
                <a:spcPts val="500"/>
              </a:spcBef>
            </a:pPr>
            <a:r>
              <a:rPr lang="en-US" sz="2600" dirty="0"/>
              <a:t>Classification trees</a:t>
            </a:r>
          </a:p>
          <a:p>
            <a:pPr>
              <a:lnSpc>
                <a:spcPct val="92000"/>
              </a:lnSpc>
              <a:spcBef>
                <a:spcPts val="500"/>
              </a:spcBef>
            </a:pPr>
            <a:r>
              <a:rPr lang="en-US" sz="2600" dirty="0"/>
              <a:t>Machine learning</a:t>
            </a:r>
          </a:p>
          <a:p>
            <a:pPr>
              <a:lnSpc>
                <a:spcPct val="92000"/>
              </a:lnSpc>
              <a:spcBef>
                <a:spcPts val="500"/>
              </a:spcBef>
            </a:pPr>
            <a:r>
              <a:rPr lang="en-US" sz="2600" dirty="0"/>
              <a:t>Propensity scores</a:t>
            </a:r>
          </a:p>
        </p:txBody>
      </p:sp>
    </p:spTree>
    <p:extLst>
      <p:ext uri="{BB962C8B-B14F-4D97-AF65-F5344CB8AC3E}">
        <p14:creationId xmlns:p14="http://schemas.microsoft.com/office/powerpoint/2010/main" val="91486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Evaluating Risk-Adjustment</a:t>
            </a:r>
          </a:p>
        </p:txBody>
      </p:sp>
      <p:sp>
        <p:nvSpPr>
          <p:cNvPr id="7" name="Content Placeholder 3"/>
          <p:cNvSpPr txBox="1">
            <a:spLocks noGrp="1"/>
          </p:cNvSpPr>
          <p:nvPr>
            <p:ph idx="1"/>
          </p:nvPr>
        </p:nvSpPr>
        <p:spPr>
          <a:xfrm>
            <a:off x="152400" y="1676400"/>
            <a:ext cx="8839200" cy="4830297"/>
          </a:xfrm>
          <a:prstGeom prst="rect">
            <a:avLst/>
          </a:prstGeom>
          <a:noFill/>
        </p:spPr>
        <p:txBody>
          <a:bodyPr wrap="square" rtlCol="0">
            <a:spAutoFit/>
          </a:bodyPr>
          <a:lstStyle/>
          <a:p>
            <a:pPr>
              <a:lnSpc>
                <a:spcPct val="92000"/>
              </a:lnSpc>
              <a:spcBef>
                <a:spcPts val="500"/>
              </a:spcBef>
            </a:pPr>
            <a:r>
              <a:rPr lang="en-US" sz="2600" dirty="0"/>
              <a:t>National Quality Forum Measure Evaluation Criteria and Guidance for Evaluating Measures for Endorsement, August 2017</a:t>
            </a:r>
          </a:p>
          <a:p>
            <a:pPr>
              <a:lnSpc>
                <a:spcPct val="92000"/>
              </a:lnSpc>
              <a:spcBef>
                <a:spcPts val="500"/>
              </a:spcBef>
            </a:pPr>
            <a:r>
              <a:rPr lang="en-US" sz="2600" dirty="0"/>
              <a:t>“an evidence-based risk-adjustment strategy is specified; is based on patient factors (including clinical and social risk factors) that influence the measured outcome and are present at start of care, and has demonstrated adequate discrimination and calibration”</a:t>
            </a:r>
          </a:p>
          <a:p>
            <a:pPr>
              <a:lnSpc>
                <a:spcPct val="92000"/>
              </a:lnSpc>
              <a:spcBef>
                <a:spcPts val="500"/>
              </a:spcBef>
            </a:pPr>
            <a:r>
              <a:rPr lang="en-US" sz="2600" dirty="0"/>
              <a:t>OR</a:t>
            </a:r>
          </a:p>
          <a:p>
            <a:pPr>
              <a:lnSpc>
                <a:spcPct val="92000"/>
              </a:lnSpc>
              <a:spcBef>
                <a:spcPts val="500"/>
              </a:spcBef>
            </a:pPr>
            <a:r>
              <a:rPr lang="en-US" sz="2600" dirty="0"/>
              <a:t>“rationale/data support no risk adjustment.”</a:t>
            </a:r>
          </a:p>
          <a:p>
            <a:pPr>
              <a:lnSpc>
                <a:spcPct val="92000"/>
              </a:lnSpc>
              <a:spcBef>
                <a:spcPts val="500"/>
              </a:spcBef>
            </a:pPr>
            <a:r>
              <a:rPr lang="en-US" sz="2600" dirty="0"/>
              <a:t>“Risk factors that influence outcomes should not be specified as exclusions.”</a:t>
            </a:r>
          </a:p>
        </p:txBody>
      </p:sp>
    </p:spTree>
    <p:extLst>
      <p:ext uri="{BB962C8B-B14F-4D97-AF65-F5344CB8AC3E}">
        <p14:creationId xmlns:p14="http://schemas.microsoft.com/office/powerpoint/2010/main" val="83852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Evaluating Risk-Adjustment</a:t>
            </a:r>
          </a:p>
        </p:txBody>
      </p:sp>
      <p:sp>
        <p:nvSpPr>
          <p:cNvPr id="7" name="Content Placeholder 3"/>
          <p:cNvSpPr txBox="1">
            <a:spLocks noGrp="1"/>
          </p:cNvSpPr>
          <p:nvPr>
            <p:ph idx="1"/>
          </p:nvPr>
        </p:nvSpPr>
        <p:spPr>
          <a:xfrm>
            <a:off x="152400" y="1676400"/>
            <a:ext cx="8839200" cy="4766177"/>
          </a:xfrm>
          <a:prstGeom prst="rect">
            <a:avLst/>
          </a:prstGeom>
          <a:noFill/>
        </p:spPr>
        <p:txBody>
          <a:bodyPr wrap="square" rtlCol="0">
            <a:spAutoFit/>
          </a:bodyPr>
          <a:lstStyle/>
          <a:p>
            <a:pPr>
              <a:lnSpc>
                <a:spcPct val="92000"/>
              </a:lnSpc>
              <a:spcBef>
                <a:spcPts val="500"/>
              </a:spcBef>
            </a:pPr>
            <a:r>
              <a:rPr lang="en-US" sz="2600" dirty="0"/>
              <a:t>Face/content validity: Does the method adjust for all of the key content domains identified by prior research or expert knowledge?</a:t>
            </a:r>
          </a:p>
          <a:p>
            <a:pPr>
              <a:lnSpc>
                <a:spcPct val="92000"/>
              </a:lnSpc>
              <a:spcBef>
                <a:spcPts val="500"/>
              </a:spcBef>
            </a:pPr>
            <a:r>
              <a:rPr lang="en-US" sz="2600" dirty="0"/>
              <a:t>Criterion validity: Does the method perform as well as a “gold standard” method based on detailed clinical factors?</a:t>
            </a:r>
          </a:p>
          <a:p>
            <a:pPr>
              <a:lnSpc>
                <a:spcPct val="92000"/>
              </a:lnSpc>
              <a:spcBef>
                <a:spcPts val="500"/>
              </a:spcBef>
            </a:pPr>
            <a:r>
              <a:rPr lang="en-US" sz="2600" dirty="0"/>
              <a:t>Predictive validity: Does the method have adequate discrimination and calibration in predicting outcomes?</a:t>
            </a:r>
          </a:p>
          <a:p>
            <a:pPr>
              <a:lnSpc>
                <a:spcPct val="92000"/>
              </a:lnSpc>
              <a:spcBef>
                <a:spcPts val="500"/>
              </a:spcBef>
            </a:pPr>
            <a:r>
              <a:rPr lang="en-US" sz="2600" dirty="0"/>
              <a:t>Construct validity: Does the method behave as expected, based on a previously articulated construct or conceptual framework?</a:t>
            </a:r>
          </a:p>
          <a:p>
            <a:pPr>
              <a:lnSpc>
                <a:spcPct val="92000"/>
              </a:lnSpc>
              <a:spcBef>
                <a:spcPts val="500"/>
              </a:spcBef>
            </a:pPr>
            <a:r>
              <a:rPr lang="en-US" sz="2600" dirty="0"/>
              <a:t>Attributional validity: Can the method be used to attribute  differences in outcomes to differences in processes of care?</a:t>
            </a:r>
          </a:p>
        </p:txBody>
      </p:sp>
    </p:spTree>
    <p:extLst>
      <p:ext uri="{BB962C8B-B14F-4D97-AF65-F5344CB8AC3E}">
        <p14:creationId xmlns:p14="http://schemas.microsoft.com/office/powerpoint/2010/main" val="216378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8" name="Content Placeholder 3"/>
          <p:cNvSpPr txBox="1">
            <a:spLocks noGrp="1"/>
          </p:cNvSpPr>
          <p:nvPr>
            <p:ph idx="1"/>
          </p:nvPr>
        </p:nvSpPr>
        <p:spPr>
          <a:xfrm>
            <a:off x="260166" y="1828800"/>
            <a:ext cx="8623667" cy="4315027"/>
          </a:xfrm>
          <a:prstGeom prst="rect">
            <a:avLst/>
          </a:prstGeom>
          <a:noFill/>
        </p:spPr>
        <p:txBody>
          <a:bodyPr wrap="square" rtlCol="0">
            <a:spAutoFit/>
          </a:bodyPr>
          <a:lstStyle/>
          <a:p>
            <a:r>
              <a:rPr lang="en-US" sz="2400" dirty="0"/>
              <a:t>CMS understands the importance of risk-adjustment and highlights strategies for risk-adjusting measures in the </a:t>
            </a:r>
            <a:r>
              <a:rPr lang="en-US" sz="2400" i="1" dirty="0"/>
              <a:t>CMS MMS Blueprint</a:t>
            </a:r>
          </a:p>
          <a:p>
            <a:r>
              <a:rPr lang="en-US" sz="2400" i="1" dirty="0"/>
              <a:t>The Blueprint </a:t>
            </a:r>
            <a:r>
              <a:rPr lang="en-US" sz="2400" dirty="0"/>
              <a:t>provides evidenced-based risk-adjustment strategies that include statistical risk models and stratification.</a:t>
            </a:r>
          </a:p>
          <a:p>
            <a:r>
              <a:rPr lang="en-US" sz="2400" dirty="0"/>
              <a:t>CMS is aware of the challenge when developing outcome measures, because performance of those measures holds the provider accountable for the outcome.</a:t>
            </a:r>
          </a:p>
          <a:p>
            <a:pPr lvl="1"/>
            <a:r>
              <a:rPr lang="en-US" sz="2000" dirty="0"/>
              <a:t>When measuring outcomes, there is a need to control for outside factors that influence health</a:t>
            </a:r>
          </a:p>
          <a:p>
            <a:endParaRPr lang="en-US" sz="2400" i="1" dirty="0"/>
          </a:p>
        </p:txBody>
      </p:sp>
    </p:spTree>
    <p:extLst>
      <p:ext uri="{BB962C8B-B14F-4D97-AF65-F5344CB8AC3E}">
        <p14:creationId xmlns:p14="http://schemas.microsoft.com/office/powerpoint/2010/main" val="104873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Discrimination and Calibration</a:t>
            </a:r>
          </a:p>
        </p:txBody>
      </p:sp>
      <p:sp>
        <p:nvSpPr>
          <p:cNvPr id="7" name="Content Placeholder 3"/>
          <p:cNvSpPr txBox="1">
            <a:spLocks noGrp="1"/>
          </p:cNvSpPr>
          <p:nvPr>
            <p:ph idx="1"/>
          </p:nvPr>
        </p:nvSpPr>
        <p:spPr>
          <a:xfrm>
            <a:off x="152400" y="1676400"/>
            <a:ext cx="8839200" cy="4915320"/>
          </a:xfrm>
          <a:prstGeom prst="rect">
            <a:avLst/>
          </a:prstGeom>
          <a:noFill/>
        </p:spPr>
        <p:txBody>
          <a:bodyPr wrap="square" rtlCol="0">
            <a:spAutoFit/>
          </a:bodyPr>
          <a:lstStyle/>
          <a:p>
            <a:pPr>
              <a:lnSpc>
                <a:spcPct val="92000"/>
              </a:lnSpc>
              <a:spcBef>
                <a:spcPts val="500"/>
              </a:spcBef>
            </a:pPr>
            <a:r>
              <a:rPr lang="en-US" sz="2600" dirty="0"/>
              <a:t>Discrimination: extent to which the model predicts higher probabilities of the outcome for patients who experienced the outcome than for those who did not</a:t>
            </a:r>
          </a:p>
          <a:p>
            <a:pPr lvl="1">
              <a:lnSpc>
                <a:spcPct val="92000"/>
              </a:lnSpc>
              <a:spcBef>
                <a:spcPts val="500"/>
              </a:spcBef>
            </a:pPr>
            <a:r>
              <a:rPr lang="en-US" sz="2200" dirty="0"/>
              <a:t>C statistic = area under ROC curve (among randomly selected pairs of observations with and without the adverse outcome, how often does the risk-adjustment model predict a higher likelihood?)</a:t>
            </a:r>
          </a:p>
          <a:p>
            <a:pPr>
              <a:lnSpc>
                <a:spcPct val="92000"/>
              </a:lnSpc>
              <a:spcBef>
                <a:spcPts val="500"/>
              </a:spcBef>
            </a:pPr>
            <a:r>
              <a:rPr lang="en-US" sz="2600" dirty="0"/>
              <a:t>Calibration: match between predicted and actual outcome rates within subgroups of the data such as risk deciles</a:t>
            </a:r>
          </a:p>
          <a:p>
            <a:pPr lvl="1">
              <a:lnSpc>
                <a:spcPct val="92000"/>
              </a:lnSpc>
              <a:spcBef>
                <a:spcPts val="500"/>
              </a:spcBef>
            </a:pPr>
            <a:r>
              <a:rPr lang="en-US" sz="2200" dirty="0"/>
              <a:t>Does the model overpredict or underpredict risk, on average, either overall or in meaningful subgroups?</a:t>
            </a:r>
          </a:p>
          <a:p>
            <a:pPr>
              <a:lnSpc>
                <a:spcPct val="92000"/>
              </a:lnSpc>
              <a:spcBef>
                <a:spcPts val="500"/>
              </a:spcBef>
            </a:pPr>
            <a:r>
              <a:rPr lang="en-US" sz="2600" dirty="0"/>
              <a:t>Overall measures: R squared, Brier score, Mean squared prediction error</a:t>
            </a:r>
          </a:p>
          <a:p>
            <a:pPr>
              <a:lnSpc>
                <a:spcPct val="92000"/>
              </a:lnSpc>
              <a:spcBef>
                <a:spcPts val="500"/>
              </a:spcBef>
            </a:pPr>
            <a:endParaRPr lang="en-US" sz="2600" dirty="0"/>
          </a:p>
        </p:txBody>
      </p:sp>
    </p:spTree>
    <p:extLst>
      <p:ext uri="{BB962C8B-B14F-4D97-AF65-F5344CB8AC3E}">
        <p14:creationId xmlns:p14="http://schemas.microsoft.com/office/powerpoint/2010/main" val="256625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133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Discrimination and Calibration</a:t>
            </a:r>
          </a:p>
        </p:txBody>
      </p:sp>
      <p:pic>
        <p:nvPicPr>
          <p:cNvPr id="1026" name="Picture 2" descr="Image of an example of a ROC curve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71" y="1600200"/>
            <a:ext cx="491973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graphic of predicting probability">
            <a:extLst>
              <a:ext uri="{C183D7F6-B498-43B3-948B-1728B52AA6E4}">
                <adec:decorative xmlns:adec="http://schemas.microsoft.com/office/drawing/2017/decorative" val="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572000" y="3207913"/>
            <a:ext cx="4520508" cy="354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5235099"/>
            <a:ext cx="4572000" cy="1477328"/>
          </a:xfrm>
          <a:prstGeom prst="rect">
            <a:avLst/>
          </a:prstGeom>
        </p:spPr>
        <p:txBody>
          <a:bodyPr>
            <a:spAutoFit/>
          </a:bodyPr>
          <a:lstStyle/>
          <a:p>
            <a:r>
              <a:rPr lang="en-US" dirty="0"/>
              <a:t>Matheny ME, Ohno-Machado L, Resnic FS. Discrimination and calibration of</a:t>
            </a:r>
          </a:p>
          <a:p>
            <a:r>
              <a:rPr lang="en-US" dirty="0"/>
              <a:t>mortality risk prediction models in interventional cardiology. J Biomed Inform.</a:t>
            </a:r>
          </a:p>
          <a:p>
            <a:r>
              <a:rPr lang="en-US" dirty="0"/>
              <a:t>2005; 38(5):367-75.</a:t>
            </a:r>
          </a:p>
        </p:txBody>
      </p:sp>
    </p:spTree>
    <p:extLst>
      <p:ext uri="{BB962C8B-B14F-4D97-AF65-F5344CB8AC3E}">
        <p14:creationId xmlns:p14="http://schemas.microsoft.com/office/powerpoint/2010/main" val="245767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8895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References</a:t>
            </a:r>
          </a:p>
        </p:txBody>
      </p:sp>
      <p:sp>
        <p:nvSpPr>
          <p:cNvPr id="7" name="Content Placeholder 2"/>
          <p:cNvSpPr>
            <a:spLocks noGrp="1"/>
          </p:cNvSpPr>
          <p:nvPr>
            <p:ph idx="1"/>
          </p:nvPr>
        </p:nvSpPr>
        <p:spPr>
          <a:xfrm>
            <a:off x="381000" y="1981200"/>
            <a:ext cx="8382000" cy="4724400"/>
          </a:xfrm>
        </p:spPr>
        <p:txBody>
          <a:bodyPr>
            <a:normAutofit fontScale="70000" lnSpcReduction="20000"/>
          </a:bodyPr>
          <a:lstStyle/>
          <a:p>
            <a:r>
              <a:rPr lang="en-US" sz="3400" dirty="0"/>
              <a:t>CMS MAT</a:t>
            </a:r>
          </a:p>
          <a:p>
            <a:pPr lvl="1"/>
            <a:r>
              <a:rPr lang="en-US" sz="2900" dirty="0">
                <a:hlinkClick r:id="rId3"/>
              </a:rPr>
              <a:t>https://www.emeasuretool.cms.gov</a:t>
            </a:r>
            <a:endParaRPr lang="en-US" sz="2900" dirty="0"/>
          </a:p>
          <a:p>
            <a:r>
              <a:rPr lang="en-US" sz="3400" dirty="0"/>
              <a:t>National Quality Forum</a:t>
            </a:r>
          </a:p>
          <a:p>
            <a:pPr lvl="1"/>
            <a:r>
              <a:rPr lang="en-US" sz="2900" dirty="0">
                <a:hlinkClick r:id="rId4"/>
              </a:rPr>
              <a:t>http://www.qualityforum.org/Home.aspx</a:t>
            </a:r>
            <a:r>
              <a:rPr lang="en-US" sz="2900" dirty="0"/>
              <a:t> </a:t>
            </a:r>
          </a:p>
          <a:p>
            <a:pPr lvl="1"/>
            <a:r>
              <a:rPr lang="en-US" sz="2900" dirty="0">
                <a:hlinkClick r:id="rId5"/>
              </a:rPr>
              <a:t>http://www.qualityforum.org/Publications/2014/08/Risk_Adjustment_for_Socioeconomic_Status_or_Other_Sociodemographic_Factors.aspx</a:t>
            </a:r>
            <a:r>
              <a:rPr lang="en-US" sz="2900" dirty="0"/>
              <a:t> </a:t>
            </a:r>
          </a:p>
          <a:p>
            <a:r>
              <a:rPr lang="en-US" sz="3400" dirty="0"/>
              <a:t>National Academy of Medicine</a:t>
            </a:r>
          </a:p>
          <a:p>
            <a:pPr lvl="1"/>
            <a:r>
              <a:rPr lang="en-US" sz="2900" dirty="0">
                <a:hlinkClick r:id="rId6"/>
              </a:rPr>
              <a:t>https://www.nap.edu/read/23635/chapter/1</a:t>
            </a:r>
            <a:r>
              <a:rPr lang="en-US" sz="2900" dirty="0"/>
              <a:t> </a:t>
            </a:r>
          </a:p>
          <a:p>
            <a:r>
              <a:rPr lang="en-US" sz="3700" dirty="0"/>
              <a:t>AHA/ACC</a:t>
            </a:r>
          </a:p>
          <a:p>
            <a:pPr lvl="1"/>
            <a:r>
              <a:rPr lang="en-US" sz="2900" dirty="0">
                <a:hlinkClick r:id="rId7"/>
              </a:rPr>
              <a:t>http://circ.ahajournals.org/content/113/3/456.long</a:t>
            </a:r>
            <a:r>
              <a:rPr lang="en-US" sz="2700" dirty="0"/>
              <a:t> </a:t>
            </a:r>
          </a:p>
          <a:p>
            <a:r>
              <a:rPr lang="en-US" sz="3400" dirty="0"/>
              <a:t>Iezzoni LI, et al. </a:t>
            </a:r>
            <a:r>
              <a:rPr lang="en-US" sz="3400" i="1" dirty="0"/>
              <a:t>Risk Adjustment for Measuring Health Care Outcomes, 4</a:t>
            </a:r>
            <a:r>
              <a:rPr lang="en-US" sz="3400" i="1" baseline="30000" dirty="0"/>
              <a:t>th</a:t>
            </a:r>
            <a:r>
              <a:rPr lang="en-US" sz="3400" i="1" dirty="0"/>
              <a:t> edition. </a:t>
            </a:r>
            <a:r>
              <a:rPr lang="en-US" sz="3400" dirty="0"/>
              <a:t>Health Administration Press: Chicago, 2013.</a:t>
            </a:r>
          </a:p>
        </p:txBody>
      </p:sp>
    </p:spTree>
    <p:extLst>
      <p:ext uri="{BB962C8B-B14F-4D97-AF65-F5344CB8AC3E}">
        <p14:creationId xmlns:p14="http://schemas.microsoft.com/office/powerpoint/2010/main" val="344142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pic>
        <p:nvPicPr>
          <p:cNvPr id="7" name="Picture 6" descr="a decorative image displaying a question mark">
            <a:extLst>
              <a:ext uri="{FF2B5EF4-FFF2-40B4-BE49-F238E27FC236}">
                <a16:creationId xmlns:a16="http://schemas.microsoft.com/office/drawing/2014/main" id="{BB8BF002-65AB-4DC7-9F54-05D5B1589088}"/>
              </a:ext>
              <a:ext uri="{C183D7F6-B498-43B3-948B-1728B52AA6E4}">
                <adec:decorative xmlns:adec="http://schemas.microsoft.com/office/drawing/2017/decorative" val="0"/>
              </a:ext>
            </a:extLst>
          </p:cNvPr>
          <p:cNvPicPr>
            <a:picLocks noChangeAspect="1"/>
          </p:cNvPicPr>
          <p:nvPr/>
        </p:nvPicPr>
        <p:blipFill>
          <a:blip r:embed="rId3" cstate="print"/>
          <a:stretch>
            <a:fillRect/>
          </a:stretch>
        </p:blipFill>
        <p:spPr>
          <a:xfrm>
            <a:off x="2209800" y="2714659"/>
            <a:ext cx="4724400" cy="354554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t"/>
          <a:lstStyle/>
          <a:p>
            <a:r>
              <a:rPr lang="en-US" dirty="0"/>
              <a:t>CMS Showcase Opportunities</a:t>
            </a:r>
          </a:p>
        </p:txBody>
      </p:sp>
      <p:sp>
        <p:nvSpPr>
          <p:cNvPr id="3" name="Content Placeholder 2"/>
          <p:cNvSpPr>
            <a:spLocks noGrp="1"/>
          </p:cNvSpPr>
          <p:nvPr>
            <p:ph idx="1"/>
          </p:nvPr>
        </p:nvSpPr>
        <p:spPr>
          <a:xfrm>
            <a:off x="0" y="1828800"/>
            <a:ext cx="8991599" cy="4297363"/>
          </a:xfrm>
        </p:spPr>
        <p:txBody>
          <a:bodyPr>
            <a:normAutofit/>
          </a:bodyPr>
          <a:lstStyle/>
          <a:p>
            <a:pPr marL="457200" lvl="1" indent="0">
              <a:buNone/>
            </a:pPr>
            <a:r>
              <a:rPr lang="en-US" sz="2700" b="1" dirty="0"/>
              <a:t>Reminder: </a:t>
            </a:r>
          </a:p>
          <a:p>
            <a:pPr marL="457200" lvl="1" indent="0">
              <a:buNone/>
            </a:pPr>
            <a:endParaRPr lang="en-US" sz="2700" dirty="0"/>
          </a:p>
          <a:p>
            <a:pPr marL="457200" lvl="1" indent="0">
              <a:buNone/>
            </a:pPr>
            <a:r>
              <a:rPr lang="en-US" sz="2700" dirty="0"/>
              <a:t>If you are currently developing quality measures that you would like to present to CMS contact the MMS Support Desk at </a:t>
            </a:r>
            <a:r>
              <a:rPr lang="en-US" sz="2700" dirty="0">
                <a:hlinkClick r:id="rId3"/>
              </a:rPr>
              <a:t>MMSsupport@Battelle.org</a:t>
            </a:r>
            <a:endParaRPr lang="en-US" sz="2700" dirty="0"/>
          </a:p>
          <a:p>
            <a:pPr marL="457200" lvl="1" indent="0">
              <a:buNone/>
            </a:pPr>
            <a:endParaRPr lang="en-US" sz="3200" dirty="0"/>
          </a:p>
          <a:p>
            <a:endParaRPr lang="en-US" dirty="0"/>
          </a:p>
        </p:txBody>
      </p:sp>
      <p:sp>
        <p:nvSpPr>
          <p:cNvPr id="7"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Tree>
    <p:extLst>
      <p:ext uri="{BB962C8B-B14F-4D97-AF65-F5344CB8AC3E}">
        <p14:creationId xmlns:p14="http://schemas.microsoft.com/office/powerpoint/2010/main" val="132984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MACRA Monthly Newsletter</a:t>
            </a:r>
          </a:p>
        </p:txBody>
      </p:sp>
      <p:pic>
        <p:nvPicPr>
          <p:cNvPr id="8" name="Content Placeholder 7" descr="Screenshot of the MACRA newsletter">
            <a:extLst>
              <a:ext uri="{FF2B5EF4-FFF2-40B4-BE49-F238E27FC236}">
                <a16:creationId xmlns:a16="http://schemas.microsoft.com/office/drawing/2014/main" id="{0A8C601B-3030-4537-AEDB-B8EF2DDF7B6C}"/>
              </a:ext>
            </a:extLst>
          </p:cNvPr>
          <p:cNvPicPr>
            <a:picLocks noGrp="1" noChangeAspect="1"/>
          </p:cNvPicPr>
          <p:nvPr>
            <p:ph idx="1"/>
          </p:nvPr>
        </p:nvPicPr>
        <p:blipFill rotWithShape="1">
          <a:blip r:embed="rId3"/>
          <a:srcRect l="74177" t="31301" r="10366" b="19269"/>
          <a:stretch/>
        </p:blipFill>
        <p:spPr>
          <a:xfrm>
            <a:off x="156411" y="1922145"/>
            <a:ext cx="4777977" cy="4297363"/>
          </a:xfrm>
          <a:prstGeom prst="rect">
            <a:avLst/>
          </a:prstGeom>
        </p:spPr>
      </p:pic>
      <p:pic>
        <p:nvPicPr>
          <p:cNvPr id="9" name="Picture 8" descr="screenshot of announcements listed in the MACRA newsletter">
            <a:extLst>
              <a:ext uri="{FF2B5EF4-FFF2-40B4-BE49-F238E27FC236}">
                <a16:creationId xmlns:a16="http://schemas.microsoft.com/office/drawing/2014/main" id="{EE6504FE-2060-47C1-9A51-1C7BC1314091}"/>
              </a:ext>
              <a:ext uri="{C183D7F6-B498-43B3-948B-1728B52AA6E4}">
                <adec:decorative xmlns:adec="http://schemas.microsoft.com/office/drawing/2017/decorative" val="0"/>
              </a:ext>
            </a:extLst>
          </p:cNvPr>
          <p:cNvPicPr>
            <a:picLocks noChangeAspect="1"/>
          </p:cNvPicPr>
          <p:nvPr/>
        </p:nvPicPr>
        <p:blipFill rotWithShape="1">
          <a:blip r:embed="rId4"/>
          <a:srcRect l="72713" t="33577" r="8811" b="3008"/>
          <a:stretch/>
        </p:blipFill>
        <p:spPr>
          <a:xfrm>
            <a:off x="5128954" y="1978405"/>
            <a:ext cx="3862646" cy="3728795"/>
          </a:xfrm>
          <a:prstGeom prst="rect">
            <a:avLst/>
          </a:prstGeom>
        </p:spPr>
      </p:pic>
    </p:spTree>
    <p:extLst>
      <p:ext uri="{BB962C8B-B14F-4D97-AF65-F5344CB8AC3E}">
        <p14:creationId xmlns:p14="http://schemas.microsoft.com/office/powerpoint/2010/main" val="286367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7" name="Content Placeholder 1"/>
          <p:cNvSpPr>
            <a:spLocks noGrp="1"/>
          </p:cNvSpPr>
          <p:nvPr>
            <p:ph idx="1"/>
          </p:nvPr>
        </p:nvSpPr>
        <p:spPr/>
        <p:txBody>
          <a:bodyPr>
            <a:normAutofit/>
          </a:bodyPr>
          <a:lstStyle/>
          <a:p>
            <a:pPr marL="0" indent="0">
              <a:buNone/>
            </a:pPr>
            <a:r>
              <a:rPr lang="en-US" sz="2700" b="1" dirty="0"/>
              <a:t>Planned Upcoming Webinars:</a:t>
            </a:r>
          </a:p>
          <a:p>
            <a:pPr lvl="1"/>
            <a:r>
              <a:rPr lang="en-US" sz="2700" b="1" dirty="0"/>
              <a:t>June 27, 2018; </a:t>
            </a:r>
            <a:r>
              <a:rPr lang="en-US" sz="2700" dirty="0"/>
              <a:t>2:00-3:00pm ET: CQL for Clinicians and What It Means for You</a:t>
            </a:r>
          </a:p>
          <a:p>
            <a:pPr lvl="1"/>
            <a:r>
              <a:rPr lang="en-US" sz="2700" b="1" dirty="0"/>
              <a:t>July 25, 2018; </a:t>
            </a:r>
            <a:r>
              <a:rPr lang="en-US" sz="2700" dirty="0"/>
              <a:t>2:00-3:00pm ET: Developing and Implementing a Technical Expert Panel (TEP)</a:t>
            </a:r>
            <a:endParaRPr lang="en-US" sz="2700" b="1" dirty="0"/>
          </a:p>
          <a:p>
            <a:pPr marL="514350" indent="-457200"/>
            <a:r>
              <a:rPr lang="en-US" sz="2700" dirty="0"/>
              <a:t>Suggestions for future topics?</a:t>
            </a:r>
          </a:p>
          <a:p>
            <a:pPr marL="514350" indent="-457200"/>
            <a:endParaRPr lang="en-US" sz="105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Risk-Adjustment for Measures</a:t>
            </a:r>
          </a:p>
        </p:txBody>
      </p:sp>
      <p:sp>
        <p:nvSpPr>
          <p:cNvPr id="6" name="Text Placeholder 1"/>
          <p:cNvSpPr txBox="1">
            <a:spLocks/>
          </p:cNvSpPr>
          <p:nvPr/>
        </p:nvSpPr>
        <p:spPr>
          <a:xfrm>
            <a:off x="228600" y="1828800"/>
            <a:ext cx="86868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a:t>
            </a:r>
            <a:r>
              <a:rPr lang="en-US" sz="2700" dirty="0">
                <a:solidFill>
                  <a:srgbClr val="0000FF"/>
                </a:solidFill>
              </a:rPr>
              <a:t>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Golden Horton: </a:t>
            </a:r>
            <a:r>
              <a:rPr lang="en-US" sz="2700" dirty="0">
                <a:hlinkClick r:id="rId4"/>
              </a:rPr>
              <a:t>Golden.Horton@cms.hhs.gov</a:t>
            </a:r>
            <a:r>
              <a:rPr lang="en-US" sz="2700" dirty="0"/>
              <a:t> </a:t>
            </a:r>
          </a:p>
          <a:p>
            <a:pPr marL="0" indent="0">
              <a:buNone/>
            </a:pPr>
            <a:r>
              <a:rPr lang="en-US" sz="2700" dirty="0"/>
              <a:t>Kimberly Rawlings: </a:t>
            </a:r>
            <a:r>
              <a:rPr lang="en-US" sz="2700" dirty="0">
                <a:hlinkClick r:id="rId5"/>
              </a:rPr>
              <a:t>Kimberly.Rawlings@cms.hhs.gov</a:t>
            </a:r>
            <a:r>
              <a:rPr lang="en-US" sz="2700" dirty="0"/>
              <a:t> </a:t>
            </a:r>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Tree>
    <p:extLst>
      <p:ext uri="{BB962C8B-B14F-4D97-AF65-F5344CB8AC3E}">
        <p14:creationId xmlns:p14="http://schemas.microsoft.com/office/powerpoint/2010/main" val="2753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8" name="Content Placeholder 3"/>
          <p:cNvSpPr txBox="1">
            <a:spLocks noGrp="1"/>
          </p:cNvSpPr>
          <p:nvPr>
            <p:ph idx="1"/>
          </p:nvPr>
        </p:nvSpPr>
        <p:spPr>
          <a:xfrm>
            <a:off x="260166" y="1676400"/>
            <a:ext cx="8623667" cy="3194721"/>
          </a:xfrm>
          <a:prstGeom prst="rect">
            <a:avLst/>
          </a:prstGeom>
          <a:noFill/>
        </p:spPr>
        <p:txBody>
          <a:bodyPr wrap="square" rtlCol="0">
            <a:spAutoFit/>
          </a:bodyPr>
          <a:lstStyle/>
          <a:p>
            <a:r>
              <a:rPr lang="en-US" sz="2400" dirty="0"/>
              <a:t>Multiple terms that describe the concept:</a:t>
            </a:r>
          </a:p>
          <a:p>
            <a:pPr lvl="1"/>
            <a:r>
              <a:rPr lang="en-US" sz="2000" dirty="0"/>
              <a:t>Severity adjustment</a:t>
            </a:r>
          </a:p>
          <a:p>
            <a:pPr lvl="1"/>
            <a:r>
              <a:rPr lang="en-US" sz="2000" dirty="0"/>
              <a:t>Case-mix adjustment</a:t>
            </a:r>
            <a:endParaRPr lang="en-US" sz="2400" dirty="0"/>
          </a:p>
          <a:p>
            <a:r>
              <a:rPr lang="en-US" sz="2400" dirty="0"/>
              <a:t>Accounting for social risk factors should be considered when and where appropriate</a:t>
            </a:r>
          </a:p>
          <a:p>
            <a:r>
              <a:rPr lang="en-US" sz="2400" dirty="0"/>
              <a:t>Ultimately, the measure developer must determine if risk adjustment is necessary or if including risk adjustment may obscure disparities in care for patients with social risk factors</a:t>
            </a:r>
          </a:p>
        </p:txBody>
      </p:sp>
      <p:pic>
        <p:nvPicPr>
          <p:cNvPr id="4" name="Picture 3" descr="Decorative image showing the word Risk being erased">
            <a:extLst>
              <a:ext uri="{FF2B5EF4-FFF2-40B4-BE49-F238E27FC236}">
                <a16:creationId xmlns:a16="http://schemas.microsoft.com/office/drawing/2014/main" id="{34273EA0-45C7-40AA-93E2-E9D28A0A9F2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023521"/>
            <a:ext cx="6063325" cy="1784350"/>
          </a:xfrm>
          <a:prstGeom prst="rect">
            <a:avLst/>
          </a:prstGeom>
        </p:spPr>
      </p:pic>
    </p:spTree>
    <p:extLst>
      <p:ext uri="{BB962C8B-B14F-4D97-AF65-F5344CB8AC3E}">
        <p14:creationId xmlns:p14="http://schemas.microsoft.com/office/powerpoint/2010/main" val="16634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8" name="Content Placeholder 3"/>
          <p:cNvSpPr txBox="1">
            <a:spLocks noGrp="1"/>
          </p:cNvSpPr>
          <p:nvPr>
            <p:ph idx="1"/>
          </p:nvPr>
        </p:nvSpPr>
        <p:spPr>
          <a:xfrm>
            <a:off x="260166" y="1828800"/>
            <a:ext cx="8623667" cy="4081117"/>
          </a:xfrm>
          <a:prstGeom prst="rect">
            <a:avLst/>
          </a:prstGeom>
          <a:noFill/>
        </p:spPr>
        <p:txBody>
          <a:bodyPr wrap="square" rtlCol="0">
            <a:spAutoFit/>
          </a:bodyPr>
          <a:lstStyle/>
          <a:p>
            <a:r>
              <a:rPr lang="en-US" sz="2400" dirty="0"/>
              <a:t>CMS uses quality measures as tools to help measure or quantify processes, outcomes, patient perceptions, and organizational structures and systems. </a:t>
            </a:r>
          </a:p>
          <a:p>
            <a:r>
              <a:rPr lang="en-US" sz="2400" dirty="0"/>
              <a:t>The goal for using these tools is to provide patients with effective, safe, patient-centered, </a:t>
            </a:r>
            <a:r>
              <a:rPr lang="en-US" sz="2400" b="1" i="1" dirty="0"/>
              <a:t>equitable</a:t>
            </a:r>
            <a:r>
              <a:rPr lang="en-US" sz="2400" dirty="0"/>
              <a:t>, and timely care.</a:t>
            </a:r>
          </a:p>
          <a:p>
            <a:r>
              <a:rPr lang="en-US" sz="2400" dirty="0"/>
              <a:t>CMS has worked to provide multiple resources to assist with risk-adjustment: </a:t>
            </a:r>
            <a:r>
              <a:rPr lang="en-US" sz="1800" dirty="0">
                <a:hlinkClick r:id="rId3"/>
              </a:rPr>
              <a:t>https://www.cms.gov/Medicare/Quality-Initiatives-Patient-Assessment-Instruments/MMS/Index.html</a:t>
            </a:r>
            <a:endParaRPr lang="en-US" sz="1800" dirty="0"/>
          </a:p>
          <a:p>
            <a:pPr marL="0" indent="0">
              <a:buNone/>
            </a:pPr>
            <a:endParaRPr lang="en-US" sz="2400" dirty="0"/>
          </a:p>
          <a:p>
            <a:pPr marL="0" indent="0">
              <a:buNone/>
            </a:pPr>
            <a:endParaRPr lang="en-US" sz="2400" i="1" dirty="0"/>
          </a:p>
        </p:txBody>
      </p:sp>
    </p:spTree>
    <p:extLst>
      <p:ext uri="{BB962C8B-B14F-4D97-AF65-F5344CB8AC3E}">
        <p14:creationId xmlns:p14="http://schemas.microsoft.com/office/powerpoint/2010/main" val="331190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grpSp>
        <p:nvGrpSpPr>
          <p:cNvPr id="10" name="Group 9" descr="An image of a screenshot of the CMS MMS website highlight the link to information for risk adjustment.">
            <a:extLst>
              <a:ext uri="{FF2B5EF4-FFF2-40B4-BE49-F238E27FC236}">
                <a16:creationId xmlns:a16="http://schemas.microsoft.com/office/drawing/2014/main" id="{31A40F8A-26AE-4767-8B2E-5D98D43EB2FB}"/>
              </a:ext>
            </a:extLst>
          </p:cNvPr>
          <p:cNvGrpSpPr/>
          <p:nvPr/>
        </p:nvGrpSpPr>
        <p:grpSpPr>
          <a:xfrm>
            <a:off x="287032" y="1748501"/>
            <a:ext cx="8183419" cy="4475018"/>
            <a:chOff x="287032" y="1748501"/>
            <a:chExt cx="8183419" cy="4475018"/>
          </a:xfrm>
        </p:grpSpPr>
        <p:pic>
          <p:nvPicPr>
            <p:cNvPr id="3" name="Picture 2" descr="A screenshot of a computer.&#10;&#10;Description generated with very high confidence.">
              <a:extLst>
                <a:ext uri="{FF2B5EF4-FFF2-40B4-BE49-F238E27FC236}">
                  <a16:creationId xmlns:a16="http://schemas.microsoft.com/office/drawing/2014/main" id="{FC0AF014-8EE4-4251-951D-83FDFE3A3C36}"/>
                </a:ext>
              </a:extLst>
            </p:cNvPr>
            <p:cNvPicPr>
              <a:picLocks noChangeAspect="1"/>
            </p:cNvPicPr>
            <p:nvPr/>
          </p:nvPicPr>
          <p:blipFill rotWithShape="1">
            <a:blip r:embed="rId3"/>
            <a:srcRect l="4167" t="5556" r="56667" b="17407"/>
            <a:stretch/>
          </p:blipFill>
          <p:spPr>
            <a:xfrm>
              <a:off x="381000" y="1748501"/>
              <a:ext cx="8089451" cy="4475018"/>
            </a:xfrm>
            <a:prstGeom prst="rect">
              <a:avLst/>
            </a:prstGeom>
          </p:spPr>
        </p:pic>
        <p:sp>
          <p:nvSpPr>
            <p:cNvPr id="9" name="Oval 8">
              <a:extLst>
                <a:ext uri="{FF2B5EF4-FFF2-40B4-BE49-F238E27FC236}">
                  <a16:creationId xmlns:a16="http://schemas.microsoft.com/office/drawing/2014/main" id="{98CF8AFC-FB9D-4FFF-B16F-417A810F2695}"/>
                </a:ext>
              </a:extLst>
            </p:cNvPr>
            <p:cNvSpPr/>
            <p:nvPr/>
          </p:nvSpPr>
          <p:spPr>
            <a:xfrm>
              <a:off x="287032" y="4936836"/>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354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6" name="Content Placeholder 2"/>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a:t>Section 3, Chapter 19 of the Blueprint</a:t>
            </a:r>
          </a:p>
        </p:txBody>
      </p:sp>
      <p:pic>
        <p:nvPicPr>
          <p:cNvPr id="4" name="Picture 3" descr="A screenshot of Section 3, Chapter 19 of the MMS Blueprint. &#10;">
            <a:extLst>
              <a:ext uri="{FF2B5EF4-FFF2-40B4-BE49-F238E27FC236}">
                <a16:creationId xmlns:a16="http://schemas.microsoft.com/office/drawing/2014/main" id="{E40E44B8-F526-4967-A352-51530A5B10BA}"/>
              </a:ext>
            </a:extLst>
          </p:cNvPr>
          <p:cNvPicPr>
            <a:picLocks noChangeAspect="1"/>
          </p:cNvPicPr>
          <p:nvPr/>
        </p:nvPicPr>
        <p:blipFill rotWithShape="1">
          <a:blip r:embed="rId3"/>
          <a:srcRect l="14167" t="11481" r="58333" b="4709"/>
          <a:stretch/>
        </p:blipFill>
        <p:spPr>
          <a:xfrm>
            <a:off x="1828800" y="2177143"/>
            <a:ext cx="5105400" cy="4376057"/>
          </a:xfrm>
          <a:prstGeom prst="rect">
            <a:avLst/>
          </a:prstGeom>
        </p:spPr>
      </p:pic>
    </p:spTree>
    <p:extLst>
      <p:ext uri="{BB962C8B-B14F-4D97-AF65-F5344CB8AC3E}">
        <p14:creationId xmlns:p14="http://schemas.microsoft.com/office/powerpoint/2010/main" val="102755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6" name="Content Placeholder 2"/>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a:t>CMS MMS Website Resources</a:t>
            </a:r>
          </a:p>
        </p:txBody>
      </p:sp>
      <p:grpSp>
        <p:nvGrpSpPr>
          <p:cNvPr id="8" name="Group 7" descr="A screenshot of the CMS MMS website's the Tools and Resources tab is circled in red. ">
            <a:extLst>
              <a:ext uri="{FF2B5EF4-FFF2-40B4-BE49-F238E27FC236}">
                <a16:creationId xmlns:a16="http://schemas.microsoft.com/office/drawing/2014/main" id="{EF81D8AA-325E-4418-A2E0-1B20EBBB36C8}"/>
              </a:ext>
            </a:extLst>
          </p:cNvPr>
          <p:cNvGrpSpPr/>
          <p:nvPr/>
        </p:nvGrpSpPr>
        <p:grpSpPr>
          <a:xfrm>
            <a:off x="435935" y="2179313"/>
            <a:ext cx="7725506" cy="4099250"/>
            <a:chOff x="609600" y="2301550"/>
            <a:chExt cx="7725506" cy="4099250"/>
          </a:xfrm>
        </p:grpSpPr>
        <p:pic>
          <p:nvPicPr>
            <p:cNvPr id="3" name="Picture 2" descr="A ">
              <a:extLst>
                <a:ext uri="{FF2B5EF4-FFF2-40B4-BE49-F238E27FC236}">
                  <a16:creationId xmlns:a16="http://schemas.microsoft.com/office/drawing/2014/main" id="{2243A775-94FE-4342-8E47-2DB0E3D186F6}"/>
                </a:ext>
              </a:extLst>
            </p:cNvPr>
            <p:cNvPicPr>
              <a:picLocks noChangeAspect="1"/>
            </p:cNvPicPr>
            <p:nvPr/>
          </p:nvPicPr>
          <p:blipFill rotWithShape="1">
            <a:blip r:embed="rId3"/>
            <a:srcRect l="4167" t="11481" r="55000" b="11481"/>
            <a:stretch/>
          </p:blipFill>
          <p:spPr>
            <a:xfrm>
              <a:off x="609600" y="2301550"/>
              <a:ext cx="7725506" cy="4099250"/>
            </a:xfrm>
            <a:prstGeom prst="rect">
              <a:avLst/>
            </a:prstGeom>
          </p:spPr>
        </p:pic>
        <p:sp>
          <p:nvSpPr>
            <p:cNvPr id="7" name="Oval 6">
              <a:extLst>
                <a:ext uri="{FF2B5EF4-FFF2-40B4-BE49-F238E27FC236}">
                  <a16:creationId xmlns:a16="http://schemas.microsoft.com/office/drawing/2014/main" id="{BD1138A5-3F8E-4805-BA7F-AB6AC0228735}"/>
                </a:ext>
              </a:extLst>
            </p:cNvPr>
            <p:cNvSpPr/>
            <p:nvPr/>
          </p:nvSpPr>
          <p:spPr>
            <a:xfrm>
              <a:off x="4495800" y="3581400"/>
              <a:ext cx="129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1505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Risk-Adjustment for Measures</a:t>
            </a:r>
            <a:br>
              <a:rPr lang="en-US" sz="4000" dirty="0"/>
            </a:br>
            <a:endParaRPr lang="en-US" sz="4000" dirty="0"/>
          </a:p>
        </p:txBody>
      </p:sp>
      <p:sp>
        <p:nvSpPr>
          <p:cNvPr id="5" name="Title 4"/>
          <p:cNvSpPr txBox="1">
            <a:spLocks/>
          </p:cNvSpPr>
          <p:nvPr/>
        </p:nvSpPr>
        <p:spPr>
          <a:xfrm>
            <a:off x="0" y="634481"/>
            <a:ext cx="9144000" cy="737119"/>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Perspective on Risk-Adjustment</a:t>
            </a:r>
          </a:p>
        </p:txBody>
      </p:sp>
      <p:sp>
        <p:nvSpPr>
          <p:cNvPr id="6" name="Content Placeholder 2"/>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a:t>CMS MMS Website Resources</a:t>
            </a:r>
          </a:p>
        </p:txBody>
      </p:sp>
      <p:pic>
        <p:nvPicPr>
          <p:cNvPr id="9" name="Picture 8" descr="A screen shot of CMS MMS website resources for risk adjustment">
            <a:extLst>
              <a:ext uri="{FF2B5EF4-FFF2-40B4-BE49-F238E27FC236}">
                <a16:creationId xmlns:a16="http://schemas.microsoft.com/office/drawing/2014/main" id="{50800233-3CCB-4453-85A0-94B1074BD1CB}"/>
              </a:ext>
            </a:extLst>
          </p:cNvPr>
          <p:cNvPicPr>
            <a:picLocks noChangeAspect="1"/>
          </p:cNvPicPr>
          <p:nvPr/>
        </p:nvPicPr>
        <p:blipFill rotWithShape="1">
          <a:blip r:embed="rId3"/>
          <a:srcRect l="12500" t="8519" r="62500" b="4866"/>
          <a:stretch/>
        </p:blipFill>
        <p:spPr>
          <a:xfrm>
            <a:off x="4572000" y="2152217"/>
            <a:ext cx="4360108" cy="4248584"/>
          </a:xfrm>
          <a:prstGeom prst="rect">
            <a:avLst/>
          </a:prstGeom>
        </p:spPr>
      </p:pic>
      <p:grpSp>
        <p:nvGrpSpPr>
          <p:cNvPr id="13" name="Group 12" descr="Screenshot of content on the CMS MMS website Resource Page highlighting the entry for risk adjustment">
            <a:extLst>
              <a:ext uri="{FF2B5EF4-FFF2-40B4-BE49-F238E27FC236}">
                <a16:creationId xmlns:a16="http://schemas.microsoft.com/office/drawing/2014/main" id="{F48540D5-62D5-4E37-AC7A-AD41FDE4AFEF}"/>
              </a:ext>
              <a:ext uri="{C183D7F6-B498-43B3-948B-1728B52AA6E4}">
                <adec:decorative xmlns:adec="http://schemas.microsoft.com/office/drawing/2017/decorative" val="0"/>
              </a:ext>
            </a:extLst>
          </p:cNvPr>
          <p:cNvGrpSpPr/>
          <p:nvPr/>
        </p:nvGrpSpPr>
        <p:grpSpPr>
          <a:xfrm>
            <a:off x="304800" y="2152217"/>
            <a:ext cx="3920561" cy="4348596"/>
            <a:chOff x="304800" y="2152217"/>
            <a:chExt cx="3920561" cy="4348596"/>
          </a:xfrm>
        </p:grpSpPr>
        <p:pic>
          <p:nvPicPr>
            <p:cNvPr id="4" name="Picture 3">
              <a:extLst>
                <a:ext uri="{FF2B5EF4-FFF2-40B4-BE49-F238E27FC236}">
                  <a16:creationId xmlns:a16="http://schemas.microsoft.com/office/drawing/2014/main" id="{3CB69469-31B2-43DB-8754-1D9A0A371E29}"/>
                </a:ext>
                <a:ext uri="{C183D7F6-B498-43B3-948B-1728B52AA6E4}">
                  <adec:decorative xmlns:adec="http://schemas.microsoft.com/office/drawing/2017/decorative" val="1"/>
                </a:ext>
              </a:extLst>
            </p:cNvPr>
            <p:cNvPicPr>
              <a:picLocks noChangeAspect="1"/>
            </p:cNvPicPr>
            <p:nvPr/>
          </p:nvPicPr>
          <p:blipFill rotWithShape="1">
            <a:blip r:embed="rId4"/>
            <a:srcRect l="3333" t="14445" r="77742" b="5556"/>
            <a:stretch/>
          </p:blipFill>
          <p:spPr>
            <a:xfrm>
              <a:off x="304800" y="2152217"/>
              <a:ext cx="3657600" cy="4348596"/>
            </a:xfrm>
            <a:prstGeom prst="rect">
              <a:avLst/>
            </a:prstGeom>
          </p:spPr>
        </p:pic>
        <p:sp>
          <p:nvSpPr>
            <p:cNvPr id="11" name="Oval 10">
              <a:extLst>
                <a:ext uri="{FF2B5EF4-FFF2-40B4-BE49-F238E27FC236}">
                  <a16:creationId xmlns:a16="http://schemas.microsoft.com/office/drawing/2014/main" id="{EE8FA573-FC6E-4127-81F1-C56BAF262A25}"/>
                </a:ext>
              </a:extLst>
            </p:cNvPr>
            <p:cNvSpPr/>
            <p:nvPr/>
          </p:nvSpPr>
          <p:spPr>
            <a:xfrm>
              <a:off x="685800" y="3314700"/>
              <a:ext cx="1524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descr="Red arrow">
              <a:extLst>
                <a:ext uri="{FF2B5EF4-FFF2-40B4-BE49-F238E27FC236}">
                  <a16:creationId xmlns:a16="http://schemas.microsoft.com/office/drawing/2014/main" id="{3EFEAA26-9C64-412D-B540-623CD7B9D83B}"/>
                </a:ext>
              </a:extLst>
            </p:cNvPr>
            <p:cNvSpPr/>
            <p:nvPr/>
          </p:nvSpPr>
          <p:spPr>
            <a:xfrm rot="20809356">
              <a:off x="2487702" y="2872957"/>
              <a:ext cx="1737659" cy="50483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9139266"/>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00224419D04488CAAC7D542501228" ma:contentTypeVersion="0" ma:contentTypeDescription="Create a new document." ma:contentTypeScope="" ma:versionID="3743565ec76ec182cad52dc3a54f4c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2D517-FCF4-4B15-BD46-23B9AA4BB45C}">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4909E56-70AE-415D-B3C2-D6A30E862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85CBEC-A503-46BF-AF4D-401CB55F2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4614</Words>
  <Application>Microsoft Office PowerPoint</Application>
  <PresentationFormat>On-screen Show (4:3)</PresentationFormat>
  <Paragraphs>413</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CMS_template</vt:lpstr>
      <vt:lpstr>Measure Development Education &amp; Outreach for Specialty Societies &amp; Patient Advocacy Groups</vt:lpstr>
      <vt:lpstr>CMS MACRA Education and Outreach</vt:lpstr>
      <vt:lpstr>Risk-Adjustment for Measures </vt:lpstr>
      <vt:lpstr>Risk-Adjustment for Measures </vt:lpstr>
      <vt:lpstr>Risk-Adjustment for Measures </vt:lpstr>
      <vt:lpstr>Risk-Adjustment for Measures </vt:lpstr>
      <vt:lpstr>Risk-Adjustment for Measures </vt:lpstr>
      <vt:lpstr>Risk-Adjustment for Measures </vt:lpstr>
      <vt:lpstr>Risk-Adjustment for Measures </vt:lpstr>
      <vt:lpstr>Risk-Adjustment for Measures</vt:lpstr>
      <vt:lpstr>Risk-Adjustment for Measures</vt:lpstr>
      <vt:lpstr>Risk-Adjustment for Measures </vt:lpstr>
      <vt:lpstr>Risk-Adjustment for Measures </vt:lpstr>
      <vt:lpstr>Risk-Adjustment for Measures</vt:lpstr>
      <vt:lpstr>Risk-Adjustment for Measures </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Risk-Adjustment for Measures</vt:lpstr>
      <vt:lpstr>CMS Showcase Opportunities</vt:lpstr>
      <vt:lpstr>CMS MACRA Education and Outreach </vt:lpstr>
      <vt:lpstr>CMS MACRA Education and Outreach</vt:lpstr>
      <vt:lpstr>Risk-Adjustment for Measures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2016-08-30T18:54:20Z</dcterms:created>
  <dcterms:modified xsi:type="dcterms:W3CDTF">2018-08-02T11:37:26Z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0x01010042100224419D04488CAAC7D542501228</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