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 id="2147483809" r:id="rId5"/>
  </p:sldMasterIdLst>
  <p:notesMasterIdLst>
    <p:notesMasterId r:id="rId43"/>
  </p:notesMasterIdLst>
  <p:handoutMasterIdLst>
    <p:handoutMasterId r:id="rId44"/>
  </p:handoutMasterIdLst>
  <p:sldIdLst>
    <p:sldId id="303" r:id="rId6"/>
    <p:sldId id="304" r:id="rId7"/>
    <p:sldId id="305" r:id="rId8"/>
    <p:sldId id="307" r:id="rId9"/>
    <p:sldId id="359" r:id="rId10"/>
    <p:sldId id="341" r:id="rId11"/>
    <p:sldId id="346" r:id="rId12"/>
    <p:sldId id="311" r:id="rId13"/>
    <p:sldId id="342" r:id="rId14"/>
    <p:sldId id="343" r:id="rId15"/>
    <p:sldId id="344" r:id="rId16"/>
    <p:sldId id="306" r:id="rId17"/>
    <p:sldId id="349" r:id="rId18"/>
    <p:sldId id="350" r:id="rId19"/>
    <p:sldId id="351" r:id="rId20"/>
    <p:sldId id="352" r:id="rId21"/>
    <p:sldId id="353" r:id="rId22"/>
    <p:sldId id="348" r:id="rId23"/>
    <p:sldId id="365" r:id="rId24"/>
    <p:sldId id="364" r:id="rId25"/>
    <p:sldId id="366" r:id="rId26"/>
    <p:sldId id="367" r:id="rId27"/>
    <p:sldId id="356" r:id="rId28"/>
    <p:sldId id="368" r:id="rId29"/>
    <p:sldId id="369" r:id="rId30"/>
    <p:sldId id="355" r:id="rId31"/>
    <p:sldId id="347" r:id="rId32"/>
    <p:sldId id="370" r:id="rId33"/>
    <p:sldId id="371" r:id="rId34"/>
    <p:sldId id="380" r:id="rId35"/>
    <p:sldId id="372" r:id="rId36"/>
    <p:sldId id="373" r:id="rId37"/>
    <p:sldId id="381" r:id="rId38"/>
    <p:sldId id="333" r:id="rId39"/>
    <p:sldId id="335" r:id="rId40"/>
    <p:sldId id="337" r:id="rId41"/>
    <p:sldId id="33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66"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0000FF"/>
    <a:srgbClr val="084A9C"/>
    <a:srgbClr val="095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66851" autoAdjust="0"/>
  </p:normalViewPr>
  <p:slideViewPr>
    <p:cSldViewPr>
      <p:cViewPr varScale="1">
        <p:scale>
          <a:sx n="54" d="100"/>
          <a:sy n="54" d="100"/>
        </p:scale>
        <p:origin x="852" y="78"/>
      </p:cViewPr>
      <p:guideLst>
        <p:guide orient="horz" pos="2064"/>
        <p:guide pos="3120"/>
      </p:guideLst>
    </p:cSldViewPr>
  </p:slideViewPr>
  <p:outlineViewPr>
    <p:cViewPr>
      <p:scale>
        <a:sx n="33" d="100"/>
        <a:sy n="33" d="100"/>
      </p:scale>
      <p:origin x="0" y="-108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5/11/2018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5/11/2018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is committed to engaging with healthcare stakeholders to help in the understanding of the quality measure development process.  They look for feedback that can provide guidance on the creation and implementation of resources that will help those who are interested in measure development to better understand what is happening as measures are developed.  To date, CMS has implemented an </a:t>
            </a:r>
            <a:r>
              <a:rPr lang="en-US" sz="1200" i="1" kern="1200" dirty="0">
                <a:solidFill>
                  <a:schemeClr val="tx1"/>
                </a:solidFill>
                <a:effectLst/>
                <a:latin typeface="+mn-lt"/>
                <a:ea typeface="+mn-ea"/>
                <a:cs typeface="+mn-cs"/>
              </a:rPr>
              <a:t>Education &amp; Outreach </a:t>
            </a:r>
            <a:r>
              <a:rPr lang="en-US" sz="1200" kern="1200" dirty="0">
                <a:solidFill>
                  <a:schemeClr val="tx1"/>
                </a:solidFill>
                <a:effectLst/>
                <a:latin typeface="+mn-lt"/>
                <a:ea typeface="+mn-ea"/>
                <a:cs typeface="+mn-cs"/>
              </a:rPr>
              <a:t>webinar series and resource materials to break down and explain various components and challenges in the measure development process.  They have also dedicated websites, listservs and roadmap documents to support those interested in developing measures, or wanting to learn more about how it is done.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How does </a:t>
            </a:r>
            <a:r>
              <a:rPr lang="en-US" sz="1200" kern="1200" dirty="0">
                <a:solidFill>
                  <a:schemeClr val="tx1"/>
                </a:solidFill>
                <a:effectLst/>
                <a:latin typeface="+mn-lt"/>
                <a:ea typeface="+mn-ea"/>
                <a:cs typeface="+mn-cs"/>
              </a:rPr>
              <a:t>the measure affect decision-making and how is it relevant in clinical practice? There are a lot of steps that we go through before we ever develop a measure.  We should not just see a problem and immediately think that if we develop a measure, that will fix it. We have a systemic process of getting to the point where we are ready to develop the right measure.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use the example of </a:t>
            </a:r>
            <a:r>
              <a:rPr lang="en-US" sz="1200" i="1" kern="1200" dirty="0">
                <a:solidFill>
                  <a:schemeClr val="tx1"/>
                </a:solidFill>
                <a:effectLst/>
                <a:latin typeface="+mn-lt"/>
                <a:ea typeface="+mn-ea"/>
                <a:cs typeface="+mn-cs"/>
              </a:rPr>
              <a:t>concussions</a:t>
            </a:r>
            <a:r>
              <a:rPr lang="en-US" sz="1200" kern="1200" dirty="0">
                <a:solidFill>
                  <a:schemeClr val="tx1"/>
                </a:solidFill>
                <a:effectLst/>
                <a:latin typeface="+mn-lt"/>
                <a:ea typeface="+mn-ea"/>
                <a:cs typeface="+mn-cs"/>
              </a:rPr>
              <a:t> as we go through this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clinician might see room for improvement in health outcomes, like needing more medical attention to concussions.  Previously, concussions were thought of as a right of passage to playing sports, or that someone could recover very quickly.  We did not recognize the adverse and negative health outcomes that could result from concussions.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did a lot to develop guidelines around “treatment of mild head trauma,” but now we think more people than necessary are getting medical treatment such as CT scans or MRIs for mild head trauma. Now we have our concept, which is some insight into the system we are working in.  This is also combined with what we know about patients, what we know about that specific condition, and how we conduct research in order to validate our ideas.  The next step would be to look at or conduct clinical research to look at concussions and what treatments are currently being offered, and how often they should be offered.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third step we take all of that research and we analyze and synthesize it, and then we develop a guideline based on it. For example, a guideline was developed related on when we should and should not conduct a CT following mild head trauma in children.  We then incorporate those guidelines into what is called a clinical decision-support tool so that we have the pediatric head trauma tool, and those guidelines are used to inform our clinical decision-making in actual practice.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we want some way of evaluating whether or not we are using these recommendations.  We have developed quality indicators, and this might be where quality improvement and quality assurance happens within your practice.  In an ideal world, for every clinical decision there would be an indicator based on that guideline that would tell us if we are using the guideline.  We know in practice that you cannot always implement the guidelines step-by-step, but this is meant to really help standardize those steps and improve health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we have these indicators and metrics, we are interested in looking across the entire nation or entire spectrum of the healthcare system, and we might develop a performance measure.  So here we have the CMS measure on “emergency department (ER) utilization for CT scans in minors with head trauma between the ages of 2-17 years old.”  We have gotten pretty specific there.  We are looking at a very specific population and a very specific setting.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performance measure is all about standardization, benchmarks and thresholds.  Ultimately, what we care about are those outcomes.  We want children who need CT scans to get them and prevent further injury, and we want children who do not need them to not get unnecessary procedures.  So how does quality actually improve through the use of these measures?  There are really two ways we can get to that.  They are called selection and change.  </a:t>
            </a:r>
            <a:r>
              <a:rPr lang="en-US" sz="1200" i="1" kern="1200" dirty="0">
                <a:solidFill>
                  <a:schemeClr val="tx1"/>
                </a:solidFill>
                <a:effectLst/>
                <a:latin typeface="+mn-lt"/>
                <a:ea typeface="+mn-ea"/>
                <a:cs typeface="+mn-cs"/>
              </a:rPr>
              <a:t>Selection</a:t>
            </a:r>
            <a:r>
              <a:rPr lang="en-US" sz="1200" kern="1200" dirty="0">
                <a:solidFill>
                  <a:schemeClr val="tx1"/>
                </a:solidFill>
                <a:effectLst/>
                <a:latin typeface="+mn-lt"/>
                <a:ea typeface="+mn-ea"/>
                <a:cs typeface="+mn-cs"/>
              </a:rPr>
              <a:t> involves moving populations of patients from low-performing clinicians to high-performing clinicians.  We report on how the clinicians are doing and the patients make a choice on where they want to receive care.  If you do that, the average outcomes should improve.  And then we have </a:t>
            </a:r>
            <a:r>
              <a:rPr lang="en-US" sz="1200" i="1" kern="1200" dirty="0">
                <a:solidFill>
                  <a:schemeClr val="tx1"/>
                </a:solidFill>
                <a:effectLst/>
                <a:latin typeface="+mn-lt"/>
                <a:ea typeface="+mn-ea"/>
                <a:cs typeface="+mn-cs"/>
              </a:rPr>
              <a:t>change</a:t>
            </a:r>
            <a:r>
              <a:rPr lang="en-US" sz="1200" kern="1200" dirty="0">
                <a:solidFill>
                  <a:schemeClr val="tx1"/>
                </a:solidFill>
                <a:effectLst/>
                <a:latin typeface="+mn-lt"/>
                <a:ea typeface="+mn-ea"/>
                <a:cs typeface="+mn-cs"/>
              </a:rPr>
              <a:t>, which would involve individual clinicians moving from being a low-performer in a specific area to being a high-performer.  Again, to the degree that that can happen our overall health outcomes will improve.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75079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all the components of the measure, and it is really here to help answer questions like what is the decision we are trying to make?  Even really down to something as basic as does the title of the measure provide good information on what the measure is actually supposed to do?  Here we would start developing our numerator and denominator.  What populations of patients are we looking at, and really who might be excluded from that population and why?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40846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measure lifecycle was a linear process, this is what it would look like.  The lifecycle starts with us developing our concept around a measure and developing those specifications, testing it, implementing the measure, and then going through evaluation and maintenance.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note, though, that the measure cycle is not actually linear.  If we are doing it right, we are testing during the conceptualization, testing during specification; trying to make sure that we are being very iterative in the process so that if a measure is going to fail, it would fail very early.  If it was going to succeed, we would also begin to see how it was going to succeed very early as well.  Most importantly through each and every one of the steps we want to be engaging our stakeholders.  We want patients’ input on what measures are meaningful to them, and for clinicians we want to know what measures are usable for them.</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68348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Measure conceptualization is where we really start to develop the case for why a measure should be developed.  What is the science behind the condition?  We review all the other measures that are already out there.  We review recommendations that have been made on what measures should be developed, and we try and gather as much stakeholder input as we possibly can.  This is a great stage for you to get involved in the measure development process.  By informing a measure during measure conceptualization, you can really help make sure that in the end that measure is as meaningful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91293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65751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Measure testing can be split this into two phases, alpha testing and beta testing.  </a:t>
            </a:r>
            <a:r>
              <a:rPr lang="en-US" sz="1200" i="1" kern="1200" dirty="0">
                <a:solidFill>
                  <a:schemeClr val="tx1"/>
                </a:solidFill>
                <a:effectLst/>
                <a:latin typeface="+mn-lt"/>
                <a:ea typeface="+mn-ea"/>
                <a:cs typeface="+mn-cs"/>
              </a:rPr>
              <a:t>Alpha</a:t>
            </a:r>
            <a:r>
              <a:rPr lang="en-US" sz="1200" kern="1200" dirty="0">
                <a:solidFill>
                  <a:schemeClr val="tx1"/>
                </a:solidFill>
                <a:effectLst/>
                <a:latin typeface="+mn-lt"/>
                <a:ea typeface="+mn-ea"/>
                <a:cs typeface="+mn-cs"/>
              </a:rPr>
              <a:t> testing can occur as early as the information-gathering process and is repeated over and over, and so here that includes methods to determine if individual data elements are available and if the form in which they exist is consistent with the measure.  It is very hard to implement a measure if you cannot actually collect the data for it.  </a:t>
            </a:r>
            <a:r>
              <a:rPr lang="en-US" sz="1200" i="1" kern="1200" dirty="0">
                <a:solidFill>
                  <a:schemeClr val="tx1"/>
                </a:solidFill>
                <a:effectLst/>
                <a:latin typeface="+mn-lt"/>
                <a:ea typeface="+mn-ea"/>
                <a:cs typeface="+mn-cs"/>
              </a:rPr>
              <a:t>Beta</a:t>
            </a:r>
            <a:r>
              <a:rPr lang="en-US" sz="1200" kern="1200" dirty="0">
                <a:solidFill>
                  <a:schemeClr val="tx1"/>
                </a:solidFill>
                <a:effectLst/>
                <a:latin typeface="+mn-lt"/>
                <a:ea typeface="+mn-ea"/>
                <a:cs typeface="+mn-cs"/>
              </a:rPr>
              <a:t> testing which we also call field testing, generally occurs after we have gotten through the specifications, and it happens on a larger scope than the alpha testing.  In addition to gathering further information about feasibility, the beta tests serve as a primary means for assessing if the measure is scientifically sound and if it is usable in practice.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3510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98290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Measure use, continued evaluation and maintenance should not be seen as the final stage of the measure lifecycle, but as the stage where the measure is routinely being reviewed for usability, burden, feasibility and value to patients.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45427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78219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CMS MMS website, you are going to see six tabs in blue across the top.  We give a basic overview of what MMS is and more information on how to develop a measure and a lot more specifics on how to get involved. We provide tools and resources for both the general public and measure developers, and we also have a link just for </a:t>
            </a:r>
            <a:r>
              <a:rPr lang="en-US" sz="1200" i="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measure developers, and then our series of popular links where you can get back to that inventory or to the other CMS programs that you might be interested in seeing.</a:t>
            </a:r>
          </a:p>
          <a:p>
            <a:r>
              <a:rPr lang="en-US" sz="1200" b="1"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measure development process really has a role for everyone.  We want to help patients understand that they can be part of technical expert panels (TEPs).  While it has been named a technical expert panel (TEP), nobody is more of an expert in healthcare than the patients.  We also really welcome public comments to the Measure Development Plan (MDP) and to measures as they are going through rulemaking.  Here you can also find a link to the MMS Listserv which will send you a monthly newsletter.  In that newsletter you will see articles that explain more about measure development but also let you know of additional ways you can get involved.  </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92995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three years CMS has transformed the Measures Inventory from a spreadsheet that contained over 10,000 cells of data to an interactive web-based tool.  The CMS Inventory Tool (CMIT) was really developed to increase the usability and transparency of the inventory.</a:t>
            </a:r>
            <a:endParaRPr lang="en-US" dirty="0">
              <a:effectLst/>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4005979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the website, you will see a list of every measure that is currently being implemented in CMS programs.  You will also see measures that are being proposed to be used within the next couple of years.  You will also see measures that have been retired, or measures that are still under development.</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841913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Measures can be sorted by their condition or keywords within the measure.  You can also look at measures based on their NQF endorsement status or what type of measure they are.  Once you find the measure you are looking for, on the first page you will see all of those specifications that stay with that measure no matter what program is implementing it.  If more than one program is implementing this measure, it should have the same numerator and denominator within those programs.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go down that line, you will see the tab for </a:t>
            </a:r>
            <a:r>
              <a:rPr lang="en-US" sz="1200" i="1" kern="1200" dirty="0">
                <a:solidFill>
                  <a:schemeClr val="tx1"/>
                </a:solidFill>
                <a:effectLst/>
                <a:latin typeface="+mn-lt"/>
                <a:ea typeface="+mn-ea"/>
                <a:cs typeface="+mn-cs"/>
              </a:rPr>
              <a:t>programs</a:t>
            </a:r>
            <a:r>
              <a:rPr lang="en-US" sz="1200" kern="1200" dirty="0">
                <a:solidFill>
                  <a:schemeClr val="tx1"/>
                </a:solidFill>
                <a:effectLst/>
                <a:latin typeface="+mn-lt"/>
                <a:ea typeface="+mn-ea"/>
                <a:cs typeface="+mn-cs"/>
              </a:rPr>
              <a:t>.  That is where you will see specifically how the program has categorized this measure and what stage it is in within the program.  There are links to all of the rules that established the measure and oftentimes, the specification documents related to the measure. CMIT tries to put everything in one place and be as usable as possible for you to find more information about clinical quality measures (CQMs).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77171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all measures are part of rulemaking, but there are a number of programs that require a measure to be published within the Federal Rule before they can be implemented within the program.  The first step of that process is called </a:t>
            </a:r>
            <a:r>
              <a:rPr lang="en-US" sz="1200" i="1" kern="1200" dirty="0">
                <a:solidFill>
                  <a:schemeClr val="tx1"/>
                </a:solidFill>
                <a:effectLst/>
                <a:latin typeface="+mn-lt"/>
                <a:ea typeface="+mn-ea"/>
                <a:cs typeface="+mn-cs"/>
              </a:rPr>
              <a:t>pre-rulemaking</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3334037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99847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may seek additional public feedback by publishing a measure in a proposed rule. Each program releases twice a year what is called a </a:t>
            </a:r>
            <a:r>
              <a:rPr lang="en-US" sz="1200" i="1" kern="1200" dirty="0">
                <a:solidFill>
                  <a:schemeClr val="tx1"/>
                </a:solidFill>
                <a:effectLst/>
                <a:latin typeface="+mn-lt"/>
                <a:ea typeface="+mn-ea"/>
                <a:cs typeface="+mn-cs"/>
              </a:rPr>
              <a:t>proposed </a:t>
            </a:r>
            <a:r>
              <a:rPr lang="en-US" sz="1200" kern="1200" dirty="0">
                <a:solidFill>
                  <a:schemeClr val="tx1"/>
                </a:solidFill>
                <a:effectLst/>
                <a:latin typeface="+mn-lt"/>
                <a:ea typeface="+mn-ea"/>
                <a:cs typeface="+mn-cs"/>
              </a:rPr>
              <a:t>rule and then a </a:t>
            </a:r>
            <a:r>
              <a:rPr lang="en-US" sz="1200" i="1" kern="1200" dirty="0">
                <a:solidFill>
                  <a:schemeClr val="tx1"/>
                </a:solidFill>
                <a:effectLst/>
                <a:latin typeface="+mn-lt"/>
                <a:ea typeface="+mn-ea"/>
                <a:cs typeface="+mn-cs"/>
              </a:rPr>
              <a:t>final</a:t>
            </a:r>
            <a:r>
              <a:rPr lang="en-US" sz="1200" kern="1200" dirty="0">
                <a:solidFill>
                  <a:schemeClr val="tx1"/>
                </a:solidFill>
                <a:effectLst/>
                <a:latin typeface="+mn-lt"/>
                <a:ea typeface="+mn-ea"/>
                <a:cs typeface="+mn-cs"/>
              </a:rPr>
              <a:t> rule.  In the proposed rule they will list out measures that they are considering adding to the programs, or measures they are considering to remove from the programs.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another great opportunity to get involved.  You can go onto the Federal Rule website and add comments related to measures, and before the measure goes to final rule CMS reviews all of the public comments.  And then when you read the final rule, you will see that they answer many, if not all, of the comments that are made, and then come to a final decision on whether the measure should move forward or not.  Many times comments will influence a measure to not be put into the program. Other times such accolades are made or a need is met that measures go into the programs.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26607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823598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361773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name is Kim Rawlings and I am from CMS.  I am going to provide you an overview of the Meaningful Measures Initiative.  A primary goal of the CMS administration is to remove obstacles that get in the way of the time that clinicians spend with their patients.  We realize that this is incredibly important and precious time.  It is often not long enough and so we want to try and optimize that.  One method is to reduce regulatory burden.  Of course, we know that some regulations are good and very necessary and really promote the health of the population, but at the same time we realize that there might be areas for improvement.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has led us to develop our Meaningful Measures Initiative which is guided by CMS’ four strategic goals that you see here — empowering patients and doctors to make decisions about their healthcare; ushering in an era of state flexibility and local leadership; supporting innovative approaches to improve quality, and accessibility and affordability.  And last but not least, improving the CMS customer experience. We recognize that there are too many measures.  It can be difficult to understand how these measures fit together, which can lead to a lack of focus and there is an administrative burden of reporting. Through the Meaningful Measures Initiative, we are taking a new approach at evaluating what we do.</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2529268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CMS we view ourselves as having unique opportunities to continue to guide real measurable improvements for the entire nation, while also encouraging the use of a more parsimonious measure sets, while still working to reduce the burden of measurement.</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67560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pleased to welcome our three presenters today — Ms. Golden Horton and Ms. Kimberly Rawlings of CMS, and Dr. Nicole Brennan of Battelle. </a:t>
            </a: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With the help of our partners, we have identified key common quality issues to focus on.  CMS introduced a comprehensive approach using the Meaningful Measures Framework to identify the highest priorities for quality measurement and improvement, and to assess the core issues that are most critical to providing high quality care and improving individual outcomes for our patients.  Of course, because of the scope of this work the transformative nature of this initiative</a:t>
            </a:r>
            <a:r>
              <a:rPr lang="en-US" sz="1200" kern="1200" dirty="0">
                <a:solidFill>
                  <a:schemeClr val="tx1"/>
                </a:solidFill>
                <a:effectLst/>
                <a:latin typeface="+mn-lt"/>
                <a:ea typeface="+mn-ea"/>
                <a:cs typeface="+mn-cs"/>
              </a:rPr>
              <a:t>, we cannot do this alone at CMS.  We cannot achieve this in isolation or in a silo, and so the Meaningful Measures Framework really draws on measures work and various perspectives from experts and external stakeholders that you see here.  These bodies of work and stakeholders really provided us the basis for developing criteria around measures being meaningful to patients and having these be actionable for providers.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91548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Meaningful Measures Framework.  At the center you can see the patient is right there where he or she belongs along with our four strategic goals.  These strategic goals connect to the six crosscutting criteria, which you can see around the circle: “eliminate disparities, track to measurable outcomes, safeguard public health, achieve cost savings, improve access to rural communities,” and last but not least “reduce burden.”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crosscutting criteria serve as desired outcomes that CMS and our partners believe are critical for improving the healthcare system.  Shown pictorially in the circles and then in bold on the right, there are six quality priorities.  Hopefully, these are fairly familiar to you and you will be able to recognize them, but six quality priorities along with their 19 Meaningful Measure Areas that also track to the crosscutting criteria by working to support those desired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we have crosscutting criteria of achieving cost savings.  How would we do that?  We can look to the quality priority on the outside of the circle “making care affordable.” This quality priority has three Meaningful Measure Areas — appropriate use of healthcare, patient-focused episode of care and risk-adjusted total cost of care.  By focusing on these Meaningful Measure Areas such as appropriate use of healthcare, we can work towards the crosscutting goal of achieving cost savings and ultimately meet our CMS strategic goals, and again all of this with the patient and provider in mind.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511513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example, one of the six quality priorities is the prevention and treatment of chronic disease.  It has five Meaningful Measure Areas: preventative care, management of chronic conditions, prevention, treatment and management of mental health, prevention and treatment of opioid and substance use disorders, and finally risk-adjusted mortality.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then just to the right under </a:t>
            </a:r>
            <a:r>
              <a:rPr lang="en-US" sz="1200" i="1" kern="1200" dirty="0">
                <a:solidFill>
                  <a:schemeClr val="tx1"/>
                </a:solidFill>
                <a:effectLst/>
                <a:latin typeface="+mn-lt"/>
                <a:ea typeface="+mn-ea"/>
                <a:cs typeface="+mn-cs"/>
              </a:rPr>
              <a:t>measures</a:t>
            </a:r>
            <a:r>
              <a:rPr lang="en-US" sz="1200" kern="1200" dirty="0">
                <a:solidFill>
                  <a:schemeClr val="tx1"/>
                </a:solidFill>
                <a:effectLst/>
                <a:latin typeface="+mn-lt"/>
                <a:ea typeface="+mn-ea"/>
                <a:cs typeface="+mn-cs"/>
              </a:rPr>
              <a:t> we have examples of measures actively in our programs that would fit into each of these Meaningful Measure Areas.  Each quality priority and their respective Meaningful Measures will guide the reduction of reporting burden on providers while focusing quality improvement efforts on only the most critical areas, and we are doing this by the adoption and evaluation of the most meaningful quality measures to drive better patient outcomes at lower costs.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the questions that we have received several times since this has rolled out in October of last year is how do Meaningful Measure Areas relate to existing CMS programs?  The Meaningful Measures Initiative is not intended to </a:t>
            </a:r>
            <a:r>
              <a:rPr lang="en-US" sz="1200" i="1" kern="1200" dirty="0">
                <a:solidFill>
                  <a:schemeClr val="tx1"/>
                </a:solidFill>
                <a:effectLst/>
                <a:latin typeface="+mn-lt"/>
                <a:ea typeface="+mn-ea"/>
                <a:cs typeface="+mn-cs"/>
              </a:rPr>
              <a:t>replace</a:t>
            </a:r>
            <a:r>
              <a:rPr lang="en-US" sz="1200" kern="1200" dirty="0">
                <a:solidFill>
                  <a:schemeClr val="tx1"/>
                </a:solidFill>
                <a:effectLst/>
                <a:latin typeface="+mn-lt"/>
                <a:ea typeface="+mn-ea"/>
                <a:cs typeface="+mn-cs"/>
              </a:rPr>
              <a:t> any existing programs, create any new requirements or mandate new measures.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this is about burden </a:t>
            </a:r>
            <a:r>
              <a:rPr lang="en-US" sz="1200" i="1" kern="1200" dirty="0">
                <a:solidFill>
                  <a:schemeClr val="tx1"/>
                </a:solidFill>
                <a:effectLst/>
                <a:latin typeface="+mn-lt"/>
                <a:ea typeface="+mn-ea"/>
                <a:cs typeface="+mn-cs"/>
              </a:rPr>
              <a:t>reduction</a:t>
            </a:r>
            <a:r>
              <a:rPr lang="en-US" sz="1200" kern="1200" dirty="0">
                <a:solidFill>
                  <a:schemeClr val="tx1"/>
                </a:solidFill>
                <a:effectLst/>
                <a:latin typeface="+mn-lt"/>
                <a:ea typeface="+mn-ea"/>
                <a:cs typeface="+mn-cs"/>
              </a:rPr>
              <a:t> and getting to the most Meaningful Measures possible.  It is not creating additional requirements or work, and so the purpose is to use this framework to really help programs identify and select individual measures and increase measure alignment across programs.  Of course, we are working with other public and private initiatives as well to hopefully align even across payers.  We want to make sure that the agency is pointing to high-priority areas where there may be gaps in available quality measures and that will help guide CMS’ efforts to develop and implement quality measures to fill those gaps.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420974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recently launched a Meaningful Measures website that serves as a hub for all of this information.  It includes information on what this initiative is about.  There are several videos that you can watch and lots of fact sheets, Q&amp;As, and more detail on the 19 Meaningful Measure Areas.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stated before, we definitely cannot do this in isolation or in a vacuum, and so we welcome your feedback and thoughts and perspectives on this and the email where you can provide us that feedback is on the website as well.  As someone who answers those emails, I can guarantee you that we respond to everyone and that we do read all of those emails and comments. I really encourage you to check out the website to learn more about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CMS Measures Inventory Tool (CMIT) that Nicole mentioned earlier contains the Meaningful Measure Areas for some of our measures.  We are working to incorporate that field so you can find more information there as well.</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2010686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256539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830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going to start at the very beginning and just define really what is the Measures Management System (MMS).  CMS established the Measures Management System (MMS) as a way to help standardize a process for developing, implementing and maintaining quality measures.  I want to note here that there is a difference between quality measures, quality improvement and quality assurance.  Today we are going to be focusing on the clinical quality measures (CQMs) aspect.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couple of key components to the Measures Management System (MMS).  The first is creating tools to assist in the development of clinical quality measures (CQMs).  The second is to engage stakeholders such as patients, clinicians, clinical specialty societies and patient advocacy groups on how to get involved in the quality measure process.  Tools that have been developed include the Measures Management System (MMS)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the CMS Measures Inventory Tool (CMIT), and our newly redesigned MMS website.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258985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t>While </a:t>
            </a:r>
            <a:r>
              <a:rPr lang="en-US" sz="1200" kern="1200" dirty="0">
                <a:solidFill>
                  <a:schemeClr val="tx1"/>
                </a:solidFill>
                <a:effectLst/>
                <a:latin typeface="+mn-lt"/>
                <a:ea typeface="+mn-ea"/>
                <a:cs typeface="+mn-cs"/>
              </a:rPr>
              <a:t>you are on the MMS website, you can locate the MMS </a:t>
            </a:r>
            <a:r>
              <a:rPr lang="en-US" sz="1200" i="1" kern="1200" dirty="0">
                <a:solidFill>
                  <a:schemeClr val="tx1"/>
                </a:solidFill>
                <a:effectLst/>
                <a:latin typeface="+mn-lt"/>
                <a:ea typeface="+mn-ea"/>
                <a:cs typeface="+mn-cs"/>
              </a:rPr>
              <a:t>Blueprint.</a:t>
            </a:r>
            <a:r>
              <a:rPr lang="en-US" sz="1200" kern="1200" dirty="0">
                <a:solidFill>
                  <a:schemeClr val="tx1"/>
                </a:solidFill>
                <a:effectLst/>
                <a:latin typeface="+mn-lt"/>
                <a:ea typeface="+mn-ea"/>
                <a:cs typeface="+mn-cs"/>
              </a:rPr>
              <a:t> When you first open up the 376 page document, it can seem very daunting.  However, it is not designed for you to read from front to back, but it is to be used as a guide to measure development throughout the entire process. It is broken into six sections. Section one and two combined are only 30 pages long, and really are there to provide you with a high level overview of MMS and the Measures Management lifecycle.  Section three, is quite long, but that is a deep dive into a number of different topics, including person and family engagement and how measure developers can better engage family members or patients into the development process.  It talks more about measure testing and gets into nuances such as risk adjustment and how we evaluate a measure and make sure it is still usable and meaningful to the public.  Section four provides tools and forms to help people develop measures. Section five is a glossary of terms and section six is the appendices.   </a:t>
            </a: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20389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Measures are quantifiers of processes and outcomes, patient perceptions and organizational structures. An example of an organizational structure would be, “How many healthcare organizations are using electronic health records (EHRs)?” Quality measures overall are associated with our ability to provide high quality care.  They are supported by both empirical and practical evidence. We also engage our stakeholders to make sure it is practical in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97703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takeaway message here is that measures are used across the entire healthcare spectrum — primary care, post-acute care, and hospitals.  We try to develop measures so that we evaluate the system as a whole.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55401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highlight here that there are definitions of probably and likelihood here, which means a measure does not guarantee the experience of a good result, but is meant to get us closer and standardize the process to getting to that.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57689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655" y="3033943"/>
            <a:ext cx="6734507" cy="2250988"/>
          </a:xfrm>
        </p:spPr>
        <p:txBody>
          <a:bodyPr/>
          <a:lstStyle/>
          <a:p>
            <a:r>
              <a:rPr lang="en-US"/>
              <a:t>Click to edit Master title style</a:t>
            </a:r>
          </a:p>
        </p:txBody>
      </p:sp>
    </p:spTree>
    <p:extLst>
      <p:ext uri="{BB962C8B-B14F-4D97-AF65-F5344CB8AC3E}">
        <p14:creationId xmlns:p14="http://schemas.microsoft.com/office/powerpoint/2010/main" val="14998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2"/>
            <a:ext cx="9144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696191" y="441382"/>
            <a:ext cx="6858000" cy="745048"/>
          </a:xfrm>
        </p:spPr>
        <p:txBody>
          <a:bodyPr anchor="b"/>
          <a:lstStyle>
            <a:lvl1pPr algn="l">
              <a:defRPr sz="375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143000" y="1750190"/>
            <a:ext cx="6858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5871337"/>
            <a:ext cx="1381125" cy="640842"/>
          </a:xfrm>
          <a:prstGeom prst="rect">
            <a:avLst/>
          </a:prstGeom>
        </p:spPr>
      </p:pic>
    </p:spTree>
    <p:extLst>
      <p:ext uri="{BB962C8B-B14F-4D97-AF65-F5344CB8AC3E}">
        <p14:creationId xmlns:p14="http://schemas.microsoft.com/office/powerpoint/2010/main" val="40595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5864" y="0"/>
            <a:ext cx="9299864"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5864" y="5614267"/>
            <a:ext cx="9299864"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Title Placeholder 1"/>
          <p:cNvSpPr>
            <a:spLocks noGrp="1"/>
          </p:cNvSpPr>
          <p:nvPr>
            <p:ph type="title"/>
          </p:nvPr>
        </p:nvSpPr>
        <p:spPr>
          <a:xfrm>
            <a:off x="568103" y="3033943"/>
            <a:ext cx="6734507"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572375" y="5962777"/>
            <a:ext cx="1381125" cy="640842"/>
          </a:xfrm>
          <a:prstGeom prst="rect">
            <a:avLst/>
          </a:prstGeom>
        </p:spPr>
      </p:pic>
    </p:spTree>
    <p:extLst>
      <p:ext uri="{BB962C8B-B14F-4D97-AF65-F5344CB8AC3E}">
        <p14:creationId xmlns:p14="http://schemas.microsoft.com/office/powerpoint/2010/main" val="672474415"/>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685800" rtl="0" eaLnBrk="1" latinLnBrk="0" hangingPunct="1">
        <a:lnSpc>
          <a:spcPct val="90000"/>
        </a:lnSpc>
        <a:spcBef>
          <a:spcPct val="0"/>
        </a:spcBef>
        <a:buNone/>
        <a:defRPr sz="6600" b="0" i="0" kern="1200">
          <a:solidFill>
            <a:schemeClr val="bg1"/>
          </a:solidFill>
          <a:latin typeface="Modern No. 20" charset="0"/>
          <a:ea typeface="Modern No. 20" charset="0"/>
          <a:cs typeface="Modern No. 20"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cms.gov/Medicare/Quality-Initiatives-Patient-Assessment-Instruments/MMS/Downloads/Blueprint-130.pdf" TargetMode="External"/><Relationship Id="rId4" Type="http://schemas.openxmlformats.org/officeDocument/2006/relationships/hyperlink" Target="https://www.cms.gov/Medicare/Quality-Initiatives-Patient-Assessment-Instruments/MM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cmit.cms.gov/CMIT_public/ListMeasur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InitiativesGenInfo/CMS-Quality-Strategy.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130.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cms.gov/Medicare/Quality-Initiatives-Patient-Assessment-Instruments/MMS/Index.html" TargetMode="External"/><Relationship Id="rId5" Type="http://schemas.openxmlformats.org/officeDocument/2006/relationships/hyperlink" Target="https://www.cms.gov/Medicare/Quality-Initiatives-Patient-Assessment-Instruments/QualityMeasures/Pre-Rule-Making.html" TargetMode="External"/><Relationship Id="rId4" Type="http://schemas.openxmlformats.org/officeDocument/2006/relationships/hyperlink" Target="https://cmit.cms.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mailto:Kimberly.Rawlings@cms.hhs.gov" TargetMode="External"/><Relationship Id="rId4" Type="http://schemas.openxmlformats.org/officeDocument/2006/relationships/hyperlink" Target="mailto:Golden.Horton@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130.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dirty="0"/>
              <a:t>Presenter: </a:t>
            </a:r>
          </a:p>
          <a:p>
            <a:pPr algn="ctr">
              <a:spcBef>
                <a:spcPts val="0"/>
              </a:spcBef>
            </a:pPr>
            <a:r>
              <a:rPr lang="en-US" sz="2000" dirty="0"/>
              <a:t>Golden Horton, CMS</a:t>
            </a:r>
          </a:p>
          <a:p>
            <a:pPr algn="ctr">
              <a:spcBef>
                <a:spcPts val="0"/>
              </a:spcBef>
            </a:pPr>
            <a:r>
              <a:rPr lang="en-US" sz="2000" dirty="0"/>
              <a:t>Kimberly Rawlings, CMS </a:t>
            </a:r>
          </a:p>
          <a:p>
            <a:pPr algn="ctr">
              <a:spcBef>
                <a:spcPts val="0"/>
              </a:spcBef>
            </a:pPr>
            <a:r>
              <a:rPr lang="en-US" sz="2000" dirty="0"/>
              <a:t>Nicole Brennan, DrPH, Battelle</a:t>
            </a:r>
          </a:p>
          <a:p>
            <a:pPr algn="ctr">
              <a:spcBef>
                <a:spcPts val="0"/>
              </a:spcBef>
            </a:pPr>
            <a:r>
              <a:rPr lang="en-US" sz="2000" dirty="0"/>
              <a:t>April 26, 2018</a:t>
            </a:r>
          </a:p>
          <a:p>
            <a:pPr algn="ctr">
              <a:spcBef>
                <a:spcPts val="0"/>
              </a:spcBef>
            </a:pPr>
            <a:r>
              <a:rPr lang="en-US" sz="2000" dirty="0"/>
              <a:t> 1:00-2:00pm EST</a:t>
            </a:r>
          </a:p>
          <a:p>
            <a:pPr algn="ctr">
              <a:spcBef>
                <a:spcPts val="0"/>
              </a:spcBef>
            </a:pPr>
            <a:r>
              <a:rPr lang="en-US" sz="2000" dirty="0"/>
              <a:t> </a:t>
            </a:r>
            <a:endParaRPr lang="en-US" dirty="0"/>
          </a:p>
        </p:txBody>
      </p:sp>
      <p:sp>
        <p:nvSpPr>
          <p:cNvPr id="2" name="TextBox 1"/>
          <p:cNvSpPr txBox="1"/>
          <p:nvPr/>
        </p:nvSpPr>
        <p:spPr>
          <a:xfrm>
            <a:off x="5167191" y="2597171"/>
            <a:ext cx="4053009" cy="2062103"/>
          </a:xfrm>
          <a:prstGeom prst="rect">
            <a:avLst/>
          </a:prstGeom>
          <a:noFill/>
        </p:spPr>
        <p:txBody>
          <a:bodyPr wrap="square" rtlCol="0">
            <a:spAutoFit/>
          </a:bodyPr>
          <a:lstStyle/>
          <a:p>
            <a:pPr lvl="0" algn="ctr">
              <a:spcBef>
                <a:spcPct val="20000"/>
              </a:spcBef>
            </a:pPr>
            <a:r>
              <a:rPr lang="en-US" sz="3100" b="1" i="1" dirty="0">
                <a:solidFill>
                  <a:srgbClr val="084A9C"/>
                </a:solidFill>
              </a:rPr>
              <a:t>CMS Quality Measures: How they are used and how you can be involved </a:t>
            </a:r>
          </a:p>
        </p:txBody>
      </p:sp>
      <p:sp>
        <p:nvSpPr>
          <p:cNvPr id="5" name="Title 4"/>
          <p:cNvSpPr>
            <a:spLocks noGrp="1"/>
          </p:cNvSpPr>
          <p:nvPr>
            <p:ph type="title"/>
          </p:nvPr>
        </p:nvSpPr>
        <p:spPr/>
        <p:txBody>
          <a:bodyPr/>
          <a:lstStyle/>
          <a:p>
            <a:r>
              <a:rPr lang="en-US" sz="3200" dirty="0"/>
              <a:t>CMS Measure Development Education &amp; Outreach</a:t>
            </a:r>
          </a:p>
        </p:txBody>
      </p:sp>
      <p:sp>
        <p:nvSpPr>
          <p:cNvPr id="3" name="Rectangle 2"/>
          <p:cNvSpPr/>
          <p:nvPr/>
        </p:nvSpPr>
        <p:spPr>
          <a:xfrm>
            <a:off x="5334000" y="303616"/>
            <a:ext cx="3396764" cy="707886"/>
          </a:xfrm>
          <a:prstGeom prst="rect">
            <a:avLst/>
          </a:prstGeom>
        </p:spPr>
        <p:txBody>
          <a:bodyPr wrap="none">
            <a:spAutoFit/>
          </a:bodyPr>
          <a:lstStyle/>
          <a:p>
            <a:r>
              <a:rPr lang="en-US" sz="4000" b="1" i="1" dirty="0">
                <a:solidFill>
                  <a:srgbClr val="084A9C"/>
                </a:solidFill>
              </a:rPr>
              <a:t>Public Webinar</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DAD8142-A154-4A02-8D43-2F0259ACAB14}"/>
              </a:ext>
            </a:extLst>
          </p:cNvPr>
          <p:cNvSpPr txBox="1">
            <a:spLocks/>
          </p:cNvSpPr>
          <p:nvPr/>
        </p:nvSpPr>
        <p:spPr bwMode="auto">
          <a:xfrm>
            <a:off x="152400" y="6517667"/>
            <a:ext cx="9144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20000"/>
              </a:spcBef>
            </a:pPr>
            <a:r>
              <a:rPr lang="en-US" altLang="en-US" sz="1600" dirty="0">
                <a:latin typeface="Helvetica" panose="020B0604020202020204" pitchFamily="34" charset="0"/>
              </a:rPr>
              <a:t>Model for the integration of quality into the therapeutic development cycle.
 </a:t>
            </a:r>
          </a:p>
        </p:txBody>
      </p:sp>
      <p:pic>
        <p:nvPicPr>
          <p:cNvPr id="8" name="Picture 7" descr="Cover">
            <a:extLst>
              <a:ext uri="{FF2B5EF4-FFF2-40B4-BE49-F238E27FC236}">
                <a16:creationId xmlns:a16="http://schemas.microsoft.com/office/drawing/2014/main" id="{DC819839-192A-4EDA-8FD8-239CDAB51E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335762"/>
            <a:ext cx="6248400" cy="40330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title="Citation for Diagram">
            <a:extLst>
              <a:ext uri="{FF2B5EF4-FFF2-40B4-BE49-F238E27FC236}">
                <a16:creationId xmlns:a16="http://schemas.microsoft.com/office/drawing/2014/main" id="{D693ABFD-9987-47AD-8C6B-ECEBF332785A}"/>
              </a:ext>
            </a:extLst>
          </p:cNvPr>
          <p:cNvSpPr txBox="1">
            <a:spLocks/>
          </p:cNvSpPr>
          <p:nvPr/>
        </p:nvSpPr>
        <p:spPr bwMode="auto">
          <a:xfrm>
            <a:off x="-34506" y="2070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dirty="0">
                <a:latin typeface="Helvetica" panose="020B0604020202020204" pitchFamily="34" charset="0"/>
              </a:rPr>
              <a:t>J Am Coll Cardiol. 2002;40(11):1895-1901. doi:10.1016/S0735-1097(02)02537-8</a:t>
            </a:r>
          </a:p>
        </p:txBody>
      </p:sp>
      <p:sp>
        <p:nvSpPr>
          <p:cNvPr id="11" name="Text Placeholder 2" descr="Integrating Quality into the Cycle of Therapeutic Development" title="Citation for Diagram">
            <a:extLst>
              <a:ext uri="{FF2B5EF4-FFF2-40B4-BE49-F238E27FC236}">
                <a16:creationId xmlns:a16="http://schemas.microsoft.com/office/drawing/2014/main" id="{39C8CAA6-C164-4D81-A847-52FDCB939BF2}"/>
              </a:ext>
            </a:extLst>
          </p:cNvPr>
          <p:cNvSpPr txBox="1">
            <a:spLocks/>
          </p:cNvSpPr>
          <p:nvPr/>
        </p:nvSpPr>
        <p:spPr bwMode="auto">
          <a:xfrm>
            <a:off x="-34506" y="17526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dirty="0">
                <a:latin typeface="Helvetica" panose="020B0604020202020204" pitchFamily="34" charset="0"/>
              </a:rPr>
              <a:t>From: </a:t>
            </a:r>
            <a:r>
              <a:rPr lang="en-US" altLang="en-US" sz="1300" b="1" dirty="0">
                <a:latin typeface="Helvetica" panose="020B0604020202020204" pitchFamily="34" charset="0"/>
              </a:rPr>
              <a:t>Integrating quality into the cycle of therapeutic development</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How CQMs are Used</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413112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A88AD9B-4FD3-4C20-B1FE-3C12FEFA93C2}"/>
              </a:ext>
            </a:extLst>
          </p:cNvPr>
          <p:cNvGraphicFramePr>
            <a:graphicFrameLocks noGrp="1"/>
          </p:cNvGraphicFramePr>
          <p:nvPr>
            <p:extLst>
              <p:ext uri="{D42A27DB-BD31-4B8C-83A1-F6EECF244321}">
                <p14:modId xmlns:p14="http://schemas.microsoft.com/office/powerpoint/2010/main" val="4175189846"/>
              </p:ext>
            </p:extLst>
          </p:nvPr>
        </p:nvGraphicFramePr>
        <p:xfrm>
          <a:off x="704850" y="2819400"/>
          <a:ext cx="7239000" cy="28194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4104745401"/>
                    </a:ext>
                  </a:extLst>
                </a:gridCol>
                <a:gridCol w="3657600">
                  <a:extLst>
                    <a:ext uri="{9D8B030D-6E8A-4147-A177-3AD203B41FA5}">
                      <a16:colId xmlns:a16="http://schemas.microsoft.com/office/drawing/2014/main" val="17788544"/>
                    </a:ext>
                  </a:extLst>
                </a:gridCol>
              </a:tblGrid>
              <a:tr h="2819400">
                <a:tc>
                  <a:txBody>
                    <a:bodyPr/>
                    <a:lstStyle/>
                    <a:p>
                      <a:r>
                        <a:rPr lang="en-US" sz="2000" b="0" dirty="0">
                          <a:solidFill>
                            <a:schemeClr val="tx1"/>
                          </a:solidFill>
                        </a:rPr>
                        <a:t>Measure name/title</a:t>
                      </a:r>
                    </a:p>
                    <a:p>
                      <a:r>
                        <a:rPr lang="en-US" sz="2000" b="0" dirty="0">
                          <a:solidFill>
                            <a:schemeClr val="tx1"/>
                          </a:solidFill>
                        </a:rPr>
                        <a:t>Measure description</a:t>
                      </a:r>
                    </a:p>
                    <a:p>
                      <a:r>
                        <a:rPr lang="en-US" sz="2000" b="0" dirty="0">
                          <a:solidFill>
                            <a:schemeClr val="tx1"/>
                          </a:solidFill>
                        </a:rPr>
                        <a:t>Initial population</a:t>
                      </a:r>
                    </a:p>
                    <a:p>
                      <a:r>
                        <a:rPr lang="en-US" sz="2000" b="0" dirty="0">
                          <a:solidFill>
                            <a:schemeClr val="tx1"/>
                          </a:solidFill>
                        </a:rPr>
                        <a:t>Denominator (i.e. target population)</a:t>
                      </a:r>
                    </a:p>
                    <a:p>
                      <a:r>
                        <a:rPr lang="en-US" sz="2000" b="0" dirty="0">
                          <a:solidFill>
                            <a:schemeClr val="tx1"/>
                          </a:solidFill>
                        </a:rPr>
                        <a:t>Numerator (i.e. measure focus)</a:t>
                      </a:r>
                    </a:p>
                    <a:p>
                      <a:r>
                        <a:rPr lang="en-US" sz="2000" b="0" dirty="0">
                          <a:solidFill>
                            <a:schemeClr val="tx1"/>
                          </a:solidFill>
                        </a:rPr>
                        <a:t>Exclusion and exception</a:t>
                      </a:r>
                    </a:p>
                    <a:p>
                      <a:r>
                        <a:rPr lang="en-US" sz="2000" b="0" dirty="0">
                          <a:solidFill>
                            <a:schemeClr val="tx1"/>
                          </a:solidFill>
                        </a:rPr>
                        <a:t>Data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rPr>
                        <a:t>Key terms, data elements, codes</a:t>
                      </a:r>
                    </a:p>
                    <a:p>
                      <a:r>
                        <a:rPr lang="en-US" sz="2000" b="0" dirty="0">
                          <a:solidFill>
                            <a:schemeClr val="tx1"/>
                          </a:solidFill>
                        </a:rPr>
                        <a:t>Unit of measurement or analysis</a:t>
                      </a:r>
                    </a:p>
                    <a:p>
                      <a:r>
                        <a:rPr lang="en-US" sz="2000" b="0" dirty="0">
                          <a:solidFill>
                            <a:schemeClr val="tx1"/>
                          </a:solidFill>
                        </a:rPr>
                        <a:t>Sampling</a:t>
                      </a:r>
                    </a:p>
                    <a:p>
                      <a:r>
                        <a:rPr lang="en-US" sz="2000" b="0" dirty="0">
                          <a:solidFill>
                            <a:schemeClr val="tx1"/>
                          </a:solidFill>
                        </a:rPr>
                        <a:t>Risk adjustment </a:t>
                      </a:r>
                    </a:p>
                    <a:p>
                      <a:r>
                        <a:rPr lang="en-US" sz="2000" b="0" dirty="0">
                          <a:solidFill>
                            <a:schemeClr val="tx1"/>
                          </a:solidFill>
                        </a:rPr>
                        <a:t>Time windows</a:t>
                      </a:r>
                    </a:p>
                    <a:p>
                      <a:r>
                        <a:rPr lang="en-US" sz="2000" b="0" dirty="0">
                          <a:solidFill>
                            <a:schemeClr val="tx1"/>
                          </a:solidFill>
                        </a:rPr>
                        <a:t>Measure results</a:t>
                      </a:r>
                    </a:p>
                    <a:p>
                      <a:r>
                        <a:rPr lang="en-US" sz="2000" b="0" dirty="0">
                          <a:solidFill>
                            <a:schemeClr val="tx1"/>
                          </a:solidFill>
                        </a:rPr>
                        <a:t>Calculation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5870212"/>
                  </a:ext>
                </a:extLst>
              </a:tr>
            </a:tbl>
          </a:graphicData>
        </a:graphic>
      </p:graphicFrame>
      <p:sp>
        <p:nvSpPr>
          <p:cNvPr id="7" name="Content Placeholder 2">
            <a:extLst>
              <a:ext uri="{FF2B5EF4-FFF2-40B4-BE49-F238E27FC236}">
                <a16:creationId xmlns:a16="http://schemas.microsoft.com/office/drawing/2014/main" id="{9471F361-C69D-4506-A688-EA26B20D6CAB}"/>
              </a:ext>
            </a:extLst>
          </p:cNvPr>
          <p:cNvSpPr>
            <a:spLocks noGrp="1"/>
          </p:cNvSpPr>
          <p:nvPr>
            <p:ph idx="1"/>
          </p:nvPr>
        </p:nvSpPr>
        <p:spPr>
          <a:xfrm>
            <a:off x="304800" y="1905685"/>
            <a:ext cx="8039100" cy="4082922"/>
          </a:xfrm>
        </p:spPr>
        <p:txBody>
          <a:bodyPr>
            <a:normAutofit/>
          </a:bodyPr>
          <a:lstStyle/>
          <a:p>
            <a:r>
              <a:rPr lang="en-US" dirty="0"/>
              <a:t>Components of a Clinical Quality Measure</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Attributes of a CQM</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57411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sure Lifecycle graphic">
            <a:extLst>
              <a:ext uri="{FF2B5EF4-FFF2-40B4-BE49-F238E27FC236}">
                <a16:creationId xmlns:a16="http://schemas.microsoft.com/office/drawing/2014/main" id="{3F2940A7-0508-4963-B062-99B41AF4E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62"/>
          <a:stretch/>
        </p:blipFill>
        <p:spPr>
          <a:xfrm>
            <a:off x="884152" y="2451847"/>
            <a:ext cx="7375696" cy="4406153"/>
          </a:xfrm>
          <a:prstGeom prst="rect">
            <a:avLst/>
          </a:prstGeom>
        </p:spPr>
      </p:pic>
      <p:sp>
        <p:nvSpPr>
          <p:cNvPr id="2" name="Title 1"/>
          <p:cNvSpPr>
            <a:spLocks noGrp="1"/>
          </p:cNvSpPr>
          <p:nvPr>
            <p:ph type="title"/>
          </p:nvPr>
        </p:nvSpPr>
        <p:spPr>
          <a:xfrm>
            <a:off x="0" y="1219200"/>
            <a:ext cx="9144000" cy="1066800"/>
          </a:xfrm>
        </p:spPr>
        <p:txBody>
          <a:bodyPr/>
          <a:lstStyle/>
          <a:p>
            <a:r>
              <a:rPr lang="en-US" sz="4000" dirty="0"/>
              <a:t>Measure Lifecycle</a:t>
            </a:r>
          </a:p>
        </p:txBody>
      </p:sp>
    </p:spTree>
    <p:extLst>
      <p:ext uri="{BB962C8B-B14F-4D97-AF65-F5344CB8AC3E}">
        <p14:creationId xmlns:p14="http://schemas.microsoft.com/office/powerpoint/2010/main" val="251699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 case graphic">
            <a:extLst>
              <a:ext uri="{FF2B5EF4-FFF2-40B4-BE49-F238E27FC236}">
                <a16:creationId xmlns:a16="http://schemas.microsoft.com/office/drawing/2014/main" id="{8EFE0709-A874-4670-8EA0-30F25891A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772549"/>
            <a:ext cx="3115788" cy="2818101"/>
          </a:xfrm>
          <a:prstGeom prst="rect">
            <a:avLst/>
          </a:prstGeom>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1153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Building the evidence base for the measure concept and basic elements of the measure</a:t>
            </a:r>
          </a:p>
          <a:p>
            <a:r>
              <a:rPr lang="en-US" dirty="0"/>
              <a:t>Steps to be completed in this phase:</a:t>
            </a:r>
          </a:p>
          <a:p>
            <a:pPr lvl="1"/>
            <a:r>
              <a:rPr lang="en-US" dirty="0"/>
              <a:t>Information Gathering</a:t>
            </a:r>
          </a:p>
          <a:p>
            <a:pPr lvl="1"/>
            <a:r>
              <a:rPr lang="en-US" dirty="0"/>
              <a:t>Gap Analysis</a:t>
            </a:r>
          </a:p>
          <a:p>
            <a:pPr lvl="1"/>
            <a:r>
              <a:rPr lang="en-US" dirty="0"/>
              <a:t>Initial Business Case</a:t>
            </a:r>
          </a:p>
          <a:p>
            <a:pPr lvl="1"/>
            <a:r>
              <a:rPr lang="en-US" dirty="0"/>
              <a:t>Stakeholder Input</a:t>
            </a:r>
          </a:p>
          <a:p>
            <a:pPr lvl="1"/>
            <a:r>
              <a:rPr lang="en-US" dirty="0"/>
              <a:t>Public Comment</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Conceptualization</a:t>
            </a:r>
          </a:p>
        </p:txBody>
      </p:sp>
      <p:sp>
        <p:nvSpPr>
          <p:cNvPr id="2" name="Title 1"/>
          <p:cNvSpPr>
            <a:spLocks noGrp="1"/>
          </p:cNvSpPr>
          <p:nvPr>
            <p:ph type="title"/>
          </p:nvPr>
        </p:nvSpPr>
        <p:spPr>
          <a:xfrm>
            <a:off x="0" y="0"/>
            <a:ext cx="9144000" cy="672086"/>
          </a:xfrm>
        </p:spPr>
        <p:txBody>
          <a:bodyPr anchor="t"/>
          <a:lstStyle/>
          <a:p>
            <a:r>
              <a:rPr lang="en-US" sz="4000" dirty="0"/>
              <a:t>CMS Quality Measurement</a:t>
            </a:r>
          </a:p>
        </p:txBody>
      </p:sp>
    </p:spTree>
    <p:extLst>
      <p:ext uri="{BB962C8B-B14F-4D97-AF65-F5344CB8AC3E}">
        <p14:creationId xmlns:p14="http://schemas.microsoft.com/office/powerpoint/2010/main" val="312812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Specifications provide the comprehensive details that allow the measure to be collected and implemented consistently, reliably, and effectively</a:t>
            </a:r>
          </a:p>
          <a:p>
            <a:r>
              <a:rPr lang="en-US" dirty="0"/>
              <a:t>Steps to be completed in this phase:</a:t>
            </a:r>
          </a:p>
          <a:p>
            <a:pPr lvl="1"/>
            <a:r>
              <a:rPr lang="en-US" dirty="0"/>
              <a:t>Develop candidate measure list</a:t>
            </a:r>
          </a:p>
          <a:p>
            <a:pPr lvl="1"/>
            <a:r>
              <a:rPr lang="en-US" dirty="0"/>
              <a:t>Develop precise technical specifications and update the Measure Information Form (MIF)</a:t>
            </a:r>
          </a:p>
          <a:p>
            <a:pPr lvl="1"/>
            <a:r>
              <a:rPr lang="en-US" dirty="0"/>
              <a:t>Define the data source</a:t>
            </a:r>
          </a:p>
          <a:p>
            <a:pPr lvl="1"/>
            <a:r>
              <a:rPr lang="en-US" dirty="0"/>
              <a:t>Specify code systems and construct data protocol</a:t>
            </a:r>
          </a:p>
          <a:p>
            <a:pPr lvl="1"/>
            <a:r>
              <a:rPr lang="en-US" dirty="0"/>
              <a:t>Continued stakeholder engagement</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Specification</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09487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Testing quality measures, including the components of the measure such as the data elements, the scale, and the performance score</a:t>
            </a:r>
          </a:p>
          <a:p>
            <a:r>
              <a:rPr lang="en-US" dirty="0"/>
              <a:t>Steps to be completed in this phase:</a:t>
            </a:r>
          </a:p>
          <a:p>
            <a:pPr lvl="1"/>
            <a:r>
              <a:rPr lang="en-US" dirty="0"/>
              <a:t>Develop testing work plan</a:t>
            </a:r>
          </a:p>
          <a:p>
            <a:pPr lvl="1"/>
            <a:r>
              <a:rPr lang="en-US" dirty="0"/>
              <a:t>Implement Alpha and Beta testing</a:t>
            </a:r>
          </a:p>
          <a:p>
            <a:pPr lvl="1"/>
            <a:r>
              <a:rPr lang="en-US" dirty="0"/>
              <a:t>Analyze testing results and refine measure specs</a:t>
            </a:r>
          </a:p>
          <a:p>
            <a:pPr lvl="1"/>
            <a:r>
              <a:rPr lang="en-US" dirty="0"/>
              <a:t>Report on measure testing results</a:t>
            </a:r>
          </a:p>
          <a:p>
            <a:pPr lvl="1"/>
            <a:r>
              <a:rPr lang="en-US" dirty="0"/>
              <a:t>Continued stakeholder engagement</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Testing</a:t>
            </a:r>
          </a:p>
        </p:txBody>
      </p:sp>
      <p:sp>
        <p:nvSpPr>
          <p:cNvPr id="2" name="Title 1"/>
          <p:cNvSpPr>
            <a:spLocks noGrp="1"/>
          </p:cNvSpPr>
          <p:nvPr>
            <p:ph type="title"/>
          </p:nvPr>
        </p:nvSpPr>
        <p:spPr>
          <a:xfrm>
            <a:off x="0" y="0"/>
            <a:ext cx="9144000" cy="641268"/>
          </a:xfrm>
        </p:spPr>
        <p:txBody>
          <a:bodyPr anchor="t"/>
          <a:lstStyle/>
          <a:p>
            <a:r>
              <a:rPr lang="en-US" sz="4000" dirty="0"/>
              <a:t>CMS Quality Measurement</a:t>
            </a:r>
          </a:p>
        </p:txBody>
      </p:sp>
    </p:spTree>
    <p:extLst>
      <p:ext uri="{BB962C8B-B14F-4D97-AF65-F5344CB8AC3E}">
        <p14:creationId xmlns:p14="http://schemas.microsoft.com/office/powerpoint/2010/main" val="316271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s graphic">
            <a:extLst>
              <a:ext uri="{FF2B5EF4-FFF2-40B4-BE49-F238E27FC236}">
                <a16:creationId xmlns:a16="http://schemas.microsoft.com/office/drawing/2014/main" id="{4D18251A-2983-47DC-973B-1F76C7C6E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777884"/>
            <a:ext cx="2362200" cy="1771650"/>
          </a:xfrm>
          <a:prstGeom prst="rect">
            <a:avLst/>
          </a:prstGeom>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Refers to the transparent process by which a measure is submitted for use by CMS, and is subject to stakeholder and public review</a:t>
            </a:r>
          </a:p>
          <a:p>
            <a:r>
              <a:rPr lang="en-US" dirty="0"/>
              <a:t>Steps to be completed in this phase:</a:t>
            </a:r>
          </a:p>
          <a:p>
            <a:pPr lvl="1"/>
            <a:r>
              <a:rPr lang="en-US" dirty="0"/>
              <a:t>Submit measure specifications to CMS Pre-Rulemaking Process</a:t>
            </a:r>
          </a:p>
          <a:p>
            <a:pPr lvl="1"/>
            <a:r>
              <a:rPr lang="en-US" dirty="0"/>
              <a:t>MAP Workgroup recommendations</a:t>
            </a:r>
          </a:p>
          <a:p>
            <a:pPr lvl="1"/>
            <a:r>
              <a:rPr lang="en-US" dirty="0"/>
              <a:t>CMS rulemaking processes</a:t>
            </a:r>
          </a:p>
          <a:p>
            <a:pPr lvl="1"/>
            <a:r>
              <a:rPr lang="en-US" dirty="0"/>
              <a:t>Continued stakeholder engagement</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Implementation</a:t>
            </a:r>
          </a:p>
        </p:txBody>
      </p:sp>
      <p:sp>
        <p:nvSpPr>
          <p:cNvPr id="2" name="Title 1"/>
          <p:cNvSpPr>
            <a:spLocks noGrp="1"/>
          </p:cNvSpPr>
          <p:nvPr>
            <p:ph type="title"/>
          </p:nvPr>
        </p:nvSpPr>
        <p:spPr>
          <a:xfrm>
            <a:off x="0" y="0"/>
            <a:ext cx="9144000" cy="637602"/>
          </a:xfrm>
        </p:spPr>
        <p:txBody>
          <a:bodyPr anchor="t"/>
          <a:lstStyle/>
          <a:p>
            <a:r>
              <a:rPr lang="en-US" sz="4000" dirty="0"/>
              <a:t>CMS Quality Measurement</a:t>
            </a:r>
          </a:p>
        </p:txBody>
      </p:sp>
    </p:spTree>
    <p:extLst>
      <p:ext uri="{BB962C8B-B14F-4D97-AF65-F5344CB8AC3E}">
        <p14:creationId xmlns:p14="http://schemas.microsoft.com/office/powerpoint/2010/main" val="119942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processes and data collection used to ensure the continued soundness of the measure</a:t>
            </a:r>
          </a:p>
          <a:p>
            <a:r>
              <a:rPr lang="en-US" dirty="0"/>
              <a:t>Steps to be completed in this phase:</a:t>
            </a:r>
          </a:p>
          <a:p>
            <a:pPr lvl="1"/>
            <a:r>
              <a:rPr lang="en-US" dirty="0"/>
              <a:t>Data collection and literature reviews</a:t>
            </a:r>
          </a:p>
          <a:p>
            <a:pPr lvl="1"/>
            <a:r>
              <a:rPr lang="en-US" dirty="0"/>
              <a:t>Evaluate Business Case</a:t>
            </a:r>
          </a:p>
          <a:p>
            <a:pPr lvl="1"/>
            <a:r>
              <a:rPr lang="en-US" dirty="0"/>
              <a:t>Measure Updates</a:t>
            </a:r>
          </a:p>
          <a:p>
            <a:pPr lvl="1"/>
            <a:r>
              <a:rPr lang="en-US" dirty="0"/>
              <a:t>Comprehensive Reevaluation</a:t>
            </a:r>
          </a:p>
          <a:p>
            <a:pPr lvl="1"/>
            <a:r>
              <a:rPr lang="en-US" dirty="0"/>
              <a:t>Ad Hoc Review</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Use, Continuing Evaluation, and Maintenance</a:t>
            </a:r>
          </a:p>
        </p:txBody>
      </p:sp>
      <p:sp>
        <p:nvSpPr>
          <p:cNvPr id="2" name="Title 1"/>
          <p:cNvSpPr>
            <a:spLocks noGrp="1"/>
          </p:cNvSpPr>
          <p:nvPr>
            <p:ph type="title"/>
          </p:nvPr>
        </p:nvSpPr>
        <p:spPr>
          <a:xfrm>
            <a:off x="0" y="0"/>
            <a:ext cx="9144000" cy="641268"/>
          </a:xfrm>
        </p:spPr>
        <p:txBody>
          <a:bodyPr anchor="t"/>
          <a:lstStyle/>
          <a:p>
            <a:r>
              <a:rPr lang="en-US" sz="4000" dirty="0"/>
              <a:t>CMS Quality Measurement</a:t>
            </a:r>
          </a:p>
        </p:txBody>
      </p:sp>
    </p:spTree>
    <p:extLst>
      <p:ext uri="{BB962C8B-B14F-4D97-AF65-F5344CB8AC3E}">
        <p14:creationId xmlns:p14="http://schemas.microsoft.com/office/powerpoint/2010/main" val="97590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MS webpage screenshot">
            <a:extLst>
              <a:ext uri="{FF2B5EF4-FFF2-40B4-BE49-F238E27FC236}">
                <a16:creationId xmlns:a16="http://schemas.microsoft.com/office/drawing/2014/main" id="{50D6C179-2E4F-4AF0-82F4-551F80FD20BE}"/>
              </a:ext>
            </a:extLst>
          </p:cNvPr>
          <p:cNvPicPr>
            <a:picLocks noChangeAspect="1"/>
          </p:cNvPicPr>
          <p:nvPr/>
        </p:nvPicPr>
        <p:blipFill rotWithShape="1">
          <a:blip r:embed="rId3"/>
          <a:srcRect l="6667" t="7489" r="75417" b="14871"/>
          <a:stretch/>
        </p:blipFill>
        <p:spPr>
          <a:xfrm>
            <a:off x="4702436" y="2438400"/>
            <a:ext cx="3581400" cy="4364832"/>
          </a:xfrm>
          <a:prstGeom prst="rect">
            <a:avLst/>
          </a:prstGeom>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1153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Quality Measure Resources:</a:t>
            </a:r>
          </a:p>
          <a:p>
            <a:pPr lvl="1"/>
            <a:r>
              <a:rPr lang="en-US" dirty="0">
                <a:hlinkClick r:id="rId4"/>
              </a:rPr>
              <a:t>CMS MMS Website</a:t>
            </a:r>
            <a:endParaRPr lang="en-US" dirty="0"/>
          </a:p>
          <a:p>
            <a:pPr lvl="1"/>
            <a:r>
              <a:rPr lang="en-US" dirty="0">
                <a:hlinkClick r:id="rId5"/>
              </a:rPr>
              <a:t>CMS MMS Blueprint</a:t>
            </a:r>
            <a:endParaRPr 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Want to Learn More?</a:t>
            </a:r>
          </a:p>
        </p:txBody>
      </p:sp>
      <p:sp>
        <p:nvSpPr>
          <p:cNvPr id="2" name="Title 1"/>
          <p:cNvSpPr>
            <a:spLocks noGrp="1"/>
          </p:cNvSpPr>
          <p:nvPr>
            <p:ph type="title"/>
          </p:nvPr>
        </p:nvSpPr>
        <p:spPr>
          <a:xfrm>
            <a:off x="0" y="0"/>
            <a:ext cx="9144000" cy="1343608"/>
          </a:xfrm>
        </p:spPr>
        <p:txBody>
          <a:bodyPr anchor="t"/>
          <a:lstStyle/>
          <a:p>
            <a:r>
              <a:rPr lang="en-US" sz="4000" dirty="0"/>
              <a:t>CMS Quality Measurement</a:t>
            </a:r>
          </a:p>
        </p:txBody>
      </p:sp>
    </p:spTree>
    <p:extLst>
      <p:ext uri="{BB962C8B-B14F-4D97-AF65-F5344CB8AC3E}">
        <p14:creationId xmlns:p14="http://schemas.microsoft.com/office/powerpoint/2010/main" val="32803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MS website screenshot">
            <a:extLst>
              <a:ext uri="{FF2B5EF4-FFF2-40B4-BE49-F238E27FC236}">
                <a16:creationId xmlns:a16="http://schemas.microsoft.com/office/drawing/2014/main" id="{6ECF2D63-A58C-47AF-82A2-045FA216A510}"/>
              </a:ext>
            </a:extLst>
          </p:cNvPr>
          <p:cNvPicPr>
            <a:picLocks noChangeAspect="1"/>
          </p:cNvPicPr>
          <p:nvPr/>
        </p:nvPicPr>
        <p:blipFill rotWithShape="1">
          <a:blip r:embed="rId3"/>
          <a:srcRect l="7500" t="5556" r="56667" b="8518"/>
          <a:stretch/>
        </p:blipFill>
        <p:spPr>
          <a:xfrm>
            <a:off x="845820" y="1848291"/>
            <a:ext cx="7315200" cy="4933509"/>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Want to Learn More?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98747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oup of people talking graphic">
            <a:extLst>
              <a:ext uri="{FF2B5EF4-FFF2-40B4-BE49-F238E27FC236}">
                <a16:creationId xmlns:a16="http://schemas.microsoft.com/office/drawing/2014/main" id="{CA4D1EE5-B10F-4B8A-ACEA-E2361A92C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028959"/>
            <a:ext cx="3200400" cy="2304288"/>
          </a:xfrm>
          <a:prstGeom prst="rect">
            <a:avLst/>
          </a:prstGeom>
          <a:ln>
            <a:noFill/>
          </a:ln>
          <a:effectLst>
            <a:softEdge rad="112500"/>
          </a:effectLst>
        </p:spPr>
      </p:pic>
      <p:sp>
        <p:nvSpPr>
          <p:cNvPr id="6" name="Rectangle 5"/>
          <p:cNvSpPr/>
          <p:nvPr/>
        </p:nvSpPr>
        <p:spPr>
          <a:xfrm>
            <a:off x="469067" y="3898806"/>
            <a:ext cx="8205866" cy="2529923"/>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Listserv opportunities</a:t>
            </a:r>
          </a:p>
        </p:txBody>
      </p:sp>
      <p:sp>
        <p:nvSpPr>
          <p:cNvPr id="4" name="Content Placeholder 3"/>
          <p:cNvSpPr txBox="1">
            <a:spLocks noGrp="1"/>
          </p:cNvSpPr>
          <p:nvPr>
            <p:ph idx="1"/>
          </p:nvPr>
        </p:nvSpPr>
        <p:spPr>
          <a:xfrm>
            <a:off x="23734" y="1701281"/>
            <a:ext cx="8967866" cy="2197525"/>
          </a:xfrm>
          <a:prstGeom prst="rect">
            <a:avLst/>
          </a:prstGeom>
          <a:noFill/>
        </p:spPr>
        <p:txBody>
          <a:bodyPr wrap="square" rtlCol="0">
            <a:spAutoFit/>
          </a:bodyPr>
          <a:lstStyle/>
          <a:p>
            <a:r>
              <a:rPr lang="en-US" sz="2400" dirty="0"/>
              <a:t>An ongoing process to engage the public in quality measure development. </a:t>
            </a:r>
          </a:p>
          <a:p>
            <a:r>
              <a:rPr lang="en-US" sz="2400" dirty="0"/>
              <a:t>Elicit feedback that will help CMS design resources that can help all of those interested in healthcare quality improvement better understand the goals of quality measurement. </a:t>
            </a:r>
          </a:p>
          <a:p>
            <a:pPr marL="0" indent="0" algn="ctr">
              <a:buNone/>
            </a:pPr>
            <a:endParaRPr lang="en-US" sz="1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2" name="Title 1"/>
          <p:cNvSpPr>
            <a:spLocks noGrp="1"/>
          </p:cNvSpPr>
          <p:nvPr>
            <p:ph type="title"/>
          </p:nvPr>
        </p:nvSpPr>
        <p:spPr>
          <a:xfrm>
            <a:off x="0" y="0"/>
            <a:ext cx="9144000" cy="634481"/>
          </a:xfrm>
        </p:spPr>
        <p:txBody>
          <a:bodyPr anchor="t"/>
          <a:lstStyle/>
          <a:p>
            <a:r>
              <a:rPr lang="en-US" sz="4000" dirty="0"/>
              <a:t>Vision and Goals: </a:t>
            </a:r>
            <a:r>
              <a:rPr lang="en-US" sz="4000" dirty="0">
                <a:solidFill>
                  <a:prstClr val="white"/>
                </a:solidFill>
              </a:rPr>
              <a:t>Public Webinars</a:t>
            </a:r>
            <a:endParaRPr lang="en-US" sz="4000" dirty="0"/>
          </a:p>
        </p:txBody>
      </p:sp>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MIT screenshot">
            <a:extLst>
              <a:ext uri="{FF2B5EF4-FFF2-40B4-BE49-F238E27FC236}">
                <a16:creationId xmlns:a16="http://schemas.microsoft.com/office/drawing/2014/main" id="{A16E849B-2F17-493E-9965-25B21CCF6FC9}"/>
              </a:ext>
            </a:extLst>
          </p:cNvPr>
          <p:cNvPicPr>
            <a:picLocks noChangeAspect="1"/>
          </p:cNvPicPr>
          <p:nvPr/>
        </p:nvPicPr>
        <p:blipFill>
          <a:blip r:embed="rId3"/>
          <a:stretch>
            <a:fillRect/>
          </a:stretch>
        </p:blipFill>
        <p:spPr>
          <a:xfrm>
            <a:off x="521070" y="3181128"/>
            <a:ext cx="8058150" cy="2981049"/>
          </a:xfrm>
          <a:prstGeom prst="rect">
            <a:avLst/>
          </a:prstGeom>
          <a:ln>
            <a:solidFill>
              <a:schemeClr val="tx1"/>
            </a:solidFill>
          </a:ln>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1153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Quality Measure Resources:</a:t>
            </a:r>
          </a:p>
          <a:p>
            <a:pPr lvl="1"/>
            <a:r>
              <a:rPr lang="en-US" dirty="0">
                <a:hlinkClick r:id="rId4"/>
              </a:rPr>
              <a:t>The CMS Measures Inventory Tool (CMIT)</a:t>
            </a:r>
            <a:endParaRPr 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Want to Learn More?</a:t>
            </a:r>
          </a:p>
        </p:txBody>
      </p:sp>
      <p:sp>
        <p:nvSpPr>
          <p:cNvPr id="2" name="Title 1"/>
          <p:cNvSpPr>
            <a:spLocks noGrp="1"/>
          </p:cNvSpPr>
          <p:nvPr>
            <p:ph type="title"/>
          </p:nvPr>
        </p:nvSpPr>
        <p:spPr>
          <a:xfrm>
            <a:off x="0" y="0"/>
            <a:ext cx="9144000" cy="695823"/>
          </a:xfrm>
        </p:spPr>
        <p:txBody>
          <a:bodyPr anchor="t"/>
          <a:lstStyle/>
          <a:p>
            <a:r>
              <a:rPr lang="en-US" sz="4000" dirty="0"/>
              <a:t>CMS Quality Measurement</a:t>
            </a:r>
          </a:p>
        </p:txBody>
      </p:sp>
    </p:spTree>
    <p:extLst>
      <p:ext uri="{BB962C8B-B14F-4D97-AF65-F5344CB8AC3E}">
        <p14:creationId xmlns:p14="http://schemas.microsoft.com/office/powerpoint/2010/main" val="248089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1" descr="CMIT screenshot">
            <a:extLst>
              <a:ext uri="{FF2B5EF4-FFF2-40B4-BE49-F238E27FC236}">
                <a16:creationId xmlns:a16="http://schemas.microsoft.com/office/drawing/2014/main" id="{99A17281-1D58-4000-B4B9-6D522475B01E}"/>
              </a:ext>
            </a:extLst>
          </p:cNvPr>
          <p:cNvPicPr>
            <a:picLocks noGrp="1" noChangeAspect="1"/>
          </p:cNvPicPr>
          <p:nvPr>
            <p:ph idx="1"/>
          </p:nvPr>
        </p:nvPicPr>
        <p:blipFill>
          <a:blip r:embed="rId3"/>
          <a:stretch>
            <a:fillRect/>
          </a:stretch>
        </p:blipFill>
        <p:spPr>
          <a:xfrm>
            <a:off x="655047" y="1828800"/>
            <a:ext cx="7955553" cy="4953000"/>
          </a:xfrm>
          <a:prstGeom prst="rect">
            <a:avLst/>
          </a:prstGeom>
          <a:ln>
            <a:solidFill>
              <a:schemeClr val="tx1"/>
            </a:solidFill>
          </a:ln>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Want to Learn More?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417048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MIT screenshot">
            <a:extLst>
              <a:ext uri="{FF2B5EF4-FFF2-40B4-BE49-F238E27FC236}">
                <a16:creationId xmlns:a16="http://schemas.microsoft.com/office/drawing/2014/main" id="{C4929A71-BD9E-4A60-9C51-9CC462F4A938}"/>
              </a:ext>
            </a:extLst>
          </p:cNvPr>
          <p:cNvPicPr>
            <a:picLocks noChangeAspect="1"/>
          </p:cNvPicPr>
          <p:nvPr/>
        </p:nvPicPr>
        <p:blipFill>
          <a:blip r:embed="rId3"/>
          <a:stretch>
            <a:fillRect/>
          </a:stretch>
        </p:blipFill>
        <p:spPr>
          <a:xfrm>
            <a:off x="724183" y="1828800"/>
            <a:ext cx="7695634" cy="4810575"/>
          </a:xfrm>
          <a:prstGeom prst="rect">
            <a:avLst/>
          </a:prstGeom>
          <a:ln>
            <a:solidFill>
              <a:schemeClr val="tx1"/>
            </a:solidFill>
          </a:ln>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Want to Learn More?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85710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ederal Register website screenshot">
            <a:extLst>
              <a:ext uri="{FF2B5EF4-FFF2-40B4-BE49-F238E27FC236}">
                <a16:creationId xmlns:a16="http://schemas.microsoft.com/office/drawing/2014/main" id="{6464190F-A360-4DB5-A2C6-19A06D7B81CD}"/>
              </a:ext>
            </a:extLst>
          </p:cNvPr>
          <p:cNvPicPr>
            <a:picLocks noChangeAspect="1"/>
          </p:cNvPicPr>
          <p:nvPr/>
        </p:nvPicPr>
        <p:blipFill rotWithShape="1">
          <a:blip r:embed="rId3"/>
          <a:srcRect l="60834" t="11482" r="11667" b="52961"/>
          <a:stretch/>
        </p:blipFill>
        <p:spPr>
          <a:xfrm>
            <a:off x="4495800" y="3765568"/>
            <a:ext cx="4188275" cy="1523009"/>
          </a:xfrm>
          <a:prstGeom prst="rect">
            <a:avLst/>
          </a:prstGeom>
        </p:spPr>
      </p:pic>
      <p:pic>
        <p:nvPicPr>
          <p:cNvPr id="7" name="Picture 6" descr="CMS logo">
            <a:extLst>
              <a:ext uri="{FF2B5EF4-FFF2-40B4-BE49-F238E27FC236}">
                <a16:creationId xmlns:a16="http://schemas.microsoft.com/office/drawing/2014/main" id="{3D1E32CD-957D-4F9F-A804-47E4121ABDDC}"/>
              </a:ext>
            </a:extLst>
          </p:cNvPr>
          <p:cNvPicPr>
            <a:picLocks noChangeAspect="1"/>
          </p:cNvPicPr>
          <p:nvPr/>
        </p:nvPicPr>
        <p:blipFill rotWithShape="1">
          <a:blip r:embed="rId4"/>
          <a:srcRect l="64166" t="22590" r="14167" b="35929"/>
          <a:stretch/>
        </p:blipFill>
        <p:spPr>
          <a:xfrm>
            <a:off x="381000" y="3429000"/>
            <a:ext cx="3453500" cy="1859577"/>
          </a:xfrm>
          <a:prstGeom prst="rect">
            <a:avLst/>
          </a:prstGeom>
        </p:spPr>
      </p:pic>
      <p:sp>
        <p:nvSpPr>
          <p:cNvPr id="5" name="TextBox 4">
            <a:extLst>
              <a:ext uri="{FF2B5EF4-FFF2-40B4-BE49-F238E27FC236}">
                <a16:creationId xmlns:a16="http://schemas.microsoft.com/office/drawing/2014/main" id="{BDDFBA93-5EE3-4C5F-AC4D-72BB22C2A6E0}"/>
              </a:ext>
            </a:extLst>
          </p:cNvPr>
          <p:cNvSpPr txBox="1"/>
          <p:nvPr/>
        </p:nvSpPr>
        <p:spPr>
          <a:xfrm>
            <a:off x="5029200" y="3028890"/>
            <a:ext cx="2514600" cy="400110"/>
          </a:xfrm>
          <a:prstGeom prst="rect">
            <a:avLst/>
          </a:prstGeom>
          <a:noFill/>
        </p:spPr>
        <p:txBody>
          <a:bodyPr wrap="square" rtlCol="0">
            <a:spAutoFit/>
          </a:bodyPr>
          <a:lstStyle/>
          <a:p>
            <a:r>
              <a:rPr lang="en-US" sz="2000" b="1" dirty="0"/>
              <a:t>Rulemaking Process</a:t>
            </a:r>
          </a:p>
        </p:txBody>
      </p:sp>
      <p:sp>
        <p:nvSpPr>
          <p:cNvPr id="6" name="TextBox 5">
            <a:extLst>
              <a:ext uri="{FF2B5EF4-FFF2-40B4-BE49-F238E27FC236}">
                <a16:creationId xmlns:a16="http://schemas.microsoft.com/office/drawing/2014/main" id="{A57886F8-1515-4879-9489-634BDA61605F}"/>
              </a:ext>
            </a:extLst>
          </p:cNvPr>
          <p:cNvSpPr txBox="1"/>
          <p:nvPr/>
        </p:nvSpPr>
        <p:spPr>
          <a:xfrm>
            <a:off x="838200" y="3020291"/>
            <a:ext cx="2743200" cy="400110"/>
          </a:xfrm>
          <a:prstGeom prst="rect">
            <a:avLst/>
          </a:prstGeom>
          <a:noFill/>
        </p:spPr>
        <p:txBody>
          <a:bodyPr wrap="square" rtlCol="0">
            <a:spAutoFit/>
          </a:bodyPr>
          <a:lstStyle/>
          <a:p>
            <a:r>
              <a:rPr lang="en-US" sz="2000" b="1" dirty="0"/>
              <a:t>Pre-Rulemaking Process</a:t>
            </a:r>
          </a:p>
        </p:txBody>
      </p:sp>
      <p:sp>
        <p:nvSpPr>
          <p:cNvPr id="2" name="Title 1"/>
          <p:cNvSpPr>
            <a:spLocks noGrp="1"/>
          </p:cNvSpPr>
          <p:nvPr>
            <p:ph type="title"/>
          </p:nvPr>
        </p:nvSpPr>
        <p:spPr/>
        <p:txBody>
          <a:bodyPr/>
          <a:lstStyle/>
          <a:p>
            <a:r>
              <a:rPr lang="en-US" sz="3800" dirty="0"/>
              <a:t>CMS Measure Processes for Inclusion in a Program</a:t>
            </a:r>
          </a:p>
        </p:txBody>
      </p:sp>
    </p:spTree>
    <p:extLst>
      <p:ext uri="{BB962C8B-B14F-4D97-AF65-F5344CB8AC3E}">
        <p14:creationId xmlns:p14="http://schemas.microsoft.com/office/powerpoint/2010/main" val="102459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Opportunity for measure developers to submit quality measures for consideration by 18 quality reporting and payment programs</a:t>
            </a:r>
          </a:p>
          <a:p>
            <a:r>
              <a:rPr lang="en-US" dirty="0"/>
              <a:t>Reviewed by CMS Program Leads and final list published by Dec. 1 each year</a:t>
            </a:r>
          </a:p>
          <a:p>
            <a:r>
              <a:rPr lang="en-US" dirty="0"/>
              <a:t>Measures are then submitted to the Measure Application Partnership (MAP) workgroups to undergo expert review and recommendations</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Pre-Rulemaking Process</a:t>
            </a:r>
          </a:p>
        </p:txBody>
      </p:sp>
      <p:sp>
        <p:nvSpPr>
          <p:cNvPr id="2" name="Title 1"/>
          <p:cNvSpPr>
            <a:spLocks noGrp="1"/>
          </p:cNvSpPr>
          <p:nvPr>
            <p:ph type="title"/>
          </p:nvPr>
        </p:nvSpPr>
        <p:spPr>
          <a:xfrm>
            <a:off x="0" y="0"/>
            <a:ext cx="9144000" cy="1343608"/>
          </a:xfrm>
        </p:spPr>
        <p:txBody>
          <a:bodyPr anchor="t"/>
          <a:lstStyle/>
          <a:p>
            <a:r>
              <a:rPr lang="en-US" sz="4000" dirty="0"/>
              <a:t>CMS Quality Measurement</a:t>
            </a:r>
          </a:p>
        </p:txBody>
      </p:sp>
    </p:spTree>
    <p:extLst>
      <p:ext uri="{BB962C8B-B14F-4D97-AF65-F5344CB8AC3E}">
        <p14:creationId xmlns:p14="http://schemas.microsoft.com/office/powerpoint/2010/main" val="38855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cess map graphic">
            <a:extLst>
              <a:ext uri="{FF2B5EF4-FFF2-40B4-BE49-F238E27FC236}">
                <a16:creationId xmlns:a16="http://schemas.microsoft.com/office/drawing/2014/main" id="{D9F84B96-C7DA-49EB-8CEB-1198DFBF5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644025"/>
            <a:ext cx="2819400" cy="1931095"/>
          </a:xfrm>
          <a:prstGeom prst="rect">
            <a:avLst/>
          </a:prstGeom>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32168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Method by which CMS includes measures for use in their programs and initiatives</a:t>
            </a:r>
          </a:p>
          <a:p>
            <a:r>
              <a:rPr lang="en-US" dirty="0"/>
              <a:t>The public can give feedback on the measures through public comment</a:t>
            </a:r>
          </a:p>
          <a:p>
            <a:r>
              <a:rPr lang="en-US" dirty="0"/>
              <a:t>Can be published in an annual Federal Rule or in a program-specific Call Letter</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Rulemaking Process</a:t>
            </a:r>
          </a:p>
        </p:txBody>
      </p:sp>
      <p:sp>
        <p:nvSpPr>
          <p:cNvPr id="2" name="Title 1"/>
          <p:cNvSpPr>
            <a:spLocks noGrp="1"/>
          </p:cNvSpPr>
          <p:nvPr>
            <p:ph type="title"/>
          </p:nvPr>
        </p:nvSpPr>
        <p:spPr>
          <a:xfrm>
            <a:off x="0" y="0"/>
            <a:ext cx="9144000" cy="838200"/>
          </a:xfrm>
        </p:spPr>
        <p:txBody>
          <a:bodyPr anchor="t"/>
          <a:lstStyle/>
          <a:p>
            <a:r>
              <a:rPr lang="en-US" sz="4000" dirty="0"/>
              <a:t>CMS Quality Measurement</a:t>
            </a:r>
          </a:p>
        </p:txBody>
      </p:sp>
    </p:spTree>
    <p:extLst>
      <p:ext uri="{BB962C8B-B14F-4D97-AF65-F5344CB8AC3E}">
        <p14:creationId xmlns:p14="http://schemas.microsoft.com/office/powerpoint/2010/main" val="19182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382000" cy="46646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Technical Expert Panels</a:t>
            </a:r>
          </a:p>
          <a:p>
            <a:pPr lvl="1"/>
            <a:r>
              <a:rPr lang="en-US" dirty="0"/>
              <a:t>CMS requires TEPs for business cases, reviews of testing results, and determining which measures should be submitted</a:t>
            </a:r>
          </a:p>
          <a:p>
            <a:pPr lvl="1"/>
            <a:r>
              <a:rPr lang="en-US" dirty="0"/>
              <a:t>Should include persons/family members, providers, and recognized experts in the field</a:t>
            </a:r>
          </a:p>
          <a:p>
            <a:r>
              <a:rPr lang="en-US" dirty="0"/>
              <a:t>Public Comment</a:t>
            </a:r>
          </a:p>
          <a:p>
            <a:pPr lvl="1"/>
            <a:r>
              <a:rPr lang="en-US" dirty="0"/>
              <a:t>Provides an opportunity for a wide array of interested parties to provide input on measures</a:t>
            </a:r>
          </a:p>
          <a:p>
            <a:r>
              <a:rPr lang="en-US" dirty="0"/>
              <a:t>Creating measures for use in a CMS Program</a:t>
            </a:r>
          </a:p>
        </p:txBody>
      </p:sp>
      <p:sp>
        <p:nvSpPr>
          <p:cNvPr id="5" name="Title 4"/>
          <p:cNvSpPr txBox="1">
            <a:spLocks/>
          </p:cNvSpPr>
          <p:nvPr/>
        </p:nvSpPr>
        <p:spPr>
          <a:xfrm>
            <a:off x="0" y="641268"/>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How Can You Participate?</a:t>
            </a:r>
          </a:p>
        </p:txBody>
      </p:sp>
      <p:sp>
        <p:nvSpPr>
          <p:cNvPr id="2" name="Title 1"/>
          <p:cNvSpPr>
            <a:spLocks noGrp="1"/>
          </p:cNvSpPr>
          <p:nvPr>
            <p:ph type="title"/>
          </p:nvPr>
        </p:nvSpPr>
        <p:spPr>
          <a:xfrm>
            <a:off x="0" y="0"/>
            <a:ext cx="9144000" cy="641268"/>
          </a:xfrm>
        </p:spPr>
        <p:txBody>
          <a:bodyPr anchor="t"/>
          <a:lstStyle/>
          <a:p>
            <a:r>
              <a:rPr lang="en-US" sz="4000" dirty="0"/>
              <a:t>CMS Quality Measurement</a:t>
            </a:r>
          </a:p>
        </p:txBody>
      </p:sp>
    </p:spTree>
    <p:extLst>
      <p:ext uri="{BB962C8B-B14F-4D97-AF65-F5344CB8AC3E}">
        <p14:creationId xmlns:p14="http://schemas.microsoft.com/office/powerpoint/2010/main" val="2637667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ecklist graphic">
            <a:extLst>
              <a:ext uri="{FF2B5EF4-FFF2-40B4-BE49-F238E27FC236}">
                <a16:creationId xmlns:a16="http://schemas.microsoft.com/office/drawing/2014/main" id="{FEDBA17D-DE0E-4E9B-96C5-F68071461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0" y="2335762"/>
            <a:ext cx="2533650" cy="2684739"/>
          </a:xfrm>
          <a:prstGeom prst="rect">
            <a:avLst/>
          </a:prstGeom>
        </p:spPr>
      </p:pic>
      <p:sp>
        <p:nvSpPr>
          <p:cNvPr id="8" name="Content Placeholder 2">
            <a:extLst>
              <a:ext uri="{FF2B5EF4-FFF2-40B4-BE49-F238E27FC236}">
                <a16:creationId xmlns:a16="http://schemas.microsoft.com/office/drawing/2014/main" id="{55FDE9A5-4BCE-4660-8381-F094D8AA25AB}"/>
              </a:ext>
            </a:extLst>
          </p:cNvPr>
          <p:cNvSpPr txBox="1">
            <a:spLocks/>
          </p:cNvSpPr>
          <p:nvPr/>
        </p:nvSpPr>
        <p:spPr>
          <a:xfrm>
            <a:off x="152400" y="1888551"/>
            <a:ext cx="8115300" cy="4297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Importance to measure and report</a:t>
            </a:r>
          </a:p>
          <a:p>
            <a:r>
              <a:rPr lang="en-US" dirty="0"/>
              <a:t>Scientific acceptability</a:t>
            </a:r>
          </a:p>
          <a:p>
            <a:pPr lvl="1"/>
            <a:r>
              <a:rPr lang="en-US" dirty="0"/>
              <a:t>Reliability</a:t>
            </a:r>
          </a:p>
          <a:p>
            <a:pPr lvl="1"/>
            <a:r>
              <a:rPr lang="en-US" dirty="0"/>
              <a:t>Validity</a:t>
            </a:r>
          </a:p>
          <a:p>
            <a:r>
              <a:rPr lang="en-US" dirty="0"/>
              <a:t>Usability and Use</a:t>
            </a:r>
          </a:p>
          <a:p>
            <a:r>
              <a:rPr lang="en-US" dirty="0"/>
              <a:t>Feasibility</a:t>
            </a:r>
          </a:p>
          <a:p>
            <a:r>
              <a:rPr lang="en-US" dirty="0"/>
              <a:t>Harmonization (Related and Competing Measures)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How are the Measure Attributes Assessed?</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204458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slide includes the four CMS Strategic Goals: 1) empower patients and doctors to make decisions about their healthcare; 2) usher in a new era of state flexibility and local leadership; 3) support innovative approaches to improving quality, accessibility and affordability; and 4) improve CMS customer experience." title="A New Approach to Meaningful Outcomes">
            <a:extLst>
              <a:ext uri="{FF2B5EF4-FFF2-40B4-BE49-F238E27FC236}">
                <a16:creationId xmlns:a16="http://schemas.microsoft.com/office/drawing/2014/main" id="{626BBCA7-27B2-4CF4-B784-1EC84A1BA5B8}"/>
              </a:ext>
            </a:extLst>
          </p:cNvPr>
          <p:cNvPicPr>
            <a:picLocks noChangeAspect="1"/>
          </p:cNvPicPr>
          <p:nvPr/>
        </p:nvPicPr>
        <p:blipFill>
          <a:blip r:embed="rId3"/>
          <a:stretch>
            <a:fillRect/>
          </a:stretch>
        </p:blipFill>
        <p:spPr>
          <a:xfrm>
            <a:off x="537189" y="2075821"/>
            <a:ext cx="8213709" cy="4297363"/>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 New Approach to Meaningful Outcomes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976146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mage lists the following objectives:&#10;• Address high-impact measure areas that safeguard public health&#10;• Are patient-centered and meaningful to patients, clinicians and providers &#10;• Are outcome-based where possible&#10;• Fulfill requirements in programs’ statutes&#10;• Minimize level of burden for providers &#10;• Identify significant opportunity for improvement&#10;• Address measure needs for population based payment through alternative payment models&#10;• Align across programs and/or with other payers" title="Meaningful Measures Objectives">
            <a:extLst>
              <a:ext uri="{FF2B5EF4-FFF2-40B4-BE49-F238E27FC236}">
                <a16:creationId xmlns:a16="http://schemas.microsoft.com/office/drawing/2014/main" id="{7355D7E1-C7EA-4993-9A5A-5EB77D693E6B}"/>
              </a:ext>
            </a:extLst>
          </p:cNvPr>
          <p:cNvPicPr>
            <a:picLocks noChangeAspect="1"/>
          </p:cNvPicPr>
          <p:nvPr/>
        </p:nvPicPr>
        <p:blipFill>
          <a:blip r:embed="rId3"/>
          <a:stretch>
            <a:fillRect/>
          </a:stretch>
        </p:blipFill>
        <p:spPr>
          <a:xfrm>
            <a:off x="747926" y="3429000"/>
            <a:ext cx="7648147" cy="3074966"/>
          </a:xfrm>
          <a:prstGeom prst="rect">
            <a:avLst/>
          </a:prstGeom>
        </p:spPr>
      </p:pic>
      <p:sp>
        <p:nvSpPr>
          <p:cNvPr id="7" name="Text Placeholder 2">
            <a:extLst>
              <a:ext uri="{FF2B5EF4-FFF2-40B4-BE49-F238E27FC236}">
                <a16:creationId xmlns:a16="http://schemas.microsoft.com/office/drawing/2014/main" id="{3CE5C1BD-EC08-4E7D-BBBF-21F2691BF537}"/>
              </a:ext>
            </a:extLst>
          </p:cNvPr>
          <p:cNvSpPr txBox="1">
            <a:spLocks/>
          </p:cNvSpPr>
          <p:nvPr/>
        </p:nvSpPr>
        <p:spPr>
          <a:xfrm>
            <a:off x="609600" y="2169893"/>
            <a:ext cx="7648146" cy="118290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tx1"/>
                </a:solidFill>
              </a:rPr>
              <a:t>Meaningful Measures focus everyone’s efforts on the same quality areas and lend specificity, which can help identify measures that:</a:t>
            </a:r>
          </a:p>
          <a:p>
            <a:endParaRPr 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Meaningful Measures Objectives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306108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374880"/>
            <a:ext cx="8610600" cy="3831818"/>
          </a:xfrm>
          <a:prstGeom prst="rect">
            <a:avLst/>
          </a:prstGeom>
        </p:spPr>
        <p:txBody>
          <a:bodyPr wrap="square">
            <a:spAutoFit/>
          </a:bodyPr>
          <a:lstStyle/>
          <a:p>
            <a:pPr marL="514350" indent="-514350">
              <a:buFont typeface="+mj-lt"/>
              <a:buAutoNum type="arabicPeriod"/>
            </a:pPr>
            <a:r>
              <a:rPr lang="en-US" sz="2700" dirty="0"/>
              <a:t>Introduction to CMS and quality goals</a:t>
            </a:r>
          </a:p>
          <a:p>
            <a:pPr marL="514350" indent="-514350">
              <a:buFont typeface="+mj-lt"/>
              <a:buAutoNum type="arabicPeriod"/>
            </a:pPr>
            <a:r>
              <a:rPr lang="en-US" sz="2700" dirty="0"/>
              <a:t>Overview of the Measures Management System (MMS)</a:t>
            </a:r>
          </a:p>
          <a:p>
            <a:pPr marL="514350" indent="-514350">
              <a:buFont typeface="+mj-lt"/>
              <a:buAutoNum type="arabicPeriod"/>
            </a:pPr>
            <a:r>
              <a:rPr lang="en-US" sz="2700" dirty="0"/>
              <a:t>How quality measures are used and how they are developed</a:t>
            </a:r>
          </a:p>
          <a:p>
            <a:pPr marL="514350" indent="-514350">
              <a:buFont typeface="+mj-lt"/>
              <a:buAutoNum type="arabicPeriod"/>
            </a:pPr>
            <a:r>
              <a:rPr lang="en-US" sz="2700" dirty="0"/>
              <a:t>Lifecycle of a quality measure</a:t>
            </a:r>
          </a:p>
          <a:p>
            <a:pPr marL="514350" indent="-514350">
              <a:buFont typeface="+mj-lt"/>
              <a:buAutoNum type="arabicPeriod"/>
            </a:pPr>
            <a:r>
              <a:rPr lang="en-US" sz="2700" dirty="0"/>
              <a:t>Regulatory processes mandated for inclusion of quality measures</a:t>
            </a:r>
          </a:p>
          <a:p>
            <a:pPr marL="514350" indent="-514350">
              <a:buFont typeface="+mj-lt"/>
              <a:buAutoNum type="arabicPeriod"/>
            </a:pPr>
            <a:r>
              <a:rPr lang="en-US" sz="2700" dirty="0"/>
              <a:t>How to get involved</a:t>
            </a:r>
          </a:p>
          <a:p>
            <a:pPr marL="514350" indent="-514350">
              <a:buFont typeface="+mj-lt"/>
              <a:buAutoNum type="arabicPeriod"/>
            </a:pPr>
            <a:r>
              <a:rPr lang="en-US" sz="2700" dirty="0"/>
              <a:t>Meaningful Measures</a:t>
            </a:r>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 Webinar:</a:t>
            </a:r>
          </a:p>
          <a:p>
            <a:pPr marL="0" indent="0">
              <a:buNone/>
            </a:pPr>
            <a:endParaRPr lang="en-US" sz="28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2" name="Title 1"/>
          <p:cNvSpPr>
            <a:spLocks noGrp="1"/>
          </p:cNvSpPr>
          <p:nvPr>
            <p:ph type="title"/>
          </p:nvPr>
        </p:nvSpPr>
        <p:spPr>
          <a:xfrm>
            <a:off x="0" y="0"/>
            <a:ext cx="9144000" cy="651302"/>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1606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aningful Measures graphic"/>
          <p:cNvPicPr>
            <a:picLocks noChangeAspect="1"/>
          </p:cNvPicPr>
          <p:nvPr/>
        </p:nvPicPr>
        <p:blipFill>
          <a:blip r:embed="rId3"/>
          <a:stretch>
            <a:fillRect/>
          </a:stretch>
        </p:blipFill>
        <p:spPr>
          <a:xfrm>
            <a:off x="1517638" y="3352257"/>
            <a:ext cx="6108721" cy="2780017"/>
          </a:xfrm>
          <a:prstGeom prst="rect">
            <a:avLst/>
          </a:prstGeom>
        </p:spPr>
      </p:pic>
      <p:pic>
        <p:nvPicPr>
          <p:cNvPr id="8" name="Picture 7" descr="This image illustrates that meaningful measure areas achieve high-quality healthcare and meaningful outcomes for patients" title="Meaningful Measure Achievements">
            <a:extLst>
              <a:ext uri="{FF2B5EF4-FFF2-40B4-BE49-F238E27FC236}">
                <a16:creationId xmlns:a16="http://schemas.microsoft.com/office/drawing/2014/main" id="{161FFE87-FC76-4EA1-A20B-78701CF6F72E}"/>
              </a:ext>
            </a:extLst>
          </p:cNvPr>
          <p:cNvPicPr>
            <a:picLocks noChangeAspect="1"/>
          </p:cNvPicPr>
          <p:nvPr/>
        </p:nvPicPr>
        <p:blipFill>
          <a:blip r:embed="rId4"/>
          <a:stretch>
            <a:fillRect/>
          </a:stretch>
        </p:blipFill>
        <p:spPr>
          <a:xfrm>
            <a:off x="1785124" y="1987226"/>
            <a:ext cx="5573751" cy="1079086"/>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Meaningful Measures</a:t>
            </a:r>
          </a:p>
        </p:txBody>
      </p:sp>
      <p:sp>
        <p:nvSpPr>
          <p:cNvPr id="2" name="Title 1"/>
          <p:cNvSpPr>
            <a:spLocks noGrp="1"/>
          </p:cNvSpPr>
          <p:nvPr>
            <p:ph type="title"/>
          </p:nvPr>
        </p:nvSpPr>
        <p:spPr>
          <a:xfrm>
            <a:off x="0" y="0"/>
            <a:ext cx="9144000" cy="725726"/>
          </a:xfrm>
        </p:spPr>
        <p:txBody>
          <a:bodyPr anchor="t"/>
          <a:lstStyle/>
          <a:p>
            <a:r>
              <a:rPr lang="en-US" sz="4000" dirty="0"/>
              <a:t>CMS Quality Measurement</a:t>
            </a:r>
          </a:p>
        </p:txBody>
      </p:sp>
    </p:spTree>
    <p:extLst>
      <p:ext uri="{BB962C8B-B14F-4D97-AF65-F5344CB8AC3E}">
        <p14:creationId xmlns:p14="http://schemas.microsoft.com/office/powerpoint/2010/main" val="177471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aningful Measures Framework graphic and listing"/>
          <p:cNvPicPr>
            <a:picLocks noChangeAspect="1"/>
          </p:cNvPicPr>
          <p:nvPr/>
        </p:nvPicPr>
        <p:blipFill rotWithShape="1">
          <a:blip r:embed="rId3"/>
          <a:srcRect t="3051" b="5697"/>
          <a:stretch/>
        </p:blipFill>
        <p:spPr>
          <a:xfrm>
            <a:off x="152400" y="1828800"/>
            <a:ext cx="8791739" cy="4574254"/>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Meaningful Measures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862486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onic disease measures"/>
          <p:cNvPicPr>
            <a:picLocks noChangeAspect="1"/>
          </p:cNvPicPr>
          <p:nvPr/>
        </p:nvPicPr>
        <p:blipFill rotWithShape="1">
          <a:blip r:embed="rId3"/>
          <a:srcRect t="11546" b="6821"/>
          <a:stretch/>
        </p:blipFill>
        <p:spPr>
          <a:xfrm>
            <a:off x="882968" y="1978089"/>
            <a:ext cx="7803832" cy="4777856"/>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Prevention and Treatment of Chronic Disease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376471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6088868" y="3505956"/>
            <a:ext cx="2597932" cy="17169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u="sng" dirty="0">
                <a:hlinkClick r:id="rId3"/>
              </a:rPr>
              <a:t>https://www.cms.gov/Medicare/Quality-Initiatives-Patient-Assessment-Instruments/QualityInitiativesGenInfo/CMS-Quality-Strategy.html</a:t>
            </a:r>
            <a:endParaRPr lang="en-US" sz="1800" dirty="0"/>
          </a:p>
          <a:p>
            <a:pPr marL="0" indent="0">
              <a:buFont typeface="Arial" pitchFamily="34" charset="0"/>
              <a:buNone/>
            </a:pPr>
            <a:endParaRPr lang="en-US" sz="1800" dirty="0"/>
          </a:p>
        </p:txBody>
      </p:sp>
      <p:pic>
        <p:nvPicPr>
          <p:cNvPr id="3" name="Picture 2" descr="meaningful measures website screenshot"/>
          <p:cNvPicPr>
            <a:picLocks noChangeAspect="1"/>
          </p:cNvPicPr>
          <p:nvPr/>
        </p:nvPicPr>
        <p:blipFill rotWithShape="1">
          <a:blip r:embed="rId4"/>
          <a:srcRect l="54023" t="10879" r="12967" b="4140"/>
          <a:stretch/>
        </p:blipFill>
        <p:spPr>
          <a:xfrm>
            <a:off x="170793" y="2034073"/>
            <a:ext cx="5508171" cy="4660761"/>
          </a:xfrm>
          <a:prstGeom prst="rect">
            <a:avLst/>
          </a:prstGeom>
          <a:ln w="19050">
            <a:solidFill>
              <a:schemeClr val="bg1">
                <a:lumMod val="50000"/>
              </a:schemeClr>
            </a:solidFill>
          </a:ln>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Meaningful Measures Website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38769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fontScale="92500"/>
          </a:bodyPr>
          <a:lstStyle/>
          <a:p>
            <a:r>
              <a:rPr lang="en-US" sz="2700" dirty="0"/>
              <a:t>CMS MMS Blueprint</a:t>
            </a:r>
          </a:p>
          <a:p>
            <a:pPr lvl="1"/>
            <a:r>
              <a:rPr lang="en-US" sz="2000" dirty="0">
                <a:hlinkClick r:id="rId3"/>
              </a:rPr>
              <a:t>https://www.cms.gov/Medicare/Quality-Initiatives-Patient-Assessment-Instruments/MMS/Downloads/Blueprint-130.pdf</a:t>
            </a:r>
            <a:endParaRPr lang="en-US" sz="2000" dirty="0"/>
          </a:p>
          <a:p>
            <a:r>
              <a:rPr lang="en-US" sz="2700" dirty="0"/>
              <a:t>CMS Measures Inventory Tool (CMIT)</a:t>
            </a:r>
          </a:p>
          <a:p>
            <a:pPr lvl="1"/>
            <a:r>
              <a:rPr lang="en-US" sz="2000" dirty="0">
                <a:hlinkClick r:id="rId4"/>
              </a:rPr>
              <a:t>https://cmit.cms.gov</a:t>
            </a:r>
            <a:endParaRPr lang="en-US" sz="2000" dirty="0"/>
          </a:p>
          <a:p>
            <a:r>
              <a:rPr lang="en-US" sz="2700" dirty="0"/>
              <a:t>CMS Pre-rulemaking</a:t>
            </a:r>
          </a:p>
          <a:p>
            <a:pPr lvl="1"/>
            <a:r>
              <a:rPr lang="en-US" sz="2200" dirty="0">
                <a:hlinkClick r:id="rId5"/>
              </a:rPr>
              <a:t>https://www.cms.gov/Medicare/Quality-Initiatives-Patient-Assessment-Instruments/QualityMeasures/Pre-Rule-Making.html</a:t>
            </a:r>
            <a:endParaRPr lang="en-US" sz="2200" dirty="0"/>
          </a:p>
          <a:p>
            <a:r>
              <a:rPr lang="en-US" sz="2700" dirty="0"/>
              <a:t>MMS Website</a:t>
            </a:r>
          </a:p>
          <a:p>
            <a:pPr lvl="1"/>
            <a:r>
              <a:rPr lang="en-US" sz="2000" dirty="0">
                <a:hlinkClick r:id="rId6"/>
              </a:rPr>
              <a:t>https://www.cms.gov/Medicare/Quality-Initiatives-Patient-Assessment-Instruments/MMS/Index.html</a:t>
            </a:r>
            <a:endParaRPr lang="en-US" sz="2000" dirty="0"/>
          </a:p>
          <a:p>
            <a:pPr marL="457200" lvl="1" indent="0">
              <a:buNone/>
            </a:pPr>
            <a:endParaRPr lang="en-US" sz="27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References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344142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question mark graphic">
            <a:extLst>
              <a:ext uri="{FF2B5EF4-FFF2-40B4-BE49-F238E27FC236}">
                <a16:creationId xmlns:a16="http://schemas.microsoft.com/office/drawing/2014/main" id="{FF2F7BDC-2A1B-4865-92D2-B68D1A0F8F27}"/>
              </a:ext>
            </a:extLst>
          </p:cNvPr>
          <p:cNvPicPr>
            <a:picLocks noGrp="1" noChangeAspect="1"/>
          </p:cNvPicPr>
          <p:nvPr>
            <p:ph idx="1"/>
          </p:nvPr>
        </p:nvPicPr>
        <p:blipFill>
          <a:blip r:embed="rId3" cstate="print"/>
          <a:stretch>
            <a:fillRect/>
          </a:stretch>
        </p:blipFill>
        <p:spPr>
          <a:xfrm>
            <a:off x="2838450" y="2914924"/>
            <a:ext cx="3429000" cy="2572789"/>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Discussion Questions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3271712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p:txBody>
          <a:bodyPr>
            <a:normAutofit fontScale="92500"/>
          </a:bodyPr>
          <a:lstStyle/>
          <a:p>
            <a:pPr marL="0" indent="0">
              <a:buNone/>
            </a:pPr>
            <a:r>
              <a:rPr lang="en-US" sz="2700" b="1" dirty="0"/>
              <a:t>Planned Upcoming Webinars:</a:t>
            </a:r>
          </a:p>
          <a:p>
            <a:pPr marL="514350" indent="-457200"/>
            <a:r>
              <a:rPr lang="en-US" sz="2700" dirty="0"/>
              <a:t>Today’s session will be held again next week for those that were not able to join today.</a:t>
            </a:r>
          </a:p>
          <a:p>
            <a:pPr marL="914400" lvl="1" indent="-457200"/>
            <a:r>
              <a:rPr lang="en-US" sz="2300" dirty="0"/>
              <a:t>Session #2: May 2, from 4:00-5:00pm EST</a:t>
            </a:r>
          </a:p>
          <a:p>
            <a:pPr marL="514350" indent="-457200"/>
            <a:r>
              <a:rPr lang="en-US" sz="2700" dirty="0"/>
              <a:t>The next series of webinars will take a deeper look into ways for the public to participate in measure development and how you can get started in measure development.</a:t>
            </a:r>
          </a:p>
          <a:p>
            <a:pPr marL="914400" lvl="1" indent="-457200"/>
            <a:r>
              <a:rPr lang="en-US" sz="2300" dirty="0"/>
              <a:t>Session #3: May 17</a:t>
            </a:r>
            <a:r>
              <a:rPr lang="en-US" sz="2300" baseline="30000" dirty="0"/>
              <a:t>th</a:t>
            </a:r>
            <a:r>
              <a:rPr lang="en-US" sz="2300" dirty="0"/>
              <a:t> from 4:00-5:00pm EST</a:t>
            </a:r>
          </a:p>
          <a:p>
            <a:pPr marL="914400" lvl="1" indent="-457200"/>
            <a:r>
              <a:rPr lang="en-US" sz="2300" dirty="0"/>
              <a:t>Session #4: May 23</a:t>
            </a:r>
            <a:r>
              <a:rPr lang="en-US" sz="2300" baseline="30000" dirty="0"/>
              <a:t>rd</a:t>
            </a:r>
            <a:r>
              <a:rPr lang="en-US" sz="2300" dirty="0"/>
              <a:t> from 12:00-1:00pm EST </a:t>
            </a:r>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Public Engagement Webinars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712566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25998" y="1828800"/>
            <a:ext cx="9118002"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Golden Horton: </a:t>
            </a:r>
            <a:r>
              <a:rPr lang="en-US" sz="2700" dirty="0">
                <a:hlinkClick r:id="rId4"/>
              </a:rPr>
              <a:t>Golden.Horton@cms.hhs.gov</a:t>
            </a:r>
            <a:endParaRPr lang="en-US" sz="2700" dirty="0"/>
          </a:p>
          <a:p>
            <a:pPr marL="0" indent="0">
              <a:buNone/>
            </a:pPr>
            <a:r>
              <a:rPr lang="en-US" sz="2700" dirty="0"/>
              <a:t>Kimberly Rawlings: </a:t>
            </a:r>
            <a:r>
              <a:rPr lang="en-US" sz="2700" dirty="0">
                <a:hlinkClick r:id="rId5"/>
              </a:rPr>
              <a:t>Kimberly.Rawlings@cms.hhs.gov</a:t>
            </a:r>
            <a:r>
              <a:rPr lang="en-US" sz="2700" dirty="0"/>
              <a:t>  </a:t>
            </a:r>
          </a:p>
          <a:p>
            <a:pPr marL="0" indent="0">
              <a:buNone/>
            </a:pPr>
            <a:r>
              <a:rPr lang="en-US" sz="2700" dirty="0"/>
              <a:t> </a:t>
            </a:r>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Measure Development Education &amp; Outreach</a:t>
            </a:r>
          </a:p>
        </p:txBody>
      </p:sp>
      <p:sp>
        <p:nvSpPr>
          <p:cNvPr id="4" name="Title 3"/>
          <p:cNvSpPr>
            <a:spLocks noGrp="1"/>
          </p:cNvSpPr>
          <p:nvPr>
            <p:ph type="title"/>
          </p:nvPr>
        </p:nvSpPr>
        <p:spPr>
          <a:xfrm>
            <a:off x="25998" y="0"/>
            <a:ext cx="9118002" cy="685799"/>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2753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uality graphic">
            <a:extLst>
              <a:ext uri="{FF2B5EF4-FFF2-40B4-BE49-F238E27FC236}">
                <a16:creationId xmlns:a16="http://schemas.microsoft.com/office/drawing/2014/main" id="{6FE621B5-33F2-415B-AFC4-86D4895A4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138" y="5181600"/>
            <a:ext cx="3123723" cy="1561862"/>
          </a:xfrm>
          <a:prstGeom prst="rect">
            <a:avLst/>
          </a:prstGeom>
          <a:ln>
            <a:noFill/>
          </a:ln>
          <a:effectLst>
            <a:softEdge rad="112500"/>
          </a:effectLst>
        </p:spPr>
      </p:pic>
      <p:sp>
        <p:nvSpPr>
          <p:cNvPr id="9" name="TextBox 8">
            <a:extLst>
              <a:ext uri="{FF2B5EF4-FFF2-40B4-BE49-F238E27FC236}">
                <a16:creationId xmlns:a16="http://schemas.microsoft.com/office/drawing/2014/main" id="{BDF2507E-0BC5-46C9-955B-65F6171A82D8}"/>
              </a:ext>
            </a:extLst>
          </p:cNvPr>
          <p:cNvSpPr txBox="1"/>
          <p:nvPr/>
        </p:nvSpPr>
        <p:spPr>
          <a:xfrm>
            <a:off x="228600" y="1828800"/>
            <a:ext cx="8686800" cy="3693319"/>
          </a:xfrm>
          <a:prstGeom prst="rect">
            <a:avLst/>
          </a:prstGeom>
          <a:noFill/>
        </p:spPr>
        <p:txBody>
          <a:bodyPr wrap="square" rtlCol="0">
            <a:spAutoFit/>
          </a:bodyPr>
          <a:lstStyle/>
          <a:p>
            <a:pPr marL="285750" indent="-285750">
              <a:buFont typeface="Arial" panose="020B0604020202020204" pitchFamily="34" charset="0"/>
              <a:buChar char="•"/>
            </a:pPr>
            <a:r>
              <a:rPr lang="en-US" sz="2600" b="1" dirty="0"/>
              <a:t>Welcome! </a:t>
            </a:r>
            <a:r>
              <a:rPr lang="en-US" sz="2600" dirty="0"/>
              <a:t>This is our first of a two part series to engage the public in the work CMS is doing around quality measurement</a:t>
            </a:r>
          </a:p>
          <a:p>
            <a:endParaRPr lang="en-US" sz="2600" dirty="0"/>
          </a:p>
          <a:p>
            <a:pPr marL="285750" indent="-285750">
              <a:buFont typeface="Arial" panose="020B0604020202020204" pitchFamily="34" charset="0"/>
              <a:buChar char="•"/>
            </a:pPr>
            <a:r>
              <a:rPr lang="en-US" sz="2600" dirty="0"/>
              <a:t>Aim to shed light on the processes and function of quality measurement in CMS programs and initiatives</a:t>
            </a:r>
          </a:p>
          <a:p>
            <a:endParaRPr lang="en-US" sz="2600" dirty="0"/>
          </a:p>
          <a:p>
            <a:pPr marL="285750" indent="-285750">
              <a:buFont typeface="Arial" panose="020B0604020202020204" pitchFamily="34" charset="0"/>
              <a:buChar char="•"/>
            </a:pPr>
            <a:r>
              <a:rPr lang="en-US" sz="2600" dirty="0"/>
              <a:t>If you are new to quality measurement, stay tuned for available resources that can help navigate development and use</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Introduction to CMS and Quality Goals:</a:t>
            </a:r>
          </a:p>
          <a:p>
            <a:r>
              <a:rPr lang="en-US" dirty="0"/>
              <a:t>Golden Horton</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378462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idx="1"/>
          </p:nvPr>
        </p:nvSpPr>
        <p:spPr>
          <a:xfrm>
            <a:off x="291733" y="5706490"/>
            <a:ext cx="8623667" cy="978729"/>
          </a:xfrm>
          <a:prstGeom prst="rect">
            <a:avLst/>
          </a:prstGeom>
          <a:noFill/>
        </p:spPr>
        <p:txBody>
          <a:bodyPr wrap="square" rtlCol="0">
            <a:spAutoFit/>
          </a:bodyPr>
          <a:lstStyle/>
          <a:p>
            <a:pPr marL="0" indent="0">
              <a:buNone/>
            </a:pPr>
            <a:r>
              <a:rPr lang="en-US" sz="1800" dirty="0">
                <a:hlinkClick r:id="rId3"/>
              </a:rPr>
              <a:t>https://www.cms.gov/Medicare/Quality-Initiatives-Patient-Assessment-Instruments/MMS/Index.html</a:t>
            </a:r>
            <a:endParaRPr lang="en-US" sz="1800" dirty="0"/>
          </a:p>
          <a:p>
            <a:pPr marL="0" indent="0">
              <a:buNone/>
            </a:pPr>
            <a:endParaRPr lang="en-US" sz="1800" dirty="0"/>
          </a:p>
        </p:txBody>
      </p:sp>
      <p:sp>
        <p:nvSpPr>
          <p:cNvPr id="3" name="TextBox 2">
            <a:extLst>
              <a:ext uri="{FF2B5EF4-FFF2-40B4-BE49-F238E27FC236}">
                <a16:creationId xmlns:a16="http://schemas.microsoft.com/office/drawing/2014/main" id="{7CD0E786-CF48-4EA6-BEE8-203F30BBA88B}"/>
              </a:ext>
            </a:extLst>
          </p:cNvPr>
          <p:cNvSpPr txBox="1"/>
          <p:nvPr/>
        </p:nvSpPr>
        <p:spPr>
          <a:xfrm>
            <a:off x="228600" y="1981200"/>
            <a:ext cx="835043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CMS developed the Measures Management System (MMS) as a standardized system for developing and maintaining quality measures</a:t>
            </a:r>
          </a:p>
          <a:p>
            <a:pPr marL="285750" indent="-285750">
              <a:buFont typeface="Arial" panose="020B0604020202020204" pitchFamily="34" charset="0"/>
              <a:buChar char="•"/>
            </a:pPr>
            <a:r>
              <a:rPr lang="en-US" sz="2400" dirty="0"/>
              <a:t>The MMS oversees the CMS MMS Blueprint, which is the publicly available documented processes to ensure coherent, transparent, and effective quality measure development</a:t>
            </a:r>
          </a:p>
          <a:p>
            <a:pPr marL="285750" indent="-285750">
              <a:buFont typeface="Arial" panose="020B0604020202020204" pitchFamily="34" charset="0"/>
              <a:buChar char="•"/>
            </a:pPr>
            <a:r>
              <a:rPr lang="en-US" sz="2400" dirty="0"/>
              <a:t>The MMS website provides a link to the Blueprint, measure development tools and resources, and is easily navigated for all measure development needs</a:t>
            </a:r>
          </a:p>
          <a:p>
            <a:pPr marL="285750" indent="-285750">
              <a:buFont typeface="Arial" panose="020B0604020202020204" pitchFamily="34" charset="0"/>
              <a:buChar char="•"/>
            </a:pPr>
            <a:endParaRPr lang="en-US" sz="24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Measures Management System:</a:t>
            </a:r>
          </a:p>
          <a:p>
            <a:r>
              <a:rPr lang="en-US" dirty="0"/>
              <a:t>Dr. Nicole Brennan</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403255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4E575-8329-43AA-A8F8-A45878B58094}"/>
              </a:ext>
            </a:extLst>
          </p:cNvPr>
          <p:cNvSpPr txBox="1"/>
          <p:nvPr/>
        </p:nvSpPr>
        <p:spPr>
          <a:xfrm>
            <a:off x="152400" y="6565217"/>
            <a:ext cx="8534400" cy="461665"/>
          </a:xfrm>
          <a:prstGeom prst="rect">
            <a:avLst/>
          </a:prstGeom>
          <a:noFill/>
        </p:spPr>
        <p:txBody>
          <a:bodyPr wrap="square" rtlCol="0">
            <a:spAutoFit/>
          </a:bodyPr>
          <a:lstStyle/>
          <a:p>
            <a:r>
              <a:rPr lang="en-US" sz="1200" dirty="0">
                <a:hlinkClick r:id="rId3"/>
              </a:rPr>
              <a:t>https://www.cms.gov/Medicare/Quality-Initiatives-Patient-Assessment-Instruments/MMS/Downloads/Blueprint-130.pdf</a:t>
            </a:r>
            <a:endParaRPr lang="en-US" sz="1200" dirty="0"/>
          </a:p>
          <a:p>
            <a:endParaRPr lang="en-US" sz="1200" dirty="0"/>
          </a:p>
        </p:txBody>
      </p:sp>
      <p:pic>
        <p:nvPicPr>
          <p:cNvPr id="4" name="Picture 3" descr="CMS MMS Blueprint cover">
            <a:extLst>
              <a:ext uri="{FF2B5EF4-FFF2-40B4-BE49-F238E27FC236}">
                <a16:creationId xmlns:a16="http://schemas.microsoft.com/office/drawing/2014/main" id="{D0C6A374-E914-4E7B-BAB9-361C7F7A7260}"/>
              </a:ext>
            </a:extLst>
          </p:cNvPr>
          <p:cNvPicPr>
            <a:picLocks noChangeAspect="1"/>
          </p:cNvPicPr>
          <p:nvPr/>
        </p:nvPicPr>
        <p:blipFill>
          <a:blip r:embed="rId4"/>
          <a:stretch>
            <a:fillRect/>
          </a:stretch>
        </p:blipFill>
        <p:spPr>
          <a:xfrm>
            <a:off x="4603566" y="2042979"/>
            <a:ext cx="3566203" cy="4522238"/>
          </a:xfrm>
          <a:prstGeom prst="rect">
            <a:avLst/>
          </a:prstGeom>
        </p:spPr>
      </p:pic>
      <p:sp>
        <p:nvSpPr>
          <p:cNvPr id="9" name="Content Placeholder 8">
            <a:extLst>
              <a:ext uri="{FF2B5EF4-FFF2-40B4-BE49-F238E27FC236}">
                <a16:creationId xmlns:a16="http://schemas.microsoft.com/office/drawing/2014/main" id="{73AF6641-1D6E-4B3D-8953-DC889187979F}"/>
              </a:ext>
            </a:extLst>
          </p:cNvPr>
          <p:cNvSpPr>
            <a:spLocks noGrp="1"/>
          </p:cNvSpPr>
          <p:nvPr>
            <p:ph idx="1"/>
          </p:nvPr>
        </p:nvSpPr>
        <p:spPr>
          <a:xfrm>
            <a:off x="457200" y="1828800"/>
            <a:ext cx="3962400" cy="4394719"/>
          </a:xfrm>
        </p:spPr>
        <p:txBody>
          <a:bodyPr>
            <a:normAutofit lnSpcReduction="10000"/>
          </a:bodyPr>
          <a:lstStyle/>
          <a:p>
            <a:r>
              <a:rPr lang="en-US" dirty="0"/>
              <a:t>Six sections to guide measure development</a:t>
            </a:r>
          </a:p>
          <a:p>
            <a:r>
              <a:rPr lang="en-US" dirty="0"/>
              <a:t>Measure lifecycle</a:t>
            </a:r>
          </a:p>
          <a:p>
            <a:r>
              <a:rPr lang="en-US" dirty="0"/>
              <a:t>In-depth look on each step of the process</a:t>
            </a:r>
          </a:p>
          <a:p>
            <a:r>
              <a:rPr lang="en-US" dirty="0"/>
              <a:t>Forms and templates</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MMS Blueprint</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br>
              <a:rPr lang="en-US" sz="4000" dirty="0"/>
            </a:br>
            <a:endParaRPr lang="en-US" sz="4000" dirty="0"/>
          </a:p>
        </p:txBody>
      </p:sp>
    </p:spTree>
    <p:extLst>
      <p:ext uri="{BB962C8B-B14F-4D97-AF65-F5344CB8AC3E}">
        <p14:creationId xmlns:p14="http://schemas.microsoft.com/office/powerpoint/2010/main" val="70991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MS MMS graphic">
            <a:extLst>
              <a:ext uri="{FF2B5EF4-FFF2-40B4-BE49-F238E27FC236}">
                <a16:creationId xmlns:a16="http://schemas.microsoft.com/office/drawing/2014/main" id="{91B8F3D9-F205-41CB-87A9-8DA2F5694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617372"/>
            <a:ext cx="4183402" cy="2917783"/>
          </a:xfrm>
          <a:prstGeom prst="rect">
            <a:avLst/>
          </a:prstGeom>
        </p:spPr>
      </p:pic>
      <p:sp>
        <p:nvSpPr>
          <p:cNvPr id="8" name="TextBox 7">
            <a:extLst>
              <a:ext uri="{FF2B5EF4-FFF2-40B4-BE49-F238E27FC236}">
                <a16:creationId xmlns:a16="http://schemas.microsoft.com/office/drawing/2014/main" id="{FA3FF985-7586-428F-9351-1E79610BA9B3}"/>
              </a:ext>
            </a:extLst>
          </p:cNvPr>
          <p:cNvSpPr txBox="1"/>
          <p:nvPr/>
        </p:nvSpPr>
        <p:spPr>
          <a:xfrm>
            <a:off x="-152400" y="1905000"/>
            <a:ext cx="8382000" cy="267765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Quantifies healthcare processes, outcomes, patient perceptions, and organizational structure and/or systems</a:t>
            </a:r>
          </a:p>
          <a:p>
            <a:pPr marL="742950" lvl="1" indent="-285750">
              <a:buFont typeface="Arial" panose="020B0604020202020204" pitchFamily="34" charset="0"/>
              <a:buChar char="•"/>
            </a:pPr>
            <a:r>
              <a:rPr lang="en-US" sz="2400" dirty="0"/>
              <a:t>Associated with the ability to provide high-quality health care and/or that relate to one or more quality goals for health care</a:t>
            </a:r>
          </a:p>
          <a:p>
            <a:pPr marL="742950" lvl="1" indent="-285750">
              <a:buFont typeface="Arial" panose="020B0604020202020204" pitchFamily="34" charset="0"/>
              <a:buChar char="•"/>
            </a:pPr>
            <a:r>
              <a:rPr lang="en-US" sz="2400" dirty="0"/>
              <a:t>Supported by evidence</a:t>
            </a:r>
          </a:p>
          <a:p>
            <a:pPr marL="285750" indent="-285750">
              <a:buFont typeface="Arial" panose="020B0604020202020204" pitchFamily="34" charset="0"/>
              <a:buChar char="•"/>
            </a:pPr>
            <a:endParaRPr lang="en-US" sz="24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What is a Quality Measure?</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374703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3FF985-7586-428F-9351-1E79610BA9B3}"/>
              </a:ext>
            </a:extLst>
          </p:cNvPr>
          <p:cNvSpPr txBox="1"/>
          <p:nvPr/>
        </p:nvSpPr>
        <p:spPr>
          <a:xfrm>
            <a:off x="228600" y="1981200"/>
            <a:ext cx="835043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CMS has many programs and initiatives that use quality measures to either determine payment or reimbursement amounts or to improve performance.</a:t>
            </a:r>
          </a:p>
          <a:p>
            <a:pPr marL="285750" indent="-285750">
              <a:buFont typeface="Arial" panose="020B0604020202020204" pitchFamily="34" charset="0"/>
              <a:buChar char="•"/>
            </a:pPr>
            <a:r>
              <a:rPr lang="en-US" sz="2400" dirty="0"/>
              <a:t>There are many divisions within CMS that use quality measures including, but not limited to:</a:t>
            </a:r>
          </a:p>
          <a:p>
            <a:pPr marL="742950" lvl="1" indent="-285750">
              <a:buFont typeface="Arial" panose="020B0604020202020204" pitchFamily="34" charset="0"/>
              <a:buChar char="•"/>
            </a:pPr>
            <a:r>
              <a:rPr lang="en-US" sz="2400" dirty="0"/>
              <a:t>Merit-Based Incentive Payment System (Center for Clinical Standards and Quality - CCSQ)</a:t>
            </a:r>
          </a:p>
          <a:p>
            <a:pPr marL="742950" lvl="1" indent="-285750">
              <a:buFont typeface="Arial" panose="020B0604020202020204" pitchFamily="34" charset="0"/>
              <a:buChar char="•"/>
            </a:pPr>
            <a:r>
              <a:rPr lang="en-US" sz="2400" dirty="0"/>
              <a:t>Hospital Inpatient Quality Reporting Program (CCSQ)</a:t>
            </a:r>
          </a:p>
          <a:p>
            <a:pPr marL="742950" lvl="1" indent="-285750">
              <a:buFont typeface="Arial" panose="020B0604020202020204" pitchFamily="34" charset="0"/>
              <a:buChar char="•"/>
            </a:pPr>
            <a:r>
              <a:rPr lang="en-US" sz="2400" dirty="0"/>
              <a:t>Medicare Shared Savings Program (Center for Medicare)</a:t>
            </a:r>
          </a:p>
          <a:p>
            <a:pPr marL="742950" lvl="1" indent="-285750">
              <a:buFont typeface="Arial" panose="020B0604020202020204" pitchFamily="34" charset="0"/>
              <a:buChar char="•"/>
            </a:pPr>
            <a:r>
              <a:rPr lang="en-US" sz="2400" dirty="0"/>
              <a:t>Medicaid (Center for Medicaid)</a:t>
            </a:r>
          </a:p>
          <a:p>
            <a:pPr marL="285750" indent="-285750">
              <a:buFont typeface="Arial" panose="020B0604020202020204" pitchFamily="34" charset="0"/>
              <a:buChar char="•"/>
            </a:pPr>
            <a:endParaRPr lang="en-US" sz="24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CMS Programs that Develop Quality Measures</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394608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F9368C-D3A9-4855-9183-C2A17F84901C}"/>
              </a:ext>
            </a:extLst>
          </p:cNvPr>
          <p:cNvSpPr txBox="1"/>
          <p:nvPr/>
        </p:nvSpPr>
        <p:spPr>
          <a:xfrm>
            <a:off x="228600" y="1981200"/>
            <a:ext cx="8350433" cy="5010602"/>
          </a:xfrm>
          <a:prstGeom prst="rect">
            <a:avLst/>
          </a:prstGeom>
          <a:noFill/>
        </p:spPr>
        <p:txBody>
          <a:bodyPr wrap="square" rtlCol="0">
            <a:spAutoFit/>
          </a:bodyPr>
          <a:lstStyle/>
          <a:p>
            <a:pPr marL="342900" lvl="0" indent="-342900">
              <a:spcBef>
                <a:spcPct val="20000"/>
              </a:spcBef>
              <a:buFont typeface="Arial" pitchFamily="34" charset="0"/>
              <a:buChar char="•"/>
            </a:pPr>
            <a:r>
              <a:rPr lang="en-US" sz="3000" dirty="0">
                <a:solidFill>
                  <a:prstClr val="black"/>
                </a:solidFill>
              </a:rPr>
              <a:t>A Clinical Quality Measure is a tool for making “good decisions”</a:t>
            </a:r>
          </a:p>
          <a:p>
            <a:pPr marL="742950" lvl="1" indent="-285750">
              <a:spcBef>
                <a:spcPct val="20000"/>
              </a:spcBef>
              <a:buFont typeface="Arial" pitchFamily="34" charset="0"/>
              <a:buChar char="–"/>
            </a:pPr>
            <a:r>
              <a:rPr lang="en-US" sz="2600" dirty="0">
                <a:solidFill>
                  <a:prstClr val="black"/>
                </a:solidFill>
              </a:rPr>
              <a:t>One that makes it more likely that the user will experience a good result and </a:t>
            </a:r>
          </a:p>
          <a:p>
            <a:pPr marL="742950" lvl="1" indent="-285750">
              <a:spcBef>
                <a:spcPct val="20000"/>
              </a:spcBef>
              <a:buFont typeface="Arial" pitchFamily="34" charset="0"/>
              <a:buChar char="–"/>
            </a:pPr>
            <a:r>
              <a:rPr lang="en-US" sz="2600" dirty="0">
                <a:solidFill>
                  <a:prstClr val="black"/>
                </a:solidFill>
              </a:rPr>
              <a:t>Makes it less likely that the user will experience an adverse result </a:t>
            </a:r>
          </a:p>
          <a:p>
            <a:pPr marL="1143000" lvl="2" indent="-228600">
              <a:spcBef>
                <a:spcPct val="20000"/>
              </a:spcBef>
              <a:buFont typeface="Arial" pitchFamily="34" charset="0"/>
              <a:buChar char="•"/>
            </a:pPr>
            <a:r>
              <a:rPr lang="en-US" sz="2600" dirty="0">
                <a:solidFill>
                  <a:prstClr val="black"/>
                </a:solidFill>
              </a:rPr>
              <a:t>That was not foreseen or was not understood</a:t>
            </a:r>
          </a:p>
          <a:p>
            <a:pPr marL="342900" lvl="0" indent="-342900">
              <a:spcBef>
                <a:spcPct val="20000"/>
              </a:spcBef>
              <a:buFont typeface="Arial" pitchFamily="34" charset="0"/>
              <a:buChar char="•"/>
            </a:pPr>
            <a:r>
              <a:rPr lang="en-US" sz="3000" dirty="0">
                <a:solidFill>
                  <a:prstClr val="black"/>
                </a:solidFill>
              </a:rPr>
              <a:t>Why are Clinical Quality Measures relevant to clinical practice?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Purpose of a Clinical Quality Measure (CQM)</a:t>
            </a:r>
          </a:p>
        </p:txBody>
      </p:sp>
      <p:sp>
        <p:nvSpPr>
          <p:cNvPr id="2" name="Title 1"/>
          <p:cNvSpPr>
            <a:spLocks noGrp="1"/>
          </p:cNvSpPr>
          <p:nvPr>
            <p:ph type="title"/>
          </p:nvPr>
        </p:nvSpPr>
        <p:spPr>
          <a:xfrm>
            <a:off x="0" y="0"/>
            <a:ext cx="9144000" cy="634481"/>
          </a:xfrm>
        </p:spPr>
        <p:txBody>
          <a:bodyPr anchor="t"/>
          <a:lstStyle/>
          <a:p>
            <a:r>
              <a:rPr lang="en-US" sz="4000" dirty="0"/>
              <a:t>CMS Quality Measurement</a:t>
            </a:r>
          </a:p>
        </p:txBody>
      </p:sp>
    </p:spTree>
    <p:extLst>
      <p:ext uri="{BB962C8B-B14F-4D97-AF65-F5344CB8AC3E}">
        <p14:creationId xmlns:p14="http://schemas.microsoft.com/office/powerpoint/2010/main" val="1391166097"/>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_x0020_Meeting_x0020_Date xmlns="ecbdb0d4-9c66-4066-a1ae-597c28c3d608">2018-01-31T05:00:00+00:00</Agenda_x0020_Meeting_x0020_Date>
    <Componrnt xmlns="ecbdb0d4-9c66-4066-a1ae-597c28c3d608">CCSQ</Componrnt>
    <Document_x0020_Type xmlns="ecbdb0d4-9c66-4066-a1ae-597c28c3d608">Meeting Agenda</Document_x0020_Type>
    <Subgroup xmlns="ecbdb0d4-9c66-4066-a1ae-597c28c3d6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EEE45329EFF647AE49C2524977AE23" ma:contentTypeVersion="4" ma:contentTypeDescription="Create a new document." ma:contentTypeScope="" ma:versionID="16f1ac77a50f227e20bec5dddd6dcff6">
  <xsd:schema xmlns:xsd="http://www.w3.org/2001/XMLSchema" xmlns:xs="http://www.w3.org/2001/XMLSchema" xmlns:p="http://schemas.microsoft.com/office/2006/metadata/properties" xmlns:ns2="ecbdb0d4-9c66-4066-a1ae-597c28c3d608" targetNamespace="http://schemas.microsoft.com/office/2006/metadata/properties" ma:root="true" ma:fieldsID="a2846dc8db1048b04f34b345c5699ed4" ns2:_="">
    <xsd:import namespace="ecbdb0d4-9c66-4066-a1ae-597c28c3d608"/>
    <xsd:element name="properties">
      <xsd:complexType>
        <xsd:sequence>
          <xsd:element name="documentManagement">
            <xsd:complexType>
              <xsd:all>
                <xsd:element ref="ns2:Document_x0020_Type"/>
                <xsd:element ref="ns2:Agenda_x0020_Meeting_x0020_Date" minOccurs="0"/>
                <xsd:element ref="ns2:Componrnt" minOccurs="0"/>
                <xsd:element ref="ns2:Sub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db0d4-9c66-4066-a1ae-597c28c3d608"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Meeting Agenda"/>
          <xsd:enumeration value="Episode Grouper Procurement"/>
          <xsd:enumeration value="Physician Quality Measures"/>
          <xsd:enumeration value="Episode Grouper October Posting"/>
          <xsd:enumeration value="Patient Respsonsibllity Codes"/>
          <xsd:enumeration value="Project Management Tool"/>
        </xsd:restriction>
      </xsd:simpleType>
    </xsd:element>
    <xsd:element name="Agenda_x0020_Meeting_x0020_Date" ma:index="9" nillable="true" ma:displayName="Agenda Meeting Date" ma:default="[today]" ma:format="DateOnly" ma:internalName="Agenda_x0020_Meeting_x0020_Date">
      <xsd:simpleType>
        <xsd:restriction base="dms:DateTime"/>
      </xsd:simpleType>
    </xsd:element>
    <xsd:element name="Componrnt" ma:index="10" nillable="true" ma:displayName="Componrnt" ma:format="Dropdown" ma:internalName="Componrnt">
      <xsd:simpleType>
        <xsd:restriction base="dms:Choice">
          <xsd:enumeration value="CCSQ"/>
          <xsd:enumeration value="CM"/>
          <xsd:enumeration value="CMMI"/>
        </xsd:restriction>
      </xsd:simpleType>
    </xsd:element>
    <xsd:element name="Subgroup" ma:index="11" nillable="true" ma:displayName="Subgroup" ma:description="Engagement Sessions" ma:format="Dropdown" ma:internalName="Subgroup">
      <xsd:simpleType>
        <xsd:union memberTypes="dms:Text">
          <xsd:simpleType>
            <xsd:restriction base="dms:Choice">
              <xsd:enumeration value="Engagement Sessio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schemas.microsoft.com/office/infopath/2007/PartnerControls"/>
    <ds:schemaRef ds:uri="ecbdb0d4-9c66-4066-a1ae-597c28c3d608"/>
    <ds:schemaRef ds:uri="http://purl.org/dc/dcmitype/"/>
    <ds:schemaRef ds:uri="http://purl.org/dc/elements/1.1/"/>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B7C2377B-D755-4FED-BEF0-4E1656BC2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db0d4-9c66-4066-a1ae-597c28c3d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3540</Words>
  <Application>Microsoft Office PowerPoint</Application>
  <PresentationFormat>On-screen Show (4:3)</PresentationFormat>
  <Paragraphs>331</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ＭＳ Ｐゴシック</vt:lpstr>
      <vt:lpstr>Arial</vt:lpstr>
      <vt:lpstr>Avenir Medium</vt:lpstr>
      <vt:lpstr>Calibri</vt:lpstr>
      <vt:lpstr>Helvetica</vt:lpstr>
      <vt:lpstr>Modern No. 20</vt:lpstr>
      <vt:lpstr>Wingdings</vt:lpstr>
      <vt:lpstr>CMS_template</vt:lpstr>
      <vt:lpstr>7_Custom Design</vt:lpstr>
      <vt:lpstr>CMS Measure Development Education &amp; Outreach</vt:lpstr>
      <vt:lpstr>Vision and Goals: Public Webinars</vt:lpstr>
      <vt:lpstr>CMS Quality Measurement </vt:lpstr>
      <vt:lpstr>CMS Quality Measurement </vt:lpstr>
      <vt:lpstr>CMS Quality Measurement </vt:lpstr>
      <vt:lpstr>CMS Quality Measurement </vt:lpstr>
      <vt:lpstr>CMS Quality Measurement</vt:lpstr>
      <vt:lpstr>CMS Quality Measurement</vt:lpstr>
      <vt:lpstr>CMS Quality Measurement</vt:lpstr>
      <vt:lpstr>CMS Quality Measurement</vt:lpstr>
      <vt:lpstr>CMS Quality Measurement</vt:lpstr>
      <vt:lpstr>Measure Lifecycle</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Measure Processes for Inclusion in a Program</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vt:lpstr>
      <vt:lpstr>CMS Quality Measurement </vt:lpstr>
      <vt:lpstr>CMS Quality Measurement </vt:lpstr>
      <vt:lpstr>CMS Quality Measurement </vt:lpstr>
      <vt:lpstr>CMS Quality Measurement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MACRA Web Series Public Webinar April 2018</dc:title>
  <dc:creator/>
  <cp:keywords>MACRA Webinar</cp:keywords>
  <cp:lastModifiedBy/>
  <cp:revision>1</cp:revision>
  <dcterms:created xsi:type="dcterms:W3CDTF">2016-08-30T18:54:20Z</dcterms:created>
  <dcterms:modified xsi:type="dcterms:W3CDTF">2018-05-11T18:44:39Z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0x0101006AEEE45329EFF647AE49C2524977AE23</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