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1"/>
  </p:notesMasterIdLst>
  <p:sldIdLst>
    <p:sldId id="256" r:id="rId5"/>
    <p:sldId id="262" r:id="rId6"/>
    <p:sldId id="318" r:id="rId7"/>
    <p:sldId id="264" r:id="rId8"/>
    <p:sldId id="291" r:id="rId9"/>
    <p:sldId id="319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9" r:id="rId18"/>
    <p:sldId id="290" r:id="rId19"/>
    <p:sldId id="274" r:id="rId20"/>
    <p:sldId id="275" r:id="rId21"/>
    <p:sldId id="277" r:id="rId22"/>
    <p:sldId id="278" r:id="rId23"/>
    <p:sldId id="279" r:id="rId24"/>
    <p:sldId id="283" r:id="rId25"/>
    <p:sldId id="284" r:id="rId26"/>
    <p:sldId id="285" r:id="rId27"/>
    <p:sldId id="286" r:id="rId28"/>
    <p:sldId id="293" r:id="rId29"/>
    <p:sldId id="292" r:id="rId30"/>
    <p:sldId id="294" r:id="rId31"/>
    <p:sldId id="303" r:id="rId32"/>
    <p:sldId id="304" r:id="rId33"/>
    <p:sldId id="305" r:id="rId34"/>
    <p:sldId id="306" r:id="rId35"/>
    <p:sldId id="307" r:id="rId36"/>
    <p:sldId id="308" r:id="rId37"/>
    <p:sldId id="295" r:id="rId38"/>
    <p:sldId id="288" r:id="rId39"/>
    <p:sldId id="320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berly Kufel" initials="KK" lastIdx="5" clrIdx="0">
    <p:extLst>
      <p:ext uri="{19B8F6BF-5375-455C-9EA6-DF929625EA0E}">
        <p15:presenceInfo xmlns:p15="http://schemas.microsoft.com/office/powerpoint/2012/main" userId="S-1-5-21-4095628063-3556742122-3606576086-120671" providerId="AD"/>
      </p:ext>
    </p:extLst>
  </p:cmAuthor>
  <p:cmAuthor id="2" name="LaWanda Burwell" initials="LB" lastIdx="2" clrIdx="1">
    <p:extLst>
      <p:ext uri="{19B8F6BF-5375-455C-9EA6-DF929625EA0E}">
        <p15:presenceInfo xmlns:p15="http://schemas.microsoft.com/office/powerpoint/2012/main" userId="LaWanda Burwell" providerId="None"/>
      </p:ext>
    </p:extLst>
  </p:cmAuthor>
  <p:cmAuthor id="3" name="TAMYRA GARCIA" initials="TG" lastIdx="1" clrIdx="2">
    <p:extLst>
      <p:ext uri="{19B8F6BF-5375-455C-9EA6-DF929625EA0E}">
        <p15:presenceInfo xmlns:p15="http://schemas.microsoft.com/office/powerpoint/2012/main" userId="S-1-5-21-4095628063-3556742122-3606576086-828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3" autoAdjust="0"/>
    <p:restoredTop sz="87062" autoAdjust="0"/>
  </p:normalViewPr>
  <p:slideViewPr>
    <p:cSldViewPr snapToGrid="0" snapToObjects="1">
      <p:cViewPr varScale="1">
        <p:scale>
          <a:sx n="65" d="100"/>
          <a:sy n="65" d="100"/>
        </p:scale>
        <p:origin x="138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6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30T14:39:01.954" idx="4">
    <p:pos x="10" y="10"/>
    <p:text>includ clinical importance to value and impact; sought public comment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8-12-03T17:20:40.132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66A40-73B1-3448-9B41-E4BCEBA66A2F}" type="datetimeFigureOut">
              <a:rPr lang="en-US" smtClean="0"/>
              <a:t>02/07/2019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64345-DDC5-4442-9A3C-376788754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21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959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64345-DDC5-4442-9A3C-376788754E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83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8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64345-DDC5-4442-9A3C-376788754E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72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64345-DDC5-4442-9A3C-376788754E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65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64345-DDC5-4442-9A3C-376788754E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00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464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64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821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</a:t>
            </a:r>
            <a:r>
              <a:rPr lang="en-US" dirty="0"/>
              <a:t>: https://www.cms.gov/Newsroom/MediaReleaseDatabase/Fact-sheets/2018-Fact-sheets-items/2018-04-24.html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36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</a:t>
            </a:r>
            <a:r>
              <a:rPr lang="en-US" dirty="0"/>
              <a:t>: Draft QPP Year 3 NPRM </a:t>
            </a:r>
            <a:r>
              <a:rPr lang="en-US" baseline="0" dirty="0"/>
              <a:t>Fact Sheet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17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743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05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64345-DDC5-4442-9A3C-376788754E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173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925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151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64345-DDC5-4442-9A3C-376788754E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580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Emphasize— same process, new</a:t>
            </a:r>
            <a:r>
              <a:rPr lang="en-US" baseline="0" dirty="0" smtClean="0"/>
              <a:t> tool to use— MM is one component to factor in when considering measure selection/removal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64345-DDC5-4442-9A3C-376788754E9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463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64345-DDC5-4442-9A3C-376788754E9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0172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64345-DDC5-4442-9A3C-376788754E9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922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365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64345-DDC5-4442-9A3C-376788754E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86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64345-DDC5-4442-9A3C-376788754E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976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511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974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F4037-46CC-6045-BE7A-CA09502B483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945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64345-DDC5-4442-9A3C-376788754E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27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633174" y="5781946"/>
            <a:ext cx="4191000" cy="6762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 dirty="0">
                <a:solidFill>
                  <a:srgbClr val="1661AD"/>
                </a:solidFill>
                <a:latin typeface="Arial" charset="0"/>
                <a:ea typeface="MS PGothic" charset="0"/>
                <a:cs typeface="MS PGothic" charset="0"/>
              </a:rPr>
              <a:t>Follow us on Twitter: @</a:t>
            </a:r>
            <a:r>
              <a:rPr lang="en-US" sz="1200" b="1" dirty="0" err="1">
                <a:solidFill>
                  <a:srgbClr val="1661AD"/>
                </a:solidFill>
                <a:latin typeface="Arial" charset="0"/>
                <a:ea typeface="MS PGothic" charset="0"/>
                <a:cs typeface="MS PGothic" charset="0"/>
              </a:rPr>
              <a:t>QIOProgram</a:t>
            </a:r>
            <a:endParaRPr lang="en-US" sz="1200" b="1" dirty="0">
              <a:solidFill>
                <a:srgbClr val="1661AD"/>
              </a:solidFill>
              <a:latin typeface="Arial" charset="0"/>
              <a:ea typeface="MS PGothic" charset="0"/>
              <a:cs typeface="MS PGothic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 dirty="0">
                <a:solidFill>
                  <a:srgbClr val="1661AD"/>
                </a:solidFill>
                <a:latin typeface="Arial" charset="0"/>
                <a:ea typeface="MS PGothic" charset="0"/>
                <a:cs typeface="MS PGothic" charset="0"/>
              </a:rPr>
              <a:t>Tweet with our conference hashtag: #CMSQualCon19</a:t>
            </a:r>
          </a:p>
          <a:p>
            <a:pPr algn="r">
              <a:lnSpc>
                <a:spcPct val="60000"/>
              </a:lnSpc>
              <a:spcBef>
                <a:spcPct val="50000"/>
              </a:spcBef>
            </a:pPr>
            <a:endParaRPr lang="en-US" sz="1500" b="1" dirty="0">
              <a:solidFill>
                <a:srgbClr val="1661AD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1" name="Title 12"/>
          <p:cNvSpPr>
            <a:spLocks noGrp="1"/>
          </p:cNvSpPr>
          <p:nvPr>
            <p:ph type="title" hasCustomPrompt="1"/>
          </p:nvPr>
        </p:nvSpPr>
        <p:spPr>
          <a:xfrm>
            <a:off x="633174" y="2298964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baseline="0">
                <a:solidFill>
                  <a:srgbClr val="1661AD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Presentation Title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33174" y="3156214"/>
            <a:ext cx="3573463" cy="6731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 baseline="0">
                <a:solidFill>
                  <a:srgbClr val="E8722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3413" y="5124677"/>
            <a:ext cx="3054350" cy="3841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rgbClr val="E8722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Insert Date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82532" y="1534214"/>
            <a:ext cx="2505679" cy="36738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4644" y="203200"/>
            <a:ext cx="996045" cy="59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92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0078"/>
            <a:ext cx="9144000" cy="54317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82906" y="2638328"/>
            <a:ext cx="5016821" cy="3099651"/>
          </a:xfrm>
          <a:prstGeom prst="rect">
            <a:avLst/>
          </a:prstGeom>
        </p:spPr>
      </p:pic>
      <p:sp>
        <p:nvSpPr>
          <p:cNvPr id="9" name="Title 10"/>
          <p:cNvSpPr>
            <a:spLocks noGrp="1"/>
          </p:cNvSpPr>
          <p:nvPr>
            <p:ph type="title" hasCustomPrompt="1"/>
          </p:nvPr>
        </p:nvSpPr>
        <p:spPr>
          <a:xfrm>
            <a:off x="191110" y="1706826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rgbClr val="1661AD"/>
                </a:solidFill>
              </a:defRPr>
            </a:lvl1pPr>
          </a:lstStyle>
          <a:p>
            <a:r>
              <a:rPr lang="en-US" dirty="0"/>
              <a:t>Chapter Slide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91110" y="2459832"/>
            <a:ext cx="3573463" cy="6731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 baseline="0">
                <a:solidFill>
                  <a:srgbClr val="E8722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4644" y="175887"/>
            <a:ext cx="996045" cy="59284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98637" y="6421786"/>
            <a:ext cx="9345898" cy="46993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ED4A37C-24EE-7745-BDFC-3EDA860225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550D1-005E-8D42-8A02-7B02671700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931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Sec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0078"/>
            <a:ext cx="9144000" cy="54317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4644" y="175887"/>
            <a:ext cx="996045" cy="59284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98637" y="6421786"/>
            <a:ext cx="9345898" cy="46993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0"/>
          <p:cNvSpPr>
            <a:spLocks noGrp="1"/>
          </p:cNvSpPr>
          <p:nvPr>
            <p:ph type="title" hasCustomPrompt="1"/>
          </p:nvPr>
        </p:nvSpPr>
        <p:spPr>
          <a:xfrm>
            <a:off x="191110" y="1706826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rgbClr val="1661AD"/>
                </a:solidFill>
              </a:defRPr>
            </a:lvl1pPr>
          </a:lstStyle>
          <a:p>
            <a:r>
              <a:rPr lang="en-US" dirty="0"/>
              <a:t>Chapter Slide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91110" y="2459832"/>
            <a:ext cx="3573463" cy="6731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 baseline="0">
                <a:solidFill>
                  <a:srgbClr val="E8722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57389" y="2630223"/>
            <a:ext cx="5054818" cy="312312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101EF7C-659F-E349-8FCB-39FEFD32B5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550D1-005E-8D42-8A02-7B02671700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10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flipH="1">
            <a:off x="-3" y="1"/>
            <a:ext cx="9144001" cy="9950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4644" y="175887"/>
            <a:ext cx="996045" cy="59284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98637" y="6421786"/>
            <a:ext cx="9345898" cy="46993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151243" y="995058"/>
            <a:ext cx="4992757" cy="542672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Title 10"/>
          <p:cNvSpPr>
            <a:spLocks noGrp="1"/>
          </p:cNvSpPr>
          <p:nvPr>
            <p:ph type="title" hasCustomPrompt="1"/>
          </p:nvPr>
        </p:nvSpPr>
        <p:spPr>
          <a:xfrm>
            <a:off x="191110" y="2082373"/>
            <a:ext cx="3960133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baseline="0">
                <a:solidFill>
                  <a:srgbClr val="1661AD"/>
                </a:solidFill>
              </a:defRPr>
            </a:lvl1pPr>
          </a:lstStyle>
          <a:p>
            <a:r>
              <a:rPr lang="en-US" dirty="0"/>
              <a:t>Speaker Name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1110" y="2835379"/>
            <a:ext cx="3573463" cy="6731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 baseline="0">
                <a:solidFill>
                  <a:srgbClr val="E8722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E15EDDE-80C0-6C46-BDE3-0141D85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550D1-005E-8D42-8A02-7B02671700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109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flipH="1">
            <a:off x="-3" y="1"/>
            <a:ext cx="9144001" cy="9950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4644" y="175887"/>
            <a:ext cx="996045" cy="59284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98637" y="6421786"/>
            <a:ext cx="9345898" cy="46993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388775" y="1164906"/>
            <a:ext cx="4188909" cy="483701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274638" y="1686859"/>
            <a:ext cx="3706812" cy="43150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rial"/>
                <a:cs typeface="Arial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200">
                <a:latin typeface="Arial"/>
                <a:cs typeface="Arial"/>
              </a:defRPr>
            </a:lvl3pPr>
            <a:lvl4pPr>
              <a:defRPr sz="1100">
                <a:latin typeface="Arial"/>
                <a:cs typeface="Arial"/>
              </a:defRPr>
            </a:lvl4pPr>
            <a:lvl5pPr>
              <a:defRPr sz="11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0"/>
          <p:cNvSpPr>
            <a:spLocks noGrp="1"/>
          </p:cNvSpPr>
          <p:nvPr>
            <p:ph type="title" hasCustomPrompt="1"/>
          </p:nvPr>
        </p:nvSpPr>
        <p:spPr>
          <a:xfrm>
            <a:off x="273975" y="1164905"/>
            <a:ext cx="3707475" cy="52195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600" b="1" baseline="0">
                <a:solidFill>
                  <a:srgbClr val="1661AD"/>
                </a:solidFill>
              </a:defRPr>
            </a:lvl1pPr>
          </a:lstStyle>
          <a:p>
            <a:r>
              <a:rPr lang="en-US" dirty="0"/>
              <a:t>Bolding Heading if needed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88121" y="137032"/>
            <a:ext cx="1211606" cy="74859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E8649F6-D8A6-BF40-9FA3-F26122B97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550D1-005E-8D42-8A02-7B02671700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71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Only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>
            <a:off x="-3" y="1"/>
            <a:ext cx="9144001" cy="9950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4644" y="175887"/>
            <a:ext cx="996045" cy="5928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88121" y="137032"/>
            <a:ext cx="1211606" cy="74859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98637" y="6421786"/>
            <a:ext cx="9345898" cy="46993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274637" y="1686859"/>
            <a:ext cx="3958537" cy="44925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rial"/>
                <a:cs typeface="Arial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200">
                <a:latin typeface="Arial"/>
                <a:cs typeface="Arial"/>
              </a:defRPr>
            </a:lvl3pPr>
            <a:lvl4pPr>
              <a:defRPr sz="1100">
                <a:latin typeface="Arial"/>
                <a:cs typeface="Arial"/>
              </a:defRPr>
            </a:lvl4pPr>
            <a:lvl5pPr>
              <a:defRPr sz="11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0"/>
          <p:cNvSpPr>
            <a:spLocks noGrp="1"/>
          </p:cNvSpPr>
          <p:nvPr>
            <p:ph type="title" hasCustomPrompt="1"/>
          </p:nvPr>
        </p:nvSpPr>
        <p:spPr>
          <a:xfrm>
            <a:off x="273975" y="1164905"/>
            <a:ext cx="3959199" cy="52195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600" b="1" baseline="0">
                <a:solidFill>
                  <a:srgbClr val="1661AD"/>
                </a:solidFill>
              </a:defRPr>
            </a:lvl1pPr>
          </a:lstStyle>
          <a:p>
            <a:r>
              <a:rPr lang="en-US" dirty="0"/>
              <a:t>Bolding Heading if needed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607542" y="1164905"/>
            <a:ext cx="4186537" cy="5014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rial"/>
                <a:cs typeface="Arial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200">
                <a:latin typeface="Arial"/>
                <a:cs typeface="Arial"/>
              </a:defRPr>
            </a:lvl3pPr>
            <a:lvl4pPr>
              <a:defRPr sz="1100">
                <a:latin typeface="Arial"/>
                <a:cs typeface="Arial"/>
              </a:defRPr>
            </a:lvl4pPr>
            <a:lvl5pPr>
              <a:defRPr sz="11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8C9E680-321D-8540-ACC6-1CB48BD14CB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6E550D1-005E-8D42-8A02-7B02671700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87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143" y="148774"/>
            <a:ext cx="6858000" cy="745048"/>
          </a:xfrm>
          <a:prstGeom prst="rect">
            <a:avLst/>
          </a:prstGeom>
        </p:spPr>
        <p:txBody>
          <a:bodyPr anchor="b"/>
          <a:lstStyle>
            <a:lvl1pPr algn="l">
              <a:defRPr sz="2700">
                <a:solidFill>
                  <a:srgbClr val="00498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12143" y="1320038"/>
            <a:ext cx="6858000" cy="3468321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+mn-lt"/>
                <a:ea typeface="Avenir Medium" charset="0"/>
                <a:cs typeface="Avenir Medium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" y="6800940"/>
            <a:ext cx="9144001" cy="72534"/>
          </a:xfrm>
          <a:prstGeom prst="rect">
            <a:avLst/>
          </a:prstGeom>
          <a:solidFill>
            <a:srgbClr val="DFBF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094" y="5791199"/>
            <a:ext cx="1420274" cy="94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04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60" y="64401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6E550D1-005E-8D42-8A02-7B02671700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3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MeaningfulMeasuresQA@cms.hhs.gov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ms.gov/Medicare/Quality-Initiatives-Patient-Assessment-Instruments/QualityInitiativesGenInfo/CMS-Quality-Strategy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3174" y="1651282"/>
            <a:ext cx="5539026" cy="1320517"/>
          </a:xfrm>
        </p:spPr>
        <p:txBody>
          <a:bodyPr>
            <a:noAutofit/>
          </a:bodyPr>
          <a:lstStyle/>
          <a:p>
            <a:r>
              <a:rPr lang="en-US" dirty="0"/>
              <a:t>Unpacking the CMS Meaningful Measurement and Improvement Strategy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January 31,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47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74638" y="1567857"/>
            <a:ext cx="8562320" cy="6942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1500" b="1" dirty="0">
                <a:solidFill>
                  <a:srgbClr val="004986"/>
                </a:solidFill>
              </a:rPr>
              <a:t>Meaningful Measures focus everyone’s efforts on the same quality </a:t>
            </a:r>
            <a:br>
              <a:rPr lang="en-US" sz="1500" b="1" dirty="0">
                <a:solidFill>
                  <a:srgbClr val="004986"/>
                </a:solidFill>
              </a:rPr>
            </a:br>
            <a:r>
              <a:rPr lang="en-US" sz="1500" b="1" dirty="0">
                <a:solidFill>
                  <a:srgbClr val="004986"/>
                </a:solidFill>
              </a:rPr>
              <a:t>areas and lend specificity, which can help identify measures that:</a:t>
            </a:r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Meaningful Measures Objectives</a:t>
            </a:r>
          </a:p>
        </p:txBody>
      </p:sp>
      <p:grpSp>
        <p:nvGrpSpPr>
          <p:cNvPr id="21" name="Group 20" title="decorative"/>
          <p:cNvGrpSpPr/>
          <p:nvPr/>
        </p:nvGrpSpPr>
        <p:grpSpPr>
          <a:xfrm>
            <a:off x="273976" y="2262057"/>
            <a:ext cx="8646762" cy="4286789"/>
            <a:chOff x="151109" y="2231861"/>
            <a:chExt cx="8853407" cy="3542224"/>
          </a:xfrm>
        </p:grpSpPr>
        <p:sp>
          <p:nvSpPr>
            <p:cNvPr id="6" name="Text Placeholder 3"/>
            <p:cNvSpPr txBox="1">
              <a:spLocks/>
            </p:cNvSpPr>
            <p:nvPr/>
          </p:nvSpPr>
          <p:spPr>
            <a:xfrm>
              <a:off x="151109" y="3042511"/>
              <a:ext cx="1987658" cy="84853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Avenir Medium" charset="0"/>
                  <a:cs typeface="Avenir Medium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350" dirty="0"/>
                <a:t>Address high-impact measure areas that safeguard public health</a:t>
              </a:r>
            </a:p>
          </p:txBody>
        </p:sp>
        <p:sp>
          <p:nvSpPr>
            <p:cNvPr id="7" name="Text Placeholder 3"/>
            <p:cNvSpPr txBox="1">
              <a:spLocks/>
            </p:cNvSpPr>
            <p:nvPr/>
          </p:nvSpPr>
          <p:spPr>
            <a:xfrm>
              <a:off x="2338375" y="3042511"/>
              <a:ext cx="2183255" cy="883403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Avenir Medium" charset="0"/>
                  <a:cs typeface="Avenir Medium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350" dirty="0"/>
                <a:t>Are patient-centered </a:t>
              </a:r>
              <a:br>
                <a:rPr lang="en-US" sz="1350" dirty="0"/>
              </a:br>
              <a:r>
                <a:rPr lang="en-US" sz="1350" dirty="0"/>
                <a:t>and meaningful to patients, clinicians and providers</a:t>
              </a:r>
            </a:p>
          </p:txBody>
        </p:sp>
        <p:sp>
          <p:nvSpPr>
            <p:cNvPr id="8" name="Text Placeholder 3"/>
            <p:cNvSpPr txBox="1">
              <a:spLocks/>
            </p:cNvSpPr>
            <p:nvPr/>
          </p:nvSpPr>
          <p:spPr>
            <a:xfrm>
              <a:off x="4831666" y="3042511"/>
              <a:ext cx="1782881" cy="964769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Avenir Medium" charset="0"/>
                  <a:cs typeface="Avenir Medium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350" dirty="0"/>
                <a:t>Are outcome-based where possible</a:t>
              </a:r>
            </a:p>
          </p:txBody>
        </p:sp>
        <p:sp>
          <p:nvSpPr>
            <p:cNvPr id="9" name="Text Placeholder 3"/>
            <p:cNvSpPr txBox="1">
              <a:spLocks/>
            </p:cNvSpPr>
            <p:nvPr/>
          </p:nvSpPr>
          <p:spPr>
            <a:xfrm>
              <a:off x="7134456" y="3042511"/>
              <a:ext cx="1782881" cy="964769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Avenir Medium" charset="0"/>
                  <a:cs typeface="Avenir Medium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350" dirty="0"/>
                <a:t>Fulfill requirements </a:t>
              </a:r>
              <a:br>
                <a:rPr lang="en-US" sz="1350" dirty="0"/>
              </a:br>
              <a:r>
                <a:rPr lang="en-US" sz="1350" dirty="0"/>
                <a:t>in programs’ statutes</a:t>
              </a:r>
            </a:p>
          </p:txBody>
        </p:sp>
        <p:sp>
          <p:nvSpPr>
            <p:cNvPr id="10" name="Text Placeholder 3"/>
            <p:cNvSpPr txBox="1">
              <a:spLocks/>
            </p:cNvSpPr>
            <p:nvPr/>
          </p:nvSpPr>
          <p:spPr>
            <a:xfrm>
              <a:off x="253498" y="4611715"/>
              <a:ext cx="1782881" cy="964769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Avenir Medium" charset="0"/>
                  <a:cs typeface="Avenir Medium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350" dirty="0"/>
                <a:t>Minimize level of burden for providers</a:t>
              </a:r>
            </a:p>
          </p:txBody>
        </p:sp>
        <p:sp>
          <p:nvSpPr>
            <p:cNvPr id="11" name="Text Placeholder 3"/>
            <p:cNvSpPr txBox="1">
              <a:spLocks/>
            </p:cNvSpPr>
            <p:nvPr/>
          </p:nvSpPr>
          <p:spPr>
            <a:xfrm>
              <a:off x="2326752" y="4600091"/>
              <a:ext cx="2206502" cy="976393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Avenir Medium" charset="0"/>
                  <a:cs typeface="Avenir Medium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350" dirty="0"/>
                <a:t>Identify significant opportunity for improvement</a:t>
              </a:r>
            </a:p>
          </p:txBody>
        </p:sp>
        <p:sp>
          <p:nvSpPr>
            <p:cNvPr id="12" name="Text Placeholder 3"/>
            <p:cNvSpPr txBox="1">
              <a:spLocks/>
            </p:cNvSpPr>
            <p:nvPr/>
          </p:nvSpPr>
          <p:spPr>
            <a:xfrm>
              <a:off x="4739321" y="4611715"/>
              <a:ext cx="1967570" cy="116237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Avenir Medium" charset="0"/>
                  <a:cs typeface="Avenir Medium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350" dirty="0"/>
                <a:t>Address measure </a:t>
              </a:r>
              <a:br>
                <a:rPr lang="en-US" sz="1350" dirty="0"/>
              </a:br>
              <a:r>
                <a:rPr lang="en-US" sz="1350" dirty="0"/>
                <a:t>needs for population </a:t>
              </a:r>
              <a:br>
                <a:rPr lang="en-US" sz="1350" dirty="0"/>
              </a:br>
              <a:r>
                <a:rPr lang="en-US" sz="1350" dirty="0"/>
                <a:t>based payment through alternative payment models</a:t>
              </a:r>
            </a:p>
          </p:txBody>
        </p:sp>
        <p:sp>
          <p:nvSpPr>
            <p:cNvPr id="13" name="Text Placeholder 3"/>
            <p:cNvSpPr txBox="1">
              <a:spLocks/>
            </p:cNvSpPr>
            <p:nvPr/>
          </p:nvSpPr>
          <p:spPr>
            <a:xfrm>
              <a:off x="6994971" y="4611715"/>
              <a:ext cx="2009545" cy="90665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Avenir Medium" charset="0"/>
                  <a:cs typeface="Avenir Medium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350" dirty="0"/>
                <a:t>Align across programs and/or with other payers</a:t>
              </a:r>
            </a:p>
          </p:txBody>
        </p:sp>
        <p:pic>
          <p:nvPicPr>
            <p:cNvPr id="4" name="Picture 3" title="decorativ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6179" y="2438078"/>
              <a:ext cx="637518" cy="540504"/>
            </a:xfrm>
            <a:prstGeom prst="rect">
              <a:avLst/>
            </a:prstGeom>
          </p:spPr>
        </p:pic>
        <p:pic>
          <p:nvPicPr>
            <p:cNvPr id="14" name="Picture 13" title="decorativ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0037" y="2231861"/>
              <a:ext cx="619932" cy="720462"/>
            </a:xfrm>
            <a:prstGeom prst="rect">
              <a:avLst/>
            </a:prstGeom>
          </p:spPr>
        </p:pic>
        <p:pic>
          <p:nvPicPr>
            <p:cNvPr id="15" name="Picture 14" title="decorativ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27553" y="2519992"/>
              <a:ext cx="596685" cy="492914"/>
            </a:xfrm>
            <a:prstGeom prst="rect">
              <a:avLst/>
            </a:prstGeom>
          </p:spPr>
        </p:pic>
        <p:pic>
          <p:nvPicPr>
            <p:cNvPr id="16" name="Picture 15" title="decorativ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9843" y="4013737"/>
              <a:ext cx="550191" cy="504342"/>
            </a:xfrm>
            <a:prstGeom prst="rect">
              <a:avLst/>
            </a:prstGeom>
          </p:spPr>
        </p:pic>
        <p:pic>
          <p:nvPicPr>
            <p:cNvPr id="17" name="Picture 16" title="decorativ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30564" y="3972409"/>
              <a:ext cx="598877" cy="586994"/>
            </a:xfrm>
            <a:prstGeom prst="rect">
              <a:avLst/>
            </a:prstGeom>
          </p:spPr>
        </p:pic>
        <p:pic>
          <p:nvPicPr>
            <p:cNvPr id="18" name="Picture 17" title="decorativ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78269" y="2368704"/>
              <a:ext cx="689675" cy="609512"/>
            </a:xfrm>
            <a:prstGeom prst="rect">
              <a:avLst/>
            </a:prstGeom>
          </p:spPr>
        </p:pic>
        <p:pic>
          <p:nvPicPr>
            <p:cNvPr id="19" name="Picture 18" title="decorativ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91424" y="3945905"/>
              <a:ext cx="616637" cy="570264"/>
            </a:xfrm>
            <a:prstGeom prst="rect">
              <a:avLst/>
            </a:prstGeom>
          </p:spPr>
        </p:pic>
        <p:pic>
          <p:nvPicPr>
            <p:cNvPr id="20" name="Picture 19" title="decorativ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43398" y="4024107"/>
              <a:ext cx="759417" cy="483597"/>
            </a:xfrm>
            <a:prstGeom prst="rect">
              <a:avLst/>
            </a:prstGeom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197604" y="3798056"/>
              <a:ext cx="1987658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382865" y="3798056"/>
              <a:ext cx="1987658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719235" y="3798056"/>
              <a:ext cx="1987658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904496" y="3798056"/>
              <a:ext cx="1987658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539944" y="2263721"/>
              <a:ext cx="0" cy="337088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794947" y="2263721"/>
              <a:ext cx="0" cy="337088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284940" y="2263721"/>
              <a:ext cx="0" cy="337088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311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74637" y="1686859"/>
            <a:ext cx="5203053" cy="4315065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b="1" dirty="0">
                <a:solidFill>
                  <a:srgbClr val="004986"/>
                </a:solidFill>
                <a:latin typeface="Calibri" charset="0"/>
                <a:ea typeface="Calibri" charset="0"/>
                <a:cs typeface="Calibri" charset="0"/>
              </a:rPr>
              <a:t>Meaningful Measure Areas Achieve</a:t>
            </a:r>
          </a:p>
          <a:p>
            <a:pPr marL="1028700" lvl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4986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High quality 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healthcare</a:t>
            </a:r>
          </a:p>
          <a:p>
            <a:pPr marL="1028700" lvl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4986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Meaningful outcomes 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for patients</a:t>
            </a:r>
          </a:p>
          <a:p>
            <a:pPr marL="0" indent="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None/>
            </a:pP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Meaningful Measures Framework</a:t>
            </a:r>
            <a:endParaRPr lang="en-US" dirty="0"/>
          </a:p>
        </p:txBody>
      </p:sp>
      <p:grpSp>
        <p:nvGrpSpPr>
          <p:cNvPr id="6" name="Group 5" title="Criteria meaningful for patients and actionable for providers"/>
          <p:cNvGrpSpPr/>
          <p:nvPr/>
        </p:nvGrpSpPr>
        <p:grpSpPr>
          <a:xfrm>
            <a:off x="1" y="3032048"/>
            <a:ext cx="9632195" cy="2554326"/>
            <a:chOff x="0" y="2663069"/>
            <a:chExt cx="9632195" cy="2554326"/>
          </a:xfrm>
        </p:grpSpPr>
        <p:sp>
          <p:nvSpPr>
            <p:cNvPr id="3" name="Rectangle 2"/>
            <p:cNvSpPr/>
            <p:nvPr/>
          </p:nvSpPr>
          <p:spPr>
            <a:xfrm>
              <a:off x="1" y="2670551"/>
              <a:ext cx="2301498" cy="253397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0" y="2663069"/>
              <a:ext cx="9144000" cy="31977"/>
            </a:xfrm>
            <a:prstGeom prst="line">
              <a:avLst/>
            </a:prstGeom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 Placeholder 2"/>
            <p:cNvSpPr txBox="1">
              <a:spLocks/>
            </p:cNvSpPr>
            <p:nvPr/>
          </p:nvSpPr>
          <p:spPr>
            <a:xfrm>
              <a:off x="2774195" y="2819608"/>
              <a:ext cx="6858000" cy="710243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Avenir Medium" charset="0"/>
                  <a:cs typeface="Avenir Medium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dirty="0">
                  <a:solidFill>
                    <a:srgbClr val="004986"/>
                  </a:solidFill>
                  <a:latin typeface="Calibri" charset="0"/>
                  <a:ea typeface="Calibri" charset="0"/>
                  <a:cs typeface="Calibri" charset="0"/>
                </a:rPr>
                <a:t>Criteria meaningful for patients and actionable for providers</a:t>
              </a:r>
              <a:endParaRPr lang="en-US" sz="18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3" name="Text Placeholder 3"/>
            <p:cNvSpPr txBox="1">
              <a:spLocks/>
            </p:cNvSpPr>
            <p:nvPr/>
          </p:nvSpPr>
          <p:spPr>
            <a:xfrm>
              <a:off x="2774195" y="3217713"/>
              <a:ext cx="3479285" cy="177758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Avenir Medium" charset="0"/>
                  <a:cs typeface="Avenir Medium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500" b="1" dirty="0">
                  <a:latin typeface="Calibri" charset="0"/>
                  <a:ea typeface="Calibri" charset="0"/>
                  <a:cs typeface="Calibri" charset="0"/>
                </a:rPr>
                <a:t>Draws on measure work by:</a:t>
              </a:r>
            </a:p>
            <a:p>
              <a:r>
                <a:rPr lang="en-US" sz="1500" dirty="0">
                  <a:latin typeface="Calibri" charset="0"/>
                  <a:ea typeface="Calibri" charset="0"/>
                  <a:cs typeface="Calibri" charset="0"/>
                </a:rPr>
                <a:t>Health Care Payment Learning and Action Network</a:t>
              </a:r>
            </a:p>
            <a:p>
              <a:r>
                <a:rPr lang="en-US" sz="1500" dirty="0">
                  <a:latin typeface="Calibri" charset="0"/>
                  <a:ea typeface="Calibri" charset="0"/>
                  <a:cs typeface="Calibri" charset="0"/>
                </a:rPr>
                <a:t>National Quality Forum- </a:t>
              </a:r>
              <a:r>
                <a:rPr lang="en-US" sz="1500" i="1" dirty="0">
                  <a:latin typeface="Calibri" charset="0"/>
                  <a:ea typeface="Calibri" charset="0"/>
                  <a:cs typeface="Calibri" charset="0"/>
                </a:rPr>
                <a:t>High Impact Outcomes</a:t>
              </a:r>
            </a:p>
            <a:p>
              <a:r>
                <a:rPr lang="en-US" sz="1500" dirty="0">
                  <a:latin typeface="Calibri" charset="0"/>
                  <a:ea typeface="Calibri" charset="0"/>
                  <a:cs typeface="Calibri" charset="0"/>
                </a:rPr>
                <a:t>National Academy of Medicine </a:t>
              </a:r>
              <a:r>
                <a:rPr lang="mr-IN" sz="1500" dirty="0">
                  <a:latin typeface="Calibri" charset="0"/>
                  <a:ea typeface="Calibri" charset="0"/>
                  <a:cs typeface="Calibri" charset="0"/>
                </a:rPr>
                <a:t>–</a:t>
              </a:r>
              <a:r>
                <a:rPr lang="en-US" sz="1500" dirty="0">
                  <a:latin typeface="Calibri" charset="0"/>
                  <a:ea typeface="Calibri" charset="0"/>
                  <a:cs typeface="Calibri" charset="0"/>
                </a:rPr>
                <a:t> </a:t>
              </a:r>
              <a:br>
                <a:rPr lang="en-US" sz="1500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1500" i="1" dirty="0">
                  <a:latin typeface="Calibri" charset="0"/>
                  <a:ea typeface="Calibri" charset="0"/>
                  <a:cs typeface="Calibri" charset="0"/>
                </a:rPr>
                <a:t>IOM Vital signs Core Metrics</a:t>
              </a:r>
            </a:p>
          </p:txBody>
        </p:sp>
        <p:sp>
          <p:nvSpPr>
            <p:cNvPr id="16" name="Text Placeholder 3"/>
            <p:cNvSpPr txBox="1">
              <a:spLocks/>
            </p:cNvSpPr>
            <p:nvPr/>
          </p:nvSpPr>
          <p:spPr>
            <a:xfrm>
              <a:off x="6029972" y="3208182"/>
              <a:ext cx="2943545" cy="192660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Avenir Medium" charset="0"/>
                  <a:cs typeface="Avenir Medium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500" b="1" dirty="0">
                  <a:latin typeface="Calibri" charset="0"/>
                  <a:ea typeface="Calibri" charset="0"/>
                  <a:cs typeface="Calibri" charset="0"/>
                </a:rPr>
                <a:t>Includes perspectives from </a:t>
              </a:r>
              <a:br>
                <a:rPr lang="en-US" sz="1500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1500" b="1" dirty="0">
                  <a:latin typeface="Calibri" charset="0"/>
                  <a:ea typeface="Calibri" charset="0"/>
                  <a:cs typeface="Calibri" charset="0"/>
                </a:rPr>
                <a:t>experts and external stakeholders:</a:t>
              </a:r>
            </a:p>
            <a:p>
              <a:r>
                <a:rPr lang="en-US" sz="1500" dirty="0">
                  <a:latin typeface="Calibri" charset="0"/>
                  <a:ea typeface="Calibri" charset="0"/>
                  <a:cs typeface="Calibri" charset="0"/>
                </a:rPr>
                <a:t>Core Quality Measures Collaborative</a:t>
              </a:r>
            </a:p>
            <a:p>
              <a:r>
                <a:rPr lang="en-US" sz="1500" dirty="0">
                  <a:latin typeface="Calibri" charset="0"/>
                  <a:ea typeface="Calibri" charset="0"/>
                  <a:cs typeface="Calibri" charset="0"/>
                </a:rPr>
                <a:t>Agency for Healthcare Research </a:t>
              </a:r>
              <a:br>
                <a:rPr lang="en-US" sz="1500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1500" dirty="0">
                  <a:latin typeface="Calibri" charset="0"/>
                  <a:ea typeface="Calibri" charset="0"/>
                  <a:cs typeface="Calibri" charset="0"/>
                </a:rPr>
                <a:t>and Quality</a:t>
              </a:r>
            </a:p>
            <a:p>
              <a:r>
                <a:rPr lang="en-US" sz="1500" dirty="0">
                  <a:latin typeface="Calibri" charset="0"/>
                  <a:ea typeface="Calibri" charset="0"/>
                  <a:cs typeface="Calibri" charset="0"/>
                </a:rPr>
                <a:t>Many other external stakeholders</a:t>
              </a:r>
            </a:p>
          </p:txBody>
        </p:sp>
        <p:sp>
          <p:nvSpPr>
            <p:cNvPr id="25" name="Text Placeholder 2"/>
            <p:cNvSpPr txBox="1">
              <a:spLocks/>
            </p:cNvSpPr>
            <p:nvPr/>
          </p:nvSpPr>
          <p:spPr>
            <a:xfrm>
              <a:off x="285728" y="2807112"/>
              <a:ext cx="1840339" cy="45625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Avenir Medium" charset="0"/>
                  <a:cs typeface="Avenir Medium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dirty="0">
                  <a:solidFill>
                    <a:srgbClr val="004986"/>
                  </a:solidFill>
                  <a:latin typeface="Calibri" charset="0"/>
                  <a:ea typeface="Calibri" charset="0"/>
                  <a:cs typeface="Calibri" charset="0"/>
                </a:rPr>
                <a:t>Quality Measures</a:t>
              </a:r>
              <a:endParaRPr lang="en-US" sz="18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0" y="5185418"/>
              <a:ext cx="9144000" cy="31977"/>
            </a:xfrm>
            <a:prstGeom prst="line">
              <a:avLst/>
            </a:prstGeom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 rot="18900000">
              <a:off x="1534333" y="3367975"/>
              <a:ext cx="976394" cy="9763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5" name="Picture 14" title="decorativ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288" y="3597545"/>
              <a:ext cx="794448" cy="772977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418454" y="3367976"/>
              <a:ext cx="1232115" cy="1232115"/>
            </a:xfrm>
            <a:prstGeom prst="ellipse">
              <a:avLst/>
            </a:prstGeom>
            <a:noFill/>
            <a:ln w="285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90093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3845313" y="2658110"/>
            <a:ext cx="1353051" cy="2041907"/>
          </a:xfrm>
          <a:prstGeom prst="roundRect">
            <a:avLst>
              <a:gd name="adj" fmla="val 4711"/>
            </a:avLst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89297" indent="-89297">
              <a:spcBef>
                <a:spcPts val="450"/>
              </a:spcBef>
              <a:spcAft>
                <a:spcPts val="45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75" dirty="0">
                <a:latin typeface="Calibri" charset="0"/>
                <a:ea typeface="Calibri" charset="0"/>
                <a:cs typeface="Calibri" charset="0"/>
              </a:rPr>
              <a:t>Relevant, actionable data is accessible to a variety of audiences</a:t>
            </a:r>
          </a:p>
          <a:p>
            <a:pPr marL="89297" indent="-89297">
              <a:spcBef>
                <a:spcPts val="450"/>
              </a:spcBef>
              <a:spcAft>
                <a:spcPts val="45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75" dirty="0">
                <a:latin typeface="Calibri" charset="0"/>
                <a:ea typeface="Calibri" charset="0"/>
                <a:cs typeface="Calibri" charset="0"/>
              </a:rPr>
              <a:t>Patients and caregivers have access to data</a:t>
            </a:r>
          </a:p>
          <a:p>
            <a:pPr marL="89297" indent="-89297">
              <a:spcBef>
                <a:spcPts val="450"/>
              </a:spcBef>
              <a:spcAft>
                <a:spcPts val="450"/>
              </a:spcAft>
              <a:buSzPct val="100000"/>
              <a:buFont typeface="Wingdings" panose="05000000000000000000" pitchFamily="2" charset="2"/>
              <a:buChar char="§"/>
              <a:defRPr/>
            </a:pPr>
            <a:endParaRPr lang="en-US" sz="1275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5328330" y="2658109"/>
            <a:ext cx="1475234" cy="2506742"/>
          </a:xfrm>
          <a:prstGeom prst="roundRect">
            <a:avLst>
              <a:gd name="adj" fmla="val 4711"/>
            </a:avLst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89297" indent="-89297">
              <a:spcBef>
                <a:spcPts val="450"/>
              </a:spcBef>
              <a:spcAft>
                <a:spcPts val="45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75" dirty="0">
                <a:latin typeface="Calibri" charset="0"/>
                <a:ea typeface="Calibri" charset="0"/>
                <a:cs typeface="Calibri" charset="0"/>
              </a:rPr>
              <a:t>An enterprise-wide strategy for measure selection focuses on patient-centered, outcome, and longitudinal measures</a:t>
            </a:r>
          </a:p>
          <a:p>
            <a:pPr marL="89297" indent="-89297">
              <a:spcBef>
                <a:spcPts val="450"/>
              </a:spcBef>
              <a:spcAft>
                <a:spcPts val="45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75" dirty="0">
                <a:latin typeface="Calibri" charset="0"/>
                <a:ea typeface="Calibri" charset="0"/>
                <a:cs typeface="Calibri" charset="0"/>
              </a:rPr>
              <a:t>Infrastructure supports  development of health IT enabled measures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7019164" y="2658109"/>
            <a:ext cx="1992248" cy="2130747"/>
          </a:xfrm>
          <a:prstGeom prst="roundRect">
            <a:avLst>
              <a:gd name="adj" fmla="val 4711"/>
            </a:avLst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89297" indent="-89297">
              <a:spcBef>
                <a:spcPts val="450"/>
              </a:spcBef>
              <a:spcAft>
                <a:spcPts val="45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75" dirty="0">
                <a:latin typeface="Calibri" charset="0"/>
                <a:ea typeface="Calibri" charset="0"/>
                <a:cs typeface="Calibri" charset="0"/>
              </a:rPr>
              <a:t>Aligned and streamlined policies and processes for quality reporting and value based purchasing programs</a:t>
            </a:r>
          </a:p>
          <a:p>
            <a:pPr marL="89297" indent="-89297">
              <a:spcBef>
                <a:spcPts val="450"/>
              </a:spcBef>
              <a:spcAft>
                <a:spcPts val="45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75" dirty="0">
                <a:latin typeface="Calibri" charset="0"/>
                <a:ea typeface="Calibri" charset="0"/>
                <a:cs typeface="Calibri" charset="0"/>
              </a:rPr>
              <a:t>CMS demonstration programs have flexibility </a:t>
            </a:r>
            <a:br>
              <a:rPr lang="en-US" sz="1275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1275" dirty="0">
                <a:latin typeface="Calibri" charset="0"/>
                <a:ea typeface="Calibri" charset="0"/>
                <a:cs typeface="Calibri" charset="0"/>
              </a:rPr>
              <a:t>to test innovative models, while maintaining a desired end state of alignment with legacy CMS programs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174173" y="2561669"/>
            <a:ext cx="1515431" cy="2834327"/>
          </a:xfrm>
          <a:prstGeom prst="roundRect">
            <a:avLst>
              <a:gd name="adj" fmla="val 4711"/>
            </a:avLst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89297" indent="-89297">
              <a:spcBef>
                <a:spcPts val="450"/>
              </a:spcBef>
              <a:spcAft>
                <a:spcPts val="45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75" dirty="0">
                <a:latin typeface="Calibri" charset="0"/>
                <a:ea typeface="Calibri" charset="0"/>
                <a:cs typeface="Calibri" charset="0"/>
              </a:rPr>
              <a:t>Ongoing, timely information is provided to health care professionals</a:t>
            </a:r>
          </a:p>
          <a:p>
            <a:pPr marL="89297" indent="-89297">
              <a:spcBef>
                <a:spcPts val="450"/>
              </a:spcBef>
              <a:spcAft>
                <a:spcPts val="45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75" dirty="0">
                <a:latin typeface="Calibri" charset="0"/>
                <a:ea typeface="Calibri" charset="0"/>
                <a:cs typeface="Calibri" charset="0"/>
              </a:rPr>
              <a:t>Data collection and exchange is low burden</a:t>
            </a:r>
          </a:p>
          <a:p>
            <a:pPr marL="89297" indent="-89297">
              <a:spcBef>
                <a:spcPts val="450"/>
              </a:spcBef>
              <a:spcAft>
                <a:spcPts val="45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75" dirty="0">
                <a:latin typeface="Calibri" charset="0"/>
                <a:ea typeface="Calibri" charset="0"/>
                <a:cs typeface="Calibri" charset="0"/>
              </a:rPr>
              <a:t>Quality measure data is fed into planning and implementation of quality improvement initiatives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272937" y="2583102"/>
            <a:ext cx="1743315" cy="3230538"/>
          </a:xfrm>
          <a:prstGeom prst="roundRect">
            <a:avLst>
              <a:gd name="adj" fmla="val 4711"/>
            </a:avLst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89297" indent="-89297">
              <a:spcBef>
                <a:spcPts val="450"/>
              </a:spcBef>
              <a:spcAft>
                <a:spcPts val="45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75" dirty="0">
                <a:latin typeface="Calibri" charset="0"/>
                <a:ea typeface="Calibri" charset="0"/>
                <a:cs typeface="Calibri" charset="0"/>
              </a:rPr>
              <a:t>Measures development begins from a person-centered perspective</a:t>
            </a:r>
          </a:p>
          <a:p>
            <a:pPr marL="89297" indent="-89297">
              <a:spcBef>
                <a:spcPts val="450"/>
              </a:spcBef>
              <a:spcAft>
                <a:spcPts val="45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75" dirty="0">
                <a:latin typeface="Calibri" charset="0"/>
                <a:ea typeface="Calibri" charset="0"/>
                <a:cs typeface="Calibri" charset="0"/>
              </a:rPr>
              <a:t>Involve patients and caregivers in measure development and public reporting efforts </a:t>
            </a:r>
          </a:p>
          <a:p>
            <a:pPr marL="89297" indent="-89297">
              <a:spcBef>
                <a:spcPts val="450"/>
              </a:spcBef>
              <a:spcAft>
                <a:spcPts val="45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75" dirty="0">
                <a:latin typeface="Calibri" charset="0"/>
                <a:ea typeface="Calibri" charset="0"/>
                <a:cs typeface="Calibri" charset="0"/>
              </a:rPr>
              <a:t>Involve first-line health care professionals on the front line are involved in measure development, implementation, and data feedback processes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7039306" y="2103279"/>
            <a:ext cx="1985822" cy="518763"/>
          </a:xfrm>
          <a:prstGeom prst="roundRect">
            <a:avLst>
              <a:gd name="adj" fmla="val 4711"/>
            </a:avLst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4290" rIns="34290" anchor="t" anchorCtr="0"/>
          <a:lstStyle/>
          <a:p>
            <a:pPr>
              <a:buNone/>
            </a:pPr>
            <a:r>
              <a:rPr lang="en-US" sz="1275" b="1" dirty="0">
                <a:solidFill>
                  <a:srgbClr val="004986"/>
                </a:solidFill>
                <a:latin typeface="Calibri" charset="0"/>
                <a:ea typeface="Calibri" charset="0"/>
                <a:cs typeface="Calibri" charset="0"/>
              </a:rPr>
              <a:t>Aligned Quality Reporting and Value-based Purchasing 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5310351" y="2103280"/>
            <a:ext cx="1401898" cy="479822"/>
          </a:xfrm>
          <a:prstGeom prst="roundRect">
            <a:avLst>
              <a:gd name="adj" fmla="val 4711"/>
            </a:avLst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4290" rIns="34290" anchor="t" anchorCtr="0"/>
          <a:lstStyle/>
          <a:p>
            <a:pPr>
              <a:buNone/>
            </a:pPr>
            <a:r>
              <a:rPr lang="en-US" sz="1275" b="1" dirty="0">
                <a:solidFill>
                  <a:srgbClr val="004986"/>
                </a:solidFill>
                <a:latin typeface="Calibri" charset="0"/>
                <a:ea typeface="Calibri" charset="0"/>
                <a:cs typeface="Calibri" charset="0"/>
              </a:rPr>
              <a:t>Aligned Measure Portfolio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3838141" y="2103279"/>
            <a:ext cx="1401898" cy="479822"/>
          </a:xfrm>
          <a:prstGeom prst="roundRect">
            <a:avLst>
              <a:gd name="adj" fmla="val 4711"/>
            </a:avLst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4290" rIns="34290" anchor="t" anchorCtr="0"/>
          <a:lstStyle/>
          <a:p>
            <a:pPr>
              <a:buNone/>
            </a:pPr>
            <a:r>
              <a:rPr lang="en-US" sz="1275" b="1" dirty="0">
                <a:solidFill>
                  <a:srgbClr val="004986"/>
                </a:solidFill>
                <a:latin typeface="Calibri" charset="0"/>
                <a:ea typeface="Calibri" charset="0"/>
                <a:cs typeface="Calibri" charset="0"/>
              </a:rPr>
              <a:t>Optimize Public Reporting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2131192" y="2103279"/>
            <a:ext cx="1512548" cy="479822"/>
          </a:xfrm>
          <a:prstGeom prst="roundRect">
            <a:avLst>
              <a:gd name="adj" fmla="val 4711"/>
            </a:avLst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4290" rIns="34290" anchor="t" anchorCtr="0"/>
          <a:lstStyle/>
          <a:p>
            <a:pPr>
              <a:buNone/>
            </a:pPr>
            <a:r>
              <a:rPr lang="en-US" sz="1275" b="1" dirty="0">
                <a:solidFill>
                  <a:srgbClr val="004986"/>
                </a:solidFill>
                <a:latin typeface="Calibri" charset="0"/>
                <a:ea typeface="Calibri" charset="0"/>
                <a:cs typeface="Calibri" charset="0"/>
              </a:rPr>
              <a:t>Strengthen/Facilitate Interoperability 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272938" y="2103279"/>
            <a:ext cx="1400466" cy="479822"/>
          </a:xfrm>
          <a:prstGeom prst="roundRect">
            <a:avLst>
              <a:gd name="adj" fmla="val 4711"/>
            </a:avLst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4290" rIns="34290" anchor="t" anchorCtr="0"/>
          <a:lstStyle/>
          <a:p>
            <a:pPr>
              <a:buNone/>
            </a:pPr>
            <a:r>
              <a:rPr lang="en-US" sz="1275" b="1" dirty="0">
                <a:solidFill>
                  <a:srgbClr val="004986"/>
                </a:solidFill>
                <a:latin typeface="Calibri" charset="0"/>
                <a:ea typeface="Calibri" charset="0"/>
                <a:cs typeface="Calibri" charset="0"/>
              </a:rPr>
              <a:t>Engage Patients </a:t>
            </a:r>
            <a:br>
              <a:rPr lang="en-US" sz="1275" b="1" dirty="0">
                <a:solidFill>
                  <a:srgbClr val="004986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275" b="1" dirty="0">
                <a:solidFill>
                  <a:srgbClr val="004986"/>
                </a:solidFill>
                <a:latin typeface="Calibri" charset="0"/>
                <a:ea typeface="Calibri" charset="0"/>
                <a:cs typeface="Calibri" charset="0"/>
              </a:rPr>
              <a:t>and Providers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DFBF48"/>
                </a:solidFill>
                <a:latin typeface="Calibri" charset="0"/>
                <a:ea typeface="Calibri" charset="0"/>
                <a:cs typeface="Calibri" charset="0"/>
              </a:rPr>
              <a:t>KEY LEVERS</a:t>
            </a:r>
            <a:endParaRPr lang="en-US" dirty="0">
              <a:solidFill>
                <a:srgbClr val="DFBF48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Visions for Quality Reporting</a:t>
            </a:r>
            <a:endParaRPr lang="en-US" dirty="0"/>
          </a:p>
        </p:txBody>
      </p:sp>
      <p:cxnSp>
        <p:nvCxnSpPr>
          <p:cNvPr id="22" name="Straight Connector 21" title="line"/>
          <p:cNvCxnSpPr/>
          <p:nvPr/>
        </p:nvCxnSpPr>
        <p:spPr>
          <a:xfrm>
            <a:off x="2089118" y="2096977"/>
            <a:ext cx="0" cy="320397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 title="line"/>
          <p:cNvCxnSpPr/>
          <p:nvPr/>
        </p:nvCxnSpPr>
        <p:spPr>
          <a:xfrm>
            <a:off x="3746183" y="2096977"/>
            <a:ext cx="0" cy="320397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 title="line"/>
          <p:cNvCxnSpPr/>
          <p:nvPr/>
        </p:nvCxnSpPr>
        <p:spPr>
          <a:xfrm>
            <a:off x="5185505" y="2096977"/>
            <a:ext cx="0" cy="320397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 title="line"/>
          <p:cNvCxnSpPr/>
          <p:nvPr/>
        </p:nvCxnSpPr>
        <p:spPr>
          <a:xfrm>
            <a:off x="6916722" y="2096977"/>
            <a:ext cx="0" cy="320397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04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6628C5CF-A872-9244-9D23-A79525128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7" y="1074100"/>
            <a:ext cx="5974657" cy="521953"/>
          </a:xfrm>
        </p:spPr>
        <p:txBody>
          <a:bodyPr>
            <a:normAutofit/>
          </a:bodyPr>
          <a:lstStyle/>
          <a:p>
            <a:r>
              <a:rPr lang="en-US" dirty="0"/>
              <a:t>Meaningful Measures</a:t>
            </a:r>
          </a:p>
        </p:txBody>
      </p:sp>
      <p:grpSp>
        <p:nvGrpSpPr>
          <p:cNvPr id="5" name="Group 4" descr="Diagram showing the 4 CMS Strategic Goals (improve CMS customer experience, spport state flexibility and local leadership, support innovative approaches, empower patients and doctors) and the 6 cross-cutting criteria (achieve cost savings, reduce burden, safeguard public health, improve access to rural communities, eliminate disparities, track to measurable outcomes and impact)" title="Meaningful Measures Diagram">
            <a:extLst>
              <a:ext uri="{FF2B5EF4-FFF2-40B4-BE49-F238E27FC236}">
                <a16:creationId xmlns:a16="http://schemas.microsoft.com/office/drawing/2014/main" xmlns="" id="{C2AA17AD-874D-AD4E-962F-29C86235AA37}"/>
              </a:ext>
            </a:extLst>
          </p:cNvPr>
          <p:cNvGrpSpPr/>
          <p:nvPr/>
        </p:nvGrpSpPr>
        <p:grpSpPr>
          <a:xfrm>
            <a:off x="145307" y="1363035"/>
            <a:ext cx="4444677" cy="4521481"/>
            <a:chOff x="193742" y="674379"/>
            <a:chExt cx="5926236" cy="602864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2937D0E0-7C35-284E-869E-BEFA75714B39}"/>
                </a:ext>
              </a:extLst>
            </p:cNvPr>
            <p:cNvSpPr/>
            <p:nvPr/>
          </p:nvSpPr>
          <p:spPr>
            <a:xfrm>
              <a:off x="662335" y="1193369"/>
              <a:ext cx="5073024" cy="5073024"/>
            </a:xfrm>
            <a:prstGeom prst="ellipse">
              <a:avLst/>
            </a:prstGeom>
            <a:noFill/>
            <a:ln w="412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689C3979-BE97-4C47-8F66-BB6C53556749}"/>
                </a:ext>
              </a:extLst>
            </p:cNvPr>
            <p:cNvSpPr/>
            <p:nvPr/>
          </p:nvSpPr>
          <p:spPr>
            <a:xfrm>
              <a:off x="4800599" y="4303059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A1A690D1-E0D9-EC45-B5DD-24A46C9BB992}"/>
                </a:ext>
              </a:extLst>
            </p:cNvPr>
            <p:cNvSpPr/>
            <p:nvPr/>
          </p:nvSpPr>
          <p:spPr>
            <a:xfrm>
              <a:off x="2568387" y="5378824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74FB0E7F-4655-6E48-ACB0-498B2CC247C4}"/>
                </a:ext>
              </a:extLst>
            </p:cNvPr>
            <p:cNvSpPr/>
            <p:nvPr/>
          </p:nvSpPr>
          <p:spPr>
            <a:xfrm>
              <a:off x="228599" y="4303059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F3EE525F-8201-F544-B909-9D9EDB7CE9AF}"/>
                </a:ext>
              </a:extLst>
            </p:cNvPr>
            <p:cNvSpPr/>
            <p:nvPr/>
          </p:nvSpPr>
          <p:spPr>
            <a:xfrm>
              <a:off x="322728" y="1922930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9EC37AA8-C22A-B24A-B756-F3E12206E635}"/>
                </a:ext>
              </a:extLst>
            </p:cNvPr>
            <p:cNvSpPr/>
            <p:nvPr/>
          </p:nvSpPr>
          <p:spPr>
            <a:xfrm>
              <a:off x="4760258" y="1909483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12" name="Picture 11" title="decorative">
              <a:extLst>
                <a:ext uri="{FF2B5EF4-FFF2-40B4-BE49-F238E27FC236}">
                  <a16:creationId xmlns:a16="http://schemas.microsoft.com/office/drawing/2014/main" xmlns="" id="{248A4DBB-A8C3-9A44-B08E-E5F7E41C03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3" t="3639" r="3639" b="5432"/>
            <a:stretch/>
          </p:blipFill>
          <p:spPr>
            <a:xfrm>
              <a:off x="2559322" y="5336942"/>
              <a:ext cx="1328648" cy="1366078"/>
            </a:xfrm>
            <a:prstGeom prst="ellipse">
              <a:avLst/>
            </a:prstGeom>
          </p:spPr>
        </p:pic>
        <p:pic>
          <p:nvPicPr>
            <p:cNvPr id="13" name="Picture 12" title="decorative">
              <a:extLst>
                <a:ext uri="{FF2B5EF4-FFF2-40B4-BE49-F238E27FC236}">
                  <a16:creationId xmlns:a16="http://schemas.microsoft.com/office/drawing/2014/main" xmlns="" id="{5DEBCE1A-AC4E-7149-87FB-B16C768CA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1" t="6071" r="5522" b="4241"/>
            <a:stretch/>
          </p:blipFill>
          <p:spPr>
            <a:xfrm>
              <a:off x="2563415" y="674379"/>
              <a:ext cx="1320462" cy="1319674"/>
            </a:xfrm>
            <a:prstGeom prst="ellipse">
              <a:avLst/>
            </a:prstGeom>
          </p:spPr>
        </p:pic>
        <p:pic>
          <p:nvPicPr>
            <p:cNvPr id="14" name="Picture 13" title="decorative">
              <a:extLst>
                <a:ext uri="{FF2B5EF4-FFF2-40B4-BE49-F238E27FC236}">
                  <a16:creationId xmlns:a16="http://schemas.microsoft.com/office/drawing/2014/main" xmlns="" id="{8E2C50F5-D9CF-3244-A1C5-4E3AB76AF1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4" t="3786" r="3786" b="577"/>
            <a:stretch/>
          </p:blipFill>
          <p:spPr>
            <a:xfrm>
              <a:off x="4728945" y="1823971"/>
              <a:ext cx="1350628" cy="1337628"/>
            </a:xfrm>
            <a:prstGeom prst="ellipse">
              <a:avLst/>
            </a:prstGeom>
          </p:spPr>
        </p:pic>
        <p:pic>
          <p:nvPicPr>
            <p:cNvPr id="15" name="Picture 14" title="decorative">
              <a:extLst>
                <a:ext uri="{FF2B5EF4-FFF2-40B4-BE49-F238E27FC236}">
                  <a16:creationId xmlns:a16="http://schemas.microsoft.com/office/drawing/2014/main" xmlns="" id="{33FA5A7E-C9C4-224B-8F33-E2C954506E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" t="2775" r="6899" b="1498"/>
            <a:stretch/>
          </p:blipFill>
          <p:spPr>
            <a:xfrm>
              <a:off x="4765374" y="4276900"/>
              <a:ext cx="1354604" cy="1346606"/>
            </a:xfrm>
            <a:prstGeom prst="ellipse">
              <a:avLst/>
            </a:prstGeom>
          </p:spPr>
        </p:pic>
        <p:pic>
          <p:nvPicPr>
            <p:cNvPr id="16" name="Picture 15" title="decorative">
              <a:extLst>
                <a:ext uri="{FF2B5EF4-FFF2-40B4-BE49-F238E27FC236}">
                  <a16:creationId xmlns:a16="http://schemas.microsoft.com/office/drawing/2014/main" xmlns="" id="{236A367B-9BFF-7E4E-AA70-4AF41A5BE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0" t="2862" r="1637" b="2229"/>
            <a:stretch/>
          </p:blipFill>
          <p:spPr>
            <a:xfrm>
              <a:off x="277259" y="1891578"/>
              <a:ext cx="1346606" cy="1346606"/>
            </a:xfrm>
            <a:prstGeom prst="ellipse">
              <a:avLst/>
            </a:prstGeom>
          </p:spPr>
        </p:pic>
        <p:pic>
          <p:nvPicPr>
            <p:cNvPr id="17" name="Picture 16" title="decorative">
              <a:extLst>
                <a:ext uri="{FF2B5EF4-FFF2-40B4-BE49-F238E27FC236}">
                  <a16:creationId xmlns:a16="http://schemas.microsoft.com/office/drawing/2014/main" xmlns="" id="{56966542-FA80-AC45-8E33-C119F6EBCC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7" t="2899" r="18070" b="12034"/>
            <a:stretch/>
          </p:blipFill>
          <p:spPr>
            <a:xfrm>
              <a:off x="193742" y="4276528"/>
              <a:ext cx="1346606" cy="1337628"/>
            </a:xfrm>
            <a:prstGeom prst="ellipse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68EE9107-31F6-284D-98FD-62C1D62223E4}"/>
                </a:ext>
              </a:extLst>
            </p:cNvPr>
            <p:cNvSpPr/>
            <p:nvPr/>
          </p:nvSpPr>
          <p:spPr>
            <a:xfrm>
              <a:off x="1968283" y="2371242"/>
              <a:ext cx="2510726" cy="2510726"/>
            </a:xfrm>
            <a:prstGeom prst="ellipse">
              <a:avLst/>
            </a:prstGeom>
            <a:solidFill>
              <a:srgbClr val="0274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38983015-B4D1-7F4D-9B57-B61FF61BA063}"/>
                </a:ext>
              </a:extLst>
            </p:cNvPr>
            <p:cNvSpPr txBox="1"/>
            <p:nvPr/>
          </p:nvSpPr>
          <p:spPr>
            <a:xfrm>
              <a:off x="1976033" y="3363138"/>
              <a:ext cx="2495229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Improve CMS  Customer Experience Support State Flexibility and Local Leadership Support Innovative Approaches </a:t>
              </a:r>
            </a:p>
            <a:p>
              <a:pPr algn="ctr"/>
              <a: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Empower Patients </a:t>
              </a:r>
              <a:b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and Doctors</a:t>
              </a:r>
            </a:p>
            <a:p>
              <a:pPr algn="ctr"/>
              <a:endParaRPr lang="en-US" sz="9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20" name="Picture 19" title="decorative">
              <a:extLst>
                <a:ext uri="{FF2B5EF4-FFF2-40B4-BE49-F238E27FC236}">
                  <a16:creationId xmlns:a16="http://schemas.microsoft.com/office/drawing/2014/main" xmlns="" id="{0AD52AE3-D1AB-2546-8BF8-644B3B073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89692" y="2429465"/>
              <a:ext cx="867908" cy="91419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D2A820E7-1E2A-C543-821F-497B6061A2E8}"/>
                </a:ext>
              </a:extLst>
            </p:cNvPr>
            <p:cNvSpPr txBox="1"/>
            <p:nvPr/>
          </p:nvSpPr>
          <p:spPr>
            <a:xfrm>
              <a:off x="3634351" y="4912965"/>
              <a:ext cx="12631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SAFEGUARD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PUBLIC HEALTH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2C0A4287-03AE-F74C-9292-F3934AB5E7C5}"/>
                </a:ext>
              </a:extLst>
            </p:cNvPr>
            <p:cNvSpPr txBox="1"/>
            <p:nvPr/>
          </p:nvSpPr>
          <p:spPr>
            <a:xfrm>
              <a:off x="4502261" y="3363135"/>
              <a:ext cx="143359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TRACK TO MEASURABLE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OUTCOMES 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&amp; IMPACT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15EAF6EA-E94A-5343-8F01-5285A3B7615F}"/>
                </a:ext>
              </a:extLst>
            </p:cNvPr>
            <p:cNvSpPr txBox="1"/>
            <p:nvPr/>
          </p:nvSpPr>
          <p:spPr>
            <a:xfrm>
              <a:off x="1712565" y="4912965"/>
              <a:ext cx="968643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ACHIEVE COST SAVINGS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48D90F6-EBF1-FA43-A933-1338CAFF1901}"/>
                </a:ext>
              </a:extLst>
            </p:cNvPr>
            <p:cNvSpPr txBox="1"/>
            <p:nvPr/>
          </p:nvSpPr>
          <p:spPr>
            <a:xfrm>
              <a:off x="736171" y="3363135"/>
              <a:ext cx="1433591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IMPROVE ACCESS FOR RURAL COMMUNITIES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DCF3C7F-FC46-AE48-BB01-A2451559E5F1}"/>
                </a:ext>
              </a:extLst>
            </p:cNvPr>
            <p:cNvSpPr txBox="1"/>
            <p:nvPr/>
          </p:nvSpPr>
          <p:spPr>
            <a:xfrm>
              <a:off x="1712565" y="1983786"/>
              <a:ext cx="1759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REDUCE 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BURDEN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5F9B082E-12C4-444B-95C2-3C2E84CCA03B}"/>
                </a:ext>
              </a:extLst>
            </p:cNvPr>
            <p:cNvSpPr txBox="1"/>
            <p:nvPr/>
          </p:nvSpPr>
          <p:spPr>
            <a:xfrm>
              <a:off x="3665347" y="1983786"/>
              <a:ext cx="1759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EMLIMINATE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DISPARITIES</a:t>
              </a:r>
            </a:p>
          </p:txBody>
        </p:sp>
      </p:grpSp>
      <p:grpSp>
        <p:nvGrpSpPr>
          <p:cNvPr id="27" name="Group 26" descr="grouping of text boxes" title="no picture">
            <a:extLst>
              <a:ext uri="{FF2B5EF4-FFF2-40B4-BE49-F238E27FC236}">
                <a16:creationId xmlns:a16="http://schemas.microsoft.com/office/drawing/2014/main" xmlns="" id="{EC3EA0E7-6BC7-F44A-B907-62446665096F}"/>
              </a:ext>
            </a:extLst>
          </p:cNvPr>
          <p:cNvGrpSpPr/>
          <p:nvPr/>
        </p:nvGrpSpPr>
        <p:grpSpPr>
          <a:xfrm>
            <a:off x="5085379" y="2153623"/>
            <a:ext cx="3574299" cy="2357816"/>
            <a:chOff x="6780505" y="1728495"/>
            <a:chExt cx="4765732" cy="314375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50CD320-3D4C-A845-B752-436422E7ADFF}"/>
                </a:ext>
              </a:extLst>
            </p:cNvPr>
            <p:cNvSpPr txBox="1"/>
            <p:nvPr/>
          </p:nvSpPr>
          <p:spPr>
            <a:xfrm>
              <a:off x="6780505" y="1728495"/>
              <a:ext cx="4765732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C435D"/>
                  </a:solidFill>
                  <a:latin typeface="Calibri" charset="0"/>
                  <a:ea typeface="Calibri" charset="0"/>
                  <a:cs typeface="Calibri" charset="0"/>
                </a:rPr>
                <a:t>Promote Effective Communication </a:t>
              </a:r>
              <a:br>
                <a:rPr lang="en-US" b="1" dirty="0">
                  <a:solidFill>
                    <a:srgbClr val="0C435D"/>
                  </a:solidFill>
                  <a:latin typeface="Calibri" charset="0"/>
                  <a:ea typeface="Calibri" charset="0"/>
                  <a:cs typeface="Calibri" charset="0"/>
                </a:rPr>
              </a:br>
              <a:r>
                <a:rPr lang="en-US" b="1" dirty="0">
                  <a:solidFill>
                    <a:srgbClr val="0C435D"/>
                  </a:solidFill>
                  <a:latin typeface="Calibri" charset="0"/>
                  <a:ea typeface="Calibri" charset="0"/>
                  <a:cs typeface="Calibri" charset="0"/>
                </a:rPr>
                <a:t>&amp; Coordination of Care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C951CA9A-A85F-6144-82BE-7702854106C1}"/>
                </a:ext>
              </a:extLst>
            </p:cNvPr>
            <p:cNvSpPr txBox="1"/>
            <p:nvPr/>
          </p:nvSpPr>
          <p:spPr>
            <a:xfrm>
              <a:off x="6780505" y="2645197"/>
              <a:ext cx="476573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C435D"/>
                  </a:solidFill>
                  <a:latin typeface="Calibri" charset="0"/>
                  <a:ea typeface="Calibri" charset="0"/>
                  <a:cs typeface="Calibri" charset="0"/>
                </a:rPr>
                <a:t>Meaningful Measure Areas: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B4AF452B-7D36-064F-BCA8-70DA9A9A3A27}"/>
                </a:ext>
              </a:extLst>
            </p:cNvPr>
            <p:cNvSpPr txBox="1"/>
            <p:nvPr/>
          </p:nvSpPr>
          <p:spPr>
            <a:xfrm>
              <a:off x="6780505" y="3022172"/>
              <a:ext cx="4765732" cy="185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5733" indent="-145733">
                <a:spcBef>
                  <a:spcPts val="450"/>
                </a:spcBef>
                <a:spcAft>
                  <a:spcPts val="450"/>
                </a:spcAft>
                <a:buFont typeface="Arial" charset="0"/>
                <a:buChar char="•"/>
              </a:pPr>
              <a:r>
                <a:rPr lang="en-US" sz="1350" dirty="0">
                  <a:latin typeface="Calibri" charset="0"/>
                  <a:ea typeface="Calibri" charset="0"/>
                  <a:cs typeface="Calibri" charset="0"/>
                </a:rPr>
                <a:t>Medication Management</a:t>
              </a:r>
            </a:p>
            <a:p>
              <a:pPr marL="145733" indent="-145733">
                <a:spcBef>
                  <a:spcPts val="450"/>
                </a:spcBef>
                <a:spcAft>
                  <a:spcPts val="450"/>
                </a:spcAft>
                <a:buFont typeface="Arial" charset="0"/>
                <a:buChar char="•"/>
              </a:pPr>
              <a:r>
                <a:rPr lang="en-US" sz="1350" dirty="0">
                  <a:latin typeface="Calibri" charset="0"/>
                  <a:ea typeface="Calibri" charset="0"/>
                  <a:cs typeface="Calibri" charset="0"/>
                </a:rPr>
                <a:t>Admissions and </a:t>
              </a:r>
              <a:br>
                <a:rPr lang="en-US" sz="1350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1350" dirty="0">
                  <a:latin typeface="Calibri" charset="0"/>
                  <a:ea typeface="Calibri" charset="0"/>
                  <a:cs typeface="Calibri" charset="0"/>
                </a:rPr>
                <a:t>Readmissions to Hospitals</a:t>
              </a:r>
            </a:p>
            <a:p>
              <a:pPr marL="145733" indent="-145733">
                <a:spcBef>
                  <a:spcPts val="450"/>
                </a:spcBef>
                <a:spcAft>
                  <a:spcPts val="450"/>
                </a:spcAft>
                <a:buFont typeface="Arial" charset="0"/>
                <a:buChar char="•"/>
              </a:pPr>
              <a:r>
                <a:rPr lang="en-US" sz="1350" dirty="0">
                  <a:latin typeface="Calibri" charset="0"/>
                  <a:ea typeface="Calibri" charset="0"/>
                  <a:cs typeface="Calibri" charset="0"/>
                </a:rPr>
                <a:t>Transfer of Health Information </a:t>
              </a:r>
              <a:br>
                <a:rPr lang="en-US" sz="1350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1350" dirty="0">
                  <a:latin typeface="Calibri" charset="0"/>
                  <a:ea typeface="Calibri" charset="0"/>
                  <a:cs typeface="Calibri" charset="0"/>
                </a:rPr>
                <a:t>and Interoperability</a:t>
              </a:r>
            </a:p>
          </p:txBody>
        </p:sp>
      </p:grpSp>
      <p:grpSp>
        <p:nvGrpSpPr>
          <p:cNvPr id="31" name="Group 30" descr="grouping of text boxes" title="no picture">
            <a:extLst>
              <a:ext uri="{FF2B5EF4-FFF2-40B4-BE49-F238E27FC236}">
                <a16:creationId xmlns:a16="http://schemas.microsoft.com/office/drawing/2014/main" xmlns="" id="{D8D90182-4FC6-CF4C-A45D-AE8B5F486333}"/>
              </a:ext>
            </a:extLst>
          </p:cNvPr>
          <p:cNvGrpSpPr/>
          <p:nvPr/>
        </p:nvGrpSpPr>
        <p:grpSpPr>
          <a:xfrm>
            <a:off x="4924014" y="1836239"/>
            <a:ext cx="3830021" cy="2993502"/>
            <a:chOff x="6565351" y="1292793"/>
            <a:chExt cx="5106695" cy="399133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62A00679-AACC-7B49-A7E0-3C1FE60FA9E9}"/>
                </a:ext>
              </a:extLst>
            </p:cNvPr>
            <p:cNvSpPr txBox="1"/>
            <p:nvPr/>
          </p:nvSpPr>
          <p:spPr>
            <a:xfrm>
              <a:off x="6565352" y="1292793"/>
              <a:ext cx="476573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7FC84C"/>
                  </a:solidFill>
                  <a:latin typeface="Calibri" charset="0"/>
                  <a:ea typeface="Calibri" charset="0"/>
                  <a:cs typeface="Calibri" charset="0"/>
                </a:rPr>
                <a:t>Promote Effective Prevention </a:t>
              </a:r>
              <a:br>
                <a:rPr lang="en-US" b="1" dirty="0">
                  <a:solidFill>
                    <a:srgbClr val="7FC84C"/>
                  </a:solidFill>
                  <a:latin typeface="Calibri" charset="0"/>
                  <a:ea typeface="Calibri" charset="0"/>
                  <a:cs typeface="Calibri" charset="0"/>
                </a:rPr>
              </a:br>
              <a:r>
                <a:rPr lang="en-US" b="1" dirty="0">
                  <a:solidFill>
                    <a:srgbClr val="7FC84C"/>
                  </a:solidFill>
                  <a:latin typeface="Calibri" charset="0"/>
                  <a:ea typeface="Calibri" charset="0"/>
                  <a:cs typeface="Calibri" charset="0"/>
                </a:rPr>
                <a:t>&amp; Treatment of Chronic Disease 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4D7FEBA8-5D14-E544-9C5B-16252E4EE176}"/>
                </a:ext>
              </a:extLst>
            </p:cNvPr>
            <p:cNvSpPr txBox="1"/>
            <p:nvPr/>
          </p:nvSpPr>
          <p:spPr>
            <a:xfrm>
              <a:off x="6565352" y="2161103"/>
              <a:ext cx="476573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7FC84C"/>
                  </a:solidFill>
                  <a:latin typeface="Calibri" charset="0"/>
                  <a:ea typeface="Calibri" charset="0"/>
                  <a:cs typeface="Calibri" charset="0"/>
                </a:rPr>
                <a:t>Meaningful Measure Areas: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BE8A0E9-8283-F645-9409-DCD12B27D1AA}"/>
                </a:ext>
              </a:extLst>
            </p:cNvPr>
            <p:cNvSpPr txBox="1"/>
            <p:nvPr/>
          </p:nvSpPr>
          <p:spPr>
            <a:xfrm>
              <a:off x="6565351" y="2538078"/>
              <a:ext cx="5106695" cy="2746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5733" indent="-145733">
                <a:spcBef>
                  <a:spcPts val="450"/>
                </a:spcBef>
                <a:spcAft>
                  <a:spcPts val="450"/>
                </a:spcAft>
                <a:buFont typeface="Arial" charset="0"/>
                <a:buChar char="•"/>
              </a:pPr>
              <a:r>
                <a:rPr lang="en-US" sz="1350" dirty="0">
                  <a:latin typeface="Calibri" charset="0"/>
                  <a:ea typeface="Calibri" charset="0"/>
                  <a:cs typeface="Calibri" charset="0"/>
                </a:rPr>
                <a:t>Preventive Care</a:t>
              </a:r>
            </a:p>
            <a:p>
              <a:pPr marL="145733" indent="-145733">
                <a:spcBef>
                  <a:spcPts val="450"/>
                </a:spcBef>
                <a:spcAft>
                  <a:spcPts val="450"/>
                </a:spcAft>
                <a:buFont typeface="Arial" charset="0"/>
                <a:buChar char="•"/>
              </a:pPr>
              <a:r>
                <a:rPr lang="en-US" sz="1350" dirty="0">
                  <a:latin typeface="Calibri" charset="0"/>
                  <a:ea typeface="Calibri" charset="0"/>
                  <a:cs typeface="Calibri" charset="0"/>
                </a:rPr>
                <a:t>Management of Chronic Conditions</a:t>
              </a:r>
            </a:p>
            <a:p>
              <a:pPr marL="145733" indent="-145733">
                <a:spcBef>
                  <a:spcPts val="450"/>
                </a:spcBef>
                <a:spcAft>
                  <a:spcPts val="450"/>
                </a:spcAft>
                <a:buFont typeface="Arial" charset="0"/>
                <a:buChar char="•"/>
              </a:pPr>
              <a:r>
                <a:rPr lang="en-US" sz="1350" dirty="0">
                  <a:latin typeface="Calibri" charset="0"/>
                  <a:ea typeface="Calibri" charset="0"/>
                  <a:cs typeface="Calibri" charset="0"/>
                </a:rPr>
                <a:t>Prevention, Treatment, and Management </a:t>
              </a:r>
              <a:br>
                <a:rPr lang="en-US" sz="1350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1350" dirty="0">
                  <a:latin typeface="Calibri" charset="0"/>
                  <a:ea typeface="Calibri" charset="0"/>
                  <a:cs typeface="Calibri" charset="0"/>
                </a:rPr>
                <a:t>of Mental Health</a:t>
              </a:r>
            </a:p>
            <a:p>
              <a:pPr marL="145733" indent="-145733">
                <a:spcBef>
                  <a:spcPts val="450"/>
                </a:spcBef>
                <a:spcAft>
                  <a:spcPts val="450"/>
                </a:spcAft>
                <a:buFont typeface="Arial" charset="0"/>
                <a:buChar char="•"/>
              </a:pPr>
              <a:r>
                <a:rPr lang="en-US" sz="1350" dirty="0">
                  <a:latin typeface="Calibri" charset="0"/>
                  <a:ea typeface="Calibri" charset="0"/>
                  <a:cs typeface="Calibri" charset="0"/>
                </a:rPr>
                <a:t>Prevention and Treatment of Opioid and Substance Use Disorders</a:t>
              </a:r>
            </a:p>
            <a:p>
              <a:pPr marL="145733" indent="-145733">
                <a:spcBef>
                  <a:spcPts val="450"/>
                </a:spcBef>
                <a:spcAft>
                  <a:spcPts val="450"/>
                </a:spcAft>
                <a:buFont typeface="Arial" charset="0"/>
                <a:buChar char="•"/>
              </a:pPr>
              <a:r>
                <a:rPr lang="en-US" sz="1350" dirty="0">
                  <a:latin typeface="Calibri" charset="0"/>
                  <a:ea typeface="Calibri" charset="0"/>
                  <a:cs typeface="Calibri" charset="0"/>
                </a:rPr>
                <a:t>Risk Adjusted Mortality</a:t>
              </a:r>
            </a:p>
          </p:txBody>
        </p:sp>
      </p:grpSp>
      <p:grpSp>
        <p:nvGrpSpPr>
          <p:cNvPr id="109" name="Group 108" descr="grouping of text boxes" title="no picture">
            <a:extLst>
              <a:ext uri="{FF2B5EF4-FFF2-40B4-BE49-F238E27FC236}">
                <a16:creationId xmlns:a16="http://schemas.microsoft.com/office/drawing/2014/main" xmlns="" id="{41282F29-5106-314D-8949-AA3B1496346D}"/>
              </a:ext>
            </a:extLst>
          </p:cNvPr>
          <p:cNvGrpSpPr/>
          <p:nvPr/>
        </p:nvGrpSpPr>
        <p:grpSpPr>
          <a:xfrm>
            <a:off x="4924014" y="2610583"/>
            <a:ext cx="3708998" cy="1572951"/>
            <a:chOff x="6565352" y="2337777"/>
            <a:chExt cx="4945330" cy="209726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084B0357-E89C-2E45-B5A6-07C31847BD1F}"/>
                </a:ext>
              </a:extLst>
            </p:cNvPr>
            <p:cNvSpPr txBox="1"/>
            <p:nvPr/>
          </p:nvSpPr>
          <p:spPr>
            <a:xfrm>
              <a:off x="6565352" y="2337777"/>
              <a:ext cx="4945330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274AA"/>
                  </a:solidFill>
                  <a:latin typeface="Calibri" charset="0"/>
                  <a:ea typeface="Calibri" charset="0"/>
                  <a:cs typeface="Calibri" charset="0"/>
                </a:rPr>
                <a:t>Work With Communities to Promote </a:t>
              </a:r>
              <a:br>
                <a:rPr lang="en-US" b="1" dirty="0">
                  <a:solidFill>
                    <a:srgbClr val="0274AA"/>
                  </a:solidFill>
                  <a:latin typeface="Calibri" charset="0"/>
                  <a:ea typeface="Calibri" charset="0"/>
                  <a:cs typeface="Calibri" charset="0"/>
                </a:rPr>
              </a:br>
              <a:r>
                <a:rPr lang="en-US" b="1" dirty="0">
                  <a:solidFill>
                    <a:srgbClr val="0274AA"/>
                  </a:solidFill>
                  <a:latin typeface="Calibri" charset="0"/>
                  <a:ea typeface="Calibri" charset="0"/>
                  <a:cs typeface="Calibri" charset="0"/>
                </a:rPr>
                <a:t>Best Practices of Healthy Living 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xmlns="" id="{90EF611C-ADF5-3241-AB29-974630BEBB0E}"/>
                </a:ext>
              </a:extLst>
            </p:cNvPr>
            <p:cNvSpPr txBox="1"/>
            <p:nvPr/>
          </p:nvSpPr>
          <p:spPr>
            <a:xfrm>
              <a:off x="6578799" y="3209976"/>
              <a:ext cx="476573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274AC"/>
                  </a:solidFill>
                  <a:latin typeface="Calibri" charset="0"/>
                  <a:ea typeface="Calibri" charset="0"/>
                  <a:cs typeface="Calibri" charset="0"/>
                </a:rPr>
                <a:t>Meaningful Measure Areas: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xmlns="" id="{2C264877-6214-0B41-8255-23A31178E5C0}"/>
                </a:ext>
              </a:extLst>
            </p:cNvPr>
            <p:cNvSpPr txBox="1"/>
            <p:nvPr/>
          </p:nvSpPr>
          <p:spPr>
            <a:xfrm>
              <a:off x="6578799" y="3586949"/>
              <a:ext cx="4765731" cy="848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5733" indent="-145733">
                <a:spcBef>
                  <a:spcPts val="450"/>
                </a:spcBef>
                <a:spcAft>
                  <a:spcPts val="450"/>
                </a:spcAft>
                <a:buFont typeface="Arial" charset="0"/>
                <a:buChar char="•"/>
              </a:pPr>
              <a:r>
                <a:rPr lang="en-US" sz="1350" dirty="0">
                  <a:latin typeface="Calibri" charset="0"/>
                  <a:ea typeface="Calibri" charset="0"/>
                  <a:cs typeface="Calibri" charset="0"/>
                </a:rPr>
                <a:t>Equity of Care</a:t>
              </a:r>
            </a:p>
            <a:p>
              <a:pPr marL="145733" indent="-145733">
                <a:spcBef>
                  <a:spcPts val="450"/>
                </a:spcBef>
                <a:spcAft>
                  <a:spcPts val="450"/>
                </a:spcAft>
                <a:buFont typeface="Arial" charset="0"/>
                <a:buChar char="•"/>
              </a:pPr>
              <a:r>
                <a:rPr lang="en-US" sz="1350" dirty="0">
                  <a:latin typeface="Calibri" charset="0"/>
                  <a:ea typeface="Calibri" charset="0"/>
                  <a:cs typeface="Calibri" charset="0"/>
                </a:rPr>
                <a:t>Community Engagement</a:t>
              </a:r>
            </a:p>
          </p:txBody>
        </p:sp>
      </p:grpSp>
      <p:grpSp>
        <p:nvGrpSpPr>
          <p:cNvPr id="135" name="Group 134" descr="grouping of text boxes" title="no picture">
            <a:extLst>
              <a:ext uri="{FF2B5EF4-FFF2-40B4-BE49-F238E27FC236}">
                <a16:creationId xmlns:a16="http://schemas.microsoft.com/office/drawing/2014/main" xmlns="" id="{BF488FD9-0FCF-ED41-8C32-CAB3CF2CE11C}"/>
              </a:ext>
            </a:extLst>
          </p:cNvPr>
          <p:cNvGrpSpPr/>
          <p:nvPr/>
        </p:nvGrpSpPr>
        <p:grpSpPr>
          <a:xfrm>
            <a:off x="4925580" y="2172191"/>
            <a:ext cx="3708998" cy="1849986"/>
            <a:chOff x="6565352" y="1738640"/>
            <a:chExt cx="4945330" cy="2466647"/>
          </a:xfrm>
        </p:grpSpPr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xmlns="" id="{085A92D8-A8EF-9649-915D-A5251B158830}"/>
                </a:ext>
              </a:extLst>
            </p:cNvPr>
            <p:cNvSpPr txBox="1"/>
            <p:nvPr/>
          </p:nvSpPr>
          <p:spPr>
            <a:xfrm>
              <a:off x="6565352" y="1738640"/>
              <a:ext cx="49453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696C70"/>
                  </a:solidFill>
                  <a:latin typeface="Calibri" charset="0"/>
                  <a:ea typeface="Calibri" charset="0"/>
                  <a:cs typeface="Calibri" charset="0"/>
                </a:rPr>
                <a:t>Make Care Affordable  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xmlns="" id="{627C45EB-BA8C-6A46-86E8-E6CED161FE50}"/>
                </a:ext>
              </a:extLst>
            </p:cNvPr>
            <p:cNvSpPr txBox="1"/>
            <p:nvPr/>
          </p:nvSpPr>
          <p:spPr>
            <a:xfrm>
              <a:off x="6565352" y="2255233"/>
              <a:ext cx="476573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696C70"/>
                  </a:solidFill>
                  <a:latin typeface="Calibri" charset="0"/>
                  <a:ea typeface="Calibri" charset="0"/>
                  <a:cs typeface="Calibri" charset="0"/>
                </a:rPr>
                <a:t>Meaningful Measure Areas: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3F7AFBCF-0E78-764E-96C4-0387CB2024B1}"/>
                </a:ext>
              </a:extLst>
            </p:cNvPr>
            <p:cNvSpPr txBox="1"/>
            <p:nvPr/>
          </p:nvSpPr>
          <p:spPr>
            <a:xfrm>
              <a:off x="6565352" y="2632207"/>
              <a:ext cx="4765731" cy="1573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5733" indent="-145733">
                <a:spcBef>
                  <a:spcPts val="450"/>
                </a:spcBef>
                <a:spcAft>
                  <a:spcPts val="450"/>
                </a:spcAft>
                <a:buFont typeface="Arial" charset="0"/>
                <a:buChar char="•"/>
              </a:pPr>
              <a:r>
                <a:rPr lang="en-US" sz="1350" dirty="0">
                  <a:latin typeface="Calibri" charset="0"/>
                  <a:ea typeface="Calibri" charset="0"/>
                  <a:cs typeface="Calibri" charset="0"/>
                </a:rPr>
                <a:t>Appropriate Use of Healthcare</a:t>
              </a:r>
            </a:p>
            <a:p>
              <a:pPr marL="145733" indent="-145733">
                <a:spcBef>
                  <a:spcPts val="450"/>
                </a:spcBef>
                <a:spcAft>
                  <a:spcPts val="450"/>
                </a:spcAft>
                <a:buFont typeface="Arial" charset="0"/>
                <a:buChar char="•"/>
              </a:pPr>
              <a:r>
                <a:rPr lang="en-US" sz="1350" dirty="0">
                  <a:latin typeface="Calibri" charset="0"/>
                  <a:ea typeface="Calibri" charset="0"/>
                  <a:cs typeface="Calibri" charset="0"/>
                </a:rPr>
                <a:t>Patient-focused Episode </a:t>
              </a:r>
              <a:br>
                <a:rPr lang="en-US" sz="1350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1350" dirty="0">
                  <a:latin typeface="Calibri" charset="0"/>
                  <a:ea typeface="Calibri" charset="0"/>
                  <a:cs typeface="Calibri" charset="0"/>
                </a:rPr>
                <a:t>of Care</a:t>
              </a:r>
            </a:p>
            <a:p>
              <a:pPr marL="145733" indent="-145733">
                <a:spcBef>
                  <a:spcPts val="450"/>
                </a:spcBef>
                <a:spcAft>
                  <a:spcPts val="450"/>
                </a:spcAft>
                <a:buFont typeface="Arial" charset="0"/>
                <a:buChar char="•"/>
              </a:pPr>
              <a:r>
                <a:rPr lang="en-US" sz="1350" dirty="0">
                  <a:latin typeface="Calibri" charset="0"/>
                  <a:ea typeface="Calibri" charset="0"/>
                  <a:cs typeface="Calibri" charset="0"/>
                </a:rPr>
                <a:t>Risk Adjusted Total Cost of Care</a:t>
              </a:r>
            </a:p>
          </p:txBody>
        </p:sp>
      </p:grpSp>
      <p:grpSp>
        <p:nvGrpSpPr>
          <p:cNvPr id="162" name="Group 161" descr="grouping of text boxes" title="no picture">
            <a:extLst>
              <a:ext uri="{FF2B5EF4-FFF2-40B4-BE49-F238E27FC236}">
                <a16:creationId xmlns:a16="http://schemas.microsoft.com/office/drawing/2014/main" xmlns="" id="{D9E146DF-167F-9745-A7D0-580D38126D51}"/>
              </a:ext>
            </a:extLst>
          </p:cNvPr>
          <p:cNvGrpSpPr/>
          <p:nvPr/>
        </p:nvGrpSpPr>
        <p:grpSpPr>
          <a:xfrm>
            <a:off x="4925580" y="2422928"/>
            <a:ext cx="3708998" cy="1590722"/>
            <a:chOff x="6565352" y="2085482"/>
            <a:chExt cx="4945330" cy="2120963"/>
          </a:xfrm>
        </p:grpSpPr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xmlns="" id="{F764852C-2331-D842-B0AD-CF2DE33AEA73}"/>
                </a:ext>
              </a:extLst>
            </p:cNvPr>
            <p:cNvSpPr txBox="1"/>
            <p:nvPr/>
          </p:nvSpPr>
          <p:spPr>
            <a:xfrm>
              <a:off x="6565352" y="2085482"/>
              <a:ext cx="4945330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8CD2F"/>
                  </a:solidFill>
                  <a:latin typeface="Calibri" charset="0"/>
                  <a:ea typeface="Calibri" charset="0"/>
                  <a:cs typeface="Calibri" charset="0"/>
                </a:rPr>
                <a:t>Make Care Safer by Reducing Harm </a:t>
              </a:r>
            </a:p>
            <a:p>
              <a:r>
                <a:rPr lang="en-US" b="1" dirty="0">
                  <a:solidFill>
                    <a:srgbClr val="F8CD2F"/>
                  </a:solidFill>
                  <a:latin typeface="Calibri" charset="0"/>
                  <a:ea typeface="Calibri" charset="0"/>
                  <a:cs typeface="Calibri" charset="0"/>
                </a:rPr>
                <a:t>Caused in the Delivery of Care</a:t>
              </a: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xmlns="" id="{77414B95-0A66-DD42-92B1-85E2C693CAD6}"/>
                </a:ext>
              </a:extLst>
            </p:cNvPr>
            <p:cNvSpPr txBox="1"/>
            <p:nvPr/>
          </p:nvSpPr>
          <p:spPr>
            <a:xfrm>
              <a:off x="6565352" y="2954481"/>
              <a:ext cx="476573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F8CD2F"/>
                  </a:solidFill>
                  <a:latin typeface="Calibri" charset="0"/>
                  <a:ea typeface="Calibri" charset="0"/>
                  <a:cs typeface="Calibri" charset="0"/>
                </a:rPr>
                <a:t>Meaningful Measure Areas: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xmlns="" id="{4981986D-556C-944C-8BDA-659E86402377}"/>
                </a:ext>
              </a:extLst>
            </p:cNvPr>
            <p:cNvSpPr txBox="1"/>
            <p:nvPr/>
          </p:nvSpPr>
          <p:spPr>
            <a:xfrm>
              <a:off x="6565352" y="3358349"/>
              <a:ext cx="4765731" cy="848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5733" indent="-145733">
                <a:spcBef>
                  <a:spcPts val="450"/>
                </a:spcBef>
                <a:spcAft>
                  <a:spcPts val="450"/>
                </a:spcAft>
                <a:buFont typeface="Arial" charset="0"/>
                <a:buChar char="•"/>
              </a:pPr>
              <a:r>
                <a:rPr lang="en-US" sz="1350" dirty="0">
                  <a:latin typeface="Calibri" charset="0"/>
                  <a:ea typeface="Calibri" charset="0"/>
                  <a:cs typeface="Calibri" charset="0"/>
                </a:rPr>
                <a:t>Healthcare-Associated Infections</a:t>
              </a:r>
            </a:p>
            <a:p>
              <a:pPr marL="145733" indent="-145733">
                <a:spcBef>
                  <a:spcPts val="450"/>
                </a:spcBef>
                <a:spcAft>
                  <a:spcPts val="450"/>
                </a:spcAft>
                <a:buFont typeface="Arial" charset="0"/>
                <a:buChar char="•"/>
              </a:pPr>
              <a:r>
                <a:rPr lang="en-US" sz="1350" dirty="0">
                  <a:latin typeface="Calibri" charset="0"/>
                  <a:ea typeface="Calibri" charset="0"/>
                  <a:cs typeface="Calibri" charset="0"/>
                </a:rPr>
                <a:t>Preventable Healthcare Harm</a:t>
              </a:r>
            </a:p>
          </p:txBody>
        </p:sp>
      </p:grpSp>
      <p:grpSp>
        <p:nvGrpSpPr>
          <p:cNvPr id="166" name="Group 165" descr="Diagram showing the 4 CMS Strategic Goals (improve CMS customer experience, spport state flexibility and local leadership, support innovative approaches, empower patients and doctors) and the 6 cross-cutting criteria (achieve cost savings, reduce burden, safeguard public health, improve access to rural communities, eliminate disparities, track to measurable outcomes and impact)" title="Meaningful Measures Diagram">
            <a:extLst>
              <a:ext uri="{FF2B5EF4-FFF2-40B4-BE49-F238E27FC236}">
                <a16:creationId xmlns:a16="http://schemas.microsoft.com/office/drawing/2014/main" xmlns="" id="{F36F3DCE-D29E-BF41-97F2-99B4F9F38C14}"/>
              </a:ext>
            </a:extLst>
          </p:cNvPr>
          <p:cNvGrpSpPr/>
          <p:nvPr/>
        </p:nvGrpSpPr>
        <p:grpSpPr>
          <a:xfrm>
            <a:off x="157916" y="1374685"/>
            <a:ext cx="4444677" cy="4511396"/>
            <a:chOff x="193742" y="687825"/>
            <a:chExt cx="5926236" cy="6015195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xmlns="" id="{B31A00F3-7E08-9E4C-BDAF-D20AA1A7F5AF}"/>
                </a:ext>
              </a:extLst>
            </p:cNvPr>
            <p:cNvSpPr/>
            <p:nvPr/>
          </p:nvSpPr>
          <p:spPr>
            <a:xfrm>
              <a:off x="662335" y="1193369"/>
              <a:ext cx="5073024" cy="5073024"/>
            </a:xfrm>
            <a:prstGeom prst="ellipse">
              <a:avLst/>
            </a:prstGeom>
            <a:noFill/>
            <a:ln w="412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xmlns="" id="{110BE5FB-1DCC-D048-B9BF-0BE8BAC347A2}"/>
                </a:ext>
              </a:extLst>
            </p:cNvPr>
            <p:cNvSpPr/>
            <p:nvPr/>
          </p:nvSpPr>
          <p:spPr>
            <a:xfrm>
              <a:off x="4818528" y="4307542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xmlns="" id="{9D54CB52-2598-7B40-A0FD-4C8D49F66238}"/>
                </a:ext>
              </a:extLst>
            </p:cNvPr>
            <p:cNvSpPr/>
            <p:nvPr/>
          </p:nvSpPr>
          <p:spPr>
            <a:xfrm>
              <a:off x="4814046" y="1775012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xmlns="" id="{BB4C0B51-67C8-8646-BC3D-61D2C9A1C433}"/>
                </a:ext>
              </a:extLst>
            </p:cNvPr>
            <p:cNvSpPr/>
            <p:nvPr/>
          </p:nvSpPr>
          <p:spPr>
            <a:xfrm>
              <a:off x="2568387" y="5378824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xmlns="" id="{6611A93D-9CAE-D944-BA16-A56336A90455}"/>
                </a:ext>
              </a:extLst>
            </p:cNvPr>
            <p:cNvSpPr/>
            <p:nvPr/>
          </p:nvSpPr>
          <p:spPr>
            <a:xfrm>
              <a:off x="228599" y="4303059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xmlns="" id="{8945C966-60D0-114A-A52C-E1A67D9FD30C}"/>
                </a:ext>
              </a:extLst>
            </p:cNvPr>
            <p:cNvSpPr/>
            <p:nvPr/>
          </p:nvSpPr>
          <p:spPr>
            <a:xfrm>
              <a:off x="322728" y="1922930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xmlns="" id="{8D1E41E7-B85A-5D43-935F-C61E1BFAB70D}"/>
                </a:ext>
              </a:extLst>
            </p:cNvPr>
            <p:cNvSpPr/>
            <p:nvPr/>
          </p:nvSpPr>
          <p:spPr>
            <a:xfrm>
              <a:off x="2608728" y="699247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174" name="Picture 173" title="decorative">
              <a:extLst>
                <a:ext uri="{FF2B5EF4-FFF2-40B4-BE49-F238E27FC236}">
                  <a16:creationId xmlns:a16="http://schemas.microsoft.com/office/drawing/2014/main" xmlns="" id="{3022D9E8-248A-FE4B-8B56-EA2C9BB62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3" t="3639" r="3639" b="5432"/>
            <a:stretch/>
          </p:blipFill>
          <p:spPr>
            <a:xfrm>
              <a:off x="2559322" y="5336942"/>
              <a:ext cx="1328648" cy="1366078"/>
            </a:xfrm>
            <a:prstGeom prst="ellipse">
              <a:avLst/>
            </a:prstGeom>
          </p:spPr>
        </p:pic>
        <p:pic>
          <p:nvPicPr>
            <p:cNvPr id="175" name="Picture 174" title="decorative">
              <a:extLst>
                <a:ext uri="{FF2B5EF4-FFF2-40B4-BE49-F238E27FC236}">
                  <a16:creationId xmlns:a16="http://schemas.microsoft.com/office/drawing/2014/main" xmlns="" id="{36221F31-AE2E-0740-A95C-831315743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1" t="6071" r="5522" b="4241"/>
            <a:stretch/>
          </p:blipFill>
          <p:spPr>
            <a:xfrm>
              <a:off x="2563416" y="687825"/>
              <a:ext cx="1320462" cy="1319674"/>
            </a:xfrm>
            <a:prstGeom prst="ellipse">
              <a:avLst/>
            </a:prstGeom>
          </p:spPr>
        </p:pic>
        <p:pic>
          <p:nvPicPr>
            <p:cNvPr id="176" name="Picture 175" title="decorative">
              <a:extLst>
                <a:ext uri="{FF2B5EF4-FFF2-40B4-BE49-F238E27FC236}">
                  <a16:creationId xmlns:a16="http://schemas.microsoft.com/office/drawing/2014/main" xmlns="" id="{72C35A7B-2CE7-A643-84A9-4F4027CF6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4" t="3786" r="3786" b="577"/>
            <a:stretch/>
          </p:blipFill>
          <p:spPr>
            <a:xfrm>
              <a:off x="4742391" y="1743289"/>
              <a:ext cx="1350628" cy="1337628"/>
            </a:xfrm>
            <a:prstGeom prst="ellipse">
              <a:avLst/>
            </a:prstGeom>
          </p:spPr>
        </p:pic>
        <p:pic>
          <p:nvPicPr>
            <p:cNvPr id="177" name="Picture 176" title="decorative">
              <a:extLst>
                <a:ext uri="{FF2B5EF4-FFF2-40B4-BE49-F238E27FC236}">
                  <a16:creationId xmlns:a16="http://schemas.microsoft.com/office/drawing/2014/main" xmlns="" id="{539F19E9-1864-5B44-9A68-53B2D7AC27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" t="2775" r="6899" b="1498"/>
            <a:stretch/>
          </p:blipFill>
          <p:spPr>
            <a:xfrm>
              <a:off x="4765374" y="4276900"/>
              <a:ext cx="1354604" cy="1346606"/>
            </a:xfrm>
            <a:prstGeom prst="ellipse">
              <a:avLst/>
            </a:prstGeom>
          </p:spPr>
        </p:pic>
        <p:pic>
          <p:nvPicPr>
            <p:cNvPr id="178" name="Picture 177" title="decorative">
              <a:extLst>
                <a:ext uri="{FF2B5EF4-FFF2-40B4-BE49-F238E27FC236}">
                  <a16:creationId xmlns:a16="http://schemas.microsoft.com/office/drawing/2014/main" xmlns="" id="{AE82F862-FFB1-8547-913C-BAF1AF8465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0" t="2862" r="1637" b="2229"/>
            <a:stretch/>
          </p:blipFill>
          <p:spPr>
            <a:xfrm>
              <a:off x="277259" y="1891578"/>
              <a:ext cx="1346606" cy="1346606"/>
            </a:xfrm>
            <a:prstGeom prst="ellipse">
              <a:avLst/>
            </a:prstGeom>
          </p:spPr>
        </p:pic>
        <p:pic>
          <p:nvPicPr>
            <p:cNvPr id="179" name="Picture 178" title="decorative">
              <a:extLst>
                <a:ext uri="{FF2B5EF4-FFF2-40B4-BE49-F238E27FC236}">
                  <a16:creationId xmlns:a16="http://schemas.microsoft.com/office/drawing/2014/main" xmlns="" id="{BB207D6A-6ACF-CA4E-AAA7-359E78F0B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7" t="2899" r="18070" b="12034"/>
            <a:stretch/>
          </p:blipFill>
          <p:spPr>
            <a:xfrm>
              <a:off x="193742" y="4276528"/>
              <a:ext cx="1346606" cy="1337628"/>
            </a:xfrm>
            <a:prstGeom prst="ellipse">
              <a:avLst/>
            </a:prstGeom>
          </p:spPr>
        </p:pic>
        <p:sp>
          <p:nvSpPr>
            <p:cNvPr id="180" name="Oval 179">
              <a:extLst>
                <a:ext uri="{FF2B5EF4-FFF2-40B4-BE49-F238E27FC236}">
                  <a16:creationId xmlns:a16="http://schemas.microsoft.com/office/drawing/2014/main" xmlns="" id="{D528586E-B9A3-BC41-9656-AED662C1E5FC}"/>
                </a:ext>
              </a:extLst>
            </p:cNvPr>
            <p:cNvSpPr/>
            <p:nvPr/>
          </p:nvSpPr>
          <p:spPr>
            <a:xfrm>
              <a:off x="1968283" y="2371242"/>
              <a:ext cx="2510726" cy="2510726"/>
            </a:xfrm>
            <a:prstGeom prst="ellipse">
              <a:avLst/>
            </a:prstGeom>
            <a:solidFill>
              <a:srgbClr val="0274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xmlns="" id="{CC8158D7-1592-E042-B7AB-A35179864A0F}"/>
                </a:ext>
              </a:extLst>
            </p:cNvPr>
            <p:cNvSpPr txBox="1"/>
            <p:nvPr/>
          </p:nvSpPr>
          <p:spPr>
            <a:xfrm>
              <a:off x="1976033" y="3363137"/>
              <a:ext cx="2495229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Improve CMS  Customer Experience Support State Flexibility and Local Leadership Support Innovative Approaches </a:t>
              </a:r>
            </a:p>
            <a:p>
              <a:pPr algn="ctr"/>
              <a: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Empower Patients </a:t>
              </a:r>
              <a:b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and Doctors</a:t>
              </a:r>
            </a:p>
            <a:p>
              <a:pPr algn="ctr"/>
              <a:endParaRPr lang="en-US" sz="9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182" name="Picture 181" title="decorative">
              <a:extLst>
                <a:ext uri="{FF2B5EF4-FFF2-40B4-BE49-F238E27FC236}">
                  <a16:creationId xmlns:a16="http://schemas.microsoft.com/office/drawing/2014/main" xmlns="" id="{AD31B25F-819E-D94A-8E90-81D28F0AF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89692" y="2429465"/>
              <a:ext cx="867908" cy="914196"/>
            </a:xfrm>
            <a:prstGeom prst="rect">
              <a:avLst/>
            </a:prstGeom>
          </p:spPr>
        </p:pic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xmlns="" id="{234346F3-C834-D34E-B64C-CA2FE3C905C5}"/>
                </a:ext>
              </a:extLst>
            </p:cNvPr>
            <p:cNvSpPr txBox="1"/>
            <p:nvPr/>
          </p:nvSpPr>
          <p:spPr>
            <a:xfrm>
              <a:off x="3634351" y="4912965"/>
              <a:ext cx="12631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SAFEGUARD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PUBLIC HEALTH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xmlns="" id="{80D0DF56-4275-864E-BCA5-EADC26637B02}"/>
                </a:ext>
              </a:extLst>
            </p:cNvPr>
            <p:cNvSpPr txBox="1"/>
            <p:nvPr/>
          </p:nvSpPr>
          <p:spPr>
            <a:xfrm>
              <a:off x="4502261" y="3363134"/>
              <a:ext cx="143359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TRACK TO MEASURABLE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OUTCOMES 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&amp; IMPACT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xmlns="" id="{F9E5B9B7-8887-244E-89E7-585482531167}"/>
                </a:ext>
              </a:extLst>
            </p:cNvPr>
            <p:cNvSpPr txBox="1"/>
            <p:nvPr/>
          </p:nvSpPr>
          <p:spPr>
            <a:xfrm>
              <a:off x="1712565" y="4912965"/>
              <a:ext cx="968643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ACHIEVE COST SAVINGS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xmlns="" id="{E90A3662-5BC5-B84A-9355-25A1393F5A03}"/>
                </a:ext>
              </a:extLst>
            </p:cNvPr>
            <p:cNvSpPr txBox="1"/>
            <p:nvPr/>
          </p:nvSpPr>
          <p:spPr>
            <a:xfrm>
              <a:off x="736171" y="3363134"/>
              <a:ext cx="1433591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IMPROVE ACCESS FOR RURAL COMMUNITIES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xmlns="" id="{11F21306-7A3E-4F4A-9247-242A83A89F3E}"/>
                </a:ext>
              </a:extLst>
            </p:cNvPr>
            <p:cNvSpPr txBox="1"/>
            <p:nvPr/>
          </p:nvSpPr>
          <p:spPr>
            <a:xfrm>
              <a:off x="1712565" y="1983786"/>
              <a:ext cx="1759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REDUCE 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BURDEN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xmlns="" id="{34F85979-FCFC-1644-ABEC-F3901CD4B758}"/>
                </a:ext>
              </a:extLst>
            </p:cNvPr>
            <p:cNvSpPr txBox="1"/>
            <p:nvPr/>
          </p:nvSpPr>
          <p:spPr>
            <a:xfrm>
              <a:off x="3665347" y="1983786"/>
              <a:ext cx="1759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EMLIMINATE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DISPARITIES</a:t>
              </a:r>
            </a:p>
          </p:txBody>
        </p:sp>
      </p:grpSp>
      <p:grpSp>
        <p:nvGrpSpPr>
          <p:cNvPr id="189" name="Group 188" descr="grouping of text boxes" title="no picture">
            <a:extLst>
              <a:ext uri="{FF2B5EF4-FFF2-40B4-BE49-F238E27FC236}">
                <a16:creationId xmlns:a16="http://schemas.microsoft.com/office/drawing/2014/main" xmlns="" id="{7D57CAF8-AAB4-E641-AF44-FCD58C487EE9}"/>
              </a:ext>
            </a:extLst>
          </p:cNvPr>
          <p:cNvGrpSpPr/>
          <p:nvPr/>
        </p:nvGrpSpPr>
        <p:grpSpPr>
          <a:xfrm>
            <a:off x="4922448" y="1959791"/>
            <a:ext cx="3769510" cy="2882904"/>
            <a:chOff x="6565351" y="1457529"/>
            <a:chExt cx="5026013" cy="3843871"/>
          </a:xfrm>
        </p:grpSpPr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xmlns="" id="{B7568B0B-A65A-8242-ABAD-E7DDF442F1C7}"/>
                </a:ext>
              </a:extLst>
            </p:cNvPr>
            <p:cNvSpPr txBox="1"/>
            <p:nvPr/>
          </p:nvSpPr>
          <p:spPr>
            <a:xfrm>
              <a:off x="6565351" y="1457529"/>
              <a:ext cx="502601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C3E8"/>
                  </a:solidFill>
                  <a:latin typeface="Calibri" charset="0"/>
                  <a:ea typeface="Calibri" charset="0"/>
                  <a:cs typeface="Calibri" charset="0"/>
                </a:rPr>
                <a:t>Strengthen Person &amp; Family </a:t>
              </a:r>
              <a:br>
                <a:rPr lang="en-US" b="1" dirty="0">
                  <a:solidFill>
                    <a:srgbClr val="00C3E8"/>
                  </a:solidFill>
                  <a:latin typeface="Calibri" charset="0"/>
                  <a:ea typeface="Calibri" charset="0"/>
                  <a:cs typeface="Calibri" charset="0"/>
                </a:rPr>
              </a:br>
              <a:r>
                <a:rPr lang="en-US" b="1" dirty="0">
                  <a:solidFill>
                    <a:srgbClr val="00C3E8"/>
                  </a:solidFill>
                  <a:latin typeface="Calibri" charset="0"/>
                  <a:ea typeface="Calibri" charset="0"/>
                  <a:cs typeface="Calibri" charset="0"/>
                </a:rPr>
                <a:t>Engagement as Partners in their Care</a:t>
              </a: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xmlns="" id="{9E6BD3C6-5151-D142-86E2-1014774CBCFC}"/>
                </a:ext>
              </a:extLst>
            </p:cNvPr>
            <p:cNvSpPr txBox="1"/>
            <p:nvPr/>
          </p:nvSpPr>
          <p:spPr>
            <a:xfrm>
              <a:off x="6565352" y="2322469"/>
              <a:ext cx="476573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0C3E8"/>
                  </a:solidFill>
                  <a:latin typeface="Calibri" charset="0"/>
                  <a:ea typeface="Calibri" charset="0"/>
                  <a:cs typeface="Calibri" charset="0"/>
                </a:rPr>
                <a:t>Meaningful Measure Areas: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xmlns="" id="{D6C09765-AD75-0244-85FB-53C0480E1729}"/>
                </a:ext>
              </a:extLst>
            </p:cNvPr>
            <p:cNvSpPr txBox="1"/>
            <p:nvPr/>
          </p:nvSpPr>
          <p:spPr>
            <a:xfrm>
              <a:off x="6565352" y="2726337"/>
              <a:ext cx="4765732" cy="2575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5733" indent="-145733">
                <a:spcBef>
                  <a:spcPts val="450"/>
                </a:spcBef>
                <a:spcAft>
                  <a:spcPts val="450"/>
                </a:spcAft>
                <a:buFont typeface="Arial" charset="0"/>
                <a:buChar char="•"/>
              </a:pPr>
              <a:r>
                <a:rPr lang="en-US" sz="1350" dirty="0">
                  <a:latin typeface="Calibri" charset="0"/>
                  <a:ea typeface="Calibri" charset="0"/>
                  <a:cs typeface="Calibri" charset="0"/>
                </a:rPr>
                <a:t>Care is Personalized and </a:t>
              </a:r>
              <a:br>
                <a:rPr lang="en-US" sz="1350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1350" dirty="0">
                  <a:latin typeface="Calibri" charset="0"/>
                  <a:ea typeface="Calibri" charset="0"/>
                  <a:cs typeface="Calibri" charset="0"/>
                </a:rPr>
                <a:t>Aligned with Patient’s Goals</a:t>
              </a:r>
            </a:p>
            <a:p>
              <a:pPr marL="145733" indent="-145733">
                <a:spcBef>
                  <a:spcPts val="450"/>
                </a:spcBef>
                <a:spcAft>
                  <a:spcPts val="450"/>
                </a:spcAft>
                <a:buFont typeface="Arial" charset="0"/>
                <a:buChar char="•"/>
              </a:pPr>
              <a:r>
                <a:rPr lang="en-US" sz="1350" dirty="0">
                  <a:latin typeface="Calibri" charset="0"/>
                  <a:ea typeface="Calibri" charset="0"/>
                  <a:cs typeface="Calibri" charset="0"/>
                </a:rPr>
                <a:t>End of Life Care according </a:t>
              </a:r>
              <a:br>
                <a:rPr lang="en-US" sz="1350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1350" dirty="0">
                  <a:latin typeface="Calibri" charset="0"/>
                  <a:ea typeface="Calibri" charset="0"/>
                  <a:cs typeface="Calibri" charset="0"/>
                </a:rPr>
                <a:t>to Preferences </a:t>
              </a:r>
            </a:p>
            <a:p>
              <a:pPr marL="145733" indent="-145733">
                <a:spcBef>
                  <a:spcPts val="450"/>
                </a:spcBef>
                <a:spcAft>
                  <a:spcPts val="450"/>
                </a:spcAft>
                <a:buFont typeface="Arial" charset="0"/>
                <a:buChar char="•"/>
              </a:pPr>
              <a:r>
                <a:rPr lang="en-US" sz="1350" dirty="0">
                  <a:latin typeface="Calibri" charset="0"/>
                  <a:ea typeface="Calibri" charset="0"/>
                  <a:cs typeface="Calibri" charset="0"/>
                </a:rPr>
                <a:t>Patient’s Experience of Care </a:t>
              </a:r>
            </a:p>
            <a:p>
              <a:pPr marL="145733" indent="-145733">
                <a:spcBef>
                  <a:spcPts val="450"/>
                </a:spcBef>
                <a:spcAft>
                  <a:spcPts val="450"/>
                </a:spcAft>
                <a:buFont typeface="Arial" charset="0"/>
                <a:buChar char="•"/>
              </a:pPr>
              <a:r>
                <a:rPr lang="en-US" sz="1350" dirty="0">
                  <a:latin typeface="Calibri" charset="0"/>
                  <a:ea typeface="Calibri" charset="0"/>
                  <a:cs typeface="Calibri" charset="0"/>
                </a:rPr>
                <a:t>Patient Reported </a:t>
              </a:r>
              <a:br>
                <a:rPr lang="en-US" sz="1350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1350" dirty="0">
                  <a:latin typeface="Calibri" charset="0"/>
                  <a:ea typeface="Calibri" charset="0"/>
                  <a:cs typeface="Calibri" charset="0"/>
                </a:rPr>
                <a:t>Functional Outcomes</a:t>
              </a:r>
            </a:p>
          </p:txBody>
        </p:sp>
      </p:grpSp>
      <p:grpSp>
        <p:nvGrpSpPr>
          <p:cNvPr id="193" name="Group 192" descr="Diagram showing the 4 CMS Strategic Goals (improve CMS customer experience, spport state flexibility and local leadership, support innovative approaches, empower patients and doctors) and the 6 cross-cutting criteria (achieve cost savings, reduce burden, safeguard public health, improve access to rural communities, eliminate disparities, track to measurable outcomes and impact)" title="Meaningful Measures Diagram">
            <a:extLst>
              <a:ext uri="{FF2B5EF4-FFF2-40B4-BE49-F238E27FC236}">
                <a16:creationId xmlns:a16="http://schemas.microsoft.com/office/drawing/2014/main" xmlns="" id="{812DBFA3-D1B3-3044-8F8F-CBEAC65E8598}"/>
              </a:ext>
            </a:extLst>
          </p:cNvPr>
          <p:cNvGrpSpPr/>
          <p:nvPr/>
        </p:nvGrpSpPr>
        <p:grpSpPr>
          <a:xfrm>
            <a:off x="155438" y="1376287"/>
            <a:ext cx="4444677" cy="4511396"/>
            <a:chOff x="193742" y="687825"/>
            <a:chExt cx="5926236" cy="6015195"/>
          </a:xfrm>
        </p:grpSpPr>
        <p:sp>
          <p:nvSpPr>
            <p:cNvPr id="194" name="Oval 193">
              <a:extLst>
                <a:ext uri="{FF2B5EF4-FFF2-40B4-BE49-F238E27FC236}">
                  <a16:creationId xmlns:a16="http://schemas.microsoft.com/office/drawing/2014/main" xmlns="" id="{F91C9642-3E9D-9A41-ACBD-775C0A716553}"/>
                </a:ext>
              </a:extLst>
            </p:cNvPr>
            <p:cNvSpPr/>
            <p:nvPr/>
          </p:nvSpPr>
          <p:spPr>
            <a:xfrm>
              <a:off x="662335" y="1193369"/>
              <a:ext cx="5073024" cy="5073024"/>
            </a:xfrm>
            <a:prstGeom prst="ellipse">
              <a:avLst/>
            </a:prstGeom>
            <a:noFill/>
            <a:ln w="412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xmlns="" id="{0EFADEA2-5E8E-194D-A41B-856BD4B60E42}"/>
                </a:ext>
              </a:extLst>
            </p:cNvPr>
            <p:cNvSpPr/>
            <p:nvPr/>
          </p:nvSpPr>
          <p:spPr>
            <a:xfrm>
              <a:off x="233081" y="4307542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xmlns="" id="{C297C308-D258-D943-9873-58571365FF43}"/>
                </a:ext>
              </a:extLst>
            </p:cNvPr>
            <p:cNvSpPr/>
            <p:nvPr/>
          </p:nvSpPr>
          <p:spPr>
            <a:xfrm>
              <a:off x="4818528" y="4307542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xmlns="" id="{5DF36055-8015-A846-B46B-F7D3FFCD6740}"/>
                </a:ext>
              </a:extLst>
            </p:cNvPr>
            <p:cNvSpPr/>
            <p:nvPr/>
          </p:nvSpPr>
          <p:spPr>
            <a:xfrm>
              <a:off x="4814046" y="1775012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xmlns="" id="{DEDF2C37-7A6C-AA44-B43E-CCCF6D09AFEF}"/>
                </a:ext>
              </a:extLst>
            </p:cNvPr>
            <p:cNvSpPr/>
            <p:nvPr/>
          </p:nvSpPr>
          <p:spPr>
            <a:xfrm>
              <a:off x="2568387" y="5378824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xmlns="" id="{BF198034-3152-7444-B563-B9DB615C1443}"/>
                </a:ext>
              </a:extLst>
            </p:cNvPr>
            <p:cNvSpPr/>
            <p:nvPr/>
          </p:nvSpPr>
          <p:spPr>
            <a:xfrm>
              <a:off x="228599" y="4303059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xmlns="" id="{27C15549-EF97-5A44-ACE6-B148EDFB2A1E}"/>
                </a:ext>
              </a:extLst>
            </p:cNvPr>
            <p:cNvSpPr/>
            <p:nvPr/>
          </p:nvSpPr>
          <p:spPr>
            <a:xfrm>
              <a:off x="322728" y="1922930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xmlns="" id="{02090E72-8E25-8544-A113-80EFF37B7D8E}"/>
                </a:ext>
              </a:extLst>
            </p:cNvPr>
            <p:cNvSpPr/>
            <p:nvPr/>
          </p:nvSpPr>
          <p:spPr>
            <a:xfrm>
              <a:off x="2608728" y="699247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202" name="Picture 201" title="decorative">
              <a:extLst>
                <a:ext uri="{FF2B5EF4-FFF2-40B4-BE49-F238E27FC236}">
                  <a16:creationId xmlns:a16="http://schemas.microsoft.com/office/drawing/2014/main" xmlns="" id="{A054B987-D169-354B-8F8A-CB53F2B4D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3" t="3639" r="3639" b="5432"/>
            <a:stretch/>
          </p:blipFill>
          <p:spPr>
            <a:xfrm>
              <a:off x="2559322" y="5336942"/>
              <a:ext cx="1328648" cy="1366078"/>
            </a:xfrm>
            <a:prstGeom prst="ellipse">
              <a:avLst/>
            </a:prstGeom>
          </p:spPr>
        </p:pic>
        <p:pic>
          <p:nvPicPr>
            <p:cNvPr id="203" name="Picture 202" title="decorative">
              <a:extLst>
                <a:ext uri="{FF2B5EF4-FFF2-40B4-BE49-F238E27FC236}">
                  <a16:creationId xmlns:a16="http://schemas.microsoft.com/office/drawing/2014/main" xmlns="" id="{D0D6D6F5-2071-114A-A6EE-5E449E0A4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1" t="6071" r="5522" b="4241"/>
            <a:stretch/>
          </p:blipFill>
          <p:spPr>
            <a:xfrm>
              <a:off x="2563416" y="687825"/>
              <a:ext cx="1320462" cy="1319674"/>
            </a:xfrm>
            <a:prstGeom prst="ellipse">
              <a:avLst/>
            </a:prstGeom>
          </p:spPr>
        </p:pic>
        <p:pic>
          <p:nvPicPr>
            <p:cNvPr id="204" name="Picture 203" title="decorative">
              <a:extLst>
                <a:ext uri="{FF2B5EF4-FFF2-40B4-BE49-F238E27FC236}">
                  <a16:creationId xmlns:a16="http://schemas.microsoft.com/office/drawing/2014/main" xmlns="" id="{C783A2FB-B756-BB46-8688-32230BA86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4" t="3786" r="3786" b="577"/>
            <a:stretch/>
          </p:blipFill>
          <p:spPr>
            <a:xfrm>
              <a:off x="4742391" y="1743289"/>
              <a:ext cx="1350628" cy="1337628"/>
            </a:xfrm>
            <a:prstGeom prst="ellipse">
              <a:avLst/>
            </a:prstGeom>
          </p:spPr>
        </p:pic>
        <p:pic>
          <p:nvPicPr>
            <p:cNvPr id="205" name="Picture 204" title="decorative">
              <a:extLst>
                <a:ext uri="{FF2B5EF4-FFF2-40B4-BE49-F238E27FC236}">
                  <a16:creationId xmlns:a16="http://schemas.microsoft.com/office/drawing/2014/main" xmlns="" id="{CCDEC259-9EBB-4B42-8155-8E898937B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" t="2775" r="6899" b="1498"/>
            <a:stretch/>
          </p:blipFill>
          <p:spPr>
            <a:xfrm>
              <a:off x="4765374" y="4276900"/>
              <a:ext cx="1354604" cy="1346606"/>
            </a:xfrm>
            <a:prstGeom prst="ellipse">
              <a:avLst/>
            </a:prstGeom>
          </p:spPr>
        </p:pic>
        <p:pic>
          <p:nvPicPr>
            <p:cNvPr id="206" name="Picture 205" title="decorative">
              <a:extLst>
                <a:ext uri="{FF2B5EF4-FFF2-40B4-BE49-F238E27FC236}">
                  <a16:creationId xmlns:a16="http://schemas.microsoft.com/office/drawing/2014/main" xmlns="" id="{C4F2A5F0-6D03-D641-815A-140E6A45B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0" t="2862" r="1637" b="2229"/>
            <a:stretch/>
          </p:blipFill>
          <p:spPr>
            <a:xfrm>
              <a:off x="277259" y="1891578"/>
              <a:ext cx="1346606" cy="1346606"/>
            </a:xfrm>
            <a:prstGeom prst="ellipse">
              <a:avLst/>
            </a:prstGeom>
          </p:spPr>
        </p:pic>
        <p:pic>
          <p:nvPicPr>
            <p:cNvPr id="207" name="Picture 206" title="decorative">
              <a:extLst>
                <a:ext uri="{FF2B5EF4-FFF2-40B4-BE49-F238E27FC236}">
                  <a16:creationId xmlns:a16="http://schemas.microsoft.com/office/drawing/2014/main" xmlns="" id="{9CABF09F-7A41-D747-94B6-EC09414369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7" t="2899" r="18070" b="12034"/>
            <a:stretch/>
          </p:blipFill>
          <p:spPr>
            <a:xfrm>
              <a:off x="193742" y="4276528"/>
              <a:ext cx="1346606" cy="1337628"/>
            </a:xfrm>
            <a:prstGeom prst="ellipse">
              <a:avLst/>
            </a:prstGeom>
          </p:spPr>
        </p:pic>
        <p:sp>
          <p:nvSpPr>
            <p:cNvPr id="208" name="Oval 207">
              <a:extLst>
                <a:ext uri="{FF2B5EF4-FFF2-40B4-BE49-F238E27FC236}">
                  <a16:creationId xmlns:a16="http://schemas.microsoft.com/office/drawing/2014/main" xmlns="" id="{9B3489F6-1702-5247-9CED-2CFEF928641D}"/>
                </a:ext>
              </a:extLst>
            </p:cNvPr>
            <p:cNvSpPr/>
            <p:nvPr/>
          </p:nvSpPr>
          <p:spPr>
            <a:xfrm>
              <a:off x="1968283" y="2371242"/>
              <a:ext cx="2510726" cy="2510726"/>
            </a:xfrm>
            <a:prstGeom prst="ellipse">
              <a:avLst/>
            </a:prstGeom>
            <a:solidFill>
              <a:srgbClr val="0274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xmlns="" id="{FB0BE8EC-6EDC-EA46-8929-F2D7335C4746}"/>
                </a:ext>
              </a:extLst>
            </p:cNvPr>
            <p:cNvSpPr txBox="1"/>
            <p:nvPr/>
          </p:nvSpPr>
          <p:spPr>
            <a:xfrm>
              <a:off x="1976033" y="3363137"/>
              <a:ext cx="2495229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Improve CMS  Customer Experience Support State Flexibility and Local Leadership Support Innovative Approaches </a:t>
              </a:r>
            </a:p>
            <a:p>
              <a:pPr algn="ctr"/>
              <a: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Empower Patients </a:t>
              </a:r>
              <a:b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and Doctors</a:t>
              </a:r>
            </a:p>
            <a:p>
              <a:pPr algn="ctr"/>
              <a:endParaRPr lang="en-US" sz="9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210" name="Picture 209" title="decorative">
              <a:extLst>
                <a:ext uri="{FF2B5EF4-FFF2-40B4-BE49-F238E27FC236}">
                  <a16:creationId xmlns:a16="http://schemas.microsoft.com/office/drawing/2014/main" xmlns="" id="{BD2FD5AC-5A62-364E-B0E8-8E0AB9657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89692" y="2429465"/>
              <a:ext cx="867908" cy="914196"/>
            </a:xfrm>
            <a:prstGeom prst="rect">
              <a:avLst/>
            </a:prstGeom>
          </p:spPr>
        </p:pic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xmlns="" id="{5ABF89EA-57AE-2140-8B59-C551971DFD35}"/>
                </a:ext>
              </a:extLst>
            </p:cNvPr>
            <p:cNvSpPr txBox="1"/>
            <p:nvPr/>
          </p:nvSpPr>
          <p:spPr>
            <a:xfrm>
              <a:off x="3634351" y="4912965"/>
              <a:ext cx="12631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SAFEGUARD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PUBLIC HEALTH</a:t>
              </a: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xmlns="" id="{0CCD0A87-5076-C24B-8567-E1084EC06335}"/>
                </a:ext>
              </a:extLst>
            </p:cNvPr>
            <p:cNvSpPr txBox="1"/>
            <p:nvPr/>
          </p:nvSpPr>
          <p:spPr>
            <a:xfrm>
              <a:off x="4502261" y="3363134"/>
              <a:ext cx="143359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TRACK TO MEASURABLE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OUTCOMES 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&amp; IMPACT</a:t>
              </a: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xmlns="" id="{FC1A9E76-F402-5945-9077-A3BB5DE627DD}"/>
                </a:ext>
              </a:extLst>
            </p:cNvPr>
            <p:cNvSpPr txBox="1"/>
            <p:nvPr/>
          </p:nvSpPr>
          <p:spPr>
            <a:xfrm>
              <a:off x="1712565" y="4912965"/>
              <a:ext cx="968643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ACHIEVE COST SAVINGS</a:t>
              </a: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xmlns="" id="{A4DB0E23-C53B-4A45-A0F8-0A1761F0DB80}"/>
                </a:ext>
              </a:extLst>
            </p:cNvPr>
            <p:cNvSpPr txBox="1"/>
            <p:nvPr/>
          </p:nvSpPr>
          <p:spPr>
            <a:xfrm>
              <a:off x="736171" y="3363134"/>
              <a:ext cx="1433591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IMPROVE ACCESS FOR RURAL COMMUNITIES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xmlns="" id="{0610C3F0-E424-C54E-AA42-94B706C2AF74}"/>
                </a:ext>
              </a:extLst>
            </p:cNvPr>
            <p:cNvSpPr txBox="1"/>
            <p:nvPr/>
          </p:nvSpPr>
          <p:spPr>
            <a:xfrm>
              <a:off x="1712565" y="1983786"/>
              <a:ext cx="1759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REDUCE 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BURDEN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xmlns="" id="{A222CB01-DEAF-8B4D-8963-0C0B3ECFA91F}"/>
                </a:ext>
              </a:extLst>
            </p:cNvPr>
            <p:cNvSpPr txBox="1"/>
            <p:nvPr/>
          </p:nvSpPr>
          <p:spPr>
            <a:xfrm>
              <a:off x="3665347" y="1983786"/>
              <a:ext cx="1759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EMLIMINATE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DISPARITIES</a:t>
              </a:r>
            </a:p>
          </p:txBody>
        </p:sp>
      </p:grpSp>
      <p:grpSp>
        <p:nvGrpSpPr>
          <p:cNvPr id="139" name="Group 138" descr="Diagram showing the 4 CMS Strategic Goals (improve CMS customer experience, spport state flexibility and local leadership, support innovative approaches, empower patients and doctors) and the 6 cross-cutting criteria (achieve cost savings, reduce burden, safeguard public health, improve access to rural communities, eliminate disparities, track to measurable outcomes and impact)" title="Meaningful Measures diagram">
            <a:extLst>
              <a:ext uri="{FF2B5EF4-FFF2-40B4-BE49-F238E27FC236}">
                <a16:creationId xmlns:a16="http://schemas.microsoft.com/office/drawing/2014/main" xmlns="" id="{FA8CEF3B-D1F0-CC44-B9A5-57EA8CBE64DF}"/>
              </a:ext>
            </a:extLst>
          </p:cNvPr>
          <p:cNvGrpSpPr/>
          <p:nvPr/>
        </p:nvGrpSpPr>
        <p:grpSpPr>
          <a:xfrm>
            <a:off x="153386" y="1376622"/>
            <a:ext cx="4444677" cy="4511396"/>
            <a:chOff x="193742" y="687825"/>
            <a:chExt cx="5926236" cy="6015195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xmlns="" id="{90BD691E-0E4F-834E-837D-B6B8FA0B28B6}"/>
                </a:ext>
              </a:extLst>
            </p:cNvPr>
            <p:cNvSpPr/>
            <p:nvPr/>
          </p:nvSpPr>
          <p:spPr>
            <a:xfrm>
              <a:off x="662335" y="1193369"/>
              <a:ext cx="5073024" cy="5073024"/>
            </a:xfrm>
            <a:prstGeom prst="ellipse">
              <a:avLst/>
            </a:prstGeom>
            <a:noFill/>
            <a:ln w="412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xmlns="" id="{5EC7ACC6-B6F8-2A40-95C2-3CD89F4E34A5}"/>
                </a:ext>
              </a:extLst>
            </p:cNvPr>
            <p:cNvSpPr/>
            <p:nvPr/>
          </p:nvSpPr>
          <p:spPr>
            <a:xfrm>
              <a:off x="4818528" y="4307542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xmlns="" id="{1DCE2EEC-0E04-4B43-9F57-AE4EBAC17718}"/>
                </a:ext>
              </a:extLst>
            </p:cNvPr>
            <p:cNvSpPr/>
            <p:nvPr/>
          </p:nvSpPr>
          <p:spPr>
            <a:xfrm>
              <a:off x="4814046" y="1775012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xmlns="" id="{1FC20128-FF6A-F247-BE5B-B104051B5D6B}"/>
                </a:ext>
              </a:extLst>
            </p:cNvPr>
            <p:cNvSpPr/>
            <p:nvPr/>
          </p:nvSpPr>
          <p:spPr>
            <a:xfrm>
              <a:off x="2568387" y="5378824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xmlns="" id="{68C6ACB5-756E-FA43-8A15-53577D1D7683}"/>
                </a:ext>
              </a:extLst>
            </p:cNvPr>
            <p:cNvSpPr/>
            <p:nvPr/>
          </p:nvSpPr>
          <p:spPr>
            <a:xfrm>
              <a:off x="228599" y="4303059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xmlns="" id="{DE59D760-AB7E-F744-A5C4-0483A5E46C97}"/>
                </a:ext>
              </a:extLst>
            </p:cNvPr>
            <p:cNvSpPr/>
            <p:nvPr/>
          </p:nvSpPr>
          <p:spPr>
            <a:xfrm>
              <a:off x="322728" y="1922930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xmlns="" id="{F39D37D3-B2BE-A34E-A819-9D09CF6A7234}"/>
                </a:ext>
              </a:extLst>
            </p:cNvPr>
            <p:cNvSpPr/>
            <p:nvPr/>
          </p:nvSpPr>
          <p:spPr>
            <a:xfrm>
              <a:off x="2608728" y="699247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147" name="Picture 146" title="decorative">
              <a:extLst>
                <a:ext uri="{FF2B5EF4-FFF2-40B4-BE49-F238E27FC236}">
                  <a16:creationId xmlns:a16="http://schemas.microsoft.com/office/drawing/2014/main" xmlns="" id="{177DB925-8312-6B47-95E5-43BB4EB0DC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3" t="3639" r="3639" b="5432"/>
            <a:stretch/>
          </p:blipFill>
          <p:spPr>
            <a:xfrm>
              <a:off x="2559322" y="5336942"/>
              <a:ext cx="1328648" cy="1366078"/>
            </a:xfrm>
            <a:prstGeom prst="ellipse">
              <a:avLst/>
            </a:prstGeom>
          </p:spPr>
        </p:pic>
        <p:pic>
          <p:nvPicPr>
            <p:cNvPr id="148" name="Picture 147" title="decorative">
              <a:extLst>
                <a:ext uri="{FF2B5EF4-FFF2-40B4-BE49-F238E27FC236}">
                  <a16:creationId xmlns:a16="http://schemas.microsoft.com/office/drawing/2014/main" xmlns="" id="{FE15B5F1-097A-DF4A-9ECC-AC44203A2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1" t="6071" r="5522" b="4241"/>
            <a:stretch/>
          </p:blipFill>
          <p:spPr>
            <a:xfrm>
              <a:off x="2563416" y="687825"/>
              <a:ext cx="1320462" cy="1319674"/>
            </a:xfrm>
            <a:prstGeom prst="ellipse">
              <a:avLst/>
            </a:prstGeom>
          </p:spPr>
        </p:pic>
        <p:pic>
          <p:nvPicPr>
            <p:cNvPr id="149" name="Picture 148" title="decorative">
              <a:extLst>
                <a:ext uri="{FF2B5EF4-FFF2-40B4-BE49-F238E27FC236}">
                  <a16:creationId xmlns:a16="http://schemas.microsoft.com/office/drawing/2014/main" xmlns="" id="{8F944665-7CD3-004E-B346-576805385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4" t="3786" r="3786" b="577"/>
            <a:stretch/>
          </p:blipFill>
          <p:spPr>
            <a:xfrm>
              <a:off x="4742391" y="1743289"/>
              <a:ext cx="1350628" cy="1337628"/>
            </a:xfrm>
            <a:prstGeom prst="ellipse">
              <a:avLst/>
            </a:prstGeom>
          </p:spPr>
        </p:pic>
        <p:pic>
          <p:nvPicPr>
            <p:cNvPr id="150" name="Picture 149" title="decorative">
              <a:extLst>
                <a:ext uri="{FF2B5EF4-FFF2-40B4-BE49-F238E27FC236}">
                  <a16:creationId xmlns:a16="http://schemas.microsoft.com/office/drawing/2014/main" xmlns="" id="{122829F9-67A7-0343-B52D-ED9C379585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" t="2775" r="6899" b="1498"/>
            <a:stretch/>
          </p:blipFill>
          <p:spPr>
            <a:xfrm>
              <a:off x="4765374" y="4276900"/>
              <a:ext cx="1354604" cy="1346606"/>
            </a:xfrm>
            <a:prstGeom prst="ellipse">
              <a:avLst/>
            </a:prstGeom>
          </p:spPr>
        </p:pic>
        <p:pic>
          <p:nvPicPr>
            <p:cNvPr id="151" name="Picture 150" title="decorative">
              <a:extLst>
                <a:ext uri="{FF2B5EF4-FFF2-40B4-BE49-F238E27FC236}">
                  <a16:creationId xmlns:a16="http://schemas.microsoft.com/office/drawing/2014/main" xmlns="" id="{B7F687DB-F3BC-3149-9204-8F4DD10B4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0" t="2862" r="1637" b="2229"/>
            <a:stretch/>
          </p:blipFill>
          <p:spPr>
            <a:xfrm>
              <a:off x="277259" y="1891578"/>
              <a:ext cx="1346606" cy="1346606"/>
            </a:xfrm>
            <a:prstGeom prst="ellipse">
              <a:avLst/>
            </a:prstGeom>
          </p:spPr>
        </p:pic>
        <p:pic>
          <p:nvPicPr>
            <p:cNvPr id="152" name="Picture 151" title="decorative">
              <a:extLst>
                <a:ext uri="{FF2B5EF4-FFF2-40B4-BE49-F238E27FC236}">
                  <a16:creationId xmlns:a16="http://schemas.microsoft.com/office/drawing/2014/main" xmlns="" id="{531FC824-49DD-5843-BCC1-0AF8B0285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7" t="2899" r="18070" b="12034"/>
            <a:stretch/>
          </p:blipFill>
          <p:spPr>
            <a:xfrm>
              <a:off x="193742" y="4276528"/>
              <a:ext cx="1346606" cy="1337628"/>
            </a:xfrm>
            <a:prstGeom prst="ellipse">
              <a:avLst/>
            </a:prstGeom>
          </p:spPr>
        </p:pic>
        <p:sp>
          <p:nvSpPr>
            <p:cNvPr id="153" name="Oval 152">
              <a:extLst>
                <a:ext uri="{FF2B5EF4-FFF2-40B4-BE49-F238E27FC236}">
                  <a16:creationId xmlns:a16="http://schemas.microsoft.com/office/drawing/2014/main" xmlns="" id="{88065FB7-E33F-B84C-965D-13CEB4A8BD07}"/>
                </a:ext>
              </a:extLst>
            </p:cNvPr>
            <p:cNvSpPr/>
            <p:nvPr/>
          </p:nvSpPr>
          <p:spPr>
            <a:xfrm>
              <a:off x="1968283" y="2371242"/>
              <a:ext cx="2510726" cy="2510726"/>
            </a:xfrm>
            <a:prstGeom prst="ellipse">
              <a:avLst/>
            </a:prstGeom>
            <a:solidFill>
              <a:srgbClr val="0274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xmlns="" id="{2F03AEDB-5EEC-C642-B0B3-31052A8FF448}"/>
                </a:ext>
              </a:extLst>
            </p:cNvPr>
            <p:cNvSpPr txBox="1"/>
            <p:nvPr/>
          </p:nvSpPr>
          <p:spPr>
            <a:xfrm>
              <a:off x="1976033" y="3363137"/>
              <a:ext cx="2495229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Improve CMS  Customer Experience Support State Flexibility and Local Leadership Support Innovative Approaches </a:t>
              </a:r>
            </a:p>
            <a:p>
              <a:pPr algn="ctr"/>
              <a: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Empower Patients </a:t>
              </a:r>
              <a:b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and Doctors</a:t>
              </a:r>
            </a:p>
            <a:p>
              <a:pPr algn="ctr"/>
              <a:endParaRPr lang="en-US" sz="9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155" name="Picture 154" title="decorative">
              <a:extLst>
                <a:ext uri="{FF2B5EF4-FFF2-40B4-BE49-F238E27FC236}">
                  <a16:creationId xmlns:a16="http://schemas.microsoft.com/office/drawing/2014/main" xmlns="" id="{E06002C3-AA30-8641-B42E-866AD9838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89692" y="2429465"/>
              <a:ext cx="867908" cy="914196"/>
            </a:xfrm>
            <a:prstGeom prst="rect">
              <a:avLst/>
            </a:prstGeom>
          </p:spPr>
        </p:pic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xmlns="" id="{4BDEEAF5-A62C-0E4D-979C-76EED7248781}"/>
                </a:ext>
              </a:extLst>
            </p:cNvPr>
            <p:cNvSpPr txBox="1"/>
            <p:nvPr/>
          </p:nvSpPr>
          <p:spPr>
            <a:xfrm>
              <a:off x="3634351" y="4912965"/>
              <a:ext cx="12631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SAFEGUARD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PUBLIC HEALTH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xmlns="" id="{C96544AE-9BAF-3B49-BCD6-8A6A319B52E9}"/>
                </a:ext>
              </a:extLst>
            </p:cNvPr>
            <p:cNvSpPr txBox="1"/>
            <p:nvPr/>
          </p:nvSpPr>
          <p:spPr>
            <a:xfrm>
              <a:off x="4502261" y="3363134"/>
              <a:ext cx="143359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TRACK TO MEASURABLE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OUTCOMES 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&amp; IMPACT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xmlns="" id="{B7774828-7C8F-F749-B0FD-438704DAA95E}"/>
                </a:ext>
              </a:extLst>
            </p:cNvPr>
            <p:cNvSpPr txBox="1"/>
            <p:nvPr/>
          </p:nvSpPr>
          <p:spPr>
            <a:xfrm>
              <a:off x="1712565" y="4912965"/>
              <a:ext cx="968643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ACHIEVE COST SAVINGS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xmlns="" id="{1D2494FD-0B3B-D34E-A272-9922363E0D5C}"/>
                </a:ext>
              </a:extLst>
            </p:cNvPr>
            <p:cNvSpPr txBox="1"/>
            <p:nvPr/>
          </p:nvSpPr>
          <p:spPr>
            <a:xfrm>
              <a:off x="736171" y="3363134"/>
              <a:ext cx="1433591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IMPROVE ACCESS FOR RURAL COMMUNITIES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xmlns="" id="{A8A667B0-B6F1-2B46-9A75-B27BEE27C333}"/>
                </a:ext>
              </a:extLst>
            </p:cNvPr>
            <p:cNvSpPr txBox="1"/>
            <p:nvPr/>
          </p:nvSpPr>
          <p:spPr>
            <a:xfrm>
              <a:off x="1712565" y="1983786"/>
              <a:ext cx="1759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REDUCE 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BURDEN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xmlns="" id="{513BAD03-315E-C541-8D09-EA8055B0E93E}"/>
                </a:ext>
              </a:extLst>
            </p:cNvPr>
            <p:cNvSpPr txBox="1"/>
            <p:nvPr/>
          </p:nvSpPr>
          <p:spPr>
            <a:xfrm>
              <a:off x="3665347" y="1983786"/>
              <a:ext cx="1759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EMLIMINATE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DISPARITIES</a:t>
              </a:r>
            </a:p>
          </p:txBody>
        </p:sp>
      </p:grpSp>
      <p:grpSp>
        <p:nvGrpSpPr>
          <p:cNvPr id="113" name="Group 112" descr="Diagram showing the 4 CMS Strategic Goals (improve CMS customer experience, spport state flexibility and local leadership, support innovative approaches, empower patients and doctors) and the 6 cross-cutting criteria (achieve cost savings, reduce burden, safeguard public health, improve access to rural communities, eliminate disparities, track to measurable outcomes and impact)" title="Meaningful Measures diagram">
            <a:extLst>
              <a:ext uri="{FF2B5EF4-FFF2-40B4-BE49-F238E27FC236}">
                <a16:creationId xmlns:a16="http://schemas.microsoft.com/office/drawing/2014/main" xmlns="" id="{7BA65A0E-E93C-C849-9610-8614DC0D325D}"/>
              </a:ext>
            </a:extLst>
          </p:cNvPr>
          <p:cNvGrpSpPr/>
          <p:nvPr/>
        </p:nvGrpSpPr>
        <p:grpSpPr>
          <a:xfrm>
            <a:off x="151476" y="1373119"/>
            <a:ext cx="4444677" cy="4511396"/>
            <a:chOff x="193742" y="687825"/>
            <a:chExt cx="5926236" cy="6015195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xmlns="" id="{18490D85-E115-D540-BD33-A8F4195DD5CB}"/>
                </a:ext>
              </a:extLst>
            </p:cNvPr>
            <p:cNvSpPr/>
            <p:nvPr/>
          </p:nvSpPr>
          <p:spPr>
            <a:xfrm>
              <a:off x="662335" y="1193369"/>
              <a:ext cx="5073024" cy="5073024"/>
            </a:xfrm>
            <a:prstGeom prst="ellipse">
              <a:avLst/>
            </a:prstGeom>
            <a:noFill/>
            <a:ln w="412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xmlns="" id="{711DFF76-5DC3-1A43-8F97-829C2237F0BC}"/>
                </a:ext>
              </a:extLst>
            </p:cNvPr>
            <p:cNvSpPr/>
            <p:nvPr/>
          </p:nvSpPr>
          <p:spPr>
            <a:xfrm>
              <a:off x="4814046" y="1775012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xmlns="" id="{D9111ACB-38E0-4145-B2C7-1D434C735BB9}"/>
                </a:ext>
              </a:extLst>
            </p:cNvPr>
            <p:cNvSpPr/>
            <p:nvPr/>
          </p:nvSpPr>
          <p:spPr>
            <a:xfrm>
              <a:off x="2568387" y="5378824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xmlns="" id="{9CE4DD9F-6AB9-C543-BDDC-258F52C06DAB}"/>
                </a:ext>
              </a:extLst>
            </p:cNvPr>
            <p:cNvSpPr/>
            <p:nvPr/>
          </p:nvSpPr>
          <p:spPr>
            <a:xfrm>
              <a:off x="228599" y="4303059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xmlns="" id="{419A3B6C-B9F0-6D48-AE45-1A91278AAC8F}"/>
                </a:ext>
              </a:extLst>
            </p:cNvPr>
            <p:cNvSpPr/>
            <p:nvPr/>
          </p:nvSpPr>
          <p:spPr>
            <a:xfrm>
              <a:off x="322728" y="1922930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xmlns="" id="{785E5C30-B039-D641-A03A-328EA7FEFF43}"/>
                </a:ext>
              </a:extLst>
            </p:cNvPr>
            <p:cNvSpPr/>
            <p:nvPr/>
          </p:nvSpPr>
          <p:spPr>
            <a:xfrm>
              <a:off x="2608728" y="699247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120" name="Picture 119" title="diagram">
              <a:extLst>
                <a:ext uri="{FF2B5EF4-FFF2-40B4-BE49-F238E27FC236}">
                  <a16:creationId xmlns:a16="http://schemas.microsoft.com/office/drawing/2014/main" xmlns="" id="{2F22765A-D44F-0648-B6B3-A7B756C8D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3" t="3639" r="3639" b="5432"/>
            <a:stretch/>
          </p:blipFill>
          <p:spPr>
            <a:xfrm>
              <a:off x="2559322" y="5336942"/>
              <a:ext cx="1328648" cy="1366078"/>
            </a:xfrm>
            <a:prstGeom prst="ellipse">
              <a:avLst/>
            </a:prstGeom>
          </p:spPr>
        </p:pic>
        <p:pic>
          <p:nvPicPr>
            <p:cNvPr id="121" name="Picture 120" title="diagram">
              <a:extLst>
                <a:ext uri="{FF2B5EF4-FFF2-40B4-BE49-F238E27FC236}">
                  <a16:creationId xmlns:a16="http://schemas.microsoft.com/office/drawing/2014/main" xmlns="" id="{50384BF4-4830-7746-A74C-DB93CAAD57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1" t="6071" r="5522" b="4241"/>
            <a:stretch/>
          </p:blipFill>
          <p:spPr>
            <a:xfrm>
              <a:off x="2563416" y="687825"/>
              <a:ext cx="1320462" cy="1319674"/>
            </a:xfrm>
            <a:prstGeom prst="ellipse">
              <a:avLst/>
            </a:prstGeom>
          </p:spPr>
        </p:pic>
        <p:pic>
          <p:nvPicPr>
            <p:cNvPr id="122" name="Picture 121" title="decorative">
              <a:extLst>
                <a:ext uri="{FF2B5EF4-FFF2-40B4-BE49-F238E27FC236}">
                  <a16:creationId xmlns:a16="http://schemas.microsoft.com/office/drawing/2014/main" xmlns="" id="{E8B842CC-52DD-D445-B4C4-7B26CA887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4" t="3786" r="3786" b="577"/>
            <a:stretch/>
          </p:blipFill>
          <p:spPr>
            <a:xfrm>
              <a:off x="4742391" y="1743289"/>
              <a:ext cx="1350628" cy="1337628"/>
            </a:xfrm>
            <a:prstGeom prst="ellipse">
              <a:avLst/>
            </a:prstGeom>
          </p:spPr>
        </p:pic>
        <p:pic>
          <p:nvPicPr>
            <p:cNvPr id="123" name="Picture 122" title="diagram">
              <a:extLst>
                <a:ext uri="{FF2B5EF4-FFF2-40B4-BE49-F238E27FC236}">
                  <a16:creationId xmlns:a16="http://schemas.microsoft.com/office/drawing/2014/main" xmlns="" id="{A6AAE500-6387-C841-8381-82F34191A3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" t="2775" r="6899" b="1498"/>
            <a:stretch/>
          </p:blipFill>
          <p:spPr>
            <a:xfrm>
              <a:off x="4765374" y="4276900"/>
              <a:ext cx="1354604" cy="1346606"/>
            </a:xfrm>
            <a:prstGeom prst="ellipse">
              <a:avLst/>
            </a:prstGeom>
          </p:spPr>
        </p:pic>
        <p:pic>
          <p:nvPicPr>
            <p:cNvPr id="124" name="Picture 123" title="decorative">
              <a:extLst>
                <a:ext uri="{FF2B5EF4-FFF2-40B4-BE49-F238E27FC236}">
                  <a16:creationId xmlns:a16="http://schemas.microsoft.com/office/drawing/2014/main" xmlns="" id="{01B34BFA-824A-E747-B1F9-0D2AC863D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0" t="2862" r="1637" b="2229"/>
            <a:stretch/>
          </p:blipFill>
          <p:spPr>
            <a:xfrm>
              <a:off x="277259" y="1891578"/>
              <a:ext cx="1346606" cy="1346606"/>
            </a:xfrm>
            <a:prstGeom prst="ellipse">
              <a:avLst/>
            </a:prstGeom>
          </p:spPr>
        </p:pic>
        <p:pic>
          <p:nvPicPr>
            <p:cNvPr id="125" name="Picture 124" title="decorative">
              <a:extLst>
                <a:ext uri="{FF2B5EF4-FFF2-40B4-BE49-F238E27FC236}">
                  <a16:creationId xmlns:a16="http://schemas.microsoft.com/office/drawing/2014/main" xmlns="" id="{1B92733C-70E4-654E-A0E4-D8E279C25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7" t="2899" r="18070" b="12034"/>
            <a:stretch/>
          </p:blipFill>
          <p:spPr>
            <a:xfrm>
              <a:off x="193742" y="4276528"/>
              <a:ext cx="1346606" cy="1337628"/>
            </a:xfrm>
            <a:prstGeom prst="ellipse">
              <a:avLst/>
            </a:prstGeom>
          </p:spPr>
        </p:pic>
        <p:sp>
          <p:nvSpPr>
            <p:cNvPr id="126" name="Oval 125">
              <a:extLst>
                <a:ext uri="{FF2B5EF4-FFF2-40B4-BE49-F238E27FC236}">
                  <a16:creationId xmlns:a16="http://schemas.microsoft.com/office/drawing/2014/main" xmlns="" id="{BF3CDB28-B217-2543-9DCF-B3A3BC77675B}"/>
                </a:ext>
              </a:extLst>
            </p:cNvPr>
            <p:cNvSpPr/>
            <p:nvPr/>
          </p:nvSpPr>
          <p:spPr>
            <a:xfrm>
              <a:off x="1968283" y="2371242"/>
              <a:ext cx="2510726" cy="2510726"/>
            </a:xfrm>
            <a:prstGeom prst="ellipse">
              <a:avLst/>
            </a:prstGeom>
            <a:solidFill>
              <a:srgbClr val="0274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xmlns="" id="{3F1D5F4C-80D2-3540-A529-ED4F45F29DBD}"/>
                </a:ext>
              </a:extLst>
            </p:cNvPr>
            <p:cNvSpPr txBox="1"/>
            <p:nvPr/>
          </p:nvSpPr>
          <p:spPr>
            <a:xfrm>
              <a:off x="1976033" y="3363137"/>
              <a:ext cx="2495229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Improve CMS  Customer Experience Support State Flexibility and Local Leadership Support Innovative Approaches </a:t>
              </a:r>
            </a:p>
            <a:p>
              <a:pPr algn="ctr"/>
              <a: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Empower Patients </a:t>
              </a:r>
              <a:b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and Doctors</a:t>
              </a:r>
            </a:p>
            <a:p>
              <a:pPr algn="ctr"/>
              <a:endParaRPr lang="en-US" sz="9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128" name="Picture 127" title="decorative">
              <a:extLst>
                <a:ext uri="{FF2B5EF4-FFF2-40B4-BE49-F238E27FC236}">
                  <a16:creationId xmlns:a16="http://schemas.microsoft.com/office/drawing/2014/main" xmlns="" id="{8F1C22E3-2777-E746-981E-5FA199490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89692" y="2429465"/>
              <a:ext cx="867908" cy="914196"/>
            </a:xfrm>
            <a:prstGeom prst="rect">
              <a:avLst/>
            </a:prstGeom>
          </p:spPr>
        </p:pic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xmlns="" id="{A04710A5-D718-3D41-AE9B-1281B1962AC6}"/>
                </a:ext>
              </a:extLst>
            </p:cNvPr>
            <p:cNvSpPr txBox="1"/>
            <p:nvPr/>
          </p:nvSpPr>
          <p:spPr>
            <a:xfrm>
              <a:off x="3634351" y="4912965"/>
              <a:ext cx="12631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SAFEGUARD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PUBLIC HEALTH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xmlns="" id="{888CBE67-0D4E-114C-B545-3BB8F955C212}"/>
                </a:ext>
              </a:extLst>
            </p:cNvPr>
            <p:cNvSpPr txBox="1"/>
            <p:nvPr/>
          </p:nvSpPr>
          <p:spPr>
            <a:xfrm>
              <a:off x="4502261" y="3363134"/>
              <a:ext cx="143359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TRACK TO MEASURABLE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OUTCOMES 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&amp; IMPACT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xmlns="" id="{0E1A3697-4069-3F4F-ADB2-90F42C5A5E28}"/>
                </a:ext>
              </a:extLst>
            </p:cNvPr>
            <p:cNvSpPr txBox="1"/>
            <p:nvPr/>
          </p:nvSpPr>
          <p:spPr>
            <a:xfrm>
              <a:off x="1712565" y="4912965"/>
              <a:ext cx="968643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ACHIEVE COST SAVINGS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xmlns="" id="{CF3FFFA9-6CD3-6F47-9FC6-386D7722C8B4}"/>
                </a:ext>
              </a:extLst>
            </p:cNvPr>
            <p:cNvSpPr txBox="1"/>
            <p:nvPr/>
          </p:nvSpPr>
          <p:spPr>
            <a:xfrm>
              <a:off x="736171" y="3363134"/>
              <a:ext cx="1433591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IMPROVE ACCESS FOR RURAL COMMUNITIES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xmlns="" id="{D4A5473A-A0D1-514B-9939-B2138562EFDD}"/>
                </a:ext>
              </a:extLst>
            </p:cNvPr>
            <p:cNvSpPr txBox="1"/>
            <p:nvPr/>
          </p:nvSpPr>
          <p:spPr>
            <a:xfrm>
              <a:off x="1712565" y="1983786"/>
              <a:ext cx="1759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REDUCE 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BURDEN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BF500E70-792F-A841-9B37-822A0DB4C479}"/>
                </a:ext>
              </a:extLst>
            </p:cNvPr>
            <p:cNvSpPr txBox="1"/>
            <p:nvPr/>
          </p:nvSpPr>
          <p:spPr>
            <a:xfrm>
              <a:off x="3665347" y="1983786"/>
              <a:ext cx="1759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EMLIMINATE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DISPARITIES</a:t>
              </a:r>
            </a:p>
          </p:txBody>
        </p:sp>
      </p:grpSp>
      <p:grpSp>
        <p:nvGrpSpPr>
          <p:cNvPr id="35" name="Group 34" descr="Diagram showing the 4 CMS Strategic Goals (improve CMS customer experience, spport state flexibility and local leadership, support innovative approaches, empower patients and doctors) and the 6 cross-cutting criteria (achieve cost savings, reduce burden, safeguard public health, improve access to rural communities, eliminate disparities, track to measurable outcomes and impact)" title="Meaningful Measures Diagram">
            <a:extLst>
              <a:ext uri="{FF2B5EF4-FFF2-40B4-BE49-F238E27FC236}">
                <a16:creationId xmlns:a16="http://schemas.microsoft.com/office/drawing/2014/main" xmlns="" id="{CF6D19F8-7258-3F41-9DAF-81760A22B01E}"/>
              </a:ext>
            </a:extLst>
          </p:cNvPr>
          <p:cNvGrpSpPr/>
          <p:nvPr/>
        </p:nvGrpSpPr>
        <p:grpSpPr>
          <a:xfrm>
            <a:off x="154481" y="1360429"/>
            <a:ext cx="4444677" cy="4521482"/>
            <a:chOff x="193742" y="674378"/>
            <a:chExt cx="5926236" cy="6028642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2FA83DB6-17E0-AC49-9E4A-51889669CF45}"/>
                </a:ext>
              </a:extLst>
            </p:cNvPr>
            <p:cNvSpPr/>
            <p:nvPr/>
          </p:nvSpPr>
          <p:spPr>
            <a:xfrm>
              <a:off x="662335" y="1193369"/>
              <a:ext cx="5073024" cy="5073024"/>
            </a:xfrm>
            <a:prstGeom prst="ellipse">
              <a:avLst/>
            </a:prstGeom>
            <a:noFill/>
            <a:ln w="412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CB2AB561-3B99-4940-BCA8-7E345D5751E3}"/>
                </a:ext>
              </a:extLst>
            </p:cNvPr>
            <p:cNvSpPr/>
            <p:nvPr/>
          </p:nvSpPr>
          <p:spPr>
            <a:xfrm>
              <a:off x="4800599" y="4303059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C8F9766C-C124-024A-9BC4-817BACB4AFC7}"/>
                </a:ext>
              </a:extLst>
            </p:cNvPr>
            <p:cNvSpPr/>
            <p:nvPr/>
          </p:nvSpPr>
          <p:spPr>
            <a:xfrm>
              <a:off x="2568387" y="5378824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D54D2999-212D-4B4C-B314-460D6F7C54D6}"/>
                </a:ext>
              </a:extLst>
            </p:cNvPr>
            <p:cNvSpPr/>
            <p:nvPr/>
          </p:nvSpPr>
          <p:spPr>
            <a:xfrm>
              <a:off x="228599" y="4303059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6EC956A3-F6AC-3648-A2D5-2D43BA73FDE4}"/>
                </a:ext>
              </a:extLst>
            </p:cNvPr>
            <p:cNvSpPr/>
            <p:nvPr/>
          </p:nvSpPr>
          <p:spPr>
            <a:xfrm>
              <a:off x="322728" y="1922930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58EEF58E-FB12-E143-A728-F14F73E27B16}"/>
                </a:ext>
              </a:extLst>
            </p:cNvPr>
            <p:cNvSpPr/>
            <p:nvPr/>
          </p:nvSpPr>
          <p:spPr>
            <a:xfrm>
              <a:off x="2608728" y="699247"/>
              <a:ext cx="1264024" cy="1264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42" name="Picture 41" title="decorative">
              <a:extLst>
                <a:ext uri="{FF2B5EF4-FFF2-40B4-BE49-F238E27FC236}">
                  <a16:creationId xmlns:a16="http://schemas.microsoft.com/office/drawing/2014/main" xmlns="" id="{3379391E-527A-5848-96C4-3E2CF0417B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3" t="3639" r="3639" b="5432"/>
            <a:stretch/>
          </p:blipFill>
          <p:spPr>
            <a:xfrm>
              <a:off x="2559322" y="5336942"/>
              <a:ext cx="1328648" cy="1366078"/>
            </a:xfrm>
            <a:prstGeom prst="ellipse">
              <a:avLst/>
            </a:prstGeom>
          </p:spPr>
        </p:pic>
        <p:pic>
          <p:nvPicPr>
            <p:cNvPr id="43" name="Picture 42" title="decorative">
              <a:extLst>
                <a:ext uri="{FF2B5EF4-FFF2-40B4-BE49-F238E27FC236}">
                  <a16:creationId xmlns:a16="http://schemas.microsoft.com/office/drawing/2014/main" xmlns="" id="{ADCE0451-AB26-AF42-B626-031A84D34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1" t="6071" r="5522" b="4241"/>
            <a:stretch/>
          </p:blipFill>
          <p:spPr>
            <a:xfrm>
              <a:off x="2563416" y="674378"/>
              <a:ext cx="1320462" cy="1319674"/>
            </a:xfrm>
            <a:prstGeom prst="ellipse">
              <a:avLst/>
            </a:prstGeom>
          </p:spPr>
        </p:pic>
        <p:pic>
          <p:nvPicPr>
            <p:cNvPr id="44" name="Picture 43" title="decorative">
              <a:extLst>
                <a:ext uri="{FF2B5EF4-FFF2-40B4-BE49-F238E27FC236}">
                  <a16:creationId xmlns:a16="http://schemas.microsoft.com/office/drawing/2014/main" xmlns="" id="{19C4D99A-733E-D846-9ACF-C9BB5500D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4" t="3786" r="3786" b="577"/>
            <a:stretch/>
          </p:blipFill>
          <p:spPr>
            <a:xfrm>
              <a:off x="4742391" y="1743289"/>
              <a:ext cx="1350628" cy="1337628"/>
            </a:xfrm>
            <a:prstGeom prst="ellipse">
              <a:avLst/>
            </a:prstGeom>
          </p:spPr>
        </p:pic>
        <p:pic>
          <p:nvPicPr>
            <p:cNvPr id="45" name="Picture 44" title="decorative">
              <a:extLst>
                <a:ext uri="{FF2B5EF4-FFF2-40B4-BE49-F238E27FC236}">
                  <a16:creationId xmlns:a16="http://schemas.microsoft.com/office/drawing/2014/main" xmlns="" id="{6C4064FC-44A9-AD43-991F-224D1AFCB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" t="2775" r="6899" b="1498"/>
            <a:stretch/>
          </p:blipFill>
          <p:spPr>
            <a:xfrm>
              <a:off x="4765374" y="4276900"/>
              <a:ext cx="1354604" cy="1346606"/>
            </a:xfrm>
            <a:prstGeom prst="ellipse">
              <a:avLst/>
            </a:prstGeom>
          </p:spPr>
        </p:pic>
        <p:pic>
          <p:nvPicPr>
            <p:cNvPr id="46" name="Picture 45" title="decorative">
              <a:extLst>
                <a:ext uri="{FF2B5EF4-FFF2-40B4-BE49-F238E27FC236}">
                  <a16:creationId xmlns:a16="http://schemas.microsoft.com/office/drawing/2014/main" xmlns="" id="{62ABA5FE-2CF9-9E43-A901-831A79F05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0" t="2862" r="1637" b="2229"/>
            <a:stretch/>
          </p:blipFill>
          <p:spPr>
            <a:xfrm>
              <a:off x="277259" y="1891578"/>
              <a:ext cx="1346606" cy="1346606"/>
            </a:xfrm>
            <a:prstGeom prst="ellipse">
              <a:avLst/>
            </a:prstGeom>
          </p:spPr>
        </p:pic>
        <p:pic>
          <p:nvPicPr>
            <p:cNvPr id="47" name="Picture 46" title="decorative">
              <a:extLst>
                <a:ext uri="{FF2B5EF4-FFF2-40B4-BE49-F238E27FC236}">
                  <a16:creationId xmlns:a16="http://schemas.microsoft.com/office/drawing/2014/main" xmlns="" id="{06906B1D-99CD-6B41-88FC-0CA80E1375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7" t="2899" r="18070" b="12034"/>
            <a:stretch/>
          </p:blipFill>
          <p:spPr>
            <a:xfrm>
              <a:off x="193742" y="4276528"/>
              <a:ext cx="1346606" cy="1337628"/>
            </a:xfrm>
            <a:prstGeom prst="ellipse">
              <a:avLst/>
            </a:prstGeom>
          </p:spPr>
        </p:pic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67C747B4-97A7-9C4C-A4AD-5DF6798CE8C8}"/>
                </a:ext>
              </a:extLst>
            </p:cNvPr>
            <p:cNvSpPr/>
            <p:nvPr/>
          </p:nvSpPr>
          <p:spPr>
            <a:xfrm>
              <a:off x="1968283" y="2371242"/>
              <a:ext cx="2510726" cy="2510726"/>
            </a:xfrm>
            <a:prstGeom prst="ellipse">
              <a:avLst/>
            </a:prstGeom>
            <a:solidFill>
              <a:srgbClr val="0274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61EDB3E5-7677-5A47-8DC6-CD5ED667C144}"/>
                </a:ext>
              </a:extLst>
            </p:cNvPr>
            <p:cNvSpPr txBox="1"/>
            <p:nvPr/>
          </p:nvSpPr>
          <p:spPr>
            <a:xfrm>
              <a:off x="1976033" y="3363136"/>
              <a:ext cx="2495229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Improve CMS  Customer Experience Support State Flexibility and Local Leadership Support Innovative Approaches </a:t>
              </a:r>
            </a:p>
            <a:p>
              <a:pPr algn="ctr"/>
              <a: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Empower Patients </a:t>
              </a:r>
              <a:b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and Doctors</a:t>
              </a:r>
            </a:p>
            <a:p>
              <a:pPr algn="ctr"/>
              <a:endParaRPr lang="en-US" sz="9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50" name="Picture 49" title="decorative">
              <a:extLst>
                <a:ext uri="{FF2B5EF4-FFF2-40B4-BE49-F238E27FC236}">
                  <a16:creationId xmlns:a16="http://schemas.microsoft.com/office/drawing/2014/main" xmlns="" id="{61037471-A00A-F74C-A8B6-E95FA4D6E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89692" y="2429465"/>
              <a:ext cx="867908" cy="914196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491222D2-92B8-6C47-B87B-007D8EB523E7}"/>
                </a:ext>
              </a:extLst>
            </p:cNvPr>
            <p:cNvSpPr txBox="1"/>
            <p:nvPr/>
          </p:nvSpPr>
          <p:spPr>
            <a:xfrm>
              <a:off x="3634351" y="4912966"/>
              <a:ext cx="12631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SAFEGUARD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PUBLIC HEALTH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6032EC6C-80E6-B940-BB1F-8A14C3A4EACA}"/>
                </a:ext>
              </a:extLst>
            </p:cNvPr>
            <p:cNvSpPr txBox="1"/>
            <p:nvPr/>
          </p:nvSpPr>
          <p:spPr>
            <a:xfrm>
              <a:off x="4502261" y="3363135"/>
              <a:ext cx="143359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TRACK TO MEASURABLE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OUTCOMES 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&amp; IMPACT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DC9F418B-5FE2-5347-8A1E-9E1A87257F14}"/>
                </a:ext>
              </a:extLst>
            </p:cNvPr>
            <p:cNvSpPr txBox="1"/>
            <p:nvPr/>
          </p:nvSpPr>
          <p:spPr>
            <a:xfrm>
              <a:off x="1712565" y="4912966"/>
              <a:ext cx="968643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ACHIEVE COST SAVINGS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89AD3DEA-7C47-354D-9EAE-8EA6675D0B0E}"/>
                </a:ext>
              </a:extLst>
            </p:cNvPr>
            <p:cNvSpPr txBox="1"/>
            <p:nvPr/>
          </p:nvSpPr>
          <p:spPr>
            <a:xfrm>
              <a:off x="736171" y="3363135"/>
              <a:ext cx="1433591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IMPROVE ACCESS FOR RURAL COMMUNITIES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A6E965A8-8133-1640-BEA2-49585F85CE09}"/>
                </a:ext>
              </a:extLst>
            </p:cNvPr>
            <p:cNvSpPr txBox="1"/>
            <p:nvPr/>
          </p:nvSpPr>
          <p:spPr>
            <a:xfrm>
              <a:off x="1712565" y="1983786"/>
              <a:ext cx="1759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REDUCE 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BURDEN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BBFAA23A-B418-AB43-BCC0-969FE60CC8AB}"/>
                </a:ext>
              </a:extLst>
            </p:cNvPr>
            <p:cNvSpPr txBox="1"/>
            <p:nvPr/>
          </p:nvSpPr>
          <p:spPr>
            <a:xfrm>
              <a:off x="3665347" y="1983786"/>
              <a:ext cx="1759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EMLIMINATE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DISPARITIES</a:t>
              </a:r>
            </a:p>
          </p:txBody>
        </p:sp>
      </p:grpSp>
      <p:grpSp>
        <p:nvGrpSpPr>
          <p:cNvPr id="217" name="Group 216" descr="Diagram showing the 4 CMS Strategic Goals (improve CMS customer experience, spport state flexibility and local leadership, support innovative approaches, empower patients and doctors) and the 6 cross-cutting criteria (achieve cost savings, reduce burden, safeguard public health, improve access to rural communities, eliminate disparities, track to measurable outcomes and impact)" title="Meaningful Measure Diagram">
            <a:extLst>
              <a:ext uri="{FF2B5EF4-FFF2-40B4-BE49-F238E27FC236}">
                <a16:creationId xmlns:a16="http://schemas.microsoft.com/office/drawing/2014/main" xmlns="" id="{982E32B4-2C68-0340-A6FD-920F24B19563}"/>
              </a:ext>
            </a:extLst>
          </p:cNvPr>
          <p:cNvGrpSpPr/>
          <p:nvPr/>
        </p:nvGrpSpPr>
        <p:grpSpPr>
          <a:xfrm>
            <a:off x="2325636" y="1161329"/>
            <a:ext cx="4444677" cy="4410543"/>
            <a:chOff x="2520083" y="405438"/>
            <a:chExt cx="5926236" cy="5880724"/>
          </a:xfrm>
        </p:grpSpPr>
        <p:sp>
          <p:nvSpPr>
            <p:cNvPr id="218" name="Oval 217">
              <a:extLst>
                <a:ext uri="{FF2B5EF4-FFF2-40B4-BE49-F238E27FC236}">
                  <a16:creationId xmlns:a16="http://schemas.microsoft.com/office/drawing/2014/main" xmlns="" id="{A0FEF8C9-7F68-004A-9E48-F920BB81D28E}"/>
                </a:ext>
              </a:extLst>
            </p:cNvPr>
            <p:cNvSpPr/>
            <p:nvPr/>
          </p:nvSpPr>
          <p:spPr>
            <a:xfrm>
              <a:off x="2988676" y="776511"/>
              <a:ext cx="5073024" cy="5073024"/>
            </a:xfrm>
            <a:prstGeom prst="ellipse">
              <a:avLst/>
            </a:prstGeom>
            <a:noFill/>
            <a:ln w="412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219" name="Picture 218" descr="Diagram showing the 4 CMS Strategic Goals (improve CMS customer experience, spport state flexibility and local leadership, support innovative approaches, empower patients and doctors) and the 6 cross-cutting criteria (achieve cost savings, reduce burden, safeguard public health, improve access to rural communities, eliminate disparities, track to measurable outcomes and impact)" title="Meaningful Measures Diagram">
              <a:extLst>
                <a:ext uri="{FF2B5EF4-FFF2-40B4-BE49-F238E27FC236}">
                  <a16:creationId xmlns:a16="http://schemas.microsoft.com/office/drawing/2014/main" xmlns="" id="{374E547E-7A74-2C4B-863C-6EF44E09B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3" t="3639" r="3639" b="5432"/>
            <a:stretch/>
          </p:blipFill>
          <p:spPr>
            <a:xfrm>
              <a:off x="4885663" y="4920084"/>
              <a:ext cx="1328648" cy="1366078"/>
            </a:xfrm>
            <a:prstGeom prst="ellipse">
              <a:avLst/>
            </a:prstGeom>
          </p:spPr>
        </p:pic>
        <p:pic>
          <p:nvPicPr>
            <p:cNvPr id="220" name="Picture 219" title="decorative">
              <a:extLst>
                <a:ext uri="{FF2B5EF4-FFF2-40B4-BE49-F238E27FC236}">
                  <a16:creationId xmlns:a16="http://schemas.microsoft.com/office/drawing/2014/main" xmlns="" id="{914F9F8D-7C18-4A4D-928B-C13505FE2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1" t="6071" r="5522" b="4241"/>
            <a:stretch/>
          </p:blipFill>
          <p:spPr>
            <a:xfrm>
              <a:off x="4889756" y="405438"/>
              <a:ext cx="1320462" cy="1319674"/>
            </a:xfrm>
            <a:prstGeom prst="ellipse">
              <a:avLst/>
            </a:prstGeom>
          </p:spPr>
        </p:pic>
        <p:pic>
          <p:nvPicPr>
            <p:cNvPr id="221" name="Picture 220" title="decorative">
              <a:extLst>
                <a:ext uri="{FF2B5EF4-FFF2-40B4-BE49-F238E27FC236}">
                  <a16:creationId xmlns:a16="http://schemas.microsoft.com/office/drawing/2014/main" xmlns="" id="{0BAA52A1-BA27-1245-8C93-44E5EE24E2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4" t="3786" r="3786" b="577"/>
            <a:stretch/>
          </p:blipFill>
          <p:spPr>
            <a:xfrm>
              <a:off x="7055286" y="1474348"/>
              <a:ext cx="1350628" cy="1337628"/>
            </a:xfrm>
            <a:prstGeom prst="ellipse">
              <a:avLst/>
            </a:prstGeom>
          </p:spPr>
        </p:pic>
        <p:pic>
          <p:nvPicPr>
            <p:cNvPr id="222" name="Picture 221" title="decorative">
              <a:extLst>
                <a:ext uri="{FF2B5EF4-FFF2-40B4-BE49-F238E27FC236}">
                  <a16:creationId xmlns:a16="http://schemas.microsoft.com/office/drawing/2014/main" xmlns="" id="{E4C3C8DE-ADA4-6348-91DD-44463D44E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" t="2775" r="6899" b="1498"/>
            <a:stretch/>
          </p:blipFill>
          <p:spPr>
            <a:xfrm>
              <a:off x="7091715" y="3860042"/>
              <a:ext cx="1354604" cy="1346606"/>
            </a:xfrm>
            <a:prstGeom prst="ellipse">
              <a:avLst/>
            </a:prstGeom>
          </p:spPr>
        </p:pic>
        <p:pic>
          <p:nvPicPr>
            <p:cNvPr id="223" name="Picture 222" title="decorative">
              <a:extLst>
                <a:ext uri="{FF2B5EF4-FFF2-40B4-BE49-F238E27FC236}">
                  <a16:creationId xmlns:a16="http://schemas.microsoft.com/office/drawing/2014/main" xmlns="" id="{1E9EAB98-3295-BA4C-BC6B-A320A199AE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0" t="2862" r="1637" b="2229"/>
            <a:stretch/>
          </p:blipFill>
          <p:spPr>
            <a:xfrm>
              <a:off x="2603600" y="1474720"/>
              <a:ext cx="1346606" cy="1346606"/>
            </a:xfrm>
            <a:prstGeom prst="ellipse">
              <a:avLst/>
            </a:prstGeom>
          </p:spPr>
        </p:pic>
        <p:pic>
          <p:nvPicPr>
            <p:cNvPr id="224" name="Picture 223" title="decorative">
              <a:extLst>
                <a:ext uri="{FF2B5EF4-FFF2-40B4-BE49-F238E27FC236}">
                  <a16:creationId xmlns:a16="http://schemas.microsoft.com/office/drawing/2014/main" xmlns="" id="{468E1B3C-D429-AD4F-AFDF-43B066829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7" t="2899" r="18070" b="12034"/>
            <a:stretch/>
          </p:blipFill>
          <p:spPr>
            <a:xfrm>
              <a:off x="2520083" y="3859670"/>
              <a:ext cx="1346606" cy="1337628"/>
            </a:xfrm>
            <a:prstGeom prst="ellipse">
              <a:avLst/>
            </a:prstGeom>
          </p:spPr>
        </p:pic>
        <p:sp>
          <p:nvSpPr>
            <p:cNvPr id="225" name="Oval 224">
              <a:extLst>
                <a:ext uri="{FF2B5EF4-FFF2-40B4-BE49-F238E27FC236}">
                  <a16:creationId xmlns:a16="http://schemas.microsoft.com/office/drawing/2014/main" xmlns="" id="{499867FA-09CC-4243-9FEE-A806379FDE04}"/>
                </a:ext>
              </a:extLst>
            </p:cNvPr>
            <p:cNvSpPr/>
            <p:nvPr/>
          </p:nvSpPr>
          <p:spPr>
            <a:xfrm>
              <a:off x="4294624" y="1954384"/>
              <a:ext cx="2510726" cy="2510726"/>
            </a:xfrm>
            <a:prstGeom prst="ellipse">
              <a:avLst/>
            </a:prstGeom>
            <a:solidFill>
              <a:srgbClr val="0274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xmlns="" id="{CAE6EBA3-4E49-7148-AD06-818E81156BC0}"/>
                </a:ext>
              </a:extLst>
            </p:cNvPr>
            <p:cNvSpPr txBox="1"/>
            <p:nvPr/>
          </p:nvSpPr>
          <p:spPr>
            <a:xfrm>
              <a:off x="4302374" y="2946279"/>
              <a:ext cx="2495229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Improve CMS  Customer Experience Support State Flexibility and Local Leadership Support Innovative Approaches </a:t>
              </a:r>
            </a:p>
            <a:p>
              <a:pPr algn="ctr"/>
              <a: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Empower Patients </a:t>
              </a:r>
              <a:b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9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and Doctors</a:t>
              </a:r>
            </a:p>
            <a:p>
              <a:pPr algn="ctr"/>
              <a:endParaRPr lang="en-US" sz="9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227" name="Picture 226" title="decorative">
              <a:extLst>
                <a:ext uri="{FF2B5EF4-FFF2-40B4-BE49-F238E27FC236}">
                  <a16:creationId xmlns:a16="http://schemas.microsoft.com/office/drawing/2014/main" xmlns="" id="{A1760E80-3632-2547-A9F1-D6FFEC626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16033" y="2012607"/>
              <a:ext cx="867908" cy="914196"/>
            </a:xfrm>
            <a:prstGeom prst="rect">
              <a:avLst/>
            </a:prstGeom>
          </p:spPr>
        </p:pic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xmlns="" id="{DFB04C0A-653F-FF42-B4EE-646EDBA40D52}"/>
                </a:ext>
              </a:extLst>
            </p:cNvPr>
            <p:cNvSpPr txBox="1"/>
            <p:nvPr/>
          </p:nvSpPr>
          <p:spPr>
            <a:xfrm>
              <a:off x="5960692" y="4496107"/>
              <a:ext cx="12631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SAFEGUARD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PUBLIC HEALTH</a:t>
              </a: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xmlns="" id="{3B397059-A695-1740-BCF7-3881D371170C}"/>
                </a:ext>
              </a:extLst>
            </p:cNvPr>
            <p:cNvSpPr txBox="1"/>
            <p:nvPr/>
          </p:nvSpPr>
          <p:spPr>
            <a:xfrm>
              <a:off x="6828602" y="2946277"/>
              <a:ext cx="143359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TRACK TO MEASURABLE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OUTCOMES 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&amp; IMPACT</a:t>
              </a: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xmlns="" id="{BD55ED5A-40F9-7240-9FFF-3F0A3089A2AD}"/>
                </a:ext>
              </a:extLst>
            </p:cNvPr>
            <p:cNvSpPr txBox="1"/>
            <p:nvPr/>
          </p:nvSpPr>
          <p:spPr>
            <a:xfrm>
              <a:off x="4038906" y="4496107"/>
              <a:ext cx="968643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ACHIEVE COST SAVINGS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xmlns="" id="{5C56802B-4AE4-F84C-86C3-93D36E3BC738}"/>
                </a:ext>
              </a:extLst>
            </p:cNvPr>
            <p:cNvSpPr txBox="1"/>
            <p:nvPr/>
          </p:nvSpPr>
          <p:spPr>
            <a:xfrm>
              <a:off x="3062512" y="2946277"/>
              <a:ext cx="1433591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IMPROVE ACCESS FOR RURAL COMMUNITIES</a:t>
              </a: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xmlns="" id="{19946631-5D64-C14D-91B5-8B5F1C016E27}"/>
                </a:ext>
              </a:extLst>
            </p:cNvPr>
            <p:cNvSpPr txBox="1"/>
            <p:nvPr/>
          </p:nvSpPr>
          <p:spPr>
            <a:xfrm>
              <a:off x="4038906" y="1566929"/>
              <a:ext cx="1759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REDUCE 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BURDEN</a:t>
              </a: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xmlns="" id="{E4FD9E7D-582E-0E4F-AAF8-705CEEC6D9F6}"/>
                </a:ext>
              </a:extLst>
            </p:cNvPr>
            <p:cNvSpPr txBox="1"/>
            <p:nvPr/>
          </p:nvSpPr>
          <p:spPr>
            <a:xfrm>
              <a:off x="5991688" y="1566929"/>
              <a:ext cx="1759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EMLIMINATE</a:t>
              </a:r>
              <a:br>
                <a:rPr lang="en-US" sz="825" b="1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825" b="1" dirty="0">
                  <a:latin typeface="Calibri" charset="0"/>
                  <a:ea typeface="Calibri" charset="0"/>
                  <a:cs typeface="Calibri" charset="0"/>
                </a:rPr>
                <a:t>DISPARITIES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923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975" y="1164905"/>
            <a:ext cx="8559274" cy="521953"/>
          </a:xfrm>
        </p:spPr>
        <p:txBody>
          <a:bodyPr>
            <a:normAutofit/>
          </a:bodyPr>
          <a:lstStyle/>
          <a:p>
            <a:r>
              <a:rPr lang="en-US" sz="2100" dirty="0"/>
              <a:t>Promote Effective Communication &amp; Coordination of Care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7108" y="1745658"/>
            <a:ext cx="357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4986"/>
                </a:solidFill>
                <a:latin typeface="Calibri" charset="0"/>
                <a:ea typeface="Calibri" charset="0"/>
                <a:cs typeface="Calibri" charset="0"/>
              </a:rPr>
              <a:t>MEANINGFUL MEASURE AREAS:</a:t>
            </a:r>
          </a:p>
        </p:txBody>
      </p:sp>
      <p:pic>
        <p:nvPicPr>
          <p:cNvPr id="51" name="Picture 50" title="decorativ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" t="6071" r="5522" b="4241"/>
          <a:stretch/>
        </p:blipFill>
        <p:spPr>
          <a:xfrm>
            <a:off x="273975" y="1616109"/>
            <a:ext cx="613133" cy="612767"/>
          </a:xfrm>
          <a:prstGeom prst="ellipse">
            <a:avLst/>
          </a:prstGeom>
        </p:spPr>
      </p:pic>
      <p:grpSp>
        <p:nvGrpSpPr>
          <p:cNvPr id="44" name="Group 43" descr="grouping of text boxes" title="no picture"/>
          <p:cNvGrpSpPr/>
          <p:nvPr/>
        </p:nvGrpSpPr>
        <p:grpSpPr>
          <a:xfrm>
            <a:off x="-148047" y="2198580"/>
            <a:ext cx="9527177" cy="4238638"/>
            <a:chOff x="0" y="1543529"/>
            <a:chExt cx="12192000" cy="5419982"/>
          </a:xfrm>
        </p:grpSpPr>
        <p:sp>
          <p:nvSpPr>
            <p:cNvPr id="45" name="TextBox 44"/>
            <p:cNvSpPr txBox="1"/>
            <p:nvPr/>
          </p:nvSpPr>
          <p:spPr>
            <a:xfrm>
              <a:off x="298213" y="1655590"/>
              <a:ext cx="3402250" cy="354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86"/>
                  </a:solidFill>
                  <a:effectLst/>
                  <a:uLnTx/>
                  <a:uFillTx/>
                  <a:latin typeface="Calibri" panose="020F0502020204030204"/>
                </a:rPr>
                <a:t>MEDICATION MANAGEMENT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98213" y="2223567"/>
              <a:ext cx="4288075" cy="2066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Use of High Risk Medications in the Elderly - 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86"/>
                  </a:solidFill>
                  <a:effectLst/>
                  <a:uLnTx/>
                  <a:uFillTx/>
                  <a:latin typeface="Calibri" panose="020F0502020204030204"/>
                </a:rPr>
                <a:t>QPP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Medication Reconciliation Post-Discharge - 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86"/>
                  </a:solidFill>
                  <a:effectLst/>
                  <a:uLnTx/>
                  <a:uFillTx/>
                  <a:latin typeface="Calibri" panose="020F0502020204030204"/>
                </a:rPr>
                <a:t>MSSP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 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Annual Monitoring for Patients on Persistent Medications (MPM) - 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86"/>
                  </a:solidFill>
                  <a:effectLst/>
                  <a:uLnTx/>
                  <a:uFillTx/>
                  <a:latin typeface="Calibri" panose="020F0502020204030204"/>
                </a:rPr>
                <a:t>QRS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Drug Regimen Review Conducted with </a:t>
              </a:r>
              <a:b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</a:b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Follow-Up for Identified Issues - 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86"/>
                  </a:solidFill>
                  <a:effectLst/>
                  <a:uLnTx/>
                  <a:uFillTx/>
                  <a:latin typeface="Calibri" panose="020F0502020204030204"/>
                </a:rPr>
                <a:t>IRF QRP, LTCH QRP, SNF QRP, HH QRP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626568" y="2398273"/>
              <a:ext cx="4045946" cy="924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Standardized Readmission Ratio (SRR) - 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86"/>
                  </a:solidFill>
                  <a:effectLst/>
                  <a:uLnTx/>
                  <a:uFillTx/>
                  <a:latin typeface="Calibri" panose="020F0502020204030204"/>
                </a:rPr>
                <a:t>ESRD QIP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Plan All-Cause Readmissions - 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86"/>
                  </a:solidFill>
                  <a:effectLst/>
                  <a:uLnTx/>
                  <a:uFillTx/>
                  <a:latin typeface="Calibri" panose="020F0502020204030204"/>
                </a:rPr>
                <a:t>Medicaid &amp; CHIP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991083" y="2682158"/>
              <a:ext cx="2786582" cy="590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Use of an Electronic Health Record - 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86"/>
                  </a:solidFill>
                  <a:effectLst/>
                  <a:uLnTx/>
                  <a:uFillTx/>
                  <a:latin typeface="Calibri" panose="020F0502020204030204"/>
                </a:rPr>
                <a:t>IPFQR, QIO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626568" y="1601798"/>
              <a:ext cx="3031532" cy="590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86"/>
                  </a:solidFill>
                  <a:effectLst/>
                  <a:uLnTx/>
                  <a:uFillTx/>
                  <a:latin typeface="Calibri" panose="020F0502020204030204"/>
                </a:rPr>
                <a:t>ADMISSIONS AND </a:t>
              </a:r>
              <a:b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86"/>
                  </a:solidFill>
                  <a:effectLst/>
                  <a:uLnTx/>
                  <a:uFillTx/>
                  <a:latin typeface="Calibri" panose="020F0502020204030204"/>
                </a:rPr>
              </a:b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86"/>
                  </a:solidFill>
                  <a:effectLst/>
                  <a:uLnTx/>
                  <a:uFillTx/>
                  <a:latin typeface="Calibri" panose="020F0502020204030204"/>
                </a:rPr>
                <a:t>READMISSIONS TO HOSPITALS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991080" y="1601801"/>
              <a:ext cx="2929457" cy="826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86"/>
                  </a:solidFill>
                  <a:effectLst/>
                  <a:uLnTx/>
                  <a:uFillTx/>
                  <a:latin typeface="Calibri" panose="020F0502020204030204"/>
                </a:rPr>
                <a:t>TRANSFER OF HEALTH INFORMATION </a:t>
              </a:r>
              <a:b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86"/>
                  </a:solidFill>
                  <a:effectLst/>
                  <a:uLnTx/>
                  <a:uFillTx/>
                  <a:latin typeface="Calibri" panose="020F0502020204030204"/>
                </a:rPr>
              </a:b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86"/>
                  </a:solidFill>
                  <a:effectLst/>
                  <a:uLnTx/>
                  <a:uFillTx/>
                  <a:latin typeface="Calibri" panose="020F0502020204030204"/>
                </a:rPr>
                <a:t>AND INTEROPERABILITY 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4504356" y="1543529"/>
              <a:ext cx="0" cy="2659502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>
            <a:xfrm>
              <a:off x="8867141" y="1543529"/>
              <a:ext cx="0" cy="2659502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57" name="TextBox 56"/>
            <p:cNvSpPr txBox="1"/>
            <p:nvPr/>
          </p:nvSpPr>
          <p:spPr>
            <a:xfrm>
              <a:off x="298213" y="1937817"/>
              <a:ext cx="2556865" cy="334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Measures</a:t>
              </a:r>
              <a:endPara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4986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626568" y="2137843"/>
              <a:ext cx="2556865" cy="334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Measures</a:t>
              </a:r>
              <a:endPara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4986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991082" y="2380729"/>
              <a:ext cx="1744899" cy="334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Measures</a:t>
              </a:r>
              <a:endPara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4986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10696EF4-0D61-324F-ACA7-FA417823F00A}"/>
                </a:ext>
              </a:extLst>
            </p:cNvPr>
            <p:cNvGrpSpPr/>
            <p:nvPr/>
          </p:nvGrpSpPr>
          <p:grpSpPr>
            <a:xfrm>
              <a:off x="0" y="4817780"/>
              <a:ext cx="12192000" cy="2145731"/>
              <a:chOff x="0" y="4817780"/>
              <a:chExt cx="12192000" cy="2145731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xmlns="" id="{1053CF63-3273-534C-AFE6-987B4F899499}"/>
                  </a:ext>
                </a:extLst>
              </p:cNvPr>
              <p:cNvSpPr/>
              <p:nvPr/>
            </p:nvSpPr>
            <p:spPr>
              <a:xfrm>
                <a:off x="0" y="4817780"/>
                <a:ext cx="12192000" cy="2105391"/>
              </a:xfrm>
              <a:prstGeom prst="rect">
                <a:avLst/>
              </a:prstGeom>
              <a:solidFill>
                <a:srgbClr val="004986">
                  <a:alpha val="17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05A31F62-8BEC-9446-9629-CC54775870E4}"/>
                  </a:ext>
                </a:extLst>
              </p:cNvPr>
              <p:cNvSpPr txBox="1"/>
              <p:nvPr/>
            </p:nvSpPr>
            <p:spPr>
              <a:xfrm>
                <a:off x="258933" y="4862559"/>
                <a:ext cx="4855992" cy="354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4986"/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rPr>
                  <a:t>Programs Using Illustrative Measures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xmlns="" id="{14052403-C993-8E45-84D1-BACE70E5E7A5}"/>
                  </a:ext>
                </a:extLst>
              </p:cNvPr>
              <p:cNvSpPr txBox="1"/>
              <p:nvPr/>
            </p:nvSpPr>
            <p:spPr>
              <a:xfrm>
                <a:off x="281492" y="5153151"/>
                <a:ext cx="5143496" cy="1810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Quality Payment Program (QPP)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Medicare Shared Savings Program (MSSP)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Health Insurance Marketplace Quality Rating System (QRS)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Inpatient Rehabilitation Facility Quality Reporting Program (IRF QRP)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Skilled Nursing Facility Quality Reporting Program (SNF QRP)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xmlns="" id="{0584C87F-8BBC-0440-B3DD-AD3C4B12608C}"/>
                  </a:ext>
                </a:extLst>
              </p:cNvPr>
              <p:cNvSpPr txBox="1"/>
              <p:nvPr/>
            </p:nvSpPr>
            <p:spPr>
              <a:xfrm>
                <a:off x="5491166" y="4895976"/>
                <a:ext cx="5143496" cy="1908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Long-Term Care Hospital Quality Reporting Program (LTCH QRP) 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Home Health Quality Reporting Program (HH QRP)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End-Stage Renal Disease Quality Incentive Program (ESRD QIP) 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Medicaid and CHIP (Medicaid &amp; CHIP)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Inpatient Psychiatric Facility Quality Reporting (IPFQR) Program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Quality Improvement Organization (QIO)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42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975" y="1164905"/>
            <a:ext cx="8443305" cy="521953"/>
          </a:xfrm>
        </p:spPr>
        <p:txBody>
          <a:bodyPr>
            <a:normAutofit/>
          </a:bodyPr>
          <a:lstStyle/>
          <a:p>
            <a:r>
              <a:rPr lang="en-US" sz="2100" dirty="0"/>
              <a:t>Promote Effective Prevention &amp; Treatment of Chronic Disease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0523" y="1677611"/>
            <a:ext cx="357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  <a:latin typeface="Calibri" charset="0"/>
                <a:ea typeface="Calibri" charset="0"/>
                <a:cs typeface="Calibri" charset="0"/>
              </a:rPr>
              <a:t>MEANINGFUL MEASURE AREAS:</a:t>
            </a:r>
          </a:p>
        </p:txBody>
      </p:sp>
      <p:pic>
        <p:nvPicPr>
          <p:cNvPr id="24" name="Picture 23" title="decorative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3786" r="3786" b="577"/>
          <a:stretch/>
        </p:blipFill>
        <p:spPr>
          <a:xfrm>
            <a:off x="208893" y="1569310"/>
            <a:ext cx="591630" cy="585935"/>
          </a:xfrm>
          <a:prstGeom prst="ellipse">
            <a:avLst/>
          </a:prstGeom>
        </p:spPr>
      </p:pic>
      <p:grpSp>
        <p:nvGrpSpPr>
          <p:cNvPr id="33" name="Group 32" descr="grouping of text boxes" title="no picture"/>
          <p:cNvGrpSpPr/>
          <p:nvPr/>
        </p:nvGrpSpPr>
        <p:grpSpPr>
          <a:xfrm>
            <a:off x="-62915" y="2347599"/>
            <a:ext cx="9516444" cy="3818330"/>
            <a:chOff x="0" y="1543529"/>
            <a:chExt cx="12192000" cy="5253132"/>
          </a:xfrm>
        </p:grpSpPr>
        <p:sp>
          <p:nvSpPr>
            <p:cNvPr id="34" name="TextBox 33"/>
            <p:cNvSpPr txBox="1"/>
            <p:nvPr/>
          </p:nvSpPr>
          <p:spPr>
            <a:xfrm>
              <a:off x="155338" y="1655589"/>
              <a:ext cx="2351499" cy="359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2D04E"/>
                  </a:solidFill>
                  <a:effectLst/>
                  <a:uLnTx/>
                  <a:uFillTx/>
                  <a:latin typeface="Calibri" panose="020F0502020204030204"/>
                </a:rPr>
                <a:t>PREVENTIVE CARE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5338" y="2223566"/>
              <a:ext cx="2556864" cy="2413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Influenza Immunization Received for Current Flu Season - 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86"/>
                  </a:solidFill>
                  <a:effectLst/>
                  <a:uLnTx/>
                  <a:uFillTx/>
                  <a:latin typeface="Calibri" panose="020F0502020204030204"/>
                </a:rPr>
                <a:t>HH QRP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Timeliness of Prenatal Care (PPC) - 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86"/>
                  </a:solidFill>
                  <a:effectLst/>
                  <a:uLnTx/>
                  <a:uFillTx/>
                  <a:latin typeface="Calibri" panose="020F0502020204030204"/>
                </a:rPr>
                <a:t>Medicaid &amp; CHIP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Well-Child Visits in the First </a:t>
              </a:r>
              <a:b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</a:b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15 Months of Life (6 or More Visits) - 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86"/>
                  </a:solidFill>
                  <a:effectLst/>
                  <a:uLnTx/>
                  <a:uFillTx/>
                  <a:latin typeface="Calibri" panose="020F0502020204030204"/>
                </a:rPr>
                <a:t>Medicaid &amp; CHIP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6342" y="2569723"/>
              <a:ext cx="2434545" cy="1736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Osteoporosis Management in Women Who Had a Fracture - 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86"/>
                  </a:solidFill>
                  <a:effectLst/>
                  <a:uLnTx/>
                  <a:uFillTx/>
                  <a:latin typeface="Calibri" panose="020F0502020204030204"/>
                </a:rPr>
                <a:t>QPP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Hemoglobin A1c Test </a:t>
              </a:r>
              <a:b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</a:b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for Pediatric Patients (</a:t>
              </a:r>
              <a:r>
                <a:rPr kumimoji="0" lang="en-US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eCQM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) - 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86"/>
                  </a:solidFill>
                  <a:effectLst/>
                  <a:uLnTx/>
                  <a:uFillTx/>
                  <a:latin typeface="Calibri" panose="020F0502020204030204"/>
                </a:rPr>
                <a:t>Medicaid &amp; CHIP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314431" y="2825035"/>
              <a:ext cx="2179261" cy="825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Follow-up after Hospitalization for Mental Illness - 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86"/>
                  </a:solidFill>
                  <a:effectLst/>
                  <a:uLnTx/>
                  <a:uFillTx/>
                  <a:latin typeface="Calibri" panose="020F0502020204030204"/>
                </a:rPr>
                <a:t>IPFQR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632172" y="2796459"/>
              <a:ext cx="1896244" cy="1503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Alcohol Use Screening - 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86"/>
                  </a:solidFill>
                  <a:effectLst/>
                  <a:uLnTx/>
                  <a:uFillTx/>
                  <a:latin typeface="Calibri" panose="020F0502020204030204"/>
                </a:rPr>
                <a:t>IPFQR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Use of Opioids at High Dosage - 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86"/>
                  </a:solidFill>
                  <a:effectLst/>
                  <a:uLnTx/>
                  <a:uFillTx/>
                  <a:latin typeface="Calibri" panose="020F0502020204030204"/>
                </a:rPr>
                <a:t>Medicaid &amp; CHIP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956086" y="2354019"/>
              <a:ext cx="2235914" cy="1524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Hospital 30-Day, </a:t>
              </a:r>
              <a:b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</a:b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All Cause, Risk-Standardized Mortality Rate (RSMR) Following Heart Failure (HF) Hospitalization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86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-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986"/>
                  </a:solidFill>
                  <a:effectLst/>
                  <a:uLnTx/>
                  <a:uFillTx/>
                  <a:latin typeface="Calibri" panose="020F0502020204030204"/>
                </a:rPr>
                <a:t> HVBP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956084" y="1604916"/>
              <a:ext cx="1843357" cy="592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2D04E"/>
                  </a:solidFill>
                  <a:effectLst/>
                  <a:uLnTx/>
                  <a:uFillTx/>
                  <a:latin typeface="Calibri" panose="020F0502020204030204"/>
                </a:rPr>
                <a:t>RISK ADJUSTED MORTALITY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826342" y="1601798"/>
              <a:ext cx="1960853" cy="825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2D04E"/>
                  </a:solidFill>
                  <a:effectLst/>
                  <a:uLnTx/>
                  <a:uFillTx/>
                  <a:latin typeface="Calibri" panose="020F0502020204030204"/>
                </a:rPr>
                <a:t>MANAGEMENT </a:t>
              </a:r>
              <a:b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2D04E"/>
                  </a:solidFill>
                  <a:effectLst/>
                  <a:uLnTx/>
                  <a:uFillTx/>
                  <a:latin typeface="Calibri" panose="020F0502020204030204"/>
                </a:rPr>
              </a:b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2D04E"/>
                  </a:solidFill>
                  <a:effectLst/>
                  <a:uLnTx/>
                  <a:uFillTx/>
                  <a:latin typeface="Calibri" panose="020F0502020204030204"/>
                </a:rPr>
                <a:t>OF CHRONIC CONDITIONS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319897" y="1601801"/>
              <a:ext cx="1850984" cy="1058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2D04E"/>
                  </a:solidFill>
                  <a:effectLst/>
                  <a:uLnTx/>
                  <a:uFillTx/>
                  <a:latin typeface="Calibri" panose="020F0502020204030204"/>
                </a:rPr>
                <a:t>PREVENTION, TREATMENT, AND MANAGEMENT </a:t>
              </a:r>
              <a:b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2D04E"/>
                  </a:solidFill>
                  <a:effectLst/>
                  <a:uLnTx/>
                  <a:uFillTx/>
                  <a:latin typeface="Calibri" panose="020F0502020204030204"/>
                </a:rPr>
              </a:b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2D04E"/>
                  </a:solidFill>
                  <a:effectLst/>
                  <a:uLnTx/>
                  <a:uFillTx/>
                  <a:latin typeface="Calibri" panose="020F0502020204030204"/>
                </a:rPr>
                <a:t>OF MENTAL HEALTH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632172" y="1601802"/>
              <a:ext cx="2131761" cy="1058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2D04E"/>
                  </a:solidFill>
                  <a:effectLst/>
                  <a:uLnTx/>
                  <a:uFillTx/>
                  <a:latin typeface="Calibri" panose="020F0502020204030204"/>
                </a:rPr>
                <a:t>PREVENTION AND</a:t>
              </a:r>
              <a:b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2D04E"/>
                  </a:solidFill>
                  <a:effectLst/>
                  <a:uLnTx/>
                  <a:uFillTx/>
                  <a:latin typeface="Calibri" panose="020F0502020204030204"/>
                </a:rPr>
              </a:b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2D04E"/>
                  </a:solidFill>
                  <a:effectLst/>
                  <a:uLnTx/>
                  <a:uFillTx/>
                  <a:latin typeface="Calibri" panose="020F0502020204030204"/>
                </a:rPr>
                <a:t>TREATMENT OF OPIOID AND SUBSTANCE USE DISORDERS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2675556" y="1543529"/>
              <a:ext cx="0" cy="2659502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>
            <a:xfrm>
              <a:off x="5195254" y="1543529"/>
              <a:ext cx="0" cy="2659502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>
            <a:xfrm>
              <a:off x="7438974" y="1543529"/>
              <a:ext cx="0" cy="2659502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>
            <a:xfrm>
              <a:off x="9828579" y="1543529"/>
              <a:ext cx="0" cy="2659502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155338" y="1937817"/>
              <a:ext cx="2556864" cy="359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Measures</a:t>
              </a:r>
              <a:endParaRPr kumimoji="0" lang="en-US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4986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841388" y="2309293"/>
              <a:ext cx="2556864" cy="359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Measures</a:t>
              </a:r>
              <a:endParaRPr kumimoji="0" lang="en-US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4986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341701" y="2523606"/>
              <a:ext cx="1744899" cy="359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Measures</a:t>
              </a:r>
              <a:endParaRPr kumimoji="0" lang="en-US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4986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641989" y="2523606"/>
              <a:ext cx="1744899" cy="359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Measures</a:t>
              </a:r>
              <a:endParaRPr kumimoji="0" lang="en-US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4986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927989" y="2094980"/>
              <a:ext cx="1744899" cy="359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Measures</a:t>
              </a:r>
              <a:endParaRPr kumimoji="0" lang="en-US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4986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3F1797BA-29F5-AB45-8B56-4426FD351AC3}"/>
                </a:ext>
              </a:extLst>
            </p:cNvPr>
            <p:cNvGrpSpPr/>
            <p:nvPr/>
          </p:nvGrpSpPr>
          <p:grpSpPr>
            <a:xfrm>
              <a:off x="0" y="4718304"/>
              <a:ext cx="12192000" cy="2078357"/>
              <a:chOff x="0" y="4718304"/>
              <a:chExt cx="12192000" cy="2078357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xmlns="" id="{416A9CCA-77A9-FC47-ACBC-C069F9C4A9FA}"/>
                  </a:ext>
                </a:extLst>
              </p:cNvPr>
              <p:cNvSpPr/>
              <p:nvPr/>
            </p:nvSpPr>
            <p:spPr>
              <a:xfrm>
                <a:off x="0" y="4718304"/>
                <a:ext cx="12192000" cy="2078357"/>
              </a:xfrm>
              <a:prstGeom prst="rect">
                <a:avLst/>
              </a:prstGeom>
              <a:solidFill>
                <a:srgbClr val="92D04E">
                  <a:alpha val="17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="" id="{C98A240B-CB67-304A-8750-D08E1B35BB35}"/>
                  </a:ext>
                </a:extLst>
              </p:cNvPr>
              <p:cNvSpPr txBox="1"/>
              <p:nvPr/>
            </p:nvSpPr>
            <p:spPr>
              <a:xfrm>
                <a:off x="273221" y="4962571"/>
                <a:ext cx="2036841" cy="592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4986"/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rPr>
                  <a:t>Programs Using Illustrative Measures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xmlns="" id="{3C58B618-5575-1F48-8A43-5FFC1A3761F2}"/>
                  </a:ext>
                </a:extLst>
              </p:cNvPr>
              <p:cNvSpPr txBox="1"/>
              <p:nvPr/>
            </p:nvSpPr>
            <p:spPr>
              <a:xfrm>
                <a:off x="2438905" y="4995989"/>
                <a:ext cx="5143496" cy="1714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Quality Payment Program (QPP)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Home Health Quality Reporting Program (HH QRP)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Medicaid and CHIP (Medicaid &amp; CHIP) 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Inpatient Psychiatric Facility Quality Reporting (IPFQR) Program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Hospital Value-Based Purchasing (HVBP) Program 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934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74637" y="1686859"/>
            <a:ext cx="8268471" cy="4315065"/>
          </a:xfrm>
          <a:solidFill>
            <a:schemeClr val="bg1"/>
          </a:solidFill>
        </p:spPr>
        <p:txBody>
          <a:bodyPr/>
          <a:lstStyle/>
          <a:p>
            <a:pPr lvl="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b="1" dirty="0" smtClean="0">
                <a:solidFill>
                  <a:srgbClr val="004986"/>
                </a:solidFill>
                <a:latin typeface="Calibri" charset="0"/>
                <a:ea typeface="Calibri" charset="0"/>
                <a:cs typeface="Calibri" charset="0"/>
              </a:rPr>
              <a:t>The Meaningful Measures Initiative: </a:t>
            </a:r>
          </a:p>
          <a:p>
            <a:pPr marL="45720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dirty="0" smtClean="0"/>
              <a:t>Aligns </a:t>
            </a:r>
            <a:r>
              <a:rPr lang="en-US" dirty="0"/>
              <a:t>with existing quality reporting programs and helps programs to identify </a:t>
            </a:r>
            <a:r>
              <a:rPr lang="en-US" dirty="0" smtClean="0"/>
              <a:t>and select </a:t>
            </a:r>
            <a:r>
              <a:rPr lang="en-US" dirty="0"/>
              <a:t>individual measures</a:t>
            </a:r>
          </a:p>
          <a:p>
            <a:pPr marL="45720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+mn-lt"/>
              </a:rPr>
              <a:t>Allows clinicians and other health care providers to focus on patients and improve quality of care in ways that are meaningful to them</a:t>
            </a:r>
          </a:p>
          <a:p>
            <a:pPr marL="45720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dirty="0"/>
              <a:t>Intends to capture the most impactful and highest priority quality improvement areas for all clinicians including specialists</a:t>
            </a:r>
          </a:p>
          <a:p>
            <a:pPr marL="45720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+mn-lt"/>
              </a:rPr>
              <a:t>Is used to guide rulemaking, measures under construction lists, and impact assessments</a:t>
            </a:r>
          </a:p>
          <a:p>
            <a:pPr>
              <a:lnSpc>
                <a:spcPct val="100000"/>
              </a:lnSpc>
            </a:pP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 Measures that Matter</a:t>
            </a:r>
          </a:p>
        </p:txBody>
      </p:sp>
    </p:spTree>
    <p:extLst>
      <p:ext uri="{BB962C8B-B14F-4D97-AF65-F5344CB8AC3E}">
        <p14:creationId xmlns:p14="http://schemas.microsoft.com/office/powerpoint/2010/main" val="138098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title="From Vision to Reality: Progress to Date"/>
          <p:cNvSpPr/>
          <p:nvPr/>
        </p:nvSpPr>
        <p:spPr>
          <a:xfrm>
            <a:off x="0" y="956600"/>
            <a:ext cx="2298032" cy="5095373"/>
          </a:xfrm>
          <a:prstGeom prst="rect">
            <a:avLst/>
          </a:prstGeom>
          <a:solidFill>
            <a:srgbClr val="0049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Picture Placeholder 6" title="decorative pictures 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976" y="1164905"/>
            <a:ext cx="1850916" cy="24491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000" dirty="0">
                <a:solidFill>
                  <a:schemeClr val="bg1"/>
                </a:solidFill>
              </a:rPr>
              <a:t>From Vision to Reality: Progress </a:t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to Date</a:t>
            </a:r>
          </a:p>
        </p:txBody>
      </p:sp>
      <p:pic>
        <p:nvPicPr>
          <p:cNvPr id="4" name="Picture 3" title="decorative picture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367" y="937994"/>
            <a:ext cx="3400508" cy="5132587"/>
          </a:xfrm>
          <a:prstGeom prst="rect">
            <a:avLst/>
          </a:prstGeom>
        </p:spPr>
      </p:pic>
      <p:pic>
        <p:nvPicPr>
          <p:cNvPr id="5" name="Picture 4" title="decorative picture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423" y="3583415"/>
            <a:ext cx="3717577" cy="2487166"/>
          </a:xfrm>
          <a:prstGeom prst="rect">
            <a:avLst/>
          </a:prstGeom>
        </p:spPr>
      </p:pic>
      <p:pic>
        <p:nvPicPr>
          <p:cNvPr id="6" name="Picture 5" title="decorative picture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0" t="899" r="5550" b="-899"/>
          <a:stretch/>
        </p:blipFill>
        <p:spPr>
          <a:xfrm>
            <a:off x="5426423" y="937994"/>
            <a:ext cx="3717758" cy="267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5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74637" y="1686859"/>
            <a:ext cx="8024631" cy="431506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500" b="1" dirty="0">
                <a:solidFill>
                  <a:srgbClr val="004986"/>
                </a:solidFill>
              </a:rPr>
              <a:t>MUC Lists</a:t>
            </a:r>
          </a:p>
          <a:p>
            <a:pPr>
              <a:lnSpc>
                <a:spcPct val="120000"/>
              </a:lnSpc>
            </a:pPr>
            <a:r>
              <a:rPr lang="en-US" sz="1500" dirty="0" smtClean="0"/>
              <a:t>In 2017, </a:t>
            </a:r>
            <a:r>
              <a:rPr lang="en-US" sz="1500" dirty="0"/>
              <a:t>narrowed the initial </a:t>
            </a:r>
            <a:r>
              <a:rPr lang="en-US" sz="1500" b="1" dirty="0"/>
              <a:t>184 measures </a:t>
            </a:r>
            <a:r>
              <a:rPr lang="en-US" sz="1500" dirty="0"/>
              <a:t>submitted during the open call for measures to </a:t>
            </a:r>
            <a:r>
              <a:rPr lang="en-US" sz="1500" b="1" dirty="0"/>
              <a:t>32 measures (83% reduction)</a:t>
            </a:r>
            <a:r>
              <a:rPr lang="en-US" sz="1500" dirty="0"/>
              <a:t>; this reduced stakeholder review efforts</a:t>
            </a:r>
          </a:p>
          <a:p>
            <a:pPr>
              <a:lnSpc>
                <a:spcPct val="120000"/>
              </a:lnSpc>
            </a:pPr>
            <a:r>
              <a:rPr lang="en-US" sz="1500" b="1" dirty="0"/>
              <a:t>The 32 measures: </a:t>
            </a:r>
          </a:p>
          <a:p>
            <a:pPr lvl="1">
              <a:lnSpc>
                <a:spcPct val="120000"/>
              </a:lnSpc>
            </a:pPr>
            <a:r>
              <a:rPr lang="en-US" sz="1500" dirty="0"/>
              <a:t>Focus on achieving high quality health care and meaningful outcomes for patients, while minimizing burden</a:t>
            </a:r>
          </a:p>
          <a:p>
            <a:pPr lvl="1">
              <a:lnSpc>
                <a:spcPct val="120000"/>
              </a:lnSpc>
            </a:pPr>
            <a:r>
              <a:rPr lang="en-US" sz="1500" dirty="0"/>
              <a:t>Have the potential to drive improvement in quality across numerous settings of care, including clinician practices, hospitals, and dialysis </a:t>
            </a:r>
            <a:r>
              <a:rPr lang="en-US" sz="1500" dirty="0" smtClean="0"/>
              <a:t>facilities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sz="1500" dirty="0"/>
          </a:p>
          <a:p>
            <a:pPr>
              <a:lnSpc>
                <a:spcPct val="120000"/>
              </a:lnSpc>
            </a:pPr>
            <a:r>
              <a:rPr lang="en-US" sz="1500" b="1" dirty="0" smtClean="0"/>
              <a:t>In 2018, </a:t>
            </a:r>
            <a:r>
              <a:rPr lang="en-US" sz="1500" b="1" dirty="0"/>
              <a:t>experienced lower measure submissions because CMS was able to articulate the specific types of measures we were looking for; this reduced CMS </a:t>
            </a:r>
            <a:r>
              <a:rPr lang="en-US" sz="1500" b="1" u="sng" dirty="0"/>
              <a:t>and</a:t>
            </a:r>
            <a:r>
              <a:rPr lang="en-US" sz="1500" b="1" dirty="0"/>
              <a:t> stakeholder review efforts</a:t>
            </a:r>
          </a:p>
          <a:p>
            <a:pPr>
              <a:lnSpc>
                <a:spcPct val="120000"/>
              </a:lnSpc>
            </a:pP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Meaningful Measures: Progress to Date</a:t>
            </a:r>
          </a:p>
        </p:txBody>
      </p:sp>
    </p:spTree>
    <p:extLst>
      <p:ext uri="{BB962C8B-B14F-4D97-AF65-F5344CB8AC3E}">
        <p14:creationId xmlns:p14="http://schemas.microsoft.com/office/powerpoint/2010/main" val="134168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74637" y="1686859"/>
            <a:ext cx="8395229" cy="431506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ts val="450"/>
              </a:spcAft>
              <a:buNone/>
            </a:pPr>
            <a:r>
              <a:rPr lang="en-US" sz="1500" dirty="0">
                <a:solidFill>
                  <a:srgbClr val="004986"/>
                </a:solidFill>
              </a:rPr>
              <a:t>In the </a:t>
            </a:r>
            <a:r>
              <a:rPr lang="en-US" sz="1500" b="1" dirty="0">
                <a:solidFill>
                  <a:srgbClr val="004986"/>
                </a:solidFill>
              </a:rPr>
              <a:t>FY 19 Medicare Hospital IPPS and LTCH Prospective Payment System </a:t>
            </a:r>
            <a:br>
              <a:rPr lang="en-US" sz="1500" b="1" dirty="0">
                <a:solidFill>
                  <a:srgbClr val="004986"/>
                </a:solidFill>
              </a:rPr>
            </a:br>
            <a:r>
              <a:rPr lang="en-US" sz="1500" b="1" dirty="0">
                <a:solidFill>
                  <a:srgbClr val="004986"/>
                </a:solidFill>
              </a:rPr>
              <a:t>Proposed Rule</a:t>
            </a:r>
            <a:r>
              <a:rPr lang="en-US" sz="1500" dirty="0">
                <a:solidFill>
                  <a:srgbClr val="004986"/>
                </a:solidFill>
              </a:rPr>
              <a:t>, CMS proposed: 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500" dirty="0"/>
              <a:t>Eliminating </a:t>
            </a:r>
            <a:r>
              <a:rPr lang="en-US" sz="1500" b="1" dirty="0"/>
              <a:t>a total of 19 measures </a:t>
            </a:r>
            <a:r>
              <a:rPr lang="en-US" sz="1500" dirty="0"/>
              <a:t>(and decreasing duplication for an additional 21 measures) that acute care hospitals are currently required to report across the 5 hospital quality and value-based purchasing programs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500" dirty="0"/>
              <a:t>Removing </a:t>
            </a:r>
            <a:r>
              <a:rPr lang="en-US" sz="1500" b="1" dirty="0"/>
              <a:t>8 of the 16 CQMs </a:t>
            </a:r>
            <a:r>
              <a:rPr lang="en-US" sz="1500" dirty="0"/>
              <a:t>to produce a smaller set of more meaningful measures and in alignment with the Hospital IQR Program beginning with the 2020 reporting period 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500" dirty="0"/>
              <a:t>Removing certain measures that do not emphasize interoperability and the electronic exchange of health information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500" dirty="0"/>
              <a:t>Adding new measures, such as Query of the PDMP and Verify Opioid Treatment Agreement, related to e-prescribing of opioids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ts val="450"/>
              </a:spcAft>
              <a:buNone/>
            </a:pP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Meaningful Measures: Progress to Date</a:t>
            </a:r>
          </a:p>
        </p:txBody>
      </p:sp>
    </p:spTree>
    <p:extLst>
      <p:ext uri="{BB962C8B-B14F-4D97-AF65-F5344CB8AC3E}">
        <p14:creationId xmlns:p14="http://schemas.microsoft.com/office/powerpoint/2010/main" val="214055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1800" b="1" dirty="0"/>
              <a:t>Introduction</a:t>
            </a:r>
          </a:p>
          <a:p>
            <a:r>
              <a:rPr lang="en-US" sz="1800" b="1" dirty="0"/>
              <a:t>Meaningful </a:t>
            </a:r>
            <a:r>
              <a:rPr lang="en-US" sz="1800" b="1" dirty="0" smtClean="0"/>
              <a:t>Measures Overview</a:t>
            </a:r>
            <a:endParaRPr lang="en-US" sz="1800" b="1" dirty="0"/>
          </a:p>
          <a:p>
            <a:pPr lvl="1"/>
            <a:r>
              <a:rPr lang="en-US" sz="1600" dirty="0"/>
              <a:t>New Approach to Meaningful Outcomes</a:t>
            </a:r>
          </a:p>
          <a:p>
            <a:pPr lvl="1"/>
            <a:r>
              <a:rPr lang="en-US" sz="1600" dirty="0"/>
              <a:t>Four Strategic Goals</a:t>
            </a:r>
          </a:p>
          <a:p>
            <a:pPr lvl="1"/>
            <a:r>
              <a:rPr lang="en-US" sz="1600" dirty="0"/>
              <a:t>Objectives</a:t>
            </a:r>
          </a:p>
          <a:p>
            <a:pPr lvl="1"/>
            <a:r>
              <a:rPr lang="en-US" sz="1600" dirty="0"/>
              <a:t>Framework</a:t>
            </a:r>
          </a:p>
          <a:p>
            <a:pPr lvl="1"/>
            <a:r>
              <a:rPr lang="en-US" sz="1600" dirty="0"/>
              <a:t>Progress to Date</a:t>
            </a:r>
          </a:p>
          <a:p>
            <a:pPr lvl="1"/>
            <a:r>
              <a:rPr lang="en-US" sz="1600" dirty="0"/>
              <a:t>Next Steps</a:t>
            </a:r>
          </a:p>
          <a:p>
            <a:pPr lvl="1"/>
            <a:r>
              <a:rPr lang="en-US" sz="1600" dirty="0"/>
              <a:t>Resources</a:t>
            </a:r>
          </a:p>
          <a:p>
            <a:r>
              <a:rPr lang="en-US" sz="1800" b="1" dirty="0" smtClean="0"/>
              <a:t>Panel of Speakers</a:t>
            </a:r>
          </a:p>
          <a:p>
            <a:r>
              <a:rPr lang="en-US" sz="1800" b="1" dirty="0" smtClean="0"/>
              <a:t>Question </a:t>
            </a:r>
            <a:r>
              <a:rPr lang="en-US" sz="1800" b="1" dirty="0"/>
              <a:t>&amp; Answer Session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Discussion Topics </a:t>
            </a:r>
          </a:p>
        </p:txBody>
      </p:sp>
    </p:spTree>
    <p:extLst>
      <p:ext uri="{BB962C8B-B14F-4D97-AF65-F5344CB8AC3E}">
        <p14:creationId xmlns:p14="http://schemas.microsoft.com/office/powerpoint/2010/main" val="405055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74638" y="1686859"/>
            <a:ext cx="8338784" cy="431506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1500" dirty="0">
                <a:solidFill>
                  <a:srgbClr val="004986"/>
                </a:solidFill>
              </a:rPr>
              <a:t>In the </a:t>
            </a:r>
            <a:r>
              <a:rPr lang="en-US" sz="1500" b="1" dirty="0">
                <a:solidFill>
                  <a:srgbClr val="004986"/>
                </a:solidFill>
              </a:rPr>
              <a:t>Quality Payment Program Year 3 NPRM, </a:t>
            </a:r>
            <a:r>
              <a:rPr lang="en-US" sz="1500" dirty="0">
                <a:solidFill>
                  <a:srgbClr val="004986"/>
                </a:solidFill>
              </a:rPr>
              <a:t>CMS proposed: </a:t>
            </a:r>
          </a:p>
          <a:p>
            <a:pPr marL="285750" indent="-28575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500" dirty="0"/>
              <a:t>Removing low-value and low-priority process measures </a:t>
            </a:r>
          </a:p>
          <a:p>
            <a:pPr marL="285750" indent="-28575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500" dirty="0"/>
              <a:t>Focusing on meaningful quality outcomes for patients</a:t>
            </a:r>
          </a:p>
          <a:p>
            <a:pPr marL="285750" indent="-28575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500" dirty="0"/>
              <a:t>Moving clinicians to a smaller set of Objectives and Measures with scoring based on performance for the Promoting Interoperability performance category</a:t>
            </a:r>
          </a:p>
          <a:p>
            <a:pPr marL="285750" indent="-28575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500" dirty="0"/>
              <a:t>Using the “ABC™ methodology” for public reporting on Physician Compare, to determine benchmarks on </a:t>
            </a:r>
            <a:r>
              <a:rPr lang="en-US" sz="1500" i="1" dirty="0"/>
              <a:t>historical </a:t>
            </a:r>
            <a:r>
              <a:rPr lang="en-US" sz="1500" dirty="0"/>
              <a:t>data to provide clinicians and groups with valuable information about the benchmark before data collection starts for the performance period; the goal is to help make measures more meaningful to patients and caregivers </a:t>
            </a:r>
          </a:p>
          <a:p>
            <a:pPr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endParaRPr lang="en-US" sz="1500" dirty="0"/>
          </a:p>
          <a:p>
            <a:pPr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endParaRPr lang="en-US" sz="1500" dirty="0"/>
          </a:p>
          <a:p>
            <a:pPr marL="0" indent="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None/>
            </a:pP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Meaningful Measures: Progress to Date</a:t>
            </a:r>
          </a:p>
        </p:txBody>
      </p:sp>
    </p:spTree>
    <p:extLst>
      <p:ext uri="{BB962C8B-B14F-4D97-AF65-F5344CB8AC3E}">
        <p14:creationId xmlns:p14="http://schemas.microsoft.com/office/powerpoint/2010/main" val="187890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decorative template feature"/>
          <p:cNvPicPr>
            <a:picLocks noChangeAspect="1"/>
          </p:cNvPicPr>
          <p:nvPr/>
        </p:nvPicPr>
        <p:blipFill rotWithShape="1">
          <a:blip r:embed="rId3"/>
          <a:srcRect l="-8607" t="23968" r="38920" b="20241"/>
          <a:stretch/>
        </p:blipFill>
        <p:spPr>
          <a:xfrm>
            <a:off x="2800835" y="980096"/>
            <a:ext cx="6854854" cy="491065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74637" y="1524001"/>
            <a:ext cx="4375739" cy="4477924"/>
          </a:xfrm>
        </p:spPr>
        <p:txBody>
          <a:bodyPr>
            <a:normAutofit/>
          </a:bodyPr>
          <a:lstStyle/>
          <a:p>
            <a:r>
              <a:rPr lang="en-US" sz="1400" dirty="0" smtClean="0"/>
              <a:t>Use </a:t>
            </a:r>
            <a:r>
              <a:rPr lang="en-US" sz="1400" dirty="0"/>
              <a:t>the foundation of the Meaningful Measures </a:t>
            </a:r>
            <a:r>
              <a:rPr lang="en-US" sz="1400" dirty="0" smtClean="0"/>
              <a:t>framework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Engage </a:t>
            </a:r>
            <a:r>
              <a:rPr lang="en-US" sz="1400" dirty="0"/>
              <a:t>with key </a:t>
            </a:r>
            <a:r>
              <a:rPr lang="en-US" sz="1400" dirty="0" smtClean="0"/>
              <a:t>stakeholders to </a:t>
            </a:r>
            <a:r>
              <a:rPr lang="en-US" sz="1400" dirty="0"/>
              <a:t>help move towards achieving high value outcomes in our CMS programs. 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Better </a:t>
            </a:r>
            <a:r>
              <a:rPr lang="en-US" sz="1400" dirty="0"/>
              <a:t>support providers who invest in practice innovation, care re-design  and coordination through new and revised alternative payment models. 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Advance </a:t>
            </a:r>
            <a:r>
              <a:rPr lang="en-US" sz="1400" dirty="0"/>
              <a:t>options for feedback and data analysis, improving data collection and submission systems through technology, and enhancing population health management initiatives.  </a:t>
            </a:r>
            <a:endParaRPr lang="en-US" sz="1400" dirty="0" smtClean="0"/>
          </a:p>
          <a:p>
            <a:pPr marL="0" indent="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1500" dirty="0"/>
              <a:t>	</a:t>
            </a:r>
          </a:p>
          <a:p>
            <a:pPr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Meaningful Measures </a:t>
            </a:r>
            <a:r>
              <a:rPr lang="en-US" dirty="0" smtClean="0"/>
              <a:t>Future Direction</a:t>
            </a:r>
            <a:endParaRPr lang="en-US" dirty="0"/>
          </a:p>
        </p:txBody>
      </p:sp>
      <p:sp>
        <p:nvSpPr>
          <p:cNvPr id="11" name="Rectangle 10" title="color block"/>
          <p:cNvSpPr/>
          <p:nvPr/>
        </p:nvSpPr>
        <p:spPr>
          <a:xfrm>
            <a:off x="0" y="5183993"/>
            <a:ext cx="9144000" cy="10605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368559" y="5339373"/>
            <a:ext cx="4533034" cy="735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Avenir Medium" charset="0"/>
                <a:cs typeface="Avenir Medium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rgbClr val="004986"/>
                </a:solidFill>
              </a:rPr>
              <a:t>GIVE US YOUR FEEDBACK!</a:t>
            </a:r>
          </a:p>
          <a:p>
            <a:r>
              <a:rPr lang="en-US" sz="1800" dirty="0">
                <a:hlinkClick r:id="rId4"/>
              </a:rPr>
              <a:t>MeaningfulMeasuresQA@cms.hhs.gov</a:t>
            </a:r>
            <a:r>
              <a:rPr lang="en-US" sz="1800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55906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screenshot Meaningful Measures website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500" b="1" dirty="0"/>
              <a:t>Go to: </a:t>
            </a:r>
            <a:endParaRPr lang="en-US" sz="1500" b="1" dirty="0">
              <a:hlinkClick r:id="rId3"/>
            </a:endParaRPr>
          </a:p>
          <a:p>
            <a:pPr marL="0" indent="0">
              <a:buNone/>
            </a:pPr>
            <a:r>
              <a:rPr lang="en-US" sz="1500" u="sng" dirty="0">
                <a:hlinkClick r:id="rId3"/>
              </a:rPr>
              <a:t>https://www.cms.gov/Medicare/Quality-Initiatives-Patient-Assessment-Instruments/QualityInitiativesGenInfo/CMS-Quality-Strategy.html</a:t>
            </a:r>
            <a:endParaRPr lang="en-US" sz="15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Meaningful Measures Website</a:t>
            </a:r>
          </a:p>
        </p:txBody>
      </p:sp>
      <p:pic>
        <p:nvPicPr>
          <p:cNvPr id="4" name="Picture 3" title="screenshot Meaningful Measures screenshot"/>
          <p:cNvPicPr>
            <a:picLocks noChangeAspect="1"/>
          </p:cNvPicPr>
          <p:nvPr/>
        </p:nvPicPr>
        <p:blipFill rotWithShape="1">
          <a:blip r:embed="rId4"/>
          <a:srcRect l="2931" t="501" r="1352" b="529"/>
          <a:stretch/>
        </p:blipFill>
        <p:spPr>
          <a:xfrm>
            <a:off x="3949573" y="1038177"/>
            <a:ext cx="5067311" cy="5090475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67477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 title="screenshot of fact sheet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Meaningful Measures Fact Sheets</a:t>
            </a:r>
          </a:p>
        </p:txBody>
      </p:sp>
      <p:pic>
        <p:nvPicPr>
          <p:cNvPr id="4" name="Picture 3" title="screenshot fact sheet"/>
          <p:cNvPicPr>
            <a:picLocks noChangeAspect="1"/>
          </p:cNvPicPr>
          <p:nvPr/>
        </p:nvPicPr>
        <p:blipFill rotWithShape="1">
          <a:blip r:embed="rId3"/>
          <a:srcRect l="25776" t="13027" r="26896" b="6207"/>
          <a:stretch/>
        </p:blipFill>
        <p:spPr>
          <a:xfrm rot="21067380">
            <a:off x="3844649" y="1793757"/>
            <a:ext cx="3013740" cy="2892971"/>
          </a:xfrm>
          <a:prstGeom prst="rect">
            <a:avLst/>
          </a:prstGeom>
        </p:spPr>
      </p:pic>
      <p:pic>
        <p:nvPicPr>
          <p:cNvPr id="5" name="Picture 4" title="screenshot Meaningful Measure pamphlet"/>
          <p:cNvPicPr>
            <a:picLocks noChangeAspect="1"/>
          </p:cNvPicPr>
          <p:nvPr/>
        </p:nvPicPr>
        <p:blipFill rotWithShape="1">
          <a:blip r:embed="rId4"/>
          <a:srcRect l="15086" t="12567" r="15345" b="7127"/>
          <a:stretch/>
        </p:blipFill>
        <p:spPr>
          <a:xfrm>
            <a:off x="303924" y="2126139"/>
            <a:ext cx="3633953" cy="2359593"/>
          </a:xfrm>
          <a:prstGeom prst="rect">
            <a:avLst/>
          </a:prstGeom>
        </p:spPr>
      </p:pic>
      <p:pic>
        <p:nvPicPr>
          <p:cNvPr id="6" name="Picture 5" title="screenshot Meaningful Measure fact sheet"/>
          <p:cNvPicPr>
            <a:picLocks noChangeAspect="1"/>
          </p:cNvPicPr>
          <p:nvPr/>
        </p:nvPicPr>
        <p:blipFill rotWithShape="1">
          <a:blip r:embed="rId5"/>
          <a:srcRect l="28534" t="12108" r="29569" b="4062"/>
          <a:stretch/>
        </p:blipFill>
        <p:spPr>
          <a:xfrm rot="421123">
            <a:off x="6212877" y="1747073"/>
            <a:ext cx="2724911" cy="30669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2835" y="5155034"/>
            <a:ext cx="4966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u="sng">
                <a:solidFill>
                  <a:srgbClr val="002060"/>
                </a:solidFill>
              </a:rPr>
              <a:t>https://www.cms.gov/Medicare/Quality-Initiatives-Patient-Assessment-Instruments/QualityInitiativesGenInfo/MMF/Shareable-Tools.html </a:t>
            </a:r>
          </a:p>
        </p:txBody>
      </p:sp>
    </p:spTree>
    <p:extLst>
      <p:ext uri="{BB962C8B-B14F-4D97-AF65-F5344CB8AC3E}">
        <p14:creationId xmlns:p14="http://schemas.microsoft.com/office/powerpoint/2010/main" val="403868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to Find Meaningful Measures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0489" y="5250502"/>
            <a:ext cx="6626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/>
              <a:t>CMS Measures Inventory Tool: </a:t>
            </a:r>
            <a:r>
              <a:rPr lang="en-US" sz="1500" dirty="0" err="1"/>
              <a:t>cmit.cms.gov</a:t>
            </a:r>
            <a:endParaRPr lang="en-US" sz="1500" dirty="0"/>
          </a:p>
          <a:p>
            <a:endParaRPr lang="en-US" sz="1500" dirty="0"/>
          </a:p>
        </p:txBody>
      </p:sp>
      <p:pic>
        <p:nvPicPr>
          <p:cNvPr id="8" name="Picture 7" title="screenshot to CMS Measures Inventory Too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67" y="1632277"/>
            <a:ext cx="7931303" cy="3555673"/>
          </a:xfrm>
          <a:prstGeom prst="rect">
            <a:avLst/>
          </a:prstGeom>
          <a:ln w="12700">
            <a:solidFill>
              <a:schemeClr val="bg1">
                <a:lumMod val="95000"/>
              </a:schemeClr>
            </a:solidFill>
          </a:ln>
        </p:spPr>
      </p:pic>
      <p:sp>
        <p:nvSpPr>
          <p:cNvPr id="6" name="Rectangle 5" title="Red Box around Meaningful Measures feature on the CMS Measures Inventory Tool"/>
          <p:cNvSpPr/>
          <p:nvPr/>
        </p:nvSpPr>
        <p:spPr>
          <a:xfrm>
            <a:off x="7104632" y="4041366"/>
            <a:ext cx="886698" cy="10818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983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6956" y="1287726"/>
            <a:ext cx="8229600" cy="85725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en-US" dirty="0" smtClean="0"/>
              <a:t>Tamyra Garcia, MPH</a:t>
            </a:r>
            <a:br>
              <a:rPr lang="en-US" dirty="0" smtClean="0"/>
            </a:br>
            <a:r>
              <a:rPr lang="en-US" sz="2200" dirty="0" smtClean="0">
                <a:solidFill>
                  <a:srgbClr val="E8722D"/>
                </a:solidFill>
                <a:ea typeface="+mn-ea"/>
                <a:cs typeface="Arial"/>
              </a:rPr>
              <a:t>Acting </a:t>
            </a:r>
            <a:r>
              <a:rPr lang="en-US" sz="2200" dirty="0">
                <a:solidFill>
                  <a:srgbClr val="E8722D"/>
                </a:solidFill>
                <a:ea typeface="+mn-ea"/>
                <a:cs typeface="Arial"/>
              </a:rPr>
              <a:t>Deputy Group Director</a:t>
            </a:r>
            <a:br>
              <a:rPr lang="en-US" sz="2200" dirty="0">
                <a:solidFill>
                  <a:srgbClr val="E8722D"/>
                </a:solidFill>
                <a:ea typeface="+mn-ea"/>
                <a:cs typeface="Arial"/>
              </a:rPr>
            </a:br>
            <a:r>
              <a:rPr lang="en-US" sz="2200" dirty="0">
                <a:solidFill>
                  <a:srgbClr val="E8722D"/>
                </a:solidFill>
                <a:ea typeface="+mn-ea"/>
                <a:cs typeface="Arial"/>
              </a:rPr>
              <a:t>Quality Measurement and Value-Based Incentives Group</a:t>
            </a:r>
            <a:br>
              <a:rPr lang="en-US" sz="2200" dirty="0">
                <a:solidFill>
                  <a:srgbClr val="E8722D"/>
                </a:solidFill>
                <a:ea typeface="+mn-ea"/>
                <a:cs typeface="Arial"/>
              </a:rPr>
            </a:br>
            <a:r>
              <a:rPr lang="en-US" sz="2200" dirty="0">
                <a:solidFill>
                  <a:srgbClr val="E8722D"/>
                </a:solidFill>
                <a:ea typeface="+mn-ea"/>
                <a:cs typeface="Arial"/>
              </a:rPr>
              <a:t>Centers for Medicare and Medicaid</a:t>
            </a:r>
            <a:r>
              <a:rPr lang="en-US" sz="1900" dirty="0">
                <a:solidFill>
                  <a:srgbClr val="E8722D"/>
                </a:solidFill>
                <a:ea typeface="+mn-ea"/>
                <a:cs typeface="Arial"/>
              </a:rPr>
              <a:t/>
            </a:r>
            <a:br>
              <a:rPr lang="en-US" sz="1900" dirty="0">
                <a:solidFill>
                  <a:srgbClr val="E8722D"/>
                </a:solidFill>
                <a:ea typeface="+mn-ea"/>
                <a:cs typeface="Arial"/>
              </a:rPr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550D1-005E-8D42-8A02-7B0267170091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21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74636" y="1811038"/>
            <a:ext cx="6302627" cy="4315065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Goal: </a:t>
            </a:r>
            <a:r>
              <a:rPr lang="en-US" sz="1800" b="1" dirty="0"/>
              <a:t>T</a:t>
            </a:r>
            <a:r>
              <a:rPr lang="en-US" sz="1800" b="1" dirty="0" smtClean="0"/>
              <a:t>o </a:t>
            </a:r>
            <a:r>
              <a:rPr lang="en-US" sz="1800" b="1" dirty="0"/>
              <a:t>create the most clinically </a:t>
            </a:r>
            <a:r>
              <a:rPr lang="en-US" sz="1800" b="1" dirty="0" smtClean="0"/>
              <a:t>meaningful, parsimonious measures </a:t>
            </a:r>
            <a:r>
              <a:rPr lang="en-US" sz="1800" b="1" dirty="0"/>
              <a:t>set for each </a:t>
            </a:r>
            <a:r>
              <a:rPr lang="en-US" sz="1800" b="1" dirty="0" smtClean="0"/>
              <a:t>program. </a:t>
            </a:r>
          </a:p>
          <a:p>
            <a:endParaRPr lang="en-US" dirty="0"/>
          </a:p>
          <a:p>
            <a:pPr marL="342900" indent="-342900">
              <a:buAutoNum type="arabicParenBoth"/>
            </a:pPr>
            <a:r>
              <a:rPr lang="en-US" sz="1700" dirty="0" smtClean="0"/>
              <a:t>Applied </a:t>
            </a:r>
            <a:r>
              <a:rPr lang="en-US" sz="1700" dirty="0"/>
              <a:t>the clinical priorities set forth in the Meaningful Measures Initiative </a:t>
            </a:r>
            <a:endParaRPr lang="en-US" sz="1700" dirty="0" smtClean="0"/>
          </a:p>
          <a:p>
            <a:pPr marL="342900" indent="-342900">
              <a:buAutoNum type="arabicParenBoth"/>
            </a:pPr>
            <a:r>
              <a:rPr lang="en-US" sz="1700" dirty="0" smtClean="0"/>
              <a:t>Leveraged Guiding Principals to inform decisions</a:t>
            </a:r>
          </a:p>
          <a:p>
            <a:r>
              <a:rPr lang="en-US" sz="1700" dirty="0" smtClean="0"/>
              <a:t>(3) Engaged CMS Leadership using red-yellow-green approach</a:t>
            </a:r>
          </a:p>
          <a:p>
            <a:r>
              <a:rPr lang="en-US" sz="1700" dirty="0" smtClean="0"/>
              <a:t>(4) Solicited public comment</a:t>
            </a:r>
          </a:p>
          <a:p>
            <a:r>
              <a:rPr lang="en-US" sz="1700" dirty="0" smtClean="0"/>
              <a:t>(5) Finalized </a:t>
            </a:r>
            <a:r>
              <a:rPr lang="en-US" sz="1700" dirty="0"/>
              <a:t>measures </a:t>
            </a:r>
            <a:r>
              <a:rPr lang="en-US" sz="1700" dirty="0" smtClean="0"/>
              <a:t>based on public comment</a:t>
            </a:r>
          </a:p>
          <a:p>
            <a:endParaRPr lang="en-US" sz="1800" dirty="0" smtClean="0"/>
          </a:p>
          <a:p>
            <a:r>
              <a:rPr lang="en-US" sz="1800" b="1" dirty="0" smtClean="0"/>
              <a:t>Current State: Identifying gaps </a:t>
            </a:r>
            <a:r>
              <a:rPr lang="en-US" sz="1800" b="1" dirty="0"/>
              <a:t>for further measure </a:t>
            </a:r>
            <a:r>
              <a:rPr lang="en-US" sz="1800" b="1" dirty="0" smtClean="0"/>
              <a:t>development.</a:t>
            </a:r>
            <a:endParaRPr lang="en-US" sz="1800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3975" y="1132051"/>
            <a:ext cx="5167269" cy="521953"/>
          </a:xfrm>
        </p:spPr>
        <p:txBody>
          <a:bodyPr>
            <a:noAutofit/>
          </a:bodyPr>
          <a:lstStyle/>
          <a:p>
            <a:r>
              <a:rPr lang="en-US" dirty="0" smtClean="0"/>
              <a:t>Applying the Meaningful Measures Framework to CMS Program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550D1-005E-8D42-8A02-7B0267170091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 descr="picture of a traffic light depicting red, yellow, and green" title="Traffic Ligh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9091" y="2474226"/>
            <a:ext cx="4193375" cy="209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2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74638" y="1947098"/>
            <a:ext cx="8519406" cy="4315065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800" dirty="0" smtClean="0"/>
              <a:t>Meaningful Measures Framework </a:t>
            </a:r>
            <a:r>
              <a:rPr lang="en-US" sz="1800" i="1" dirty="0" smtClean="0"/>
              <a:t>Guiding Principals to inform measure by measure decisions</a:t>
            </a:r>
            <a:r>
              <a:rPr lang="en-US" sz="1800" dirty="0" smtClean="0"/>
              <a:t>:</a:t>
            </a:r>
          </a:p>
          <a:p>
            <a:pPr marL="1028700" lvl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−"/>
            </a:pPr>
            <a:r>
              <a:rPr lang="en-US" sz="1600" dirty="0" smtClean="0"/>
              <a:t>How do external stakeholders (ex. Beneficiaries, clinicians, specialty societies, quality improvement organizations, providers) use this measure?</a:t>
            </a:r>
          </a:p>
          <a:p>
            <a:pPr marL="1028700" lvl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−"/>
            </a:pPr>
            <a:r>
              <a:rPr lang="en-US" sz="1600" dirty="0" smtClean="0"/>
              <a:t>Does this measure fulfill a statutory requirement? Is there another measure that can meet the statutory requirement?</a:t>
            </a:r>
          </a:p>
          <a:p>
            <a:pPr marL="1028700" lvl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−"/>
            </a:pPr>
            <a:r>
              <a:rPr lang="en-US" sz="1600" dirty="0" smtClean="0"/>
              <a:t>Consider </a:t>
            </a:r>
            <a:r>
              <a:rPr lang="en-US" sz="1600" dirty="0"/>
              <a:t>alignment with other </a:t>
            </a:r>
            <a:r>
              <a:rPr lang="en-US" sz="1600" dirty="0" smtClean="0"/>
              <a:t>programs. Do other programs/payers use of the measure? </a:t>
            </a:r>
          </a:p>
          <a:p>
            <a:pPr marL="1028700" lvl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−"/>
            </a:pPr>
            <a:r>
              <a:rPr lang="en-US" sz="1600" dirty="0"/>
              <a:t>Is this measure used in conjunction with another measure to ascertain performance? What is the measure’s relationship with other measures in the </a:t>
            </a:r>
            <a:r>
              <a:rPr lang="en-US" sz="1600" dirty="0" smtClean="0"/>
              <a:t>program? Is the measure a part of a core set?</a:t>
            </a:r>
          </a:p>
          <a:p>
            <a:pPr marL="1028700" lvl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−"/>
            </a:pPr>
            <a:r>
              <a:rPr lang="en-US" sz="1600" dirty="0" smtClean="0"/>
              <a:t>What is the level of reporting burden for providers?</a:t>
            </a:r>
          </a:p>
          <a:p>
            <a:pPr marL="1028700" lvl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−"/>
            </a:pPr>
            <a:r>
              <a:rPr lang="en-US" sz="1600" dirty="0" smtClean="0"/>
              <a:t>What does the performance and trend data tell? Do we see improvement over time?</a:t>
            </a:r>
            <a:endParaRPr lang="en-US" sz="1600" dirty="0"/>
          </a:p>
          <a:p>
            <a:pPr marL="1028700" lvl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−"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3974" y="1164905"/>
            <a:ext cx="8340637" cy="589688"/>
          </a:xfrm>
        </p:spPr>
        <p:txBody>
          <a:bodyPr>
            <a:noAutofit/>
          </a:bodyPr>
          <a:lstStyle/>
          <a:p>
            <a:r>
              <a:rPr lang="en-US" sz="1800" dirty="0" smtClean="0"/>
              <a:t>Meaningful Measurement takes may concepts into account to determine the future of a measure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550D1-005E-8D42-8A02-7B0267170091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92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3975" y="1164905"/>
            <a:ext cx="8517099" cy="52195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Inpatient Quality Reporting Program EXAMPLE 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550D1-005E-8D42-8A02-7B0267170091}" type="slidenum">
              <a:rPr lang="en-US" smtClean="0"/>
              <a:pPr/>
              <a:t>28</a:t>
            </a:fld>
            <a:endParaRPr lang="en-US" dirty="0"/>
          </a:p>
        </p:txBody>
      </p:sp>
      <p:graphicFrame>
        <p:nvGraphicFramePr>
          <p:cNvPr id="6" name="Table 5" descr="Influenza Immunization&#10;Chart Prevention / Pop. Health&#10;IQR: Used in IPFQR; Used by The Joint Commission; Part of HRSA MBQIP's core measure set. &#10;Trends: IQR - Topped out; Measure rate was 86 in Q1 2012, now 93.6 in Q4 2016.&#10;Removal" title="Table highlighting measure for removal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642291"/>
              </p:ext>
            </p:extLst>
          </p:nvPr>
        </p:nvGraphicFramePr>
        <p:xfrm>
          <a:off x="628650" y="2324392"/>
          <a:ext cx="7886701" cy="819150"/>
        </p:xfrm>
        <a:graphic>
          <a:graphicData uri="http://schemas.openxmlformats.org/drawingml/2006/table">
            <a:tbl>
              <a:tblPr firstRow="1" firstCol="1" bandRow="1"/>
              <a:tblGrid>
                <a:gridCol w="19058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599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037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71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19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Influenza Immunization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Chart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Prevention / Pop. Health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IQR: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Used in IPFQR; Used by The Joint Commission; Part of HRSA MBQIP's core measure set.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i="1" u="sng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Trends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sz="11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IQR -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Topped out; Measure rate was 86 in Q1 2012, now 93.6 in Q4 2016.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Remove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8650" y="1686858"/>
            <a:ext cx="351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 proposed for Removal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8649" y="3519838"/>
            <a:ext cx="707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 “to be retained” in HVBP and proposed for removal in IQR</a:t>
            </a:r>
            <a:endParaRPr lang="en-US" dirty="0"/>
          </a:p>
        </p:txBody>
      </p:sp>
      <p:graphicFrame>
        <p:nvGraphicFramePr>
          <p:cNvPr id="11" name="Table 10" descr="Measure “to be retained” in HVBP and proposed for removal in IQR&#10;&#10;Hospital-Level Risk-Standardized Complication Rate  Following Elective Primary Total Hip Arthroplasty  and/or Total Knee Arthroplasty &#10;Claims&#10;Outcome – Clinical Care &#10;&#10;IQR: Used in CMMI's Comprehensive Joint Replacement Model.&#10;HVBP: HVBP will begin using for FY 2019 payment adjustments. Data collected through IQR.&#10;Trends: IQR &amp; HVBP - Not topped-out; median rate 3.26 in Q3 2010-Q2 2013, now 2.74 in Q2 2013-Q1 2016. &#10;&#10;Under Revision - Retained" title="Tabl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322359"/>
              </p:ext>
            </p:extLst>
          </p:nvPr>
        </p:nvGraphicFramePr>
        <p:xfrm>
          <a:off x="628649" y="4235629"/>
          <a:ext cx="7886700" cy="1458913"/>
        </p:xfrm>
        <a:graphic>
          <a:graphicData uri="http://schemas.openxmlformats.org/drawingml/2006/table">
            <a:tbl>
              <a:tblPr firstRow="1" firstCol="1" bandRow="1"/>
              <a:tblGrid>
                <a:gridCol w="17073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078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283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15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157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Hospital-Level Risk-Standardized Complication Rate  Following Elective Primary Total Hip Arthroplasty  and/or Total Knee Arthroplasty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Claims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Outcome – Clinical Care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IQR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Used in CMMI's Comprehensive Joint Replacement Model.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HVBP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HVBP will begin using for FY 2019 payment adjustments. Data collected through IQR.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i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Trends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1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IQR &amp; HVBP - 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topped-out; median rate 3.26 in Q3 2010-Q2 2013, now 2.74 in Q2 2013-Q1 2016.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Under Discussion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Retain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664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03334" y="1658327"/>
            <a:ext cx="7203457" cy="929365"/>
          </a:xfrm>
        </p:spPr>
        <p:txBody>
          <a:bodyPr>
            <a:noAutofit/>
          </a:bodyPr>
          <a:lstStyle/>
          <a:p>
            <a:r>
              <a:rPr lang="en-US" sz="4800" dirty="0" smtClean="0"/>
              <a:t>What have we learned?</a:t>
            </a:r>
            <a:endParaRPr lang="en-US" sz="4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550D1-005E-8D42-8A02-7B0267170091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003333" y="2886086"/>
            <a:ext cx="7203457" cy="9293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 baseline="0">
                <a:solidFill>
                  <a:srgbClr val="1661AD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800" dirty="0" smtClean="0"/>
              <a:t>What is next?</a:t>
            </a:r>
            <a:endParaRPr lang="en-US" sz="4800" dirty="0"/>
          </a:p>
          <a:p>
            <a:r>
              <a:rPr lang="en-US" sz="2800" i="1" dirty="0">
                <a:latin typeface="+mn-lt"/>
              </a:rPr>
              <a:t>Identifying gaps for further measure development</a:t>
            </a:r>
          </a:p>
        </p:txBody>
      </p:sp>
    </p:spTree>
    <p:extLst>
      <p:ext uri="{BB962C8B-B14F-4D97-AF65-F5344CB8AC3E}">
        <p14:creationId xmlns:p14="http://schemas.microsoft.com/office/powerpoint/2010/main" val="107387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74637" y="1686859"/>
            <a:ext cx="6116223" cy="4315065"/>
          </a:xfrm>
        </p:spPr>
        <p:txBody>
          <a:bodyPr/>
          <a:lstStyle/>
          <a:p>
            <a:pPr>
              <a:spcAft>
                <a:spcPts val="450"/>
              </a:spcAft>
            </a:pPr>
            <a:endParaRPr lang="en-US" dirty="0"/>
          </a:p>
          <a:p>
            <a:pPr>
              <a:spcAft>
                <a:spcPts val="450"/>
              </a:spcAft>
            </a:pPr>
            <a:r>
              <a:rPr lang="en-US" sz="1400" b="1" dirty="0" smtClean="0"/>
              <a:t>By the end of this presentation, participants should be able to:</a:t>
            </a:r>
          </a:p>
          <a:p>
            <a:pPr>
              <a:spcAft>
                <a:spcPts val="450"/>
              </a:spcAft>
            </a:pPr>
            <a:r>
              <a:rPr lang="en-US" sz="1400" b="1" dirty="0" smtClean="0"/>
              <a:t> </a:t>
            </a:r>
            <a:endParaRPr lang="en-US" sz="1400" b="1" dirty="0"/>
          </a:p>
          <a:p>
            <a:pPr marL="800100" lvl="1" indent="-342900">
              <a:spcAft>
                <a:spcPts val="450"/>
              </a:spcAft>
              <a:buFont typeface="+mj-lt"/>
              <a:buAutoNum type="arabicPeriod"/>
            </a:pPr>
            <a:r>
              <a:rPr lang="en-US" dirty="0" smtClean="0"/>
              <a:t>Identify an objective </a:t>
            </a:r>
            <a:r>
              <a:rPr lang="en-US" dirty="0"/>
              <a:t>of the Meaningful Measures </a:t>
            </a:r>
            <a:r>
              <a:rPr lang="en-US" dirty="0" smtClean="0"/>
              <a:t>initiative </a:t>
            </a:r>
          </a:p>
          <a:p>
            <a:pPr marL="800100" lvl="1" indent="-342900">
              <a:spcAft>
                <a:spcPts val="450"/>
              </a:spcAft>
              <a:buFont typeface="+mj-lt"/>
              <a:buAutoNum type="arabicPeriod"/>
            </a:pPr>
            <a:r>
              <a:rPr lang="en-US" dirty="0" smtClean="0"/>
              <a:t>Recognize </a:t>
            </a:r>
            <a:r>
              <a:rPr lang="en-US" dirty="0"/>
              <a:t>the challenges with quality measures and quality measure development that have led to the need for the Meaningful Measures </a:t>
            </a:r>
            <a:r>
              <a:rPr lang="en-US" dirty="0" smtClean="0"/>
              <a:t>initiative</a:t>
            </a:r>
          </a:p>
          <a:p>
            <a:pPr marL="800100" lvl="1" indent="-342900">
              <a:spcAft>
                <a:spcPts val="450"/>
              </a:spcAft>
              <a:buFont typeface="+mj-lt"/>
              <a:buAutoNum type="arabicPeriod"/>
            </a:pPr>
            <a:r>
              <a:rPr lang="en-US" dirty="0" smtClean="0"/>
              <a:t>Recognize </a:t>
            </a:r>
            <a:r>
              <a:rPr lang="en-US" dirty="0"/>
              <a:t>an example of how CMS has used the Meaningful Measures Framework to improve quality reporting.</a:t>
            </a:r>
          </a:p>
          <a:p>
            <a:pPr marL="800100" lvl="1" indent="-342900">
              <a:spcAft>
                <a:spcPts val="450"/>
              </a:spcAft>
              <a:buFont typeface="+mj-lt"/>
              <a:buAutoNum type="arabicPeriod"/>
            </a:pPr>
            <a:endParaRPr lang="en-US" dirty="0" smtClean="0"/>
          </a:p>
          <a:p>
            <a:pPr marL="800100" lvl="1" indent="-342900">
              <a:spcAft>
                <a:spcPts val="450"/>
              </a:spcAft>
              <a:buFont typeface="+mj-lt"/>
              <a:buAutoNum type="arabicPeriod"/>
            </a:pPr>
            <a:endParaRPr lang="en-US" dirty="0"/>
          </a:p>
          <a:p>
            <a:pPr lvl="1">
              <a:spcAft>
                <a:spcPts val="450"/>
              </a:spcAft>
            </a:pPr>
            <a:endParaRPr lang="en-US" dirty="0"/>
          </a:p>
          <a:p>
            <a:pPr lvl="1">
              <a:spcAft>
                <a:spcPts val="450"/>
              </a:spcAft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74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Kyle </a:t>
            </a:r>
            <a:r>
              <a:rPr lang="en-US" dirty="0" smtClean="0"/>
              <a:t>Campbell, </a:t>
            </a:r>
            <a:r>
              <a:rPr lang="en-US" dirty="0" err="1" smtClean="0"/>
              <a:t>PharmD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Vice President, Pharmacy and Quality Measurement, HSAG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550D1-005E-8D42-8A02-7B0267170091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89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B07B40B1-B589-2E40-AB15-134CD0AB09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4637" y="1686859"/>
            <a:ext cx="8194806" cy="4492596"/>
          </a:xfrm>
        </p:spPr>
        <p:txBody>
          <a:bodyPr>
            <a:normAutofit fontScale="92500" lnSpcReduction="10000"/>
          </a:bodyPr>
          <a:lstStyle/>
          <a:p>
            <a:r>
              <a:rPr lang="en-US" sz="2400" u="sng" dirty="0"/>
              <a:t>Used Meaningful Measures to support: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Measure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Measure Evaluation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CMS Measure Development Plan (MDP) and Annual Report</a:t>
            </a:r>
          </a:p>
          <a:p>
            <a:endParaRPr lang="en-US" sz="2400" dirty="0"/>
          </a:p>
          <a:p>
            <a:r>
              <a:rPr lang="en-US" sz="2400" u="sng" dirty="0"/>
              <a:t>Key Benefits: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Provides a focused conceptual framework to address national healthcare priorities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Establishes clear objectives for quality measures (e.g., minimize burden)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Supports consistency between measure development and evaluation activities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974" y="1164905"/>
            <a:ext cx="5647141" cy="521953"/>
          </a:xfrm>
        </p:spPr>
        <p:txBody>
          <a:bodyPr>
            <a:noAutofit/>
          </a:bodyPr>
          <a:lstStyle/>
          <a:p>
            <a:r>
              <a:rPr lang="en-US" sz="2000" dirty="0" smtClean="0"/>
              <a:t>Applying Meaningful Measures to Our Work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6E550D1-005E-8D42-8A02-7B0267170091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1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550D1-005E-8D42-8A02-7B0267170091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xmlns="" id="{EB2362A6-7407-8944-B105-F7A6C06AE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75" y="1162669"/>
            <a:ext cx="8582688" cy="521953"/>
          </a:xfrm>
        </p:spPr>
        <p:txBody>
          <a:bodyPr>
            <a:normAutofit/>
          </a:bodyPr>
          <a:lstStyle/>
          <a:p>
            <a:r>
              <a:rPr lang="en-US" dirty="0"/>
              <a:t>Conceptual Framework Supporting Clinician Specialty Measure Development</a:t>
            </a:r>
          </a:p>
        </p:txBody>
      </p:sp>
      <p:pic>
        <p:nvPicPr>
          <p:cNvPr id="7" name="Picture 6" descr="Conceptual Framework Supporting Clinician Specialty Measure Development&#10;&#10;Shows each Meaningful Measure Area and five clinician specialties.">
            <a:extLst>
              <a:ext uri="{FF2B5EF4-FFF2-40B4-BE49-F238E27FC236}">
                <a16:creationId xmlns:a16="http://schemas.microsoft.com/office/drawing/2014/main" xmlns="" id="{03C1813A-06D2-AE46-9923-3955E8FBE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58" y="1488961"/>
            <a:ext cx="8494776" cy="490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8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550D1-005E-8D42-8A02-7B0267170091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C0F115D8-2E9D-6341-A3A0-13B22A225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84" y="1164904"/>
            <a:ext cx="8582688" cy="521953"/>
          </a:xfrm>
        </p:spPr>
        <p:txBody>
          <a:bodyPr>
            <a:normAutofit/>
          </a:bodyPr>
          <a:lstStyle/>
          <a:p>
            <a:r>
              <a:rPr lang="en-US" dirty="0"/>
              <a:t>Preventable Harm Dashboard from the 2018 Impact Assessment Report </a:t>
            </a:r>
          </a:p>
        </p:txBody>
      </p:sp>
      <p:pic>
        <p:nvPicPr>
          <p:cNvPr id="6" name="Picture 5" descr="Preventable Harm Dashboard from 2018 Impact Assessment Report.&#10;&#10;Illustrates measure rates for 3 preventable healthcare harm measures.">
            <a:extLst>
              <a:ext uri="{FF2B5EF4-FFF2-40B4-BE49-F238E27FC236}">
                <a16:creationId xmlns:a16="http://schemas.microsoft.com/office/drawing/2014/main" xmlns="" id="{904D11D3-D6BD-4CF5-B804-A43B57127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84" y="1491197"/>
            <a:ext cx="8299784" cy="48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1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Dale Bratzler, DO, MPH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91110" y="2459832"/>
            <a:ext cx="3933215" cy="77866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Enterprise Chief Quality Officer, Oklahoma University Health Sciences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550D1-005E-8D42-8A02-7B0267170091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42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Q and 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637603" y="3617671"/>
            <a:ext cx="2055841" cy="106505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04986"/>
                </a:solidFill>
                <a:latin typeface="Modern No. 20" charset="0"/>
                <a:ea typeface="Modern No. 20" charset="0"/>
                <a:cs typeface="Modern No. 20" charset="0"/>
              </a:defRPr>
            </a:lvl1pPr>
          </a:lstStyle>
          <a:p>
            <a:r>
              <a:rPr lang="en-US" sz="21525" dirty="0"/>
              <a:t>Q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59221" y="4646371"/>
            <a:ext cx="2055841" cy="106505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04986"/>
                </a:solidFill>
                <a:latin typeface="Modern No. 20" charset="0"/>
                <a:ea typeface="Modern No. 20" charset="0"/>
                <a:cs typeface="Modern No. 20" charset="0"/>
              </a:defRPr>
            </a:lvl1pPr>
          </a:lstStyle>
          <a:p>
            <a:r>
              <a:rPr lang="en-US" sz="21525" dirty="0"/>
              <a:t>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62818" y="2835430"/>
            <a:ext cx="2055841" cy="106505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04986"/>
                </a:solidFill>
                <a:latin typeface="Modern No. 20" charset="0"/>
                <a:ea typeface="Modern No. 20" charset="0"/>
                <a:cs typeface="Modern No. 20" charset="0"/>
              </a:defRPr>
            </a:lvl1pPr>
          </a:lstStyle>
          <a:p>
            <a:r>
              <a:rPr lang="en-US" sz="7200" dirty="0">
                <a:solidFill>
                  <a:srgbClr val="DFBF48"/>
                </a:solidFill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1771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975" y="1164905"/>
            <a:ext cx="5953404" cy="1373343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US" sz="10700" b="0" dirty="0">
                <a:solidFill>
                  <a:srgbClr val="004986"/>
                </a:solidFill>
                <a:latin typeface="Modern No. 20" charset="0"/>
                <a:ea typeface="Modern No. 20" charset="0"/>
                <a:cs typeface="Modern No. 20" charset="0"/>
              </a:rPr>
              <a:t>Thank you! </a:t>
            </a:r>
            <a:r>
              <a:rPr lang="en-US" sz="8000" b="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n-US" sz="8000" b="0" dirty="0">
                <a:solidFill>
                  <a:prstClr val="black"/>
                </a:solidFill>
                <a:ea typeface="+mn-ea"/>
                <a:cs typeface="+mn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86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Aft>
                <a:spcPts val="450"/>
              </a:spcAft>
            </a:pPr>
            <a:r>
              <a:rPr lang="en-US" b="1" dirty="0"/>
              <a:t>Primary goal of </a:t>
            </a:r>
            <a:r>
              <a:rPr lang="en-US" b="1" dirty="0" smtClean="0"/>
              <a:t>the Administration</a:t>
            </a:r>
            <a:r>
              <a:rPr lang="en-US" dirty="0"/>
              <a:t>: Remove obstacles that get in the way of the time clinicians spend with their patients</a:t>
            </a:r>
          </a:p>
          <a:p>
            <a:pPr>
              <a:spcAft>
                <a:spcPts val="450"/>
              </a:spcAft>
            </a:pPr>
            <a:r>
              <a:rPr lang="en-US" b="1" dirty="0"/>
              <a:t>Patients Over Paperwork</a:t>
            </a:r>
          </a:p>
          <a:p>
            <a:pPr lvl="1">
              <a:spcAft>
                <a:spcPts val="450"/>
              </a:spcAft>
            </a:pPr>
            <a:r>
              <a:rPr lang="en-US" dirty="0"/>
              <a:t>Shows CMS’s commitment to </a:t>
            </a:r>
            <a:br>
              <a:rPr lang="en-US" dirty="0"/>
            </a:br>
            <a:r>
              <a:rPr lang="en-US" dirty="0"/>
              <a:t>patient-centered care and improving </a:t>
            </a:r>
            <a:br>
              <a:rPr lang="en-US" dirty="0"/>
            </a:br>
            <a:r>
              <a:rPr lang="en-US" dirty="0"/>
              <a:t>beneficiary outcomes</a:t>
            </a:r>
          </a:p>
          <a:p>
            <a:pPr lvl="1">
              <a:spcAft>
                <a:spcPts val="450"/>
              </a:spcAft>
            </a:pPr>
            <a:r>
              <a:rPr lang="en-US" dirty="0"/>
              <a:t>Includes several major tasks aimed </a:t>
            </a:r>
            <a:br>
              <a:rPr lang="en-US" dirty="0"/>
            </a:br>
            <a:r>
              <a:rPr lang="en-US" dirty="0"/>
              <a:t>at reducing burden for clinicians</a:t>
            </a:r>
          </a:p>
          <a:p>
            <a:pPr lvl="1">
              <a:spcAft>
                <a:spcPts val="450"/>
              </a:spcAft>
            </a:pPr>
            <a:r>
              <a:rPr lang="en-US" dirty="0"/>
              <a:t>Motivates CMS to evaluate its regulations to see what could be improved </a:t>
            </a:r>
          </a:p>
          <a:p>
            <a:pPr lvl="1">
              <a:spcAft>
                <a:spcPts val="450"/>
              </a:spcAft>
            </a:pPr>
            <a:endParaRPr lang="en-US" dirty="0"/>
          </a:p>
          <a:p>
            <a:pPr lvl="1">
              <a:spcAft>
                <a:spcPts val="450"/>
              </a:spcAft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4" name="Picture 3" descr="decorative photo of doctor clutching patient's hand" title="decorative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saturation sat="112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487" t="-138" r="26967" b="1032"/>
          <a:stretch/>
        </p:blipFill>
        <p:spPr>
          <a:xfrm>
            <a:off x="4445474" y="1164905"/>
            <a:ext cx="4075509" cy="509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6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Reena Duseja ,MD, MS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Tamyra Garcia, MPH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Kyle Campbell, </a:t>
            </a:r>
            <a:r>
              <a:rPr lang="en-US" dirty="0" err="1" smtClean="0"/>
              <a:t>PharmD</a:t>
            </a:r>
            <a:endParaRPr lang="en-US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Dale </a:t>
            </a:r>
            <a:r>
              <a:rPr lang="en-US" dirty="0" err="1" smtClean="0"/>
              <a:t>Bratzler</a:t>
            </a:r>
            <a:r>
              <a:rPr lang="en-US" dirty="0" smtClean="0"/>
              <a:t>, DO, MPH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Speakers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550D1-005E-8D42-8A02-7B026717009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04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Meaningful Measures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91110" y="2459832"/>
            <a:ext cx="3573463" cy="155261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Reena Duseja, MD, MS</a:t>
            </a:r>
          </a:p>
          <a:p>
            <a:r>
              <a:rPr lang="en-US" dirty="0"/>
              <a:t>Chief Medical Officer</a:t>
            </a:r>
          </a:p>
          <a:p>
            <a:r>
              <a:rPr lang="en-US" dirty="0"/>
              <a:t>Quality Measurement and Value-Based Incentives Group</a:t>
            </a:r>
          </a:p>
          <a:p>
            <a:r>
              <a:rPr lang="en-US" dirty="0"/>
              <a:t>Centers for Medicare and Medicaid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2C71BBB-7E59-5544-9449-B8093B5B12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E550D1-005E-8D42-8A02-7B02671700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306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637" y="1686859"/>
            <a:ext cx="8259763" cy="4492596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b="1" dirty="0">
                <a:solidFill>
                  <a:srgbClr val="004986"/>
                </a:solidFill>
              </a:rPr>
              <a:t>What is Meaningful Measures Initiative?</a:t>
            </a:r>
          </a:p>
          <a:p>
            <a:pPr marL="0" indent="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dirty="0"/>
              <a:t>Launched in 2017, the purpose of the Meaningful Measures initiative is to: </a:t>
            </a:r>
          </a:p>
          <a:p>
            <a:pPr marL="1028700" lvl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dirty="0"/>
              <a:t>Improve outcomes for patients </a:t>
            </a:r>
          </a:p>
          <a:p>
            <a:pPr marL="1028700" lvl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dirty="0"/>
              <a:t>Reduce data reporting burden and costs on clinicians and other health care providers </a:t>
            </a:r>
          </a:p>
          <a:p>
            <a:pPr marL="1028700" lvl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dirty="0"/>
              <a:t>Focus CMS’s quality measurement and improvement efforts to better align with what is most meaningful to patients</a:t>
            </a:r>
          </a:p>
          <a:p>
            <a:pPr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New Approach to Meaningful Outcomes</a:t>
            </a:r>
          </a:p>
        </p:txBody>
      </p:sp>
    </p:spTree>
    <p:extLst>
      <p:ext uri="{BB962C8B-B14F-4D97-AF65-F5344CB8AC3E}">
        <p14:creationId xmlns:p14="http://schemas.microsoft.com/office/powerpoint/2010/main" val="417836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637" y="1686859"/>
            <a:ext cx="8538437" cy="4492596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b="1" dirty="0">
                <a:solidFill>
                  <a:srgbClr val="004986"/>
                </a:solidFill>
              </a:rPr>
              <a:t>Why Implement the Meaningful Measures Initiative?</a:t>
            </a:r>
          </a:p>
          <a:p>
            <a:pPr marL="1028700" lvl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dirty="0"/>
              <a:t>There are too many measures and disparate measures</a:t>
            </a:r>
          </a:p>
          <a:p>
            <a:pPr marL="1028700" lvl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dirty="0"/>
              <a:t>Administrative burden of reporting</a:t>
            </a:r>
          </a:p>
          <a:p>
            <a:pPr marL="1028700" lvl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dirty="0"/>
              <a:t>Lack of simplified ways to focus on critical areas that matter most for clinicians and patients</a:t>
            </a:r>
          </a:p>
          <a:p>
            <a:pPr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endParaRPr lang="en-US" dirty="0"/>
          </a:p>
          <a:p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New Approach to Meaningful </a:t>
            </a:r>
            <a:r>
              <a:rPr lang="en-US" dirty="0" smtClean="0"/>
              <a:t>Outcomes (Cont.)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50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Diagram depicting 4 CMS Strategic Goals: Empower patients and doctors to make decisions about their health care; usher in a new era of state flexibility and local leadership; support innovative approaches to improve quality,accessibility, and affordability; improve the CMS customer experience" title="CMS Strategic Goals"/>
          <p:cNvGrpSpPr/>
          <p:nvPr/>
        </p:nvGrpSpPr>
        <p:grpSpPr>
          <a:xfrm>
            <a:off x="224373" y="1626169"/>
            <a:ext cx="8562106" cy="4289822"/>
            <a:chOff x="224373" y="1471612"/>
            <a:chExt cx="8562106" cy="4289822"/>
          </a:xfrm>
        </p:grpSpPr>
        <p:sp>
          <p:nvSpPr>
            <p:cNvPr id="6" name="Text Placeholder 2"/>
            <p:cNvSpPr txBox="1">
              <a:spLocks/>
            </p:cNvSpPr>
            <p:nvPr/>
          </p:nvSpPr>
          <p:spPr>
            <a:xfrm>
              <a:off x="224373" y="1626169"/>
              <a:ext cx="2197028" cy="1252763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Avenir Medium" charset="0"/>
                  <a:cs typeface="Avenir Medium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buNone/>
              </a:pPr>
              <a:r>
                <a:rPr lang="en-US" sz="1500" dirty="0"/>
                <a:t>Empower patients </a:t>
              </a:r>
              <a:br>
                <a:rPr lang="en-US" sz="1500" dirty="0"/>
              </a:br>
              <a:r>
                <a:rPr lang="en-US" sz="1500" dirty="0"/>
                <a:t>and doctors to make decisions about their health care</a:t>
              </a:r>
            </a:p>
          </p:txBody>
        </p:sp>
        <p:sp>
          <p:nvSpPr>
            <p:cNvPr id="7" name="Text Placeholder 2"/>
            <p:cNvSpPr txBox="1">
              <a:spLocks/>
            </p:cNvSpPr>
            <p:nvPr/>
          </p:nvSpPr>
          <p:spPr>
            <a:xfrm>
              <a:off x="224373" y="4047900"/>
              <a:ext cx="2197028" cy="171353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Avenir Medium" charset="0"/>
                  <a:cs typeface="Avenir Medium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buNone/>
              </a:pPr>
              <a:r>
                <a:rPr lang="en-US" sz="1500" dirty="0"/>
                <a:t>Support innovative approaches to improve quality, accessibility, and affordability</a:t>
              </a:r>
            </a:p>
          </p:txBody>
        </p:sp>
        <p:sp>
          <p:nvSpPr>
            <p:cNvPr id="8" name="Text Placeholder 2"/>
            <p:cNvSpPr txBox="1">
              <a:spLocks/>
            </p:cNvSpPr>
            <p:nvPr/>
          </p:nvSpPr>
          <p:spPr>
            <a:xfrm>
              <a:off x="6857341" y="1626169"/>
              <a:ext cx="1929138" cy="119918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Avenir Medium" charset="0"/>
                  <a:cs typeface="Avenir Medium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1500" dirty="0"/>
                <a:t>Usher in a new era </a:t>
              </a:r>
              <a:br>
                <a:rPr lang="en-US" sz="1500" dirty="0"/>
              </a:br>
              <a:r>
                <a:rPr lang="en-US" sz="1500" dirty="0"/>
                <a:t>of state flexibility and local leadership</a:t>
              </a:r>
            </a:p>
          </p:txBody>
        </p:sp>
        <p:sp>
          <p:nvSpPr>
            <p:cNvPr id="9" name="Text Placeholder 2"/>
            <p:cNvSpPr txBox="1">
              <a:spLocks/>
            </p:cNvSpPr>
            <p:nvPr/>
          </p:nvSpPr>
          <p:spPr>
            <a:xfrm>
              <a:off x="6857341" y="4047900"/>
              <a:ext cx="1929138" cy="119918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+mn-lt"/>
                  <a:ea typeface="Avenir Medium" charset="0"/>
                  <a:cs typeface="Avenir Medium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1500" dirty="0"/>
                <a:t>Improve the CMS customer experience</a:t>
              </a:r>
            </a:p>
          </p:txBody>
        </p:sp>
        <p:pic>
          <p:nvPicPr>
            <p:cNvPr id="10" name="Picture 9" title="decorative: CMS Strategic Goa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7854" y="1471612"/>
              <a:ext cx="4100513" cy="4100513"/>
            </a:xfrm>
            <a:prstGeom prst="rect">
              <a:avLst/>
            </a:prstGeom>
          </p:spPr>
        </p:pic>
        <p:sp>
          <p:nvSpPr>
            <p:cNvPr id="12" name="Title 1"/>
            <p:cNvSpPr txBox="1">
              <a:spLocks/>
            </p:cNvSpPr>
            <p:nvPr/>
          </p:nvSpPr>
          <p:spPr>
            <a:xfrm>
              <a:off x="3953736" y="2150269"/>
              <a:ext cx="1425178" cy="1993106"/>
            </a:xfrm>
            <a:prstGeom prst="rect">
              <a:avLst/>
            </a:prstGeom>
          </p:spPr>
          <p:txBody>
            <a:bodyPr anchor="b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0" i="0" kern="1200">
                  <a:solidFill>
                    <a:srgbClr val="004986"/>
                  </a:solidFill>
                  <a:latin typeface="Modern No. 20" charset="0"/>
                  <a:ea typeface="Modern No. 20" charset="0"/>
                  <a:cs typeface="Modern No. 20" charset="0"/>
                </a:defRPr>
              </a:lvl1pPr>
            </a:lstStyle>
            <a:p>
              <a:pPr algn="ctr"/>
              <a:r>
                <a:rPr lang="en-US" sz="1650" b="1" dirty="0">
                  <a:latin typeface="Calibri" charset="0"/>
                  <a:ea typeface="Calibri" charset="0"/>
                  <a:cs typeface="Calibri" charset="0"/>
                </a:rPr>
                <a:t>Meaningful Measures: </a:t>
              </a:r>
              <a:r>
                <a:rPr lang="en-US" sz="1650" dirty="0">
                  <a:latin typeface="Calibri" charset="0"/>
                  <a:ea typeface="Calibri" charset="0"/>
                  <a:cs typeface="Calibri" charset="0"/>
                </a:rPr>
                <a:t>Guided by Four Strategic Goals</a:t>
              </a:r>
            </a:p>
          </p:txBody>
        </p:sp>
        <p:pic>
          <p:nvPicPr>
            <p:cNvPr id="16" name="Picture 15" title="decorativ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7163" y="4582715"/>
              <a:ext cx="740127" cy="578645"/>
            </a:xfrm>
            <a:prstGeom prst="rect">
              <a:avLst/>
            </a:prstGeom>
          </p:spPr>
        </p:pic>
        <p:pic>
          <p:nvPicPr>
            <p:cNvPr id="17" name="Picture 16" title="decorativ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93056" y="1882378"/>
              <a:ext cx="699755" cy="557213"/>
            </a:xfrm>
            <a:prstGeom prst="rect">
              <a:avLst/>
            </a:prstGeom>
          </p:spPr>
        </p:pic>
        <p:pic>
          <p:nvPicPr>
            <p:cNvPr id="18" name="Picture 17" title="decorativ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78964" y="4558792"/>
              <a:ext cx="564357" cy="669354"/>
            </a:xfrm>
            <a:prstGeom prst="rect">
              <a:avLst/>
            </a:prstGeom>
          </p:spPr>
        </p:pic>
        <p:pic>
          <p:nvPicPr>
            <p:cNvPr id="19" name="Picture 18" title="decorativ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25387" y="1804988"/>
              <a:ext cx="650081" cy="5834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Strategic Goals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71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26B8ABDB2006469D582C2D8E91C478" ma:contentTypeVersion="0" ma:contentTypeDescription="Create a new document." ma:contentTypeScope="" ma:versionID="bec0fe7b7cf78153b220e587c914e1f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f75ffb9be35daa797deaae9f330c02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365BA9-9FC7-452C-9331-E9D68693D4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2CD182-1F11-4F18-BC45-D81B306418FB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F4472AF-96B6-416D-8C07-5FB409686C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2026</Words>
  <Application>Microsoft Office PowerPoint</Application>
  <PresentationFormat>On-screen Show (4:3)</PresentationFormat>
  <Paragraphs>391</Paragraphs>
  <Slides>36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MS PGothic</vt:lpstr>
      <vt:lpstr>Arial</vt:lpstr>
      <vt:lpstr>Avenir Medium</vt:lpstr>
      <vt:lpstr>Calibri</vt:lpstr>
      <vt:lpstr>Courier New</vt:lpstr>
      <vt:lpstr>Modern No. 20</vt:lpstr>
      <vt:lpstr>Times New Roman</vt:lpstr>
      <vt:lpstr>Wingdings</vt:lpstr>
      <vt:lpstr>Office Theme</vt:lpstr>
      <vt:lpstr>Unpacking the CMS Meaningful Measurement and Improvement Strategy</vt:lpstr>
      <vt:lpstr>Discussion Topics </vt:lpstr>
      <vt:lpstr>Learning Objectives</vt:lpstr>
      <vt:lpstr>Introduction</vt:lpstr>
      <vt:lpstr>Speakers</vt:lpstr>
      <vt:lpstr>Meaningful Measures Overview</vt:lpstr>
      <vt:lpstr>A New Approach to Meaningful Outcomes</vt:lpstr>
      <vt:lpstr>A New Approach to Meaningful Outcomes (Cont.)</vt:lpstr>
      <vt:lpstr>CMS Strategic Goals</vt:lpstr>
      <vt:lpstr>Meaningful Measures Objectives</vt:lpstr>
      <vt:lpstr>Meaningful Measures Framework</vt:lpstr>
      <vt:lpstr>Visions for Quality Reporting</vt:lpstr>
      <vt:lpstr>Meaningful Measures</vt:lpstr>
      <vt:lpstr>Promote Effective Communication &amp; Coordination of Care</vt:lpstr>
      <vt:lpstr>Promote Effective Prevention &amp; Treatment of Chronic Disease </vt:lpstr>
      <vt:lpstr>Getting to Measures that Matter</vt:lpstr>
      <vt:lpstr>From Vision to Reality: Progress  to Date</vt:lpstr>
      <vt:lpstr>Meaningful Measures: Progress to Date</vt:lpstr>
      <vt:lpstr>Meaningful Measures: Progress to Date</vt:lpstr>
      <vt:lpstr>Meaningful Measures: Progress to Date</vt:lpstr>
      <vt:lpstr>Meaningful Measures Future Direction</vt:lpstr>
      <vt:lpstr>Meaningful Measures Website</vt:lpstr>
      <vt:lpstr>Meaningful Measures Fact Sheets</vt:lpstr>
      <vt:lpstr>Where to Find Meaningful Measures</vt:lpstr>
      <vt:lpstr>Tamyra Garcia, MPH Acting Deputy Group Director Quality Measurement and Value-Based Incentives Group Centers for Medicare and Medicaid </vt:lpstr>
      <vt:lpstr>Applying the Meaningful Measures Framework to CMS Program</vt:lpstr>
      <vt:lpstr>Meaningful Measurement takes may concepts into account to determine the future of a measure</vt:lpstr>
      <vt:lpstr>Inpatient Quality Reporting Program EXAMPLE </vt:lpstr>
      <vt:lpstr>What have we learned?</vt:lpstr>
      <vt:lpstr>Kyle Campbell, PharmD</vt:lpstr>
      <vt:lpstr>Applying Meaningful Measures to Our Work</vt:lpstr>
      <vt:lpstr>Conceptual Framework Supporting Clinician Specialty Measure Development</vt:lpstr>
      <vt:lpstr>Preventable Harm Dashboard from the 2018 Impact Assessment Report </vt:lpstr>
      <vt:lpstr>Dale Bratzler, DO, MPH</vt:lpstr>
      <vt:lpstr>Q and A</vt:lpstr>
      <vt:lpstr>Thank you!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</dc:creator>
  <cp:lastModifiedBy>William Tomlinson</cp:lastModifiedBy>
  <cp:revision>70</cp:revision>
  <dcterms:created xsi:type="dcterms:W3CDTF">2018-11-01T17:02:35Z</dcterms:created>
  <dcterms:modified xsi:type="dcterms:W3CDTF">2019-02-07T14:03:34Z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0x010100CC26B8ABDB2006469D582C2D8E91C478</vt:lpwstr>
  </property>
</Properties>
</file>