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2" r:id="rId5"/>
    <p:sldId id="263" r:id="rId6"/>
    <p:sldId id="264" r:id="rId7"/>
    <p:sldId id="265" r:id="rId8"/>
    <p:sldId id="266" r:id="rId9"/>
    <p:sldId id="267" r:id="rId10"/>
    <p:sldId id="268" r:id="rId11"/>
    <p:sldId id="269" r:id="rId12"/>
    <p:sldId id="270" r:id="rId13"/>
    <p:sldId id="271" r:id="rId14"/>
    <p:sldId id="276" r:id="rId15"/>
    <p:sldId id="278"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en Woodard" initials="RW" lastIdx="13" clrIdx="0"/>
  <p:cmAuthor id="1" name="Nedra Cuffee" initials="NLC" lastIdx="3" clrIdx="1"/>
  <p:cmAuthor id="2" name="Peterson, Carlye [USA]" initials="PC[" lastIdx="3" clrIdx="2">
    <p:extLst>
      <p:ext uri="{19B8F6BF-5375-455C-9EA6-DF929625EA0E}">
        <p15:presenceInfo xmlns:p15="http://schemas.microsoft.com/office/powerpoint/2012/main" userId="S-1-5-21-1314303383-2379350573-4036118543-514627" providerId="AD"/>
      </p:ext>
    </p:extLst>
  </p:cmAuthor>
  <p:cmAuthor id="3" name="Boynton, Chandler [USA]" initials="BC[" lastIdx="2" clrIdx="3">
    <p:extLst>
      <p:ext uri="{19B8F6BF-5375-455C-9EA6-DF929625EA0E}">
        <p15:presenceInfo xmlns:p15="http://schemas.microsoft.com/office/powerpoint/2012/main" userId="S-1-5-21-1314303383-2379350573-4036118543-514794" providerId="AD"/>
      </p:ext>
    </p:extLst>
  </p:cmAuthor>
  <p:cmAuthor id="4" name="Hoey, Chelsi" initials="CASH" lastIdx="1" clrIdx="4">
    <p:extLst>
      <p:ext uri="{19B8F6BF-5375-455C-9EA6-DF929625EA0E}">
        <p15:presenceInfo xmlns:p15="http://schemas.microsoft.com/office/powerpoint/2012/main" userId="Hoey, Chelsi" providerId="None"/>
      </p:ext>
    </p:extLst>
  </p:cmAuthor>
  <p:cmAuthor id="5" name="NIDHI SINGH-SHAH" initials="NS" lastIdx="3" clrIdx="5">
    <p:extLst>
      <p:ext uri="{19B8F6BF-5375-455C-9EA6-DF929625EA0E}">
        <p15:presenceInfo xmlns:p15="http://schemas.microsoft.com/office/powerpoint/2012/main" userId="S-1-5-21-4095628063-3556742122-3606576086-83071" providerId="AD"/>
      </p:ext>
    </p:extLst>
  </p:cmAuthor>
  <p:cmAuthor id="6" name="Konstant, Melanie [USA]" initials="KM[" lastIdx="1" clrIdx="6">
    <p:extLst>
      <p:ext uri="{19B8F6BF-5375-455C-9EA6-DF929625EA0E}">
        <p15:presenceInfo xmlns:p15="http://schemas.microsoft.com/office/powerpoint/2012/main" userId="S-1-5-21-1314303383-2379350573-4036118543-564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07F"/>
    <a:srgbClr val="00529B"/>
    <a:srgbClr val="FBDF49"/>
    <a:srgbClr val="7FB0E1"/>
    <a:srgbClr val="FFFF00"/>
    <a:srgbClr val="FFFE4F"/>
    <a:srgbClr val="FFEA3C"/>
    <a:srgbClr val="F5D057"/>
    <a:srgbClr val="4A63BF"/>
    <a:srgbClr val="0A0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86AF9-C2BE-4C12-8630-E8A0250F1504}" type="datetimeFigureOut">
              <a:rPr lang="en-US" smtClean="0"/>
              <a:t>3/16/2017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55A2D4-2DD4-49EA-8944-865BA034829A}"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812AC-6932-4237-89F9-62AD5239F2C0}"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9C0A5-0735-4A7F-B104-398B12E5AB4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9C0A5-0735-4A7F-B104-398B12E5AB48}" type="slidenum">
              <a:rPr lang="en-US" smtClean="0"/>
              <a:t>1</a:t>
            </a:fld>
            <a:endParaRPr lang="en-US"/>
          </a:p>
        </p:txBody>
      </p:sp>
    </p:spTree>
    <p:extLst>
      <p:ext uri="{BB962C8B-B14F-4D97-AF65-F5344CB8AC3E}">
        <p14:creationId xmlns:p14="http://schemas.microsoft.com/office/powerpoint/2010/main" val="345633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a:p>
        </p:txBody>
      </p:sp>
    </p:spTree>
    <p:extLst>
      <p:ext uri="{BB962C8B-B14F-4D97-AF65-F5344CB8AC3E}">
        <p14:creationId xmlns:p14="http://schemas.microsoft.com/office/powerpoint/2010/main" val="214814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9C0A5-0735-4A7F-B104-398B12E5AB48}" type="slidenum">
              <a:rPr lang="en-US" smtClean="0"/>
              <a:t>2</a:t>
            </a:fld>
            <a:endParaRPr lang="en-US"/>
          </a:p>
        </p:txBody>
      </p:sp>
    </p:spTree>
    <p:extLst>
      <p:ext uri="{BB962C8B-B14F-4D97-AF65-F5344CB8AC3E}">
        <p14:creationId xmlns:p14="http://schemas.microsoft.com/office/powerpoint/2010/main" val="369322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9C0A5-0735-4A7F-B104-398B12E5AB48}" type="slidenum">
              <a:rPr lang="en-US" smtClean="0"/>
              <a:t>3</a:t>
            </a:fld>
            <a:endParaRPr lang="en-US"/>
          </a:p>
        </p:txBody>
      </p:sp>
    </p:spTree>
    <p:extLst>
      <p:ext uri="{BB962C8B-B14F-4D97-AF65-F5344CB8AC3E}">
        <p14:creationId xmlns:p14="http://schemas.microsoft.com/office/powerpoint/2010/main" val="9002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29C0A5-0735-4A7F-B104-398B12E5AB48}" type="slidenum">
              <a:rPr lang="en-US" smtClean="0"/>
              <a:t>4</a:t>
            </a:fld>
            <a:endParaRPr lang="en-US"/>
          </a:p>
        </p:txBody>
      </p:sp>
    </p:spTree>
    <p:extLst>
      <p:ext uri="{BB962C8B-B14F-4D97-AF65-F5344CB8AC3E}">
        <p14:creationId xmlns:p14="http://schemas.microsoft.com/office/powerpoint/2010/main" val="104040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E30A4-0A75-468E-9717-F84545388FC6}" type="slidenum">
              <a:rPr lang="en-US" smtClean="0"/>
              <a:t>5</a:t>
            </a:fld>
            <a:endParaRPr lang="en-US"/>
          </a:p>
        </p:txBody>
      </p:sp>
    </p:spTree>
    <p:extLst>
      <p:ext uri="{BB962C8B-B14F-4D97-AF65-F5344CB8AC3E}">
        <p14:creationId xmlns:p14="http://schemas.microsoft.com/office/powerpoint/2010/main" val="258380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E30A4-0A75-468E-9717-F84545388FC6}" type="slidenum">
              <a:rPr lang="en-US" smtClean="0"/>
              <a:t>6</a:t>
            </a:fld>
            <a:endParaRPr lang="en-US"/>
          </a:p>
        </p:txBody>
      </p:sp>
    </p:spTree>
    <p:extLst>
      <p:ext uri="{BB962C8B-B14F-4D97-AF65-F5344CB8AC3E}">
        <p14:creationId xmlns:p14="http://schemas.microsoft.com/office/powerpoint/2010/main" val="381839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E30A4-0A75-468E-9717-F84545388FC6}" type="slidenum">
              <a:rPr lang="en-US" smtClean="0"/>
              <a:t>7</a:t>
            </a:fld>
            <a:endParaRPr lang="en-US"/>
          </a:p>
        </p:txBody>
      </p:sp>
    </p:spTree>
    <p:extLst>
      <p:ext uri="{BB962C8B-B14F-4D97-AF65-F5344CB8AC3E}">
        <p14:creationId xmlns:p14="http://schemas.microsoft.com/office/powerpoint/2010/main" val="179399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DB05AF61-4C9B-4622-9ABF-872BAFBB1283}" type="slidenum">
              <a:rPr lang="en-US" smtClean="0"/>
              <a:t>8</a:t>
            </a:fld>
            <a:endParaRPr lang="en-US"/>
          </a:p>
        </p:txBody>
      </p:sp>
    </p:spTree>
    <p:extLst>
      <p:ext uri="{BB962C8B-B14F-4D97-AF65-F5344CB8AC3E}">
        <p14:creationId xmlns:p14="http://schemas.microsoft.com/office/powerpoint/2010/main" val="156764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7E30A4-0A75-468E-9717-F84545388FC6}" type="slidenum">
              <a:rPr lang="en-US" smtClean="0"/>
              <a:t>13</a:t>
            </a:fld>
            <a:endParaRPr lang="en-US"/>
          </a:p>
        </p:txBody>
      </p:sp>
    </p:spTree>
    <p:extLst>
      <p:ext uri="{BB962C8B-B14F-4D97-AF65-F5344CB8AC3E}">
        <p14:creationId xmlns:p14="http://schemas.microsoft.com/office/powerpoint/2010/main" val="1877433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HP Title Slide">
    <p:bg bwMode="ltGray">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Rectangle 24"/>
          <p:cNvSpPr/>
          <p:nvPr userDrawn="1"/>
        </p:nvSpPr>
        <p:spPr>
          <a:xfrm>
            <a:off x="4464224" y="2057400"/>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4718104" y="2278500"/>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916476" y="3324917"/>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5146542" y="3515229"/>
            <a:ext cx="230066" cy="1746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6648992" y="3901801"/>
            <a:ext cx="230066" cy="111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6378227" y="4010489"/>
            <a:ext cx="230066" cy="222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6"/>
          <p:cNvSpPr>
            <a:spLocks noGrp="1"/>
          </p:cNvSpPr>
          <p:nvPr>
            <p:ph type="body" sz="quarter" idx="10" hasCustomPrompt="1"/>
          </p:nvPr>
        </p:nvSpPr>
        <p:spPr bwMode="white">
          <a:xfrm>
            <a:off x="228600" y="2382181"/>
            <a:ext cx="7010401" cy="2750700"/>
          </a:xfrm>
        </p:spPr>
        <p:txBody>
          <a:bodyPr anchor="ctr">
            <a:normAutofit/>
          </a:bodyPr>
          <a:lstStyle>
            <a:lvl1pPr marL="0" indent="0" algn="l">
              <a:buNone/>
              <a:defRPr sz="5400" b="0"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ENTER  SESSION TITLE HERE</a:t>
            </a:r>
          </a:p>
        </p:txBody>
      </p:sp>
    </p:spTree>
    <p:extLst>
      <p:ext uri="{BB962C8B-B14F-4D97-AF65-F5344CB8AC3E}">
        <p14:creationId xmlns:p14="http://schemas.microsoft.com/office/powerpoint/2010/main" val="63377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7C9006-B929-4D5E-B838-C27855FC5D5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94482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7C9006-B929-4D5E-B838-C27855FC5D5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4123751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C9006-B929-4D5E-B838-C27855FC5D5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90517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C9006-B929-4D5E-B838-C27855FC5D5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135202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HP Transition Slide 1">
    <p:bg bwMode="ltGray">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 name="Text Placeholder 6"/>
          <p:cNvSpPr>
            <a:spLocks noGrp="1"/>
          </p:cNvSpPr>
          <p:nvPr>
            <p:ph type="body" sz="quarter" idx="10" hasCustomPrompt="1"/>
          </p:nvPr>
        </p:nvSpPr>
        <p:spPr bwMode="white">
          <a:xfrm>
            <a:off x="228601" y="152400"/>
            <a:ext cx="8610599" cy="5181600"/>
          </a:xfrm>
        </p:spPr>
        <p:txBody>
          <a:bodyPr anchor="ctr">
            <a:normAutofit/>
          </a:bodyPr>
          <a:lstStyle>
            <a:lvl1pPr marL="0" indent="0" algn="l">
              <a:buNone/>
              <a:defRPr sz="6000" b="0" baseline="0">
                <a:solidFill>
                  <a:srgbClr val="FBDF49"/>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ENTER NEW SESSION TITLE</a:t>
            </a:r>
          </a:p>
        </p:txBody>
      </p:sp>
    </p:spTree>
    <p:extLst>
      <p:ext uri="{BB962C8B-B14F-4D97-AF65-F5344CB8AC3E}">
        <p14:creationId xmlns:p14="http://schemas.microsoft.com/office/powerpoint/2010/main" val="249126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HP Transition Slide 2">
    <p:bg bwMode="ltGray">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 name="Text Placeholder 6"/>
          <p:cNvSpPr>
            <a:spLocks noGrp="1"/>
          </p:cNvSpPr>
          <p:nvPr>
            <p:ph type="body" sz="quarter" idx="10" hasCustomPrompt="1"/>
          </p:nvPr>
        </p:nvSpPr>
        <p:spPr bwMode="white">
          <a:xfrm>
            <a:off x="228601" y="152400"/>
            <a:ext cx="8686799" cy="5410200"/>
          </a:xfrm>
        </p:spPr>
        <p:txBody>
          <a:bodyPr anchor="ctr">
            <a:normAutofit/>
          </a:bodyPr>
          <a:lstStyle>
            <a:lvl1pPr marL="0" indent="0" algn="l">
              <a:buNone/>
              <a:defRPr sz="6000" b="0" baseline="0">
                <a:solidFill>
                  <a:srgbClr val="00529B"/>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ENTER NEW SESSION TITLE</a:t>
            </a:r>
          </a:p>
        </p:txBody>
      </p:sp>
    </p:spTree>
    <p:extLst>
      <p:ext uri="{BB962C8B-B14F-4D97-AF65-F5344CB8AC3E}">
        <p14:creationId xmlns:p14="http://schemas.microsoft.com/office/powerpoint/2010/main" val="384734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HP Transition Slide 3">
    <p:bg bwMode="ltGray">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 name="Text Placeholder 6"/>
          <p:cNvSpPr>
            <a:spLocks noGrp="1"/>
          </p:cNvSpPr>
          <p:nvPr>
            <p:ph type="body" sz="quarter" idx="10" hasCustomPrompt="1"/>
          </p:nvPr>
        </p:nvSpPr>
        <p:spPr bwMode="white">
          <a:xfrm>
            <a:off x="228601" y="1447800"/>
            <a:ext cx="7467599" cy="3733800"/>
          </a:xfrm>
        </p:spPr>
        <p:txBody>
          <a:bodyPr anchor="ctr">
            <a:normAutofit/>
          </a:bodyPr>
          <a:lstStyle>
            <a:lvl1pPr marL="0" indent="0" algn="l">
              <a:buNone/>
              <a:defRPr sz="6000" b="0" baseline="0">
                <a:solidFill>
                  <a:srgbClr val="FBDF49"/>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ENTER NEW SESSION TITLE</a:t>
            </a:r>
          </a:p>
        </p:txBody>
      </p:sp>
    </p:spTree>
    <p:extLst>
      <p:ext uri="{BB962C8B-B14F-4D97-AF65-F5344CB8AC3E}">
        <p14:creationId xmlns:p14="http://schemas.microsoft.com/office/powerpoint/2010/main" val="193442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Text Placeholder 6"/>
          <p:cNvSpPr>
            <a:spLocks noGrp="1"/>
          </p:cNvSpPr>
          <p:nvPr userDrawn="1">
            <p:ph type="body" sz="quarter" idx="10" hasCustomPrompt="1"/>
          </p:nvPr>
        </p:nvSpPr>
        <p:spPr bwMode="white">
          <a:xfrm>
            <a:off x="342900" y="1066800"/>
            <a:ext cx="8458200" cy="5029200"/>
          </a:xfrm>
        </p:spPr>
        <p:txBody>
          <a:bodyPr anchor="ctr">
            <a:noAutofit/>
          </a:bodyPr>
          <a:lstStyle>
            <a:lvl1pPr marL="0" indent="0" algn="ctr">
              <a:buNone/>
              <a:defRPr sz="7200">
                <a:solidFill>
                  <a:srgbClr val="00529B"/>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ENTER TRANSITION TITLE HERE</a:t>
            </a:r>
          </a:p>
        </p:txBody>
      </p:sp>
    </p:spTree>
    <p:extLst>
      <p:ext uri="{BB962C8B-B14F-4D97-AF65-F5344CB8AC3E}">
        <p14:creationId xmlns:p14="http://schemas.microsoft.com/office/powerpoint/2010/main" val="39350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HP Gener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6"/>
          <p:cNvSpPr>
            <a:spLocks noGrp="1"/>
          </p:cNvSpPr>
          <p:nvPr>
            <p:ph type="body" sz="quarter" idx="10" hasCustomPrompt="1"/>
          </p:nvPr>
        </p:nvSpPr>
        <p:spPr bwMode="white">
          <a:xfrm>
            <a:off x="3048000" y="762000"/>
            <a:ext cx="5867400" cy="685800"/>
          </a:xfrm>
        </p:spPr>
        <p:txBody>
          <a:bodyPr anchor="ctr">
            <a:normAutofit/>
          </a:bodyPr>
          <a:lstStyle>
            <a:lvl1pPr marL="0" indent="0" algn="ctr">
              <a:buNone/>
              <a:defRPr sz="2800">
                <a:solidFill>
                  <a:srgbClr val="00529B"/>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en-US"/>
              <a:t>ENTER CONTENT TITLE HERE</a:t>
            </a:r>
          </a:p>
        </p:txBody>
      </p:sp>
      <p:sp>
        <p:nvSpPr>
          <p:cNvPr id="6" name="Content Placeholder 5"/>
          <p:cNvSpPr>
            <a:spLocks noGrp="1"/>
          </p:cNvSpPr>
          <p:nvPr>
            <p:ph sz="quarter" idx="11"/>
          </p:nvPr>
        </p:nvSpPr>
        <p:spPr>
          <a:xfrm>
            <a:off x="231371" y="1524001"/>
            <a:ext cx="8684030" cy="4724400"/>
          </a:xfrm>
        </p:spPr>
        <p:txBody>
          <a:bodyPr>
            <a:normAutofit/>
          </a:bodyPr>
          <a:lstStyle>
            <a:lvl1pPr>
              <a:defRPr sz="2400">
                <a:solidFill>
                  <a:srgbClr val="19407F"/>
                </a:solidFill>
                <a:latin typeface="Segoe UI" panose="020B0502040204020203" pitchFamily="34" charset="0"/>
                <a:cs typeface="Segoe UI" panose="020B0502040204020203" pitchFamily="34" charset="0"/>
              </a:defRPr>
            </a:lvl1pPr>
            <a:lvl2pPr>
              <a:defRPr sz="2000">
                <a:solidFill>
                  <a:srgbClr val="19407F"/>
                </a:solidFill>
                <a:latin typeface="Segoe UI" panose="020B0502040204020203" pitchFamily="34" charset="0"/>
                <a:cs typeface="Segoe UI" panose="020B0502040204020203" pitchFamily="34" charset="0"/>
              </a:defRPr>
            </a:lvl2pPr>
            <a:lvl3pPr>
              <a:defRPr sz="1800">
                <a:solidFill>
                  <a:srgbClr val="19407F"/>
                </a:solidFill>
                <a:latin typeface="Segoe UI" panose="020B0502040204020203" pitchFamily="34" charset="0"/>
                <a:cs typeface="Segoe UI" panose="020B0502040204020203" pitchFamily="34" charset="0"/>
              </a:defRPr>
            </a:lvl3pPr>
            <a:lvl4pPr>
              <a:defRPr sz="1600">
                <a:solidFill>
                  <a:srgbClr val="19407F"/>
                </a:solidFill>
                <a:latin typeface="Segoe UI" panose="020B0502040204020203" pitchFamily="34" charset="0"/>
                <a:cs typeface="Segoe UI" panose="020B0502040204020203" pitchFamily="34" charset="0"/>
              </a:defRPr>
            </a:lvl4pPr>
            <a:lvl5pPr>
              <a:defRPr sz="1600">
                <a:solidFill>
                  <a:srgbClr val="19407F"/>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3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7C9006-B929-4D5E-B838-C27855FC5D5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194269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C9006-B929-4D5E-B838-C27855FC5D5D}"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397209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C9006-B929-4D5E-B838-C27855FC5D5D}"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294B7-EB37-4275-A133-2C047D13B206}" type="slidenum">
              <a:rPr lang="en-US" smtClean="0"/>
              <a:t>‹#›</a:t>
            </a:fld>
            <a:endParaRPr lang="en-US"/>
          </a:p>
        </p:txBody>
      </p:sp>
    </p:spTree>
    <p:extLst>
      <p:ext uri="{BB962C8B-B14F-4D97-AF65-F5344CB8AC3E}">
        <p14:creationId xmlns:p14="http://schemas.microsoft.com/office/powerpoint/2010/main" val="275641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9006-B929-4D5E-B838-C27855FC5D5D}" type="datetimeFigureOut">
              <a:rPr lang="en-US" smtClean="0"/>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294B7-EB37-4275-A133-2C047D13B206}" type="slidenum">
              <a:rPr lang="en-US" smtClean="0"/>
              <a:t>‹#›</a:t>
            </a:fld>
            <a:endParaRPr lang="en-US"/>
          </a:p>
        </p:txBody>
      </p:sp>
    </p:spTree>
    <p:extLst>
      <p:ext uri="{BB962C8B-B14F-4D97-AF65-F5344CB8AC3E}">
        <p14:creationId xmlns:p14="http://schemas.microsoft.com/office/powerpoint/2010/main" val="325031972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ms.gov/Medicare/Quality-Initiatives-Patient-Assessment-Instruments/QualityInitiativesGenInfo/Health-Insurance-Marketplace-Quality-Initiatives.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federalregister.gov/articles/2016/03/08/2016-04439/patient-protection-and-affordable-care-act-hhs-notice-of-benefit-and-payment-parameters-for-2017"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CMS_FEPS@cms.hhs.gov"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qhpcahps.cms.gov/" TargetMode="External"/><Relationship Id="rId4" Type="http://schemas.openxmlformats.org/officeDocument/2006/relationships/hyperlink" Target="http://www.cms.gov/Medicare/Quality-Initiatives-Patient-Assessment-Instruments/QualityInitiativesGenInfo/Health-Insurance-Marketplace-Quality-Initiatives.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InitiativesGenInfo/Downloads/2017_QRS_and_QHP_Enrollee_Survey_Technical_Guidance.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0" y="2619375"/>
            <a:ext cx="7010401" cy="2750700"/>
          </a:xfrm>
        </p:spPr>
        <p:txBody>
          <a:bodyPr>
            <a:noAutofit/>
          </a:bodyPr>
          <a:lstStyle/>
          <a:p>
            <a:r>
              <a:rPr lang="en-US" sz="3900" dirty="0"/>
              <a:t>Marketplace Quality Initiatives (MQI)</a:t>
            </a:r>
            <a:endParaRPr lang="en-US" sz="3900" dirty="0">
              <a:solidFill>
                <a:srgbClr val="FFFFFF"/>
              </a:solidFill>
              <a:latin typeface="Segoe UI Black"/>
            </a:endParaRPr>
          </a:p>
        </p:txBody>
      </p:sp>
    </p:spTree>
    <p:extLst>
      <p:ext uri="{BB962C8B-B14F-4D97-AF65-F5344CB8AC3E}">
        <p14:creationId xmlns:p14="http://schemas.microsoft.com/office/powerpoint/2010/main" val="259499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fr-FR"/>
              <a:t>2018 QIS Issuer Participation Criteria</a:t>
            </a:r>
            <a:endParaRPr lang="en-US"/>
          </a:p>
        </p:txBody>
      </p:sp>
      <p:sp>
        <p:nvSpPr>
          <p:cNvPr id="3" name="Content Placeholder 2"/>
          <p:cNvSpPr>
            <a:spLocks noGrp="1"/>
          </p:cNvSpPr>
          <p:nvPr>
            <p:ph sz="quarter" idx="11"/>
          </p:nvPr>
        </p:nvSpPr>
        <p:spPr/>
        <p:txBody>
          <a:bodyPr>
            <a:normAutofit/>
          </a:bodyPr>
          <a:lstStyle/>
          <a:p>
            <a:r>
              <a:rPr lang="en-US" sz="1800" dirty="0"/>
              <a:t>An issuer (including co-ops and MSP issuers) must submit a QIS Implementation Plan and Progress Report form to each Marketplace in which it is applying to offer coverage during 2018 if:</a:t>
            </a:r>
          </a:p>
          <a:p>
            <a:pPr lvl="1"/>
            <a:r>
              <a:rPr lang="en-US" sz="1800" dirty="0"/>
              <a:t>The issuer offered coverage through the Marketplace in 2015 and 2016;</a:t>
            </a:r>
          </a:p>
          <a:p>
            <a:pPr lvl="1"/>
            <a:r>
              <a:rPr lang="en-US" sz="1800" dirty="0"/>
              <a:t>The issuer provides family and/or adult-only medical coverage through the Individual Marketplace or</a:t>
            </a:r>
            <a:r>
              <a:rPr lang="en-US" sz="1800" dirty="0">
                <a:solidFill>
                  <a:srgbClr val="FF0000"/>
                </a:solidFill>
              </a:rPr>
              <a:t> </a:t>
            </a:r>
            <a:r>
              <a:rPr lang="en-US" sz="1800" dirty="0"/>
              <a:t>Small Business Health Options Program (SHOP) Marketplace; and</a:t>
            </a:r>
            <a:r>
              <a:rPr lang="en-US" sz="1800" i="1" dirty="0"/>
              <a:t> </a:t>
            </a:r>
            <a:endParaRPr lang="en-US" sz="1800" dirty="0"/>
          </a:p>
          <a:p>
            <a:pPr lvl="1"/>
            <a:r>
              <a:rPr lang="en-US" sz="1800" dirty="0"/>
              <a:t>The issuer meets the QIS minimum enrollment threshold (more than 500 enrollees within a product type per State, as of July 1, 2016).</a:t>
            </a:r>
          </a:p>
          <a:p>
            <a:pPr lvl="2"/>
            <a:r>
              <a:rPr lang="en-US" dirty="0"/>
              <a:t>Each eligible QHP offered through a Marketplace within a product type that has more than 500 enrollees as of July 1, 2016, must be covered by a QIS.</a:t>
            </a:r>
          </a:p>
        </p:txBody>
      </p:sp>
      <p:sp>
        <p:nvSpPr>
          <p:cNvPr id="4" name="Slide Number Placeholder 3"/>
          <p:cNvSpPr>
            <a:spLocks noGrp="1"/>
          </p:cNvSpPr>
          <p:nvPr>
            <p:ph type="sldNum" sz="quarter" idx="4294967295"/>
          </p:nvPr>
        </p:nvSpPr>
        <p:spPr>
          <a:xfrm>
            <a:off x="7010400" y="6356350"/>
            <a:ext cx="2133600" cy="365125"/>
          </a:xfrm>
        </p:spPr>
        <p:txBody>
          <a:bodyPr/>
          <a:lstStyle/>
          <a:p>
            <a:fld id="{53E67CEA-B292-41BC-9C86-852128F16858}" type="slidenum">
              <a:rPr lang="en-US" smtClean="0"/>
              <a:t>10</a:t>
            </a:fld>
            <a:endParaRPr lang="en-US"/>
          </a:p>
        </p:txBody>
      </p:sp>
      <p:sp>
        <p:nvSpPr>
          <p:cNvPr id="8" name="Rounded Rectangle 7"/>
          <p:cNvSpPr/>
          <p:nvPr/>
        </p:nvSpPr>
        <p:spPr>
          <a:xfrm>
            <a:off x="269144" y="5181600"/>
            <a:ext cx="8570056" cy="1246910"/>
          </a:xfrm>
          <a:prstGeom prst="roundRect">
            <a:avLst/>
          </a:prstGeom>
          <a:solidFill>
            <a:schemeClr val="bg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The </a:t>
            </a:r>
            <a:r>
              <a:rPr lang="en-US" sz="1600" b="1" i="1">
                <a:solidFill>
                  <a:schemeClr val="tx1"/>
                </a:solidFill>
              </a:rPr>
              <a:t>Quality Improvement Strategy: Technical Guidance and User Guide for the 2018 Plan Year </a:t>
            </a:r>
            <a:r>
              <a:rPr lang="en-US" sz="1600" b="1">
                <a:solidFill>
                  <a:schemeClr val="tx1"/>
                </a:solidFill>
              </a:rPr>
              <a:t>and </a:t>
            </a:r>
            <a:r>
              <a:rPr lang="en-US" sz="1600" b="1" i="1">
                <a:solidFill>
                  <a:schemeClr val="tx1"/>
                </a:solidFill>
              </a:rPr>
              <a:t>the 2018 QIS Implementation and Progress Report form </a:t>
            </a:r>
            <a:r>
              <a:rPr lang="en-US" sz="1600" b="1">
                <a:solidFill>
                  <a:schemeClr val="tx1"/>
                </a:solidFill>
              </a:rPr>
              <a:t>can be downloaded from the MQI website</a:t>
            </a:r>
            <a:r>
              <a:rPr lang="en-US" sz="1600">
                <a:solidFill>
                  <a:schemeClr val="tx1"/>
                </a:solidFill>
              </a:rPr>
              <a:t>: </a:t>
            </a:r>
            <a:r>
              <a:rPr lang="en-US" sz="1600" u="sng">
                <a:solidFill>
                  <a:schemeClr val="tx1"/>
                </a:solidFill>
                <a:hlinkClick r:id="rId2"/>
              </a:rPr>
              <a:t>https://www.cms.gov/Medicare/Quality-Initiatives-Patient-Assessment-Instruments/QualityInitiativesGenInfo/Health-Insurance-Marketplace-Quality-Initiatives.html</a:t>
            </a:r>
            <a:r>
              <a:rPr lang="en-US" sz="1600" u="sng">
                <a:solidFill>
                  <a:schemeClr val="tx1"/>
                </a:solidFill>
              </a:rPr>
              <a:t> </a:t>
            </a:r>
          </a:p>
        </p:txBody>
      </p:sp>
    </p:spTree>
    <p:extLst>
      <p:ext uri="{BB962C8B-B14F-4D97-AF65-F5344CB8AC3E}">
        <p14:creationId xmlns:p14="http://schemas.microsoft.com/office/powerpoint/2010/main" val="126438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67000" y="762000"/>
            <a:ext cx="6248400" cy="685800"/>
          </a:xfrm>
        </p:spPr>
        <p:txBody>
          <a:bodyPr>
            <a:normAutofit fontScale="85000" lnSpcReduction="10000"/>
          </a:bodyPr>
          <a:lstStyle/>
          <a:p>
            <a:r>
              <a:rPr lang="en-US"/>
              <a:t>QIS Marketplace Oversight Responsibilities</a:t>
            </a:r>
          </a:p>
        </p:txBody>
      </p:sp>
      <p:graphicFrame>
        <p:nvGraphicFramePr>
          <p:cNvPr id="4" name="Table 3"/>
          <p:cNvGraphicFramePr>
            <a:graphicFrameLocks noGrp="1"/>
          </p:cNvGraphicFramePr>
          <p:nvPr>
            <p:extLst>
              <p:ext uri="{D42A27DB-BD31-4B8C-83A1-F6EECF244321}">
                <p14:modId xmlns:p14="http://schemas.microsoft.com/office/powerpoint/2010/main" val="1292148253"/>
              </p:ext>
            </p:extLst>
          </p:nvPr>
        </p:nvGraphicFramePr>
        <p:xfrm>
          <a:off x="304800" y="1524000"/>
          <a:ext cx="8534400" cy="48808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75556">
                  <a:extLst>
                    <a:ext uri="{9D8B030D-6E8A-4147-A177-3AD203B41FA5}">
                      <a16:colId xmlns:a16="http://schemas.microsoft.com/office/drawing/2014/main" val="20000"/>
                    </a:ext>
                  </a:extLst>
                </a:gridCol>
                <a:gridCol w="6558844">
                  <a:extLst>
                    <a:ext uri="{9D8B030D-6E8A-4147-A177-3AD203B41FA5}">
                      <a16:colId xmlns:a16="http://schemas.microsoft.com/office/drawing/2014/main" val="20001"/>
                    </a:ext>
                  </a:extLst>
                </a:gridCol>
              </a:tblGrid>
              <a:tr h="330766">
                <a:tc>
                  <a:txBody>
                    <a:bodyPr/>
                    <a:lstStyle/>
                    <a:p>
                      <a:pPr algn="ctr"/>
                      <a:r>
                        <a:rPr lang="en-US" sz="1350" dirty="0"/>
                        <a:t>Marketplace</a:t>
                      </a:r>
                      <a:endParaRPr lang="en-US" sz="1350" b="0" dirty="0"/>
                    </a:p>
                  </a:txBody>
                  <a:tcPr marT="91440" marB="91440" anchor="b">
                    <a:solidFill>
                      <a:srgbClr val="00529B"/>
                    </a:solidFill>
                  </a:tcPr>
                </a:tc>
                <a:tc>
                  <a:txBody>
                    <a:bodyPr/>
                    <a:lstStyle/>
                    <a:p>
                      <a:pPr algn="ctr"/>
                      <a:r>
                        <a:rPr lang="en-US" sz="1350"/>
                        <a:t>Oversight Responsibilities</a:t>
                      </a:r>
                      <a:endParaRPr lang="en-US" sz="1350" b="0"/>
                    </a:p>
                  </a:txBody>
                  <a:tcPr marT="91440" marB="91440" anchor="b">
                    <a:solidFill>
                      <a:srgbClr val="00529B"/>
                    </a:solidFill>
                  </a:tcPr>
                </a:tc>
                <a:extLst>
                  <a:ext uri="{0D108BD9-81ED-4DB2-BD59-A6C34878D82A}">
                    <a16:rowId xmlns:a16="http://schemas.microsoft.com/office/drawing/2014/main" val="10000"/>
                  </a:ext>
                </a:extLst>
              </a:tr>
              <a:tr h="712680">
                <a:tc>
                  <a:txBody>
                    <a:bodyPr/>
                    <a:lstStyle/>
                    <a:p>
                      <a:r>
                        <a:rPr lang="en-US" sz="1350" dirty="0"/>
                        <a:t>Federally-facilitated Marketplaces</a:t>
                      </a:r>
                      <a:r>
                        <a:rPr lang="en-US" sz="1350" baseline="0" dirty="0"/>
                        <a:t> (</a:t>
                      </a:r>
                      <a:r>
                        <a:rPr lang="en-US" sz="1350" dirty="0"/>
                        <a:t>FFMs)</a:t>
                      </a:r>
                    </a:p>
                  </a:txBody>
                  <a:tcPr marT="91440" marB="91440">
                    <a:solidFill>
                      <a:srgbClr val="CCD0DE"/>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dirty="0"/>
                        <a:t>CMS will evaluate the QIS submissions for issuers applying to offer QHPs in FFMs.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dk1"/>
                          </a:solidFill>
                          <a:effectLst/>
                          <a:latin typeface="+mn-lt"/>
                          <a:ea typeface="+mn-ea"/>
                          <a:cs typeface="+mn-cs"/>
                        </a:rPr>
                        <a:t>FFMs will follow the QHP Application and Certification process and timeframe outlined in the addendum to  2018 Letter to Issuers for evaluation of QIS submissions.</a:t>
                      </a:r>
                      <a:endParaRPr lang="en-US" sz="1350" dirty="0"/>
                    </a:p>
                  </a:txBody>
                  <a:tcPr marT="91440" marB="91440">
                    <a:solidFill>
                      <a:srgbClr val="CCD0DE"/>
                    </a:solidFill>
                  </a:tcPr>
                </a:tc>
                <a:extLst>
                  <a:ext uri="{0D108BD9-81ED-4DB2-BD59-A6C34878D82A}">
                    <a16:rowId xmlns:a16="http://schemas.microsoft.com/office/drawing/2014/main" val="10001"/>
                  </a:ext>
                </a:extLst>
              </a:tr>
              <a:tr h="2069040">
                <a:tc>
                  <a:txBody>
                    <a:bodyPr/>
                    <a:lstStyle/>
                    <a:p>
                      <a:r>
                        <a:rPr lang="en-US" sz="1350"/>
                        <a:t>FFMs where States perform</a:t>
                      </a:r>
                      <a:r>
                        <a:rPr lang="en-US" sz="1350" baseline="0"/>
                        <a:t> plan management</a:t>
                      </a:r>
                      <a:endParaRPr lang="en-US" sz="1350" strike="sngStrike">
                        <a:solidFill>
                          <a:srgbClr val="FF0000"/>
                        </a:solidFill>
                      </a:endParaRPr>
                    </a:p>
                  </a:txBody>
                  <a:tcPr marT="91440" marB="9144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a:solidFill>
                            <a:schemeClr val="tx1"/>
                          </a:solidFill>
                          <a:latin typeface="+mn-lt"/>
                          <a:ea typeface="+mn-ea"/>
                          <a:cs typeface="+mn-cs"/>
                        </a:rPr>
                        <a:t>The State will evaluate the QIS submissions of the issuers applying to offer QHPs in their State’s Marketplace using the federal QIS evaluation methodology. This includes ensuring issuers that meet the QIS participation criteria and operate in their respective Marketplaces comply with the federal minimum reporting requirements. Issuers should contact the States for additional details. </a:t>
                      </a:r>
                      <a:r>
                        <a:rPr lang="en-US" sz="1350" strike="noStrike" kern="1200">
                          <a:solidFill>
                            <a:schemeClr val="tx1"/>
                          </a:solidFill>
                          <a:latin typeface="+mn-lt"/>
                          <a:ea typeface="+mn-ea"/>
                          <a:cs typeface="+mn-cs"/>
                        </a:rPr>
                        <a:t>CMS will also review the QIS submissions of issuers offering coverage in FFMs where the State performs plan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strike="noStrike" kern="1200">
                          <a:solidFill>
                            <a:schemeClr val="tx1"/>
                          </a:solidFill>
                          <a:latin typeface="+mn-lt"/>
                          <a:ea typeface="+mn-ea"/>
                          <a:cs typeface="+mn-cs"/>
                        </a:rPr>
                        <a:t>CMS will also evaluate the QIS submissions of issuers applying to offer coverage in FFMs where the State performs plan management, with the final determination being made by the FFM.</a:t>
                      </a:r>
                    </a:p>
                  </a:txBody>
                  <a:tcPr marT="91440" marB="91440"/>
                </a:tc>
                <a:extLst>
                  <a:ext uri="{0D108BD9-81ED-4DB2-BD59-A6C34878D82A}">
                    <a16:rowId xmlns:a16="http://schemas.microsoft.com/office/drawing/2014/main" val="10002"/>
                  </a:ext>
                </a:extLst>
              </a:tr>
              <a:tr h="1221289">
                <a:tc>
                  <a:txBody>
                    <a:bodyPr/>
                    <a:lstStyle/>
                    <a:p>
                      <a:r>
                        <a:rPr lang="en-US" sz="1350"/>
                        <a:t>State-based Marketplace (SBMs), including SBM</a:t>
                      </a:r>
                      <a:r>
                        <a:rPr lang="en-US" sz="1350" baseline="0"/>
                        <a:t>s on the Federal Platform (SBM-FPs)</a:t>
                      </a:r>
                      <a:endParaRPr lang="en-US" sz="1350"/>
                    </a:p>
                  </a:txBody>
                  <a:tcPr marT="91440" marB="9144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tx1"/>
                          </a:solidFill>
                          <a:effectLst/>
                          <a:latin typeface="+mn-lt"/>
                          <a:ea typeface="+mn-ea"/>
                          <a:cs typeface="+mn-cs"/>
                        </a:rPr>
                        <a:t>SBMs will evaluate the QIS submissions of the issuers applying to offer QHPs in their State’s Marketplace. The SBM must ensure issuers that meet the QIS participation criteria and operate in their respective Marketplaces comply with the federal minimum reporting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50" kern="1200" dirty="0">
                          <a:solidFill>
                            <a:schemeClr val="tx1"/>
                          </a:solidFill>
                          <a:effectLst/>
                          <a:latin typeface="+mn-lt"/>
                          <a:ea typeface="+mn-ea"/>
                          <a:cs typeface="+mn-cs"/>
                        </a:rPr>
                        <a:t>SBMs are encouraged to use the reporting manner and frequency requirements for</a:t>
                      </a:r>
                      <a:r>
                        <a:rPr lang="en-US" sz="1350" kern="1200" baseline="0" dirty="0">
                          <a:solidFill>
                            <a:schemeClr val="tx1"/>
                          </a:solidFill>
                          <a:effectLst/>
                          <a:latin typeface="+mn-lt"/>
                          <a:ea typeface="+mn-ea"/>
                          <a:cs typeface="+mn-cs"/>
                        </a:rPr>
                        <a:t> the FFMs</a:t>
                      </a:r>
                      <a:r>
                        <a:rPr lang="en-US" sz="1350" kern="1200" dirty="0">
                          <a:solidFill>
                            <a:schemeClr val="dk1"/>
                          </a:solidFill>
                          <a:effectLst/>
                          <a:latin typeface="+mn-lt"/>
                          <a:ea typeface="+mn-ea"/>
                          <a:cs typeface="+mn-cs"/>
                        </a:rPr>
                        <a:t>, but may establish their own reporting forms and evaluation methodologies, as well as their own reporting manner and frequency requirements.</a:t>
                      </a:r>
                      <a:endParaRPr lang="en-US" sz="1350" kern="1200" dirty="0">
                        <a:solidFill>
                          <a:schemeClr val="dk1"/>
                        </a:solidFill>
                        <a:latin typeface="+mn-lt"/>
                        <a:ea typeface="+mn-ea"/>
                        <a:cs typeface="+mn-cs"/>
                      </a:endParaRPr>
                    </a:p>
                  </a:txBody>
                  <a:tcPr marT="91440" marB="9144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461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Patient Safety Standards</a:t>
            </a:r>
          </a:p>
        </p:txBody>
      </p:sp>
      <p:sp>
        <p:nvSpPr>
          <p:cNvPr id="3" name="Content Placeholder 2"/>
          <p:cNvSpPr>
            <a:spLocks noGrp="1"/>
          </p:cNvSpPr>
          <p:nvPr>
            <p:ph sz="quarter" idx="11"/>
          </p:nvPr>
        </p:nvSpPr>
        <p:spPr>
          <a:xfrm>
            <a:off x="231371" y="1524000"/>
            <a:ext cx="8684030" cy="5095163"/>
          </a:xfrm>
        </p:spPr>
        <p:txBody>
          <a:bodyPr>
            <a:normAutofit fontScale="85000" lnSpcReduction="20000"/>
          </a:bodyPr>
          <a:lstStyle/>
          <a:p>
            <a:pPr marL="0" indent="0">
              <a:spcBef>
                <a:spcPts val="0"/>
              </a:spcBef>
              <a:spcAft>
                <a:spcPts val="300"/>
              </a:spcAft>
              <a:buNone/>
            </a:pPr>
            <a:r>
              <a:rPr lang="en-US" dirty="0"/>
              <a:t>Based on Section 1311(h)(1) of the Affordable Care Act, a QHP may contract with hospitals with more than 50 beds only if they meet certain patient safety standards including use of a patient safety evaluation system and a comprehensive hospital discharge program</a:t>
            </a:r>
          </a:p>
          <a:p>
            <a:pPr marL="0" indent="0">
              <a:spcBef>
                <a:spcPts val="0"/>
              </a:spcBef>
              <a:spcAft>
                <a:spcPts val="300"/>
              </a:spcAft>
              <a:buNone/>
            </a:pPr>
            <a:endParaRPr lang="en-US" dirty="0"/>
          </a:p>
          <a:p>
            <a:pPr marL="0" indent="0">
              <a:spcBef>
                <a:spcPts val="0"/>
              </a:spcBef>
              <a:spcAft>
                <a:spcPts val="300"/>
              </a:spcAft>
              <a:buNone/>
            </a:pPr>
            <a:r>
              <a:rPr lang="en-US" dirty="0"/>
              <a:t>The Final Rule (2017 HHS Payment Notice) published March 8, 2016:</a:t>
            </a:r>
          </a:p>
          <a:p>
            <a:pPr marL="574675">
              <a:spcBef>
                <a:spcPts val="0"/>
              </a:spcBef>
              <a:spcAft>
                <a:spcPts val="300"/>
              </a:spcAft>
            </a:pPr>
            <a:r>
              <a:rPr lang="en-US" sz="2000" dirty="0"/>
              <a:t>Establishes the patient safety requirements for plan years on or after January 1, 2017 </a:t>
            </a:r>
          </a:p>
          <a:p>
            <a:pPr marL="574675">
              <a:spcBef>
                <a:spcPts val="0"/>
              </a:spcBef>
            </a:pPr>
            <a:r>
              <a:rPr lang="en-US" sz="2000" dirty="0"/>
              <a:t>Amends 45 CFR 156.1110, directing a QHP issuer to only contract with a hospital with more than 50 beds that: </a:t>
            </a:r>
            <a:endParaRPr lang="en-US" dirty="0"/>
          </a:p>
          <a:p>
            <a:pPr marL="1141413" lvl="1" indent="-457200">
              <a:spcBef>
                <a:spcPts val="0"/>
              </a:spcBef>
            </a:pPr>
            <a:r>
              <a:rPr lang="en-US" sz="1800" dirty="0"/>
              <a:t>Utilizes a patient safety evaluation system and implements a mechanism for comprehensive person-centered discharge planning (e.g., works with a Patient Safety Organization (PSO)); or </a:t>
            </a:r>
          </a:p>
          <a:p>
            <a:pPr marL="1141413" lvl="1" indent="-457200">
              <a:spcBef>
                <a:spcPts val="0"/>
              </a:spcBef>
            </a:pPr>
            <a:r>
              <a:rPr lang="en-US" sz="1800" dirty="0"/>
              <a:t>Meets the reasonable exception criteria by implementing an evidence-based initiative to improve healthcare quality through the collection, management, and analysis of patient safety events that:</a:t>
            </a:r>
            <a:endParaRPr lang="en-US" sz="1400" dirty="0"/>
          </a:p>
          <a:p>
            <a:pPr marL="1601788" lvl="2" indent="-292100">
              <a:spcBef>
                <a:spcPts val="0"/>
              </a:spcBef>
              <a:buFont typeface="Courier New" panose="02070309020205020404" pitchFamily="49" charset="0"/>
              <a:buChar char="o"/>
            </a:pPr>
            <a:r>
              <a:rPr lang="en-US" sz="1600" dirty="0"/>
              <a:t>Reduces all-cause preventable harm,</a:t>
            </a:r>
          </a:p>
          <a:p>
            <a:pPr marL="1601788" lvl="2" indent="-292100">
              <a:spcBef>
                <a:spcPts val="0"/>
              </a:spcBef>
              <a:buFont typeface="Courier New" panose="02070309020205020404" pitchFamily="49" charset="0"/>
              <a:buChar char="o"/>
            </a:pPr>
            <a:r>
              <a:rPr lang="en-US" sz="1600" dirty="0"/>
              <a:t>Prevents hospital readmission, or</a:t>
            </a:r>
          </a:p>
          <a:p>
            <a:pPr marL="1601788" lvl="2" indent="-292100">
              <a:spcBef>
                <a:spcPts val="0"/>
              </a:spcBef>
              <a:buFont typeface="Courier New" panose="02070309020205020404" pitchFamily="49" charset="0"/>
              <a:buChar char="o"/>
            </a:pPr>
            <a:r>
              <a:rPr lang="en-US" sz="1600" dirty="0"/>
              <a:t>Improves care coordination (i.e., hospital participation and tracking documentation, such as hospital attestations or current agreements to partner with Hospital Innovation Improvement Networks (formerly HENs) and with Quality Innovation Networks-Quality Improvement Organizations)</a:t>
            </a:r>
            <a:endParaRPr lang="en-US" dirty="0"/>
          </a:p>
          <a:p>
            <a:pPr marL="342900" lvl="1" indent="-342900">
              <a:buFont typeface="Arial" panose="020B0604020202020204" pitchFamily="34" charset="0"/>
              <a:buChar char="•"/>
            </a:pPr>
            <a:r>
              <a:rPr lang="en-US" sz="1400" b="1" dirty="0"/>
              <a:t>NOTE: </a:t>
            </a:r>
            <a:r>
              <a:rPr lang="en-US" sz="1400" dirty="0"/>
              <a:t>Access the Final Rule (2017 HHS Payment Notice) at: </a:t>
            </a:r>
            <a:r>
              <a:rPr lang="en-US" sz="1400" dirty="0">
                <a:hlinkClick r:id="rId2"/>
              </a:rPr>
              <a:t>https://www.federalregister.gov/articles/2016/03/08/2016-04439/patient-protection-and-affordable-care-act-hhs-notice-of-benefit-and-payment-parameters-for-2017</a:t>
            </a:r>
            <a:r>
              <a:rPr lang="en-US" sz="1400" dirty="0"/>
              <a:t>.</a:t>
            </a:r>
          </a:p>
        </p:txBody>
      </p:sp>
    </p:spTree>
    <p:extLst>
      <p:ext uri="{BB962C8B-B14F-4D97-AF65-F5344CB8AC3E}">
        <p14:creationId xmlns:p14="http://schemas.microsoft.com/office/powerpoint/2010/main" val="320831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MQI: 2017 and Beyond</a:t>
            </a:r>
          </a:p>
        </p:txBody>
      </p:sp>
      <p:sp>
        <p:nvSpPr>
          <p:cNvPr id="3" name="Content Placeholder 2"/>
          <p:cNvSpPr>
            <a:spLocks noGrp="1"/>
          </p:cNvSpPr>
          <p:nvPr>
            <p:ph sz="quarter" idx="11"/>
          </p:nvPr>
        </p:nvSpPr>
        <p:spPr>
          <a:xfrm>
            <a:off x="231371" y="1676400"/>
            <a:ext cx="8684030" cy="4724400"/>
          </a:xfrm>
        </p:spPr>
        <p:txBody>
          <a:bodyPr vert="horz" lIns="91440" tIns="45720" rIns="91440" bIns="45720" rtlCol="0" anchor="t">
            <a:noAutofit/>
          </a:bodyPr>
          <a:lstStyle/>
          <a:p>
            <a:pPr>
              <a:spcBef>
                <a:spcPts val="600"/>
              </a:spcBef>
            </a:pPr>
            <a:r>
              <a:rPr lang="en-US" sz="2200" dirty="0"/>
              <a:t>CMS will continue to engage stakeholders and provide technical assistance through the following channels:</a:t>
            </a:r>
          </a:p>
          <a:p>
            <a:pPr lvl="1">
              <a:spcBef>
                <a:spcPts val="600"/>
              </a:spcBef>
            </a:pPr>
            <a:r>
              <a:rPr lang="en-US" sz="2000" dirty="0"/>
              <a:t>Informational webinars</a:t>
            </a:r>
          </a:p>
          <a:p>
            <a:pPr lvl="1">
              <a:spcBef>
                <a:spcPts val="600"/>
              </a:spcBef>
            </a:pPr>
            <a:r>
              <a:rPr lang="en-US" sz="2000" dirty="0"/>
              <a:t>Training sessions</a:t>
            </a:r>
          </a:p>
          <a:p>
            <a:pPr lvl="1">
              <a:spcBef>
                <a:spcPts val="600"/>
              </a:spcBef>
            </a:pPr>
            <a:r>
              <a:rPr lang="en-US" sz="2000" dirty="0"/>
              <a:t>Help desk support </a:t>
            </a:r>
          </a:p>
          <a:p>
            <a:pPr lvl="1">
              <a:spcBef>
                <a:spcPts val="600"/>
              </a:spcBef>
            </a:pPr>
            <a:r>
              <a:rPr lang="en-US" sz="2000" dirty="0"/>
              <a:t>Public comment forums, including draft and final Call Letters</a:t>
            </a:r>
          </a:p>
          <a:p>
            <a:pPr>
              <a:spcBef>
                <a:spcPts val="600"/>
              </a:spcBef>
            </a:pPr>
            <a:r>
              <a:rPr lang="en-US" sz="2200" dirty="0"/>
              <a:t>CMS will publish annual technical guidance and supplemental resources (e.g., FAQs) to communicate and clarify requirements</a:t>
            </a:r>
          </a:p>
          <a:p>
            <a:pPr>
              <a:spcBef>
                <a:spcPts val="600"/>
              </a:spcBef>
            </a:pPr>
            <a:r>
              <a:rPr lang="en-US" sz="2200" dirty="0"/>
              <a:t>CMS is currently exploring ways to refine the MQI programs for future years</a:t>
            </a:r>
            <a:endParaRPr lang="en-US" sz="2400" dirty="0"/>
          </a:p>
          <a:p>
            <a:pPr>
              <a:spcBef>
                <a:spcPts val="600"/>
              </a:spcBef>
            </a:pP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53E67CEA-B292-41BC-9C86-852128F16858}" type="slidenum">
              <a:rPr lang="en-US" smtClean="0"/>
              <a:t>13</a:t>
            </a:fld>
            <a:endParaRPr lang="en-US" dirty="0"/>
          </a:p>
        </p:txBody>
      </p:sp>
    </p:spTree>
    <p:extLst>
      <p:ext uri="{BB962C8B-B14F-4D97-AF65-F5344CB8AC3E}">
        <p14:creationId xmlns:p14="http://schemas.microsoft.com/office/powerpoint/2010/main" val="180984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a:cs typeface="Calibri" panose="020F0502020204030204" pitchFamily="34" charset="0"/>
              </a:rPr>
              <a:t>Resources for Additional Information on Marketplace Quality Initiatives</a:t>
            </a:r>
            <a:endParaRPr lang="en-US" dirty="0"/>
          </a:p>
        </p:txBody>
      </p:sp>
      <p:sp>
        <p:nvSpPr>
          <p:cNvPr id="8" name="Content Placeholder 7"/>
          <p:cNvSpPr>
            <a:spLocks noGrp="1"/>
          </p:cNvSpPr>
          <p:nvPr>
            <p:ph sz="quarter" idx="11"/>
          </p:nvPr>
        </p:nvSpPr>
        <p:spPr>
          <a:xfrm>
            <a:off x="231371" y="1600200"/>
            <a:ext cx="8684030" cy="4724400"/>
          </a:xfrm>
        </p:spPr>
        <p:txBody>
          <a:bodyPr>
            <a:noAutofit/>
          </a:bodyPr>
          <a:lstStyle/>
          <a:p>
            <a:pPr>
              <a:spcBef>
                <a:spcPts val="0"/>
              </a:spcBef>
            </a:pPr>
            <a:r>
              <a:rPr lang="en-US" sz="2000" b="1">
                <a:cs typeface="Arial" panose="020B0604020202020204" pitchFamily="34" charset="0"/>
              </a:rPr>
              <a:t>Exchange Operations Support Center (XOSC) Help Desk (reference “Marketplace Quality Initiatives”):</a:t>
            </a:r>
          </a:p>
          <a:p>
            <a:pPr marL="0" indent="0">
              <a:spcBef>
                <a:spcPts val="0"/>
              </a:spcBef>
              <a:spcAft>
                <a:spcPts val="1200"/>
              </a:spcAft>
              <a:buNone/>
            </a:pPr>
            <a:r>
              <a:rPr lang="en-US" sz="2000">
                <a:cs typeface="Arial" panose="020B0604020202020204" pitchFamily="34" charset="0"/>
              </a:rPr>
              <a:t>      </a:t>
            </a:r>
            <a:r>
              <a:rPr lang="en-US" sz="2000">
                <a:cs typeface="Arial" panose="020B0604020202020204" pitchFamily="34" charset="0"/>
                <a:hlinkClick r:id="rId3"/>
              </a:rPr>
              <a:t>CMS_FEPS@cms.hhs.gov</a:t>
            </a:r>
            <a:r>
              <a:rPr lang="en-US" sz="2000">
                <a:cs typeface="Arial" panose="020B0604020202020204" pitchFamily="34" charset="0"/>
              </a:rPr>
              <a:t> or 1-855-CMS-1515 (1-855-267-1515)</a:t>
            </a:r>
            <a:endParaRPr lang="en-US" sz="2000" b="1">
              <a:cs typeface="Arial" panose="020B0604020202020204" pitchFamily="34" charset="0"/>
            </a:endParaRPr>
          </a:p>
          <a:p>
            <a:pPr>
              <a:spcBef>
                <a:spcPts val="0"/>
              </a:spcBef>
            </a:pPr>
            <a:r>
              <a:rPr lang="en-US" sz="2000" b="1">
                <a:cs typeface="Arial" panose="020B0604020202020204" pitchFamily="34" charset="0"/>
              </a:rPr>
              <a:t>Marketplace Quality Initiatives Website:</a:t>
            </a:r>
          </a:p>
          <a:p>
            <a:pPr indent="1588">
              <a:spcBef>
                <a:spcPts val="0"/>
              </a:spcBef>
              <a:spcAft>
                <a:spcPts val="1200"/>
              </a:spcAft>
              <a:buNone/>
            </a:pPr>
            <a:r>
              <a:rPr lang="en-US" sz="2000">
                <a:cs typeface="Arial" panose="020B0604020202020204" pitchFamily="34" charset="0"/>
                <a:hlinkClick r:id="rId4" tooltip="Health Insurance Marketplace Quality Initiatives"/>
              </a:rPr>
              <a:t>http://www.cms.gov/Medicare/Quality-Initiatives-Patient-Assessment-Instruments/QualityInitiativesGenInfo/Health-Insurance-Marketplace-Quality-Initiatives.html</a:t>
            </a:r>
            <a:endParaRPr lang="en-US" sz="2000" b="1">
              <a:cs typeface="Arial" panose="020B0604020202020204" pitchFamily="34" charset="0"/>
            </a:endParaRPr>
          </a:p>
          <a:p>
            <a:pPr>
              <a:spcBef>
                <a:spcPts val="0"/>
              </a:spcBef>
            </a:pPr>
            <a:r>
              <a:rPr lang="en-US" sz="2000" b="1">
                <a:cs typeface="Arial" panose="020B0604020202020204" pitchFamily="34" charset="0"/>
              </a:rPr>
              <a:t>QHP Enrollee Survey Website:</a:t>
            </a:r>
          </a:p>
          <a:p>
            <a:pPr marL="344488" indent="0">
              <a:spcBef>
                <a:spcPts val="0"/>
              </a:spcBef>
              <a:buNone/>
            </a:pPr>
            <a:r>
              <a:rPr lang="en-US" sz="2000" u="sng">
                <a:cs typeface="Arial" panose="020B0604020202020204" pitchFamily="34" charset="0"/>
                <a:hlinkClick r:id="rId5" tooltip="QHP Enrollee Survey website on CMS.gov"/>
              </a:rPr>
              <a:t>http://qhpcahps.cms.gov</a:t>
            </a:r>
            <a:r>
              <a:rPr lang="en-US" sz="2000" u="sng">
                <a:cs typeface="Arial" panose="020B0604020202020204" pitchFamily="34" charset="0"/>
              </a:rPr>
              <a:t> </a:t>
            </a:r>
            <a:endParaRPr lang="en-US" sz="2000">
              <a:cs typeface="Arial" panose="020B0604020202020204"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6C8528C6-51AA-46D8-A6CE-1E15919369C2}" type="slidenum">
              <a:rPr lang="en-US" smtClean="0"/>
              <a:pPr/>
              <a:t>14</a:t>
            </a:fld>
            <a:endParaRPr lang="en-US"/>
          </a:p>
        </p:txBody>
      </p:sp>
    </p:spTree>
    <p:extLst>
      <p:ext uri="{BB962C8B-B14F-4D97-AF65-F5344CB8AC3E}">
        <p14:creationId xmlns:p14="http://schemas.microsoft.com/office/powerpoint/2010/main" val="414702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Questions</a:t>
            </a:r>
          </a:p>
        </p:txBody>
      </p:sp>
      <p:pic>
        <p:nvPicPr>
          <p:cNvPr id="1026" name="Picture 2" descr="Decorative image&#10;"/>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tretch>
            <a:fillRect/>
          </a:stretch>
        </p:blipFill>
        <p:spPr bwMode="auto">
          <a:xfrm>
            <a:off x="2683827" y="1447800"/>
            <a:ext cx="3779520"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7010400" y="6356350"/>
            <a:ext cx="2133600" cy="365125"/>
          </a:xfrm>
        </p:spPr>
        <p:txBody>
          <a:bodyPr/>
          <a:lstStyle/>
          <a:p>
            <a:fld id="{7022FF3C-310F-4809-A5BE-BC5BA8AA108D}" type="slidenum">
              <a:rPr lang="en-US" smtClean="0"/>
              <a:t>15</a:t>
            </a:fld>
            <a:endParaRPr lang="en-US"/>
          </a:p>
        </p:txBody>
      </p:sp>
    </p:spTree>
    <p:extLst>
      <p:ext uri="{BB962C8B-B14F-4D97-AF65-F5344CB8AC3E}">
        <p14:creationId xmlns:p14="http://schemas.microsoft.com/office/powerpoint/2010/main" val="27722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a:t>Agenda</a:t>
            </a:r>
          </a:p>
        </p:txBody>
      </p:sp>
      <p:sp>
        <p:nvSpPr>
          <p:cNvPr id="3" name="Content Placeholder 2"/>
          <p:cNvSpPr>
            <a:spLocks noGrp="1"/>
          </p:cNvSpPr>
          <p:nvPr>
            <p:ph sz="quarter" idx="11"/>
          </p:nvPr>
        </p:nvSpPr>
        <p:spPr/>
        <p:txBody>
          <a:bodyPr>
            <a:normAutofit/>
          </a:bodyPr>
          <a:lstStyle/>
          <a:p>
            <a:pPr>
              <a:spcBef>
                <a:spcPts val="600"/>
              </a:spcBef>
              <a:spcAft>
                <a:spcPts val="600"/>
              </a:spcAft>
            </a:pPr>
            <a:r>
              <a:rPr lang="en-US" sz="3200" dirty="0"/>
              <a:t>Qualified Health Plan Enrollee Experience Survey (QHP Enrollee Survey)</a:t>
            </a:r>
          </a:p>
          <a:p>
            <a:pPr>
              <a:spcBef>
                <a:spcPts val="600"/>
              </a:spcBef>
              <a:spcAft>
                <a:spcPts val="600"/>
              </a:spcAft>
            </a:pPr>
            <a:r>
              <a:rPr lang="en-US" sz="3200" dirty="0"/>
              <a:t>Quality Rating System (QRS)</a:t>
            </a:r>
          </a:p>
          <a:p>
            <a:pPr>
              <a:spcBef>
                <a:spcPts val="600"/>
              </a:spcBef>
              <a:spcAft>
                <a:spcPts val="600"/>
              </a:spcAft>
            </a:pPr>
            <a:r>
              <a:rPr lang="en-US" sz="3200" dirty="0"/>
              <a:t>Quality Improvement Strategy (QIS)</a:t>
            </a:r>
          </a:p>
          <a:p>
            <a:pPr>
              <a:spcBef>
                <a:spcPts val="600"/>
              </a:spcBef>
              <a:spcAft>
                <a:spcPts val="600"/>
              </a:spcAft>
            </a:pPr>
            <a:r>
              <a:rPr lang="en-US" sz="3200" dirty="0"/>
              <a:t>Patient Safety Standards</a:t>
            </a:r>
          </a:p>
        </p:txBody>
      </p:sp>
      <p:sp>
        <p:nvSpPr>
          <p:cNvPr id="4" name="Slide Number Placeholder 3"/>
          <p:cNvSpPr>
            <a:spLocks noGrp="1"/>
          </p:cNvSpPr>
          <p:nvPr>
            <p:ph type="sldNum" sz="quarter" idx="4294967295"/>
          </p:nvPr>
        </p:nvSpPr>
        <p:spPr>
          <a:xfrm>
            <a:off x="7010400" y="6473825"/>
            <a:ext cx="2133600" cy="365125"/>
          </a:xfrm>
          <a:prstGeom prst="rect">
            <a:avLst/>
          </a:prstGeom>
        </p:spPr>
        <p:txBody>
          <a:bodyPr/>
          <a:lstStyle/>
          <a:p>
            <a:fld id="{53E67CEA-B292-41BC-9C86-852128F16858}" type="slidenum">
              <a:rPr lang="en-US" smtClean="0"/>
              <a:t>2</a:t>
            </a:fld>
            <a:endParaRPr lang="en-US"/>
          </a:p>
        </p:txBody>
      </p:sp>
    </p:spTree>
    <p:extLst>
      <p:ext uri="{BB962C8B-B14F-4D97-AF65-F5344CB8AC3E}">
        <p14:creationId xmlns:p14="http://schemas.microsoft.com/office/powerpoint/2010/main" val="73679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a:t>QHP Enrollee Survey</a:t>
            </a:r>
          </a:p>
        </p:txBody>
      </p:sp>
      <p:sp>
        <p:nvSpPr>
          <p:cNvPr id="2" name="Content Placeholder 1"/>
          <p:cNvSpPr>
            <a:spLocks noGrp="1"/>
          </p:cNvSpPr>
          <p:nvPr>
            <p:ph sz="quarter" idx="11"/>
          </p:nvPr>
        </p:nvSpPr>
        <p:spPr/>
        <p:txBody>
          <a:bodyPr>
            <a:normAutofit lnSpcReduction="10000"/>
          </a:bodyPr>
          <a:lstStyle/>
          <a:p>
            <a:r>
              <a:rPr lang="en-US" dirty="0"/>
              <a:t>Section 1311(c)(4) of the Affordable Care Act (ACA) directs the Secretary to establish an enrollee satisfaction survey system for QHPs offered through a Marketplace with more than 500 enrollees in the prior year</a:t>
            </a:r>
          </a:p>
          <a:p>
            <a:r>
              <a:rPr lang="en-US" dirty="0"/>
              <a:t>To implement, CMS developed the QHP Enrollee Survey</a:t>
            </a:r>
          </a:p>
          <a:p>
            <a:r>
              <a:rPr lang="en-US" dirty="0"/>
              <a:t>Results from the QHP Enrollee Survey feed into the overall Quality Rating System (QRS) for QHPs offered through a Marketplace mandated by section 1311(c)(3) of ACA</a:t>
            </a:r>
          </a:p>
          <a:p>
            <a:r>
              <a:rPr lang="en-US" dirty="0"/>
              <a:t>The survey was fielded nationally in the 2015 beta test and 2016 pilot to evaluate survey systems, processes, and procedures. Consumer display was also tested as part of the 2016 pilot during the 2017 open enrollment period for the individual Marketplace in select States</a:t>
            </a:r>
          </a:p>
          <a:p>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4E56C041-8A73-4444-8A5B-4172AB643EDE}" type="slidenum">
              <a:rPr lang="en-US" smtClean="0"/>
              <a:pPr/>
              <a:t>3</a:t>
            </a:fld>
            <a:endParaRPr lang="en-US"/>
          </a:p>
        </p:txBody>
      </p:sp>
    </p:spTree>
    <p:extLst>
      <p:ext uri="{BB962C8B-B14F-4D97-AF65-F5344CB8AC3E}">
        <p14:creationId xmlns:p14="http://schemas.microsoft.com/office/powerpoint/2010/main" val="363273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a:t>QHP Enrollee Survey Requirements</a:t>
            </a:r>
          </a:p>
        </p:txBody>
      </p:sp>
      <p:sp>
        <p:nvSpPr>
          <p:cNvPr id="2" name="Content Placeholder 1"/>
          <p:cNvSpPr>
            <a:spLocks noGrp="1"/>
          </p:cNvSpPr>
          <p:nvPr>
            <p:ph sz="quarter" idx="11"/>
          </p:nvPr>
        </p:nvSpPr>
        <p:spPr/>
        <p:txBody>
          <a:bodyPr>
            <a:noAutofit/>
          </a:bodyPr>
          <a:lstStyle/>
          <a:p>
            <a:r>
              <a:rPr lang="en-US" sz="2200" dirty="0"/>
              <a:t>Must be administered by HHS-approved QHP Enrollee Survey vendors</a:t>
            </a:r>
          </a:p>
          <a:p>
            <a:r>
              <a:rPr lang="en-US" sz="2200" dirty="0"/>
              <a:t>QHP issuer provides a validated sample frame and the survey vendor draws the sample and administers the survey</a:t>
            </a:r>
          </a:p>
          <a:p>
            <a:r>
              <a:rPr lang="en-US" sz="2200" dirty="0"/>
              <a:t>Minimum sample size will be specified by CMS, but issuers have the option to draw a larger sample (oversample) </a:t>
            </a:r>
          </a:p>
          <a:p>
            <a:r>
              <a:rPr lang="en-US" sz="2200" dirty="0"/>
              <a:t>Survey employs a mixed mode of administration, including mail, telephone and Internet</a:t>
            </a:r>
          </a:p>
          <a:p>
            <a:pPr lvl="1"/>
            <a:r>
              <a:rPr lang="en-US" dirty="0"/>
              <a:t>Survey conducted in three languages—English, Spanish, Chinese (optional)</a:t>
            </a:r>
          </a:p>
          <a:p>
            <a:r>
              <a:rPr lang="en-US" sz="2200" dirty="0"/>
              <a:t>Questionnaire includes questions in core CAHPS® Health Plan 5.0 (Medicaid) Survey with additional questions specific to the Marketplace population</a:t>
            </a:r>
          </a:p>
        </p:txBody>
      </p:sp>
      <p:sp>
        <p:nvSpPr>
          <p:cNvPr id="4" name="Slide Number Placeholder 3"/>
          <p:cNvSpPr>
            <a:spLocks noGrp="1"/>
          </p:cNvSpPr>
          <p:nvPr>
            <p:ph type="sldNum" sz="quarter" idx="4294967295"/>
          </p:nvPr>
        </p:nvSpPr>
        <p:spPr>
          <a:xfrm>
            <a:off x="7010400" y="6526213"/>
            <a:ext cx="2133600" cy="365125"/>
          </a:xfrm>
        </p:spPr>
        <p:txBody>
          <a:bodyPr/>
          <a:lstStyle/>
          <a:p>
            <a:fld id="{4E56C041-8A73-4444-8A5B-4172AB643EDE}" type="slidenum">
              <a:rPr lang="en-US" smtClean="0"/>
              <a:pPr/>
              <a:t>4</a:t>
            </a:fld>
            <a:endParaRPr lang="en-US"/>
          </a:p>
        </p:txBody>
      </p:sp>
    </p:spTree>
    <p:extLst>
      <p:ext uri="{BB962C8B-B14F-4D97-AF65-F5344CB8AC3E}">
        <p14:creationId xmlns:p14="http://schemas.microsoft.com/office/powerpoint/2010/main" val="391425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a:t>Quality Rating System</a:t>
            </a:r>
          </a:p>
        </p:txBody>
      </p:sp>
      <p:sp>
        <p:nvSpPr>
          <p:cNvPr id="2" name="Content Placeholder 1"/>
          <p:cNvSpPr>
            <a:spLocks noGrp="1"/>
          </p:cNvSpPr>
          <p:nvPr>
            <p:ph sz="quarter" idx="11"/>
          </p:nvPr>
        </p:nvSpPr>
        <p:spPr>
          <a:xfrm>
            <a:off x="231370" y="1445150"/>
            <a:ext cx="8684030" cy="4724400"/>
          </a:xfrm>
        </p:spPr>
        <p:txBody>
          <a:bodyPr>
            <a:noAutofit/>
          </a:bodyPr>
          <a:lstStyle/>
          <a:p>
            <a:r>
              <a:rPr lang="en-US" sz="1800" dirty="0"/>
              <a:t>Based on Section 1311(c)(3) of the ACA, CMS developed the QRS to: </a:t>
            </a:r>
          </a:p>
          <a:p>
            <a:pPr lvl="1"/>
            <a:r>
              <a:rPr lang="en-US" sz="1700" dirty="0"/>
              <a:t>Provide comparable and useful information to consumers about the quality of health care services and enrollee experience of QHPs offered through the Marketplaces,</a:t>
            </a:r>
          </a:p>
          <a:p>
            <a:pPr lvl="1"/>
            <a:r>
              <a:rPr lang="en-US" sz="1700" dirty="0"/>
              <a:t>Facilitate oversight of QHP issuer compliance with quality reporting standards set forth in  the ACA and implementing regulations, and</a:t>
            </a:r>
          </a:p>
          <a:p>
            <a:pPr lvl="1"/>
            <a:r>
              <a:rPr lang="en-US" sz="1700" dirty="0"/>
              <a:t>Provide actionable information that QHP issuers can use to improve quality and performance.</a:t>
            </a:r>
          </a:p>
          <a:p>
            <a:r>
              <a:rPr lang="en-US" sz="1800" dirty="0"/>
              <a:t>CMS calculates quality ratings for each eligible QHP issuer’s product type (e.g., HMO, PPO) using clinical measure data and QHP Enrollee Survey response data</a:t>
            </a:r>
          </a:p>
          <a:p>
            <a:r>
              <a:rPr lang="en-US" sz="1800" dirty="0"/>
              <a:t>Based on results, CMS assigns a quality rating on a 5-star rating scale for each QHP offered through a Marketplace that meets the participation criteria</a:t>
            </a:r>
          </a:p>
        </p:txBody>
      </p:sp>
      <p:sp>
        <p:nvSpPr>
          <p:cNvPr id="4" name="Slide Number Placeholder 3"/>
          <p:cNvSpPr>
            <a:spLocks noGrp="1"/>
          </p:cNvSpPr>
          <p:nvPr>
            <p:ph type="sldNum" sz="quarter" idx="4294967295"/>
          </p:nvPr>
        </p:nvSpPr>
        <p:spPr>
          <a:xfrm>
            <a:off x="7010400" y="6356350"/>
            <a:ext cx="2133600" cy="365125"/>
          </a:xfrm>
        </p:spPr>
        <p:txBody>
          <a:bodyPr/>
          <a:lstStyle/>
          <a:p>
            <a:fld id="{6C8528C6-51AA-46D8-A6CE-1E15919369C2}" type="slidenum">
              <a:rPr lang="en-US" smtClean="0"/>
              <a:pPr/>
              <a:t>5</a:t>
            </a:fld>
            <a:endParaRPr lang="en-US"/>
          </a:p>
        </p:txBody>
      </p:sp>
      <p:sp>
        <p:nvSpPr>
          <p:cNvPr id="5" name="Rounded Rectangle 4"/>
          <p:cNvSpPr/>
          <p:nvPr/>
        </p:nvSpPr>
        <p:spPr>
          <a:xfrm>
            <a:off x="762000" y="5181600"/>
            <a:ext cx="7772400" cy="1246910"/>
          </a:xfrm>
          <a:prstGeom prst="roundRect">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b="1">
                <a:solidFill>
                  <a:schemeClr val="tx1"/>
                </a:solidFill>
              </a:rPr>
              <a:t>The </a:t>
            </a:r>
            <a:r>
              <a:rPr lang="en-US" sz="1600" b="1" i="1">
                <a:solidFill>
                  <a:schemeClr val="tx1"/>
                </a:solidFill>
              </a:rPr>
              <a:t>Quality Rating System and Qualified Health Plan Enrollee Experience Survey: Technical Guidance for 2017 </a:t>
            </a:r>
            <a:r>
              <a:rPr lang="en-US" sz="1600" b="1">
                <a:solidFill>
                  <a:schemeClr val="tx1"/>
                </a:solidFill>
              </a:rPr>
              <a:t>can be downloaded from the MQI website</a:t>
            </a:r>
            <a:r>
              <a:rPr lang="en-US" sz="1600">
                <a:solidFill>
                  <a:schemeClr val="tx1"/>
                </a:solidFill>
              </a:rPr>
              <a:t>: </a:t>
            </a:r>
            <a:r>
              <a:rPr lang="en-US" sz="1600" u="sng">
                <a:solidFill>
                  <a:schemeClr val="tx1"/>
                </a:solidFill>
                <a:hlinkClick r:id="rId3"/>
              </a:rPr>
              <a:t>https://www.cms.gov/Medicare/Quality-Initiatives-Patient-Assessment-Instruments/QualityInitiativesGenInfo/Downloads/2017_QRS_and_QHP_Enrollee_Survey_Technical_Guidance.pdf</a:t>
            </a:r>
            <a:r>
              <a:rPr lang="en-US" sz="1600"/>
              <a:t> .</a:t>
            </a:r>
          </a:p>
        </p:txBody>
      </p:sp>
    </p:spTree>
    <p:extLst>
      <p:ext uri="{BB962C8B-B14F-4D97-AF65-F5344CB8AC3E}">
        <p14:creationId xmlns:p14="http://schemas.microsoft.com/office/powerpoint/2010/main" val="149176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685800"/>
            <a:ext cx="5867400" cy="685800"/>
          </a:xfrm>
        </p:spPr>
        <p:txBody>
          <a:bodyPr>
            <a:normAutofit fontScale="85000" lnSpcReduction="20000"/>
          </a:bodyPr>
          <a:lstStyle/>
          <a:p>
            <a:r>
              <a:rPr lang="en-US"/>
              <a:t>Preview of QHP Quality Rating Information</a:t>
            </a:r>
          </a:p>
        </p:txBody>
      </p:sp>
      <p:sp>
        <p:nvSpPr>
          <p:cNvPr id="3" name="Content Placeholder 2"/>
          <p:cNvSpPr>
            <a:spLocks noGrp="1"/>
          </p:cNvSpPr>
          <p:nvPr>
            <p:ph sz="quarter" idx="11"/>
          </p:nvPr>
        </p:nvSpPr>
        <p:spPr>
          <a:xfrm>
            <a:off x="231371" y="1447800"/>
            <a:ext cx="8684030" cy="4724400"/>
          </a:xfrm>
        </p:spPr>
        <p:txBody>
          <a:bodyPr>
            <a:normAutofit/>
          </a:bodyPr>
          <a:lstStyle/>
          <a:p>
            <a:r>
              <a:rPr lang="en-US" dirty="0"/>
              <a:t>QHP issuers will be able to preview their 2017 QRS ratings and submit inquiries to CMS during the QRS preview period, currently scheduled for August 2017</a:t>
            </a:r>
          </a:p>
          <a:p>
            <a:r>
              <a:rPr lang="en-US" dirty="0"/>
              <a:t>QHP issuers will also receive their complete 2017 QHP Enrollee Survey results, including results for those survey measures not used in the QRS</a:t>
            </a:r>
          </a:p>
          <a:p>
            <a:r>
              <a:rPr lang="en-US" dirty="0"/>
              <a:t>CMS will also provide State-based Marketplaces (SBMs) with the 2017 QRS ratings and the 2017 QHP Enrollee Survey results for the QHP issuers operating within their respective Marketplaces</a:t>
            </a:r>
          </a:p>
          <a:p>
            <a:pPr marL="0" indent="0">
              <a:buNone/>
            </a:pPr>
            <a:endParaRPr lang="en-US" sz="2000" dirty="0"/>
          </a:p>
        </p:txBody>
      </p:sp>
      <p:sp>
        <p:nvSpPr>
          <p:cNvPr id="4" name="Slide Number Placeholder 3"/>
          <p:cNvSpPr>
            <a:spLocks noGrp="1"/>
          </p:cNvSpPr>
          <p:nvPr>
            <p:ph type="sldNum" sz="quarter" idx="4294967295"/>
          </p:nvPr>
        </p:nvSpPr>
        <p:spPr>
          <a:xfrm>
            <a:off x="7010400" y="6356350"/>
            <a:ext cx="2133600" cy="365125"/>
          </a:xfrm>
        </p:spPr>
        <p:txBody>
          <a:bodyPr/>
          <a:lstStyle/>
          <a:p>
            <a:fld id="{53E67CEA-B292-41BC-9C86-852128F16858}" type="slidenum">
              <a:rPr lang="en-US" smtClean="0"/>
              <a:pPr/>
              <a:t>6</a:t>
            </a:fld>
            <a:endParaRPr lang="en-US"/>
          </a:p>
        </p:txBody>
      </p:sp>
    </p:spTree>
    <p:extLst>
      <p:ext uri="{BB962C8B-B14F-4D97-AF65-F5344CB8AC3E}">
        <p14:creationId xmlns:p14="http://schemas.microsoft.com/office/powerpoint/2010/main" val="348106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a:t>Display of QHP Quality Rating Information</a:t>
            </a:r>
          </a:p>
        </p:txBody>
      </p:sp>
      <p:sp>
        <p:nvSpPr>
          <p:cNvPr id="6" name="Content Placeholder 2"/>
          <p:cNvSpPr>
            <a:spLocks noGrp="1"/>
          </p:cNvSpPr>
          <p:nvPr>
            <p:ph sz="quarter" idx="11"/>
          </p:nvPr>
        </p:nvSpPr>
        <p:spPr/>
        <p:txBody>
          <a:bodyPr>
            <a:normAutofit/>
          </a:bodyPr>
          <a:lstStyle/>
          <a:p>
            <a:pPr fontAlgn="base"/>
            <a:r>
              <a:rPr lang="en-US" dirty="0"/>
              <a:t>In 2017, CMS will provide guidance to SBMs regarding the display of QHP quality rating information to consumers on their respective websites in time for the annual Individual Market Open Enrollment Period for 2018​</a:t>
            </a:r>
          </a:p>
          <a:p>
            <a:pPr fontAlgn="base"/>
            <a:r>
              <a:rPr lang="en-US" dirty="0"/>
              <a:t>CMS is currently considering the timing and approach for displaying the 2017 QRS global ratings on Healthcare.gov and will communicate any display decisions before the start of the Individual Market Open Enrollment Period for 2018</a:t>
            </a:r>
          </a:p>
          <a:p>
            <a:pPr fontAlgn="base"/>
            <a:r>
              <a:rPr lang="en-US"/>
              <a:t>CMS </a:t>
            </a:r>
            <a:r>
              <a:rPr lang="en-US" dirty="0"/>
              <a:t>will issue further communication to alert stakeholders if CMS decides to display additional quality rating information​</a:t>
            </a:r>
          </a:p>
          <a:p>
            <a:pPr marL="0" indent="0">
              <a:buNone/>
            </a:pPr>
            <a:endParaRPr lang="en-US" dirty="0"/>
          </a:p>
          <a:p>
            <a:pPr lvl="1"/>
            <a:endParaRPr lang="en-US" dirty="0"/>
          </a:p>
          <a:p>
            <a:pPr lvl="1"/>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53E67CEA-B292-41BC-9C86-852128F16858}" type="slidenum">
              <a:rPr lang="en-US" smtClean="0"/>
              <a:pPr/>
              <a:t>7</a:t>
            </a:fld>
            <a:endParaRPr lang="en-US"/>
          </a:p>
        </p:txBody>
      </p:sp>
    </p:spTree>
    <p:extLst>
      <p:ext uri="{BB962C8B-B14F-4D97-AF65-F5344CB8AC3E}">
        <p14:creationId xmlns:p14="http://schemas.microsoft.com/office/powerpoint/2010/main" val="282352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a:t>Quality Improvement Strategy</a:t>
            </a:r>
          </a:p>
        </p:txBody>
      </p:sp>
      <p:sp>
        <p:nvSpPr>
          <p:cNvPr id="8" name="Content Placeholder 7"/>
          <p:cNvSpPr>
            <a:spLocks noGrp="1"/>
          </p:cNvSpPr>
          <p:nvPr>
            <p:ph sz="quarter" idx="11"/>
          </p:nvPr>
        </p:nvSpPr>
        <p:spPr>
          <a:xfrm>
            <a:off x="231371" y="1524001"/>
            <a:ext cx="4569229" cy="4724400"/>
          </a:xfrm>
        </p:spPr>
        <p:txBody>
          <a:bodyPr>
            <a:normAutofit lnSpcReduction="10000"/>
          </a:bodyPr>
          <a:lstStyle/>
          <a:p>
            <a:pPr marL="342900" lvl="1" indent="-342900" fontAlgn="base">
              <a:buFont typeface="Arial" panose="020B0604020202020204" pitchFamily="34" charset="0"/>
              <a:buChar char="•"/>
            </a:pPr>
            <a:r>
              <a:rPr lang="en-US" dirty="0"/>
              <a:t>Issuers that meet the QIS participation criteria must:</a:t>
            </a:r>
          </a:p>
          <a:p>
            <a:pPr lvl="1"/>
            <a:r>
              <a:rPr lang="en-US" dirty="0"/>
              <a:t>Implement and report on a quality improvement strategy (QIS) consistent with the standards described in Affordable Care Act section 1311(g)(1) (45 CFR 156.200(b)(5)).</a:t>
            </a:r>
          </a:p>
          <a:p>
            <a:pPr lvl="1"/>
            <a:r>
              <a:rPr lang="en-US" dirty="0"/>
              <a:t>Adhere to guidelines, including the </a:t>
            </a:r>
            <a:r>
              <a:rPr lang="en-US" i="1" dirty="0"/>
              <a:t>QIS Technical Guidance and User Guide for the 2018 Plan Year</a:t>
            </a:r>
            <a:r>
              <a:rPr lang="en-US" dirty="0"/>
              <a:t>, established by HHS in consultation with experts in health care quality and stakeholders.</a:t>
            </a:r>
          </a:p>
        </p:txBody>
      </p:sp>
      <p:sp>
        <p:nvSpPr>
          <p:cNvPr id="4" name="Slide Number Placeholder 3"/>
          <p:cNvSpPr>
            <a:spLocks noGrp="1"/>
          </p:cNvSpPr>
          <p:nvPr>
            <p:ph type="sldNum" sz="quarter" idx="4294967295"/>
          </p:nvPr>
        </p:nvSpPr>
        <p:spPr>
          <a:xfrm>
            <a:off x="7010400" y="6356350"/>
            <a:ext cx="2133600" cy="365125"/>
          </a:xfrm>
        </p:spPr>
        <p:txBody>
          <a:bodyPr/>
          <a:lstStyle/>
          <a:p>
            <a:fld id="{7022FF3C-310F-4809-A5BE-BC5BA8AA108D}" type="slidenum">
              <a:rPr lang="en-US" smtClean="0"/>
              <a:pPr/>
              <a:t>8</a:t>
            </a:fld>
            <a:endParaRPr lang="en-US"/>
          </a:p>
        </p:txBody>
      </p:sp>
      <p:sp>
        <p:nvSpPr>
          <p:cNvPr id="5" name="TextBox 4"/>
          <p:cNvSpPr txBox="1"/>
          <p:nvPr/>
        </p:nvSpPr>
        <p:spPr>
          <a:xfrm>
            <a:off x="5153890" y="1524000"/>
            <a:ext cx="3481086" cy="4247317"/>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wrap="square" rtlCol="0">
            <a:spAutoFit/>
          </a:bodyPr>
          <a:lstStyle/>
          <a:p>
            <a:pPr lvl="0"/>
            <a:r>
              <a:rPr lang="en-US" altLang="en-US" dirty="0"/>
              <a:t>For the 2018 Plan Year, a QIS</a:t>
            </a:r>
            <a:r>
              <a:rPr lang="en-US" altLang="en-US" dirty="0">
                <a:solidFill>
                  <a:srgbClr val="FF0000"/>
                </a:solidFill>
              </a:rPr>
              <a:t> </a:t>
            </a:r>
            <a:r>
              <a:rPr lang="en-US" altLang="en-US" dirty="0"/>
              <a:t>must address at least one of five topic areas identified in the Affordable Care Act and must include a market-based incentive, among other requirements</a:t>
            </a:r>
            <a:r>
              <a:rPr lang="en-US" dirty="0"/>
              <a:t>. The five topic areas are: </a:t>
            </a:r>
          </a:p>
          <a:p>
            <a:pPr marL="285750" indent="-285750">
              <a:buFont typeface="Arial" panose="020B0604020202020204" pitchFamily="34" charset="0"/>
              <a:buChar char="•"/>
            </a:pPr>
            <a:r>
              <a:rPr lang="en-US" dirty="0"/>
              <a:t>Improve health outcomes</a:t>
            </a:r>
          </a:p>
          <a:p>
            <a:pPr marL="285750" indent="-285750">
              <a:buFont typeface="Arial" panose="020B0604020202020204" pitchFamily="34" charset="0"/>
              <a:buChar char="•"/>
            </a:pPr>
            <a:r>
              <a:rPr lang="en-US" dirty="0"/>
              <a:t>Prevent hospital readmissions</a:t>
            </a:r>
          </a:p>
          <a:p>
            <a:pPr marL="285750" indent="-285750">
              <a:buFont typeface="Arial" panose="020B0604020202020204" pitchFamily="34" charset="0"/>
              <a:buChar char="•"/>
            </a:pPr>
            <a:r>
              <a:rPr lang="en-US" dirty="0"/>
              <a:t>Improve patient safety and reduce medical errors</a:t>
            </a:r>
          </a:p>
          <a:p>
            <a:pPr marL="285750" indent="-285750">
              <a:buFont typeface="Arial" panose="020B0604020202020204" pitchFamily="34" charset="0"/>
              <a:buChar char="•"/>
            </a:pPr>
            <a:r>
              <a:rPr lang="en-US" dirty="0"/>
              <a:t>Implement wellness and health promotion activities</a:t>
            </a:r>
          </a:p>
          <a:p>
            <a:pPr marL="285750" indent="-285750">
              <a:buFont typeface="Arial" panose="020B0604020202020204" pitchFamily="34" charset="0"/>
              <a:buChar char="•"/>
            </a:pPr>
            <a:r>
              <a:rPr lang="en-US" dirty="0"/>
              <a:t>Reduce health and health care disparities</a:t>
            </a:r>
          </a:p>
        </p:txBody>
      </p:sp>
    </p:spTree>
    <p:extLst>
      <p:ext uri="{BB962C8B-B14F-4D97-AF65-F5344CB8AC3E}">
        <p14:creationId xmlns:p14="http://schemas.microsoft.com/office/powerpoint/2010/main" val="185086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19400" y="685800"/>
            <a:ext cx="6096000" cy="685800"/>
          </a:xfrm>
        </p:spPr>
        <p:txBody>
          <a:bodyPr>
            <a:normAutofit fontScale="85000" lnSpcReduction="10000"/>
          </a:bodyPr>
          <a:lstStyle/>
          <a:p>
            <a:r>
              <a:rPr lang="en-US"/>
              <a:t>Issuers that Must Submit QIS Information</a:t>
            </a:r>
          </a:p>
        </p:txBody>
      </p:sp>
      <p:sp>
        <p:nvSpPr>
          <p:cNvPr id="8" name="Content Placeholder 7"/>
          <p:cNvSpPr>
            <a:spLocks noGrp="1"/>
          </p:cNvSpPr>
          <p:nvPr>
            <p:ph sz="quarter" idx="11"/>
          </p:nvPr>
        </p:nvSpPr>
        <p:spPr>
          <a:xfrm>
            <a:off x="231371" y="1371600"/>
            <a:ext cx="8684030" cy="4876801"/>
          </a:xfrm>
        </p:spPr>
        <p:txBody>
          <a:bodyPr>
            <a:normAutofit/>
          </a:bodyPr>
          <a:lstStyle/>
          <a:p>
            <a:r>
              <a:rPr lang="en-US" sz="1550" dirty="0"/>
              <a:t>Issuers applying for QHP certification in the Marketplaces for the 2018 Plan Year that meet the QIS participation criteria are required to submit a QIS Implementation Plan and Progress Report form in 2017 in HIOS to either: (a) implement a new QIS beginning no later than January 2018, and/or (b) provide a progress update on an existing QIS.</a:t>
            </a:r>
            <a:endParaRPr lang="en-US" sz="1550" strike="sngStrike" dirty="0"/>
          </a:p>
        </p:txBody>
      </p:sp>
      <p:sp>
        <p:nvSpPr>
          <p:cNvPr id="4" name="Slide Number Placeholder 3"/>
          <p:cNvSpPr>
            <a:spLocks noGrp="1"/>
          </p:cNvSpPr>
          <p:nvPr>
            <p:ph type="sldNum" sz="quarter" idx="4294967295"/>
          </p:nvPr>
        </p:nvSpPr>
        <p:spPr>
          <a:xfrm>
            <a:off x="7010400" y="6356350"/>
            <a:ext cx="2133600" cy="365125"/>
          </a:xfrm>
        </p:spPr>
        <p:txBody>
          <a:bodyPr/>
          <a:lstStyle/>
          <a:p>
            <a:fld id="{53E67CEA-B292-41BC-9C86-852128F16858}" type="slidenum">
              <a:rPr lang="en-US" smtClean="0"/>
              <a:pPr/>
              <a:t>9</a:t>
            </a:fld>
            <a:endParaRPr lang="en-US"/>
          </a:p>
        </p:txBody>
      </p:sp>
      <p:sp>
        <p:nvSpPr>
          <p:cNvPr id="9" name="Content Placeholder 7"/>
          <p:cNvSpPr txBox="1">
            <a:spLocks/>
          </p:cNvSpPr>
          <p:nvPr/>
        </p:nvSpPr>
        <p:spPr>
          <a:xfrm>
            <a:off x="231371" y="4961478"/>
            <a:ext cx="8729752" cy="1309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50" dirty="0">
                <a:solidFill>
                  <a:srgbClr val="19407F"/>
                </a:solidFill>
                <a:latin typeface="Segoe UI" panose="020B0502040204020203" pitchFamily="34" charset="0"/>
                <a:cs typeface="Segoe UI" panose="020B0502040204020203" pitchFamily="34" charset="0"/>
              </a:rPr>
              <a:t>Stand-alone dental plans (SADPs) and child-only plans that are offered on the Marketplaces are not subject to the QIS reporting requirements for the 2018 Plan Year.</a:t>
            </a:r>
          </a:p>
          <a:p>
            <a:r>
              <a:rPr lang="en-US" sz="1550" dirty="0">
                <a:solidFill>
                  <a:srgbClr val="19407F"/>
                </a:solidFill>
                <a:latin typeface="Segoe UI" panose="020B0502040204020203" pitchFamily="34" charset="0"/>
                <a:cs typeface="Segoe UI" panose="020B0502040204020203" pitchFamily="34" charset="0"/>
              </a:rPr>
              <a:t>The QIS requirements have been revised for the 2018 Plan Year to include QHPs that are compatible with health savings accounts (HSAs) (also known as HSA-eligible plans). Issuers are therefore required to include HSA-eligible plans that meet the other QIS participation criteria in their 2018 Plan Year QIS submissions.</a:t>
            </a:r>
          </a:p>
          <a:p>
            <a:endParaRPr lang="en-US" sz="1600" dirty="0">
              <a:solidFill>
                <a:srgbClr val="19407F"/>
              </a:solidFill>
              <a:latin typeface="Segoe UI" panose="020B0502040204020203" pitchFamily="34" charset="0"/>
              <a:cs typeface="Segoe UI" panose="020B0502040204020203" pitchFamily="34" charset="0"/>
            </a:endParaRPr>
          </a:p>
          <a:p>
            <a:endParaRPr lang="en-US" sz="2000" dirty="0">
              <a:solidFill>
                <a:srgbClr val="19407F"/>
              </a:solidFill>
              <a:latin typeface="+mn-lt"/>
            </a:endParaRPr>
          </a:p>
        </p:txBody>
      </p:sp>
      <p:sp>
        <p:nvSpPr>
          <p:cNvPr id="10" name="TextBox 9"/>
          <p:cNvSpPr txBox="1"/>
          <p:nvPr/>
        </p:nvSpPr>
        <p:spPr>
          <a:xfrm>
            <a:off x="609600" y="6504801"/>
            <a:ext cx="3527502" cy="276999"/>
          </a:xfrm>
          <a:prstGeom prst="rect">
            <a:avLst/>
          </a:prstGeom>
          <a:noFill/>
        </p:spPr>
        <p:txBody>
          <a:bodyPr wrap="square" rtlCol="0">
            <a:spAutoFit/>
          </a:bodyPr>
          <a:lstStyle/>
          <a:p>
            <a:r>
              <a:rPr lang="en-US" sz="1200" dirty="0">
                <a:solidFill>
                  <a:prstClr val="black"/>
                </a:solidFill>
                <a:cs typeface="Arial" panose="020B0604020202020204" pitchFamily="34" charset="0"/>
              </a:rPr>
              <a:t>* Followed by annual Progress Report submission.</a:t>
            </a:r>
          </a:p>
        </p:txBody>
      </p:sp>
      <p:graphicFrame>
        <p:nvGraphicFramePr>
          <p:cNvPr id="12" name="Content Placeholder 6"/>
          <p:cNvGraphicFramePr>
            <a:graphicFrameLocks/>
          </p:cNvGraphicFramePr>
          <p:nvPr>
            <p:extLst>
              <p:ext uri="{D42A27DB-BD31-4B8C-83A1-F6EECF244321}">
                <p14:modId xmlns:p14="http://schemas.microsoft.com/office/powerpoint/2010/main" val="2057917316"/>
              </p:ext>
            </p:extLst>
          </p:nvPr>
        </p:nvGraphicFramePr>
        <p:xfrm>
          <a:off x="304800" y="2423160"/>
          <a:ext cx="8515080" cy="2529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03016">
                  <a:extLst>
                    <a:ext uri="{9D8B030D-6E8A-4147-A177-3AD203B41FA5}">
                      <a16:colId xmlns:a16="http://schemas.microsoft.com/office/drawing/2014/main" val="20000"/>
                    </a:ext>
                  </a:extLst>
                </a:gridCol>
                <a:gridCol w="1543856">
                  <a:extLst>
                    <a:ext uri="{9D8B030D-6E8A-4147-A177-3AD203B41FA5}">
                      <a16:colId xmlns:a16="http://schemas.microsoft.com/office/drawing/2014/main" val="20001"/>
                    </a:ext>
                  </a:extLst>
                </a:gridCol>
                <a:gridCol w="1915408">
                  <a:extLst>
                    <a:ext uri="{9D8B030D-6E8A-4147-A177-3AD203B41FA5}">
                      <a16:colId xmlns:a16="http://schemas.microsoft.com/office/drawing/2014/main" val="20002"/>
                    </a:ext>
                  </a:extLst>
                </a:gridCol>
                <a:gridCol w="1649784">
                  <a:extLst>
                    <a:ext uri="{9D8B030D-6E8A-4147-A177-3AD203B41FA5}">
                      <a16:colId xmlns:a16="http://schemas.microsoft.com/office/drawing/2014/main" val="20003"/>
                    </a:ext>
                  </a:extLst>
                </a:gridCol>
                <a:gridCol w="1703016">
                  <a:extLst>
                    <a:ext uri="{9D8B030D-6E8A-4147-A177-3AD203B41FA5}">
                      <a16:colId xmlns:a16="http://schemas.microsoft.com/office/drawing/2014/main" val="1053504431"/>
                    </a:ext>
                  </a:extLst>
                </a:gridCol>
              </a:tblGrid>
              <a:tr h="1005840">
                <a:tc>
                  <a:txBody>
                    <a:bodyPr/>
                    <a:lstStyle/>
                    <a:p>
                      <a:pPr algn="ctr"/>
                      <a:r>
                        <a:rPr lang="en-US" sz="1400" b="1" dirty="0"/>
                        <a:t>Issuer’s Initial QHP Certification Application Year</a:t>
                      </a:r>
                    </a:p>
                  </a:txBody>
                  <a:tcPr anchor="ctr">
                    <a:solidFill>
                      <a:srgbClr val="084A9C"/>
                    </a:solidFill>
                  </a:tcPr>
                </a:tc>
                <a:tc>
                  <a:txBody>
                    <a:bodyPr/>
                    <a:lstStyle/>
                    <a:p>
                      <a:pPr algn="ctr"/>
                      <a:r>
                        <a:rPr lang="en-US" sz="1400" b="1" dirty="0"/>
                        <a:t>Two Consecutive Years of Providing Coverage</a:t>
                      </a:r>
                    </a:p>
                  </a:txBody>
                  <a:tcPr anchor="ctr">
                    <a:solidFill>
                      <a:srgbClr val="084A9C"/>
                    </a:solidFill>
                  </a:tcPr>
                </a:tc>
                <a:tc>
                  <a:txBody>
                    <a:bodyPr/>
                    <a:lstStyle/>
                    <a:p>
                      <a:pPr algn="ctr"/>
                      <a:r>
                        <a:rPr lang="en-US" sz="1400" b="1" dirty="0"/>
                        <a:t>Calendar Year of Initial QIS Implementation Plan Submission*</a:t>
                      </a:r>
                    </a:p>
                  </a:txBody>
                  <a:tcPr anchor="ctr">
                    <a:solidFill>
                      <a:srgbClr val="084A9C"/>
                    </a:solidFill>
                  </a:tcPr>
                </a:tc>
                <a:tc>
                  <a:txBody>
                    <a:bodyPr/>
                    <a:lstStyle/>
                    <a:p>
                      <a:pPr algn="ctr"/>
                      <a:r>
                        <a:rPr lang="en-US" sz="1400" b="1" dirty="0"/>
                        <a:t>Initial QIS Implementation Plan Year</a:t>
                      </a:r>
                    </a:p>
                  </a:txBody>
                  <a:tcPr anchor="ctr">
                    <a:solidFill>
                      <a:srgbClr val="084A9C"/>
                    </a:solidFill>
                  </a:tcPr>
                </a:tc>
                <a:tc>
                  <a:txBody>
                    <a:bodyPr/>
                    <a:lstStyle/>
                    <a:p>
                      <a:pPr algn="ctr"/>
                      <a:r>
                        <a:rPr lang="en-US" sz="1400" b="1" dirty="0"/>
                        <a:t>Initial</a:t>
                      </a:r>
                      <a:r>
                        <a:rPr lang="en-US" sz="1400" b="1" baseline="0" dirty="0"/>
                        <a:t> QIS Progress Report Plan Year</a:t>
                      </a:r>
                      <a:endParaRPr lang="en-US" sz="1400" b="1" dirty="0"/>
                    </a:p>
                  </a:txBody>
                  <a:tcPr anchor="ctr">
                    <a:solidFill>
                      <a:srgbClr val="084A9C"/>
                    </a:solidFill>
                  </a:tcPr>
                </a:tc>
                <a:extLst>
                  <a:ext uri="{0D108BD9-81ED-4DB2-BD59-A6C34878D82A}">
                    <a16:rowId xmlns:a16="http://schemas.microsoft.com/office/drawing/2014/main" val="10000"/>
                  </a:ext>
                </a:extLst>
              </a:tr>
              <a:tr h="270164">
                <a:tc>
                  <a:txBody>
                    <a:bodyPr/>
                    <a:lstStyle/>
                    <a:p>
                      <a:pPr algn="ctr"/>
                      <a:r>
                        <a:rPr lang="en-US" sz="1400" dirty="0"/>
                        <a:t>2013</a:t>
                      </a:r>
                    </a:p>
                  </a:txBody>
                  <a:tcPr>
                    <a:solidFill>
                      <a:schemeClr val="accent2">
                        <a:lumMod val="60000"/>
                        <a:lumOff val="40000"/>
                      </a:schemeClr>
                    </a:solidFill>
                  </a:tcPr>
                </a:tc>
                <a:tc>
                  <a:txBody>
                    <a:bodyPr/>
                    <a:lstStyle/>
                    <a:p>
                      <a:pPr algn="ctr"/>
                      <a:r>
                        <a:rPr lang="en-US" sz="1400" dirty="0"/>
                        <a:t>2014</a:t>
                      </a:r>
                      <a:r>
                        <a:rPr lang="en-US" sz="1400" baseline="0" dirty="0"/>
                        <a:t> and </a:t>
                      </a:r>
                      <a:r>
                        <a:rPr lang="en-US" sz="1400" dirty="0"/>
                        <a:t>2015</a:t>
                      </a:r>
                    </a:p>
                  </a:txBody>
                  <a:tcPr>
                    <a:solidFill>
                      <a:schemeClr val="accent2">
                        <a:lumMod val="60000"/>
                        <a:lumOff val="40000"/>
                      </a:schemeClr>
                    </a:solidFill>
                  </a:tcPr>
                </a:tc>
                <a:tc>
                  <a:txBody>
                    <a:bodyPr/>
                    <a:lstStyle/>
                    <a:p>
                      <a:pPr algn="ctr"/>
                      <a:r>
                        <a:rPr lang="en-US" sz="1400" dirty="0"/>
                        <a:t>2016</a:t>
                      </a:r>
                    </a:p>
                  </a:txBody>
                  <a:tcPr>
                    <a:solidFill>
                      <a:schemeClr val="accent2">
                        <a:lumMod val="60000"/>
                        <a:lumOff val="40000"/>
                      </a:schemeClr>
                    </a:solidFill>
                  </a:tcPr>
                </a:tc>
                <a:tc>
                  <a:txBody>
                    <a:bodyPr/>
                    <a:lstStyle/>
                    <a:p>
                      <a:pPr algn="ctr"/>
                      <a:r>
                        <a:rPr lang="en-US" sz="1400" dirty="0"/>
                        <a:t>2017</a:t>
                      </a:r>
                    </a:p>
                  </a:txBody>
                  <a:tcPr>
                    <a:solidFill>
                      <a:schemeClr val="accent2">
                        <a:lumMod val="60000"/>
                        <a:lumOff val="40000"/>
                      </a:schemeClr>
                    </a:solidFill>
                  </a:tcPr>
                </a:tc>
                <a:tc>
                  <a:txBody>
                    <a:bodyPr/>
                    <a:lstStyle/>
                    <a:p>
                      <a:pPr algn="ctr"/>
                      <a:r>
                        <a:rPr lang="en-US" sz="1400" dirty="0"/>
                        <a:t>2018</a:t>
                      </a:r>
                    </a:p>
                  </a:txBody>
                  <a:tcPr>
                    <a:solidFill>
                      <a:schemeClr val="accent2">
                        <a:lumMod val="60000"/>
                        <a:lumOff val="40000"/>
                      </a:schemeClr>
                    </a:solidFill>
                  </a:tcPr>
                </a:tc>
                <a:extLst>
                  <a:ext uri="{0D108BD9-81ED-4DB2-BD59-A6C34878D82A}">
                    <a16:rowId xmlns:a16="http://schemas.microsoft.com/office/drawing/2014/main" val="10001"/>
                  </a:ext>
                </a:extLst>
              </a:tr>
              <a:tr h="270164">
                <a:tc>
                  <a:txBody>
                    <a:bodyPr/>
                    <a:lstStyle/>
                    <a:p>
                      <a:pPr algn="ctr"/>
                      <a:r>
                        <a:rPr lang="en-US" sz="1400" dirty="0"/>
                        <a:t>2014</a:t>
                      </a:r>
                    </a:p>
                  </a:txBody>
                  <a:tcPr>
                    <a:solidFill>
                      <a:schemeClr val="accent2">
                        <a:lumMod val="60000"/>
                        <a:lumOff val="40000"/>
                      </a:schemeClr>
                    </a:solidFill>
                  </a:tcPr>
                </a:tc>
                <a:tc>
                  <a:txBody>
                    <a:bodyPr/>
                    <a:lstStyle/>
                    <a:p>
                      <a:pPr algn="ctr"/>
                      <a:r>
                        <a:rPr lang="en-US" sz="1400" dirty="0"/>
                        <a:t>2015 and 2016</a:t>
                      </a:r>
                    </a:p>
                  </a:txBody>
                  <a:tcPr>
                    <a:solidFill>
                      <a:schemeClr val="accent2">
                        <a:lumMod val="60000"/>
                        <a:lumOff val="40000"/>
                      </a:schemeClr>
                    </a:solidFill>
                  </a:tcPr>
                </a:tc>
                <a:tc>
                  <a:txBody>
                    <a:bodyPr/>
                    <a:lstStyle/>
                    <a:p>
                      <a:pPr algn="ctr"/>
                      <a:r>
                        <a:rPr lang="en-US" sz="1400" dirty="0"/>
                        <a:t>2017</a:t>
                      </a:r>
                    </a:p>
                  </a:txBody>
                  <a:tcPr>
                    <a:solidFill>
                      <a:schemeClr val="accent2">
                        <a:lumMod val="60000"/>
                        <a:lumOff val="40000"/>
                      </a:schemeClr>
                    </a:solidFill>
                  </a:tcPr>
                </a:tc>
                <a:tc>
                  <a:txBody>
                    <a:bodyPr/>
                    <a:lstStyle/>
                    <a:p>
                      <a:pPr algn="ctr"/>
                      <a:r>
                        <a:rPr lang="en-US" sz="1400" dirty="0"/>
                        <a:t>2018</a:t>
                      </a:r>
                    </a:p>
                  </a:txBody>
                  <a:tcPr>
                    <a:solidFill>
                      <a:schemeClr val="accent2">
                        <a:lumMod val="60000"/>
                        <a:lumOff val="40000"/>
                      </a:schemeClr>
                    </a:solidFill>
                  </a:tcPr>
                </a:tc>
                <a:tc>
                  <a:txBody>
                    <a:bodyPr/>
                    <a:lstStyle/>
                    <a:p>
                      <a:pPr algn="ctr"/>
                      <a:r>
                        <a:rPr lang="en-US" sz="1400" dirty="0"/>
                        <a:t>2019</a:t>
                      </a:r>
                    </a:p>
                  </a:txBody>
                  <a:tcPr>
                    <a:solidFill>
                      <a:schemeClr val="accent2">
                        <a:lumMod val="60000"/>
                        <a:lumOff val="40000"/>
                      </a:schemeClr>
                    </a:solidFill>
                  </a:tcPr>
                </a:tc>
                <a:extLst>
                  <a:ext uri="{0D108BD9-81ED-4DB2-BD59-A6C34878D82A}">
                    <a16:rowId xmlns:a16="http://schemas.microsoft.com/office/drawing/2014/main" val="10002"/>
                  </a:ext>
                </a:extLst>
              </a:tr>
              <a:tr h="270164">
                <a:tc>
                  <a:txBody>
                    <a:bodyPr/>
                    <a:lstStyle/>
                    <a:p>
                      <a:pPr algn="ctr"/>
                      <a:r>
                        <a:rPr lang="en-US" sz="1400" dirty="0"/>
                        <a:t>2015</a:t>
                      </a:r>
                    </a:p>
                  </a:txBody>
                  <a:tcPr/>
                </a:tc>
                <a:tc>
                  <a:txBody>
                    <a:bodyPr/>
                    <a:lstStyle/>
                    <a:p>
                      <a:pPr algn="ctr"/>
                      <a:r>
                        <a:rPr lang="en-US" sz="1400" dirty="0"/>
                        <a:t>2016 and 2017</a:t>
                      </a:r>
                    </a:p>
                  </a:txBody>
                  <a:tcPr/>
                </a:tc>
                <a:tc>
                  <a:txBody>
                    <a:bodyPr/>
                    <a:lstStyle/>
                    <a:p>
                      <a:pPr algn="ctr"/>
                      <a:r>
                        <a:rPr lang="en-US" sz="1400" dirty="0"/>
                        <a:t>2018</a:t>
                      </a:r>
                    </a:p>
                  </a:txBody>
                  <a:tcPr/>
                </a:tc>
                <a:tc>
                  <a:txBody>
                    <a:bodyPr/>
                    <a:lstStyle/>
                    <a:p>
                      <a:pPr algn="ctr"/>
                      <a:r>
                        <a:rPr lang="en-US" sz="1400" dirty="0"/>
                        <a:t>2019</a:t>
                      </a:r>
                    </a:p>
                  </a:txBody>
                  <a:tcPr/>
                </a:tc>
                <a:tc>
                  <a:txBody>
                    <a:bodyPr/>
                    <a:lstStyle/>
                    <a:p>
                      <a:pPr algn="ctr"/>
                      <a:r>
                        <a:rPr lang="en-US" sz="1400" dirty="0"/>
                        <a:t>2020</a:t>
                      </a:r>
                    </a:p>
                  </a:txBody>
                  <a:tcPr/>
                </a:tc>
                <a:extLst>
                  <a:ext uri="{0D108BD9-81ED-4DB2-BD59-A6C34878D82A}">
                    <a16:rowId xmlns:a16="http://schemas.microsoft.com/office/drawing/2014/main" val="10003"/>
                  </a:ext>
                </a:extLst>
              </a:tr>
              <a:tr h="270164">
                <a:tc>
                  <a:txBody>
                    <a:bodyPr/>
                    <a:lstStyle/>
                    <a:p>
                      <a:pPr algn="ctr"/>
                      <a:r>
                        <a:rPr lang="en-US" sz="1400" dirty="0"/>
                        <a:t>2016</a:t>
                      </a:r>
                    </a:p>
                  </a:txBody>
                  <a:tcPr/>
                </a:tc>
                <a:tc>
                  <a:txBody>
                    <a:bodyPr/>
                    <a:lstStyle/>
                    <a:p>
                      <a:pPr algn="ctr"/>
                      <a:r>
                        <a:rPr lang="en-US" sz="1400" dirty="0"/>
                        <a:t>2017</a:t>
                      </a:r>
                      <a:r>
                        <a:rPr lang="en-US" sz="1400" baseline="0" dirty="0"/>
                        <a:t> and 2018</a:t>
                      </a:r>
                      <a:endParaRPr lang="en-US" sz="1400" dirty="0"/>
                    </a:p>
                  </a:txBody>
                  <a:tcPr/>
                </a:tc>
                <a:tc>
                  <a:txBody>
                    <a:bodyPr/>
                    <a:lstStyle/>
                    <a:p>
                      <a:pPr algn="ctr"/>
                      <a:r>
                        <a:rPr lang="en-US" sz="1400" dirty="0"/>
                        <a:t>2019</a:t>
                      </a:r>
                    </a:p>
                  </a:txBody>
                  <a:tcPr/>
                </a:tc>
                <a:tc>
                  <a:txBody>
                    <a:bodyPr/>
                    <a:lstStyle/>
                    <a:p>
                      <a:pPr algn="ctr"/>
                      <a:r>
                        <a:rPr lang="en-US" sz="1400" dirty="0"/>
                        <a:t>2020</a:t>
                      </a:r>
                    </a:p>
                  </a:txBody>
                  <a:tcPr/>
                </a:tc>
                <a:tc>
                  <a:txBody>
                    <a:bodyPr/>
                    <a:lstStyle/>
                    <a:p>
                      <a:pPr algn="ctr"/>
                      <a:r>
                        <a:rPr lang="en-US" sz="1400" dirty="0"/>
                        <a:t>2021</a:t>
                      </a:r>
                    </a:p>
                  </a:txBody>
                  <a:tcPr/>
                </a:tc>
                <a:extLst>
                  <a:ext uri="{0D108BD9-81ED-4DB2-BD59-A6C34878D82A}">
                    <a16:rowId xmlns:a16="http://schemas.microsoft.com/office/drawing/2014/main" val="10004"/>
                  </a:ext>
                </a:extLst>
              </a:tr>
              <a:tr h="270164">
                <a:tc>
                  <a:txBody>
                    <a:bodyPr/>
                    <a:lstStyle/>
                    <a:p>
                      <a:pPr algn="ctr"/>
                      <a:r>
                        <a:rPr lang="en-US" sz="1400" dirty="0"/>
                        <a:t>2017</a:t>
                      </a:r>
                    </a:p>
                  </a:txBody>
                  <a:tcPr/>
                </a:tc>
                <a:tc>
                  <a:txBody>
                    <a:bodyPr/>
                    <a:lstStyle/>
                    <a:p>
                      <a:pPr algn="ctr"/>
                      <a:r>
                        <a:rPr lang="en-US" sz="1400" dirty="0"/>
                        <a:t>2018 and 2019</a:t>
                      </a:r>
                    </a:p>
                  </a:txBody>
                  <a:tcPr/>
                </a:tc>
                <a:tc>
                  <a:txBody>
                    <a:bodyPr/>
                    <a:lstStyle/>
                    <a:p>
                      <a:pPr algn="ctr"/>
                      <a:r>
                        <a:rPr lang="en-US" sz="1400" dirty="0"/>
                        <a:t>2020</a:t>
                      </a:r>
                    </a:p>
                  </a:txBody>
                  <a:tcPr/>
                </a:tc>
                <a:tc>
                  <a:txBody>
                    <a:bodyPr/>
                    <a:lstStyle/>
                    <a:p>
                      <a:pPr algn="ctr"/>
                      <a:r>
                        <a:rPr lang="en-US" sz="1400" dirty="0"/>
                        <a:t>2021</a:t>
                      </a:r>
                    </a:p>
                  </a:txBody>
                  <a:tcPr/>
                </a:tc>
                <a:tc>
                  <a:txBody>
                    <a:bodyPr/>
                    <a:lstStyle/>
                    <a:p>
                      <a:pPr algn="ctr"/>
                      <a:r>
                        <a:rPr lang="en-US" sz="1400" dirty="0"/>
                        <a:t>2022</a:t>
                      </a:r>
                    </a:p>
                  </a:txBody>
                  <a:tcPr/>
                </a:tc>
                <a:extLst>
                  <a:ext uri="{0D108BD9-81ED-4DB2-BD59-A6C34878D82A}">
                    <a16:rowId xmlns:a16="http://schemas.microsoft.com/office/drawing/2014/main" val="320463670"/>
                  </a:ext>
                </a:extLst>
              </a:tr>
            </a:tbl>
          </a:graphicData>
        </a:graphic>
      </p:graphicFrame>
    </p:spTree>
    <p:extLst>
      <p:ext uri="{BB962C8B-B14F-4D97-AF65-F5344CB8AC3E}">
        <p14:creationId xmlns:p14="http://schemas.microsoft.com/office/powerpoint/2010/main" val="1629439671"/>
      </p:ext>
    </p:extLst>
  </p:cSld>
  <p:clrMapOvr>
    <a:masterClrMapping/>
  </p:clrMapOvr>
</p:sld>
</file>

<file path=ppt/theme/theme1.xml><?xml version="1.0" encoding="utf-8"?>
<a:theme xmlns:a="http://schemas.openxmlformats.org/drawingml/2006/main" name="Office Theme">
  <a:themeElements>
    <a:clrScheme name="Custom 9">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00206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01DFA5C016124588989AC7E535D4C3" ma:contentTypeVersion="2" ma:contentTypeDescription="Create a new document." ma:contentTypeScope="" ma:versionID="a23eecc09d3c686e3bb541bbcb8a00fa">
  <xsd:schema xmlns:xsd="http://www.w3.org/2001/XMLSchema" xmlns:xs="http://www.w3.org/2001/XMLSchema" xmlns:p="http://schemas.microsoft.com/office/2006/metadata/properties" xmlns:ns2="a0c1346a-e6cd-4eb9-9efc-b8598c4b1662" targetNamespace="http://schemas.microsoft.com/office/2006/metadata/properties" ma:root="true" ma:fieldsID="e552cbd6e2a2b47b031c0fcdb905a6ae" ns2:_="">
    <xsd:import namespace="a0c1346a-e6cd-4eb9-9efc-b8598c4b166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1346a-e6cd-4eb9-9efc-b8598c4b1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73AFDD9-E795-4F53-84E7-3EFE75718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1346a-e6cd-4eb9-9efc-b8598c4b16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F80A27-EAB2-4630-8AE3-DEC951B4ADA5}">
  <ds:schemaRefs>
    <ds:schemaRef ds:uri="http://schemas.microsoft.com/sharepoint/v3/contenttype/forms"/>
  </ds:schemaRefs>
</ds:datastoreItem>
</file>

<file path=customXml/itemProps3.xml><?xml version="1.0" encoding="utf-8"?>
<ds:datastoreItem xmlns:ds="http://schemas.openxmlformats.org/officeDocument/2006/customXml" ds:itemID="{CC176AC7-5278-45EC-A50E-E885CF238828}">
  <ds:schemaRefs>
    <ds:schemaRef ds:uri="http://purl.org/dc/elements/1.1/"/>
    <ds:schemaRef ds:uri="http://schemas.microsoft.com/office/2006/metadata/properties"/>
    <ds:schemaRef ds:uri="http://purl.org/dc/terms/"/>
    <ds:schemaRef ds:uri="http://schemas.microsoft.com/office/2006/documentManagement/types"/>
    <ds:schemaRef ds:uri="a0c1346a-e6cd-4eb9-9efc-b8598c4b1662"/>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269</TotalTime>
  <Words>1499</Words>
  <Application>Microsoft Office PowerPoint</Application>
  <PresentationFormat>On-screen Show (4:3)</PresentationFormat>
  <Paragraphs>149</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Segoe UI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Konstant, Melanie [USA]</dc:creator>
  <cp:lastModifiedBy>Hoey, Chelsi</cp:lastModifiedBy>
  <cp:revision>27</cp:revision>
  <dcterms:modified xsi:type="dcterms:W3CDTF">2017-03-16T16:52:40Z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0x0101008B01DFA5C016124588989AC7E535D4C3</vt:lpwstr>
  </property>
  <property fmtid="{D5CDD505-2E9C-101B-9397-08002B2CF9AE}" pid="3" name="_NewReviewCycle">
    <vt:lpwstr/>
  </property>
  <property fmtid="{D5CDD505-2E9C-101B-9397-08002B2CF9AE}" pid="4" name="_AdHocReviewCycleID">
    <vt:i4>1368223669</vt:i4>
  </property>
  <property fmtid="{D5CDD505-2E9C-101B-9397-08002B2CF9AE}" pid="5" name="_EmailSubject">
    <vt:lpwstr>Slide Deck update</vt:lpwstr>
  </property>
  <property fmtid="{D5CDD505-2E9C-101B-9397-08002B2CF9AE}" pid="6" name="_AuthorEmail">
    <vt:lpwstr>Brendan.Loughran@cms.hhs.gov</vt:lpwstr>
  </property>
  <property fmtid="{D5CDD505-2E9C-101B-9397-08002B2CF9AE}" pid="7" name="_AuthorEmailDisplayName">
    <vt:lpwstr>Loughran, Brendan G. (CMS/CCSQ)</vt:lpwstr>
  </property>
</Properties>
</file>