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90" r:id="rId5"/>
    <p:sldId id="291" r:id="rId6"/>
    <p:sldId id="292" r:id="rId7"/>
    <p:sldId id="293" r:id="rId8"/>
    <p:sldId id="294" r:id="rId9"/>
    <p:sldId id="295" r:id="rId10"/>
    <p:sldId id="296" r:id="rId11"/>
    <p:sldId id="297" r:id="rId12"/>
    <p:sldId id="29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eigha Basini" initials="LB" lastIdx="4" clrIdx="0"/>
  <p:cmAuthor id="1" name="Tricia Holtje" initials="TH" lastIdx="1" clrIdx="1"/>
  <p:cmAuthor id="2" name="JOY KRAYBILL" initials="JLK"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00153E"/>
    <a:srgbClr val="2C5D98"/>
    <a:srgbClr val="0016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9FA0B8-DC53-4936-9BA8-D06507978DB7}"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US"/>
        </a:p>
      </dgm:t>
    </dgm:pt>
    <dgm:pt modelId="{AED7FE94-24F0-4544-AD25-E92D13FEA55F}">
      <dgm:prSet phldrT="[Text]"/>
      <dgm:spPr/>
      <dgm:t>
        <a:bodyPr/>
        <a:lstStyle/>
        <a:p>
          <a:r>
            <a:rPr lang="en-US" dirty="0" smtClean="0">
              <a:latin typeface="Cambria" panose="02040503050406030204" pitchFamily="18" charset="0"/>
            </a:rPr>
            <a:t>Step 1</a:t>
          </a:r>
          <a:endParaRPr lang="en-US" dirty="0">
            <a:latin typeface="Cambria" panose="02040503050406030204" pitchFamily="18" charset="0"/>
          </a:endParaRPr>
        </a:p>
      </dgm:t>
    </dgm:pt>
    <dgm:pt modelId="{5B5FBFB1-1F75-44AB-8825-D298C1093BFB}" type="parTrans" cxnId="{C1ADAF5D-8845-448F-B327-DD0BE67F924B}">
      <dgm:prSet/>
      <dgm:spPr/>
      <dgm:t>
        <a:bodyPr/>
        <a:lstStyle/>
        <a:p>
          <a:endParaRPr lang="en-US"/>
        </a:p>
      </dgm:t>
    </dgm:pt>
    <dgm:pt modelId="{47C932C0-7970-49CC-AC2B-FB4B622BDEAC}" type="sibTrans" cxnId="{C1ADAF5D-8845-448F-B327-DD0BE67F924B}">
      <dgm:prSet/>
      <dgm:spPr/>
      <dgm:t>
        <a:bodyPr/>
        <a:lstStyle/>
        <a:p>
          <a:endParaRPr lang="en-US"/>
        </a:p>
      </dgm:t>
    </dgm:pt>
    <dgm:pt modelId="{21E4B1EE-3774-42C9-9142-D61116743C67}">
      <dgm:prSet phldrT="[Text]"/>
      <dgm:spPr/>
      <dgm:t>
        <a:bodyPr/>
        <a:lstStyle/>
        <a:p>
          <a:r>
            <a:rPr lang="en-US" dirty="0" smtClean="0">
              <a:latin typeface="Cambria" panose="02040503050406030204" pitchFamily="18" charset="0"/>
              <a:cs typeface="Arial" panose="020B0604020202020204" pitchFamily="34" charset="0"/>
            </a:rPr>
            <a:t>Contract and authorize a CMS-approved QHP Enrollee Survey Vendor to administer the QHP Enrollee Survey on their behalf </a:t>
          </a:r>
          <a:endParaRPr lang="en-US" dirty="0">
            <a:latin typeface="Cambria" panose="02040503050406030204" pitchFamily="18" charset="0"/>
            <a:cs typeface="Arial" panose="020B0604020202020204" pitchFamily="34" charset="0"/>
          </a:endParaRPr>
        </a:p>
      </dgm:t>
    </dgm:pt>
    <dgm:pt modelId="{B9B6174A-2D0C-49D2-BC76-FDC66DBE4EE9}" type="parTrans" cxnId="{8DC0BD3B-FAF7-4755-ADE4-177D174E34BA}">
      <dgm:prSet/>
      <dgm:spPr/>
      <dgm:t>
        <a:bodyPr/>
        <a:lstStyle/>
        <a:p>
          <a:endParaRPr lang="en-US"/>
        </a:p>
      </dgm:t>
    </dgm:pt>
    <dgm:pt modelId="{A9813459-A814-48C8-AE36-F07BDF2D500F}" type="sibTrans" cxnId="{8DC0BD3B-FAF7-4755-ADE4-177D174E34BA}">
      <dgm:prSet/>
      <dgm:spPr/>
      <dgm:t>
        <a:bodyPr/>
        <a:lstStyle/>
        <a:p>
          <a:endParaRPr lang="en-US"/>
        </a:p>
      </dgm:t>
    </dgm:pt>
    <dgm:pt modelId="{9B82D7C3-BE0B-46C1-811A-6F478B18DDDD}">
      <dgm:prSet phldrT="[Text]"/>
      <dgm:spPr/>
      <dgm:t>
        <a:bodyPr/>
        <a:lstStyle/>
        <a:p>
          <a:r>
            <a:rPr lang="en-US" dirty="0" smtClean="0">
              <a:latin typeface="Cambria" panose="02040503050406030204" pitchFamily="18" charset="0"/>
            </a:rPr>
            <a:t>Step 2</a:t>
          </a:r>
          <a:endParaRPr lang="en-US" dirty="0">
            <a:latin typeface="Cambria" panose="02040503050406030204" pitchFamily="18" charset="0"/>
          </a:endParaRPr>
        </a:p>
      </dgm:t>
    </dgm:pt>
    <dgm:pt modelId="{78112B99-D070-4AF0-8479-B344DFED0387}" type="parTrans" cxnId="{69FC945E-0500-4241-9A3D-C2EB2D36F02E}">
      <dgm:prSet/>
      <dgm:spPr/>
      <dgm:t>
        <a:bodyPr/>
        <a:lstStyle/>
        <a:p>
          <a:endParaRPr lang="en-US"/>
        </a:p>
      </dgm:t>
    </dgm:pt>
    <dgm:pt modelId="{4FEC5105-30E9-44A1-888A-41BA7E769185}" type="sibTrans" cxnId="{69FC945E-0500-4241-9A3D-C2EB2D36F02E}">
      <dgm:prSet/>
      <dgm:spPr/>
      <dgm:t>
        <a:bodyPr/>
        <a:lstStyle/>
        <a:p>
          <a:endParaRPr lang="en-US"/>
        </a:p>
      </dgm:t>
    </dgm:pt>
    <dgm:pt modelId="{9A55FBB3-6013-40FA-AF8F-C350A76095B3}">
      <dgm:prSet phldrT="[Text]"/>
      <dgm:spPr/>
      <dgm:t>
        <a:bodyPr/>
        <a:lstStyle/>
        <a:p>
          <a:r>
            <a:rPr lang="en-US" dirty="0" smtClean="0">
              <a:latin typeface="Cambria" panose="02040503050406030204" pitchFamily="18" charset="0"/>
              <a:cs typeface="Arial" panose="020B0604020202020204" pitchFamily="34" charset="0"/>
            </a:rPr>
            <a:t>Contract with an NCQA Licensed HEDIS Compliance Organization (HEDIS Compliance Auditor) to validate the sample frame</a:t>
          </a:r>
          <a:endParaRPr lang="en-US" dirty="0">
            <a:latin typeface="Cambria" panose="02040503050406030204" pitchFamily="18" charset="0"/>
            <a:cs typeface="Arial" panose="020B0604020202020204" pitchFamily="34" charset="0"/>
          </a:endParaRPr>
        </a:p>
      </dgm:t>
    </dgm:pt>
    <dgm:pt modelId="{6BCBBAE8-B9BA-4588-881F-7B1793F38FC4}" type="parTrans" cxnId="{F34F9DDC-C44F-4B1F-A8A5-3F737EC1ACDA}">
      <dgm:prSet/>
      <dgm:spPr/>
      <dgm:t>
        <a:bodyPr/>
        <a:lstStyle/>
        <a:p>
          <a:endParaRPr lang="en-US"/>
        </a:p>
      </dgm:t>
    </dgm:pt>
    <dgm:pt modelId="{0F9049D0-D5BB-496A-B594-0064783967EF}" type="sibTrans" cxnId="{F34F9DDC-C44F-4B1F-A8A5-3F737EC1ACDA}">
      <dgm:prSet/>
      <dgm:spPr/>
      <dgm:t>
        <a:bodyPr/>
        <a:lstStyle/>
        <a:p>
          <a:endParaRPr lang="en-US"/>
        </a:p>
      </dgm:t>
    </dgm:pt>
    <dgm:pt modelId="{BB3E88D3-F22A-45ED-B70B-1C87618EAC5C}">
      <dgm:prSet phldrT="[Text]"/>
      <dgm:spPr/>
      <dgm:t>
        <a:bodyPr/>
        <a:lstStyle/>
        <a:p>
          <a:r>
            <a:rPr lang="en-US" dirty="0" smtClean="0">
              <a:latin typeface="Cambria" panose="02040503050406030204" pitchFamily="18" charset="0"/>
            </a:rPr>
            <a:t>Step 3</a:t>
          </a:r>
          <a:endParaRPr lang="en-US" dirty="0">
            <a:latin typeface="Cambria" panose="02040503050406030204" pitchFamily="18" charset="0"/>
          </a:endParaRPr>
        </a:p>
      </dgm:t>
    </dgm:pt>
    <dgm:pt modelId="{751AB82C-4DFF-4EDB-BC9E-937DAFC32795}" type="parTrans" cxnId="{D5F3BEA6-7DEB-4E8A-8999-5740E18E64D5}">
      <dgm:prSet/>
      <dgm:spPr/>
      <dgm:t>
        <a:bodyPr/>
        <a:lstStyle/>
        <a:p>
          <a:endParaRPr lang="en-US"/>
        </a:p>
      </dgm:t>
    </dgm:pt>
    <dgm:pt modelId="{29905816-C2E7-448D-B9ED-5DDB079709C3}" type="sibTrans" cxnId="{D5F3BEA6-7DEB-4E8A-8999-5740E18E64D5}">
      <dgm:prSet/>
      <dgm:spPr/>
      <dgm:t>
        <a:bodyPr/>
        <a:lstStyle/>
        <a:p>
          <a:endParaRPr lang="en-US"/>
        </a:p>
      </dgm:t>
    </dgm:pt>
    <dgm:pt modelId="{61B03558-73B2-4EF5-B4F8-51B86AA781F1}">
      <dgm:prSet phldrT="[Text]"/>
      <dgm:spPr/>
      <dgm:t>
        <a:bodyPr/>
        <a:lstStyle/>
        <a:p>
          <a:r>
            <a:rPr lang="en-US" dirty="0" smtClean="0">
              <a:latin typeface="Cambria" panose="02040503050406030204" pitchFamily="18" charset="0"/>
              <a:cs typeface="Arial" panose="020B0604020202020204" pitchFamily="34" charset="0"/>
            </a:rPr>
            <a:t>Create a sample frame for each sampling unit </a:t>
          </a:r>
          <a:endParaRPr lang="en-US" dirty="0">
            <a:latin typeface="Cambria" panose="02040503050406030204" pitchFamily="18" charset="0"/>
            <a:cs typeface="Arial" panose="020B0604020202020204" pitchFamily="34" charset="0"/>
          </a:endParaRPr>
        </a:p>
      </dgm:t>
    </dgm:pt>
    <dgm:pt modelId="{E0CDFB0F-EC81-43E9-97C0-5DF44F35A8DD}" type="parTrans" cxnId="{DC45D243-1FCD-4DBC-A12E-2BD158939162}">
      <dgm:prSet/>
      <dgm:spPr/>
      <dgm:t>
        <a:bodyPr/>
        <a:lstStyle/>
        <a:p>
          <a:endParaRPr lang="en-US"/>
        </a:p>
      </dgm:t>
    </dgm:pt>
    <dgm:pt modelId="{E367C8C6-123C-46F5-8E28-EEA07842B3FD}" type="sibTrans" cxnId="{DC45D243-1FCD-4DBC-A12E-2BD158939162}">
      <dgm:prSet/>
      <dgm:spPr/>
      <dgm:t>
        <a:bodyPr/>
        <a:lstStyle/>
        <a:p>
          <a:endParaRPr lang="en-US"/>
        </a:p>
      </dgm:t>
    </dgm:pt>
    <dgm:pt modelId="{57537EC8-A89A-411D-B862-ED775D4DD0A8}">
      <dgm:prSet phldrT="[Text]"/>
      <dgm:spPr/>
      <dgm:t>
        <a:bodyPr/>
        <a:lstStyle/>
        <a:p>
          <a:r>
            <a:rPr lang="en-US" dirty="0" smtClean="0">
              <a:latin typeface="Cambria" panose="02040503050406030204" pitchFamily="18" charset="0"/>
            </a:rPr>
            <a:t>Step 4</a:t>
          </a:r>
          <a:endParaRPr lang="en-US" dirty="0">
            <a:latin typeface="Cambria" panose="02040503050406030204" pitchFamily="18" charset="0"/>
          </a:endParaRPr>
        </a:p>
      </dgm:t>
    </dgm:pt>
    <dgm:pt modelId="{47D9C9A1-522B-4557-9DED-00661F3CECA9}" type="parTrans" cxnId="{900AA1BF-2445-40C8-A5CE-3755C0027ED4}">
      <dgm:prSet/>
      <dgm:spPr/>
      <dgm:t>
        <a:bodyPr/>
        <a:lstStyle/>
        <a:p>
          <a:endParaRPr lang="en-US"/>
        </a:p>
      </dgm:t>
    </dgm:pt>
    <dgm:pt modelId="{8ADD6747-10E1-409D-A164-14B3A3AEE15D}" type="sibTrans" cxnId="{900AA1BF-2445-40C8-A5CE-3755C0027ED4}">
      <dgm:prSet/>
      <dgm:spPr/>
      <dgm:t>
        <a:bodyPr/>
        <a:lstStyle/>
        <a:p>
          <a:endParaRPr lang="en-US"/>
        </a:p>
      </dgm:t>
    </dgm:pt>
    <dgm:pt modelId="{E97C7261-3190-4C33-A20C-70DB5EE08196}">
      <dgm:prSet phldrT="[Text]"/>
      <dgm:spPr/>
      <dgm:t>
        <a:bodyPr/>
        <a:lstStyle/>
        <a:p>
          <a:r>
            <a:rPr lang="en-US" dirty="0" smtClean="0">
              <a:latin typeface="Cambria" panose="02040503050406030204" pitchFamily="18" charset="0"/>
            </a:rPr>
            <a:t>Step 5 </a:t>
          </a:r>
          <a:endParaRPr lang="en-US" dirty="0">
            <a:latin typeface="Cambria" panose="02040503050406030204" pitchFamily="18" charset="0"/>
          </a:endParaRPr>
        </a:p>
      </dgm:t>
    </dgm:pt>
    <dgm:pt modelId="{046EDD7C-90A6-4942-8FCE-D298B81F6088}" type="parTrans" cxnId="{7427C319-DC1F-4601-B174-A548AE7BF21B}">
      <dgm:prSet/>
      <dgm:spPr/>
      <dgm:t>
        <a:bodyPr/>
        <a:lstStyle/>
        <a:p>
          <a:endParaRPr lang="en-US"/>
        </a:p>
      </dgm:t>
    </dgm:pt>
    <dgm:pt modelId="{80246E41-4B63-4A05-8B92-B32A2D29A41D}" type="sibTrans" cxnId="{7427C319-DC1F-4601-B174-A548AE7BF21B}">
      <dgm:prSet/>
      <dgm:spPr/>
      <dgm:t>
        <a:bodyPr/>
        <a:lstStyle/>
        <a:p>
          <a:endParaRPr lang="en-US"/>
        </a:p>
      </dgm:t>
    </dgm:pt>
    <dgm:pt modelId="{F56CD1BE-4964-4A15-9F7B-DA7235A4C928}">
      <dgm:prSet phldrT="[Text]"/>
      <dgm:spPr/>
      <dgm:t>
        <a:bodyPr/>
        <a:lstStyle/>
        <a:p>
          <a:r>
            <a:rPr lang="en-US" dirty="0" smtClean="0">
              <a:latin typeface="Cambria" panose="02040503050406030204" pitchFamily="18" charset="0"/>
              <a:cs typeface="Arial" panose="020B0604020202020204" pitchFamily="34" charset="0"/>
            </a:rPr>
            <a:t>Complete the sample frame validation process</a:t>
          </a:r>
          <a:endParaRPr lang="en-US" dirty="0">
            <a:latin typeface="Cambria" panose="02040503050406030204" pitchFamily="18" charset="0"/>
            <a:cs typeface="Arial" panose="020B0604020202020204" pitchFamily="34" charset="0"/>
          </a:endParaRPr>
        </a:p>
      </dgm:t>
    </dgm:pt>
    <dgm:pt modelId="{544D2595-CCA6-413F-BF2F-DD516839E968}" type="parTrans" cxnId="{366F4F84-1465-4C28-B3D9-5123069D84FE}">
      <dgm:prSet/>
      <dgm:spPr/>
      <dgm:t>
        <a:bodyPr/>
        <a:lstStyle/>
        <a:p>
          <a:endParaRPr lang="en-US"/>
        </a:p>
      </dgm:t>
    </dgm:pt>
    <dgm:pt modelId="{3B8FB9C9-5CA0-4608-B26B-56CD8C84273A}" type="sibTrans" cxnId="{366F4F84-1465-4C28-B3D9-5123069D84FE}">
      <dgm:prSet/>
      <dgm:spPr/>
      <dgm:t>
        <a:bodyPr/>
        <a:lstStyle/>
        <a:p>
          <a:endParaRPr lang="en-US"/>
        </a:p>
      </dgm:t>
    </dgm:pt>
    <dgm:pt modelId="{D4698435-834F-464A-8739-79EE9FDB70EC}">
      <dgm:prSet phldrT="[Text]"/>
      <dgm:spPr/>
      <dgm:t>
        <a:bodyPr/>
        <a:lstStyle/>
        <a:p>
          <a:r>
            <a:rPr lang="en-US" dirty="0" smtClean="0">
              <a:latin typeface="Cambria" panose="02040503050406030204" pitchFamily="18" charset="0"/>
              <a:cs typeface="Arial" panose="020B0604020202020204" pitchFamily="34" charset="0"/>
            </a:rPr>
            <a:t>Preview survey results as part of the QRS preview process</a:t>
          </a:r>
          <a:endParaRPr lang="en-US" dirty="0">
            <a:latin typeface="Cambria" panose="02040503050406030204" pitchFamily="18" charset="0"/>
            <a:cs typeface="Arial" panose="020B0604020202020204" pitchFamily="34" charset="0"/>
          </a:endParaRPr>
        </a:p>
      </dgm:t>
    </dgm:pt>
    <dgm:pt modelId="{EC796BE2-4C43-4104-BDEE-0BF1E06F9CDB}" type="parTrans" cxnId="{22B7DA10-44CD-48B3-87AD-0C989D748777}">
      <dgm:prSet/>
      <dgm:spPr/>
      <dgm:t>
        <a:bodyPr/>
        <a:lstStyle/>
        <a:p>
          <a:endParaRPr lang="en-US"/>
        </a:p>
      </dgm:t>
    </dgm:pt>
    <dgm:pt modelId="{DF4EACD0-554D-4BBA-A328-5BE52CF864AC}" type="sibTrans" cxnId="{22B7DA10-44CD-48B3-87AD-0C989D748777}">
      <dgm:prSet/>
      <dgm:spPr/>
      <dgm:t>
        <a:bodyPr/>
        <a:lstStyle/>
        <a:p>
          <a:endParaRPr lang="en-US"/>
        </a:p>
      </dgm:t>
    </dgm:pt>
    <dgm:pt modelId="{5743022F-162E-4C44-AA3E-19A998970714}" type="pres">
      <dgm:prSet presAssocID="{A79FA0B8-DC53-4936-9BA8-D06507978DB7}" presName="linearFlow" presStyleCnt="0">
        <dgm:presLayoutVars>
          <dgm:dir/>
          <dgm:animLvl val="lvl"/>
          <dgm:resizeHandles val="exact"/>
        </dgm:presLayoutVars>
      </dgm:prSet>
      <dgm:spPr/>
      <dgm:t>
        <a:bodyPr/>
        <a:lstStyle/>
        <a:p>
          <a:endParaRPr lang="en-US"/>
        </a:p>
      </dgm:t>
    </dgm:pt>
    <dgm:pt modelId="{A01E03B5-640D-4AC1-844F-C92E965CB85A}" type="pres">
      <dgm:prSet presAssocID="{AED7FE94-24F0-4544-AD25-E92D13FEA55F}" presName="composite" presStyleCnt="0"/>
      <dgm:spPr/>
    </dgm:pt>
    <dgm:pt modelId="{0E5591D0-69ED-495D-9246-55EAE474CFED}" type="pres">
      <dgm:prSet presAssocID="{AED7FE94-24F0-4544-AD25-E92D13FEA55F}" presName="parentText" presStyleLbl="alignNode1" presStyleIdx="0" presStyleCnt="5">
        <dgm:presLayoutVars>
          <dgm:chMax val="1"/>
          <dgm:bulletEnabled val="1"/>
        </dgm:presLayoutVars>
      </dgm:prSet>
      <dgm:spPr/>
      <dgm:t>
        <a:bodyPr/>
        <a:lstStyle/>
        <a:p>
          <a:endParaRPr lang="en-US"/>
        </a:p>
      </dgm:t>
    </dgm:pt>
    <dgm:pt modelId="{0C89388F-932D-4CBA-879A-0E1205A19C89}" type="pres">
      <dgm:prSet presAssocID="{AED7FE94-24F0-4544-AD25-E92D13FEA55F}" presName="descendantText" presStyleLbl="alignAcc1" presStyleIdx="0" presStyleCnt="5">
        <dgm:presLayoutVars>
          <dgm:bulletEnabled val="1"/>
        </dgm:presLayoutVars>
      </dgm:prSet>
      <dgm:spPr/>
      <dgm:t>
        <a:bodyPr/>
        <a:lstStyle/>
        <a:p>
          <a:endParaRPr lang="en-US"/>
        </a:p>
      </dgm:t>
    </dgm:pt>
    <dgm:pt modelId="{7D518104-EDA3-44EE-AA99-FCCC0604484E}" type="pres">
      <dgm:prSet presAssocID="{47C932C0-7970-49CC-AC2B-FB4B622BDEAC}" presName="sp" presStyleCnt="0"/>
      <dgm:spPr/>
    </dgm:pt>
    <dgm:pt modelId="{C293B1D3-73FA-4909-9B7D-0121A5F9B188}" type="pres">
      <dgm:prSet presAssocID="{9B82D7C3-BE0B-46C1-811A-6F478B18DDDD}" presName="composite" presStyleCnt="0"/>
      <dgm:spPr/>
    </dgm:pt>
    <dgm:pt modelId="{507F3AA5-A041-4C52-86EA-10349331F20D}" type="pres">
      <dgm:prSet presAssocID="{9B82D7C3-BE0B-46C1-811A-6F478B18DDDD}" presName="parentText" presStyleLbl="alignNode1" presStyleIdx="1" presStyleCnt="5">
        <dgm:presLayoutVars>
          <dgm:chMax val="1"/>
          <dgm:bulletEnabled val="1"/>
        </dgm:presLayoutVars>
      </dgm:prSet>
      <dgm:spPr/>
      <dgm:t>
        <a:bodyPr/>
        <a:lstStyle/>
        <a:p>
          <a:endParaRPr lang="en-US"/>
        </a:p>
      </dgm:t>
    </dgm:pt>
    <dgm:pt modelId="{AC16F71A-8355-4C67-BE90-9F51A2620F8C}" type="pres">
      <dgm:prSet presAssocID="{9B82D7C3-BE0B-46C1-811A-6F478B18DDDD}" presName="descendantText" presStyleLbl="alignAcc1" presStyleIdx="1" presStyleCnt="5">
        <dgm:presLayoutVars>
          <dgm:bulletEnabled val="1"/>
        </dgm:presLayoutVars>
      </dgm:prSet>
      <dgm:spPr/>
      <dgm:t>
        <a:bodyPr/>
        <a:lstStyle/>
        <a:p>
          <a:endParaRPr lang="en-US"/>
        </a:p>
      </dgm:t>
    </dgm:pt>
    <dgm:pt modelId="{66300343-5B81-4CDD-B66E-C88EBF627542}" type="pres">
      <dgm:prSet presAssocID="{4FEC5105-30E9-44A1-888A-41BA7E769185}" presName="sp" presStyleCnt="0"/>
      <dgm:spPr/>
    </dgm:pt>
    <dgm:pt modelId="{6F1AE29D-4B6F-4F31-B2E7-8EA82B612342}" type="pres">
      <dgm:prSet presAssocID="{BB3E88D3-F22A-45ED-B70B-1C87618EAC5C}" presName="composite" presStyleCnt="0"/>
      <dgm:spPr/>
    </dgm:pt>
    <dgm:pt modelId="{A1EC627D-C480-477D-96B3-25D79B74AC3C}" type="pres">
      <dgm:prSet presAssocID="{BB3E88D3-F22A-45ED-B70B-1C87618EAC5C}" presName="parentText" presStyleLbl="alignNode1" presStyleIdx="2" presStyleCnt="5">
        <dgm:presLayoutVars>
          <dgm:chMax val="1"/>
          <dgm:bulletEnabled val="1"/>
        </dgm:presLayoutVars>
      </dgm:prSet>
      <dgm:spPr/>
      <dgm:t>
        <a:bodyPr/>
        <a:lstStyle/>
        <a:p>
          <a:endParaRPr lang="en-US"/>
        </a:p>
      </dgm:t>
    </dgm:pt>
    <dgm:pt modelId="{B2429330-7B10-42AA-B054-6DF8EA52FA8F}" type="pres">
      <dgm:prSet presAssocID="{BB3E88D3-F22A-45ED-B70B-1C87618EAC5C}" presName="descendantText" presStyleLbl="alignAcc1" presStyleIdx="2" presStyleCnt="5">
        <dgm:presLayoutVars>
          <dgm:bulletEnabled val="1"/>
        </dgm:presLayoutVars>
      </dgm:prSet>
      <dgm:spPr/>
      <dgm:t>
        <a:bodyPr/>
        <a:lstStyle/>
        <a:p>
          <a:endParaRPr lang="en-US"/>
        </a:p>
      </dgm:t>
    </dgm:pt>
    <dgm:pt modelId="{C8051634-3371-40FA-9E42-3B51D00BC65D}" type="pres">
      <dgm:prSet presAssocID="{29905816-C2E7-448D-B9ED-5DDB079709C3}" presName="sp" presStyleCnt="0"/>
      <dgm:spPr/>
    </dgm:pt>
    <dgm:pt modelId="{B8F45998-95A3-442B-90D7-B1B2F017FE38}" type="pres">
      <dgm:prSet presAssocID="{57537EC8-A89A-411D-B862-ED775D4DD0A8}" presName="composite" presStyleCnt="0"/>
      <dgm:spPr/>
    </dgm:pt>
    <dgm:pt modelId="{EC7D8671-A20B-4366-BAA6-3DF0E9D85980}" type="pres">
      <dgm:prSet presAssocID="{57537EC8-A89A-411D-B862-ED775D4DD0A8}" presName="parentText" presStyleLbl="alignNode1" presStyleIdx="3" presStyleCnt="5">
        <dgm:presLayoutVars>
          <dgm:chMax val="1"/>
          <dgm:bulletEnabled val="1"/>
        </dgm:presLayoutVars>
      </dgm:prSet>
      <dgm:spPr/>
      <dgm:t>
        <a:bodyPr/>
        <a:lstStyle/>
        <a:p>
          <a:endParaRPr lang="en-US"/>
        </a:p>
      </dgm:t>
    </dgm:pt>
    <dgm:pt modelId="{354545A1-F23E-4F4D-901A-D50306AC8D60}" type="pres">
      <dgm:prSet presAssocID="{57537EC8-A89A-411D-B862-ED775D4DD0A8}" presName="descendantText" presStyleLbl="alignAcc1" presStyleIdx="3" presStyleCnt="5">
        <dgm:presLayoutVars>
          <dgm:bulletEnabled val="1"/>
        </dgm:presLayoutVars>
      </dgm:prSet>
      <dgm:spPr/>
      <dgm:t>
        <a:bodyPr/>
        <a:lstStyle/>
        <a:p>
          <a:endParaRPr lang="en-US"/>
        </a:p>
      </dgm:t>
    </dgm:pt>
    <dgm:pt modelId="{F8B44A23-9309-46E0-945D-AD4B265F65B4}" type="pres">
      <dgm:prSet presAssocID="{8ADD6747-10E1-409D-A164-14B3A3AEE15D}" presName="sp" presStyleCnt="0"/>
      <dgm:spPr/>
    </dgm:pt>
    <dgm:pt modelId="{7DEA33F6-EEF7-4EEB-86EE-268424D1352C}" type="pres">
      <dgm:prSet presAssocID="{E97C7261-3190-4C33-A20C-70DB5EE08196}" presName="composite" presStyleCnt="0"/>
      <dgm:spPr/>
    </dgm:pt>
    <dgm:pt modelId="{CCD0441F-F614-4839-BE26-FCF659B3A5F7}" type="pres">
      <dgm:prSet presAssocID="{E97C7261-3190-4C33-A20C-70DB5EE08196}" presName="parentText" presStyleLbl="alignNode1" presStyleIdx="4" presStyleCnt="5">
        <dgm:presLayoutVars>
          <dgm:chMax val="1"/>
          <dgm:bulletEnabled val="1"/>
        </dgm:presLayoutVars>
      </dgm:prSet>
      <dgm:spPr/>
      <dgm:t>
        <a:bodyPr/>
        <a:lstStyle/>
        <a:p>
          <a:endParaRPr lang="en-US"/>
        </a:p>
      </dgm:t>
    </dgm:pt>
    <dgm:pt modelId="{9CD1088D-F0B2-496C-BE05-CDD3E8D6EABB}" type="pres">
      <dgm:prSet presAssocID="{E97C7261-3190-4C33-A20C-70DB5EE08196}" presName="descendantText" presStyleLbl="alignAcc1" presStyleIdx="4" presStyleCnt="5">
        <dgm:presLayoutVars>
          <dgm:bulletEnabled val="1"/>
        </dgm:presLayoutVars>
      </dgm:prSet>
      <dgm:spPr/>
      <dgm:t>
        <a:bodyPr/>
        <a:lstStyle/>
        <a:p>
          <a:endParaRPr lang="en-US"/>
        </a:p>
      </dgm:t>
    </dgm:pt>
  </dgm:ptLst>
  <dgm:cxnLst>
    <dgm:cxn modelId="{D5F3BEA6-7DEB-4E8A-8999-5740E18E64D5}" srcId="{A79FA0B8-DC53-4936-9BA8-D06507978DB7}" destId="{BB3E88D3-F22A-45ED-B70B-1C87618EAC5C}" srcOrd="2" destOrd="0" parTransId="{751AB82C-4DFF-4EDB-BC9E-937DAFC32795}" sibTransId="{29905816-C2E7-448D-B9ED-5DDB079709C3}"/>
    <dgm:cxn modelId="{900AA1BF-2445-40C8-A5CE-3755C0027ED4}" srcId="{A79FA0B8-DC53-4936-9BA8-D06507978DB7}" destId="{57537EC8-A89A-411D-B862-ED775D4DD0A8}" srcOrd="3" destOrd="0" parTransId="{47D9C9A1-522B-4557-9DED-00661F3CECA9}" sibTransId="{8ADD6747-10E1-409D-A164-14B3A3AEE15D}"/>
    <dgm:cxn modelId="{8DC0BD3B-FAF7-4755-ADE4-177D174E34BA}" srcId="{AED7FE94-24F0-4544-AD25-E92D13FEA55F}" destId="{21E4B1EE-3774-42C9-9142-D61116743C67}" srcOrd="0" destOrd="0" parTransId="{B9B6174A-2D0C-49D2-BC76-FDC66DBE4EE9}" sibTransId="{A9813459-A814-48C8-AE36-F07BDF2D500F}"/>
    <dgm:cxn modelId="{69FC945E-0500-4241-9A3D-C2EB2D36F02E}" srcId="{A79FA0B8-DC53-4936-9BA8-D06507978DB7}" destId="{9B82D7C3-BE0B-46C1-811A-6F478B18DDDD}" srcOrd="1" destOrd="0" parTransId="{78112B99-D070-4AF0-8479-B344DFED0387}" sibTransId="{4FEC5105-30E9-44A1-888A-41BA7E769185}"/>
    <dgm:cxn modelId="{C1ADAF5D-8845-448F-B327-DD0BE67F924B}" srcId="{A79FA0B8-DC53-4936-9BA8-D06507978DB7}" destId="{AED7FE94-24F0-4544-AD25-E92D13FEA55F}" srcOrd="0" destOrd="0" parTransId="{5B5FBFB1-1F75-44AB-8825-D298C1093BFB}" sibTransId="{47C932C0-7970-49CC-AC2B-FB4B622BDEAC}"/>
    <dgm:cxn modelId="{5284C031-7D63-4B81-89EC-3BB8E85F4095}" type="presOf" srcId="{E97C7261-3190-4C33-A20C-70DB5EE08196}" destId="{CCD0441F-F614-4839-BE26-FCF659B3A5F7}" srcOrd="0" destOrd="0" presId="urn:microsoft.com/office/officeart/2005/8/layout/chevron2"/>
    <dgm:cxn modelId="{716C0D25-A724-4908-8DAF-968D49D0B9BC}" type="presOf" srcId="{57537EC8-A89A-411D-B862-ED775D4DD0A8}" destId="{EC7D8671-A20B-4366-BAA6-3DF0E9D85980}" srcOrd="0" destOrd="0" presId="urn:microsoft.com/office/officeart/2005/8/layout/chevron2"/>
    <dgm:cxn modelId="{DC45D243-1FCD-4DBC-A12E-2BD158939162}" srcId="{BB3E88D3-F22A-45ED-B70B-1C87618EAC5C}" destId="{61B03558-73B2-4EF5-B4F8-51B86AA781F1}" srcOrd="0" destOrd="0" parTransId="{E0CDFB0F-EC81-43E9-97C0-5DF44F35A8DD}" sibTransId="{E367C8C6-123C-46F5-8E28-EEA07842B3FD}"/>
    <dgm:cxn modelId="{A7D74040-1B9D-4F4F-9F43-8A3A8123E63F}" type="presOf" srcId="{61B03558-73B2-4EF5-B4F8-51B86AA781F1}" destId="{B2429330-7B10-42AA-B054-6DF8EA52FA8F}" srcOrd="0" destOrd="0" presId="urn:microsoft.com/office/officeart/2005/8/layout/chevron2"/>
    <dgm:cxn modelId="{B71FDB51-D56C-48FF-ABC5-AA3B2B23FDAC}" type="presOf" srcId="{9B82D7C3-BE0B-46C1-811A-6F478B18DDDD}" destId="{507F3AA5-A041-4C52-86EA-10349331F20D}" srcOrd="0" destOrd="0" presId="urn:microsoft.com/office/officeart/2005/8/layout/chevron2"/>
    <dgm:cxn modelId="{7427C319-DC1F-4601-B174-A548AE7BF21B}" srcId="{A79FA0B8-DC53-4936-9BA8-D06507978DB7}" destId="{E97C7261-3190-4C33-A20C-70DB5EE08196}" srcOrd="4" destOrd="0" parTransId="{046EDD7C-90A6-4942-8FCE-D298B81F6088}" sibTransId="{80246E41-4B63-4A05-8B92-B32A2D29A41D}"/>
    <dgm:cxn modelId="{51728FA0-0CCB-4F1B-9829-FB9A0EE15D36}" type="presOf" srcId="{21E4B1EE-3774-42C9-9142-D61116743C67}" destId="{0C89388F-932D-4CBA-879A-0E1205A19C89}" srcOrd="0" destOrd="0" presId="urn:microsoft.com/office/officeart/2005/8/layout/chevron2"/>
    <dgm:cxn modelId="{8D754911-2103-41D1-A569-E9E1CCE26835}" type="presOf" srcId="{AED7FE94-24F0-4544-AD25-E92D13FEA55F}" destId="{0E5591D0-69ED-495D-9246-55EAE474CFED}" srcOrd="0" destOrd="0" presId="urn:microsoft.com/office/officeart/2005/8/layout/chevron2"/>
    <dgm:cxn modelId="{366F4F84-1465-4C28-B3D9-5123069D84FE}" srcId="{57537EC8-A89A-411D-B862-ED775D4DD0A8}" destId="{F56CD1BE-4964-4A15-9F7B-DA7235A4C928}" srcOrd="0" destOrd="0" parTransId="{544D2595-CCA6-413F-BF2F-DD516839E968}" sibTransId="{3B8FB9C9-5CA0-4608-B26B-56CD8C84273A}"/>
    <dgm:cxn modelId="{C43B9BA7-F7FF-49D8-9A82-C0A892AD195F}" type="presOf" srcId="{A79FA0B8-DC53-4936-9BA8-D06507978DB7}" destId="{5743022F-162E-4C44-AA3E-19A998970714}" srcOrd="0" destOrd="0" presId="urn:microsoft.com/office/officeart/2005/8/layout/chevron2"/>
    <dgm:cxn modelId="{C0DDB35E-1F6A-4728-96CE-656176A3F635}" type="presOf" srcId="{F56CD1BE-4964-4A15-9F7B-DA7235A4C928}" destId="{354545A1-F23E-4F4D-901A-D50306AC8D60}" srcOrd="0" destOrd="0" presId="urn:microsoft.com/office/officeart/2005/8/layout/chevron2"/>
    <dgm:cxn modelId="{13E1F2C7-75C8-4251-AA2C-22F771519DEE}" type="presOf" srcId="{BB3E88D3-F22A-45ED-B70B-1C87618EAC5C}" destId="{A1EC627D-C480-477D-96B3-25D79B74AC3C}" srcOrd="0" destOrd="0" presId="urn:microsoft.com/office/officeart/2005/8/layout/chevron2"/>
    <dgm:cxn modelId="{9C25902E-9EC6-4F76-8A7D-35A59C6694EB}" type="presOf" srcId="{9A55FBB3-6013-40FA-AF8F-C350A76095B3}" destId="{AC16F71A-8355-4C67-BE90-9F51A2620F8C}" srcOrd="0" destOrd="0" presId="urn:microsoft.com/office/officeart/2005/8/layout/chevron2"/>
    <dgm:cxn modelId="{43A04BFD-EADB-4294-AB08-79177F48FA25}" type="presOf" srcId="{D4698435-834F-464A-8739-79EE9FDB70EC}" destId="{9CD1088D-F0B2-496C-BE05-CDD3E8D6EABB}" srcOrd="0" destOrd="0" presId="urn:microsoft.com/office/officeart/2005/8/layout/chevron2"/>
    <dgm:cxn modelId="{22B7DA10-44CD-48B3-87AD-0C989D748777}" srcId="{E97C7261-3190-4C33-A20C-70DB5EE08196}" destId="{D4698435-834F-464A-8739-79EE9FDB70EC}" srcOrd="0" destOrd="0" parTransId="{EC796BE2-4C43-4104-BDEE-0BF1E06F9CDB}" sibTransId="{DF4EACD0-554D-4BBA-A328-5BE52CF864AC}"/>
    <dgm:cxn modelId="{F34F9DDC-C44F-4B1F-A8A5-3F737EC1ACDA}" srcId="{9B82D7C3-BE0B-46C1-811A-6F478B18DDDD}" destId="{9A55FBB3-6013-40FA-AF8F-C350A76095B3}" srcOrd="0" destOrd="0" parTransId="{6BCBBAE8-B9BA-4588-881F-7B1793F38FC4}" sibTransId="{0F9049D0-D5BB-496A-B594-0064783967EF}"/>
    <dgm:cxn modelId="{7A90A796-F1CF-45A8-BF5F-012C02610082}" type="presParOf" srcId="{5743022F-162E-4C44-AA3E-19A998970714}" destId="{A01E03B5-640D-4AC1-844F-C92E965CB85A}" srcOrd="0" destOrd="0" presId="urn:microsoft.com/office/officeart/2005/8/layout/chevron2"/>
    <dgm:cxn modelId="{DBB5D713-33D3-4632-B845-F8DF80280C6E}" type="presParOf" srcId="{A01E03B5-640D-4AC1-844F-C92E965CB85A}" destId="{0E5591D0-69ED-495D-9246-55EAE474CFED}" srcOrd="0" destOrd="0" presId="urn:microsoft.com/office/officeart/2005/8/layout/chevron2"/>
    <dgm:cxn modelId="{AEA3CB37-1E54-4BBB-8ACB-0082F90000DC}" type="presParOf" srcId="{A01E03B5-640D-4AC1-844F-C92E965CB85A}" destId="{0C89388F-932D-4CBA-879A-0E1205A19C89}" srcOrd="1" destOrd="0" presId="urn:microsoft.com/office/officeart/2005/8/layout/chevron2"/>
    <dgm:cxn modelId="{BF141A55-1547-4729-8CE7-369900F778DD}" type="presParOf" srcId="{5743022F-162E-4C44-AA3E-19A998970714}" destId="{7D518104-EDA3-44EE-AA99-FCCC0604484E}" srcOrd="1" destOrd="0" presId="urn:microsoft.com/office/officeart/2005/8/layout/chevron2"/>
    <dgm:cxn modelId="{28416875-6CA8-4463-8808-2D2AAB54FB4B}" type="presParOf" srcId="{5743022F-162E-4C44-AA3E-19A998970714}" destId="{C293B1D3-73FA-4909-9B7D-0121A5F9B188}" srcOrd="2" destOrd="0" presId="urn:microsoft.com/office/officeart/2005/8/layout/chevron2"/>
    <dgm:cxn modelId="{86D8D097-0373-45A0-A9F7-16A658259645}" type="presParOf" srcId="{C293B1D3-73FA-4909-9B7D-0121A5F9B188}" destId="{507F3AA5-A041-4C52-86EA-10349331F20D}" srcOrd="0" destOrd="0" presId="urn:microsoft.com/office/officeart/2005/8/layout/chevron2"/>
    <dgm:cxn modelId="{6202B640-036D-4955-B3D6-E08E07FF64E9}" type="presParOf" srcId="{C293B1D3-73FA-4909-9B7D-0121A5F9B188}" destId="{AC16F71A-8355-4C67-BE90-9F51A2620F8C}" srcOrd="1" destOrd="0" presId="urn:microsoft.com/office/officeart/2005/8/layout/chevron2"/>
    <dgm:cxn modelId="{1A6017D7-C8AD-45B3-BF20-653E48C455A5}" type="presParOf" srcId="{5743022F-162E-4C44-AA3E-19A998970714}" destId="{66300343-5B81-4CDD-B66E-C88EBF627542}" srcOrd="3" destOrd="0" presId="urn:microsoft.com/office/officeart/2005/8/layout/chevron2"/>
    <dgm:cxn modelId="{275E5EEC-7CA4-43B5-9F60-59F0F28799DE}" type="presParOf" srcId="{5743022F-162E-4C44-AA3E-19A998970714}" destId="{6F1AE29D-4B6F-4F31-B2E7-8EA82B612342}" srcOrd="4" destOrd="0" presId="urn:microsoft.com/office/officeart/2005/8/layout/chevron2"/>
    <dgm:cxn modelId="{9188BE02-86C7-4D56-97DF-C21F8BA66871}" type="presParOf" srcId="{6F1AE29D-4B6F-4F31-B2E7-8EA82B612342}" destId="{A1EC627D-C480-477D-96B3-25D79B74AC3C}" srcOrd="0" destOrd="0" presId="urn:microsoft.com/office/officeart/2005/8/layout/chevron2"/>
    <dgm:cxn modelId="{4F7DD35D-A0CD-47F1-A568-E20FD1B4335C}" type="presParOf" srcId="{6F1AE29D-4B6F-4F31-B2E7-8EA82B612342}" destId="{B2429330-7B10-42AA-B054-6DF8EA52FA8F}" srcOrd="1" destOrd="0" presId="urn:microsoft.com/office/officeart/2005/8/layout/chevron2"/>
    <dgm:cxn modelId="{D1759519-E36C-4506-A31F-5029C9D8EB09}" type="presParOf" srcId="{5743022F-162E-4C44-AA3E-19A998970714}" destId="{C8051634-3371-40FA-9E42-3B51D00BC65D}" srcOrd="5" destOrd="0" presId="urn:microsoft.com/office/officeart/2005/8/layout/chevron2"/>
    <dgm:cxn modelId="{322DC866-FCCB-42DA-865A-8519F1C335C3}" type="presParOf" srcId="{5743022F-162E-4C44-AA3E-19A998970714}" destId="{B8F45998-95A3-442B-90D7-B1B2F017FE38}" srcOrd="6" destOrd="0" presId="urn:microsoft.com/office/officeart/2005/8/layout/chevron2"/>
    <dgm:cxn modelId="{364142CB-46E3-4E02-8694-93796F29A74C}" type="presParOf" srcId="{B8F45998-95A3-442B-90D7-B1B2F017FE38}" destId="{EC7D8671-A20B-4366-BAA6-3DF0E9D85980}" srcOrd="0" destOrd="0" presId="urn:microsoft.com/office/officeart/2005/8/layout/chevron2"/>
    <dgm:cxn modelId="{645A4155-3FEB-4677-842F-D52246461568}" type="presParOf" srcId="{B8F45998-95A3-442B-90D7-B1B2F017FE38}" destId="{354545A1-F23E-4F4D-901A-D50306AC8D60}" srcOrd="1" destOrd="0" presId="urn:microsoft.com/office/officeart/2005/8/layout/chevron2"/>
    <dgm:cxn modelId="{04CFCBD8-2485-4544-9BC0-833C60B59A5E}" type="presParOf" srcId="{5743022F-162E-4C44-AA3E-19A998970714}" destId="{F8B44A23-9309-46E0-945D-AD4B265F65B4}" srcOrd="7" destOrd="0" presId="urn:microsoft.com/office/officeart/2005/8/layout/chevron2"/>
    <dgm:cxn modelId="{7A50381F-E937-4008-AD7B-386BE58CBD17}" type="presParOf" srcId="{5743022F-162E-4C44-AA3E-19A998970714}" destId="{7DEA33F6-EEF7-4EEB-86EE-268424D1352C}" srcOrd="8" destOrd="0" presId="urn:microsoft.com/office/officeart/2005/8/layout/chevron2"/>
    <dgm:cxn modelId="{879FD6BC-6B2E-4CEA-A3C9-7CCF12B128C8}" type="presParOf" srcId="{7DEA33F6-EEF7-4EEB-86EE-268424D1352C}" destId="{CCD0441F-F614-4839-BE26-FCF659B3A5F7}" srcOrd="0" destOrd="0" presId="urn:microsoft.com/office/officeart/2005/8/layout/chevron2"/>
    <dgm:cxn modelId="{48197A80-EAEF-43C6-9889-1429320794C8}" type="presParOf" srcId="{7DEA33F6-EEF7-4EEB-86EE-268424D1352C}" destId="{9CD1088D-F0B2-496C-BE05-CDD3E8D6EAB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5591D0-69ED-495D-9246-55EAE474CFED}">
      <dsp:nvSpPr>
        <dsp:cNvPr id="0" name=""/>
        <dsp:cNvSpPr/>
      </dsp:nvSpPr>
      <dsp:spPr>
        <a:xfrm rot="5400000">
          <a:off x="-149834" y="152032"/>
          <a:ext cx="998894" cy="69922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latin typeface="Cambria" panose="02040503050406030204" pitchFamily="18" charset="0"/>
            </a:rPr>
            <a:t>Step 1</a:t>
          </a:r>
          <a:endParaRPr lang="en-US" sz="2000" kern="1200" dirty="0">
            <a:latin typeface="Cambria" panose="02040503050406030204" pitchFamily="18" charset="0"/>
          </a:endParaRPr>
        </a:p>
      </dsp:txBody>
      <dsp:txXfrm rot="-5400000">
        <a:off x="1" y="351811"/>
        <a:ext cx="699225" cy="299669"/>
      </dsp:txXfrm>
    </dsp:sp>
    <dsp:sp modelId="{0C89388F-932D-4CBA-879A-0E1205A19C89}">
      <dsp:nvSpPr>
        <dsp:cNvPr id="0" name=""/>
        <dsp:cNvSpPr/>
      </dsp:nvSpPr>
      <dsp:spPr>
        <a:xfrm rot="5400000">
          <a:off x="4139772" y="-3438347"/>
          <a:ext cx="649281" cy="753037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mbria" panose="02040503050406030204" pitchFamily="18" charset="0"/>
              <a:cs typeface="Arial" panose="020B0604020202020204" pitchFamily="34" charset="0"/>
            </a:rPr>
            <a:t>Contract and authorize a CMS-approved QHP Enrollee Survey Vendor to administer the QHP Enrollee Survey on their behalf </a:t>
          </a:r>
          <a:endParaRPr lang="en-US" sz="2000" kern="1200" dirty="0">
            <a:latin typeface="Cambria" panose="02040503050406030204" pitchFamily="18" charset="0"/>
            <a:cs typeface="Arial" panose="020B0604020202020204" pitchFamily="34" charset="0"/>
          </a:endParaRPr>
        </a:p>
      </dsp:txBody>
      <dsp:txXfrm rot="-5400000">
        <a:off x="699226" y="33894"/>
        <a:ext cx="7498679" cy="585891"/>
      </dsp:txXfrm>
    </dsp:sp>
    <dsp:sp modelId="{507F3AA5-A041-4C52-86EA-10349331F20D}">
      <dsp:nvSpPr>
        <dsp:cNvPr id="0" name=""/>
        <dsp:cNvSpPr/>
      </dsp:nvSpPr>
      <dsp:spPr>
        <a:xfrm rot="5400000">
          <a:off x="-149834" y="1032700"/>
          <a:ext cx="998894" cy="69922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latin typeface="Cambria" panose="02040503050406030204" pitchFamily="18" charset="0"/>
            </a:rPr>
            <a:t>Step 2</a:t>
          </a:r>
          <a:endParaRPr lang="en-US" sz="2000" kern="1200" dirty="0">
            <a:latin typeface="Cambria" panose="02040503050406030204" pitchFamily="18" charset="0"/>
          </a:endParaRPr>
        </a:p>
      </dsp:txBody>
      <dsp:txXfrm rot="-5400000">
        <a:off x="1" y="1232479"/>
        <a:ext cx="699225" cy="299669"/>
      </dsp:txXfrm>
    </dsp:sp>
    <dsp:sp modelId="{AC16F71A-8355-4C67-BE90-9F51A2620F8C}">
      <dsp:nvSpPr>
        <dsp:cNvPr id="0" name=""/>
        <dsp:cNvSpPr/>
      </dsp:nvSpPr>
      <dsp:spPr>
        <a:xfrm rot="5400000">
          <a:off x="4139772" y="-2557679"/>
          <a:ext cx="649281" cy="753037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mbria" panose="02040503050406030204" pitchFamily="18" charset="0"/>
              <a:cs typeface="Arial" panose="020B0604020202020204" pitchFamily="34" charset="0"/>
            </a:rPr>
            <a:t>Contract with an NCQA Licensed HEDIS Compliance Organization (HEDIS Compliance Auditor) to validate the sample frame</a:t>
          </a:r>
          <a:endParaRPr lang="en-US" sz="2000" kern="1200" dirty="0">
            <a:latin typeface="Cambria" panose="02040503050406030204" pitchFamily="18" charset="0"/>
            <a:cs typeface="Arial" panose="020B0604020202020204" pitchFamily="34" charset="0"/>
          </a:endParaRPr>
        </a:p>
      </dsp:txBody>
      <dsp:txXfrm rot="-5400000">
        <a:off x="699226" y="914562"/>
        <a:ext cx="7498679" cy="585891"/>
      </dsp:txXfrm>
    </dsp:sp>
    <dsp:sp modelId="{A1EC627D-C480-477D-96B3-25D79B74AC3C}">
      <dsp:nvSpPr>
        <dsp:cNvPr id="0" name=""/>
        <dsp:cNvSpPr/>
      </dsp:nvSpPr>
      <dsp:spPr>
        <a:xfrm rot="5400000">
          <a:off x="-149834" y="1913368"/>
          <a:ext cx="998894" cy="69922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latin typeface="Cambria" panose="02040503050406030204" pitchFamily="18" charset="0"/>
            </a:rPr>
            <a:t>Step 3</a:t>
          </a:r>
          <a:endParaRPr lang="en-US" sz="2000" kern="1200" dirty="0">
            <a:latin typeface="Cambria" panose="02040503050406030204" pitchFamily="18" charset="0"/>
          </a:endParaRPr>
        </a:p>
      </dsp:txBody>
      <dsp:txXfrm rot="-5400000">
        <a:off x="1" y="2113147"/>
        <a:ext cx="699225" cy="299669"/>
      </dsp:txXfrm>
    </dsp:sp>
    <dsp:sp modelId="{B2429330-7B10-42AA-B054-6DF8EA52FA8F}">
      <dsp:nvSpPr>
        <dsp:cNvPr id="0" name=""/>
        <dsp:cNvSpPr/>
      </dsp:nvSpPr>
      <dsp:spPr>
        <a:xfrm rot="5400000">
          <a:off x="4139772" y="-1677012"/>
          <a:ext cx="649281" cy="753037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mbria" panose="02040503050406030204" pitchFamily="18" charset="0"/>
              <a:cs typeface="Arial" panose="020B0604020202020204" pitchFamily="34" charset="0"/>
            </a:rPr>
            <a:t>Create a sample frame for each sampling unit </a:t>
          </a:r>
          <a:endParaRPr lang="en-US" sz="2000" kern="1200" dirty="0">
            <a:latin typeface="Cambria" panose="02040503050406030204" pitchFamily="18" charset="0"/>
            <a:cs typeface="Arial" panose="020B0604020202020204" pitchFamily="34" charset="0"/>
          </a:endParaRPr>
        </a:p>
      </dsp:txBody>
      <dsp:txXfrm rot="-5400000">
        <a:off x="699226" y="1795229"/>
        <a:ext cx="7498679" cy="585891"/>
      </dsp:txXfrm>
    </dsp:sp>
    <dsp:sp modelId="{EC7D8671-A20B-4366-BAA6-3DF0E9D85980}">
      <dsp:nvSpPr>
        <dsp:cNvPr id="0" name=""/>
        <dsp:cNvSpPr/>
      </dsp:nvSpPr>
      <dsp:spPr>
        <a:xfrm rot="5400000">
          <a:off x="-149834" y="2794036"/>
          <a:ext cx="998894" cy="69922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latin typeface="Cambria" panose="02040503050406030204" pitchFamily="18" charset="0"/>
            </a:rPr>
            <a:t>Step 4</a:t>
          </a:r>
          <a:endParaRPr lang="en-US" sz="2000" kern="1200" dirty="0">
            <a:latin typeface="Cambria" panose="02040503050406030204" pitchFamily="18" charset="0"/>
          </a:endParaRPr>
        </a:p>
      </dsp:txBody>
      <dsp:txXfrm rot="-5400000">
        <a:off x="1" y="2993815"/>
        <a:ext cx="699225" cy="299669"/>
      </dsp:txXfrm>
    </dsp:sp>
    <dsp:sp modelId="{354545A1-F23E-4F4D-901A-D50306AC8D60}">
      <dsp:nvSpPr>
        <dsp:cNvPr id="0" name=""/>
        <dsp:cNvSpPr/>
      </dsp:nvSpPr>
      <dsp:spPr>
        <a:xfrm rot="5400000">
          <a:off x="4139772" y="-796344"/>
          <a:ext cx="649281" cy="753037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mbria" panose="02040503050406030204" pitchFamily="18" charset="0"/>
              <a:cs typeface="Arial" panose="020B0604020202020204" pitchFamily="34" charset="0"/>
            </a:rPr>
            <a:t>Complete the sample frame validation process</a:t>
          </a:r>
          <a:endParaRPr lang="en-US" sz="2000" kern="1200" dirty="0">
            <a:latin typeface="Cambria" panose="02040503050406030204" pitchFamily="18" charset="0"/>
            <a:cs typeface="Arial" panose="020B0604020202020204" pitchFamily="34" charset="0"/>
          </a:endParaRPr>
        </a:p>
      </dsp:txBody>
      <dsp:txXfrm rot="-5400000">
        <a:off x="699226" y="2675897"/>
        <a:ext cx="7498679" cy="585891"/>
      </dsp:txXfrm>
    </dsp:sp>
    <dsp:sp modelId="{CCD0441F-F614-4839-BE26-FCF659B3A5F7}">
      <dsp:nvSpPr>
        <dsp:cNvPr id="0" name=""/>
        <dsp:cNvSpPr/>
      </dsp:nvSpPr>
      <dsp:spPr>
        <a:xfrm rot="5400000">
          <a:off x="-149834" y="3674704"/>
          <a:ext cx="998894" cy="699225"/>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kern="1200" dirty="0" smtClean="0">
              <a:latin typeface="Cambria" panose="02040503050406030204" pitchFamily="18" charset="0"/>
            </a:rPr>
            <a:t>Step 5 </a:t>
          </a:r>
          <a:endParaRPr lang="en-US" sz="2000" kern="1200" dirty="0">
            <a:latin typeface="Cambria" panose="02040503050406030204" pitchFamily="18" charset="0"/>
          </a:endParaRPr>
        </a:p>
      </dsp:txBody>
      <dsp:txXfrm rot="-5400000">
        <a:off x="1" y="3874483"/>
        <a:ext cx="699225" cy="299669"/>
      </dsp:txXfrm>
    </dsp:sp>
    <dsp:sp modelId="{9CD1088D-F0B2-496C-BE05-CDD3E8D6EABB}">
      <dsp:nvSpPr>
        <dsp:cNvPr id="0" name=""/>
        <dsp:cNvSpPr/>
      </dsp:nvSpPr>
      <dsp:spPr>
        <a:xfrm rot="5400000">
          <a:off x="4139772" y="84323"/>
          <a:ext cx="649281" cy="7530374"/>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Cambria" panose="02040503050406030204" pitchFamily="18" charset="0"/>
              <a:cs typeface="Arial" panose="020B0604020202020204" pitchFamily="34" charset="0"/>
            </a:rPr>
            <a:t>Preview survey results as part of the QRS preview process</a:t>
          </a:r>
          <a:endParaRPr lang="en-US" sz="2000" kern="1200" dirty="0">
            <a:latin typeface="Cambria" panose="02040503050406030204" pitchFamily="18" charset="0"/>
            <a:cs typeface="Arial" panose="020B0604020202020204" pitchFamily="34" charset="0"/>
          </a:endParaRPr>
        </a:p>
      </dsp:txBody>
      <dsp:txXfrm rot="-5400000">
        <a:off x="699226" y="3556565"/>
        <a:ext cx="7498679" cy="585891"/>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C33E7A-D8F9-412D-94A0-878420EB5D02}" type="datetimeFigureOut">
              <a:rPr lang="en-US" smtClean="0"/>
              <a:t>02/26/2015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7E30A4-0A75-468E-9717-F84545388FC6}" type="slidenum">
              <a:rPr lang="en-US" smtClean="0"/>
              <a:t>‹#›</a:t>
            </a:fld>
            <a:endParaRPr lang="en-US" dirty="0"/>
          </a:p>
        </p:txBody>
      </p:sp>
    </p:spTree>
    <p:extLst>
      <p:ext uri="{BB962C8B-B14F-4D97-AF65-F5344CB8AC3E}">
        <p14:creationId xmlns:p14="http://schemas.microsoft.com/office/powerpoint/2010/main" val="1961818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DB05AF61-4C9B-4622-9ABF-872BAFBB1283}" type="slidenum">
              <a:rPr lang="en-US" smtClean="0"/>
              <a:t>7</a:t>
            </a:fld>
            <a:endParaRPr lang="en-US" dirty="0"/>
          </a:p>
        </p:txBody>
      </p:sp>
    </p:spTree>
    <p:extLst>
      <p:ext uri="{BB962C8B-B14F-4D97-AF65-F5344CB8AC3E}">
        <p14:creationId xmlns:p14="http://schemas.microsoft.com/office/powerpoint/2010/main" val="2531040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457156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1026415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regtap.info/"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www.regtap.info/"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www.regtap.info/"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www.regtap.info/"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regtap.info/" TargetMode="External"/><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userDrawn="1"/>
        </p:nvGrpSpPr>
        <p:grpSpPr>
          <a:xfrm>
            <a:off x="0" y="1295400"/>
            <a:ext cx="9144000" cy="2819400"/>
            <a:chOff x="0" y="-228600"/>
            <a:chExt cx="9144000" cy="2819400"/>
          </a:xfrm>
        </p:grpSpPr>
        <p:sp>
          <p:nvSpPr>
            <p:cNvPr id="8" name="Rectangle 7"/>
            <p:cNvSpPr/>
            <p:nvPr userDrawn="1"/>
          </p:nvSpPr>
          <p:spPr>
            <a:xfrm>
              <a:off x="3048000" y="1543208"/>
              <a:ext cx="6096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9" name="Flowchart: Multidocument 8"/>
            <p:cNvSpPr/>
            <p:nvPr userDrawn="1"/>
          </p:nvSpPr>
          <p:spPr>
            <a:xfrm>
              <a:off x="0" y="-228600"/>
              <a:ext cx="9144000" cy="2819400"/>
            </a:xfrm>
            <a:prstGeom prst="flowChartMultidocumen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0" name="Rectangle 9"/>
            <p:cNvSpPr/>
            <p:nvPr userDrawn="1"/>
          </p:nvSpPr>
          <p:spPr>
            <a:xfrm>
              <a:off x="0" y="369728"/>
              <a:ext cx="9144000" cy="1840072"/>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191000"/>
            <a:ext cx="6400800" cy="1752600"/>
          </a:xfrm>
        </p:spPr>
        <p:txBody>
          <a:bodyPr/>
          <a:lstStyle>
            <a:lvl1pPr marL="0" indent="0" algn="ctr">
              <a:buNone/>
              <a:defRPr>
                <a:solidFill>
                  <a:srgbClr val="0016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a:xfrm>
            <a:off x="8763000" y="6522116"/>
            <a:ext cx="381000" cy="365125"/>
          </a:xfrm>
          <a:noFill/>
        </p:spPr>
        <p:txBody>
          <a:bodyPr/>
          <a:lstStyle>
            <a:lvl1pPr>
              <a:defRPr sz="1800">
                <a:solidFill>
                  <a:srgbClr val="00153E"/>
                </a:solidFill>
                <a:latin typeface="Cambria" panose="02040503050406030204" pitchFamily="18" charset="0"/>
              </a:defRPr>
            </a:lvl1pPr>
          </a:lstStyle>
          <a:p>
            <a:fld id="{53E67CEA-B292-41BC-9C86-852128F16858}" type="slidenum">
              <a:rPr lang="en-US" smtClean="0"/>
              <a:pPr/>
              <a:t>‹#›</a:t>
            </a:fld>
            <a:endParaRPr lang="en-US" dirty="0"/>
          </a:p>
        </p:txBody>
      </p:sp>
      <p:pic>
        <p:nvPicPr>
          <p:cNvPr id="11" name="Content Placeholder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 y="6248400"/>
            <a:ext cx="1600200" cy="547435"/>
          </a:xfrm>
          <a:prstGeom prst="rect">
            <a:avLst/>
          </a:prstGeom>
        </p:spPr>
      </p:pic>
      <p:sp>
        <p:nvSpPr>
          <p:cNvPr id="12" name="TextBox 11"/>
          <p:cNvSpPr txBox="1"/>
          <p:nvPr userDrawn="1"/>
        </p:nvSpPr>
        <p:spPr>
          <a:xfrm>
            <a:off x="3048000" y="6412468"/>
            <a:ext cx="3124200" cy="338554"/>
          </a:xfrm>
          <a:prstGeom prst="rect">
            <a:avLst/>
          </a:prstGeom>
          <a:noFill/>
        </p:spPr>
        <p:txBody>
          <a:bodyPr wrap="square" rtlCol="0">
            <a:spAutoFit/>
          </a:bodyPr>
          <a:lstStyle/>
          <a:p>
            <a:pPr algn="ctr"/>
            <a:r>
              <a:rPr lang="en-US" sz="1600" dirty="0" smtClean="0">
                <a:latin typeface="Cambria" panose="02040503050406030204" pitchFamily="18" charset="0"/>
                <a:hlinkClick r:id="rId3"/>
              </a:rPr>
              <a:t>https://www.REGTAP.info</a:t>
            </a:r>
            <a:r>
              <a:rPr lang="en-US" sz="1600" baseline="0" dirty="0" smtClean="0">
                <a:latin typeface="Cambria" panose="02040503050406030204" pitchFamily="18" charset="0"/>
              </a:rPr>
              <a:t> </a:t>
            </a:r>
            <a:endParaRPr lang="en-US" sz="1600" dirty="0">
              <a:latin typeface="Cambria" panose="02040503050406030204" pitchFamily="18" charset="0"/>
            </a:endParaRPr>
          </a:p>
        </p:txBody>
      </p:sp>
    </p:spTree>
    <p:extLst>
      <p:ext uri="{BB962C8B-B14F-4D97-AF65-F5344CB8AC3E}">
        <p14:creationId xmlns:p14="http://schemas.microsoft.com/office/powerpoint/2010/main" val="3636110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1997396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1447871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29246659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16118517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854997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smtClean="0"/>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315200" y="6224740"/>
            <a:ext cx="1447800" cy="499135"/>
          </a:xfrm>
          <a:prstGeom prst="rect">
            <a:avLst/>
          </a:prstGeom>
        </p:spPr>
      </p:pic>
      <p:sp>
        <p:nvSpPr>
          <p:cNvPr id="7" name="Rectangle 6"/>
          <p:cNvSpPr/>
          <p:nvPr userDrawn="1"/>
        </p:nvSpPr>
        <p:spPr>
          <a:xfrm>
            <a:off x="186046" y="6356350"/>
            <a:ext cx="6571013" cy="461665"/>
          </a:xfrm>
          <a:prstGeom prst="rect">
            <a:avLst/>
          </a:prstGeom>
        </p:spPr>
        <p:txBody>
          <a:bodyPr wrap="square">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dirty="0" smtClean="0">
                <a:ln>
                  <a:noFill/>
                </a:ln>
                <a:solidFill>
                  <a:schemeClr val="tx1"/>
                </a:solidFill>
                <a:effectLst/>
                <a:uLnTx/>
                <a:uFillTx/>
                <a:latin typeface="Arial" charset="0"/>
                <a:ea typeface="ＭＳ Ｐゴシック" pitchFamily="34" charset="-128"/>
                <a:cs typeface="+mn-cs"/>
              </a:rPr>
              <a:t>INFORMATION NOT RELEASABLE TO THE PUBLIC UNLESS AUTHORIZED BY LAW:  This information has not been publicly disclosed and may be privileged and confidential.  It is for internal government use only and must not be disseminated, distributed, or copied to persons not authorized to receive the information.  Unauthorized disclosure may result in prosecution to the full extent of the law.</a:t>
            </a:r>
            <a:endParaRPr kumimoji="0" lang="en-US" sz="800" b="0" i="0" u="none" strike="noStrike" kern="1200" cap="none" spc="0" normalizeH="0" baseline="0" noProof="0" dirty="0">
              <a:ln>
                <a:noFill/>
              </a:ln>
              <a:solidFill>
                <a:schemeClr val="tx1"/>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189084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grpSp>
        <p:nvGrpSpPr>
          <p:cNvPr id="10" name="Group 9"/>
          <p:cNvGrpSpPr/>
          <p:nvPr userDrawn="1"/>
        </p:nvGrpSpPr>
        <p:grpSpPr>
          <a:xfrm>
            <a:off x="0" y="1199992"/>
            <a:ext cx="9154236" cy="3067208"/>
            <a:chOff x="0" y="1199992"/>
            <a:chExt cx="9154236" cy="3067208"/>
          </a:xfrm>
        </p:grpSpPr>
        <p:grpSp>
          <p:nvGrpSpPr>
            <p:cNvPr id="11" name="Group 10"/>
            <p:cNvGrpSpPr/>
            <p:nvPr userDrawn="1"/>
          </p:nvGrpSpPr>
          <p:grpSpPr>
            <a:xfrm rot="10800000">
              <a:off x="10236" y="1199992"/>
              <a:ext cx="9144000" cy="2590800"/>
              <a:chOff x="0" y="0"/>
              <a:chExt cx="9144000" cy="2590800"/>
            </a:xfrm>
          </p:grpSpPr>
          <p:sp>
            <p:nvSpPr>
              <p:cNvPr id="16" name="Rectangle 15"/>
              <p:cNvSpPr/>
              <p:nvPr userDrawn="1"/>
            </p:nvSpPr>
            <p:spPr>
              <a:xfrm>
                <a:off x="3048000" y="1543208"/>
                <a:ext cx="6096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7" name="Flowchart: Multidocument 16"/>
              <p:cNvSpPr/>
              <p:nvPr userDrawn="1"/>
            </p:nvSpPr>
            <p:spPr>
              <a:xfrm>
                <a:off x="0" y="0"/>
                <a:ext cx="9144000" cy="2590800"/>
              </a:xfrm>
              <a:prstGeom prst="flowChartMultidocumen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grpSp>
        <p:grpSp>
          <p:nvGrpSpPr>
            <p:cNvPr id="12" name="Group 11"/>
            <p:cNvGrpSpPr/>
            <p:nvPr userDrawn="1"/>
          </p:nvGrpSpPr>
          <p:grpSpPr>
            <a:xfrm>
              <a:off x="0" y="1645920"/>
              <a:ext cx="9144000" cy="2621280"/>
              <a:chOff x="0" y="-30480"/>
              <a:chExt cx="9144000" cy="2621280"/>
            </a:xfrm>
          </p:grpSpPr>
          <p:sp>
            <p:nvSpPr>
              <p:cNvPr id="13" name="Rectangle 12"/>
              <p:cNvSpPr/>
              <p:nvPr userDrawn="1"/>
            </p:nvSpPr>
            <p:spPr>
              <a:xfrm>
                <a:off x="3048000" y="1543208"/>
                <a:ext cx="6096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4" name="Flowchart: Multidocument 13"/>
              <p:cNvSpPr/>
              <p:nvPr userDrawn="1"/>
            </p:nvSpPr>
            <p:spPr>
              <a:xfrm>
                <a:off x="0" y="0"/>
                <a:ext cx="9144000" cy="2590800"/>
              </a:xfrm>
              <a:prstGeom prst="flowChartMultidocumen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5" name="Rectangle 14"/>
              <p:cNvSpPr/>
              <p:nvPr userDrawn="1"/>
            </p:nvSpPr>
            <p:spPr>
              <a:xfrm>
                <a:off x="0" y="-30480"/>
                <a:ext cx="9144000" cy="2240280"/>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4343400"/>
            <a:ext cx="6400800" cy="1752600"/>
          </a:xfrm>
        </p:spPr>
        <p:txBody>
          <a:bodyPr/>
          <a:lstStyle>
            <a:lvl1pPr marL="0" indent="0" algn="ctr">
              <a:buNone/>
              <a:defRPr>
                <a:solidFill>
                  <a:srgbClr val="0016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pic>
        <p:nvPicPr>
          <p:cNvPr id="18" name="Content Placeholder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 y="6248400"/>
            <a:ext cx="1600200" cy="547435"/>
          </a:xfrm>
          <a:prstGeom prst="rect">
            <a:avLst/>
          </a:prstGeom>
        </p:spPr>
      </p:pic>
      <p:sp>
        <p:nvSpPr>
          <p:cNvPr id="19" name="TextBox 18"/>
          <p:cNvSpPr txBox="1"/>
          <p:nvPr userDrawn="1"/>
        </p:nvSpPr>
        <p:spPr>
          <a:xfrm>
            <a:off x="3048000" y="6412468"/>
            <a:ext cx="3124200" cy="338554"/>
          </a:xfrm>
          <a:prstGeom prst="rect">
            <a:avLst/>
          </a:prstGeom>
          <a:noFill/>
        </p:spPr>
        <p:txBody>
          <a:bodyPr wrap="square" rtlCol="0">
            <a:spAutoFit/>
          </a:bodyPr>
          <a:lstStyle/>
          <a:p>
            <a:pPr algn="ctr"/>
            <a:r>
              <a:rPr lang="en-US" sz="1600" dirty="0" smtClean="0">
                <a:latin typeface="Cambria" panose="02040503050406030204" pitchFamily="18" charset="0"/>
                <a:hlinkClick r:id="rId3"/>
              </a:rPr>
              <a:t>https://www.REGTAP.info</a:t>
            </a:r>
            <a:r>
              <a:rPr lang="en-US" sz="1600" baseline="0" dirty="0" smtClean="0">
                <a:latin typeface="Cambria" panose="02040503050406030204" pitchFamily="18" charset="0"/>
              </a:rPr>
              <a:t> </a:t>
            </a:r>
            <a:endParaRPr lang="en-US" sz="1600" dirty="0">
              <a:latin typeface="Cambria" panose="02040503050406030204" pitchFamily="18" charset="0"/>
            </a:endParaRPr>
          </a:p>
        </p:txBody>
      </p:sp>
    </p:spTree>
    <p:extLst>
      <p:ext uri="{BB962C8B-B14F-4D97-AF65-F5344CB8AC3E}">
        <p14:creationId xmlns:p14="http://schemas.microsoft.com/office/powerpoint/2010/main" val="3419379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7" name="Group 6" descr="Decorative Image"/>
          <p:cNvGrpSpPr/>
          <p:nvPr userDrawn="1"/>
        </p:nvGrpSpPr>
        <p:grpSpPr>
          <a:xfrm>
            <a:off x="0" y="0"/>
            <a:ext cx="9144000" cy="1338440"/>
            <a:chOff x="0" y="0"/>
            <a:chExt cx="9144000" cy="1338440"/>
          </a:xfrm>
        </p:grpSpPr>
        <p:sp>
          <p:nvSpPr>
            <p:cNvPr id="8" name="Rectangle 7"/>
            <p:cNvSpPr/>
            <p:nvPr userDrawn="1"/>
          </p:nvSpPr>
          <p:spPr>
            <a:xfrm>
              <a:off x="3048000" y="457200"/>
              <a:ext cx="6096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9" name="Flowchart: Multidocument 8"/>
            <p:cNvSpPr/>
            <p:nvPr userDrawn="1"/>
          </p:nvSpPr>
          <p:spPr>
            <a:xfrm>
              <a:off x="0" y="0"/>
              <a:ext cx="9144000" cy="1338440"/>
            </a:xfrm>
            <a:prstGeom prst="flowChartMultidocumen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0" name="Rectangle 9"/>
            <p:cNvSpPr/>
            <p:nvPr userDrawn="1"/>
          </p:nvSpPr>
          <p:spPr>
            <a:xfrm>
              <a:off x="0" y="347821"/>
              <a:ext cx="9144000" cy="844902"/>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457200" y="212072"/>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pic>
        <p:nvPicPr>
          <p:cNvPr id="11" name="Content Placeholder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 y="6248400"/>
            <a:ext cx="1600200" cy="547435"/>
          </a:xfrm>
          <a:prstGeom prst="rect">
            <a:avLst/>
          </a:prstGeom>
        </p:spPr>
      </p:pic>
      <p:sp>
        <p:nvSpPr>
          <p:cNvPr id="12" name="TextBox 11"/>
          <p:cNvSpPr txBox="1"/>
          <p:nvPr userDrawn="1"/>
        </p:nvSpPr>
        <p:spPr>
          <a:xfrm>
            <a:off x="3048000" y="6412468"/>
            <a:ext cx="3124200" cy="338554"/>
          </a:xfrm>
          <a:prstGeom prst="rect">
            <a:avLst/>
          </a:prstGeom>
          <a:noFill/>
        </p:spPr>
        <p:txBody>
          <a:bodyPr wrap="square" rtlCol="0">
            <a:spAutoFit/>
          </a:bodyPr>
          <a:lstStyle/>
          <a:p>
            <a:pPr algn="ctr"/>
            <a:r>
              <a:rPr lang="en-US" sz="1600" dirty="0" smtClean="0">
                <a:latin typeface="Cambria" panose="02040503050406030204" pitchFamily="18" charset="0"/>
                <a:hlinkClick r:id="rId3"/>
              </a:rPr>
              <a:t>https://www.REGTAP.info</a:t>
            </a:r>
            <a:r>
              <a:rPr lang="en-US" sz="1600" baseline="0" dirty="0" smtClean="0">
                <a:latin typeface="Cambria" panose="02040503050406030204" pitchFamily="18" charset="0"/>
              </a:rPr>
              <a:t> </a:t>
            </a:r>
            <a:endParaRPr lang="en-US" sz="1600" dirty="0">
              <a:latin typeface="Cambria" panose="02040503050406030204" pitchFamily="18" charset="0"/>
            </a:endParaRPr>
          </a:p>
        </p:txBody>
      </p:sp>
    </p:spTree>
    <p:extLst>
      <p:ext uri="{BB962C8B-B14F-4D97-AF65-F5344CB8AC3E}">
        <p14:creationId xmlns:p14="http://schemas.microsoft.com/office/powerpoint/2010/main" val="773568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grpSp>
        <p:nvGrpSpPr>
          <p:cNvPr id="13" name="Group 12" descr="Decorative Image"/>
          <p:cNvGrpSpPr/>
          <p:nvPr userDrawn="1"/>
        </p:nvGrpSpPr>
        <p:grpSpPr>
          <a:xfrm>
            <a:off x="0" y="1"/>
            <a:ext cx="9144000" cy="1412732"/>
            <a:chOff x="0" y="-295876"/>
            <a:chExt cx="9144000" cy="1634317"/>
          </a:xfrm>
        </p:grpSpPr>
        <p:sp>
          <p:nvSpPr>
            <p:cNvPr id="14" name="Rectangle 13"/>
            <p:cNvSpPr/>
            <p:nvPr userDrawn="1"/>
          </p:nvSpPr>
          <p:spPr>
            <a:xfrm>
              <a:off x="0" y="-295876"/>
              <a:ext cx="9144000" cy="1634317"/>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5" name="Rectangle 14"/>
            <p:cNvSpPr/>
            <p:nvPr userDrawn="1"/>
          </p:nvSpPr>
          <p:spPr>
            <a:xfrm>
              <a:off x="0" y="337979"/>
              <a:ext cx="9144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6" name="Rectangle 15"/>
            <p:cNvSpPr/>
            <p:nvPr userDrawn="1"/>
          </p:nvSpPr>
          <p:spPr>
            <a:xfrm>
              <a:off x="0" y="-119573"/>
              <a:ext cx="9144000" cy="1193075"/>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457200" y="212072"/>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pic>
        <p:nvPicPr>
          <p:cNvPr id="11" name="Content Placeholder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 y="6248400"/>
            <a:ext cx="1600200" cy="547435"/>
          </a:xfrm>
          <a:prstGeom prst="rect">
            <a:avLst/>
          </a:prstGeom>
        </p:spPr>
      </p:pic>
      <p:sp>
        <p:nvSpPr>
          <p:cNvPr id="12" name="TextBox 11"/>
          <p:cNvSpPr txBox="1"/>
          <p:nvPr userDrawn="1"/>
        </p:nvSpPr>
        <p:spPr>
          <a:xfrm>
            <a:off x="3048000" y="6412468"/>
            <a:ext cx="3124200" cy="338554"/>
          </a:xfrm>
          <a:prstGeom prst="rect">
            <a:avLst/>
          </a:prstGeom>
          <a:noFill/>
        </p:spPr>
        <p:txBody>
          <a:bodyPr wrap="square" rtlCol="0">
            <a:spAutoFit/>
          </a:bodyPr>
          <a:lstStyle/>
          <a:p>
            <a:pPr algn="ctr"/>
            <a:r>
              <a:rPr lang="en-US" sz="1600" dirty="0" smtClean="0">
                <a:latin typeface="Cambria" panose="02040503050406030204" pitchFamily="18" charset="0"/>
                <a:hlinkClick r:id="rId3"/>
              </a:rPr>
              <a:t>https://www.REGTAP.info</a:t>
            </a:r>
            <a:r>
              <a:rPr lang="en-US" sz="1600" baseline="0" dirty="0" smtClean="0">
                <a:latin typeface="Cambria" panose="02040503050406030204" pitchFamily="18" charset="0"/>
              </a:rPr>
              <a:t> </a:t>
            </a:r>
            <a:endParaRPr lang="en-US" sz="1600" dirty="0">
              <a:latin typeface="Cambria" panose="02040503050406030204" pitchFamily="18" charset="0"/>
            </a:endParaRPr>
          </a:p>
        </p:txBody>
      </p:sp>
    </p:spTree>
    <p:extLst>
      <p:ext uri="{BB962C8B-B14F-4D97-AF65-F5344CB8AC3E}">
        <p14:creationId xmlns:p14="http://schemas.microsoft.com/office/powerpoint/2010/main" val="3904847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grpSp>
        <p:nvGrpSpPr>
          <p:cNvPr id="11" name="Group 10"/>
          <p:cNvGrpSpPr/>
          <p:nvPr userDrawn="1"/>
        </p:nvGrpSpPr>
        <p:grpSpPr>
          <a:xfrm>
            <a:off x="0" y="0"/>
            <a:ext cx="9144000" cy="2590800"/>
            <a:chOff x="0" y="0"/>
            <a:chExt cx="9144000" cy="2590800"/>
          </a:xfrm>
        </p:grpSpPr>
        <p:sp>
          <p:nvSpPr>
            <p:cNvPr id="12" name="Rectangle 11"/>
            <p:cNvSpPr/>
            <p:nvPr userDrawn="1"/>
          </p:nvSpPr>
          <p:spPr>
            <a:xfrm>
              <a:off x="3048000" y="1543208"/>
              <a:ext cx="6096000" cy="818992"/>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3" name="Flowchart: Multidocument 12"/>
            <p:cNvSpPr/>
            <p:nvPr userDrawn="1"/>
          </p:nvSpPr>
          <p:spPr>
            <a:xfrm>
              <a:off x="0" y="0"/>
              <a:ext cx="9144000" cy="2590800"/>
            </a:xfrm>
            <a:prstGeom prst="flowChartMultidocument">
              <a:avLst/>
            </a:prstGeom>
            <a:ln/>
          </p:spPr>
          <p:style>
            <a:lnRef idx="1">
              <a:schemeClr val="accent1"/>
            </a:lnRef>
            <a:fillRef idx="3">
              <a:schemeClr val="accent1"/>
            </a:fillRef>
            <a:effectRef idx="2">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14" name="Rectangle 13"/>
            <p:cNvSpPr/>
            <p:nvPr userDrawn="1"/>
          </p:nvSpPr>
          <p:spPr>
            <a:xfrm>
              <a:off x="0" y="576421"/>
              <a:ext cx="9144000" cy="1633379"/>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533400" y="723900"/>
            <a:ext cx="8229600" cy="114300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3429001"/>
            <a:ext cx="8229600" cy="2590800"/>
          </a:xfrm>
        </p:spPr>
        <p:txBody>
          <a:bodyPr/>
          <a:lstStyle>
            <a:lvl1pPr marL="0" indent="0" algn="ctr">
              <a:buFontTx/>
              <a:buNone/>
              <a:defRPr/>
            </a:lvl1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pic>
        <p:nvPicPr>
          <p:cNvPr id="15" name="Content Placeholder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200" y="6248400"/>
            <a:ext cx="1600200" cy="547435"/>
          </a:xfrm>
          <a:prstGeom prst="rect">
            <a:avLst/>
          </a:prstGeom>
        </p:spPr>
      </p:pic>
      <p:sp>
        <p:nvSpPr>
          <p:cNvPr id="16" name="TextBox 15"/>
          <p:cNvSpPr txBox="1"/>
          <p:nvPr userDrawn="1"/>
        </p:nvSpPr>
        <p:spPr>
          <a:xfrm>
            <a:off x="2971800" y="6412468"/>
            <a:ext cx="3124200" cy="338554"/>
          </a:xfrm>
          <a:prstGeom prst="rect">
            <a:avLst/>
          </a:prstGeom>
          <a:noFill/>
        </p:spPr>
        <p:txBody>
          <a:bodyPr wrap="square" rtlCol="0">
            <a:spAutoFit/>
          </a:bodyPr>
          <a:lstStyle/>
          <a:p>
            <a:pPr algn="ctr"/>
            <a:r>
              <a:rPr lang="en-US" sz="1600" dirty="0" smtClean="0">
                <a:latin typeface="Cambria" panose="02040503050406030204" pitchFamily="18" charset="0"/>
                <a:hlinkClick r:id="rId3"/>
              </a:rPr>
              <a:t>https://www.REGTAP.info</a:t>
            </a:r>
            <a:r>
              <a:rPr lang="en-US" sz="1600" baseline="0" dirty="0" smtClean="0">
                <a:latin typeface="Cambria" panose="02040503050406030204" pitchFamily="18" charset="0"/>
              </a:rPr>
              <a:t> </a:t>
            </a:r>
            <a:endParaRPr lang="en-US" sz="1600" dirty="0">
              <a:latin typeface="Cambria" panose="02040503050406030204" pitchFamily="18" charset="0"/>
            </a:endParaRPr>
          </a:p>
        </p:txBody>
      </p:sp>
    </p:spTree>
    <p:extLst>
      <p:ext uri="{BB962C8B-B14F-4D97-AF65-F5344CB8AC3E}">
        <p14:creationId xmlns:p14="http://schemas.microsoft.com/office/powerpoint/2010/main" val="6484892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0" b="99034" l="0" r="100000">
                        <a14:foregroundMark x1="86196" y1="84058" x2="86196" y2="84058"/>
                        <a14:foregroundMark x1="84912" y1="92754" x2="85393" y2="46135"/>
                        <a14:foregroundMark x1="88122" y1="50242" x2="95987" y2="88164"/>
                        <a14:foregroundMark x1="19583" y1="47343" x2="29695" y2="55556"/>
                        <a14:foregroundMark x1="62761" y1="51932" x2="66774" y2="44686"/>
                        <a14:foregroundMark x1="45907" y1="70773" x2="45586" y2="60870"/>
                        <a14:foregroundMark x1="26966" y1="43237" x2="26966" y2="43237"/>
                        <a14:foregroundMark x1="2247" y1="74638" x2="2247" y2="74638"/>
                        <a14:foregroundMark x1="1926" y1="74396" x2="14446" y2="86957"/>
                        <a14:foregroundMark x1="5457" y1="86957" x2="34350" y2="91787"/>
                        <a14:foregroundMark x1="5457" y1="93478" x2="3210" y2="82126"/>
                        <a14:foregroundMark x1="22953" y1="97585" x2="38202" y2="94686"/>
                        <a14:foregroundMark x1="96790" y1="95169" x2="98555" y2="82367"/>
                      </a14:backgroundRemoval>
                    </a14:imgEffect>
                  </a14:imgLayer>
                </a14:imgProps>
              </a:ext>
              <a:ext uri="{28A0092B-C50C-407E-A947-70E740481C1C}">
                <a14:useLocalDpi xmlns:a14="http://schemas.microsoft.com/office/drawing/2010/main" val="0"/>
              </a:ext>
            </a:extLst>
          </a:blip>
          <a:stretch>
            <a:fillRect/>
          </a:stretch>
        </p:blipFill>
        <p:spPr>
          <a:xfrm>
            <a:off x="-51816" y="3558673"/>
            <a:ext cx="4928616" cy="3299327"/>
          </a:xfrm>
          <a:prstGeom prst="rect">
            <a:avLst/>
          </a:prstGeom>
          <a:effectLst>
            <a:softEdge rad="38100"/>
          </a:effectLst>
        </p:spPr>
      </p:pic>
      <p:grpSp>
        <p:nvGrpSpPr>
          <p:cNvPr id="7" name="Group 6"/>
          <p:cNvGrpSpPr/>
          <p:nvPr userDrawn="1"/>
        </p:nvGrpSpPr>
        <p:grpSpPr>
          <a:xfrm>
            <a:off x="0" y="0"/>
            <a:ext cx="9144000" cy="3567884"/>
            <a:chOff x="0" y="0"/>
            <a:chExt cx="9144000" cy="3293431"/>
          </a:xfrm>
        </p:grpSpPr>
        <p:sp>
          <p:nvSpPr>
            <p:cNvPr id="8" name="Rectangle 7"/>
            <p:cNvSpPr/>
            <p:nvPr userDrawn="1"/>
          </p:nvSpPr>
          <p:spPr>
            <a:xfrm>
              <a:off x="0" y="962090"/>
              <a:ext cx="9144000" cy="2331341"/>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extrusionH="57150">
                <a:bevelT w="38100" h="38100" prst="angle"/>
              </a:sp3d>
            </a:bodyPr>
            <a:lstStyle/>
            <a:p>
              <a:pPr algn="ctr"/>
              <a:endParaRPr lang="en-US" dirty="0"/>
            </a:p>
          </p:txBody>
        </p:sp>
        <p:sp>
          <p:nvSpPr>
            <p:cNvPr id="9" name="Rectangle 8"/>
            <p:cNvSpPr/>
            <p:nvPr userDrawn="1"/>
          </p:nvSpPr>
          <p:spPr>
            <a:xfrm>
              <a:off x="0" y="0"/>
              <a:ext cx="9144000" cy="3055828"/>
            </a:xfrm>
            <a:prstGeom prst="rect">
              <a:avLst/>
            </a:prstGeom>
            <a:solidFill>
              <a:srgbClr val="001642"/>
            </a:solidFill>
            <a:ln>
              <a:solidFill>
                <a:srgbClr val="0016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title"/>
          </p:nvPr>
        </p:nvSpPr>
        <p:spPr>
          <a:xfrm>
            <a:off x="722313" y="1728787"/>
            <a:ext cx="7772400" cy="1362075"/>
          </a:xfrm>
        </p:spPr>
        <p:txBody>
          <a:bodyPr anchor="t"/>
          <a:lstStyle>
            <a:lvl1pPr algn="l">
              <a:defRPr sz="4000" b="1" cap="all">
                <a:solidFill>
                  <a:schemeClr val="bg1"/>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28600"/>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2154171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2923860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720014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53E67CEA-B292-41BC-9C86-852128F16858}" type="slidenum">
              <a:rPr lang="en-US" smtClean="0"/>
              <a:t>‹#›</a:t>
            </a:fld>
            <a:endParaRPr lang="en-US" dirty="0"/>
          </a:p>
        </p:txBody>
      </p:sp>
    </p:spTree>
    <p:extLst>
      <p:ext uri="{BB962C8B-B14F-4D97-AF65-F5344CB8AC3E}">
        <p14:creationId xmlns:p14="http://schemas.microsoft.com/office/powerpoint/2010/main" val="3219372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599" y="6479428"/>
            <a:ext cx="524435" cy="365125"/>
          </a:xfrm>
          <a:prstGeom prst="rect">
            <a:avLst/>
          </a:prstGeom>
          <a:noFill/>
        </p:spPr>
        <p:txBody>
          <a:bodyPr vert="horz" lIns="91440" tIns="45720" rIns="91440" bIns="45720" rtlCol="0" anchor="ctr"/>
          <a:lstStyle>
            <a:lvl1pPr>
              <a:defRPr lang="en-US" smtClean="0">
                <a:solidFill>
                  <a:srgbClr val="00153E"/>
                </a:solidFill>
                <a:latin typeface="Cambria" panose="02040503050406030204" pitchFamily="18" charset="0"/>
              </a:defRPr>
            </a:lvl1pPr>
          </a:lstStyle>
          <a:p>
            <a:pPr algn="r"/>
            <a:fld id="{53E67CEA-B292-41BC-9C86-852128F16858}" type="slidenum">
              <a:rPr lang="en-US" smtClean="0"/>
              <a:pPr algn="r"/>
              <a:t>‹#›</a:t>
            </a:fld>
            <a:endParaRPr lang="en-US" dirty="0"/>
          </a:p>
        </p:txBody>
      </p:sp>
    </p:spTree>
    <p:extLst>
      <p:ext uri="{BB962C8B-B14F-4D97-AF65-F5344CB8AC3E}">
        <p14:creationId xmlns:p14="http://schemas.microsoft.com/office/powerpoint/2010/main" val="228419297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2" r:id="rId4"/>
    <p:sldLayoutId id="2147483661"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3" r:id="rId15"/>
  </p:sldLayoutIdLst>
  <p:hf hdr="0" ftr="0" dt="0"/>
  <p:txStyles>
    <p:titleStyle>
      <a:lvl1pPr algn="ctr" defTabSz="914400" rtl="0" eaLnBrk="1" latinLnBrk="0" hangingPunct="1">
        <a:spcBef>
          <a:spcPct val="0"/>
        </a:spcBef>
        <a:buNone/>
        <a:defRPr sz="4400" kern="1200">
          <a:solidFill>
            <a:srgbClr val="FFC000"/>
          </a:solidFill>
          <a:latin typeface="Cambria" panose="02040503050406030204" pitchFamily="18"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Cambria" panose="02040503050406030204" pitchFamily="18"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mailto:CMS_FEPS@cms.hhs.gov"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qhpcahps.cms.gov/" TargetMode="External"/><Relationship Id="rId4" Type="http://schemas.openxmlformats.org/officeDocument/2006/relationships/hyperlink" Target="http://www.cms.gov/Medicare/Quality-Initiatives-Patient-Assessment-Instruments/QualityInitiativesGenInfo/Health-Insurance-Marketplace-Quality-Initiative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Marketplace Quality Initiatives</a:t>
            </a:r>
          </a:p>
        </p:txBody>
      </p:sp>
      <p:sp>
        <p:nvSpPr>
          <p:cNvPr id="3" name="Slide Number Placeholder 2"/>
          <p:cNvSpPr>
            <a:spLocks noGrp="1"/>
          </p:cNvSpPr>
          <p:nvPr>
            <p:ph type="sldNum" sz="quarter" idx="12"/>
          </p:nvPr>
        </p:nvSpPr>
        <p:spPr/>
        <p:txBody>
          <a:bodyPr/>
          <a:lstStyle/>
          <a:p>
            <a:fld id="{8E79FB68-0D58-4F06-9ED7-3F975E3D86AC}" type="slidenum">
              <a:rPr lang="en-US" smtClean="0"/>
              <a:t>1</a:t>
            </a:fld>
            <a:endParaRPr lang="en-US" dirty="0"/>
          </a:p>
        </p:txBody>
      </p:sp>
    </p:spTree>
    <p:extLst>
      <p:ext uri="{BB962C8B-B14F-4D97-AF65-F5344CB8AC3E}">
        <p14:creationId xmlns:p14="http://schemas.microsoft.com/office/powerpoint/2010/main" val="1921172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E56C041-8A73-4444-8A5B-4172AB643EDE}" type="slidenum">
              <a:rPr lang="en-US" smtClean="0"/>
              <a:pPr/>
              <a:t>2</a:t>
            </a:fld>
            <a:endParaRPr lang="en-US" dirty="0"/>
          </a:p>
        </p:txBody>
      </p:sp>
      <p:sp>
        <p:nvSpPr>
          <p:cNvPr id="3" name="Title 2"/>
          <p:cNvSpPr>
            <a:spLocks noGrp="1"/>
          </p:cNvSpPr>
          <p:nvPr>
            <p:ph type="title"/>
          </p:nvPr>
        </p:nvSpPr>
        <p:spPr/>
        <p:txBody>
          <a:bodyPr/>
          <a:lstStyle/>
          <a:p>
            <a:r>
              <a:rPr lang="en-US" dirty="0" smtClean="0"/>
              <a:t>QHP Enrollee Survey</a:t>
            </a:r>
            <a:endParaRPr lang="en-US" dirty="0"/>
          </a:p>
        </p:txBody>
      </p:sp>
      <p:sp>
        <p:nvSpPr>
          <p:cNvPr id="2" name="Content Placeholder 1"/>
          <p:cNvSpPr>
            <a:spLocks noGrp="1"/>
          </p:cNvSpPr>
          <p:nvPr>
            <p:ph idx="1"/>
          </p:nvPr>
        </p:nvSpPr>
        <p:spPr>
          <a:xfrm>
            <a:off x="457200" y="1600200"/>
            <a:ext cx="8229600" cy="4648199"/>
          </a:xfrm>
        </p:spPr>
        <p:txBody>
          <a:bodyPr>
            <a:noAutofit/>
          </a:bodyPr>
          <a:lstStyle/>
          <a:p>
            <a:pPr>
              <a:lnSpc>
                <a:spcPct val="120000"/>
              </a:lnSpc>
              <a:spcBef>
                <a:spcPts val="600"/>
              </a:spcBef>
              <a:spcAft>
                <a:spcPts val="600"/>
              </a:spcAft>
            </a:pPr>
            <a:r>
              <a:rPr lang="en-US" sz="2200" dirty="0" smtClean="0">
                <a:cs typeface="Arial" panose="020B0604020202020204" pitchFamily="34" charset="0"/>
              </a:rPr>
              <a:t>Section 1311(c)(4) of the Affordable Care Act (ACA) directs the Secretary to establish an enrollee satisfaction survey system for QHPs offered through a Marketplace</a:t>
            </a:r>
          </a:p>
          <a:p>
            <a:pPr>
              <a:lnSpc>
                <a:spcPct val="120000"/>
              </a:lnSpc>
              <a:spcBef>
                <a:spcPts val="600"/>
              </a:spcBef>
              <a:spcAft>
                <a:spcPts val="600"/>
              </a:spcAft>
            </a:pPr>
            <a:r>
              <a:rPr lang="en-US" sz="2200" dirty="0" smtClean="0">
                <a:cs typeface="Arial" panose="020B0604020202020204" pitchFamily="34" charset="0"/>
              </a:rPr>
              <a:t>To implement, CMS developed the QHP Enrollee Survey</a:t>
            </a:r>
          </a:p>
          <a:p>
            <a:pPr>
              <a:lnSpc>
                <a:spcPct val="120000"/>
              </a:lnSpc>
              <a:spcBef>
                <a:spcPts val="600"/>
              </a:spcBef>
              <a:spcAft>
                <a:spcPts val="600"/>
              </a:spcAft>
            </a:pPr>
            <a:r>
              <a:rPr lang="en-US" sz="2200" dirty="0" smtClean="0">
                <a:cs typeface="Arial" panose="020B0604020202020204" pitchFamily="34" charset="0"/>
              </a:rPr>
              <a:t>Results from the QHP Enrollee Survey feed into the overall Quality Rating System (QRS) for QHPs mandated by section 1311(c)(3) of ACA</a:t>
            </a:r>
          </a:p>
          <a:p>
            <a:pPr>
              <a:lnSpc>
                <a:spcPct val="120000"/>
              </a:lnSpc>
              <a:spcBef>
                <a:spcPts val="600"/>
              </a:spcBef>
              <a:spcAft>
                <a:spcPts val="600"/>
              </a:spcAft>
            </a:pPr>
            <a:r>
              <a:rPr lang="en-US" sz="2200" dirty="0" smtClean="0">
                <a:cs typeface="Arial" panose="020B0604020202020204" pitchFamily="34" charset="0"/>
              </a:rPr>
              <a:t>Beta test in 2015 will test survey systems and processes</a:t>
            </a:r>
          </a:p>
          <a:p>
            <a:pPr>
              <a:lnSpc>
                <a:spcPct val="120000"/>
              </a:lnSpc>
              <a:spcBef>
                <a:spcPts val="600"/>
              </a:spcBef>
              <a:spcAft>
                <a:spcPts val="600"/>
              </a:spcAft>
            </a:pPr>
            <a:r>
              <a:rPr lang="en-US" sz="2200" dirty="0" smtClean="0">
                <a:cs typeface="Arial" panose="020B0604020202020204" pitchFamily="34" charset="0"/>
              </a:rPr>
              <a:t>National implementation with public reporting in 2016</a:t>
            </a:r>
            <a:endParaRPr lang="en-US" sz="2200" dirty="0">
              <a:cs typeface="Arial" panose="020B0604020202020204" pitchFamily="34" charset="0"/>
            </a:endParaRPr>
          </a:p>
        </p:txBody>
      </p:sp>
    </p:spTree>
    <p:extLst>
      <p:ext uri="{BB962C8B-B14F-4D97-AF65-F5344CB8AC3E}">
        <p14:creationId xmlns:p14="http://schemas.microsoft.com/office/powerpoint/2010/main" val="29487672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E56C041-8A73-4444-8A5B-4172AB643EDE}" type="slidenum">
              <a:rPr lang="en-US" smtClean="0"/>
              <a:pPr/>
              <a:t>3</a:t>
            </a:fld>
            <a:endParaRPr lang="en-US" dirty="0"/>
          </a:p>
        </p:txBody>
      </p:sp>
      <p:sp>
        <p:nvSpPr>
          <p:cNvPr id="3" name="Title 2"/>
          <p:cNvSpPr>
            <a:spLocks noGrp="1"/>
          </p:cNvSpPr>
          <p:nvPr>
            <p:ph type="title"/>
          </p:nvPr>
        </p:nvSpPr>
        <p:spPr/>
        <p:txBody>
          <a:bodyPr>
            <a:normAutofit fontScale="90000"/>
          </a:bodyPr>
          <a:lstStyle/>
          <a:p>
            <a:r>
              <a:rPr lang="en-US" dirty="0" smtClean="0"/>
              <a:t>QHP Enrollee Survey Requirements</a:t>
            </a:r>
            <a:endParaRPr lang="en-US" strike="sngStrike" dirty="0">
              <a:solidFill>
                <a:srgbClr val="FF0000"/>
              </a:solidFill>
            </a:endParaRPr>
          </a:p>
        </p:txBody>
      </p:sp>
      <p:sp>
        <p:nvSpPr>
          <p:cNvPr id="2" name="Content Placeholder 1"/>
          <p:cNvSpPr>
            <a:spLocks noGrp="1"/>
          </p:cNvSpPr>
          <p:nvPr>
            <p:ph idx="1"/>
          </p:nvPr>
        </p:nvSpPr>
        <p:spPr>
          <a:xfrm>
            <a:off x="457200" y="1447800"/>
            <a:ext cx="8229600" cy="4724400"/>
          </a:xfrm>
        </p:spPr>
        <p:txBody>
          <a:bodyPr>
            <a:noAutofit/>
          </a:bodyPr>
          <a:lstStyle/>
          <a:p>
            <a:pPr>
              <a:spcBef>
                <a:spcPts val="1000"/>
              </a:spcBef>
            </a:pPr>
            <a:r>
              <a:rPr lang="en-US" sz="2200" dirty="0" smtClean="0">
                <a:cs typeface="Arial" panose="020B0604020202020204" pitchFamily="34" charset="0"/>
              </a:rPr>
              <a:t>Must be administered by CMS-approved QHP Enrollee Survey vendors</a:t>
            </a:r>
          </a:p>
          <a:p>
            <a:pPr>
              <a:spcBef>
                <a:spcPts val="1000"/>
              </a:spcBef>
            </a:pPr>
            <a:r>
              <a:rPr lang="en-US" sz="2200" dirty="0" smtClean="0">
                <a:cs typeface="Arial" panose="020B0604020202020204" pitchFamily="34" charset="0"/>
              </a:rPr>
              <a:t>QHP issuer provides a validated sample frame and the survey vendor draws the sample and administers the survey</a:t>
            </a:r>
          </a:p>
          <a:p>
            <a:pPr>
              <a:spcBef>
                <a:spcPts val="1000"/>
              </a:spcBef>
            </a:pPr>
            <a:r>
              <a:rPr lang="en-US" sz="2200" dirty="0" smtClean="0">
                <a:cs typeface="Arial" panose="020B0604020202020204" pitchFamily="34" charset="0"/>
              </a:rPr>
              <a:t>Sample size: 1,000 enrollees per sampling/reporting unit</a:t>
            </a:r>
          </a:p>
          <a:p>
            <a:pPr>
              <a:spcBef>
                <a:spcPts val="1000"/>
              </a:spcBef>
            </a:pPr>
            <a:r>
              <a:rPr lang="en-US" sz="2200" dirty="0" smtClean="0">
                <a:cs typeface="Arial" panose="020B0604020202020204" pitchFamily="34" charset="0"/>
              </a:rPr>
              <a:t>Survey will employ a mixed mode of administration, including mail, telephone and Internet</a:t>
            </a:r>
          </a:p>
          <a:p>
            <a:pPr lvl="1">
              <a:spcBef>
                <a:spcPts val="1000"/>
              </a:spcBef>
            </a:pPr>
            <a:r>
              <a:rPr lang="en-US" sz="2000" dirty="0" smtClean="0">
                <a:latin typeface="Cambria" panose="02040503050406030204" pitchFamily="18" charset="0"/>
                <a:cs typeface="Arial" panose="020B0604020202020204" pitchFamily="34" charset="0"/>
              </a:rPr>
              <a:t>Survey conducted in three languages—English, Spanish, Chinese (optional)</a:t>
            </a:r>
          </a:p>
          <a:p>
            <a:pPr>
              <a:spcBef>
                <a:spcPts val="1000"/>
              </a:spcBef>
            </a:pPr>
            <a:r>
              <a:rPr lang="en-US" sz="2200" dirty="0" smtClean="0">
                <a:cs typeface="Arial" panose="020B0604020202020204" pitchFamily="34" charset="0"/>
              </a:rPr>
              <a:t>Questionnaire includes questions in core CAHPS Health Plan 5.0 (Medicaid) Survey with additional questions specific to this population</a:t>
            </a:r>
            <a:endParaRPr lang="en-US" sz="2200" dirty="0"/>
          </a:p>
        </p:txBody>
      </p:sp>
    </p:spTree>
    <p:extLst>
      <p:ext uri="{BB962C8B-B14F-4D97-AF65-F5344CB8AC3E}">
        <p14:creationId xmlns:p14="http://schemas.microsoft.com/office/powerpoint/2010/main" val="36159424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E56C041-8A73-4444-8A5B-4172AB643EDE}" type="slidenum">
              <a:rPr lang="en-US" smtClean="0"/>
              <a:pPr/>
              <a:t>4</a:t>
            </a:fld>
            <a:endParaRPr lang="en-US" dirty="0"/>
          </a:p>
        </p:txBody>
      </p:sp>
      <p:sp>
        <p:nvSpPr>
          <p:cNvPr id="3" name="Title 2"/>
          <p:cNvSpPr>
            <a:spLocks noGrp="1"/>
          </p:cNvSpPr>
          <p:nvPr>
            <p:ph type="title"/>
          </p:nvPr>
        </p:nvSpPr>
        <p:spPr/>
        <p:txBody>
          <a:bodyPr>
            <a:normAutofit/>
          </a:bodyPr>
          <a:lstStyle/>
          <a:p>
            <a:r>
              <a:rPr lang="en-US" sz="3600" dirty="0" smtClean="0"/>
              <a:t>QHP Enrollee Survey Implementation</a:t>
            </a:r>
            <a:endParaRPr lang="en-US" sz="3600" dirty="0"/>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828845735"/>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1447800" y="5892355"/>
            <a:ext cx="7010400" cy="523220"/>
          </a:xfrm>
          <a:prstGeom prst="rect">
            <a:avLst/>
          </a:prstGeom>
        </p:spPr>
        <p:txBody>
          <a:bodyPr wrap="square">
            <a:spAutoFit/>
          </a:bodyPr>
          <a:lstStyle/>
          <a:p>
            <a:r>
              <a:rPr lang="en-US" sz="1400" i="1" dirty="0" smtClean="0">
                <a:solidFill>
                  <a:srgbClr val="000000"/>
                </a:solidFill>
                <a:latin typeface="Arial" panose="020B0604020202020204" pitchFamily="34" charset="0"/>
                <a:cs typeface="Arial" panose="020B0604020202020204" pitchFamily="34" charset="0"/>
              </a:rPr>
              <a:t>Healthcare </a:t>
            </a:r>
            <a:r>
              <a:rPr lang="en-US" sz="1400" i="1" dirty="0">
                <a:solidFill>
                  <a:srgbClr val="000000"/>
                </a:solidFill>
                <a:latin typeface="Arial" panose="020B0604020202020204" pitchFamily="34" charset="0"/>
                <a:cs typeface="Arial" panose="020B0604020202020204" pitchFamily="34" charset="0"/>
              </a:rPr>
              <a:t>Effectiveness Data and Information Set (HEDIS</a:t>
            </a:r>
            <a:r>
              <a:rPr lang="en-US" sz="1400" i="1" baseline="30000" dirty="0" smtClean="0">
                <a:solidFill>
                  <a:srgbClr val="000000"/>
                </a:solidFill>
                <a:latin typeface="Arial" panose="020B0604020202020204" pitchFamily="34" charset="0"/>
                <a:cs typeface="Arial" panose="020B0604020202020204" pitchFamily="34" charset="0"/>
              </a:rPr>
              <a:t>®</a:t>
            </a:r>
            <a:r>
              <a:rPr lang="en-US" sz="1400" i="1" dirty="0" smtClean="0">
                <a:solidFill>
                  <a:srgbClr val="000000"/>
                </a:solidFill>
                <a:latin typeface="Arial" panose="020B0604020202020204" pitchFamily="34" charset="0"/>
                <a:cs typeface="Arial" panose="020B0604020202020204" pitchFamily="34" charset="0"/>
              </a:rPr>
              <a:t>) </a:t>
            </a:r>
            <a:r>
              <a:rPr lang="en-US" sz="1400" i="1" dirty="0">
                <a:solidFill>
                  <a:srgbClr val="000000"/>
                </a:solidFill>
                <a:latin typeface="Arial" panose="020B0604020202020204" pitchFamily="34" charset="0"/>
                <a:cs typeface="Arial" panose="020B0604020202020204" pitchFamily="34" charset="0"/>
              </a:rPr>
              <a:t>is a registered trademark of the National Committee for Quality Assurance</a:t>
            </a:r>
          </a:p>
        </p:txBody>
      </p:sp>
    </p:spTree>
    <p:extLst>
      <p:ext uri="{BB962C8B-B14F-4D97-AF65-F5344CB8AC3E}">
        <p14:creationId xmlns:p14="http://schemas.microsoft.com/office/powerpoint/2010/main" val="1602677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C8528C6-51AA-46D8-A6CE-1E15919369C2}" type="slidenum">
              <a:rPr lang="en-US" smtClean="0">
                <a:solidFill>
                  <a:prstClr val="black">
                    <a:tint val="75000"/>
                  </a:prstClr>
                </a:solidFill>
              </a:rPr>
              <a:pPr/>
              <a:t>5</a:t>
            </a:fld>
            <a:endParaRPr lang="en-US" dirty="0">
              <a:solidFill>
                <a:prstClr val="black">
                  <a:tint val="75000"/>
                </a:prstClr>
              </a:solidFill>
            </a:endParaRPr>
          </a:p>
        </p:txBody>
      </p:sp>
      <p:sp>
        <p:nvSpPr>
          <p:cNvPr id="3" name="Title 2"/>
          <p:cNvSpPr>
            <a:spLocks noGrp="1"/>
          </p:cNvSpPr>
          <p:nvPr>
            <p:ph type="title"/>
          </p:nvPr>
        </p:nvSpPr>
        <p:spPr/>
        <p:txBody>
          <a:bodyPr/>
          <a:lstStyle/>
          <a:p>
            <a:r>
              <a:rPr lang="en-US" dirty="0" smtClean="0"/>
              <a:t>Quality Rating System</a:t>
            </a:r>
            <a:endParaRPr lang="en-US" strike="sngStrike" dirty="0"/>
          </a:p>
        </p:txBody>
      </p:sp>
      <p:sp>
        <p:nvSpPr>
          <p:cNvPr id="2" name="Content Placeholder 1"/>
          <p:cNvSpPr>
            <a:spLocks noGrp="1"/>
          </p:cNvSpPr>
          <p:nvPr>
            <p:ph idx="1"/>
          </p:nvPr>
        </p:nvSpPr>
        <p:spPr/>
        <p:txBody>
          <a:bodyPr/>
          <a:lstStyle/>
          <a:p>
            <a:r>
              <a:rPr lang="en-US" sz="2000" dirty="0" smtClean="0"/>
              <a:t>Based on Section 1311(c)(3) of the Affordable Care Act, CMS developed the Quality Rating System (QRS) to: </a:t>
            </a:r>
            <a:endParaRPr lang="en-US" sz="2000" dirty="0"/>
          </a:p>
          <a:p>
            <a:pPr lvl="1"/>
            <a:r>
              <a:rPr lang="en-US" sz="1800" dirty="0">
                <a:latin typeface="Cambria" panose="02040503050406030204" pitchFamily="18" charset="0"/>
              </a:rPr>
              <a:t>P</a:t>
            </a:r>
            <a:r>
              <a:rPr lang="en-US" sz="1800" dirty="0" smtClean="0">
                <a:latin typeface="Cambria" panose="02040503050406030204" pitchFamily="18" charset="0"/>
              </a:rPr>
              <a:t>rovide </a:t>
            </a:r>
            <a:r>
              <a:rPr lang="en-US" sz="1800" dirty="0">
                <a:latin typeface="Cambria" panose="02040503050406030204" pitchFamily="18" charset="0"/>
              </a:rPr>
              <a:t>comparable and useful information to consumers about the quality of health care services provided by </a:t>
            </a:r>
            <a:r>
              <a:rPr lang="en-US" sz="1800" dirty="0" smtClean="0">
                <a:latin typeface="Cambria" panose="02040503050406030204" pitchFamily="18" charset="0"/>
              </a:rPr>
              <a:t>QHPs</a:t>
            </a:r>
            <a:endParaRPr lang="en-US" sz="1800" dirty="0">
              <a:latin typeface="Cambria" panose="02040503050406030204" pitchFamily="18" charset="0"/>
            </a:endParaRPr>
          </a:p>
          <a:p>
            <a:pPr lvl="1"/>
            <a:r>
              <a:rPr lang="en-US" sz="1800" dirty="0">
                <a:latin typeface="Cambria" panose="02040503050406030204" pitchFamily="18" charset="0"/>
              </a:rPr>
              <a:t>F</a:t>
            </a:r>
            <a:r>
              <a:rPr lang="en-US" sz="1800" dirty="0" smtClean="0">
                <a:latin typeface="Cambria" panose="02040503050406030204" pitchFamily="18" charset="0"/>
              </a:rPr>
              <a:t>acilitate </a:t>
            </a:r>
            <a:r>
              <a:rPr lang="en-US" sz="1800" dirty="0">
                <a:latin typeface="Cambria" panose="02040503050406030204" pitchFamily="18" charset="0"/>
              </a:rPr>
              <a:t>oversight of QHP issuer compliance with </a:t>
            </a:r>
            <a:r>
              <a:rPr lang="en-US" sz="1800" dirty="0" smtClean="0">
                <a:latin typeface="Cambria" panose="02040503050406030204" pitchFamily="18" charset="0"/>
              </a:rPr>
              <a:t>Marketplace </a:t>
            </a:r>
            <a:r>
              <a:rPr lang="en-US" sz="1800" dirty="0">
                <a:latin typeface="Cambria" panose="02040503050406030204" pitchFamily="18" charset="0"/>
              </a:rPr>
              <a:t>quality </a:t>
            </a:r>
            <a:r>
              <a:rPr lang="en-US" sz="1800" dirty="0" smtClean="0">
                <a:latin typeface="Cambria" panose="02040503050406030204" pitchFamily="18" charset="0"/>
              </a:rPr>
              <a:t>standards</a:t>
            </a:r>
            <a:endParaRPr lang="en-US" sz="1800" dirty="0">
              <a:latin typeface="Cambria" panose="02040503050406030204" pitchFamily="18" charset="0"/>
            </a:endParaRPr>
          </a:p>
          <a:p>
            <a:pPr lvl="1"/>
            <a:r>
              <a:rPr lang="en-US" sz="1800" dirty="0">
                <a:latin typeface="Cambria" panose="02040503050406030204" pitchFamily="18" charset="0"/>
              </a:rPr>
              <a:t>P</a:t>
            </a:r>
            <a:r>
              <a:rPr lang="en-US" sz="1800" dirty="0" smtClean="0">
                <a:latin typeface="Cambria" panose="02040503050406030204" pitchFamily="18" charset="0"/>
              </a:rPr>
              <a:t>rovide </a:t>
            </a:r>
            <a:r>
              <a:rPr lang="en-US" sz="1800" dirty="0">
                <a:latin typeface="Cambria" panose="02040503050406030204" pitchFamily="18" charset="0"/>
              </a:rPr>
              <a:t>actionable information </a:t>
            </a:r>
            <a:r>
              <a:rPr lang="en-US" sz="1800" dirty="0" smtClean="0">
                <a:latin typeface="Cambria" panose="02040503050406030204" pitchFamily="18" charset="0"/>
              </a:rPr>
              <a:t>for improving </a:t>
            </a:r>
            <a:r>
              <a:rPr lang="en-US" sz="1800" dirty="0">
                <a:latin typeface="Cambria" panose="02040503050406030204" pitchFamily="18" charset="0"/>
              </a:rPr>
              <a:t>quality and </a:t>
            </a:r>
            <a:r>
              <a:rPr lang="en-US" sz="1800" dirty="0" smtClean="0">
                <a:latin typeface="Cambria" panose="02040503050406030204" pitchFamily="18" charset="0"/>
              </a:rPr>
              <a:t>performance</a:t>
            </a:r>
          </a:p>
          <a:p>
            <a:pPr>
              <a:spcBef>
                <a:spcPts val="1000"/>
              </a:spcBef>
            </a:pPr>
            <a:r>
              <a:rPr lang="en-US" sz="2000" dirty="0" smtClean="0"/>
              <a:t>Quality ratings are calculated for each eligible QHP product using clinical </a:t>
            </a:r>
            <a:r>
              <a:rPr lang="en-US" sz="2000" dirty="0"/>
              <a:t>quality and enrollee experience survey </a:t>
            </a:r>
            <a:r>
              <a:rPr lang="en-US" sz="2000" dirty="0" smtClean="0"/>
              <a:t>data</a:t>
            </a:r>
          </a:p>
          <a:p>
            <a:pPr>
              <a:spcBef>
                <a:spcPts val="1000"/>
              </a:spcBef>
            </a:pPr>
            <a:r>
              <a:rPr lang="en-US" sz="2000" dirty="0" smtClean="0"/>
              <a:t>Based on results, CMS </a:t>
            </a:r>
            <a:r>
              <a:rPr lang="en-US" sz="2000" dirty="0"/>
              <a:t>will assign each QHP a quality performance star </a:t>
            </a:r>
            <a:r>
              <a:rPr lang="en-US" sz="2000" dirty="0" smtClean="0"/>
              <a:t>rating </a:t>
            </a:r>
            <a:endParaRPr lang="en-US" sz="2000" dirty="0"/>
          </a:p>
          <a:p>
            <a:pPr>
              <a:spcBef>
                <a:spcPts val="1000"/>
              </a:spcBef>
            </a:pPr>
            <a:r>
              <a:rPr lang="en-US" sz="2000" dirty="0" smtClean="0"/>
              <a:t>Marketplaces must publicly display quality </a:t>
            </a:r>
            <a:r>
              <a:rPr lang="en-US" sz="2000" dirty="0"/>
              <a:t>ratings </a:t>
            </a:r>
            <a:r>
              <a:rPr lang="en-US" sz="2000" dirty="0" smtClean="0"/>
              <a:t>on their plan compare websites in 2016 </a:t>
            </a:r>
            <a:r>
              <a:rPr lang="en-US" sz="2000" dirty="0"/>
              <a:t>for 2017 open </a:t>
            </a:r>
            <a:r>
              <a:rPr lang="en-US" sz="2000" dirty="0" smtClean="0"/>
              <a:t>enrollment </a:t>
            </a:r>
            <a:endParaRPr lang="en-US" sz="2000" dirty="0"/>
          </a:p>
          <a:p>
            <a:endParaRPr lang="en-US" sz="1800" dirty="0"/>
          </a:p>
        </p:txBody>
      </p:sp>
    </p:spTree>
    <p:extLst>
      <p:ext uri="{BB962C8B-B14F-4D97-AF65-F5344CB8AC3E}">
        <p14:creationId xmlns:p14="http://schemas.microsoft.com/office/powerpoint/2010/main" val="3203132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C8528C6-51AA-46D8-A6CE-1E15919369C2}" type="slidenum">
              <a:rPr lang="en-US" smtClean="0">
                <a:solidFill>
                  <a:prstClr val="black">
                    <a:tint val="75000"/>
                  </a:prstClr>
                </a:solidFill>
              </a:rPr>
              <a:pPr/>
              <a:t>6</a:t>
            </a:fld>
            <a:endParaRPr lang="en-US" dirty="0">
              <a:solidFill>
                <a:prstClr val="black">
                  <a:tint val="75000"/>
                </a:prstClr>
              </a:solidFill>
            </a:endParaRPr>
          </a:p>
        </p:txBody>
      </p:sp>
      <p:sp>
        <p:nvSpPr>
          <p:cNvPr id="3" name="Title 2"/>
          <p:cNvSpPr>
            <a:spLocks noGrp="1"/>
          </p:cNvSpPr>
          <p:nvPr>
            <p:ph type="title"/>
          </p:nvPr>
        </p:nvSpPr>
        <p:spPr/>
        <p:txBody>
          <a:bodyPr>
            <a:normAutofit fontScale="90000"/>
          </a:bodyPr>
          <a:lstStyle/>
          <a:p>
            <a:r>
              <a:rPr lang="en-US" dirty="0" smtClean="0"/>
              <a:t/>
            </a:r>
            <a:br>
              <a:rPr lang="en-US" dirty="0" smtClean="0"/>
            </a:br>
            <a:r>
              <a:rPr lang="en-US" dirty="0" smtClean="0"/>
              <a:t>Quality Rating System Requirements</a:t>
            </a:r>
            <a:r>
              <a:rPr lang="en-US" strike="sngStrike" dirty="0" smtClean="0"/>
              <a:t/>
            </a:r>
            <a:br>
              <a:rPr lang="en-US" strike="sngStrike" dirty="0" smtClean="0"/>
            </a:br>
            <a:endParaRPr lang="en-US" strike="sngStrike" dirty="0"/>
          </a:p>
        </p:txBody>
      </p:sp>
      <p:sp>
        <p:nvSpPr>
          <p:cNvPr id="2" name="Content Placeholder 1"/>
          <p:cNvSpPr>
            <a:spLocks noGrp="1"/>
          </p:cNvSpPr>
          <p:nvPr>
            <p:ph idx="1"/>
          </p:nvPr>
        </p:nvSpPr>
        <p:spPr>
          <a:xfrm>
            <a:off x="381000" y="1600201"/>
            <a:ext cx="8229600" cy="4343400"/>
          </a:xfrm>
        </p:spPr>
        <p:txBody>
          <a:bodyPr>
            <a:normAutofit/>
          </a:bodyPr>
          <a:lstStyle/>
          <a:p>
            <a:pPr>
              <a:spcBef>
                <a:spcPts val="1000"/>
              </a:spcBef>
            </a:pPr>
            <a:r>
              <a:rPr lang="en-US" sz="2200" dirty="0" smtClean="0"/>
              <a:t>QHP issuers must:</a:t>
            </a:r>
          </a:p>
          <a:p>
            <a:pPr lvl="1">
              <a:spcBef>
                <a:spcPts val="1000"/>
              </a:spcBef>
            </a:pPr>
            <a:r>
              <a:rPr lang="en-US" sz="2000" dirty="0" smtClean="0">
                <a:latin typeface="Cambria" panose="02040503050406030204" pitchFamily="18" charset="0"/>
              </a:rPr>
              <a:t>Attest </a:t>
            </a:r>
            <a:r>
              <a:rPr lang="en-US" sz="2000" dirty="0">
                <a:latin typeface="Cambria" panose="02040503050406030204" pitchFamily="18" charset="0"/>
              </a:rPr>
              <a:t>that they </a:t>
            </a:r>
            <a:r>
              <a:rPr lang="en-US" sz="2000" dirty="0" smtClean="0">
                <a:latin typeface="Cambria" panose="02040503050406030204" pitchFamily="18" charset="0"/>
              </a:rPr>
              <a:t>will comply </a:t>
            </a:r>
            <a:r>
              <a:rPr lang="en-US" sz="2000" dirty="0">
                <a:latin typeface="Cambria" panose="02040503050406030204" pitchFamily="18" charset="0"/>
              </a:rPr>
              <a:t>with </a:t>
            </a:r>
            <a:r>
              <a:rPr lang="en-US" sz="2000" dirty="0" smtClean="0">
                <a:latin typeface="Cambria" panose="02040503050406030204" pitchFamily="18" charset="0"/>
              </a:rPr>
              <a:t>QRS requirements (beginning </a:t>
            </a:r>
            <a:r>
              <a:rPr lang="en-US" sz="2000" dirty="0">
                <a:latin typeface="Cambria" panose="02040503050406030204" pitchFamily="18" charset="0"/>
              </a:rPr>
              <a:t>with 2015 plan year </a:t>
            </a:r>
            <a:r>
              <a:rPr lang="en-US" sz="2000" dirty="0" smtClean="0">
                <a:latin typeface="Cambria" panose="02040503050406030204" pitchFamily="18" charset="0"/>
              </a:rPr>
              <a:t>certification)</a:t>
            </a:r>
            <a:endParaRPr lang="en-US" sz="2000" dirty="0">
              <a:latin typeface="Cambria" panose="02040503050406030204" pitchFamily="18" charset="0"/>
            </a:endParaRPr>
          </a:p>
          <a:p>
            <a:pPr lvl="1">
              <a:spcBef>
                <a:spcPts val="1000"/>
              </a:spcBef>
            </a:pPr>
            <a:r>
              <a:rPr lang="en-US" sz="2000" dirty="0" smtClean="0">
                <a:latin typeface="Cambria" panose="02040503050406030204" pitchFamily="18" charset="0"/>
              </a:rPr>
              <a:t>Collect and submit validated QHP Enrollee Survey data and QRS clinical measure data to CMS</a:t>
            </a:r>
            <a:endParaRPr lang="en-US" sz="2000" strike="sngStrike" dirty="0" smtClean="0">
              <a:latin typeface="Cambria" panose="02040503050406030204" pitchFamily="18" charset="0"/>
            </a:endParaRPr>
          </a:p>
          <a:p>
            <a:pPr lvl="2">
              <a:buFont typeface="Wingdings" panose="05000000000000000000" pitchFamily="2" charset="2"/>
              <a:buChar char="§"/>
            </a:pPr>
            <a:r>
              <a:rPr lang="en-US" sz="1800" dirty="0" smtClean="0">
                <a:latin typeface="Cambria" panose="02040503050406030204" pitchFamily="18" charset="0"/>
              </a:rPr>
              <a:t>Contract </a:t>
            </a:r>
            <a:r>
              <a:rPr lang="en-US" sz="1800" dirty="0">
                <a:latin typeface="Cambria" panose="02040503050406030204" pitchFamily="18" charset="0"/>
              </a:rPr>
              <a:t>with an CMS-approved QHP Enrollee Survey </a:t>
            </a:r>
            <a:r>
              <a:rPr lang="en-US" sz="1800" dirty="0" smtClean="0">
                <a:latin typeface="Cambria" panose="02040503050406030204" pitchFamily="18" charset="0"/>
              </a:rPr>
              <a:t>vendor</a:t>
            </a:r>
          </a:p>
          <a:p>
            <a:pPr lvl="2">
              <a:buFont typeface="Wingdings" panose="05000000000000000000" pitchFamily="2" charset="2"/>
              <a:buChar char="§"/>
            </a:pPr>
            <a:r>
              <a:rPr lang="en-US" sz="1800" dirty="0" smtClean="0">
                <a:latin typeface="Cambria" panose="02040503050406030204" pitchFamily="18" charset="0"/>
              </a:rPr>
              <a:t>Contract </a:t>
            </a:r>
            <a:r>
              <a:rPr lang="en-US" sz="1800" dirty="0">
                <a:latin typeface="Cambria" panose="02040503050406030204" pitchFamily="18" charset="0"/>
              </a:rPr>
              <a:t>with a data validation </a:t>
            </a:r>
            <a:r>
              <a:rPr lang="en-US" sz="1800" dirty="0" smtClean="0">
                <a:latin typeface="Cambria" panose="02040503050406030204" pitchFamily="18" charset="0"/>
              </a:rPr>
              <a:t>vendor</a:t>
            </a:r>
          </a:p>
          <a:p>
            <a:pPr lvl="1"/>
            <a:r>
              <a:rPr lang="en-US" sz="2000" dirty="0" smtClean="0">
                <a:latin typeface="Cambria" panose="02040503050406030204" pitchFamily="18" charset="0"/>
              </a:rPr>
              <a:t>Reference the 2016 QRS reporting requirements (for </a:t>
            </a:r>
            <a:r>
              <a:rPr lang="en-US" sz="2000" dirty="0">
                <a:latin typeface="Cambria" panose="02040503050406030204" pitchFamily="18" charset="0"/>
              </a:rPr>
              <a:t>2016 plan year </a:t>
            </a:r>
            <a:r>
              <a:rPr lang="en-US" sz="2000" dirty="0" smtClean="0">
                <a:latin typeface="Cambria" panose="02040503050406030204" pitchFamily="18" charset="0"/>
              </a:rPr>
              <a:t>certification) that CMS anticipates publishing later in 2015</a:t>
            </a:r>
          </a:p>
          <a:p>
            <a:r>
              <a:rPr lang="en-US" sz="2200" dirty="0" smtClean="0"/>
              <a:t>CMS will issue future guidelines for QHP issuers regarding </a:t>
            </a:r>
            <a:r>
              <a:rPr lang="en-US" sz="2200" dirty="0"/>
              <a:t>the use of QRS and QHP Enrollee Survey information </a:t>
            </a:r>
            <a:r>
              <a:rPr lang="en-US" sz="2200" dirty="0" smtClean="0"/>
              <a:t>in marketing materials</a:t>
            </a:r>
          </a:p>
        </p:txBody>
      </p:sp>
    </p:spTree>
    <p:extLst>
      <p:ext uri="{BB962C8B-B14F-4D97-AF65-F5344CB8AC3E}">
        <p14:creationId xmlns:p14="http://schemas.microsoft.com/office/powerpoint/2010/main" val="8945388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022FF3C-310F-4809-A5BE-BC5BA8AA108D}" type="slidenum">
              <a:rPr lang="en-US" smtClean="0"/>
              <a:pPr/>
              <a:t>7</a:t>
            </a:fld>
            <a:endParaRPr lang="en-US" dirty="0"/>
          </a:p>
        </p:txBody>
      </p:sp>
      <p:sp>
        <p:nvSpPr>
          <p:cNvPr id="2" name="Title 1"/>
          <p:cNvSpPr>
            <a:spLocks noGrp="1"/>
          </p:cNvSpPr>
          <p:nvPr>
            <p:ph type="title"/>
          </p:nvPr>
        </p:nvSpPr>
        <p:spPr/>
        <p:txBody>
          <a:bodyPr/>
          <a:lstStyle/>
          <a:p>
            <a:r>
              <a:rPr lang="en-US" dirty="0" smtClean="0"/>
              <a:t>Quality Improvement Strategy</a:t>
            </a:r>
            <a:endParaRPr lang="en-US" dirty="0"/>
          </a:p>
        </p:txBody>
      </p:sp>
      <p:sp>
        <p:nvSpPr>
          <p:cNvPr id="3" name="Content Placeholder 2"/>
          <p:cNvSpPr>
            <a:spLocks noGrp="1"/>
          </p:cNvSpPr>
          <p:nvPr>
            <p:ph idx="1"/>
          </p:nvPr>
        </p:nvSpPr>
        <p:spPr>
          <a:xfrm>
            <a:off x="457200" y="1371600"/>
            <a:ext cx="4572000" cy="3235222"/>
          </a:xfrm>
        </p:spPr>
        <p:txBody>
          <a:bodyPr>
            <a:normAutofit fontScale="92500" lnSpcReduction="10000"/>
          </a:bodyPr>
          <a:lstStyle/>
          <a:p>
            <a:r>
              <a:rPr lang="en-US" sz="1900" dirty="0" smtClean="0"/>
              <a:t>QHP issuers must:</a:t>
            </a:r>
          </a:p>
          <a:p>
            <a:pPr lvl="1"/>
            <a:r>
              <a:rPr lang="en-US" sz="1800" dirty="0" smtClean="0">
                <a:latin typeface="Cambria" panose="02040503050406030204" pitchFamily="18" charset="0"/>
              </a:rPr>
              <a:t>Implement a quality improvement strategy consistent with the standards described in ACA section 1311(g)(1) (45 C.F.R 156.200(b))</a:t>
            </a:r>
          </a:p>
          <a:p>
            <a:pPr lvl="1">
              <a:spcBef>
                <a:spcPts val="1000"/>
              </a:spcBef>
            </a:pPr>
            <a:r>
              <a:rPr lang="en-US" sz="1800" dirty="0" smtClean="0">
                <a:latin typeface="Cambria" panose="02040503050406030204" pitchFamily="18" charset="0"/>
              </a:rPr>
              <a:t>Submit a quality improvement strategy implementation plan in 2016 for purposes of 2017 plan year certification (for QHP </a:t>
            </a:r>
            <a:r>
              <a:rPr lang="en-US" sz="1800" dirty="0">
                <a:latin typeface="Cambria" panose="02040503050406030204" pitchFamily="18" charset="0"/>
              </a:rPr>
              <a:t>issuers operating in a Marketplace for at least two </a:t>
            </a:r>
            <a:r>
              <a:rPr lang="en-US" sz="1800" dirty="0" smtClean="0">
                <a:latin typeface="Cambria" panose="02040503050406030204" pitchFamily="18" charset="0"/>
              </a:rPr>
              <a:t>years), and a progress </a:t>
            </a:r>
            <a:r>
              <a:rPr lang="en-US" sz="1800" dirty="0">
                <a:latin typeface="Cambria" panose="02040503050406030204" pitchFamily="18" charset="0"/>
              </a:rPr>
              <a:t>update each year thereafter</a:t>
            </a:r>
            <a:endParaRPr lang="en-US" sz="1800" dirty="0" smtClean="0">
              <a:solidFill>
                <a:srgbClr val="FF0000"/>
              </a:solidFill>
              <a:latin typeface="Cambria" panose="02040503050406030204" pitchFamily="18" charset="0"/>
            </a:endParaRPr>
          </a:p>
        </p:txBody>
      </p:sp>
      <p:sp>
        <p:nvSpPr>
          <p:cNvPr id="5" name="TextBox 4"/>
          <p:cNvSpPr txBox="1"/>
          <p:nvPr/>
        </p:nvSpPr>
        <p:spPr>
          <a:xfrm>
            <a:off x="5318467" y="1371600"/>
            <a:ext cx="3481086" cy="3093154"/>
          </a:xfrm>
          <a:prstGeom prst="rect">
            <a:avLst/>
          </a:prstGeom>
          <a:solidFill>
            <a:schemeClr val="tx2">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en-US" sz="1500" b="1" i="1" dirty="0">
                <a:latin typeface="Cambria" panose="02040503050406030204" pitchFamily="18" charset="0"/>
              </a:rPr>
              <a:t>Q</a:t>
            </a:r>
            <a:r>
              <a:rPr lang="en-US" sz="1500" b="1" i="1" dirty="0" smtClean="0">
                <a:latin typeface="Cambria" panose="02040503050406030204" pitchFamily="18" charset="0"/>
              </a:rPr>
              <a:t>uality </a:t>
            </a:r>
            <a:r>
              <a:rPr lang="en-US" sz="1500" b="1" i="1" dirty="0">
                <a:latin typeface="Cambria" panose="02040503050406030204" pitchFamily="18" charset="0"/>
              </a:rPr>
              <a:t>improvement </a:t>
            </a:r>
            <a:r>
              <a:rPr lang="en-US" sz="1500" b="1" i="1" dirty="0" smtClean="0">
                <a:latin typeface="Cambria" panose="02040503050406030204" pitchFamily="18" charset="0"/>
              </a:rPr>
              <a:t>strategy</a:t>
            </a:r>
            <a:r>
              <a:rPr lang="en-US" sz="1500" dirty="0" smtClean="0">
                <a:latin typeface="Cambria" panose="02040503050406030204" pitchFamily="18" charset="0"/>
              </a:rPr>
              <a:t>: </a:t>
            </a:r>
          </a:p>
          <a:p>
            <a:r>
              <a:rPr lang="en-US" sz="1500" dirty="0" smtClean="0">
                <a:latin typeface="Cambria" panose="02040503050406030204" pitchFamily="18" charset="0"/>
              </a:rPr>
              <a:t>A </a:t>
            </a:r>
            <a:r>
              <a:rPr lang="en-US" sz="1500" dirty="0">
                <a:latin typeface="Cambria" panose="02040503050406030204" pitchFamily="18" charset="0"/>
              </a:rPr>
              <a:t>payment structure that provides increased reimbursement or other incentive to:</a:t>
            </a:r>
          </a:p>
          <a:p>
            <a:pPr marL="285750" indent="-285750">
              <a:buFont typeface="Arial" panose="020B0604020202020204" pitchFamily="34" charset="0"/>
              <a:buChar char="•"/>
            </a:pPr>
            <a:r>
              <a:rPr lang="en-US" sz="1500" dirty="0">
                <a:latin typeface="Cambria" panose="02040503050406030204" pitchFamily="18" charset="0"/>
              </a:rPr>
              <a:t>Improve the health outcomes of plan enrollees</a:t>
            </a:r>
          </a:p>
          <a:p>
            <a:pPr marL="285750" indent="-285750">
              <a:buFont typeface="Arial" panose="020B0604020202020204" pitchFamily="34" charset="0"/>
              <a:buChar char="•"/>
            </a:pPr>
            <a:r>
              <a:rPr lang="en-US" sz="1500" dirty="0">
                <a:latin typeface="Cambria" panose="02040503050406030204" pitchFamily="18" charset="0"/>
              </a:rPr>
              <a:t>Prevent hospital readmissions</a:t>
            </a:r>
          </a:p>
          <a:p>
            <a:pPr marL="285750" indent="-285750">
              <a:buFont typeface="Arial" panose="020B0604020202020204" pitchFamily="34" charset="0"/>
              <a:buChar char="•"/>
            </a:pPr>
            <a:r>
              <a:rPr lang="en-US" sz="1500" dirty="0">
                <a:latin typeface="Cambria" panose="02040503050406030204" pitchFamily="18" charset="0"/>
              </a:rPr>
              <a:t>Improve patient safety and reduce medical errors</a:t>
            </a:r>
          </a:p>
          <a:p>
            <a:pPr marL="285750" indent="-285750">
              <a:buFont typeface="Arial" panose="020B0604020202020204" pitchFamily="34" charset="0"/>
              <a:buChar char="•"/>
            </a:pPr>
            <a:r>
              <a:rPr lang="en-US" sz="1500" dirty="0">
                <a:latin typeface="Cambria" panose="02040503050406030204" pitchFamily="18" charset="0"/>
              </a:rPr>
              <a:t>Implement wellness and health promotion </a:t>
            </a:r>
            <a:r>
              <a:rPr lang="en-US" sz="1500" dirty="0" smtClean="0">
                <a:latin typeface="Cambria" panose="02040503050406030204" pitchFamily="18" charset="0"/>
              </a:rPr>
              <a:t>activities</a:t>
            </a:r>
          </a:p>
          <a:p>
            <a:pPr marL="285750" indent="-285750">
              <a:buFont typeface="Arial" panose="020B0604020202020204" pitchFamily="34" charset="0"/>
              <a:buChar char="•"/>
            </a:pPr>
            <a:r>
              <a:rPr lang="en-US" sz="1500" dirty="0" smtClean="0">
                <a:latin typeface="Cambria" panose="02040503050406030204" pitchFamily="18" charset="0"/>
              </a:rPr>
              <a:t>Reduce </a:t>
            </a:r>
            <a:r>
              <a:rPr lang="en-US" sz="1500" dirty="0">
                <a:latin typeface="Cambria" panose="02040503050406030204" pitchFamily="18" charset="0"/>
              </a:rPr>
              <a:t>health and health care </a:t>
            </a:r>
            <a:r>
              <a:rPr lang="en-US" sz="1500" dirty="0" smtClean="0">
                <a:latin typeface="Cambria" panose="02040503050406030204" pitchFamily="18" charset="0"/>
              </a:rPr>
              <a:t>disparities</a:t>
            </a:r>
            <a:endParaRPr lang="en-US" sz="1500" dirty="0">
              <a:latin typeface="Cambria" panose="02040503050406030204" pitchFamily="18" charset="0"/>
            </a:endParaRPr>
          </a:p>
        </p:txBody>
      </p:sp>
      <p:sp>
        <p:nvSpPr>
          <p:cNvPr id="8" name="Content Placeholder 2"/>
          <p:cNvSpPr txBox="1">
            <a:spLocks/>
          </p:cNvSpPr>
          <p:nvPr/>
        </p:nvSpPr>
        <p:spPr>
          <a:xfrm>
            <a:off x="210275" y="4572000"/>
            <a:ext cx="8781325" cy="1676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smtClean="0">
                <a:latin typeface="Cambria" panose="02040503050406030204" pitchFamily="18" charset="0"/>
              </a:rPr>
              <a:t>CMS anticipates issuing guidance in the fall of 2015 that will provide QHP issuers with the necessary information to comply with QIS requirements </a:t>
            </a:r>
          </a:p>
          <a:p>
            <a:pPr>
              <a:spcBef>
                <a:spcPts val="1000"/>
              </a:spcBef>
            </a:pPr>
            <a:r>
              <a:rPr lang="en-US" sz="1800" dirty="0" smtClean="0">
                <a:latin typeface="Cambria" panose="02040503050406030204" pitchFamily="18" charset="0"/>
              </a:rPr>
              <a:t>See the Final HHS Notice of Benefit and Payment Parameters for 2016 for more information about the QIS regulatory requirements (anticipated to be published in February)</a:t>
            </a:r>
          </a:p>
        </p:txBody>
      </p:sp>
    </p:spTree>
    <p:extLst>
      <p:ext uri="{BB962C8B-B14F-4D97-AF65-F5344CB8AC3E}">
        <p14:creationId xmlns:p14="http://schemas.microsoft.com/office/powerpoint/2010/main" val="2671576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C8528C6-51AA-46D8-A6CE-1E15919369C2}" type="slidenum">
              <a:rPr lang="en-US" smtClean="0"/>
              <a:pPr/>
              <a:t>8</a:t>
            </a:fld>
            <a:endParaRPr lang="en-US" dirty="0"/>
          </a:p>
        </p:txBody>
      </p:sp>
      <p:sp>
        <p:nvSpPr>
          <p:cNvPr id="2" name="Title 1"/>
          <p:cNvSpPr>
            <a:spLocks noGrp="1"/>
          </p:cNvSpPr>
          <p:nvPr>
            <p:ph type="title"/>
          </p:nvPr>
        </p:nvSpPr>
        <p:spPr/>
        <p:txBody>
          <a:bodyPr/>
          <a:lstStyle/>
          <a:p>
            <a:r>
              <a:rPr lang="en-US" dirty="0" smtClean="0"/>
              <a:t>Patient Safety</a:t>
            </a:r>
            <a:endParaRPr lang="en-US" strike="sngStrike" dirty="0">
              <a:solidFill>
                <a:srgbClr val="FF0000"/>
              </a:solidFill>
            </a:endParaRPr>
          </a:p>
        </p:txBody>
      </p:sp>
      <p:sp>
        <p:nvSpPr>
          <p:cNvPr id="3" name="Content Placeholder 2"/>
          <p:cNvSpPr>
            <a:spLocks noGrp="1"/>
          </p:cNvSpPr>
          <p:nvPr>
            <p:ph idx="1"/>
          </p:nvPr>
        </p:nvSpPr>
        <p:spPr>
          <a:xfrm>
            <a:off x="457200" y="1600201"/>
            <a:ext cx="8229600" cy="4191000"/>
          </a:xfrm>
        </p:spPr>
        <p:txBody>
          <a:bodyPr>
            <a:normAutofit lnSpcReduction="10000"/>
          </a:bodyPr>
          <a:lstStyle/>
          <a:p>
            <a:r>
              <a:rPr lang="en-US" sz="2000" dirty="0" smtClean="0"/>
              <a:t>Based on Section 1311(h) of the Affordable Care Act, a QHP may</a:t>
            </a:r>
            <a:r>
              <a:rPr lang="en-US" sz="2000" strike="sngStrike" dirty="0" smtClean="0"/>
              <a:t> </a:t>
            </a:r>
            <a:r>
              <a:rPr lang="en-US" sz="2000" dirty="0" smtClean="0"/>
              <a:t>contract </a:t>
            </a:r>
            <a:r>
              <a:rPr lang="en-US" sz="2000" dirty="0"/>
              <a:t>with </a:t>
            </a:r>
            <a:r>
              <a:rPr lang="en-US" sz="2000" dirty="0" smtClean="0"/>
              <a:t>health care providers and hospitals with more than 50 beds only if they meet certain patient safety standards including use </a:t>
            </a:r>
            <a:r>
              <a:rPr lang="en-US" sz="2000" dirty="0"/>
              <a:t>of a patient safety evaluation system and a comprehensive hospital discharge </a:t>
            </a:r>
            <a:r>
              <a:rPr lang="en-US" sz="2000" dirty="0" smtClean="0"/>
              <a:t>program</a:t>
            </a:r>
            <a:endParaRPr lang="en-US" sz="2000" strike="sngStrike" dirty="0" smtClean="0"/>
          </a:p>
          <a:p>
            <a:r>
              <a:rPr lang="en-US" sz="2000" dirty="0" smtClean="0"/>
              <a:t>Beginning in 2015 for QHP certification, QHP issuers must collect and maintain required documentation from their network hospitals, including:</a:t>
            </a:r>
          </a:p>
          <a:p>
            <a:pPr lvl="1"/>
            <a:r>
              <a:rPr lang="en-US" sz="2000" dirty="0" smtClean="0"/>
              <a:t>Verification that a contracted hospital is Medicare-certified or has been issued a Medicaid-only CMS Certification Number (CCN) and is subject to the Medicare Hospital Condition of Participation (requirements related to quality assessment and performance improvement program and discharge planning)</a:t>
            </a:r>
          </a:p>
          <a:p>
            <a:pPr lvl="1"/>
            <a:r>
              <a:rPr lang="en-US" sz="2000" dirty="0" smtClean="0"/>
              <a:t>CCNs </a:t>
            </a:r>
            <a:r>
              <a:rPr lang="en-US" sz="2000" dirty="0"/>
              <a:t>from their applicable network </a:t>
            </a:r>
            <a:r>
              <a:rPr lang="en-US" sz="2000" dirty="0" smtClean="0"/>
              <a:t>hospitals</a:t>
            </a:r>
            <a:endParaRPr lang="en-US" sz="2000" dirty="0"/>
          </a:p>
        </p:txBody>
      </p:sp>
    </p:spTree>
    <p:extLst>
      <p:ext uri="{BB962C8B-B14F-4D97-AF65-F5344CB8AC3E}">
        <p14:creationId xmlns:p14="http://schemas.microsoft.com/office/powerpoint/2010/main" val="4188139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fld id="{6C8528C6-51AA-46D8-A6CE-1E15919369C2}" type="slidenum">
              <a:rPr lang="en-US" smtClean="0"/>
              <a:pPr/>
              <a:t>9</a:t>
            </a:fld>
            <a:endParaRPr lang="en-US" dirty="0"/>
          </a:p>
        </p:txBody>
      </p:sp>
      <p:sp>
        <p:nvSpPr>
          <p:cNvPr id="2" name="Title 1"/>
          <p:cNvSpPr>
            <a:spLocks noGrp="1"/>
          </p:cNvSpPr>
          <p:nvPr>
            <p:ph type="title"/>
          </p:nvPr>
        </p:nvSpPr>
        <p:spPr/>
        <p:txBody>
          <a:bodyPr>
            <a:normAutofit/>
          </a:bodyPr>
          <a:lstStyle/>
          <a:p>
            <a:r>
              <a:rPr lang="en-US" sz="3200" dirty="0" smtClean="0">
                <a:cs typeface="Calibri" panose="020F0502020204030204" pitchFamily="34" charset="0"/>
              </a:rPr>
              <a:t>Resources for Additional Information on Marketplace Quality </a:t>
            </a:r>
            <a:endParaRPr lang="en-US" sz="3200" dirty="0">
              <a:cs typeface="Calibri" panose="020F0502020204030204" pitchFamily="34" charset="0"/>
            </a:endParaRPr>
          </a:p>
        </p:txBody>
      </p:sp>
      <p:sp>
        <p:nvSpPr>
          <p:cNvPr id="8" name="Content Placeholder 7"/>
          <p:cNvSpPr>
            <a:spLocks noGrp="1"/>
          </p:cNvSpPr>
          <p:nvPr>
            <p:ph idx="1"/>
          </p:nvPr>
        </p:nvSpPr>
        <p:spPr>
          <a:xfrm>
            <a:off x="457200" y="2133600"/>
            <a:ext cx="8229600" cy="3429000"/>
          </a:xfrm>
        </p:spPr>
        <p:txBody>
          <a:bodyPr>
            <a:noAutofit/>
          </a:bodyPr>
          <a:lstStyle/>
          <a:p>
            <a:pPr>
              <a:spcBef>
                <a:spcPts val="0"/>
              </a:spcBef>
            </a:pPr>
            <a:r>
              <a:rPr lang="en-US" sz="2000" b="1" dirty="0">
                <a:cs typeface="Arial" panose="020B0604020202020204" pitchFamily="34" charset="0"/>
              </a:rPr>
              <a:t>Exchange Operations Support Center (XOSC</a:t>
            </a:r>
            <a:r>
              <a:rPr lang="en-US" sz="2000" b="1" dirty="0" smtClean="0">
                <a:cs typeface="Arial" panose="020B0604020202020204" pitchFamily="34" charset="0"/>
              </a:rPr>
              <a:t>) Help Desk (reference “Marketplace Quality Initiatives”):</a:t>
            </a:r>
            <a:endParaRPr lang="en-US" sz="2000" b="1" dirty="0">
              <a:cs typeface="Arial" panose="020B0604020202020204" pitchFamily="34" charset="0"/>
            </a:endParaRPr>
          </a:p>
          <a:p>
            <a:pPr marL="0" indent="0">
              <a:spcBef>
                <a:spcPts val="0"/>
              </a:spcBef>
              <a:spcAft>
                <a:spcPts val="1200"/>
              </a:spcAft>
              <a:buNone/>
            </a:pPr>
            <a:r>
              <a:rPr lang="en-US" sz="2000" dirty="0" smtClean="0">
                <a:cs typeface="Arial" panose="020B0604020202020204" pitchFamily="34" charset="0"/>
              </a:rPr>
              <a:t>      </a:t>
            </a:r>
            <a:r>
              <a:rPr lang="en-US" sz="2000" dirty="0" smtClean="0">
                <a:cs typeface="Arial" panose="020B0604020202020204" pitchFamily="34" charset="0"/>
                <a:hlinkClick r:id="rId3"/>
              </a:rPr>
              <a:t>CMS_FEPS@cms.hhs.gov</a:t>
            </a:r>
            <a:r>
              <a:rPr lang="en-US" sz="2000" dirty="0" smtClean="0">
                <a:cs typeface="Arial" panose="020B0604020202020204" pitchFamily="34" charset="0"/>
              </a:rPr>
              <a:t> or 1-855-CMS-1515 </a:t>
            </a:r>
            <a:r>
              <a:rPr lang="en-US" sz="2000" dirty="0">
                <a:cs typeface="Arial" panose="020B0604020202020204" pitchFamily="34" charset="0"/>
              </a:rPr>
              <a:t>(1-855-267-1515</a:t>
            </a:r>
            <a:r>
              <a:rPr lang="en-US" sz="2000" dirty="0" smtClean="0">
                <a:cs typeface="Arial" panose="020B0604020202020204" pitchFamily="34" charset="0"/>
              </a:rPr>
              <a:t>)</a:t>
            </a:r>
            <a:endParaRPr lang="en-US" sz="2000" b="1" dirty="0">
              <a:cs typeface="Arial" panose="020B0604020202020204" pitchFamily="34" charset="0"/>
            </a:endParaRPr>
          </a:p>
          <a:p>
            <a:pPr>
              <a:spcBef>
                <a:spcPts val="0"/>
              </a:spcBef>
            </a:pPr>
            <a:r>
              <a:rPr lang="en-US" sz="2000" b="1" dirty="0">
                <a:cs typeface="Arial" panose="020B0604020202020204" pitchFamily="34" charset="0"/>
              </a:rPr>
              <a:t>Marketplace Quality Initiatives Website:</a:t>
            </a:r>
          </a:p>
          <a:p>
            <a:pPr indent="1588">
              <a:spcBef>
                <a:spcPts val="0"/>
              </a:spcBef>
              <a:spcAft>
                <a:spcPts val="1200"/>
              </a:spcAft>
              <a:buNone/>
            </a:pPr>
            <a:r>
              <a:rPr lang="en-US" sz="2000" dirty="0" smtClean="0">
                <a:cs typeface="Arial" panose="020B0604020202020204" pitchFamily="34" charset="0"/>
                <a:hlinkClick r:id="rId4" tooltip="Health Insurance Marketplace Quality Initiatives"/>
              </a:rPr>
              <a:t>http</a:t>
            </a:r>
            <a:r>
              <a:rPr lang="en-US" sz="2000" dirty="0">
                <a:cs typeface="Arial" panose="020B0604020202020204" pitchFamily="34" charset="0"/>
                <a:hlinkClick r:id="rId4" tooltip="Health Insurance Marketplace Quality Initiatives"/>
              </a:rPr>
              <a:t>://</a:t>
            </a:r>
            <a:r>
              <a:rPr lang="en-US" sz="2000" dirty="0" smtClean="0">
                <a:cs typeface="Arial" panose="020B0604020202020204" pitchFamily="34" charset="0"/>
                <a:hlinkClick r:id="rId4" tooltip="Health Insurance Marketplace Quality Initiatives"/>
              </a:rPr>
              <a:t>www.cms.gov/Medicare/Quality-Initiatives-Patient-Assessment-Instruments/QualityInitiativesGenInfo/Health-Insurance-Marketplace-Quality-Initiatives.html</a:t>
            </a:r>
            <a:endParaRPr lang="en-US" sz="2000" b="1" dirty="0">
              <a:cs typeface="Arial" panose="020B0604020202020204" pitchFamily="34" charset="0"/>
            </a:endParaRPr>
          </a:p>
          <a:p>
            <a:pPr>
              <a:spcBef>
                <a:spcPts val="0"/>
              </a:spcBef>
            </a:pPr>
            <a:r>
              <a:rPr lang="en-US" sz="2000" b="1" dirty="0">
                <a:cs typeface="Arial" panose="020B0604020202020204" pitchFamily="34" charset="0"/>
              </a:rPr>
              <a:t>QHP Enrollee Survey Website:</a:t>
            </a:r>
          </a:p>
          <a:p>
            <a:pPr marL="344488" indent="0">
              <a:spcBef>
                <a:spcPts val="0"/>
              </a:spcBef>
              <a:buNone/>
            </a:pPr>
            <a:r>
              <a:rPr lang="en-US" sz="2000" u="sng" dirty="0">
                <a:cs typeface="Arial" panose="020B0604020202020204" pitchFamily="34" charset="0"/>
                <a:hlinkClick r:id="rId5" tooltip="QHP Enrollee Survey website on CMS.gov"/>
              </a:rPr>
              <a:t>http://</a:t>
            </a:r>
            <a:r>
              <a:rPr lang="en-US" sz="2000" u="sng" dirty="0" smtClean="0">
                <a:cs typeface="Arial" panose="020B0604020202020204" pitchFamily="34" charset="0"/>
                <a:hlinkClick r:id="rId5" tooltip="QHP Enrollee Survey website on CMS.gov"/>
              </a:rPr>
              <a:t>qhpcahps.cms.gov</a:t>
            </a:r>
            <a:r>
              <a:rPr lang="en-US" sz="2000" u="sng" dirty="0" smtClean="0">
                <a:cs typeface="Arial" panose="020B0604020202020204" pitchFamily="34" charset="0"/>
              </a:rPr>
              <a:t> </a:t>
            </a:r>
            <a:endParaRPr lang="en-US" sz="2000" dirty="0">
              <a:cs typeface="Arial" panose="020B0604020202020204" pitchFamily="34" charset="0"/>
            </a:endParaRPr>
          </a:p>
        </p:txBody>
      </p:sp>
    </p:spTree>
    <p:extLst>
      <p:ext uri="{BB962C8B-B14F-4D97-AF65-F5344CB8AC3E}">
        <p14:creationId xmlns:p14="http://schemas.microsoft.com/office/powerpoint/2010/main" val="13810953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AA16F8CC0F784697ABFC880F0218F8" ma:contentTypeVersion="1" ma:contentTypeDescription="Create a new document." ma:contentTypeScope="" ma:versionID="5b296747e04f621d0796e6c12643fe9f">
  <xsd:schema xmlns:xsd="http://www.w3.org/2001/XMLSchema" xmlns:p="http://schemas.microsoft.com/office/2006/metadata/properties" targetNamespace="http://schemas.microsoft.com/office/2006/metadata/properties" ma:root="true" ma:fieldsID="44125742a376a942025fa104fe1fb6d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4C229E-3E1B-434B-B2B2-56633F9BCE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8499B8D-DCA6-4501-B83B-49E60C907237}">
  <ds:schemaRefs>
    <ds:schemaRef ds:uri="http://schemas.openxmlformats.org/package/2006/metadata/core-properties"/>
    <ds:schemaRef ds:uri="http://schemas.microsoft.com/office/2006/metadata/properties"/>
    <ds:schemaRef ds:uri="http://purl.org/dc/elements/1.1/"/>
    <ds:schemaRef ds:uri="http://schemas.microsoft.com/office/2006/documentManagement/types"/>
    <ds:schemaRef ds:uri="http://www.w3.org/XML/1998/namespace"/>
    <ds:schemaRef ds:uri="http://purl.org/dc/dcmitype/"/>
    <ds:schemaRef ds:uri="http://purl.org/dc/terms/"/>
  </ds:schemaRefs>
</ds:datastoreItem>
</file>

<file path=customXml/itemProps3.xml><?xml version="1.0" encoding="utf-8"?>
<ds:datastoreItem xmlns:ds="http://schemas.openxmlformats.org/officeDocument/2006/customXml" ds:itemID="{59ADD9A1-904A-4D62-8FF4-0DE023716BD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263</TotalTime>
  <Words>809</Words>
  <Application>Microsoft Office PowerPoint</Application>
  <PresentationFormat>On-screen Show (4:3)</PresentationFormat>
  <Paragraphs>79</Paragraphs>
  <Slides>9</Slides>
  <Notes>3</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Marketplace Quality Initiatives</vt:lpstr>
      <vt:lpstr>QHP Enrollee Survey</vt:lpstr>
      <vt:lpstr>QHP Enrollee Survey Requirements</vt:lpstr>
      <vt:lpstr>QHP Enrollee Survey Implementation</vt:lpstr>
      <vt:lpstr>Quality Rating System</vt:lpstr>
      <vt:lpstr> Quality Rating System Requirements </vt:lpstr>
      <vt:lpstr>Quality Improvement Strategy</vt:lpstr>
      <vt:lpstr>Patient Safety</vt:lpstr>
      <vt:lpstr>Resources for Additional Information on Marketplace Quality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QHP Onsite Presentation Template February 23-24, 2015</dc:title>
  <dc:creator>ARDX</dc:creator>
  <cp:lastModifiedBy>NIDHI SINGH-SHAH</cp:lastModifiedBy>
  <cp:revision>45</cp:revision>
  <dcterms:created xsi:type="dcterms:W3CDTF">2015-02-05T21:29:44Z</dcterms:created>
  <dcterms:modified xsi:type="dcterms:W3CDTF">2015-02-27T00:00:53Z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126587459</vt:i4>
  </property>
  <property fmtid="{D5CDD505-2E9C-101B-9397-08002B2CF9AE}" pid="3" name="_NewReviewCycle">
    <vt:lpwstr/>
  </property>
  <property fmtid="{D5CDD505-2E9C-101B-9397-08002B2CF9AE}" pid="4" name="_EmailSubject">
    <vt:lpwstr>pls update website</vt:lpwstr>
  </property>
  <property fmtid="{D5CDD505-2E9C-101B-9397-08002B2CF9AE}" pid="5" name="_AuthorEmail">
    <vt:lpwstr>Nidhi.Singh-Shah@cms.hhs.gov</vt:lpwstr>
  </property>
  <property fmtid="{D5CDD505-2E9C-101B-9397-08002B2CF9AE}" pid="6" name="_AuthorEmailDisplayName">
    <vt:lpwstr>Singh-Shah, Nidhi (CMS/CCSQ)</vt:lpwstr>
  </property>
  <property fmtid="{D5CDD505-2E9C-101B-9397-08002B2CF9AE}" pid="7" name="_PreviousAdHocReviewCycleID">
    <vt:i4>-891759847</vt:i4>
  </property>
</Properties>
</file>