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48" r:id="rId5"/>
  </p:sldMasterIdLst>
  <p:notesMasterIdLst>
    <p:notesMasterId r:id="rId68"/>
  </p:notesMasterIdLst>
  <p:handoutMasterIdLst>
    <p:handoutMasterId r:id="rId69"/>
  </p:handoutMasterIdLst>
  <p:sldIdLst>
    <p:sldId id="283" r:id="rId6"/>
    <p:sldId id="390" r:id="rId7"/>
    <p:sldId id="391" r:id="rId8"/>
    <p:sldId id="449" r:id="rId9"/>
    <p:sldId id="450" r:id="rId10"/>
    <p:sldId id="471" r:id="rId11"/>
    <p:sldId id="475" r:id="rId12"/>
    <p:sldId id="474" r:id="rId13"/>
    <p:sldId id="454" r:id="rId14"/>
    <p:sldId id="467" r:id="rId15"/>
    <p:sldId id="473" r:id="rId16"/>
    <p:sldId id="444" r:id="rId17"/>
    <p:sldId id="445" r:id="rId18"/>
    <p:sldId id="446" r:id="rId19"/>
    <p:sldId id="447" r:id="rId20"/>
    <p:sldId id="448" r:id="rId21"/>
    <p:sldId id="409" r:id="rId22"/>
    <p:sldId id="320" r:id="rId23"/>
    <p:sldId id="323" r:id="rId24"/>
    <p:sldId id="386" r:id="rId25"/>
    <p:sldId id="385" r:id="rId26"/>
    <p:sldId id="330" r:id="rId27"/>
    <p:sldId id="469" r:id="rId28"/>
    <p:sldId id="331" r:id="rId29"/>
    <p:sldId id="324" r:id="rId30"/>
    <p:sldId id="392" r:id="rId31"/>
    <p:sldId id="344" r:id="rId32"/>
    <p:sldId id="458" r:id="rId33"/>
    <p:sldId id="459" r:id="rId34"/>
    <p:sldId id="460" r:id="rId35"/>
    <p:sldId id="461" r:id="rId36"/>
    <p:sldId id="462" r:id="rId37"/>
    <p:sldId id="463" r:id="rId38"/>
    <p:sldId id="464" r:id="rId39"/>
    <p:sldId id="465" r:id="rId40"/>
    <p:sldId id="466" r:id="rId41"/>
    <p:sldId id="468" r:id="rId42"/>
    <p:sldId id="430" r:id="rId43"/>
    <p:sldId id="425" r:id="rId44"/>
    <p:sldId id="426" r:id="rId45"/>
    <p:sldId id="427" r:id="rId46"/>
    <p:sldId id="442" r:id="rId47"/>
    <p:sldId id="443" r:id="rId48"/>
    <p:sldId id="428" r:id="rId49"/>
    <p:sldId id="412" r:id="rId50"/>
    <p:sldId id="413" r:id="rId51"/>
    <p:sldId id="414" r:id="rId52"/>
    <p:sldId id="472" r:id="rId53"/>
    <p:sldId id="416" r:id="rId54"/>
    <p:sldId id="418" r:id="rId55"/>
    <p:sldId id="419" r:id="rId56"/>
    <p:sldId id="420" r:id="rId57"/>
    <p:sldId id="421" r:id="rId58"/>
    <p:sldId id="422" r:id="rId59"/>
    <p:sldId id="423" r:id="rId60"/>
    <p:sldId id="424" r:id="rId61"/>
    <p:sldId id="410" r:id="rId62"/>
    <p:sldId id="411" r:id="rId63"/>
    <p:sldId id="440" r:id="rId64"/>
    <p:sldId id="394" r:id="rId65"/>
    <p:sldId id="370" r:id="rId66"/>
    <p:sldId id="339" r:id="rId6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a Durham" initials="MD" lastIdx="5" clrIdx="0">
    <p:extLst>
      <p:ext uri="{19B8F6BF-5375-455C-9EA6-DF929625EA0E}">
        <p15:presenceInfo xmlns:p15="http://schemas.microsoft.com/office/powerpoint/2012/main" userId="S-1-5-21-4095628063-3556742122-3606576086-47917" providerId="AD"/>
      </p:ext>
    </p:extLst>
  </p:cmAuthor>
  <p:cmAuthor id="2" name="Helen Dollar-Maples" initials="HD" lastIdx="4" clrIdx="1">
    <p:extLst>
      <p:ext uri="{19B8F6BF-5375-455C-9EA6-DF929625EA0E}">
        <p15:presenceInfo xmlns:p15="http://schemas.microsoft.com/office/powerpoint/2012/main" userId="S-1-5-21-4095628063-3556742122-3606576086-130661" providerId="AD"/>
      </p:ext>
    </p:extLst>
  </p:cmAuthor>
  <p:cmAuthor id="3" name="Kimberly Kufel" initials="KK" lastIdx="1" clrIdx="2">
    <p:extLst>
      <p:ext uri="{19B8F6BF-5375-455C-9EA6-DF929625EA0E}">
        <p15:presenceInfo xmlns:p15="http://schemas.microsoft.com/office/powerpoint/2012/main" userId="S-1-5-21-4095628063-3556742122-3606576086-120671" providerId="AD"/>
      </p:ext>
    </p:extLst>
  </p:cmAuthor>
  <p:cmAuthor id="4" name="Meyer, Laurel A" initials="MLA" lastIdx="9" clrIdx="4">
    <p:extLst>
      <p:ext uri="{19B8F6BF-5375-455C-9EA6-DF929625EA0E}">
        <p15:presenceInfo xmlns:p15="http://schemas.microsoft.com/office/powerpoint/2012/main" userId="S-1-5-21-560238246-503670158-341402209-687489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9237"/>
    <a:srgbClr val="64C9FF"/>
    <a:srgbClr val="0D4087"/>
    <a:srgbClr val="F6E370"/>
    <a:srgbClr val="2450A7"/>
    <a:srgbClr val="0E489A"/>
    <a:srgbClr val="0E4593"/>
    <a:srgbClr val="E09136"/>
    <a:srgbClr val="0B3871"/>
    <a:srgbClr val="00088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606" autoAdjust="0"/>
    <p:restoredTop sz="93362" autoAdjust="0"/>
  </p:normalViewPr>
  <p:slideViewPr>
    <p:cSldViewPr snapToGrid="0" snapToObjects="1">
      <p:cViewPr varScale="1">
        <p:scale>
          <a:sx n="45" d="100"/>
          <a:sy n="45" d="100"/>
        </p:scale>
        <p:origin x="1312" y="40"/>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snapToGrid="0" snapToObjects="1">
      <p:cViewPr varScale="1">
        <p:scale>
          <a:sx n="51" d="100"/>
          <a:sy n="51" d="100"/>
        </p:scale>
        <p:origin x="2692" y="4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notesMaster" Target="notesMasters/notesMaster1.xml"/><Relationship Id="rId7" Type="http://schemas.openxmlformats.org/officeDocument/2006/relationships/slide" Target="slides/slide2.xml"/><Relationship Id="rId71"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handoutMaster" Target="handoutMasters/handout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20" tIns="45711" rIns="91420" bIns="45711" rtlCol="0"/>
          <a:lstStyle>
            <a:lvl1pPr algn="l">
              <a:defRPr sz="13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20" tIns="45711" rIns="91420" bIns="45711" rtlCol="0"/>
          <a:lstStyle>
            <a:lvl1pPr algn="r">
              <a:defRPr sz="1300"/>
            </a:lvl1pPr>
          </a:lstStyle>
          <a:p>
            <a:fld id="{CAE7F2B8-9B80-AE45-82EB-4151AAE6EBC2}" type="datetimeFigureOut">
              <a:rPr lang="en-US" smtClean="0"/>
              <a:t>4/25/2019</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20" tIns="45711" rIns="91420" bIns="45711" rtlCol="0" anchor="b"/>
          <a:lstStyle>
            <a:lvl1pPr algn="l">
              <a:defRPr sz="13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20" tIns="45711" rIns="91420" bIns="45711" rtlCol="0" anchor="b"/>
          <a:lstStyle>
            <a:lvl1pPr algn="r">
              <a:defRPr sz="1300"/>
            </a:lvl1pPr>
          </a:lstStyle>
          <a:p>
            <a:fld id="{C2F49EED-C110-0A46-BC7B-474110B57023}" type="slidenum">
              <a:rPr lang="en-US" smtClean="0"/>
              <a:t>‹#›</a:t>
            </a:fld>
            <a:endParaRPr lang="en-US" dirty="0"/>
          </a:p>
        </p:txBody>
      </p:sp>
    </p:spTree>
    <p:extLst>
      <p:ext uri="{BB962C8B-B14F-4D97-AF65-F5344CB8AC3E}">
        <p14:creationId xmlns:p14="http://schemas.microsoft.com/office/powerpoint/2010/main" val="1065344919"/>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20" tIns="45711" rIns="91420" bIns="45711" rtlCol="0"/>
          <a:lstStyle>
            <a:lvl1pPr algn="l">
              <a:defRPr sz="13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20" tIns="45711" rIns="91420" bIns="45711" rtlCol="0"/>
          <a:lstStyle>
            <a:lvl1pPr algn="r">
              <a:defRPr sz="1300"/>
            </a:lvl1pPr>
          </a:lstStyle>
          <a:p>
            <a:fld id="{6E4E1A58-EC2D-4378-901F-04D562B6D7AC}" type="datetimeFigureOut">
              <a:rPr lang="en-US" smtClean="0"/>
              <a:t>4/25/2019</a:t>
            </a:fld>
            <a:endParaRPr lang="en-US" dirty="0"/>
          </a:p>
        </p:txBody>
      </p:sp>
      <p:sp>
        <p:nvSpPr>
          <p:cNvPr id="4" name="Slide Image Placeholder 3"/>
          <p:cNvSpPr>
            <a:spLocks noGrp="1" noRot="1" noChangeAspect="1"/>
          </p:cNvSpPr>
          <p:nvPr>
            <p:ph type="sldImg" idx="2"/>
          </p:nvPr>
        </p:nvSpPr>
        <p:spPr>
          <a:xfrm>
            <a:off x="1143000" y="687388"/>
            <a:ext cx="4572000" cy="3429000"/>
          </a:xfrm>
          <a:prstGeom prst="rect">
            <a:avLst/>
          </a:prstGeom>
          <a:noFill/>
          <a:ln w="12700">
            <a:solidFill>
              <a:prstClr val="black"/>
            </a:solidFill>
          </a:ln>
        </p:spPr>
        <p:txBody>
          <a:bodyPr vert="horz" lIns="91420" tIns="45711" rIns="91420" bIns="45711"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20" tIns="45711" rIns="91420" bIns="4571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20" tIns="45711" rIns="91420" bIns="45711" rtlCol="0" anchor="b"/>
          <a:lstStyle>
            <a:lvl1pPr algn="l">
              <a:defRPr sz="13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20" tIns="45711" rIns="91420" bIns="45711" rtlCol="0" anchor="b"/>
          <a:lstStyle>
            <a:lvl1pPr algn="r">
              <a:defRPr sz="1300"/>
            </a:lvl1pPr>
          </a:lstStyle>
          <a:p>
            <a:fld id="{E36DD86C-67A8-4A67-A5E0-C2A1B3B969DE}" type="slidenum">
              <a:rPr lang="en-US" smtClean="0"/>
              <a:t>‹#›</a:t>
            </a:fld>
            <a:endParaRPr lang="en-US" dirty="0"/>
          </a:p>
        </p:txBody>
      </p:sp>
    </p:spTree>
    <p:extLst>
      <p:ext uri="{BB962C8B-B14F-4D97-AF65-F5344CB8AC3E}">
        <p14:creationId xmlns:p14="http://schemas.microsoft.com/office/powerpoint/2010/main" val="3406294399"/>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79450"/>
            <a:ext cx="4572000" cy="3429000"/>
          </a:xfrm>
        </p:spPr>
      </p:sp>
      <p:sp>
        <p:nvSpPr>
          <p:cNvPr id="3" name="Notes Placeholder 2"/>
          <p:cNvSpPr>
            <a:spLocks noGrp="1"/>
          </p:cNvSpPr>
          <p:nvPr>
            <p:ph type="body" idx="1"/>
          </p:nvPr>
        </p:nvSpPr>
        <p:spPr>
          <a:xfrm>
            <a:off x="476417" y="4107721"/>
            <a:ext cx="6049534" cy="4114800"/>
          </a:xfrm>
        </p:spPr>
        <p:txBody>
          <a:bodyPr/>
          <a:lstStyle/>
          <a:p>
            <a:r>
              <a:rPr lang="en-US" dirty="0"/>
              <a:t> </a:t>
            </a:r>
          </a:p>
        </p:txBody>
      </p:sp>
    </p:spTree>
    <p:extLst>
      <p:ext uri="{BB962C8B-B14F-4D97-AF65-F5344CB8AC3E}">
        <p14:creationId xmlns:p14="http://schemas.microsoft.com/office/powerpoint/2010/main" val="18776180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At the center of this Meaningful Measures Framework are our </a:t>
            </a:r>
            <a:r>
              <a:rPr lang="en-US" sz="1200" i="1" kern="1200" dirty="0">
                <a:solidFill>
                  <a:schemeClr val="tx1"/>
                </a:solidFill>
                <a:effectLst/>
                <a:latin typeface="+mn-lt"/>
                <a:ea typeface="+mn-ea"/>
                <a:cs typeface="+mn-cs"/>
              </a:rPr>
              <a:t>four </a:t>
            </a:r>
            <a:r>
              <a:rPr lang="en-US" sz="1200" kern="1200" dirty="0">
                <a:solidFill>
                  <a:schemeClr val="tx1"/>
                </a:solidFill>
                <a:effectLst/>
                <a:latin typeface="+mn-lt"/>
                <a:ea typeface="+mn-ea"/>
                <a:cs typeface="+mn-cs"/>
              </a:rPr>
              <a:t>CMS strategic goals along with a pictorial depiction of the provider and patients, which again emphasizes that that relationship is at the core of this strategy.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a:t>
            </a:r>
            <a:r>
              <a:rPr lang="en-US" sz="1200" i="1" kern="1200" dirty="0">
                <a:solidFill>
                  <a:schemeClr val="tx1"/>
                </a:solidFill>
                <a:effectLst/>
                <a:latin typeface="+mn-lt"/>
                <a:ea typeface="+mn-ea"/>
                <a:cs typeface="+mn-cs"/>
              </a:rPr>
              <a:t>six</a:t>
            </a:r>
            <a:r>
              <a:rPr lang="en-US" sz="1200" kern="1200" dirty="0">
                <a:solidFill>
                  <a:schemeClr val="tx1"/>
                </a:solidFill>
                <a:effectLst/>
                <a:latin typeface="+mn-lt"/>
                <a:ea typeface="+mn-ea"/>
                <a:cs typeface="+mn-cs"/>
              </a:rPr>
              <a:t> crosscutting criteria are to eliminate disparities, track to measurable outcomes and impact, safeguard public health, achieve cost savings, improve access for rural communities and reduce burden.  By crosscutting criteria we infer that these are criteria that all measures should touch upon when implemented into our programs.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the bolded list are our </a:t>
            </a:r>
            <a:r>
              <a:rPr lang="en-US" sz="1200" i="1" kern="1200" dirty="0">
                <a:solidFill>
                  <a:schemeClr val="tx1"/>
                </a:solidFill>
                <a:effectLst/>
                <a:latin typeface="+mn-lt"/>
                <a:ea typeface="+mn-ea"/>
                <a:cs typeface="+mn-cs"/>
              </a:rPr>
              <a:t>six</a:t>
            </a:r>
            <a:r>
              <a:rPr lang="en-US" sz="1200" kern="1200" dirty="0">
                <a:solidFill>
                  <a:schemeClr val="tx1"/>
                </a:solidFill>
                <a:effectLst/>
                <a:latin typeface="+mn-lt"/>
                <a:ea typeface="+mn-ea"/>
                <a:cs typeface="+mn-cs"/>
              </a:rPr>
              <a:t> healthcare priorities — promote effective communication and coordination, promote effective prevention and treatment of chronic disease, work with communities to promote best practices of healthy living, make care affordable, make care safer by reducing harm caused in the delivery of care, and strengthen person and family engagement as partners in their care.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Underneath those are 19 Meaningful Measure Areas (MMAs).  The MMAs make this link between this very broad quality priority such as “make care affordable” and the actual measure.  Think of it as a couple of categories underneath “make care affordable” that are a bit more specific to help make the connection.</a:t>
            </a:r>
            <a:endParaRPr lang="en-US" dirty="0"/>
          </a:p>
          <a:p>
            <a:endParaRPr lang="en-US" dirty="0"/>
          </a:p>
        </p:txBody>
      </p:sp>
    </p:spTree>
    <p:extLst>
      <p:ext uri="{BB962C8B-B14F-4D97-AF65-F5344CB8AC3E}">
        <p14:creationId xmlns:p14="http://schemas.microsoft.com/office/powerpoint/2010/main" val="37009561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Here is the healthcare priority of “promote effective prevention and treatment of chronic disease,” and underneath that the </a:t>
            </a:r>
            <a:r>
              <a:rPr lang="en-US" sz="1200" i="1" kern="1200" dirty="0">
                <a:solidFill>
                  <a:schemeClr val="tx1"/>
                </a:solidFill>
                <a:effectLst/>
                <a:latin typeface="+mn-lt"/>
                <a:ea typeface="+mn-ea"/>
                <a:cs typeface="+mn-cs"/>
              </a:rPr>
              <a:t>five</a:t>
            </a:r>
            <a:r>
              <a:rPr lang="en-US" sz="1200" kern="1200" dirty="0">
                <a:solidFill>
                  <a:schemeClr val="tx1"/>
                </a:solidFill>
                <a:effectLst/>
                <a:latin typeface="+mn-lt"/>
                <a:ea typeface="+mn-ea"/>
                <a:cs typeface="+mn-cs"/>
              </a:rPr>
              <a:t> MMAs.  The Meaningful Measure Areas (MMAs) guide our work, not only in us trying to articulate to you the areas that we’re most interested in, but also working to categorize our measures by these areas so we can more clearly see gaps.</a:t>
            </a:r>
          </a:p>
          <a:p>
            <a:endParaRPr lang="en-US" sz="1200" kern="1200" dirty="0">
              <a:solidFill>
                <a:schemeClr val="tx1"/>
              </a:solidFill>
              <a:effectLst/>
              <a:latin typeface="+mn-lt"/>
              <a:ea typeface="+mn-ea"/>
              <a:cs typeface="+mn-cs"/>
            </a:endParaRPr>
          </a:p>
          <a:p>
            <a:r>
              <a:rPr lang="en-US" sz="1200" b="1" u="sng" kern="1200" dirty="0">
                <a:solidFill>
                  <a:schemeClr val="tx1"/>
                </a:solidFill>
                <a:effectLst/>
                <a:latin typeface="+mn-lt"/>
                <a:ea typeface="+mn-ea"/>
                <a:cs typeface="+mn-cs"/>
              </a:rPr>
              <a:t>Example</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“Here’s where we see a gap in management of chronic conditions.  We would like more measures in this area.”</a:t>
            </a:r>
            <a:endParaRPr lang="en-US" dirty="0">
              <a:effectLst/>
            </a:endParaRPr>
          </a:p>
          <a:p>
            <a:r>
              <a:rPr lang="en-US" sz="1200"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Communication is key as it helps us better focus and articulate our needs and priorities.  Obviously, with the pre-rulemaking and creation of the MUC List this helps us articulate those priorities for us.  When entering a measure into JIRA you’ll be asked to assign a Meaningful Measure Area (MMA) to the measure.</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03A64345-DDC5-4442-9A3C-376788754E93}" type="slidenum">
              <a:rPr lang="en-US" smtClean="0"/>
              <a:t>10</a:t>
            </a:fld>
            <a:endParaRPr lang="en-US"/>
          </a:p>
        </p:txBody>
      </p:sp>
    </p:spTree>
    <p:extLst>
      <p:ext uri="{BB962C8B-B14F-4D97-AF65-F5344CB8AC3E}">
        <p14:creationId xmlns:p14="http://schemas.microsoft.com/office/powerpoint/2010/main" val="17548878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will address CMS’ strategic priorities for 2019.  Seema Verma, our administrator, addressed this at the quality conference.  She spoke about focusing on results, empowering patients and unleashing innovation.  She further spoke about transparency and innovative payment mechanisms to help assist us towards achieving these three goals which all rely on interoperability.  Interoperability refers to technology and the ability to share data seamlessly which clearly is very important in healthcare. </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42209451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49b3c6f251_1_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49b3c6f251_1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200" kern="1200" dirty="0">
                <a:solidFill>
                  <a:schemeClr val="tx1"/>
                </a:solidFill>
                <a:effectLst/>
                <a:latin typeface="+mn-lt"/>
                <a:ea typeface="+mn-ea"/>
                <a:cs typeface="+mn-cs"/>
              </a:rPr>
              <a:t>There are many players when requiring healthcare services.  Insurance coverage may be provided by Medicare, either Parts A, B, C, D.  There are 50 different state Medicaid programs, Medi-Cal in California, Medicare Advantage, Medigap plans, CHIP, the Veteran’s Administration (VA), the military and hundreds of thousands of private employer-provided plans, as well as the individual insurance markets.  Each plans has its own web of providers, suppliers, facilities and other partners that overlap and intersect and all participate in the health of Americans.  Advancing interoperability is very important, since we require data to track patient progress and to understand quality.  Insurance companies such as CMS cannot tie payment to outcomes, which is the very underpinning of all CMS quality programs.</a:t>
            </a:r>
          </a:p>
          <a:p>
            <a:r>
              <a:rPr lang="en-US" sz="1200" kern="1200" dirty="0">
                <a:solidFill>
                  <a:schemeClr val="tx1"/>
                </a:solidFill>
                <a:effectLst/>
                <a:latin typeface="+mn-lt"/>
                <a:ea typeface="+mn-ea"/>
                <a:cs typeface="+mn-cs"/>
              </a:rPr>
              <a:t> </a:t>
            </a:r>
          </a:p>
          <a:p>
            <a:r>
              <a:rPr lang="en-US" sz="1200" b="1" u="sng" kern="1200" dirty="0">
                <a:solidFill>
                  <a:schemeClr val="tx1"/>
                </a:solidFill>
                <a:effectLst/>
                <a:latin typeface="+mn-lt"/>
                <a:ea typeface="+mn-ea"/>
                <a:cs typeface="+mn-cs"/>
              </a:rPr>
              <a:t>Interoperability example</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While running a jogger trips which results in a broken elbow.  The jogger later hand-delivers the CD containing the elbow X-ray from the initial doctor’s office visit to the specialist who will provide a proper plan of care.  This lack of interoperability may lead to disconnected care, worse health outcomes and higher costs, since it is likely that the specialist will have retaken the X-rays. </a:t>
            </a:r>
            <a:endParaRPr lang="en-US" dirty="0"/>
          </a:p>
        </p:txBody>
      </p:sp>
    </p:spTree>
    <p:extLst>
      <p:ext uri="{BB962C8B-B14F-4D97-AF65-F5344CB8AC3E}">
        <p14:creationId xmlns:p14="http://schemas.microsoft.com/office/powerpoint/2010/main" val="37939007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3a20dc693_0_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3a20dc693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Patients should be able to take ownership of their own health data.  With greater technical efficiency we will not need to repeat expensive tests.  We will also decrease the risk of adverse drug interactions, and so having an interoperable healthcare data exchange is a way of putting the patients </a:t>
            </a:r>
            <a:r>
              <a:rPr lang="en-US" sz="1200" i="1" kern="1200" dirty="0">
                <a:solidFill>
                  <a:schemeClr val="tx1"/>
                </a:solidFill>
                <a:effectLst/>
                <a:latin typeface="+mn-lt"/>
                <a:ea typeface="+mn-ea"/>
                <a:cs typeface="+mn-cs"/>
              </a:rPr>
              <a:t>first</a:t>
            </a:r>
            <a:r>
              <a:rPr lang="en-US" sz="1200" kern="1200" dirty="0">
                <a:solidFill>
                  <a:schemeClr val="tx1"/>
                </a:solidFill>
                <a:effectLst/>
                <a:latin typeface="+mn-lt"/>
                <a:ea typeface="+mn-ea"/>
                <a:cs typeface="+mn-cs"/>
              </a:rPr>
              <a:t>.</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5075947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495304b00a_0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495304b00a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200" kern="1200" dirty="0">
                <a:solidFill>
                  <a:schemeClr val="tx1"/>
                </a:solidFill>
                <a:effectLst/>
                <a:latin typeface="+mn-lt"/>
                <a:ea typeface="+mn-ea"/>
                <a:cs typeface="+mn-cs"/>
              </a:rPr>
              <a:t>In the beginning stages with the Meaningful Measures work, CMS was looking at measure sets and reducing measures that weren't meaningful and identified gaps.  We are changing the way measures are reported and the way the data is transported.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We are creating policies that drive a system whereby doctors and their patients are incentivized to make sound decisions based on patient information in a safe and secure environment.  Interoperability will support our quality work by helping to ensure that low burden of data collection and exchange, and make sure that quality measure data feeds into the planning and implementation of quality improvement activities.  EHR-based eCQMs are considered a very high priority for CMS and for most of our programs, and additionally we’re considering FHIR standards to help make them even better.</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Although EHRs are only a component of interoperability, they’re essential to the overall solution.  Our ability to standardize on structures, semantics, on common meanings of medical terms, is quintessential to the success of data sharing.  By proposing FHIR standards we are promoting scalable data sharing, not just for an individual patient record from hospital-to-hospital, but as a model that supports the flow of information across the entire healthcare system.  In a sense, interoperability is baked into Meaningful Measures at a variety of levels. </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5289456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495304b00a_0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495304b00a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addition to the MMA titled “transfer of health information and interoperability” we have crosscutting criteria to track to measurable outcomes and impact, achieve cost savings and reduce burden.  We also have quality priorities such as “promote effective communication and coordination of care.”  Advancing interoperability not only supports these but also advances these areas; therefore, interoperability is part of that </a:t>
            </a:r>
            <a:r>
              <a:rPr lang="en-US" sz="1200" i="1" kern="1200" dirty="0">
                <a:solidFill>
                  <a:schemeClr val="tx1"/>
                </a:solidFill>
                <a:effectLst/>
                <a:latin typeface="+mn-lt"/>
                <a:ea typeface="+mn-ea"/>
                <a:cs typeface="+mn-cs"/>
              </a:rPr>
              <a:t>solution.</a:t>
            </a:r>
            <a:endParaRPr lang="en-US" i="1" dirty="0">
              <a:effectLst/>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15591892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039299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TextBox 5"/>
          <p:cNvSpPr txBox="1"/>
          <p:nvPr/>
        </p:nvSpPr>
        <p:spPr>
          <a:xfrm>
            <a:off x="335445" y="4204741"/>
            <a:ext cx="6291470" cy="856770"/>
          </a:xfrm>
          <a:prstGeom prst="rect">
            <a:avLst/>
          </a:prstGeom>
          <a:noFill/>
        </p:spPr>
        <p:txBody>
          <a:bodyPr wrap="square" lIns="86481" tIns="43242" rIns="86481" bIns="43242" rtlCol="0">
            <a:spAutoFit/>
          </a:bodyPr>
          <a:lstStyle/>
          <a:p>
            <a:pPr lvl="1"/>
            <a:endParaRPr lang="en-US" sz="1600" dirty="0">
              <a:latin typeface="Calibri Light" panose="020F0302020204030204" pitchFamily="34" charset="0"/>
            </a:endParaRPr>
          </a:p>
          <a:p>
            <a:pPr lvl="1"/>
            <a:endParaRPr lang="en-US" sz="1400" dirty="0">
              <a:latin typeface="Calibri Light" panose="020F0302020204030204" pitchFamily="34" charset="0"/>
            </a:endParaRPr>
          </a:p>
          <a:p>
            <a:r>
              <a:rPr lang="en-US" sz="1400" dirty="0">
                <a:latin typeface="Calibri Light" panose="020F0302020204030204" pitchFamily="34" charset="0"/>
              </a:rPr>
              <a:t>				</a:t>
            </a:r>
            <a:r>
              <a:rPr lang="en-US" sz="2000" dirty="0"/>
              <a:t>		</a:t>
            </a:r>
          </a:p>
        </p:txBody>
      </p:sp>
    </p:spTree>
    <p:extLst>
      <p:ext uri="{BB962C8B-B14F-4D97-AF65-F5344CB8AC3E}">
        <p14:creationId xmlns:p14="http://schemas.microsoft.com/office/powerpoint/2010/main" val="38500919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TextBox 5"/>
          <p:cNvSpPr txBox="1"/>
          <p:nvPr/>
        </p:nvSpPr>
        <p:spPr>
          <a:xfrm>
            <a:off x="1044867" y="4343401"/>
            <a:ext cx="5272212" cy="1841655"/>
          </a:xfrm>
          <a:prstGeom prst="rect">
            <a:avLst/>
          </a:prstGeom>
          <a:noFill/>
        </p:spPr>
        <p:txBody>
          <a:bodyPr wrap="square" lIns="86481" tIns="43242" rIns="86481" bIns="43242" rtlCol="0">
            <a:spAutoFit/>
          </a:bodyPr>
          <a:lstStyle/>
          <a:p>
            <a:pPr lvl="0"/>
            <a:endParaRPr lang="en-US" dirty="0">
              <a:latin typeface="Calibri Light" panose="020F0302020204030204" pitchFamily="34" charset="0"/>
            </a:endParaRPr>
          </a:p>
          <a:p>
            <a:pPr lvl="0"/>
            <a:endParaRPr lang="en-US" dirty="0">
              <a:latin typeface="Calibri Light" panose="020F0302020204030204" pitchFamily="34" charset="0"/>
            </a:endParaRPr>
          </a:p>
          <a:p>
            <a:r>
              <a:rPr lang="en-US" dirty="0"/>
              <a:t>				</a:t>
            </a:r>
          </a:p>
          <a:p>
            <a:pPr lvl="0"/>
            <a:endParaRPr lang="en-US" sz="1200" dirty="0">
              <a:latin typeface="Calibri Light" panose="020F0302020204030204" pitchFamily="34" charset="0"/>
            </a:endParaRPr>
          </a:p>
          <a:p>
            <a:pPr lvl="0"/>
            <a:endParaRPr lang="en-US" sz="1200" dirty="0">
              <a:latin typeface="Calibri Light" panose="020F0302020204030204" pitchFamily="34" charset="0"/>
            </a:endParaRPr>
          </a:p>
          <a:p>
            <a:pPr lvl="0"/>
            <a:endParaRPr lang="en-US" sz="1200" dirty="0">
              <a:latin typeface="Calibri Light" panose="020F0302020204030204" pitchFamily="34" charset="0"/>
            </a:endParaRPr>
          </a:p>
          <a:p>
            <a:pPr lvl="0"/>
            <a:endParaRPr lang="en-US" sz="1200" dirty="0">
              <a:latin typeface="Calibri Light" panose="020F0302020204030204" pitchFamily="34" charset="0"/>
            </a:endParaRPr>
          </a:p>
          <a:p>
            <a:pPr lvl="0"/>
            <a:endParaRPr lang="en-US" sz="1200" dirty="0">
              <a:latin typeface="Calibri Light" panose="020F0302020204030204" pitchFamily="34" charset="0"/>
            </a:endParaRPr>
          </a:p>
        </p:txBody>
      </p:sp>
    </p:spTree>
    <p:extLst>
      <p:ext uri="{BB962C8B-B14F-4D97-AF65-F5344CB8AC3E}">
        <p14:creationId xmlns:p14="http://schemas.microsoft.com/office/powerpoint/2010/main" val="41858989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fld id="{E36DD86C-67A8-4A67-A5E0-C2A1B3B969DE}" type="slidenum">
              <a:rPr lang="en-US" smtClean="0"/>
              <a:t>1</a:t>
            </a:fld>
            <a:endParaRPr lang="en-US" dirty="0"/>
          </a:p>
        </p:txBody>
      </p:sp>
    </p:spTree>
    <p:extLst>
      <p:ext uri="{BB962C8B-B14F-4D97-AF65-F5344CB8AC3E}">
        <p14:creationId xmlns:p14="http://schemas.microsoft.com/office/powerpoint/2010/main" val="41125592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Not every single program goes through the pre-rulemaking cycle; </a:t>
            </a:r>
            <a:r>
              <a:rPr lang="en-US" sz="1200" i="1" kern="1200" dirty="0">
                <a:solidFill>
                  <a:schemeClr val="tx1"/>
                </a:solidFill>
                <a:effectLst/>
                <a:latin typeface="+mn-lt"/>
                <a:ea typeface="+mn-ea"/>
                <a:cs typeface="+mn-cs"/>
              </a:rPr>
              <a:t>only</a:t>
            </a:r>
            <a:r>
              <a:rPr lang="en-US" sz="1200" kern="1200" dirty="0">
                <a:solidFill>
                  <a:schemeClr val="tx1"/>
                </a:solidFill>
                <a:effectLst/>
                <a:latin typeface="+mn-lt"/>
                <a:ea typeface="+mn-ea"/>
                <a:cs typeface="+mn-cs"/>
              </a:rPr>
              <a:t> these 18 listed here which are all Medicare quality programs. </a:t>
            </a:r>
            <a:endParaRPr lang="en-US" dirty="0"/>
          </a:p>
          <a:p>
            <a:endParaRPr lang="en-US" dirty="0">
              <a:latin typeface="Calibri Light" panose="020F0302020204030204" pitchFamily="34" charset="0"/>
            </a:endParaRPr>
          </a:p>
        </p:txBody>
      </p:sp>
      <p:sp>
        <p:nvSpPr>
          <p:cNvPr id="4" name="Slide Number Placeholder 3"/>
          <p:cNvSpPr>
            <a:spLocks noGrp="1"/>
          </p:cNvSpPr>
          <p:nvPr>
            <p:ph type="sldNum" sz="quarter" idx="10"/>
          </p:nvPr>
        </p:nvSpPr>
        <p:spPr/>
        <p:txBody>
          <a:bodyPr/>
          <a:lstStyle/>
          <a:p>
            <a:fld id="{EE23AE90-7C1E-4003-B4BE-21651DCBDF85}" type="slidenum">
              <a:rPr lang="en-US" smtClean="0"/>
              <a:t>19</a:t>
            </a:fld>
            <a:endParaRPr lang="en-US" dirty="0"/>
          </a:p>
        </p:txBody>
      </p:sp>
    </p:spTree>
    <p:extLst>
      <p:ext uri="{BB962C8B-B14F-4D97-AF65-F5344CB8AC3E}">
        <p14:creationId xmlns:p14="http://schemas.microsoft.com/office/powerpoint/2010/main" val="25441548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We use Meaningful Measures both to evaluate measures in our programs, but also to categorize measures and note gaps where we need new measures.  We will be speaking more on this on April 25</a:t>
            </a:r>
            <a:r>
              <a:rPr lang="en-US" sz="1100" kern="1200" baseline="30000" dirty="0">
                <a:solidFill>
                  <a:schemeClr val="tx1"/>
                </a:solidFill>
                <a:effectLst/>
                <a:latin typeface="+mn-lt"/>
                <a:ea typeface="+mn-ea"/>
                <a:cs typeface="+mn-cs"/>
              </a:rPr>
              <a:t>th</a:t>
            </a:r>
            <a:r>
              <a:rPr lang="en-US" sz="1100" kern="1200" dirty="0">
                <a:solidFill>
                  <a:schemeClr val="tx1"/>
                </a:solidFill>
                <a:effectLst/>
                <a:latin typeface="+mn-lt"/>
                <a:ea typeface="+mn-ea"/>
                <a:cs typeface="+mn-cs"/>
              </a:rPr>
              <a:t>.  Each program will walk through the needs and priorities of their particular program.  Regarding “measure is evidence-based, fully developed and tested,” this is where a majority of measures or is likely our number one reason for measures not being accepted onto the MUC List.</a:t>
            </a:r>
            <a:endParaRPr lang="en-US" sz="1050" dirty="0">
              <a:latin typeface="+mn-lt"/>
            </a:endParaRPr>
          </a:p>
          <a:p>
            <a:pPr lvl="0"/>
            <a:endParaRPr lang="en-US" sz="1100" dirty="0">
              <a:latin typeface="+mn-lt"/>
            </a:endParaRPr>
          </a:p>
        </p:txBody>
      </p:sp>
      <p:sp>
        <p:nvSpPr>
          <p:cNvPr id="4" name="Slide Number Placeholder 3"/>
          <p:cNvSpPr>
            <a:spLocks noGrp="1"/>
          </p:cNvSpPr>
          <p:nvPr>
            <p:ph type="sldNum" sz="quarter" idx="10"/>
          </p:nvPr>
        </p:nvSpPr>
        <p:spPr/>
        <p:txBody>
          <a:bodyPr/>
          <a:lstStyle/>
          <a:p>
            <a:fld id="{EE23AE90-7C1E-4003-B4BE-21651DCBDF85}" type="slidenum">
              <a:rPr lang="en-US" smtClean="0"/>
              <a:t>20</a:t>
            </a:fld>
            <a:endParaRPr lang="en-US" dirty="0"/>
          </a:p>
        </p:txBody>
      </p:sp>
    </p:spTree>
    <p:extLst>
      <p:ext uri="{BB962C8B-B14F-4D97-AF65-F5344CB8AC3E}">
        <p14:creationId xmlns:p14="http://schemas.microsoft.com/office/powerpoint/2010/main" val="18779951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16176" y="4343400"/>
            <a:ext cx="5956024" cy="4114800"/>
          </a:xfrm>
        </p:spPr>
        <p:txBody>
          <a:bodyPr/>
          <a:lstStyle/>
          <a:p>
            <a:r>
              <a:rPr lang="en-US" sz="1200" kern="1200" dirty="0">
                <a:solidFill>
                  <a:schemeClr val="tx1"/>
                </a:solidFill>
                <a:effectLst/>
                <a:latin typeface="+mn-lt"/>
                <a:ea typeface="+mn-ea"/>
                <a:cs typeface="+mn-cs"/>
              </a:rPr>
              <a:t>Once a measure is completely developed and tested, then it starts the measure </a:t>
            </a:r>
            <a:r>
              <a:rPr lang="en-US" sz="1200" i="1" kern="1200" dirty="0">
                <a:solidFill>
                  <a:schemeClr val="tx1"/>
                </a:solidFill>
                <a:effectLst/>
                <a:latin typeface="+mn-lt"/>
                <a:ea typeface="+mn-ea"/>
                <a:cs typeface="+mn-cs"/>
              </a:rPr>
              <a:t>implementation</a:t>
            </a:r>
            <a:r>
              <a:rPr lang="en-US" sz="1200" kern="1200" dirty="0">
                <a:solidFill>
                  <a:schemeClr val="tx1"/>
                </a:solidFill>
                <a:effectLst/>
                <a:latin typeface="+mn-lt"/>
                <a:ea typeface="+mn-ea"/>
                <a:cs typeface="+mn-cs"/>
              </a:rPr>
              <a:t> timeline.  You submit it to the MUC List through JIRA which is what’s happening right now.  It closes shortly in early June.  We then review all measure submissions, make recommendations, put that list through clearance and publish the MUC List annually — by December 1</a:t>
            </a:r>
            <a:r>
              <a:rPr lang="en-US" sz="1200" kern="1200" baseline="30000" dirty="0">
                <a:solidFill>
                  <a:schemeClr val="tx1"/>
                </a:solidFill>
                <a:effectLst/>
                <a:latin typeface="+mn-lt"/>
                <a:ea typeface="+mn-ea"/>
                <a:cs typeface="+mn-cs"/>
              </a:rPr>
              <a:t>st</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MAP workgroup then weighs in and makes recommendations by February.  CMS and HHS will take those recommendations of the measures and the MUC List and put some of those measures into the proposed rule for that program.  The final rule is issued, and then finally as a last step in the implementation timeline the measures are adopted in the field. </a:t>
            </a:r>
            <a:endParaRPr lang="en-US" dirty="0"/>
          </a:p>
          <a:p>
            <a:endParaRPr lang="en-US" dirty="0"/>
          </a:p>
        </p:txBody>
      </p:sp>
      <p:sp>
        <p:nvSpPr>
          <p:cNvPr id="4" name="TextBox 3"/>
          <p:cNvSpPr txBox="1"/>
          <p:nvPr/>
        </p:nvSpPr>
        <p:spPr>
          <a:xfrm>
            <a:off x="775252" y="4751883"/>
            <a:ext cx="5277678" cy="1167818"/>
          </a:xfrm>
          <a:prstGeom prst="rect">
            <a:avLst/>
          </a:prstGeom>
          <a:noFill/>
        </p:spPr>
        <p:txBody>
          <a:bodyPr wrap="square" lIns="89725" tIns="44862" rIns="89725" bIns="44862" rtlCol="0">
            <a:spAutoFit/>
          </a:bodyPr>
          <a:lstStyle/>
          <a:p>
            <a:endParaRPr lang="en-US" dirty="0">
              <a:latin typeface="Calibri Light" panose="020F0302020204030204" pitchFamily="34" charset="0"/>
            </a:endParaRPr>
          </a:p>
          <a:p>
            <a:endParaRPr lang="en-US" dirty="0">
              <a:latin typeface="Calibri Light" panose="020F0302020204030204" pitchFamily="34" charset="0"/>
            </a:endParaRPr>
          </a:p>
          <a:p>
            <a:r>
              <a:rPr lang="en-US" dirty="0">
                <a:latin typeface="Calibri Light" panose="020F0302020204030204" pitchFamily="34" charset="0"/>
              </a:rPr>
              <a:t>		</a:t>
            </a:r>
            <a:endParaRPr lang="en-US" dirty="0"/>
          </a:p>
          <a:p>
            <a:endParaRPr lang="en-US" sz="1600" dirty="0">
              <a:latin typeface="Calibri Light" panose="020F0302020204030204" pitchFamily="34" charset="0"/>
            </a:endParaRPr>
          </a:p>
        </p:txBody>
      </p:sp>
    </p:spTree>
    <p:extLst>
      <p:ext uri="{BB962C8B-B14F-4D97-AF65-F5344CB8AC3E}">
        <p14:creationId xmlns:p14="http://schemas.microsoft.com/office/powerpoint/2010/main" val="4063422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98377" y="4422099"/>
            <a:ext cx="6359623" cy="3783589"/>
          </a:xfrm>
        </p:spPr>
        <p:txBody>
          <a:bodyPr/>
          <a:lstStyle/>
          <a:p>
            <a:r>
              <a:rPr lang="en-US" sz="1100" dirty="0"/>
              <a:t> </a:t>
            </a:r>
            <a:r>
              <a:rPr lang="en-US" sz="1200" kern="1200" dirty="0">
                <a:solidFill>
                  <a:schemeClr val="tx1"/>
                </a:solidFill>
                <a:effectLst/>
                <a:latin typeface="+mn-lt"/>
                <a:ea typeface="+mn-ea"/>
                <a:cs typeface="+mn-cs"/>
              </a:rPr>
              <a:t>This timeline is earlier this year to enable our rule writers a bit more time to digest the MAP’s recommendations and allow people more time to have public comment on the NPRMs and rules.</a:t>
            </a:r>
            <a:endParaRPr lang="en-US" sz="1100" dirty="0">
              <a:latin typeface="Calibri Light" panose="020F0302020204030204" pitchFamily="34" charset="0"/>
            </a:endParaRPr>
          </a:p>
          <a:p>
            <a:pPr marL="0" lvl="1"/>
            <a:endParaRPr lang="en-US" sz="1100" dirty="0">
              <a:latin typeface="Calibri Light" panose="020F0302020204030204" pitchFamily="34" charset="0"/>
            </a:endParaRPr>
          </a:p>
        </p:txBody>
      </p:sp>
    </p:spTree>
    <p:extLst>
      <p:ext uri="{BB962C8B-B14F-4D97-AF65-F5344CB8AC3E}">
        <p14:creationId xmlns:p14="http://schemas.microsoft.com/office/powerpoint/2010/main" val="15400198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effectLst/>
                <a:latin typeface="+mn-lt"/>
                <a:ea typeface="+mn-ea"/>
                <a:cs typeface="+mn-cs"/>
              </a:rPr>
              <a:t>This diagram is meant to depict, as you can see from the timeline, that we are constantly somewhere in the process.  The recommendations to HHS and the HHS Secretary are made by the MAP February 1</a:t>
            </a:r>
            <a:r>
              <a:rPr lang="en-US" sz="1400" kern="1200" baseline="30000" dirty="0">
                <a:solidFill>
                  <a:schemeClr val="tx1"/>
                </a:solidFill>
                <a:effectLst/>
                <a:latin typeface="+mn-lt"/>
                <a:ea typeface="+mn-ea"/>
                <a:cs typeface="+mn-cs"/>
              </a:rPr>
              <a:t>st</a:t>
            </a:r>
            <a:r>
              <a:rPr lang="en-US" sz="1400" kern="1200" dirty="0">
                <a:solidFill>
                  <a:schemeClr val="tx1"/>
                </a:solidFill>
                <a:effectLst/>
                <a:latin typeface="+mn-lt"/>
                <a:ea typeface="+mn-ea"/>
                <a:cs typeface="+mn-cs"/>
              </a:rPr>
              <a:t> and in February we are opening JIRA.  It is therefore an overlapping process whereby we are constantly in at least two MUC cycles in any part of the year. </a:t>
            </a:r>
            <a:endParaRPr lang="en-US" sz="1600" dirty="0"/>
          </a:p>
          <a:p>
            <a:endParaRPr lang="en-US" sz="1400" dirty="0">
              <a:latin typeface="Calibri Light" panose="020F0302020204030204" pitchFamily="34" charset="0"/>
            </a:endParaRPr>
          </a:p>
        </p:txBody>
      </p:sp>
    </p:spTree>
    <p:extLst>
      <p:ext uri="{BB962C8B-B14F-4D97-AF65-F5344CB8AC3E}">
        <p14:creationId xmlns:p14="http://schemas.microsoft.com/office/powerpoint/2010/main" val="20160537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1270000"/>
            <a:ext cx="4572000" cy="3429000"/>
          </a:xfrm>
        </p:spPr>
      </p:sp>
      <p:sp>
        <p:nvSpPr>
          <p:cNvPr id="3" name="Notes Placeholder 2"/>
          <p:cNvSpPr>
            <a:spLocks noGrp="1"/>
          </p:cNvSpPr>
          <p:nvPr>
            <p:ph type="body" idx="1"/>
          </p:nvPr>
        </p:nvSpPr>
        <p:spPr>
          <a:xfrm>
            <a:off x="79262" y="4343400"/>
            <a:ext cx="6092938" cy="41148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There have been trends of a decreasing number of measures on the MUC List, reason being we are communicating better our needs and priorities, not only with the areas that the measures are in, i.e., a substance use measure or a preventive care measure. Secondly, we are focusing on outcome measures ensuring the measures are patient-centered and patient-reported if possible.  All previous MUC Lists may be found on our pre-rulemaking website from past years. </a:t>
            </a:r>
            <a:r>
              <a:rPr lang="en-US" dirty="0"/>
              <a:t> </a:t>
            </a:r>
          </a:p>
          <a:p>
            <a:endParaRPr lang="en-US" dirty="0"/>
          </a:p>
        </p:txBody>
      </p:sp>
      <p:sp>
        <p:nvSpPr>
          <p:cNvPr id="5" name="TextBox 4"/>
          <p:cNvSpPr txBox="1"/>
          <p:nvPr/>
        </p:nvSpPr>
        <p:spPr>
          <a:xfrm>
            <a:off x="790161" y="4980716"/>
            <a:ext cx="5098774" cy="1229373"/>
          </a:xfrm>
          <a:prstGeom prst="rect">
            <a:avLst/>
          </a:prstGeom>
          <a:noFill/>
        </p:spPr>
        <p:txBody>
          <a:bodyPr wrap="square" lIns="89725" tIns="44862" rIns="89725" bIns="44862" rtlCol="0">
            <a:spAutoFit/>
          </a:bodyPr>
          <a:lstStyle/>
          <a:p>
            <a:endParaRPr lang="en-US" sz="1600" dirty="0">
              <a:latin typeface="Calibri Light" panose="020F0302020204030204" pitchFamily="34" charset="0"/>
            </a:endParaRPr>
          </a:p>
          <a:p>
            <a:r>
              <a:rPr lang="en-US" sz="1600" dirty="0">
                <a:latin typeface="Calibri Light" panose="020F0302020204030204" pitchFamily="34" charset="0"/>
              </a:rPr>
              <a:t>				</a:t>
            </a:r>
          </a:p>
          <a:p>
            <a:r>
              <a:rPr lang="en-US" sz="1600" dirty="0">
                <a:latin typeface="Calibri Light" panose="020F0302020204030204" pitchFamily="34" charset="0"/>
              </a:rPr>
              <a:t>				</a:t>
            </a:r>
            <a:endParaRPr lang="en-US" sz="1200" dirty="0">
              <a:latin typeface="Calibri Light" panose="020F0302020204030204" pitchFamily="34" charset="0"/>
            </a:endParaRPr>
          </a:p>
          <a:p>
            <a:pPr lvl="1"/>
            <a:endParaRPr lang="en-US" sz="1400" dirty="0">
              <a:latin typeface="Calibri Light" panose="020F0302020204030204" pitchFamily="34" charset="0"/>
            </a:endParaRPr>
          </a:p>
          <a:p>
            <a:endParaRPr lang="en-US" sz="1200" dirty="0">
              <a:latin typeface="Calibri Light" panose="020F0302020204030204" pitchFamily="34" charset="0"/>
            </a:endParaRPr>
          </a:p>
        </p:txBody>
      </p:sp>
    </p:spTree>
    <p:extLst>
      <p:ext uri="{BB962C8B-B14F-4D97-AF65-F5344CB8AC3E}">
        <p14:creationId xmlns:p14="http://schemas.microsoft.com/office/powerpoint/2010/main" val="10364751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Later in the slide deck we will address eCQM readiness that will speak a great deal to testing.  Last year with the exception of the MIPS-Quality measure JIRA closed on June 15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Around that date this year all of the measures across the board are closing June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Next year we are looking at possibly closing mid-May, thus again moving up the entire timeline. </a:t>
            </a:r>
            <a:endParaRPr lang="en-US" dirty="0"/>
          </a:p>
          <a:p>
            <a:endParaRPr lang="en-US" dirty="0"/>
          </a:p>
        </p:txBody>
      </p:sp>
    </p:spTree>
    <p:extLst>
      <p:ext uri="{BB962C8B-B14F-4D97-AF65-F5344CB8AC3E}">
        <p14:creationId xmlns:p14="http://schemas.microsoft.com/office/powerpoint/2010/main" val="30573959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effectLst/>
                <a:latin typeface="+mn-lt"/>
                <a:ea typeface="+mn-ea"/>
                <a:cs typeface="+mn-cs"/>
              </a:rPr>
              <a:t>The </a:t>
            </a:r>
            <a:r>
              <a:rPr lang="en-US" sz="1400" i="1" kern="1200" dirty="0">
                <a:solidFill>
                  <a:schemeClr val="tx1"/>
                </a:solidFill>
                <a:effectLst/>
                <a:latin typeface="+mn-lt"/>
                <a:ea typeface="+mn-ea"/>
                <a:cs typeface="+mn-cs"/>
              </a:rPr>
              <a:t>Open Forum </a:t>
            </a:r>
            <a:r>
              <a:rPr lang="en-US" sz="1400" kern="1200" dirty="0">
                <a:solidFill>
                  <a:schemeClr val="tx1"/>
                </a:solidFill>
                <a:effectLst/>
                <a:latin typeface="+mn-lt"/>
                <a:ea typeface="+mn-ea"/>
                <a:cs typeface="+mn-cs"/>
              </a:rPr>
              <a:t>provides a longer live demonstration and instruction of JIRA where you can ask questions about data fields, its functionality and the basic process.  During the </a:t>
            </a:r>
            <a:r>
              <a:rPr lang="en-US" sz="1400" i="1" kern="1200" dirty="0">
                <a:solidFill>
                  <a:schemeClr val="tx1"/>
                </a:solidFill>
                <a:effectLst/>
                <a:latin typeface="+mn-lt"/>
                <a:ea typeface="+mn-ea"/>
                <a:cs typeface="+mn-cs"/>
              </a:rPr>
              <a:t>Needs &amp; Priorities</a:t>
            </a:r>
            <a:r>
              <a:rPr lang="en-US" sz="1400" kern="1200" dirty="0">
                <a:solidFill>
                  <a:schemeClr val="tx1"/>
                </a:solidFill>
                <a:effectLst/>
                <a:latin typeface="+mn-lt"/>
                <a:ea typeface="+mn-ea"/>
                <a:cs typeface="+mn-cs"/>
              </a:rPr>
              <a:t> webinar each program will emphasize their individual needs and priorities for their given program by Meaningful Measure Area (MMA).   There are lots of resources on our pre-rulemaking website.</a:t>
            </a:r>
            <a:endParaRPr lang="en-US" sz="1600" dirty="0">
              <a:latin typeface="Calibri Light" panose="020F0302020204030204" pitchFamily="34" charset="0"/>
            </a:endParaRPr>
          </a:p>
          <a:p>
            <a:endParaRPr lang="en-US" sz="1400" dirty="0">
              <a:latin typeface="Calibri Light" panose="020F0302020204030204" pitchFamily="34" charset="0"/>
            </a:endParaRPr>
          </a:p>
        </p:txBody>
      </p:sp>
    </p:spTree>
    <p:extLst>
      <p:ext uri="{BB962C8B-B14F-4D97-AF65-F5344CB8AC3E}">
        <p14:creationId xmlns:p14="http://schemas.microsoft.com/office/powerpoint/2010/main" val="29693893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624621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CMS is required to submit the proposed MIPS-Quality measure and the method for developing that measure for publication in applicable specialty-appropriate peer-reviewed journal in order to add a new measure into MIPS.  This is under Section 1848(q)(2)(D)(iv) of the Act.  It’s added in Section 101(c)(1) of the Medicare Access and CHIP Reauthorization Act (MACRA).  Measure owners submitting measures into JIRA have to complete the required information by the Call for Measures deadline on June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Some of the information requested in the peer-reviewed journal article requirement template may be listed in the specific fields in the JIRA tool.  To ensure that CMS has all the necessary information from a measure owner/steward submitting and to avoid delays in the evaluation of MIPS-Quality measures, fully complete the form as an attached Word document.  The information in JIRA must be consistent with the information on your form.</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36DD86C-67A8-4A67-A5E0-C2A1B3B969DE}"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152164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6DD86C-67A8-4A67-A5E0-C2A1B3B969DE}" type="slidenum">
              <a:rPr lang="en-US" smtClean="0"/>
              <a:t>2</a:t>
            </a:fld>
            <a:endParaRPr lang="en-US" dirty="0"/>
          </a:p>
        </p:txBody>
      </p:sp>
    </p:spTree>
    <p:extLst>
      <p:ext uri="{BB962C8B-B14F-4D97-AF65-F5344CB8AC3E}">
        <p14:creationId xmlns:p14="http://schemas.microsoft.com/office/powerpoint/2010/main" val="6843381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36DD86C-67A8-4A67-A5E0-C2A1B3B969DE}"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652414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36DD86C-67A8-4A67-A5E0-C2A1B3B969DE}"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34140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36DD86C-67A8-4A67-A5E0-C2A1B3B969DE}"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246701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100" kern="1200" dirty="0">
                <a:solidFill>
                  <a:schemeClr val="tx1"/>
                </a:solidFill>
                <a:effectLst/>
                <a:latin typeface="+mn-lt"/>
                <a:ea typeface="+mn-ea"/>
                <a:cs typeface="+mn-cs"/>
              </a:rPr>
              <a:t>Electronic clinical quality measures (eCQMs) submitted to the Call for Measures have additional considerations and requested information so that CMS can ensure that the submitted measures are ready for implementation in MIPS.  We refer to this as our eCQM “readiness check.”</a:t>
            </a:r>
            <a:endParaRPr lang="en-US" sz="1050" b="0"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41253362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707589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Step two of the eCQM readiness check relates to the specification readiness of the eCQM for implementation in a national program.  The eCQMs must use a MAT to specify the measure.  The Call for Measures requests a MAT number and MAT package for all submitted eCQMs.  The value sets for eCQMs must be created in the National Library of Medicine (NLM) VSAC.   The Call for Measures requests attestation that value sets are published and publicly viewable in the VSAC.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eCQM logic must be tested using a Bonnie tool which uses test cases to verify the measure’s logic is working as intended.  For inclusion in MIPS an eCQM must have test cases that cover all branches of the logic with 100% pass rate in Bonnie.  The Call for Measures requests that Bonnie test cases for the measure are showing 100% logic coverage.  </a:t>
            </a:r>
          </a:p>
          <a:p>
            <a:endParaRPr lang="en-US" dirty="0"/>
          </a:p>
        </p:txBody>
      </p:sp>
    </p:spTree>
    <p:extLst>
      <p:ext uri="{BB962C8B-B14F-4D97-AF65-F5344CB8AC3E}">
        <p14:creationId xmlns:p14="http://schemas.microsoft.com/office/powerpoint/2010/main" val="25715991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Included here are resources to support the development and submission of eCQMs ready for implementation in MIPS, including the VSAC, Bonnie, the </a:t>
            </a:r>
            <a:r>
              <a:rPr lang="en-US" sz="1200" i="1" kern="1200" dirty="0">
                <a:solidFill>
                  <a:schemeClr val="tx1"/>
                </a:solidFill>
                <a:effectLst/>
                <a:latin typeface="+mn-lt"/>
                <a:ea typeface="+mn-ea"/>
                <a:cs typeface="+mn-cs"/>
              </a:rPr>
              <a:t>Blueprint</a:t>
            </a:r>
            <a:r>
              <a:rPr lang="en-US" sz="1200" kern="1200" dirty="0">
                <a:solidFill>
                  <a:schemeClr val="tx1"/>
                </a:solidFill>
                <a:effectLst/>
                <a:latin typeface="+mn-lt"/>
                <a:ea typeface="+mn-ea"/>
                <a:cs typeface="+mn-cs"/>
              </a:rPr>
              <a:t> and eCQM testing requirements related to feasibility. </a:t>
            </a:r>
            <a:endParaRPr lang="en-US" dirty="0">
              <a:effectLst/>
            </a:endParaRPr>
          </a:p>
          <a:p>
            <a:endParaRPr lang="en-US" dirty="0"/>
          </a:p>
        </p:txBody>
      </p:sp>
    </p:spTree>
    <p:extLst>
      <p:ext uri="{BB962C8B-B14F-4D97-AF65-F5344CB8AC3E}">
        <p14:creationId xmlns:p14="http://schemas.microsoft.com/office/powerpoint/2010/main" val="5109059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469324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 </a:t>
            </a:r>
          </a:p>
        </p:txBody>
      </p:sp>
    </p:spTree>
    <p:extLst>
      <p:ext uri="{BB962C8B-B14F-4D97-AF65-F5344CB8AC3E}">
        <p14:creationId xmlns:p14="http://schemas.microsoft.com/office/powerpoint/2010/main" val="8887644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span the scope of measures under development (MUD) through measures under consideration (MUC).  Measures actively used in CMS programs or initiatives, and those having been removed from programs — we do retain that </a:t>
            </a:r>
            <a:r>
              <a:rPr lang="en-US" sz="1200" i="1" kern="1200" dirty="0">
                <a:solidFill>
                  <a:schemeClr val="tx1"/>
                </a:solidFill>
                <a:effectLst/>
                <a:latin typeface="+mn-lt"/>
                <a:ea typeface="+mn-ea"/>
                <a:cs typeface="+mn-cs"/>
              </a:rPr>
              <a:t>historical </a:t>
            </a:r>
            <a:r>
              <a:rPr lang="en-US" sz="1200" kern="1200" dirty="0">
                <a:solidFill>
                  <a:schemeClr val="tx1"/>
                </a:solidFill>
                <a:effectLst/>
                <a:latin typeface="+mn-lt"/>
                <a:ea typeface="+mn-ea"/>
                <a:cs typeface="+mn-cs"/>
              </a:rPr>
              <a:t>information.  For those still doing development, you get an opportunity to see what has been used in the past.  We offer information that links to different resources to elaborate on why a given measure may have been removed from a program, such as a topped out measure.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Tree>
    <p:extLst>
      <p:ext uri="{BB962C8B-B14F-4D97-AF65-F5344CB8AC3E}">
        <p14:creationId xmlns:p14="http://schemas.microsoft.com/office/powerpoint/2010/main" val="14953422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2F4037-46CC-6045-BE7A-CA09502B4830}" type="slidenum">
              <a:rPr lang="en-US" smtClean="0"/>
              <a:t>3</a:t>
            </a:fld>
            <a:endParaRPr lang="en-US" dirty="0"/>
          </a:p>
        </p:txBody>
      </p:sp>
    </p:spTree>
    <p:extLst>
      <p:ext uri="{BB962C8B-B14F-4D97-AF65-F5344CB8AC3E}">
        <p14:creationId xmlns:p14="http://schemas.microsoft.com/office/powerpoint/2010/main" val="6120306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Currently, there are approximately 37 programs and initiatives in CMIT that cover 2,238 measures.  We work with NQF to ensure we have the most up-to-date NQF identifiers and endorsement status. We’ve worked very closely with CMS over the past year to be inclusive of their Meaningful Measure Area (MMA) framework so that you can find measures related to those areas.  We provide information on the type of measure, the data source, and then the status of that measure within a given program.  </a:t>
            </a:r>
            <a:endParaRPr lang="en-US" dirty="0">
              <a:effectLst/>
            </a:endParaRPr>
          </a:p>
          <a:p>
            <a:r>
              <a:rPr lang="en-US" sz="1200"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We work to update information three times a year, corresponding with the federal rulemaking process. As proposed rules come out for various programs, we scan that information and collect data. We send that information to CMS program leads to validate and publish it.  A corresponding final rule then will come out for that program and we do the same process.  That measure information collected through the end of November-early December, those rules are released and the MUC List and all of that information is updated in February. </a:t>
            </a:r>
            <a:endParaRPr lang="en-US" dirty="0"/>
          </a:p>
          <a:p>
            <a:endParaRPr lang="en-US" dirty="0"/>
          </a:p>
        </p:txBody>
      </p:sp>
    </p:spTree>
    <p:extLst>
      <p:ext uri="{BB962C8B-B14F-4D97-AF65-F5344CB8AC3E}">
        <p14:creationId xmlns:p14="http://schemas.microsoft.com/office/powerpoint/2010/main" val="19068916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a:solidFill>
                  <a:schemeClr val="tx1"/>
                </a:solidFill>
                <a:effectLst/>
                <a:latin typeface="+mn-lt"/>
                <a:ea typeface="+mn-ea"/>
                <a:cs typeface="+mn-cs"/>
              </a:rPr>
              <a:t>Requirements for submission</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Is this measure used in another program?  </a:t>
            </a:r>
          </a:p>
          <a:p>
            <a:r>
              <a:rPr lang="en-US" sz="1200" kern="1200" dirty="0">
                <a:solidFill>
                  <a:schemeClr val="tx1"/>
                </a:solidFill>
                <a:effectLst/>
                <a:latin typeface="+mn-lt"/>
                <a:ea typeface="+mn-ea"/>
                <a:cs typeface="+mn-cs"/>
              </a:rPr>
              <a:t>Has this measure been submitted to the MUC List before?  If so, what’s the identifier? </a:t>
            </a:r>
          </a:p>
          <a:p>
            <a:r>
              <a:rPr lang="en-US" sz="1200" kern="1200" dirty="0">
                <a:solidFill>
                  <a:schemeClr val="tx1"/>
                </a:solidFill>
                <a:effectLst/>
                <a:latin typeface="+mn-lt"/>
                <a:ea typeface="+mn-ea"/>
                <a:cs typeface="+mn-cs"/>
              </a:rPr>
              <a:t>Are there similar or competing measures within a program?</a:t>
            </a:r>
          </a:p>
          <a:p>
            <a:endParaRPr lang="en-US" dirty="0"/>
          </a:p>
        </p:txBody>
      </p:sp>
    </p:spTree>
    <p:extLst>
      <p:ext uri="{BB962C8B-B14F-4D97-AF65-F5344CB8AC3E}">
        <p14:creationId xmlns:p14="http://schemas.microsoft.com/office/powerpoint/2010/main" val="41985226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One of our new functionalities is the Environmental Scan Support Tool (ESST) and will be released into CMIT in the next couple of weeks.  We’ve been working to automate an environmental scan search process to help prioritize and locate some of this biomedical literature.  This for applicable for both process and outcome measures in CMIT.</a:t>
            </a:r>
            <a:endParaRPr lang="en-US" dirty="0"/>
          </a:p>
          <a:p>
            <a:endParaRPr lang="en-US" dirty="0"/>
          </a:p>
        </p:txBody>
      </p:sp>
    </p:spTree>
    <p:extLst>
      <p:ext uri="{BB962C8B-B14F-4D97-AF65-F5344CB8AC3E}">
        <p14:creationId xmlns:p14="http://schemas.microsoft.com/office/powerpoint/2010/main" val="3779966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Clinical quality measures (CQMs) are used to create an ontology that describes the concept of a measure by identifying the population, the health status, or the processes that are part of that measure concept, and the expected goal change.  We worked to build that ontology to provide an AI tool to conduct searches to identify the most relevant PubMed content.  Manual extraction was also done based on sources identified in the MIF form; thus, building a comprehensive library that is updated once a month.</a:t>
            </a:r>
          </a:p>
          <a:p>
            <a:r>
              <a:rPr lang="en-US" sz="1200" kern="1200" dirty="0">
                <a:solidFill>
                  <a:schemeClr val="tx1"/>
                </a:solidFill>
                <a:effectLst/>
                <a:latin typeface="+mn-lt"/>
                <a:ea typeface="+mn-ea"/>
                <a:cs typeface="+mn-cs"/>
              </a:rPr>
              <a:t> </a:t>
            </a:r>
          </a:p>
          <a:p>
            <a:endParaRPr lang="en-US" dirty="0"/>
          </a:p>
        </p:txBody>
      </p:sp>
    </p:spTree>
    <p:extLst>
      <p:ext uri="{BB962C8B-B14F-4D97-AF65-F5344CB8AC3E}">
        <p14:creationId xmlns:p14="http://schemas.microsoft.com/office/powerpoint/2010/main" val="34283202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 get to the actual specification information, click on the measure and come to the tab with various high-level specifications in terms of description, numerator, etc.  More information is available related to the developer/steward.  There are characteristics here in terms of the measure type and any NQF information and program-specific information with the status of each measure within that program.  Additionally, then click to find information about the data sources and the date of implementation.</a:t>
            </a:r>
          </a:p>
          <a:p>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Search by program level by MUC ID/MUC year</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Search by considered measures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Search by measure comparison</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Search by associated measure </a:t>
            </a:r>
          </a:p>
          <a:p>
            <a:endParaRPr lang="en-US" dirty="0"/>
          </a:p>
        </p:txBody>
      </p:sp>
    </p:spTree>
    <p:extLst>
      <p:ext uri="{BB962C8B-B14F-4D97-AF65-F5344CB8AC3E}">
        <p14:creationId xmlns:p14="http://schemas.microsoft.com/office/powerpoint/2010/main" val="31928744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991772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mj-lt"/>
              <a:cs typeface="Arial" pitchFamily="34" charset="0"/>
            </a:endParaRPr>
          </a:p>
        </p:txBody>
      </p:sp>
    </p:spTree>
    <p:extLst>
      <p:ext uri="{BB962C8B-B14F-4D97-AF65-F5344CB8AC3E}">
        <p14:creationId xmlns:p14="http://schemas.microsoft.com/office/powerpoint/2010/main" val="86844022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MAP is made up of a multi-stakeholder group that encompasses a variety of different perspectives which allows for a very transparent process.  The input provided during this comment period provides valuable input to CMS.</a:t>
            </a:r>
            <a:endParaRPr lang="en-US" dirty="0"/>
          </a:p>
          <a:p>
            <a:endParaRPr lang="en-US" dirty="0"/>
          </a:p>
        </p:txBody>
      </p:sp>
    </p:spTree>
    <p:extLst>
      <p:ext uri="{BB962C8B-B14F-4D97-AF65-F5344CB8AC3E}">
        <p14:creationId xmlns:p14="http://schemas.microsoft.com/office/powerpoint/2010/main" val="5346039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Depicted on this slide is the MAP structure.  The coordinating committee adjudicates the recommendations from the various MAP workgroups — hospital workgroup, clinician workgroup, post-acute care workgroup.  We recently added the rural health workgroup, which will be tasked to review every measure on the MUC List and how they believe it fulfills a need for the rural population and their particular patients and beneficiaries. </a:t>
            </a:r>
            <a:endParaRPr lang="en-US" dirty="0"/>
          </a:p>
          <a:p>
            <a:pPr lvl="0">
              <a:defRPr/>
            </a:pPr>
            <a:endParaRPr lang="en-US" dirty="0"/>
          </a:p>
          <a:p>
            <a:endParaRPr lang="en-US" dirty="0"/>
          </a:p>
        </p:txBody>
      </p:sp>
    </p:spTree>
    <p:extLst>
      <p:ext uri="{BB962C8B-B14F-4D97-AF65-F5344CB8AC3E}">
        <p14:creationId xmlns:p14="http://schemas.microsoft.com/office/powerpoint/2010/main" val="317954219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28601" y="4343400"/>
            <a:ext cx="6542314" cy="4604657"/>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Here we have the various types of members.  The MAP members include organizational representatives of subject matter experts (SMEs) and federal government liaisons, LNOs.  Bringing this group together to discuss measures lends to an open and transparent process which allows a variety of voices to be heard regarding each measure on the MUC List. </a:t>
            </a:r>
            <a:endParaRPr lang="en-US" sz="1050" dirty="0"/>
          </a:p>
          <a:p>
            <a:endParaRPr lang="en-US" sz="1100" dirty="0"/>
          </a:p>
        </p:txBody>
      </p:sp>
    </p:spTree>
    <p:extLst>
      <p:ext uri="{BB962C8B-B14F-4D97-AF65-F5344CB8AC3E}">
        <p14:creationId xmlns:p14="http://schemas.microsoft.com/office/powerpoint/2010/main" val="16197437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200" kern="1200" dirty="0">
                <a:solidFill>
                  <a:schemeClr val="tx1"/>
                </a:solidFill>
                <a:effectLst/>
                <a:latin typeface="+mn-lt"/>
                <a:ea typeface="+mn-ea"/>
                <a:cs typeface="+mn-cs"/>
              </a:rPr>
              <a:t>As measures go through the pre-rulemaking cycle and get to the MAP, people have expressed difficulty with connecting the measure with the previous CMS quality strategy.  Meaningful Measures makes that connection between the quality work of CMS and the measures in our programs.</a:t>
            </a:r>
            <a:endParaRPr lang="en-US" dirty="0"/>
          </a:p>
          <a:p>
            <a:endParaRPr lang="en-US" dirty="0"/>
          </a:p>
        </p:txBody>
      </p:sp>
      <p:sp>
        <p:nvSpPr>
          <p:cNvPr id="4" name="Slide Number Placeholder 3"/>
          <p:cNvSpPr>
            <a:spLocks noGrp="1"/>
          </p:cNvSpPr>
          <p:nvPr>
            <p:ph type="sldNum" sz="quarter" idx="10"/>
          </p:nvPr>
        </p:nvSpPr>
        <p:spPr/>
        <p:txBody>
          <a:bodyPr/>
          <a:lstStyle/>
          <a:p>
            <a:fld id="{A32F4037-46CC-6045-BE7A-CA09502B4830}" type="slidenum">
              <a:rPr lang="en-US" smtClean="0"/>
              <a:t>4</a:t>
            </a:fld>
            <a:endParaRPr lang="en-US" dirty="0"/>
          </a:p>
        </p:txBody>
      </p:sp>
    </p:spTree>
    <p:extLst>
      <p:ext uri="{BB962C8B-B14F-4D97-AF65-F5344CB8AC3E}">
        <p14:creationId xmlns:p14="http://schemas.microsoft.com/office/powerpoint/2010/main" val="235432765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a:solidFill>
                  <a:schemeClr val="tx1"/>
                </a:solidFill>
                <a:effectLst/>
                <a:latin typeface="+mn-lt"/>
                <a:ea typeface="+mn-ea"/>
                <a:cs typeface="+mn-cs"/>
              </a:rPr>
              <a:t>MAP measure selection criteria</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Are endorsement ready</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Address CMS healthcare priorities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Fill gaps within programs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Ideally, outcome measures</a:t>
            </a:r>
            <a:endParaRPr lang="en-US" dirty="0">
              <a:effectLst/>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understand that a process measure needs to get to that point where an outcome measure is developed and ready for use.  We welcome more person and family-centered care in service measures.  We also seek to promote alignment across our programs and within the program itself, and look at the burden of a measure and how it may impact providers and those reporting on measures. </a:t>
            </a:r>
            <a:endParaRPr lang="en-US" dirty="0"/>
          </a:p>
          <a:p>
            <a:r>
              <a:rPr lang="en-US" dirty="0"/>
              <a:t> </a:t>
            </a:r>
          </a:p>
        </p:txBody>
      </p:sp>
    </p:spTree>
    <p:extLst>
      <p:ext uri="{BB962C8B-B14F-4D97-AF65-F5344CB8AC3E}">
        <p14:creationId xmlns:p14="http://schemas.microsoft.com/office/powerpoint/2010/main" val="327859773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6632722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06660" y="4400551"/>
            <a:ext cx="6489819" cy="3600450"/>
          </a:xfrm>
        </p:spPr>
        <p:txBody>
          <a:bodyPr/>
          <a:lstStyle/>
          <a:p>
            <a:pPr marL="171450" indent="-171450">
              <a:buFont typeface="Arial" panose="020B0604020202020204" pitchFamily="34" charset="0"/>
              <a:buChar char="•"/>
            </a:pPr>
            <a:r>
              <a:rPr lang="en-US" dirty="0"/>
              <a:t>MAP may </a:t>
            </a:r>
            <a:r>
              <a:rPr lang="en-US" i="1" dirty="0"/>
              <a:t>support </a:t>
            </a:r>
            <a:r>
              <a:rPr lang="en-US" dirty="0"/>
              <a:t>a measure for rulemaking that addresses a previously identified gap in a program or promotes alignment.  </a:t>
            </a:r>
          </a:p>
          <a:p>
            <a:endParaRPr lang="en-US" dirty="0"/>
          </a:p>
          <a:p>
            <a:pPr marL="171450" indent="-171450">
              <a:buFont typeface="Arial" panose="020B0604020202020204" pitchFamily="34" charset="0"/>
              <a:buChar char="•"/>
            </a:pPr>
            <a:r>
              <a:rPr lang="en-US" dirty="0"/>
              <a:t>MAP may </a:t>
            </a:r>
            <a:r>
              <a:rPr lang="en-US" i="1" dirty="0"/>
              <a:t>conditionally support </a:t>
            </a:r>
            <a:r>
              <a:rPr lang="en-US" dirty="0"/>
              <a:t>a measure if the group thinks it is ready for rulemaking, but needs NQF endorsement. </a:t>
            </a:r>
          </a:p>
          <a:p>
            <a:endParaRPr lang="en-US" dirty="0"/>
          </a:p>
          <a:p>
            <a:pPr marL="171450" indent="-171450">
              <a:buFont typeface="Arial" panose="020B0604020202020204" pitchFamily="34" charset="0"/>
              <a:buChar char="•"/>
            </a:pPr>
            <a:r>
              <a:rPr lang="en-US" dirty="0"/>
              <a:t>The “refine and resubmit” category is new this year and implemented by the MAP to express support for the concept of a measure with the stipulation that it requires modifications such as testing before implementation. </a:t>
            </a:r>
          </a:p>
          <a:p>
            <a:endParaRPr lang="en-US" dirty="0"/>
          </a:p>
          <a:p>
            <a:pPr marL="171450" indent="-171450">
              <a:buFont typeface="Arial" panose="020B0604020202020204" pitchFamily="34" charset="0"/>
              <a:buChar char="•"/>
            </a:pPr>
            <a:r>
              <a:rPr lang="en-US" dirty="0"/>
              <a:t>MAP </a:t>
            </a:r>
            <a:r>
              <a:rPr lang="en-US" i="1" dirty="0"/>
              <a:t>does not support </a:t>
            </a:r>
            <a:r>
              <a:rPr lang="en-US" dirty="0"/>
              <a:t>a measure for rulemaking, if it overlaps with existing measures or if a different measure better addresses the needs of the program.</a:t>
            </a:r>
          </a:p>
          <a:p>
            <a:endParaRPr lang="en-US" dirty="0"/>
          </a:p>
        </p:txBody>
      </p:sp>
      <p:sp>
        <p:nvSpPr>
          <p:cNvPr id="4" name="Slide Number Placeholder 3"/>
          <p:cNvSpPr>
            <a:spLocks noGrp="1"/>
          </p:cNvSpPr>
          <p:nvPr>
            <p:ph type="sldNum" sz="quarter" idx="10"/>
          </p:nvPr>
        </p:nvSpPr>
        <p:spPr/>
        <p:txBody>
          <a:bodyPr/>
          <a:lstStyle/>
          <a:p>
            <a:fld id="{0BE74AA5-6469-4F8B-9402-32350A0B1A94}" type="slidenum">
              <a:rPr lang="en-US" smtClean="0">
                <a:solidFill>
                  <a:prstClr val="black"/>
                </a:solidFill>
              </a:rPr>
              <a:pPr/>
              <a:t>51</a:t>
            </a:fld>
            <a:endParaRPr lang="en-US" dirty="0">
              <a:solidFill>
                <a:prstClr val="black"/>
              </a:solidFill>
            </a:endParaRPr>
          </a:p>
        </p:txBody>
      </p:sp>
    </p:spTree>
    <p:extLst>
      <p:ext uri="{BB962C8B-B14F-4D97-AF65-F5344CB8AC3E}">
        <p14:creationId xmlns:p14="http://schemas.microsoft.com/office/powerpoint/2010/main" val="397622755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endParaRPr lang="en-US" dirty="0"/>
          </a:p>
          <a:p>
            <a:endParaRPr lang="en-US" dirty="0"/>
          </a:p>
          <a:p>
            <a:endParaRPr lang="en-US" dirty="0"/>
          </a:p>
        </p:txBody>
      </p:sp>
    </p:spTree>
    <p:extLst>
      <p:ext uri="{BB962C8B-B14F-4D97-AF65-F5344CB8AC3E}">
        <p14:creationId xmlns:p14="http://schemas.microsoft.com/office/powerpoint/2010/main" val="238359324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kern="1200" dirty="0">
                <a:solidFill>
                  <a:schemeClr val="tx1"/>
                </a:solidFill>
                <a:effectLst/>
                <a:latin typeface="+mn-lt"/>
                <a:ea typeface="+mn-ea"/>
                <a:cs typeface="+mn-cs"/>
              </a:rPr>
              <a:t>An algorithm ensures the following</a:t>
            </a:r>
            <a:r>
              <a:rPr lang="en-US"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Is it an outcome measure?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Is it addressing gaps?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Is it addressing any kind of quality challenges?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Can it be feasibly reported?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Is it actually in current use?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Have any issues been identified? </a:t>
            </a:r>
            <a:endParaRPr lang="en-US" dirty="0"/>
          </a:p>
          <a:p>
            <a:endParaRPr lang="en-US" dirty="0"/>
          </a:p>
        </p:txBody>
      </p:sp>
    </p:spTree>
    <p:extLst>
      <p:ext uri="{BB962C8B-B14F-4D97-AF65-F5344CB8AC3E}">
        <p14:creationId xmlns:p14="http://schemas.microsoft.com/office/powerpoint/2010/main" val="120654364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a:t>
            </a:r>
            <a:r>
              <a:rPr lang="en-US" sz="1200" i="1" kern="1200" dirty="0">
                <a:solidFill>
                  <a:schemeClr val="tx1"/>
                </a:solidFill>
                <a:effectLst/>
                <a:latin typeface="+mn-lt"/>
                <a:ea typeface="+mn-ea"/>
                <a:cs typeface="+mn-cs"/>
              </a:rPr>
              <a:t>September</a:t>
            </a:r>
            <a:r>
              <a:rPr lang="en-US" sz="1200" kern="1200" dirty="0">
                <a:solidFill>
                  <a:schemeClr val="tx1"/>
                </a:solidFill>
                <a:effectLst/>
                <a:latin typeface="+mn-lt"/>
                <a:ea typeface="+mn-ea"/>
                <a:cs typeface="+mn-cs"/>
              </a:rPr>
              <a:t>, the coordinating committee will discuss strategic guidance for the workgroups to use during their pre-rulemaking.  In </a:t>
            </a:r>
            <a:r>
              <a:rPr lang="en-US" sz="1200" i="1" kern="1200" dirty="0">
                <a:solidFill>
                  <a:schemeClr val="tx1"/>
                </a:solidFill>
                <a:effectLst/>
                <a:latin typeface="+mn-lt"/>
                <a:ea typeface="+mn-ea"/>
                <a:cs typeface="+mn-cs"/>
              </a:rPr>
              <a:t>October</a:t>
            </a:r>
            <a:r>
              <a:rPr lang="en-US" sz="1200" kern="1200" dirty="0">
                <a:solidFill>
                  <a:schemeClr val="tx1"/>
                </a:solidFill>
                <a:effectLst/>
                <a:latin typeface="+mn-lt"/>
                <a:ea typeface="+mn-ea"/>
                <a:cs typeface="+mn-cs"/>
              </a:rPr>
              <a:t> and </a:t>
            </a:r>
            <a:r>
              <a:rPr lang="en-US" sz="1200" i="1" kern="1200" dirty="0">
                <a:solidFill>
                  <a:schemeClr val="tx1"/>
                </a:solidFill>
                <a:effectLst/>
                <a:latin typeface="+mn-lt"/>
                <a:ea typeface="+mn-ea"/>
                <a:cs typeface="+mn-cs"/>
              </a:rPr>
              <a:t>November</a:t>
            </a:r>
            <a:r>
              <a:rPr lang="en-US" sz="1200" kern="1200" dirty="0">
                <a:solidFill>
                  <a:schemeClr val="tx1"/>
                </a:solidFill>
                <a:effectLst/>
                <a:latin typeface="+mn-lt"/>
                <a:ea typeface="+mn-ea"/>
                <a:cs typeface="+mn-cs"/>
              </a:rPr>
              <a:t> we will have web meetings with workgroup members to ensure that they understand the process and their role within the pre-rulemaking cycle.  On or before </a:t>
            </a:r>
            <a:r>
              <a:rPr lang="en-US" sz="1200" i="1" kern="1200" dirty="0">
                <a:solidFill>
                  <a:schemeClr val="tx1"/>
                </a:solidFill>
                <a:effectLst/>
                <a:latin typeface="+mn-lt"/>
                <a:ea typeface="+mn-ea"/>
                <a:cs typeface="+mn-cs"/>
              </a:rPr>
              <a:t>December 1</a:t>
            </a:r>
            <a:r>
              <a:rPr lang="en-US" sz="1200" i="1" kern="1200" baseline="30000" dirty="0">
                <a:solidFill>
                  <a:schemeClr val="tx1"/>
                </a:solidFill>
                <a:effectLst/>
                <a:latin typeface="+mn-lt"/>
                <a:ea typeface="+mn-ea"/>
                <a:cs typeface="+mn-cs"/>
              </a:rPr>
              <a:t>st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statute dictates the MUC List will be published, and in between </a:t>
            </a:r>
            <a:r>
              <a:rPr lang="en-US" sz="1200" i="1" kern="1200" dirty="0">
                <a:solidFill>
                  <a:schemeClr val="tx1"/>
                </a:solidFill>
                <a:effectLst/>
                <a:latin typeface="+mn-lt"/>
                <a:ea typeface="+mn-ea"/>
                <a:cs typeface="+mn-cs"/>
              </a:rPr>
              <a:t>November</a:t>
            </a:r>
            <a:r>
              <a:rPr lang="en-US" sz="1200" kern="1200" dirty="0">
                <a:solidFill>
                  <a:schemeClr val="tx1"/>
                </a:solidFill>
                <a:effectLst/>
                <a:latin typeface="+mn-lt"/>
                <a:ea typeface="+mn-ea"/>
                <a:cs typeface="+mn-cs"/>
              </a:rPr>
              <a:t> and </a:t>
            </a:r>
            <a:r>
              <a:rPr lang="en-US" sz="1200" i="1" kern="1200" dirty="0">
                <a:solidFill>
                  <a:schemeClr val="tx1"/>
                </a:solidFill>
                <a:effectLst/>
                <a:latin typeface="+mn-lt"/>
                <a:ea typeface="+mn-ea"/>
                <a:cs typeface="+mn-cs"/>
              </a:rPr>
              <a:t>December </a:t>
            </a:r>
            <a:r>
              <a:rPr lang="en-US" sz="1200" kern="1200" dirty="0">
                <a:solidFill>
                  <a:schemeClr val="tx1"/>
                </a:solidFill>
                <a:effectLst/>
                <a:latin typeface="+mn-lt"/>
                <a:ea typeface="+mn-ea"/>
                <a:cs typeface="+mn-cs"/>
              </a:rPr>
              <a:t>NQF will put out the MUC List for public comment.  When the in-person workgroup meetings begin, they will turn off the public commenting tool.  The workgroups will come together and discuss each measure on the MUC List.  Between </a:t>
            </a:r>
            <a:r>
              <a:rPr lang="en-US" sz="1200" i="1" kern="1200" dirty="0">
                <a:solidFill>
                  <a:schemeClr val="tx1"/>
                </a:solidFill>
                <a:effectLst/>
                <a:latin typeface="+mn-lt"/>
                <a:ea typeface="+mn-ea"/>
                <a:cs typeface="+mn-cs"/>
              </a:rPr>
              <a:t>December and January </a:t>
            </a:r>
            <a:r>
              <a:rPr lang="en-US" sz="1200" kern="1200" dirty="0">
                <a:solidFill>
                  <a:schemeClr val="tx1"/>
                </a:solidFill>
                <a:effectLst/>
                <a:latin typeface="+mn-lt"/>
                <a:ea typeface="+mn-ea"/>
                <a:cs typeface="+mn-cs"/>
              </a:rPr>
              <a:t>— January being when they have the coordinating committee meeting — they will hold another public commenting period for comment on where the MAP workgroups came to consensus regarding each measure.  The coordinating committee then adjudicates the MAP workgroup’s recommendations, and no later than </a:t>
            </a:r>
            <a:r>
              <a:rPr lang="en-US" sz="1200" i="1" kern="1200" dirty="0">
                <a:solidFill>
                  <a:schemeClr val="tx1"/>
                </a:solidFill>
                <a:effectLst/>
                <a:latin typeface="+mn-lt"/>
                <a:ea typeface="+mn-ea"/>
                <a:cs typeface="+mn-cs"/>
              </a:rPr>
              <a:t>February 1</a:t>
            </a:r>
            <a:r>
              <a:rPr lang="en-US" sz="1200" i="1" kern="1200" baseline="30000" dirty="0">
                <a:solidFill>
                  <a:schemeClr val="tx1"/>
                </a:solidFill>
                <a:effectLst/>
                <a:latin typeface="+mn-lt"/>
                <a:ea typeface="+mn-ea"/>
                <a:cs typeface="+mn-cs"/>
              </a:rPr>
              <a:t>st </a:t>
            </a:r>
            <a:r>
              <a:rPr lang="en-US" sz="1200" kern="1200" dirty="0">
                <a:solidFill>
                  <a:schemeClr val="tx1"/>
                </a:solidFill>
                <a:effectLst/>
                <a:latin typeface="+mn-lt"/>
                <a:ea typeface="+mn-ea"/>
                <a:cs typeface="+mn-cs"/>
              </a:rPr>
              <a:t>NQF will deliver to CMS the list of measures and their final recommendations. </a:t>
            </a:r>
            <a:endParaRPr lang="en-US" dirty="0"/>
          </a:p>
          <a:p>
            <a:endParaRPr lang="en-US" dirty="0"/>
          </a:p>
        </p:txBody>
      </p:sp>
    </p:spTree>
    <p:extLst>
      <p:ext uri="{BB962C8B-B14F-4D97-AF65-F5344CB8AC3E}">
        <p14:creationId xmlns:p14="http://schemas.microsoft.com/office/powerpoint/2010/main" val="250145490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have just closed out the nominations for folks to serve on the MAP for which the seats are eligible for appointment each year.  The formal Call for Nominations occurs early spring but accepted year-round.  Use the link provided if you are interested in serving on a MAP.  There you may submit your name or nominate a colleague.  We are always looking for a voice on a variety of different perspectives. </a:t>
            </a:r>
            <a:endParaRPr lang="en-US" dirty="0"/>
          </a:p>
          <a:p>
            <a:endParaRPr lang="en-US" dirty="0"/>
          </a:p>
        </p:txBody>
      </p:sp>
    </p:spTree>
    <p:extLst>
      <p:ext uri="{BB962C8B-B14F-4D97-AF65-F5344CB8AC3E}">
        <p14:creationId xmlns:p14="http://schemas.microsoft.com/office/powerpoint/2010/main" val="292371350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Vince Brown of Battelle, the Measures Management System (MMS) contractor for CMS, will present the overview of JIRA for 2019.</a:t>
            </a:r>
            <a:endParaRPr lang="en-US" dirty="0"/>
          </a:p>
        </p:txBody>
      </p:sp>
    </p:spTree>
    <p:extLst>
      <p:ext uri="{BB962C8B-B14F-4D97-AF65-F5344CB8AC3E}">
        <p14:creationId xmlns:p14="http://schemas.microsoft.com/office/powerpoint/2010/main" val="301857671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On the pre-rulemaking website you can access a downloadable User Guide that walks you through questions and screen guidance for purposes of familiarization. This particular presentation is more directed toward those familiar with JIRA.  The </a:t>
            </a:r>
            <a:r>
              <a:rPr lang="en-US" sz="1200" i="1" kern="1200" dirty="0">
                <a:solidFill>
                  <a:schemeClr val="tx1"/>
                </a:solidFill>
                <a:effectLst/>
                <a:latin typeface="+mn-lt"/>
                <a:ea typeface="+mn-ea"/>
                <a:cs typeface="+mn-cs"/>
              </a:rPr>
              <a:t>Open Forums </a:t>
            </a:r>
            <a:r>
              <a:rPr lang="en-US" sz="1200" kern="1200" dirty="0">
                <a:solidFill>
                  <a:schemeClr val="tx1"/>
                </a:solidFill>
                <a:effectLst/>
                <a:latin typeface="+mn-lt"/>
                <a:ea typeface="+mn-ea"/>
                <a:cs typeface="+mn-cs"/>
              </a:rPr>
              <a:t>occurring this Thursday and next Tuesday will provide a more in-depth introduction and are more suited for people new to JIRA.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2018 users were required to select one and </a:t>
            </a:r>
            <a:r>
              <a:rPr lang="en-US" sz="1200" i="1" kern="1200" dirty="0">
                <a:solidFill>
                  <a:schemeClr val="tx1"/>
                </a:solidFill>
                <a:effectLst/>
                <a:latin typeface="+mn-lt"/>
                <a:ea typeface="+mn-ea"/>
                <a:cs typeface="+mn-cs"/>
              </a:rPr>
              <a:t>only</a:t>
            </a:r>
            <a:r>
              <a:rPr lang="en-US" sz="1200" kern="1200" dirty="0">
                <a:solidFill>
                  <a:schemeClr val="tx1"/>
                </a:solidFill>
                <a:effectLst/>
                <a:latin typeface="+mn-lt"/>
                <a:ea typeface="+mn-ea"/>
                <a:cs typeface="+mn-cs"/>
              </a:rPr>
              <a:t> </a:t>
            </a:r>
            <a:r>
              <a:rPr lang="en-US" sz="1200" i="0" kern="1200" dirty="0">
                <a:solidFill>
                  <a:schemeClr val="tx1"/>
                </a:solidFill>
                <a:effectLst/>
                <a:latin typeface="+mn-lt"/>
                <a:ea typeface="+mn-ea"/>
                <a:cs typeface="+mn-cs"/>
              </a:rPr>
              <a:t>one </a:t>
            </a:r>
            <a:r>
              <a:rPr lang="en-US" sz="1200" kern="1200" dirty="0">
                <a:solidFill>
                  <a:schemeClr val="tx1"/>
                </a:solidFill>
                <a:effectLst/>
                <a:latin typeface="+mn-lt"/>
                <a:ea typeface="+mn-ea"/>
                <a:cs typeface="+mn-cs"/>
              </a:rPr>
              <a:t>priority and one and only one Meaningful Measure.  For 2019 at your option, you can add a </a:t>
            </a:r>
            <a:r>
              <a:rPr lang="en-US" sz="1200" i="1" kern="1200" dirty="0">
                <a:solidFill>
                  <a:schemeClr val="tx1"/>
                </a:solidFill>
                <a:effectLst/>
                <a:latin typeface="+mn-lt"/>
                <a:ea typeface="+mn-ea"/>
                <a:cs typeface="+mn-cs"/>
              </a:rPr>
              <a:t>secondary</a:t>
            </a:r>
            <a:r>
              <a:rPr lang="en-US" sz="1200" kern="1200" dirty="0">
                <a:solidFill>
                  <a:schemeClr val="tx1"/>
                </a:solidFill>
                <a:effectLst/>
                <a:latin typeface="+mn-lt"/>
                <a:ea typeface="+mn-ea"/>
                <a:cs typeface="+mn-cs"/>
              </a:rPr>
              <a:t> priority and a secondary Meaningful Measure.  The feedback we received indicated confusion amongst people regarding which priority fit their given measure best and for that reason this change was incorporated.</a:t>
            </a:r>
          </a:p>
        </p:txBody>
      </p:sp>
    </p:spTree>
    <p:extLst>
      <p:ext uri="{BB962C8B-B14F-4D97-AF65-F5344CB8AC3E}">
        <p14:creationId xmlns:p14="http://schemas.microsoft.com/office/powerpoint/2010/main" val="39327079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program formerly known as EHR Incentive for eligible hospitals (EHs) and critical access hospitals (CAHs) has been editorially renamed to be called “promoting interoperability.”  We would receive frequent questions regarding the difference between an exclusion vs. an exception.  For this reason, we have modified that one field to encompass both of those ideas.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Last year there was a Meaningful Measure Area (MMA) called “patient reported functional outcomes.”  That MMA has been simplified to be functional outcomes </a:t>
            </a:r>
            <a:r>
              <a:rPr lang="en-US" sz="1200" i="1" kern="1200" dirty="0">
                <a:solidFill>
                  <a:schemeClr val="tx1"/>
                </a:solidFill>
                <a:effectLst/>
                <a:latin typeface="+mn-lt"/>
                <a:ea typeface="+mn-ea"/>
                <a:cs typeface="+mn-cs"/>
              </a:rPr>
              <a:t>only</a:t>
            </a:r>
            <a:r>
              <a:rPr lang="en-US" sz="1200" kern="1200" dirty="0">
                <a:solidFill>
                  <a:schemeClr val="tx1"/>
                </a:solidFill>
                <a:effectLst/>
                <a:latin typeface="+mn-lt"/>
                <a:ea typeface="+mn-ea"/>
                <a:cs typeface="+mn-cs"/>
              </a:rPr>
              <a:t>. An additional change not indicated on this slide is for your NQF ID number.  If the measure is in the NQF system, that identifying number had previously been a numeric value up to four digits. NQF has added a letter at the end to designate certain measures.  We have expanded that field and updated JIRA to accommodate that change; therefore, some measures will have an “e” at the end that has special significance in the NQF world.  Lastly, for the MIPS program when entering a measure you are required to make the distinction in JIRA between MIPS-Quality vs. MIPS-Cost.</a:t>
            </a:r>
          </a:p>
        </p:txBody>
      </p:sp>
    </p:spTree>
    <p:extLst>
      <p:ext uri="{BB962C8B-B14F-4D97-AF65-F5344CB8AC3E}">
        <p14:creationId xmlns:p14="http://schemas.microsoft.com/office/powerpoint/2010/main" val="24447408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200" kern="1200" dirty="0">
                <a:solidFill>
                  <a:schemeClr val="tx1"/>
                </a:solidFill>
                <a:effectLst/>
                <a:latin typeface="+mn-lt"/>
                <a:ea typeface="+mn-ea"/>
                <a:cs typeface="+mn-cs"/>
              </a:rPr>
              <a:t>As measures go through the pre-rulemaking cycle and get to the MAP, people have expressed difficulty with connecting the measure with the previous CMS quality strategy.  Meaningful Measures makes that connection between the quality work of CMS and the measures in our programs.</a:t>
            </a:r>
            <a:endParaRPr lang="en-US" dirty="0"/>
          </a:p>
          <a:p>
            <a:endParaRPr lang="en-US" dirty="0"/>
          </a:p>
        </p:txBody>
      </p:sp>
      <p:sp>
        <p:nvSpPr>
          <p:cNvPr id="4" name="Slide Number Placeholder 3"/>
          <p:cNvSpPr>
            <a:spLocks noGrp="1"/>
          </p:cNvSpPr>
          <p:nvPr>
            <p:ph type="sldNum" sz="quarter" idx="10"/>
          </p:nvPr>
        </p:nvSpPr>
        <p:spPr/>
        <p:txBody>
          <a:bodyPr/>
          <a:lstStyle/>
          <a:p>
            <a:fld id="{A32F4037-46CC-6045-BE7A-CA09502B4830}" type="slidenum">
              <a:rPr lang="en-US" smtClean="0"/>
              <a:t>5</a:t>
            </a:fld>
            <a:endParaRPr lang="en-US" dirty="0"/>
          </a:p>
        </p:txBody>
      </p:sp>
    </p:spTree>
    <p:extLst>
      <p:ext uri="{BB962C8B-B14F-4D97-AF65-F5344CB8AC3E}">
        <p14:creationId xmlns:p14="http://schemas.microsoft.com/office/powerpoint/2010/main" val="299287091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You will require an account with the Office of the National Coordinator for Health IT (ONC), but are required to initially have a JIRA account with them to begin.  The User Guide describes how to gain access to the MUC List for each year and is a controlled access environment.  After login locate “projects” and click and go to “2019.” In the 2019 project, select the yellow button at the top that says “create” making sure this issue type states “measure submission.” That is where you begin to add a new measure.  There are red asterisks beside the “required fields” indicating you must complete that field or it will not allow you create the measure record.  </a:t>
            </a:r>
            <a:endParaRPr lang="en-US" dirty="0">
              <a:effectLst/>
            </a:endParaRPr>
          </a:p>
          <a:p>
            <a:r>
              <a:rPr lang="en-US" sz="1200"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Here is the field called “exclusions/exceptions” and so that’s a bit clearer.  Scrolling down to “healthcare priority,” you’ll see this field is now called “what one primary healthcare priority applies,” and it has an asterisk.  Notice that the primary Meaningful Measure doesn't have any drop-downs, and that’s because you have not selected a priority.  The system is context-sensitive.  Once you choose a priority, then your Meaningful Measure drop-down populates with the appropriate MMAs subsidiary to that priority.</a:t>
            </a:r>
            <a:endParaRPr lang="en-US" dirty="0">
              <a:effectLst/>
            </a:endParaRPr>
          </a:p>
          <a:p>
            <a:r>
              <a:rPr lang="en-US" sz="1200"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The new fields this year are “what secondary priority applies, and what secondary Meaningful Measure?”  You’re asked to add these to your measure only if applicable with the secondary ones being optional.  Here is your peer-reviewed evidence that has come up on the call and here is NQF status and NQF ID.  At the bottom the “comments” field is suitable for any information in your measure not included in the drop-down.  When adding a comment reference the appropriate field and provide your information in this open-ended text field.  </a:t>
            </a:r>
            <a:endParaRPr lang="en-US" dirty="0">
              <a:effectLst/>
            </a:endParaRPr>
          </a:p>
          <a:p>
            <a:r>
              <a:rPr lang="en-US" sz="1200"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The MIPS peer-reviewed journal article attachment is a separate Word file accessed via the link provided on Slide 31.  Once completed, you would drag it or browse to attach the peer-reviewed journal article attachment to your candidate measure record — for MIPS only.  Other measure types, eCQMs and other measure types have required attachments.  There is a limit of 10MB.  </a:t>
            </a:r>
            <a:endParaRPr lang="en-US" dirty="0">
              <a:effectLst/>
            </a:endParaRPr>
          </a:p>
          <a:p>
            <a:r>
              <a:rPr lang="en-US" sz="1200" kern="1200" dirty="0">
                <a:solidFill>
                  <a:schemeClr val="tx1"/>
                </a:solidFill>
                <a:effectLst/>
                <a:latin typeface="+mn-lt"/>
                <a:ea typeface="+mn-ea"/>
                <a:cs typeface="+mn-cs"/>
              </a:rPr>
              <a:t>For an eCQM, you must attach Bonnie test cases and attestation about the VSAC and the NQF feasibility scorecard.  Depending on the type of measure, if you follow the screen guidance, it will tell you what kinds of attachments are required.  When finished, click </a:t>
            </a:r>
            <a:r>
              <a:rPr lang="en-US" sz="1200" i="1" kern="1200" dirty="0">
                <a:solidFill>
                  <a:schemeClr val="tx1"/>
                </a:solidFill>
                <a:effectLst/>
                <a:latin typeface="+mn-lt"/>
                <a:ea typeface="+mn-ea"/>
                <a:cs typeface="+mn-cs"/>
              </a:rPr>
              <a:t>create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An important feature of JIRA is each measure must be entered in </a:t>
            </a:r>
            <a:r>
              <a:rPr lang="en-US" sz="1200" i="1" kern="1200" dirty="0">
                <a:solidFill>
                  <a:schemeClr val="tx1"/>
                </a:solidFill>
                <a:effectLst/>
                <a:latin typeface="+mn-lt"/>
                <a:ea typeface="+mn-ea"/>
                <a:cs typeface="+mn-cs"/>
              </a:rPr>
              <a:t>one </a:t>
            </a:r>
            <a:r>
              <a:rPr lang="en-US" sz="1200" kern="1200" dirty="0">
                <a:solidFill>
                  <a:schemeClr val="tx1"/>
                </a:solidFill>
                <a:effectLst/>
                <a:latin typeface="+mn-lt"/>
                <a:ea typeface="+mn-ea"/>
                <a:cs typeface="+mn-cs"/>
              </a:rPr>
              <a:t>session. There is an offline template on the pre-rulemaking website, a Word file suitable for gathering your information in one place.  When in JIRA, simply drop all the measure data into that JIRA interface in one session.  That template has been very well-received with many users indicating it was helpful.  In JIRA once you have entered a measure, then you cannot go back in and change that record.  Instead we have a mechanism called a “change request” or “modify candidate measure.”  That method would facilitate your change request.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383937188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5314432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593221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a:solidFill>
                  <a:schemeClr val="tx1"/>
                </a:solidFill>
                <a:effectLst/>
                <a:latin typeface="+mn-lt"/>
                <a:ea typeface="+mn-ea"/>
                <a:cs typeface="+mn-cs"/>
              </a:rPr>
              <a:t>Meaningful Measures objectives</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Ensure that we are developing the best and highest quality measures possible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Ensuring that everyone is going in the same direction</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Ensuring that all of our efforts are focused on the same types of measures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What characteristics are we looking at?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What characteristics should those measures have?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have some program statutes that need to be fulfilled, i.e., aligning measures across programs with other payers as with the clinical quality measure collaborative and ensuring our measures are addressing high impact areas and are outcome-based where possible. </a:t>
            </a:r>
            <a:endParaRPr lang="en-US" dirty="0"/>
          </a:p>
          <a:p>
            <a:endParaRPr lang="en-US" dirty="0"/>
          </a:p>
        </p:txBody>
      </p:sp>
      <p:sp>
        <p:nvSpPr>
          <p:cNvPr id="4" name="Slide Number Placeholder 3"/>
          <p:cNvSpPr>
            <a:spLocks noGrp="1"/>
          </p:cNvSpPr>
          <p:nvPr>
            <p:ph type="sldNum" sz="quarter" idx="10"/>
          </p:nvPr>
        </p:nvSpPr>
        <p:spPr/>
        <p:txBody>
          <a:bodyPr/>
          <a:lstStyle/>
          <a:p>
            <a:fld id="{03A64345-DDC5-4442-9A3C-376788754E93}" type="slidenum">
              <a:rPr lang="en-US" smtClean="0"/>
              <a:t>6</a:t>
            </a:fld>
            <a:endParaRPr lang="en-US"/>
          </a:p>
        </p:txBody>
      </p:sp>
    </p:spTree>
    <p:extLst>
      <p:ext uri="{BB962C8B-B14F-4D97-AF65-F5344CB8AC3E}">
        <p14:creationId xmlns:p14="http://schemas.microsoft.com/office/powerpoint/2010/main" val="41269561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Within this framework, our two goals are to ensure that we are providing high quality healthcare for patients and having meaningful outcomes for patients. We drew on lots of work from others, including the launch at LAN.  There were several tie-ins with NQF, and NAM also played a critical part in this process.  We included perspectives from several others, both internal and external to government. </a:t>
            </a:r>
            <a:endParaRPr lang="en-US" dirty="0"/>
          </a:p>
          <a:p>
            <a:endParaRPr lang="en-US" dirty="0"/>
          </a:p>
        </p:txBody>
      </p:sp>
      <p:sp>
        <p:nvSpPr>
          <p:cNvPr id="4" name="Slide Number Placeholder 3"/>
          <p:cNvSpPr>
            <a:spLocks noGrp="1"/>
          </p:cNvSpPr>
          <p:nvPr>
            <p:ph type="sldNum" sz="quarter" idx="10"/>
          </p:nvPr>
        </p:nvSpPr>
        <p:spPr/>
        <p:txBody>
          <a:bodyPr/>
          <a:lstStyle/>
          <a:p>
            <a:fld id="{03A64345-DDC5-4442-9A3C-376788754E93}" type="slidenum">
              <a:rPr lang="en-US" smtClean="0"/>
              <a:t>7</a:t>
            </a:fld>
            <a:endParaRPr lang="en-US"/>
          </a:p>
        </p:txBody>
      </p:sp>
    </p:spTree>
    <p:extLst>
      <p:ext uri="{BB962C8B-B14F-4D97-AF65-F5344CB8AC3E}">
        <p14:creationId xmlns:p14="http://schemas.microsoft.com/office/powerpoint/2010/main" val="16952342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Here we articulate several key levers that helps us achieve this work more globally.  Things that not only we can align with throughout the agency, but also other things that we think non-CMS developers can really support.</a:t>
            </a:r>
          </a:p>
          <a:p>
            <a:endParaRPr lang="en-US" dirty="0"/>
          </a:p>
        </p:txBody>
      </p:sp>
      <p:sp>
        <p:nvSpPr>
          <p:cNvPr id="4" name="Slide Number Placeholder 3"/>
          <p:cNvSpPr>
            <a:spLocks noGrp="1"/>
          </p:cNvSpPr>
          <p:nvPr>
            <p:ph type="sldNum" sz="quarter" idx="10"/>
          </p:nvPr>
        </p:nvSpPr>
        <p:spPr/>
        <p:txBody>
          <a:bodyPr/>
          <a:lstStyle/>
          <a:p>
            <a:fld id="{A32F4037-46CC-6045-BE7A-CA09502B4830}" type="slidenum">
              <a:rPr lang="en-US" smtClean="0"/>
              <a:t>8</a:t>
            </a:fld>
            <a:endParaRPr lang="en-US"/>
          </a:p>
        </p:txBody>
      </p:sp>
    </p:spTree>
    <p:extLst>
      <p:ext uri="{BB962C8B-B14F-4D97-AF65-F5344CB8AC3E}">
        <p14:creationId xmlns:p14="http://schemas.microsoft.com/office/powerpoint/2010/main" val="8643595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03A2BDA-FD57-48EB-85A2-29000241D7CC}" type="datetime1">
              <a:rPr lang="en-US" smtClean="0"/>
              <a:t>4/25/2019</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3858717D-8054-524C-BA62-C3F2223456F2}" type="slidenum">
              <a:rPr lang="en-US" smtClean="0"/>
              <a:t>‹#›</a:t>
            </a:fld>
            <a:endParaRPr lang="en-US" dirty="0"/>
          </a:p>
        </p:txBody>
      </p:sp>
    </p:spTree>
    <p:extLst>
      <p:ext uri="{BB962C8B-B14F-4D97-AF65-F5344CB8AC3E}">
        <p14:creationId xmlns:p14="http://schemas.microsoft.com/office/powerpoint/2010/main" val="20340517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EE978A3-0440-430A-8451-AEDD202815EE}" type="datetime1">
              <a:rPr lang="en-US" smtClean="0"/>
              <a:t>4/25/2019</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3858717D-8054-524C-BA62-C3F2223456F2}" type="slidenum">
              <a:rPr lang="en-US" smtClean="0"/>
              <a:t>‹#›</a:t>
            </a:fld>
            <a:endParaRPr lang="en-US" dirty="0"/>
          </a:p>
        </p:txBody>
      </p:sp>
    </p:spTree>
    <p:extLst>
      <p:ext uri="{BB962C8B-B14F-4D97-AF65-F5344CB8AC3E}">
        <p14:creationId xmlns:p14="http://schemas.microsoft.com/office/powerpoint/2010/main" val="3942162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4710B8E-0024-4A9A-A696-B914A469B256}" type="datetime1">
              <a:rPr lang="en-US" smtClean="0"/>
              <a:t>4/25/2019</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3858717D-8054-524C-BA62-C3F2223456F2}" type="slidenum">
              <a:rPr lang="en-US" smtClean="0"/>
              <a:t>‹#›</a:t>
            </a:fld>
            <a:endParaRPr lang="en-US" dirty="0"/>
          </a:p>
        </p:txBody>
      </p:sp>
    </p:spTree>
    <p:extLst>
      <p:ext uri="{BB962C8B-B14F-4D97-AF65-F5344CB8AC3E}">
        <p14:creationId xmlns:p14="http://schemas.microsoft.com/office/powerpoint/2010/main" val="40688817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2_Custom Layout">
    <p:spTree>
      <p:nvGrpSpPr>
        <p:cNvPr id="1" name=""/>
        <p:cNvGrpSpPr/>
        <p:nvPr/>
      </p:nvGrpSpPr>
      <p:grpSpPr>
        <a:xfrm>
          <a:off x="0" y="0"/>
          <a:ext cx="0" cy="0"/>
          <a:chOff x="0" y="0"/>
          <a:chExt cx="0" cy="0"/>
        </a:xfrm>
      </p:grpSpPr>
      <p:sp>
        <p:nvSpPr>
          <p:cNvPr id="3" name="Rectangle 5"/>
          <p:cNvSpPr>
            <a:spLocks noGrp="1" noChangeArrowheads="1"/>
          </p:cNvSpPr>
          <p:nvPr>
            <p:ph type="sldNum" sz="quarter" idx="10"/>
          </p:nvPr>
        </p:nvSpPr>
        <p:spPr>
          <a:xfrm>
            <a:off x="7341918" y="6198915"/>
            <a:ext cx="1481137" cy="433387"/>
          </a:xfrm>
          <a:prstGeom prst="rect">
            <a:avLst/>
          </a:prstGeom>
          <a:ln/>
        </p:spPr>
        <p:txBody>
          <a:bodyPr/>
          <a:lstStyle>
            <a:lvl1pPr>
              <a:defRPr/>
            </a:lvl1pPr>
          </a:lstStyle>
          <a:p>
            <a:pPr>
              <a:defRPr/>
            </a:pPr>
            <a:fld id="{F8118C52-CC83-4245-A4A1-17A8BB577AE8}" type="slidenum">
              <a:rPr lang="en-US" smtClean="0"/>
              <a:pPr>
                <a:defRPr/>
              </a:pPr>
              <a:t>‹#›</a:t>
            </a:fld>
            <a:endParaRPr lang="en-US" dirty="0"/>
          </a:p>
        </p:txBody>
      </p:sp>
      <p:sp>
        <p:nvSpPr>
          <p:cNvPr id="4" name="Title 4"/>
          <p:cNvSpPr>
            <a:spLocks noGrp="1"/>
          </p:cNvSpPr>
          <p:nvPr>
            <p:ph type="title"/>
          </p:nvPr>
        </p:nvSpPr>
        <p:spPr>
          <a:xfrm>
            <a:off x="457200" y="892300"/>
            <a:ext cx="8229600" cy="838200"/>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0219501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9" name="Rectangle 8"/>
          <p:cNvSpPr/>
          <p:nvPr userDrawn="1"/>
        </p:nvSpPr>
        <p:spPr>
          <a:xfrm>
            <a:off x="0" y="5507182"/>
            <a:ext cx="9144000" cy="1368425"/>
          </a:xfrm>
          <a:prstGeom prst="rect">
            <a:avLst/>
          </a:prstGeom>
          <a:solidFill>
            <a:srgbClr val="004986">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p:cNvSpPr>
            <a:spLocks noGrp="1"/>
          </p:cNvSpPr>
          <p:nvPr>
            <p:ph type="ctrTitle" hasCustomPrompt="1"/>
          </p:nvPr>
        </p:nvSpPr>
        <p:spPr>
          <a:xfrm>
            <a:off x="696191" y="441382"/>
            <a:ext cx="6858000" cy="745048"/>
          </a:xfrm>
        </p:spPr>
        <p:txBody>
          <a:bodyPr anchor="b"/>
          <a:lstStyle>
            <a:lvl1pPr algn="l">
              <a:defRPr sz="3750">
                <a:solidFill>
                  <a:srgbClr val="004986"/>
                </a:solidFill>
              </a:defRPr>
            </a:lvl1pPr>
          </a:lstStyle>
          <a:p>
            <a:r>
              <a:rPr lang="en-US" dirty="0"/>
              <a:t>Click to edit master title style</a:t>
            </a:r>
          </a:p>
        </p:txBody>
      </p:sp>
      <p:sp>
        <p:nvSpPr>
          <p:cNvPr id="8" name="Text Placeholder 10"/>
          <p:cNvSpPr>
            <a:spLocks noGrp="1"/>
          </p:cNvSpPr>
          <p:nvPr>
            <p:ph type="body" sz="quarter" idx="10"/>
          </p:nvPr>
        </p:nvSpPr>
        <p:spPr>
          <a:xfrm>
            <a:off x="1143000" y="1750190"/>
            <a:ext cx="6858000" cy="3468321"/>
          </a:xfrm>
          <a:prstGeom prst="rect">
            <a:avLst/>
          </a:prstGeom>
        </p:spPr>
        <p:txBody>
          <a:bodyPr/>
          <a:lstStyle>
            <a:lvl1pPr>
              <a:defRPr b="0" i="0">
                <a:solidFill>
                  <a:schemeClr val="tx1"/>
                </a:solidFill>
                <a:latin typeface="Avenir Medium" charset="0"/>
                <a:ea typeface="Avenir Medium" charset="0"/>
                <a:cs typeface="Avenir Medium" charset="0"/>
              </a:defRPr>
            </a:lvl1pPr>
          </a:lstStyle>
          <a:p>
            <a:pPr lvl="0"/>
            <a:r>
              <a:rPr lang="en-US" dirty="0"/>
              <a:t>Click to edit Master text styles</a:t>
            </a:r>
          </a:p>
        </p:txBody>
      </p:sp>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572375" y="5871337"/>
            <a:ext cx="1381125" cy="640842"/>
          </a:xfrm>
          <a:prstGeom prst="rect">
            <a:avLst/>
          </a:prstGeom>
        </p:spPr>
      </p:pic>
    </p:spTree>
    <p:extLst>
      <p:ext uri="{BB962C8B-B14F-4D97-AF65-F5344CB8AC3E}">
        <p14:creationId xmlns:p14="http://schemas.microsoft.com/office/powerpoint/2010/main" val="37511288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714296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py Only 2 column">
    <p:spTree>
      <p:nvGrpSpPr>
        <p:cNvPr id="1" name=""/>
        <p:cNvGrpSpPr/>
        <p:nvPr/>
      </p:nvGrpSpPr>
      <p:grpSpPr>
        <a:xfrm>
          <a:off x="0" y="0"/>
          <a:ext cx="0" cy="0"/>
          <a:chOff x="0" y="0"/>
          <a:chExt cx="0" cy="0"/>
        </a:xfrm>
      </p:grpSpPr>
      <p:sp>
        <p:nvSpPr>
          <p:cNvPr id="7" name="Rectangle 6"/>
          <p:cNvSpPr/>
          <p:nvPr userDrawn="1"/>
        </p:nvSpPr>
        <p:spPr>
          <a:xfrm flipH="1">
            <a:off x="-3" y="1"/>
            <a:ext cx="9144001" cy="995058"/>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a:stretch>
            <a:fillRect/>
          </a:stretch>
        </p:blipFill>
        <p:spPr>
          <a:xfrm>
            <a:off x="274644" y="175887"/>
            <a:ext cx="996045" cy="592846"/>
          </a:xfrm>
          <a:prstGeom prst="rect">
            <a:avLst/>
          </a:prstGeom>
        </p:spPr>
      </p:pic>
      <p:pic>
        <p:nvPicPr>
          <p:cNvPr id="9" name="Picture 8"/>
          <p:cNvPicPr>
            <a:picLocks noChangeAspect="1"/>
          </p:cNvPicPr>
          <p:nvPr userDrawn="1"/>
        </p:nvPicPr>
        <p:blipFill>
          <a:blip r:embed="rId3"/>
          <a:stretch>
            <a:fillRect/>
          </a:stretch>
        </p:blipFill>
        <p:spPr>
          <a:xfrm>
            <a:off x="7688121" y="137032"/>
            <a:ext cx="1211606" cy="748593"/>
          </a:xfrm>
          <a:prstGeom prst="rect">
            <a:avLst/>
          </a:prstGeom>
        </p:spPr>
      </p:pic>
      <p:sp>
        <p:nvSpPr>
          <p:cNvPr id="10" name="Rectangle 9"/>
          <p:cNvSpPr/>
          <p:nvPr userDrawn="1"/>
        </p:nvSpPr>
        <p:spPr>
          <a:xfrm>
            <a:off x="-98637" y="6421786"/>
            <a:ext cx="9345898" cy="469935"/>
          </a:xfrm>
          <a:prstGeom prst="rect">
            <a:avLst/>
          </a:prstGeom>
          <a:solidFill>
            <a:schemeClr val="tx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 Placeholder 12"/>
          <p:cNvSpPr>
            <a:spLocks noGrp="1"/>
          </p:cNvSpPr>
          <p:nvPr>
            <p:ph type="body" sz="quarter" idx="11"/>
          </p:nvPr>
        </p:nvSpPr>
        <p:spPr>
          <a:xfrm>
            <a:off x="274637" y="1686859"/>
            <a:ext cx="3958537" cy="4492596"/>
          </a:xfrm>
          <a:prstGeom prst="rect">
            <a:avLst/>
          </a:prstGeom>
        </p:spPr>
        <p:txBody>
          <a:bodyPr>
            <a:normAutofit/>
          </a:bodyPr>
          <a:lstStyle>
            <a:lvl1pPr marL="0" indent="0">
              <a:buNone/>
              <a:defRPr sz="1600">
                <a:latin typeface="Arial"/>
                <a:cs typeface="Arial"/>
              </a:defRPr>
            </a:lvl1pPr>
            <a:lvl2pPr>
              <a:defRPr sz="1400">
                <a:latin typeface="Arial"/>
                <a:cs typeface="Arial"/>
              </a:defRPr>
            </a:lvl2pPr>
            <a:lvl3pPr>
              <a:defRPr sz="1200">
                <a:latin typeface="Arial"/>
                <a:cs typeface="Arial"/>
              </a:defRPr>
            </a:lvl3pPr>
            <a:lvl4pPr>
              <a:defRPr sz="1100">
                <a:latin typeface="Arial"/>
                <a:cs typeface="Arial"/>
              </a:defRPr>
            </a:lvl4pPr>
            <a:lvl5pPr>
              <a:defRPr sz="110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0"/>
          <p:cNvSpPr>
            <a:spLocks noGrp="1"/>
          </p:cNvSpPr>
          <p:nvPr>
            <p:ph type="title" hasCustomPrompt="1"/>
          </p:nvPr>
        </p:nvSpPr>
        <p:spPr>
          <a:xfrm>
            <a:off x="273975" y="1164905"/>
            <a:ext cx="3959199" cy="521953"/>
          </a:xfrm>
          <a:prstGeom prst="rect">
            <a:avLst/>
          </a:prstGeom>
        </p:spPr>
        <p:txBody>
          <a:bodyPr>
            <a:normAutofit/>
          </a:bodyPr>
          <a:lstStyle>
            <a:lvl1pPr algn="l">
              <a:defRPr sz="1600" b="1" baseline="0">
                <a:solidFill>
                  <a:srgbClr val="1661AD"/>
                </a:solidFill>
              </a:defRPr>
            </a:lvl1pPr>
          </a:lstStyle>
          <a:p>
            <a:r>
              <a:rPr lang="en-US" dirty="0"/>
              <a:t>Bolding Heading if needed</a:t>
            </a:r>
          </a:p>
        </p:txBody>
      </p:sp>
      <p:sp>
        <p:nvSpPr>
          <p:cNvPr id="13" name="Text Placeholder 12"/>
          <p:cNvSpPr>
            <a:spLocks noGrp="1"/>
          </p:cNvSpPr>
          <p:nvPr>
            <p:ph type="body" sz="quarter" idx="12"/>
          </p:nvPr>
        </p:nvSpPr>
        <p:spPr>
          <a:xfrm>
            <a:off x="4607542" y="1164905"/>
            <a:ext cx="4186537" cy="5014550"/>
          </a:xfrm>
          <a:prstGeom prst="rect">
            <a:avLst/>
          </a:prstGeom>
        </p:spPr>
        <p:txBody>
          <a:bodyPr>
            <a:normAutofit/>
          </a:bodyPr>
          <a:lstStyle>
            <a:lvl1pPr marL="0" indent="0">
              <a:buNone/>
              <a:defRPr sz="1600">
                <a:latin typeface="Arial"/>
                <a:cs typeface="Arial"/>
              </a:defRPr>
            </a:lvl1pPr>
            <a:lvl2pPr>
              <a:defRPr sz="1400">
                <a:latin typeface="Arial"/>
                <a:cs typeface="Arial"/>
              </a:defRPr>
            </a:lvl2pPr>
            <a:lvl3pPr>
              <a:defRPr sz="1200">
                <a:latin typeface="Arial"/>
                <a:cs typeface="Arial"/>
              </a:defRPr>
            </a:lvl3pPr>
            <a:lvl4pPr>
              <a:defRPr sz="1100">
                <a:latin typeface="Arial"/>
                <a:cs typeface="Arial"/>
              </a:defRPr>
            </a:lvl4pPr>
            <a:lvl5pPr>
              <a:defRPr sz="110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a:extLst>
              <a:ext uri="{FF2B5EF4-FFF2-40B4-BE49-F238E27FC236}">
                <a16:creationId xmlns:a16="http://schemas.microsoft.com/office/drawing/2014/main" id="{C8C9E680-321D-8540-ACC6-1CB48BD14CBF}"/>
              </a:ext>
            </a:extLst>
          </p:cNvPr>
          <p:cNvSpPr>
            <a:spLocks noGrp="1"/>
          </p:cNvSpPr>
          <p:nvPr>
            <p:ph type="sldNum" sz="quarter" idx="13"/>
          </p:nvPr>
        </p:nvSpPr>
        <p:spPr/>
        <p:txBody>
          <a:bodyPr/>
          <a:lstStyle/>
          <a:p>
            <a:fld id="{F6E550D1-005E-8D42-8A02-7B0267170091}" type="slidenum">
              <a:rPr lang="en-US" smtClean="0"/>
              <a:pPr/>
              <a:t>‹#›</a:t>
            </a:fld>
            <a:endParaRPr lang="en-US" dirty="0"/>
          </a:p>
        </p:txBody>
      </p:sp>
    </p:spTree>
    <p:extLst>
      <p:ext uri="{BB962C8B-B14F-4D97-AF65-F5344CB8AC3E}">
        <p14:creationId xmlns:p14="http://schemas.microsoft.com/office/powerpoint/2010/main" val="8116629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ext and Picture Slide">
    <p:spTree>
      <p:nvGrpSpPr>
        <p:cNvPr id="1" name=""/>
        <p:cNvGrpSpPr/>
        <p:nvPr/>
      </p:nvGrpSpPr>
      <p:grpSpPr>
        <a:xfrm>
          <a:off x="0" y="0"/>
          <a:ext cx="0" cy="0"/>
          <a:chOff x="0" y="0"/>
          <a:chExt cx="0" cy="0"/>
        </a:xfrm>
      </p:grpSpPr>
      <p:sp>
        <p:nvSpPr>
          <p:cNvPr id="10" name="Rectangle 9"/>
          <p:cNvSpPr/>
          <p:nvPr userDrawn="1"/>
        </p:nvSpPr>
        <p:spPr>
          <a:xfrm flipH="1">
            <a:off x="-3" y="1"/>
            <a:ext cx="9144001" cy="995058"/>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2"/>
          <a:stretch>
            <a:fillRect/>
          </a:stretch>
        </p:blipFill>
        <p:spPr>
          <a:xfrm>
            <a:off x="274644" y="175887"/>
            <a:ext cx="996045" cy="592846"/>
          </a:xfrm>
          <a:prstGeom prst="rect">
            <a:avLst/>
          </a:prstGeom>
        </p:spPr>
      </p:pic>
      <p:sp>
        <p:nvSpPr>
          <p:cNvPr id="12" name="Rectangle 11"/>
          <p:cNvSpPr/>
          <p:nvPr userDrawn="1"/>
        </p:nvSpPr>
        <p:spPr>
          <a:xfrm>
            <a:off x="-98637" y="6421786"/>
            <a:ext cx="9345898" cy="469935"/>
          </a:xfrm>
          <a:prstGeom prst="rect">
            <a:avLst/>
          </a:prstGeom>
          <a:solidFill>
            <a:schemeClr val="tx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Picture Placeholder 12"/>
          <p:cNvSpPr>
            <a:spLocks noGrp="1"/>
          </p:cNvSpPr>
          <p:nvPr>
            <p:ph type="pic" sz="quarter" idx="10"/>
          </p:nvPr>
        </p:nvSpPr>
        <p:spPr>
          <a:xfrm>
            <a:off x="4388775" y="1164906"/>
            <a:ext cx="4188909" cy="4837018"/>
          </a:xfrm>
          <a:prstGeom prst="rect">
            <a:avLst/>
          </a:prstGeom>
        </p:spPr>
        <p:txBody>
          <a:bodyPr/>
          <a:lstStyle/>
          <a:p>
            <a:endParaRPr lang="en-US"/>
          </a:p>
        </p:txBody>
      </p:sp>
      <p:sp>
        <p:nvSpPr>
          <p:cNvPr id="14" name="Text Placeholder 12"/>
          <p:cNvSpPr>
            <a:spLocks noGrp="1"/>
          </p:cNvSpPr>
          <p:nvPr>
            <p:ph type="body" sz="quarter" idx="11"/>
          </p:nvPr>
        </p:nvSpPr>
        <p:spPr>
          <a:xfrm>
            <a:off x="274638" y="1686859"/>
            <a:ext cx="3706812" cy="4315065"/>
          </a:xfrm>
          <a:prstGeom prst="rect">
            <a:avLst/>
          </a:prstGeom>
        </p:spPr>
        <p:txBody>
          <a:bodyPr>
            <a:normAutofit/>
          </a:bodyPr>
          <a:lstStyle>
            <a:lvl1pPr marL="0" indent="0">
              <a:buNone/>
              <a:defRPr sz="1600">
                <a:latin typeface="Arial"/>
                <a:cs typeface="Arial"/>
              </a:defRPr>
            </a:lvl1pPr>
            <a:lvl2pPr>
              <a:defRPr sz="1400">
                <a:latin typeface="Arial"/>
                <a:cs typeface="Arial"/>
              </a:defRPr>
            </a:lvl2pPr>
            <a:lvl3pPr>
              <a:defRPr sz="1200">
                <a:latin typeface="Arial"/>
                <a:cs typeface="Arial"/>
              </a:defRPr>
            </a:lvl3pPr>
            <a:lvl4pPr>
              <a:defRPr sz="1100">
                <a:latin typeface="Arial"/>
                <a:cs typeface="Arial"/>
              </a:defRPr>
            </a:lvl4pPr>
            <a:lvl5pPr>
              <a:defRPr sz="110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10"/>
          <p:cNvSpPr>
            <a:spLocks noGrp="1"/>
          </p:cNvSpPr>
          <p:nvPr>
            <p:ph type="title" hasCustomPrompt="1"/>
          </p:nvPr>
        </p:nvSpPr>
        <p:spPr>
          <a:xfrm>
            <a:off x="273975" y="1164905"/>
            <a:ext cx="3707475" cy="521953"/>
          </a:xfrm>
          <a:prstGeom prst="rect">
            <a:avLst/>
          </a:prstGeom>
        </p:spPr>
        <p:txBody>
          <a:bodyPr>
            <a:normAutofit/>
          </a:bodyPr>
          <a:lstStyle>
            <a:lvl1pPr algn="l">
              <a:defRPr sz="1600" b="1" baseline="0">
                <a:solidFill>
                  <a:srgbClr val="1661AD"/>
                </a:solidFill>
              </a:defRPr>
            </a:lvl1pPr>
          </a:lstStyle>
          <a:p>
            <a:r>
              <a:rPr lang="en-US" dirty="0"/>
              <a:t>Bolding Heading if needed</a:t>
            </a:r>
          </a:p>
        </p:txBody>
      </p:sp>
      <p:pic>
        <p:nvPicPr>
          <p:cNvPr id="16" name="Picture 15"/>
          <p:cNvPicPr>
            <a:picLocks noChangeAspect="1"/>
          </p:cNvPicPr>
          <p:nvPr userDrawn="1"/>
        </p:nvPicPr>
        <p:blipFill>
          <a:blip r:embed="rId3"/>
          <a:stretch>
            <a:fillRect/>
          </a:stretch>
        </p:blipFill>
        <p:spPr>
          <a:xfrm>
            <a:off x="7688121" y="137032"/>
            <a:ext cx="1211606" cy="748593"/>
          </a:xfrm>
          <a:prstGeom prst="rect">
            <a:avLst/>
          </a:prstGeom>
        </p:spPr>
      </p:pic>
      <p:sp>
        <p:nvSpPr>
          <p:cNvPr id="2" name="Slide Number Placeholder 1">
            <a:extLst>
              <a:ext uri="{FF2B5EF4-FFF2-40B4-BE49-F238E27FC236}">
                <a16:creationId xmlns:a16="http://schemas.microsoft.com/office/drawing/2014/main" id="{EE8649F6-D8A6-BF40-9FA3-F26122B974BF}"/>
              </a:ext>
            </a:extLst>
          </p:cNvPr>
          <p:cNvSpPr>
            <a:spLocks noGrp="1"/>
          </p:cNvSpPr>
          <p:nvPr>
            <p:ph type="sldNum" sz="quarter" idx="12"/>
          </p:nvPr>
        </p:nvSpPr>
        <p:spPr/>
        <p:txBody>
          <a:bodyPr/>
          <a:lstStyle/>
          <a:p>
            <a:fld id="{F6E550D1-005E-8D42-8A02-7B0267170091}" type="slidenum">
              <a:rPr lang="en-US" smtClean="0"/>
              <a:pPr/>
              <a:t>‹#›</a:t>
            </a:fld>
            <a:endParaRPr lang="en-US" dirty="0"/>
          </a:p>
        </p:txBody>
      </p:sp>
    </p:spTree>
    <p:extLst>
      <p:ext uri="{BB962C8B-B14F-4D97-AF65-F5344CB8AC3E}">
        <p14:creationId xmlns:p14="http://schemas.microsoft.com/office/powerpoint/2010/main" val="8583729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9077578-0566-4E05-8057-C6EC3C3817ED}" type="datetime1">
              <a:rPr lang="en-US" smtClean="0"/>
              <a:t>4/25/2019</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3858717D-8054-524C-BA62-C3F2223456F2}" type="slidenum">
              <a:rPr lang="en-US" smtClean="0"/>
              <a:t>‹#›</a:t>
            </a:fld>
            <a:endParaRPr lang="en-US" dirty="0"/>
          </a:p>
        </p:txBody>
      </p:sp>
    </p:spTree>
    <p:extLst>
      <p:ext uri="{BB962C8B-B14F-4D97-AF65-F5344CB8AC3E}">
        <p14:creationId xmlns:p14="http://schemas.microsoft.com/office/powerpoint/2010/main" val="36738305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261C0ED-84D3-456E-AEBB-E9D654C0946C}" type="datetime1">
              <a:rPr lang="en-US" smtClean="0"/>
              <a:t>4/25/2019</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3858717D-8054-524C-BA62-C3F2223456F2}" type="slidenum">
              <a:rPr lang="en-US" smtClean="0"/>
              <a:t>‹#›</a:t>
            </a:fld>
            <a:endParaRPr lang="en-US" dirty="0"/>
          </a:p>
        </p:txBody>
      </p:sp>
    </p:spTree>
    <p:extLst>
      <p:ext uri="{BB962C8B-B14F-4D97-AF65-F5344CB8AC3E}">
        <p14:creationId xmlns:p14="http://schemas.microsoft.com/office/powerpoint/2010/main" val="36134958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1B39033-BBBA-4D3B-8E5C-071646CF107D}" type="datetime1">
              <a:rPr lang="en-US" smtClean="0"/>
              <a:t>4/25/2019</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3858717D-8054-524C-BA62-C3F2223456F2}" type="slidenum">
              <a:rPr lang="en-US" smtClean="0"/>
              <a:t>‹#›</a:t>
            </a:fld>
            <a:endParaRPr lang="en-US" dirty="0"/>
          </a:p>
        </p:txBody>
      </p:sp>
    </p:spTree>
    <p:extLst>
      <p:ext uri="{BB962C8B-B14F-4D97-AF65-F5344CB8AC3E}">
        <p14:creationId xmlns:p14="http://schemas.microsoft.com/office/powerpoint/2010/main" val="5354448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58F65592-1873-458D-ABDA-6D5DA2DEE944}" type="datetime1">
              <a:rPr lang="en-US" smtClean="0"/>
              <a:t>4/25/2019</a:t>
            </a:fld>
            <a:endParaRPr lang="en-US"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9" name="Slide Number Placeholder 8"/>
          <p:cNvSpPr>
            <a:spLocks noGrp="1"/>
          </p:cNvSpPr>
          <p:nvPr>
            <p:ph type="sldNum" sz="quarter" idx="12"/>
          </p:nvPr>
        </p:nvSpPr>
        <p:spPr/>
        <p:txBody>
          <a:bodyPr/>
          <a:lstStyle/>
          <a:p>
            <a:fld id="{3858717D-8054-524C-BA62-C3F2223456F2}" type="slidenum">
              <a:rPr lang="en-US" smtClean="0"/>
              <a:t>‹#›</a:t>
            </a:fld>
            <a:endParaRPr lang="en-US" dirty="0"/>
          </a:p>
        </p:txBody>
      </p:sp>
    </p:spTree>
    <p:extLst>
      <p:ext uri="{BB962C8B-B14F-4D97-AF65-F5344CB8AC3E}">
        <p14:creationId xmlns:p14="http://schemas.microsoft.com/office/powerpoint/2010/main" val="38090893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3F01DB61-8887-4B39-8B99-C4BD64E4882E}" type="datetime1">
              <a:rPr lang="en-US" smtClean="0"/>
              <a:t>4/25/2019</a:t>
            </a:fld>
            <a:endParaRPr lang="en-US"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p:txBody>
          <a:bodyPr/>
          <a:lstStyle/>
          <a:p>
            <a:fld id="{3858717D-8054-524C-BA62-C3F2223456F2}" type="slidenum">
              <a:rPr lang="en-US" smtClean="0"/>
              <a:t>‹#›</a:t>
            </a:fld>
            <a:endParaRPr lang="en-US" dirty="0"/>
          </a:p>
        </p:txBody>
      </p:sp>
    </p:spTree>
    <p:extLst>
      <p:ext uri="{BB962C8B-B14F-4D97-AF65-F5344CB8AC3E}">
        <p14:creationId xmlns:p14="http://schemas.microsoft.com/office/powerpoint/2010/main" val="39064160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0649E37E-074D-47E9-80A2-72BEE3AA32AB}" type="datetime1">
              <a:rPr lang="en-US" smtClean="0"/>
              <a:t>4/25/2019</a:t>
            </a:fld>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p:txBody>
          <a:bodyPr/>
          <a:lstStyle/>
          <a:p>
            <a:fld id="{3858717D-8054-524C-BA62-C3F2223456F2}" type="slidenum">
              <a:rPr lang="en-US" smtClean="0"/>
              <a:t>‹#›</a:t>
            </a:fld>
            <a:endParaRPr lang="en-US" dirty="0"/>
          </a:p>
        </p:txBody>
      </p:sp>
    </p:spTree>
    <p:extLst>
      <p:ext uri="{BB962C8B-B14F-4D97-AF65-F5344CB8AC3E}">
        <p14:creationId xmlns:p14="http://schemas.microsoft.com/office/powerpoint/2010/main" val="39915624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EEA12584-FD57-4594-953B-64CBC3B3A72E}" type="datetime1">
              <a:rPr lang="en-US" smtClean="0"/>
              <a:t>4/25/2019</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3858717D-8054-524C-BA62-C3F2223456F2}" type="slidenum">
              <a:rPr lang="en-US" smtClean="0"/>
              <a:t>‹#›</a:t>
            </a:fld>
            <a:endParaRPr lang="en-US" dirty="0"/>
          </a:p>
        </p:txBody>
      </p:sp>
    </p:spTree>
    <p:extLst>
      <p:ext uri="{BB962C8B-B14F-4D97-AF65-F5344CB8AC3E}">
        <p14:creationId xmlns:p14="http://schemas.microsoft.com/office/powerpoint/2010/main" val="2988548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2CD4198A-F408-4BBB-B5F6-6D82F5417776}" type="datetime1">
              <a:rPr lang="en-US" smtClean="0"/>
              <a:t>4/25/2019</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3858717D-8054-524C-BA62-C3F2223456F2}" type="slidenum">
              <a:rPr lang="en-US" smtClean="0"/>
              <a:t>‹#›</a:t>
            </a:fld>
            <a:endParaRPr lang="en-US" dirty="0"/>
          </a:p>
        </p:txBody>
      </p:sp>
    </p:spTree>
    <p:extLst>
      <p:ext uri="{BB962C8B-B14F-4D97-AF65-F5344CB8AC3E}">
        <p14:creationId xmlns:p14="http://schemas.microsoft.com/office/powerpoint/2010/main" val="24776769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18">
            <a:extLst>
              <a:ext uri="{28A0092B-C50C-407E-A947-70E740481C1C}">
                <a14:useLocalDpi xmlns:a14="http://schemas.microsoft.com/office/drawing/2010/main" val="0"/>
              </a:ext>
            </a:extLst>
          </a:blip>
          <a:srcRect l="185" r="-1"/>
          <a:stretch/>
        </p:blipFill>
        <p:spPr>
          <a:xfrm>
            <a:off x="0" y="5192376"/>
            <a:ext cx="9144000" cy="1665624"/>
          </a:xfrm>
          <a:prstGeom prst="rect">
            <a:avLst/>
          </a:prstGeom>
        </p:spPr>
      </p:pic>
      <p:pic>
        <p:nvPicPr>
          <p:cNvPr id="7" name="Picture 6" descr="CMS_eHealth_PPT_inside_Template_V1.jp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0" y="0"/>
            <a:ext cx="9144000" cy="3260770"/>
          </a:xfrm>
          <a:prstGeom prst="rect">
            <a:avLst/>
          </a:prstGeom>
        </p:spPr>
      </p:pic>
      <p:sp>
        <p:nvSpPr>
          <p:cNvPr id="2" name="Title Placeholder 1"/>
          <p:cNvSpPr>
            <a:spLocks noGrp="1"/>
          </p:cNvSpPr>
          <p:nvPr>
            <p:ph type="title"/>
          </p:nvPr>
        </p:nvSpPr>
        <p:spPr>
          <a:xfrm>
            <a:off x="457200" y="987250"/>
            <a:ext cx="8229600" cy="808893"/>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457200" y="2064255"/>
            <a:ext cx="8229600" cy="382605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6553200" y="6241337"/>
            <a:ext cx="2133600" cy="365125"/>
          </a:xfrm>
          <a:prstGeom prst="rect">
            <a:avLst/>
          </a:prstGeom>
        </p:spPr>
        <p:txBody>
          <a:bodyPr vert="horz" lIns="91440" tIns="45720" rIns="91440" bIns="45720" rtlCol="0" anchor="ctr"/>
          <a:lstStyle>
            <a:lvl1pPr algn="r">
              <a:defRPr sz="1000" b="1">
                <a:solidFill>
                  <a:srgbClr val="FFFFFF"/>
                </a:solidFill>
                <a:latin typeface="Verdana"/>
                <a:cs typeface="Verdana"/>
              </a:defRPr>
            </a:lvl1pPr>
          </a:lstStyle>
          <a:p>
            <a:fld id="{3858717D-8054-524C-BA62-C3F2223456F2}" type="slidenum">
              <a:rPr lang="en-US" smtClean="0"/>
              <a:pPr/>
              <a:t>‹#›</a:t>
            </a:fld>
            <a:endParaRPr lang="en-US" dirty="0"/>
          </a:p>
        </p:txBody>
      </p:sp>
      <p:sp>
        <p:nvSpPr>
          <p:cNvPr id="9" name="TextBox 8"/>
          <p:cNvSpPr txBox="1"/>
          <p:nvPr userDrawn="1"/>
        </p:nvSpPr>
        <p:spPr>
          <a:xfrm>
            <a:off x="11125200" y="3115733"/>
            <a:ext cx="184666" cy="369332"/>
          </a:xfrm>
          <a:prstGeom prst="rect">
            <a:avLst/>
          </a:prstGeom>
          <a:noFill/>
        </p:spPr>
        <p:txBody>
          <a:bodyPr wrap="none" rtlCol="0">
            <a:spAutoFit/>
          </a:bodyPr>
          <a:lstStyle/>
          <a:p>
            <a:endParaRPr lang="en-US" dirty="0"/>
          </a:p>
        </p:txBody>
      </p:sp>
      <p:sp>
        <p:nvSpPr>
          <p:cNvPr id="10" name="TextBox 9"/>
          <p:cNvSpPr txBox="1"/>
          <p:nvPr userDrawn="1"/>
        </p:nvSpPr>
        <p:spPr>
          <a:xfrm>
            <a:off x="11921067" y="5571067"/>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9602290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hdr="0" ftr="0" dt="0"/>
  <p:txStyles>
    <p:titleStyle>
      <a:lvl1pPr algn="l" defTabSz="457200" rtl="0" eaLnBrk="1" latinLnBrk="0" hangingPunct="1">
        <a:lnSpc>
          <a:spcPct val="80000"/>
        </a:lnSpc>
        <a:spcBef>
          <a:spcPct val="0"/>
        </a:spcBef>
        <a:buNone/>
        <a:defRPr sz="2800" b="1" kern="1200" spc="-150">
          <a:solidFill>
            <a:srgbClr val="2450A7"/>
          </a:solidFill>
          <a:latin typeface="Verdana"/>
          <a:ea typeface="+mj-ea"/>
          <a:cs typeface="Verdana"/>
        </a:defRPr>
      </a:lvl1pPr>
    </p:titleStyle>
    <p:bodyStyle>
      <a:lvl1pPr marL="342900" indent="-342900" algn="l" defTabSz="457200" rtl="0" eaLnBrk="1" latinLnBrk="0" hangingPunct="1">
        <a:spcBef>
          <a:spcPct val="20000"/>
        </a:spcBef>
        <a:buClr>
          <a:srgbClr val="0B3871"/>
        </a:buClr>
        <a:buFont typeface="Lucida Grande"/>
        <a:buChar char="»"/>
        <a:defRPr sz="2400" kern="1200">
          <a:solidFill>
            <a:srgbClr val="595959"/>
          </a:solidFill>
          <a:latin typeface="Verdana"/>
          <a:ea typeface="+mn-ea"/>
          <a:cs typeface="Verdana"/>
        </a:defRPr>
      </a:lvl1pPr>
      <a:lvl2pPr marL="742950" indent="-285750" algn="l" defTabSz="457200" rtl="0" eaLnBrk="1" latinLnBrk="0" hangingPunct="1">
        <a:spcBef>
          <a:spcPct val="20000"/>
        </a:spcBef>
        <a:buClr>
          <a:srgbClr val="0B3871"/>
        </a:buClr>
        <a:buFont typeface="Arial"/>
        <a:buChar char="–"/>
        <a:defRPr sz="2000" kern="1200">
          <a:solidFill>
            <a:srgbClr val="595959"/>
          </a:solidFill>
          <a:latin typeface="Verdana"/>
          <a:ea typeface="+mn-ea"/>
          <a:cs typeface="Verdana"/>
        </a:defRPr>
      </a:lvl2pPr>
      <a:lvl3pPr marL="1143000" indent="-228600" algn="l" defTabSz="457200" rtl="0" eaLnBrk="1" latinLnBrk="0" hangingPunct="1">
        <a:spcBef>
          <a:spcPct val="20000"/>
        </a:spcBef>
        <a:buClr>
          <a:srgbClr val="0B3871"/>
        </a:buClr>
        <a:buFont typeface="Arial"/>
        <a:buChar char="•"/>
        <a:defRPr sz="1800" kern="1200">
          <a:solidFill>
            <a:srgbClr val="595959"/>
          </a:solidFill>
          <a:latin typeface="Verdana"/>
          <a:ea typeface="+mn-ea"/>
          <a:cs typeface="Verdana"/>
        </a:defRPr>
      </a:lvl3pPr>
      <a:lvl4pPr marL="1600200" indent="-228600" algn="l" defTabSz="457200" rtl="0" eaLnBrk="1" latinLnBrk="0" hangingPunct="1">
        <a:spcBef>
          <a:spcPct val="20000"/>
        </a:spcBef>
        <a:buClr>
          <a:srgbClr val="0B3871"/>
        </a:buClr>
        <a:buFont typeface="Arial"/>
        <a:buChar char="–"/>
        <a:defRPr sz="1600" kern="1200">
          <a:solidFill>
            <a:srgbClr val="595959"/>
          </a:solidFill>
          <a:latin typeface="Verdana"/>
          <a:ea typeface="+mn-ea"/>
          <a:cs typeface="Verdana"/>
        </a:defRPr>
      </a:lvl4pPr>
      <a:lvl5pPr marL="2057400" indent="-228600" algn="l" defTabSz="457200" rtl="0" eaLnBrk="1" latinLnBrk="0" hangingPunct="1">
        <a:spcBef>
          <a:spcPct val="20000"/>
        </a:spcBef>
        <a:buClr>
          <a:srgbClr val="0B3871"/>
        </a:buClr>
        <a:buFont typeface="Arial"/>
        <a:buChar char="»"/>
        <a:defRPr sz="1600" kern="1200">
          <a:solidFill>
            <a:srgbClr val="595959"/>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8.emf"/><Relationship Id="rId4" Type="http://schemas.openxmlformats.org/officeDocument/2006/relationships/image" Target="../media/image7.emf"/></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cms.gov/Medicare/Quality-Initiatives-Patient-Assessment-Instruments/QualityMeasures/Pre-Rule-Making.html"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cms.gov/Medicare/Quality-Initiatives-Patient-Assessment-Instruments/QualityMeasures/Pre-Rule-Making.html"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www.cms.gov/Medicare/Quality-Initiatives-Patient-Assessment-Instruments/QualityMeasures/Pre-Rule-Making.html"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vsac.nlm.nih.gov/" TargetMode="External"/><Relationship Id="rId7" Type="http://schemas.openxmlformats.org/officeDocument/2006/relationships/hyperlink" Target="http://www.qualityforum.org/Electronic_Quality_Measures.aspx"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hyperlink" Target="https://www.cms.gov/Medicare/Quality-Initiatives-Patient-Assessment-Instruments/MMS/MMS-Blueprint.html" TargetMode="External"/><Relationship Id="rId5" Type="http://schemas.openxmlformats.org/officeDocument/2006/relationships/hyperlink" Target="https://ecqi.healthit.gov/" TargetMode="External"/><Relationship Id="rId4" Type="http://schemas.openxmlformats.org/officeDocument/2006/relationships/hyperlink" Target="https://bonnie.healthit.gov/"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cmit.cms.gov/CMIT_public/ListMeasures?struts.token.name=token&amp;token=O9Q6UENHDRDXGXD42C5K7X0KI7LCXI23&amp;filters=&amp;view=classic&amp;makeStick=true&amp;wasSearchSubmitted=&amp;Q="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56.xml.rels><?xml version="1.0" encoding="UTF-8" standalone="yes"?>
<Relationships xmlns="http://schemas.openxmlformats.org/package/2006/relationships"><Relationship Id="rId3" Type="http://schemas.openxmlformats.org/officeDocument/2006/relationships/hyperlink" Target="http://www.qualityforum.org/nominations/"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hyperlink" Target="mailto:Helen.Dollar-Maples@cms.hhs.gov" TargetMode="External"/><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hyperlink" Target="mailto:brownv@battelle.org" TargetMode="External"/><Relationship Id="rId4" Type="http://schemas.openxmlformats.org/officeDocument/2006/relationships/hyperlink" Target="mailto:Kimberly.Rawlings@cms.hhs.gov"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hoto of example clinical people looking at papers." title="Clinical People"/>
          <p:cNvPicPr>
            <a:picLocks noChangeAspect="1"/>
          </p:cNvPicPr>
          <p:nvPr/>
        </p:nvPicPr>
        <p:blipFill rotWithShape="1">
          <a:blip r:embed="rId3">
            <a:extLst>
              <a:ext uri="{28A0092B-C50C-407E-A947-70E740481C1C}">
                <a14:useLocalDpi xmlns:a14="http://schemas.microsoft.com/office/drawing/2010/main" val="0"/>
              </a:ext>
            </a:extLst>
          </a:blip>
          <a:srcRect b="2106"/>
          <a:stretch/>
        </p:blipFill>
        <p:spPr>
          <a:xfrm>
            <a:off x="-604309" y="-101600"/>
            <a:ext cx="9799108" cy="6976533"/>
          </a:xfrm>
          <a:prstGeom prst="rect">
            <a:avLst/>
          </a:prstGeom>
        </p:spPr>
      </p:pic>
      <p:pic>
        <p:nvPicPr>
          <p:cNvPr id="12" name="Picture 11" descr="HHS logo" title="HHS logo"/>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77354" y="4886602"/>
            <a:ext cx="1263553" cy="1274445"/>
          </a:xfrm>
          <a:prstGeom prst="rect">
            <a:avLst/>
          </a:prstGeom>
        </p:spPr>
      </p:pic>
      <p:pic>
        <p:nvPicPr>
          <p:cNvPr id="11" name="Picture 10" descr="CMS logo" title="CMS logo"/>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12818" y="5486344"/>
            <a:ext cx="1938802" cy="674703"/>
          </a:xfrm>
          <a:prstGeom prst="rect">
            <a:avLst/>
          </a:prstGeom>
        </p:spPr>
      </p:pic>
      <p:sp>
        <p:nvSpPr>
          <p:cNvPr id="7" name="Subtitle 4"/>
          <p:cNvSpPr txBox="1">
            <a:spLocks/>
          </p:cNvSpPr>
          <p:nvPr/>
        </p:nvSpPr>
        <p:spPr>
          <a:xfrm>
            <a:off x="506685" y="1105360"/>
            <a:ext cx="8130627" cy="4380984"/>
          </a:xfrm>
          <a:prstGeom prst="rect">
            <a:avLst/>
          </a:prstGeom>
        </p:spPr>
        <p:txBody>
          <a:bodyPr vert="horz" lIns="91440" tIns="45720" rIns="91440" bIns="45720" rtlCol="0">
            <a:normAutofit fontScale="55000" lnSpcReduction="20000"/>
          </a:bodyPr>
          <a:lstStyle>
            <a:lvl1pPr marL="342900" indent="-342900" algn="l" defTabSz="457200" rtl="0" eaLnBrk="1" latinLnBrk="0" hangingPunct="1">
              <a:spcBef>
                <a:spcPct val="20000"/>
              </a:spcBef>
              <a:buClr>
                <a:srgbClr val="000880"/>
              </a:buClr>
              <a:buFont typeface="Lucida Grande"/>
              <a:buChar char="»"/>
              <a:defRPr sz="2400" kern="1200">
                <a:solidFill>
                  <a:srgbClr val="595959"/>
                </a:solidFill>
                <a:latin typeface="Verdana"/>
                <a:ea typeface="+mn-ea"/>
                <a:cs typeface="Verdana"/>
              </a:defRPr>
            </a:lvl1pPr>
            <a:lvl2pPr marL="742950" indent="-285750" algn="l" defTabSz="457200" rtl="0" eaLnBrk="1" latinLnBrk="0" hangingPunct="1">
              <a:spcBef>
                <a:spcPct val="20000"/>
              </a:spcBef>
              <a:buClr>
                <a:srgbClr val="000880"/>
              </a:buClr>
              <a:buFont typeface="Arial"/>
              <a:buChar char="–"/>
              <a:defRPr sz="2000" kern="1200">
                <a:solidFill>
                  <a:srgbClr val="595959"/>
                </a:solidFill>
                <a:latin typeface="Verdana"/>
                <a:ea typeface="+mn-ea"/>
                <a:cs typeface="Verdana"/>
              </a:defRPr>
            </a:lvl2pPr>
            <a:lvl3pPr marL="1143000" indent="-228600" algn="l" defTabSz="457200" rtl="0" eaLnBrk="1" latinLnBrk="0" hangingPunct="1">
              <a:spcBef>
                <a:spcPct val="20000"/>
              </a:spcBef>
              <a:buClr>
                <a:srgbClr val="000880"/>
              </a:buClr>
              <a:buFont typeface="Arial"/>
              <a:buChar char="•"/>
              <a:defRPr sz="1800" kern="1200">
                <a:solidFill>
                  <a:srgbClr val="595959"/>
                </a:solidFill>
                <a:latin typeface="Verdana"/>
                <a:ea typeface="+mn-ea"/>
                <a:cs typeface="Verdana"/>
              </a:defRPr>
            </a:lvl3pPr>
            <a:lvl4pPr marL="1600200" indent="-228600" algn="l" defTabSz="457200" rtl="0" eaLnBrk="1" latinLnBrk="0" hangingPunct="1">
              <a:spcBef>
                <a:spcPct val="20000"/>
              </a:spcBef>
              <a:buClr>
                <a:srgbClr val="000880"/>
              </a:buClr>
              <a:buFont typeface="Arial"/>
              <a:buChar char="–"/>
              <a:defRPr sz="1600" kern="1200">
                <a:solidFill>
                  <a:srgbClr val="595959"/>
                </a:solidFill>
                <a:latin typeface="Verdana"/>
                <a:ea typeface="+mn-ea"/>
                <a:cs typeface="Verdana"/>
              </a:defRPr>
            </a:lvl4pPr>
            <a:lvl5pPr marL="2057400" indent="-228600" algn="l" defTabSz="457200" rtl="0" eaLnBrk="1" latinLnBrk="0" hangingPunct="1">
              <a:spcBef>
                <a:spcPct val="20000"/>
              </a:spcBef>
              <a:buClr>
                <a:srgbClr val="000880"/>
              </a:buClr>
              <a:buFont typeface="Arial"/>
              <a:buChar char="»"/>
              <a:defRPr sz="1600" kern="1200">
                <a:solidFill>
                  <a:srgbClr val="595959"/>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9400" b="1" spc="-300" dirty="0">
                <a:solidFill>
                  <a:srgbClr val="2450A7"/>
                </a:solidFill>
                <a:ea typeface="+mj-ea"/>
              </a:rPr>
              <a:t>2019 Pre-Rulemaking Kickoff </a:t>
            </a:r>
          </a:p>
          <a:p>
            <a:pPr marL="0" indent="0" algn="ctr">
              <a:buNone/>
            </a:pPr>
            <a:r>
              <a:rPr lang="en-US" sz="5100" b="1" i="1" spc="-300" dirty="0">
                <a:solidFill>
                  <a:srgbClr val="2450A7"/>
                </a:solidFill>
                <a:ea typeface="+mj-ea"/>
              </a:rPr>
              <a:t>Measures Under Consideration and Measure Applications Partnership Overviews </a:t>
            </a:r>
          </a:p>
          <a:p>
            <a:pPr marL="0" indent="0" algn="ctr">
              <a:buNone/>
            </a:pPr>
            <a:endParaRPr lang="en-US" b="1" dirty="0">
              <a:solidFill>
                <a:srgbClr val="2450A7"/>
              </a:solidFill>
              <a:latin typeface="+mj-lt"/>
              <a:ea typeface="+mj-ea"/>
              <a:cs typeface="+mj-cs"/>
            </a:endParaRPr>
          </a:p>
          <a:p>
            <a:pPr marL="0" indent="0" algn="ctr">
              <a:buNone/>
            </a:pPr>
            <a:r>
              <a:rPr lang="en-US" sz="2600" b="1" dirty="0">
                <a:solidFill>
                  <a:schemeClr val="tx1">
                    <a:lumMod val="50000"/>
                    <a:lumOff val="50000"/>
                  </a:schemeClr>
                </a:solidFill>
                <a:ea typeface="+mj-ea"/>
              </a:rPr>
              <a:t>Kimberly Rawlings, CMS</a:t>
            </a:r>
          </a:p>
          <a:p>
            <a:pPr marL="0" indent="0" algn="ctr">
              <a:buNone/>
            </a:pPr>
            <a:r>
              <a:rPr lang="en-US" sz="2600" b="1" dirty="0">
                <a:solidFill>
                  <a:schemeClr val="tx1">
                    <a:lumMod val="50000"/>
                    <a:lumOff val="50000"/>
                  </a:schemeClr>
                </a:solidFill>
                <a:ea typeface="+mj-ea"/>
              </a:rPr>
              <a:t>Maria Durham, CMS</a:t>
            </a:r>
          </a:p>
          <a:p>
            <a:pPr marL="0" indent="0" algn="ctr">
              <a:buNone/>
            </a:pPr>
            <a:r>
              <a:rPr lang="en-US" sz="2600" b="1" dirty="0">
                <a:solidFill>
                  <a:schemeClr val="tx1">
                    <a:lumMod val="50000"/>
                    <a:lumOff val="50000"/>
                  </a:schemeClr>
                </a:solidFill>
                <a:ea typeface="+mj-ea"/>
              </a:rPr>
              <a:t>Susan Arday, CMS</a:t>
            </a:r>
          </a:p>
          <a:p>
            <a:pPr marL="0" indent="0" algn="ctr">
              <a:buNone/>
            </a:pPr>
            <a:r>
              <a:rPr lang="en-US" sz="2600" b="1" dirty="0">
                <a:solidFill>
                  <a:schemeClr val="tx1">
                    <a:lumMod val="50000"/>
                    <a:lumOff val="50000"/>
                  </a:schemeClr>
                </a:solidFill>
                <a:ea typeface="+mj-ea"/>
              </a:rPr>
              <a:t>Christine Holland, Mathematica</a:t>
            </a:r>
          </a:p>
          <a:p>
            <a:pPr marL="0" indent="0" algn="ctr">
              <a:buNone/>
            </a:pPr>
            <a:r>
              <a:rPr lang="en-US" sz="2600" b="1" dirty="0">
                <a:solidFill>
                  <a:schemeClr val="tx1">
                    <a:lumMod val="50000"/>
                    <a:lumOff val="50000"/>
                  </a:schemeClr>
                </a:solidFill>
                <a:ea typeface="+mj-ea"/>
              </a:rPr>
              <a:t>Mary Sheehan, Battelle</a:t>
            </a:r>
          </a:p>
          <a:p>
            <a:pPr marL="0" indent="0" algn="ctr">
              <a:buNone/>
            </a:pPr>
            <a:r>
              <a:rPr lang="en-US" sz="2600" b="1" dirty="0">
                <a:solidFill>
                  <a:schemeClr val="tx1">
                    <a:lumMod val="50000"/>
                    <a:lumOff val="50000"/>
                  </a:schemeClr>
                </a:solidFill>
                <a:ea typeface="+mj-ea"/>
              </a:rPr>
              <a:t>Helen Dollar-Maples, CMS</a:t>
            </a:r>
          </a:p>
          <a:p>
            <a:pPr marL="0" indent="0" algn="ctr">
              <a:buNone/>
            </a:pPr>
            <a:r>
              <a:rPr lang="en-US" sz="2600" b="1" dirty="0">
                <a:solidFill>
                  <a:schemeClr val="tx1">
                    <a:lumMod val="50000"/>
                    <a:lumOff val="50000"/>
                  </a:schemeClr>
                </a:solidFill>
                <a:ea typeface="+mj-ea"/>
              </a:rPr>
              <a:t>Vince Brown, Battelle</a:t>
            </a:r>
          </a:p>
          <a:p>
            <a:pPr marL="0" indent="0" algn="ctr">
              <a:buNone/>
            </a:pPr>
            <a:endParaRPr lang="en-US" sz="2600" b="1" dirty="0">
              <a:solidFill>
                <a:schemeClr val="tx1">
                  <a:lumMod val="50000"/>
                  <a:lumOff val="50000"/>
                </a:schemeClr>
              </a:solidFill>
              <a:ea typeface="+mj-ea"/>
            </a:endParaRPr>
          </a:p>
          <a:p>
            <a:pPr marL="0" indent="0" algn="ctr">
              <a:buNone/>
            </a:pPr>
            <a:r>
              <a:rPr lang="en-US" sz="2600" b="1" i="1" dirty="0">
                <a:solidFill>
                  <a:schemeClr val="tx1">
                    <a:lumMod val="50000"/>
                    <a:lumOff val="50000"/>
                  </a:schemeClr>
                </a:solidFill>
                <a:ea typeface="+mj-ea"/>
              </a:rPr>
              <a:t>April 16, 2019</a:t>
            </a:r>
          </a:p>
        </p:txBody>
      </p:sp>
      <p:sp>
        <p:nvSpPr>
          <p:cNvPr id="2" name="Title 1" hidden="1"/>
          <p:cNvSpPr>
            <a:spLocks noGrp="1"/>
          </p:cNvSpPr>
          <p:nvPr>
            <p:ph type="ctrTitle"/>
          </p:nvPr>
        </p:nvSpPr>
        <p:spPr/>
        <p:txBody>
          <a:bodyPr/>
          <a:lstStyle/>
          <a:p>
            <a:r>
              <a:rPr lang="en-US" spc="-300" dirty="0">
                <a:solidFill>
                  <a:schemeClr val="bg1"/>
                </a:solidFill>
              </a:rPr>
              <a:t>2017 CMS Measures under Consideration and the Measure Applications Partnership </a:t>
            </a:r>
            <a:br>
              <a:rPr lang="en-US" spc="-300" dirty="0">
                <a:solidFill>
                  <a:schemeClr val="bg1"/>
                </a:solidFill>
              </a:rPr>
            </a:br>
            <a:endParaRPr lang="en-US" dirty="0">
              <a:solidFill>
                <a:schemeClr val="bg1"/>
              </a:solidFill>
            </a:endParaRPr>
          </a:p>
        </p:txBody>
      </p:sp>
    </p:spTree>
    <p:extLst>
      <p:ext uri="{BB962C8B-B14F-4D97-AF65-F5344CB8AC3E}">
        <p14:creationId xmlns:p14="http://schemas.microsoft.com/office/powerpoint/2010/main" val="35507870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858717D-8054-524C-BA62-C3F2223456F2}" type="slidenum">
              <a:rPr lang="en-US" smtClean="0"/>
              <a:t>9</a:t>
            </a:fld>
            <a:endParaRPr lang="en-US" dirty="0"/>
          </a:p>
        </p:txBody>
      </p:sp>
      <p:pic>
        <p:nvPicPr>
          <p:cNvPr id="4" name="Picture 3" descr="Meaningful Measures Framework with a pictorial depiction of the provider and patients"/>
          <p:cNvPicPr>
            <a:picLocks noChangeAspect="1"/>
          </p:cNvPicPr>
          <p:nvPr/>
        </p:nvPicPr>
        <p:blipFill rotWithShape="1">
          <a:blip r:embed="rId3">
            <a:extLst>
              <a:ext uri="{28A0092B-C50C-407E-A947-70E740481C1C}">
                <a14:useLocalDpi xmlns:a14="http://schemas.microsoft.com/office/drawing/2010/main" val="0"/>
              </a:ext>
            </a:extLst>
          </a:blip>
          <a:srcRect l="4526" t="15018" r="4632" b="5123"/>
          <a:stretch/>
        </p:blipFill>
        <p:spPr>
          <a:xfrm>
            <a:off x="1087655" y="1646683"/>
            <a:ext cx="6776186" cy="4467730"/>
          </a:xfrm>
          <a:prstGeom prst="round2DiagRect">
            <a:avLst/>
          </a:prstGeom>
        </p:spPr>
      </p:pic>
      <p:sp>
        <p:nvSpPr>
          <p:cNvPr id="5" name="TextBox 4">
            <a:extLst>
              <a:ext uri="{C183D7F6-B498-43B3-948B-1728B52AA6E4}">
                <adec:decorative xmlns:adec="http://schemas.microsoft.com/office/drawing/2017/decorative" val="1"/>
              </a:ext>
            </a:extLst>
          </p:cNvPr>
          <p:cNvSpPr txBox="1"/>
          <p:nvPr/>
        </p:nvSpPr>
        <p:spPr>
          <a:xfrm>
            <a:off x="6997567" y="5929162"/>
            <a:ext cx="558266" cy="169277"/>
          </a:xfrm>
          <a:prstGeom prst="rect">
            <a:avLst/>
          </a:prstGeom>
          <a:solidFill>
            <a:schemeClr val="bg1"/>
          </a:solidFill>
        </p:spPr>
        <p:txBody>
          <a:bodyPr wrap="square" rtlCol="0">
            <a:spAutoFit/>
          </a:bodyPr>
          <a:lstStyle/>
          <a:p>
            <a:endParaRPr lang="en-US" sz="500" dirty="0"/>
          </a:p>
        </p:txBody>
      </p:sp>
      <p:sp>
        <p:nvSpPr>
          <p:cNvPr id="2" name="Title 1"/>
          <p:cNvSpPr>
            <a:spLocks noGrp="1"/>
          </p:cNvSpPr>
          <p:nvPr>
            <p:ph type="title"/>
          </p:nvPr>
        </p:nvSpPr>
        <p:spPr/>
        <p:txBody>
          <a:bodyPr/>
          <a:lstStyle/>
          <a:p>
            <a:r>
              <a:rPr lang="en-US" dirty="0"/>
              <a:t>Meaningful Measures Framework</a:t>
            </a:r>
          </a:p>
        </p:txBody>
      </p:sp>
    </p:spTree>
    <p:extLst>
      <p:ext uri="{BB962C8B-B14F-4D97-AF65-F5344CB8AC3E}">
        <p14:creationId xmlns:p14="http://schemas.microsoft.com/office/powerpoint/2010/main" val="609907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858717D-8054-524C-BA62-C3F2223456F2}" type="slidenum">
              <a:rPr lang="en-US" smtClean="0"/>
              <a:t>10</a:t>
            </a:fld>
            <a:endParaRPr lang="en-US" dirty="0"/>
          </a:p>
        </p:txBody>
      </p:sp>
      <p:pic>
        <p:nvPicPr>
          <p:cNvPr id="4" name="Picture 3" descr="Meaningful Measure Areas">
            <a:extLst>
              <a:ext uri="{FF2B5EF4-FFF2-40B4-BE49-F238E27FC236}">
                <a16:creationId xmlns:a16="http://schemas.microsoft.com/office/drawing/2014/main" id="{27ECA221-0966-46CB-8E39-F2EB108CCAEE}"/>
              </a:ext>
            </a:extLst>
          </p:cNvPr>
          <p:cNvPicPr>
            <a:picLocks noChangeAspect="1"/>
          </p:cNvPicPr>
          <p:nvPr/>
        </p:nvPicPr>
        <p:blipFill rotWithShape="1">
          <a:blip r:embed="rId3"/>
          <a:srcRect t="7855"/>
          <a:stretch/>
        </p:blipFill>
        <p:spPr>
          <a:xfrm>
            <a:off x="0" y="1519899"/>
            <a:ext cx="9144000" cy="4670792"/>
          </a:xfrm>
          <a:prstGeom prst="rect">
            <a:avLst/>
          </a:prstGeom>
        </p:spPr>
      </p:pic>
      <p:sp>
        <p:nvSpPr>
          <p:cNvPr id="2" name="Title 1"/>
          <p:cNvSpPr>
            <a:spLocks noGrp="1"/>
          </p:cNvSpPr>
          <p:nvPr>
            <p:ph type="title" idx="4294967295"/>
          </p:nvPr>
        </p:nvSpPr>
        <p:spPr>
          <a:xfrm>
            <a:off x="0" y="1116662"/>
            <a:ext cx="8442325" cy="522288"/>
          </a:xfrm>
        </p:spPr>
        <p:txBody>
          <a:bodyPr>
            <a:normAutofit/>
          </a:bodyPr>
          <a:lstStyle/>
          <a:p>
            <a:r>
              <a:rPr lang="en-US" sz="2100" dirty="0"/>
              <a:t>Promote Effective Prevention &amp; Treatment of Chronic Disease </a:t>
            </a:r>
          </a:p>
        </p:txBody>
      </p:sp>
    </p:spTree>
    <p:extLst>
      <p:ext uri="{BB962C8B-B14F-4D97-AF65-F5344CB8AC3E}">
        <p14:creationId xmlns:p14="http://schemas.microsoft.com/office/powerpoint/2010/main" val="21333142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 name="Slide Number Placeholder 2"/>
          <p:cNvSpPr>
            <a:spLocks noGrp="1"/>
          </p:cNvSpPr>
          <p:nvPr>
            <p:ph type="sldNum" sz="quarter" idx="12"/>
          </p:nvPr>
        </p:nvSpPr>
        <p:spPr>
          <a:xfrm>
            <a:off x="6553200" y="6241337"/>
            <a:ext cx="2133600" cy="365125"/>
          </a:xfrm>
        </p:spPr>
        <p:txBody>
          <a:bodyPr/>
          <a:lstStyle/>
          <a:p>
            <a:fld id="{3858717D-8054-524C-BA62-C3F2223456F2}" type="slidenum">
              <a:rPr lang="en-US" smtClean="0"/>
              <a:t>11</a:t>
            </a:fld>
            <a:endParaRPr lang="en-US" dirty="0"/>
          </a:p>
        </p:txBody>
      </p:sp>
      <p:pic>
        <p:nvPicPr>
          <p:cNvPr id="4" name="Picture 3">
            <a:extLst>
              <a:ext uri="{FF2B5EF4-FFF2-40B4-BE49-F238E27FC236}">
                <a16:creationId xmlns:a16="http://schemas.microsoft.com/office/drawing/2014/main" id="{49FC4B1A-FD05-1B49-B5D3-4D619D58871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959537" y="1844802"/>
            <a:ext cx="3864111" cy="3707892"/>
          </a:xfrm>
          <a:prstGeom prst="rect">
            <a:avLst/>
          </a:prstGeom>
        </p:spPr>
      </p:pic>
      <p:sp>
        <p:nvSpPr>
          <p:cNvPr id="56" name="Google Shape;56;p13"/>
          <p:cNvSpPr txBox="1">
            <a:spLocks noGrp="1"/>
          </p:cNvSpPr>
          <p:nvPr>
            <p:ph type="ctrTitle"/>
          </p:nvPr>
        </p:nvSpPr>
        <p:spPr>
          <a:xfrm>
            <a:off x="461337" y="3151280"/>
            <a:ext cx="4044161" cy="1094936"/>
          </a:xfrm>
          <a:prstGeom prst="rect">
            <a:avLst/>
          </a:prstGeom>
        </p:spPr>
        <p:txBody>
          <a:bodyPr spcFirstLastPara="1" vert="horz" wrap="square" lIns="91425" tIns="91425" rIns="91425" bIns="91425" rtlCol="0" anchor="b" anchorCtr="0">
            <a:noAutofit/>
          </a:bodyPr>
          <a:lstStyle/>
          <a:p>
            <a:pPr>
              <a:lnSpc>
                <a:spcPct val="115000"/>
              </a:lnSpc>
              <a:spcBef>
                <a:spcPts val="0"/>
              </a:spcBef>
              <a:buClr>
                <a:schemeClr val="dk1"/>
              </a:buClr>
              <a:buSzPts val="1100"/>
            </a:pPr>
            <a:r>
              <a:rPr lang="en" dirty="0">
                <a:solidFill>
                  <a:srgbClr val="3F3D56"/>
                </a:solidFill>
              </a:rPr>
              <a:t>CMS Interoperability Roadmap</a:t>
            </a:r>
            <a:endParaRPr dirty="0">
              <a:solidFill>
                <a:srgbClr val="3F3D56"/>
              </a:solidFill>
            </a:endParaRPr>
          </a:p>
        </p:txBody>
      </p:sp>
    </p:spTree>
    <p:extLst>
      <p:ext uri="{BB962C8B-B14F-4D97-AF65-F5344CB8AC3E}">
        <p14:creationId xmlns:p14="http://schemas.microsoft.com/office/powerpoint/2010/main" val="5921731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7" name="Slide Number Placeholder 2"/>
          <p:cNvSpPr>
            <a:spLocks noGrp="1"/>
          </p:cNvSpPr>
          <p:nvPr>
            <p:ph type="sldNum" sz="quarter" idx="12"/>
          </p:nvPr>
        </p:nvSpPr>
        <p:spPr/>
        <p:txBody>
          <a:bodyPr/>
          <a:lstStyle/>
          <a:p>
            <a:fld id="{3858717D-8054-524C-BA62-C3F2223456F2}" type="slidenum">
              <a:rPr lang="en-US" smtClean="0"/>
              <a:pPr/>
              <a:t>12</a:t>
            </a:fld>
            <a:endParaRPr lang="en-US" dirty="0"/>
          </a:p>
        </p:txBody>
      </p:sp>
      <p:pic>
        <p:nvPicPr>
          <p:cNvPr id="6" name="Picture 5" descr="The problem of disconnected care between patients, providers and payers">
            <a:extLst>
              <a:ext uri="{FF2B5EF4-FFF2-40B4-BE49-F238E27FC236}">
                <a16:creationId xmlns:a16="http://schemas.microsoft.com/office/drawing/2014/main" id="{5E31E0DF-3B1F-4D41-9BEB-DD340C59B206}"/>
              </a:ext>
            </a:extLst>
          </p:cNvPr>
          <p:cNvPicPr>
            <a:picLocks noChangeAspect="1"/>
          </p:cNvPicPr>
          <p:nvPr/>
        </p:nvPicPr>
        <p:blipFill>
          <a:blip r:embed="rId3"/>
          <a:stretch>
            <a:fillRect/>
          </a:stretch>
        </p:blipFill>
        <p:spPr>
          <a:xfrm>
            <a:off x="0" y="1195990"/>
            <a:ext cx="9144000" cy="4445000"/>
          </a:xfrm>
          <a:prstGeom prst="rect">
            <a:avLst/>
          </a:prstGeom>
        </p:spPr>
      </p:pic>
      <p:sp>
        <p:nvSpPr>
          <p:cNvPr id="61" name="Google Shape;61;p14"/>
          <p:cNvSpPr txBox="1"/>
          <p:nvPr/>
        </p:nvSpPr>
        <p:spPr>
          <a:xfrm>
            <a:off x="311700" y="713380"/>
            <a:ext cx="8603100" cy="668400"/>
          </a:xfrm>
          <a:prstGeom prst="rect">
            <a:avLst/>
          </a:prstGeom>
          <a:noFill/>
          <a:ln>
            <a:noFill/>
          </a:ln>
        </p:spPr>
        <p:txBody>
          <a:bodyPr spcFirstLastPara="1" wrap="square" lIns="91425" tIns="91425" rIns="91425" bIns="91425" anchor="ctr" anchorCtr="0">
            <a:noAutofit/>
          </a:bodyPr>
          <a:lstStyle/>
          <a:p>
            <a:pPr algn="ctr">
              <a:lnSpc>
                <a:spcPct val="115000"/>
              </a:lnSpc>
              <a:spcBef>
                <a:spcPts val="1600"/>
              </a:spcBef>
              <a:spcAft>
                <a:spcPts val="400"/>
              </a:spcAft>
            </a:pPr>
            <a:r>
              <a:rPr lang="en-US" sz="1600" dirty="0">
                <a:solidFill>
                  <a:srgbClr val="3F3D56"/>
                </a:solidFill>
              </a:rPr>
              <a:t>A lack of seamless data exchange in healthcare…</a:t>
            </a:r>
          </a:p>
        </p:txBody>
      </p:sp>
      <p:sp>
        <p:nvSpPr>
          <p:cNvPr id="62" name="Google Shape;62;p14">
            <a:extLst>
              <a:ext uri="{C183D7F6-B498-43B3-948B-1728B52AA6E4}">
                <adec:decorative xmlns:adec="http://schemas.microsoft.com/office/drawing/2017/decorative" val="1"/>
              </a:ext>
            </a:extLst>
          </p:cNvPr>
          <p:cNvSpPr/>
          <p:nvPr/>
        </p:nvSpPr>
        <p:spPr>
          <a:xfrm>
            <a:off x="15150" y="5602459"/>
            <a:ext cx="9144000" cy="461700"/>
          </a:xfrm>
          <a:prstGeom prst="rect">
            <a:avLst/>
          </a:prstGeom>
          <a:solidFill>
            <a:srgbClr val="0C175B"/>
          </a:solidFill>
          <a:ln>
            <a:noFill/>
          </a:ln>
        </p:spPr>
        <p:txBody>
          <a:bodyPr spcFirstLastPara="1" wrap="square" lIns="91425" tIns="91425" rIns="91425" bIns="91425" anchor="ctr" anchorCtr="0">
            <a:noAutofit/>
          </a:bodyPr>
          <a:lstStyle/>
          <a:p>
            <a:endParaRPr dirty="0"/>
          </a:p>
        </p:txBody>
      </p:sp>
      <p:sp>
        <p:nvSpPr>
          <p:cNvPr id="63" name="Google Shape;63;p14"/>
          <p:cNvSpPr txBox="1"/>
          <p:nvPr/>
        </p:nvSpPr>
        <p:spPr>
          <a:xfrm>
            <a:off x="311700" y="5548300"/>
            <a:ext cx="8550900" cy="308400"/>
          </a:xfrm>
          <a:prstGeom prst="rect">
            <a:avLst/>
          </a:prstGeom>
          <a:noFill/>
          <a:ln>
            <a:noFill/>
          </a:ln>
        </p:spPr>
        <p:txBody>
          <a:bodyPr spcFirstLastPara="1" wrap="square" lIns="91425" tIns="91425" rIns="91425" bIns="91425" anchor="ctr" anchorCtr="0">
            <a:noAutofit/>
          </a:bodyPr>
          <a:lstStyle/>
          <a:p>
            <a:pPr algn="ctr">
              <a:lnSpc>
                <a:spcPct val="115000"/>
              </a:lnSpc>
              <a:spcBef>
                <a:spcPts val="1600"/>
              </a:spcBef>
              <a:spcAft>
                <a:spcPts val="400"/>
              </a:spcAft>
              <a:buClr>
                <a:schemeClr val="dk1"/>
              </a:buClr>
              <a:buSzPts val="1100"/>
            </a:pPr>
            <a:r>
              <a:rPr lang="en-US" sz="1600" dirty="0">
                <a:solidFill>
                  <a:srgbClr val="FFFFFF"/>
                </a:solidFill>
              </a:rPr>
              <a:t>leads to disconnected care, worse health outcomes, and higher costs.  </a:t>
            </a:r>
          </a:p>
        </p:txBody>
      </p:sp>
      <p:sp>
        <p:nvSpPr>
          <p:cNvPr id="3" name="Title 2">
            <a:extLst>
              <a:ext uri="{FF2B5EF4-FFF2-40B4-BE49-F238E27FC236}">
                <a16:creationId xmlns:a16="http://schemas.microsoft.com/office/drawing/2014/main" id="{AF7584D8-700B-459B-8FE9-1BFBE45C2494}"/>
              </a:ext>
            </a:extLst>
          </p:cNvPr>
          <p:cNvSpPr>
            <a:spLocks noGrp="1"/>
          </p:cNvSpPr>
          <p:nvPr>
            <p:ph type="ctrTitle"/>
          </p:nvPr>
        </p:nvSpPr>
        <p:spPr/>
        <p:txBody>
          <a:bodyPr/>
          <a:lstStyle/>
          <a:p>
            <a:r>
              <a:rPr lang="en-US" dirty="0">
                <a:solidFill>
                  <a:srgbClr val="3F3D56"/>
                </a:solidFill>
              </a:rPr>
              <a:t>A lack of seamless data exchange in healthcare</a:t>
            </a:r>
            <a:endParaRPr lang="en-US" dirty="0"/>
          </a:p>
        </p:txBody>
      </p:sp>
    </p:spTree>
    <p:extLst>
      <p:ext uri="{BB962C8B-B14F-4D97-AF65-F5344CB8AC3E}">
        <p14:creationId xmlns:p14="http://schemas.microsoft.com/office/powerpoint/2010/main" val="7841414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pic>
        <p:nvPicPr>
          <p:cNvPr id="3" name="Picture 2" descr="The vision of coordinated care between patients, providers and payers">
            <a:extLst>
              <a:ext uri="{FF2B5EF4-FFF2-40B4-BE49-F238E27FC236}">
                <a16:creationId xmlns:a16="http://schemas.microsoft.com/office/drawing/2014/main" id="{3659CD45-CB92-0E47-AC5F-B2A9C631A446}"/>
              </a:ext>
            </a:extLst>
          </p:cNvPr>
          <p:cNvPicPr>
            <a:picLocks noChangeAspect="1"/>
          </p:cNvPicPr>
          <p:nvPr/>
        </p:nvPicPr>
        <p:blipFill>
          <a:blip r:embed="rId3"/>
          <a:stretch>
            <a:fillRect/>
          </a:stretch>
        </p:blipFill>
        <p:spPr>
          <a:xfrm>
            <a:off x="0" y="1206500"/>
            <a:ext cx="9144000" cy="4445000"/>
          </a:xfrm>
          <a:prstGeom prst="rect">
            <a:avLst/>
          </a:prstGeom>
        </p:spPr>
      </p:pic>
      <p:sp>
        <p:nvSpPr>
          <p:cNvPr id="70" name="Google Shape;70;p15">
            <a:extLst>
              <a:ext uri="{C183D7F6-B498-43B3-948B-1728B52AA6E4}">
                <adec:decorative xmlns:adec="http://schemas.microsoft.com/office/drawing/2017/decorative" val="1"/>
              </a:ext>
            </a:extLst>
          </p:cNvPr>
          <p:cNvSpPr/>
          <p:nvPr/>
        </p:nvSpPr>
        <p:spPr>
          <a:xfrm>
            <a:off x="0" y="5539325"/>
            <a:ext cx="9144000" cy="461700"/>
          </a:xfrm>
          <a:prstGeom prst="rect">
            <a:avLst/>
          </a:prstGeom>
          <a:solidFill>
            <a:srgbClr val="0C175B"/>
          </a:solidFill>
          <a:ln>
            <a:noFill/>
          </a:ln>
        </p:spPr>
        <p:txBody>
          <a:bodyPr spcFirstLastPara="1" wrap="square" lIns="91425" tIns="91425" rIns="91425" bIns="91425" anchor="ctr" anchorCtr="0">
            <a:noAutofit/>
          </a:bodyPr>
          <a:lstStyle/>
          <a:p>
            <a:endParaRPr dirty="0"/>
          </a:p>
        </p:txBody>
      </p:sp>
      <p:sp>
        <p:nvSpPr>
          <p:cNvPr id="12" name="Title 11">
            <a:extLst>
              <a:ext uri="{FF2B5EF4-FFF2-40B4-BE49-F238E27FC236}">
                <a16:creationId xmlns:a16="http://schemas.microsoft.com/office/drawing/2014/main" id="{61FB1626-B303-498B-B91E-B86C92200527}"/>
              </a:ext>
            </a:extLst>
          </p:cNvPr>
          <p:cNvSpPr>
            <a:spLocks noGrp="1"/>
          </p:cNvSpPr>
          <p:nvPr>
            <p:ph type="title"/>
          </p:nvPr>
        </p:nvSpPr>
        <p:spPr>
          <a:xfrm>
            <a:off x="342000" y="940991"/>
            <a:ext cx="8520600" cy="487343"/>
          </a:xfrm>
        </p:spPr>
        <p:txBody>
          <a:bodyPr/>
          <a:lstStyle/>
          <a:p>
            <a:pPr algn="ctr"/>
            <a:r>
              <a:rPr lang="en-US" sz="1600" b="0" dirty="0">
                <a:solidFill>
                  <a:schemeClr val="tx1"/>
                </a:solidFill>
                <a:latin typeface="Calibri (Body)"/>
              </a:rPr>
              <a:t>Interoperable healthcare data exchange…</a:t>
            </a:r>
          </a:p>
        </p:txBody>
      </p:sp>
      <p:sp>
        <p:nvSpPr>
          <p:cNvPr id="2" name="Slide Number Placeholder 1"/>
          <p:cNvSpPr>
            <a:spLocks noGrp="1"/>
          </p:cNvSpPr>
          <p:nvPr>
            <p:ph type="sldNum" idx="12"/>
          </p:nvPr>
        </p:nvSpPr>
        <p:spPr/>
        <p:txBody>
          <a:bodyPr/>
          <a:lstStyle/>
          <a:p>
            <a:fld id="{00000000-1234-1234-1234-123412341234}" type="slidenum">
              <a:rPr lang="en" smtClean="0"/>
              <a:pPr/>
              <a:t>13</a:t>
            </a:fld>
            <a:endParaRPr lang="en" dirty="0"/>
          </a:p>
        </p:txBody>
      </p:sp>
      <p:sp>
        <p:nvSpPr>
          <p:cNvPr id="72" name="Google Shape;72;p15"/>
          <p:cNvSpPr txBox="1"/>
          <p:nvPr/>
        </p:nvSpPr>
        <p:spPr>
          <a:xfrm>
            <a:off x="315600" y="5479900"/>
            <a:ext cx="8547000" cy="461700"/>
          </a:xfrm>
          <a:prstGeom prst="rect">
            <a:avLst/>
          </a:prstGeom>
          <a:noFill/>
          <a:ln>
            <a:noFill/>
          </a:ln>
        </p:spPr>
        <p:txBody>
          <a:bodyPr spcFirstLastPara="1" wrap="square" lIns="91425" tIns="91425" rIns="91425" bIns="91425" anchor="ctr" anchorCtr="0">
            <a:noAutofit/>
          </a:bodyPr>
          <a:lstStyle/>
          <a:p>
            <a:pPr algn="ctr">
              <a:lnSpc>
                <a:spcPct val="115000"/>
              </a:lnSpc>
              <a:spcBef>
                <a:spcPts val="1600"/>
              </a:spcBef>
              <a:spcAft>
                <a:spcPts val="400"/>
              </a:spcAft>
            </a:pPr>
            <a:r>
              <a:rPr lang="en-US" sz="1600" dirty="0">
                <a:solidFill>
                  <a:srgbClr val="FFFFFF"/>
                </a:solidFill>
              </a:rPr>
              <a:t>enables coordinated care, improved health outcomes, and reduced cost.</a:t>
            </a:r>
          </a:p>
        </p:txBody>
      </p:sp>
    </p:spTree>
    <p:extLst>
      <p:ext uri="{BB962C8B-B14F-4D97-AF65-F5344CB8AC3E}">
        <p14:creationId xmlns:p14="http://schemas.microsoft.com/office/powerpoint/2010/main" val="9487275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2" name="Slide Number Placeholder 1"/>
          <p:cNvSpPr>
            <a:spLocks noGrp="1"/>
          </p:cNvSpPr>
          <p:nvPr>
            <p:ph type="sldNum" idx="12"/>
          </p:nvPr>
        </p:nvSpPr>
        <p:spPr/>
        <p:txBody>
          <a:bodyPr/>
          <a:lstStyle/>
          <a:p>
            <a:fld id="{00000000-1234-1234-1234-123412341234}" type="slidenum">
              <a:rPr lang="en" smtClean="0"/>
              <a:pPr/>
              <a:t>14</a:t>
            </a:fld>
            <a:endParaRPr lang="en" dirty="0"/>
          </a:p>
        </p:txBody>
      </p:sp>
      <p:pic>
        <p:nvPicPr>
          <p:cNvPr id="4" name="Picture 3" descr="Interoperability Initiative Roadmap 2018-2022">
            <a:extLst>
              <a:ext uri="{FF2B5EF4-FFF2-40B4-BE49-F238E27FC236}">
                <a16:creationId xmlns:a16="http://schemas.microsoft.com/office/drawing/2014/main" id="{FEEF3766-B472-2A4C-95DB-3FDABD065C2C}"/>
              </a:ext>
            </a:extLst>
          </p:cNvPr>
          <p:cNvPicPr>
            <a:picLocks noChangeAspect="1"/>
          </p:cNvPicPr>
          <p:nvPr/>
        </p:nvPicPr>
        <p:blipFill rotWithShape="1">
          <a:blip r:embed="rId3"/>
          <a:srcRect t="4945"/>
          <a:stretch/>
        </p:blipFill>
        <p:spPr>
          <a:xfrm>
            <a:off x="-50" y="1386537"/>
            <a:ext cx="9144000" cy="4152788"/>
          </a:xfrm>
          <a:prstGeom prst="rect">
            <a:avLst/>
          </a:prstGeom>
        </p:spPr>
      </p:pic>
      <p:sp>
        <p:nvSpPr>
          <p:cNvPr id="80" name="Google Shape;80;p16">
            <a:extLst>
              <a:ext uri="{C183D7F6-B498-43B3-948B-1728B52AA6E4}">
                <adec:decorative xmlns:adec="http://schemas.microsoft.com/office/drawing/2017/decorative" val="1"/>
              </a:ext>
            </a:extLst>
          </p:cNvPr>
          <p:cNvSpPr/>
          <p:nvPr/>
        </p:nvSpPr>
        <p:spPr>
          <a:xfrm>
            <a:off x="0" y="857250"/>
            <a:ext cx="9144000" cy="461700"/>
          </a:xfrm>
          <a:prstGeom prst="rect">
            <a:avLst/>
          </a:prstGeom>
          <a:noFill/>
          <a:ln>
            <a:noFill/>
          </a:ln>
        </p:spPr>
        <p:txBody>
          <a:bodyPr spcFirstLastPara="1" wrap="square" lIns="91425" tIns="91425" rIns="91425" bIns="91425" anchor="ctr" anchorCtr="0">
            <a:noAutofit/>
          </a:bodyPr>
          <a:lstStyle/>
          <a:p>
            <a:endParaRPr dirty="0"/>
          </a:p>
        </p:txBody>
      </p:sp>
      <p:sp>
        <p:nvSpPr>
          <p:cNvPr id="81" name="Google Shape;81;p16">
            <a:extLst>
              <a:ext uri="{C183D7F6-B498-43B3-948B-1728B52AA6E4}">
                <adec:decorative xmlns:adec="http://schemas.microsoft.com/office/drawing/2017/decorative" val="1"/>
              </a:ext>
            </a:extLst>
          </p:cNvPr>
          <p:cNvSpPr/>
          <p:nvPr/>
        </p:nvSpPr>
        <p:spPr>
          <a:xfrm>
            <a:off x="0" y="5539325"/>
            <a:ext cx="9144000" cy="461700"/>
          </a:xfrm>
          <a:prstGeom prst="rect">
            <a:avLst/>
          </a:prstGeom>
          <a:solidFill>
            <a:srgbClr val="0C175B"/>
          </a:solidFill>
          <a:ln>
            <a:noFill/>
          </a:ln>
        </p:spPr>
        <p:txBody>
          <a:bodyPr spcFirstLastPara="1" wrap="square" lIns="91425" tIns="91425" rIns="91425" bIns="91425" anchor="ctr" anchorCtr="0">
            <a:noAutofit/>
          </a:bodyPr>
          <a:lstStyle/>
          <a:p>
            <a:endParaRPr dirty="0"/>
          </a:p>
        </p:txBody>
      </p:sp>
      <p:sp>
        <p:nvSpPr>
          <p:cNvPr id="83" name="Google Shape;83;p16"/>
          <p:cNvSpPr txBox="1"/>
          <p:nvPr/>
        </p:nvSpPr>
        <p:spPr>
          <a:xfrm>
            <a:off x="311700" y="5392625"/>
            <a:ext cx="8520600" cy="615900"/>
          </a:xfrm>
          <a:prstGeom prst="rect">
            <a:avLst/>
          </a:prstGeom>
          <a:noFill/>
          <a:ln>
            <a:noFill/>
          </a:ln>
        </p:spPr>
        <p:txBody>
          <a:bodyPr spcFirstLastPara="1" wrap="square" lIns="91425" tIns="91425" rIns="91425" bIns="91425" anchor="ctr" anchorCtr="0">
            <a:noAutofit/>
          </a:bodyPr>
          <a:lstStyle/>
          <a:p>
            <a:pPr algn="ctr">
              <a:lnSpc>
                <a:spcPct val="115000"/>
              </a:lnSpc>
              <a:spcBef>
                <a:spcPts val="1600"/>
              </a:spcBef>
              <a:spcAft>
                <a:spcPts val="400"/>
              </a:spcAft>
            </a:pPr>
            <a:r>
              <a:rPr lang="en" sz="1600" dirty="0">
                <a:solidFill>
                  <a:srgbClr val="FFFFFF"/>
                </a:solidFill>
              </a:rPr>
              <a:t>The proposed rule would lay the foundation for healthcare interoperability.</a:t>
            </a:r>
            <a:endParaRPr sz="1600" dirty="0">
              <a:solidFill>
                <a:srgbClr val="FFFFFF"/>
              </a:solidFill>
            </a:endParaRPr>
          </a:p>
        </p:txBody>
      </p:sp>
      <p:sp>
        <p:nvSpPr>
          <p:cNvPr id="6" name="Title 5">
            <a:extLst>
              <a:ext uri="{FF2B5EF4-FFF2-40B4-BE49-F238E27FC236}">
                <a16:creationId xmlns:a16="http://schemas.microsoft.com/office/drawing/2014/main" id="{252D6E83-412B-4E91-AA9D-53573C603DB8}"/>
              </a:ext>
            </a:extLst>
          </p:cNvPr>
          <p:cNvSpPr>
            <a:spLocks noGrp="1"/>
          </p:cNvSpPr>
          <p:nvPr>
            <p:ph type="title"/>
          </p:nvPr>
        </p:nvSpPr>
        <p:spPr>
          <a:xfrm>
            <a:off x="311700" y="1098251"/>
            <a:ext cx="8520600" cy="576572"/>
          </a:xfrm>
        </p:spPr>
        <p:txBody>
          <a:bodyPr/>
          <a:lstStyle/>
          <a:p>
            <a:pPr algn="ctr"/>
            <a:r>
              <a:rPr lang="en-US" sz="1600" b="0" dirty="0">
                <a:solidFill>
                  <a:schemeClr val="tx1"/>
                </a:solidFill>
                <a:latin typeface="Calibri (Body)"/>
              </a:rPr>
              <a:t>How might we get there?</a:t>
            </a:r>
          </a:p>
        </p:txBody>
      </p:sp>
    </p:spTree>
    <p:extLst>
      <p:ext uri="{BB962C8B-B14F-4D97-AF65-F5344CB8AC3E}">
        <p14:creationId xmlns:p14="http://schemas.microsoft.com/office/powerpoint/2010/main" val="4872327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2" name="Slide Number Placeholder 1"/>
          <p:cNvSpPr>
            <a:spLocks noGrp="1"/>
          </p:cNvSpPr>
          <p:nvPr>
            <p:ph type="sldNum" idx="12"/>
          </p:nvPr>
        </p:nvSpPr>
        <p:spPr/>
        <p:txBody>
          <a:bodyPr/>
          <a:lstStyle/>
          <a:p>
            <a:fld id="{00000000-1234-1234-1234-123412341234}" type="slidenum">
              <a:rPr lang="en" smtClean="0"/>
              <a:pPr/>
              <a:t>15</a:t>
            </a:fld>
            <a:endParaRPr lang="en" dirty="0"/>
          </a:p>
        </p:txBody>
      </p:sp>
      <p:sp>
        <p:nvSpPr>
          <p:cNvPr id="80" name="Google Shape;80;p16">
            <a:extLst>
              <a:ext uri="{C183D7F6-B498-43B3-948B-1728B52AA6E4}">
                <adec:decorative xmlns:adec="http://schemas.microsoft.com/office/drawing/2017/decorative" val="1"/>
              </a:ext>
            </a:extLst>
          </p:cNvPr>
          <p:cNvSpPr/>
          <p:nvPr/>
        </p:nvSpPr>
        <p:spPr>
          <a:xfrm>
            <a:off x="0" y="857250"/>
            <a:ext cx="9144000" cy="461700"/>
          </a:xfrm>
          <a:prstGeom prst="rect">
            <a:avLst/>
          </a:prstGeom>
          <a:noFill/>
          <a:ln>
            <a:noFill/>
          </a:ln>
        </p:spPr>
        <p:txBody>
          <a:bodyPr spcFirstLastPara="1" wrap="square" lIns="91425" tIns="91425" rIns="91425" bIns="91425" anchor="ctr" anchorCtr="0">
            <a:noAutofit/>
          </a:bodyPr>
          <a:lstStyle/>
          <a:p>
            <a:endParaRPr dirty="0"/>
          </a:p>
        </p:txBody>
      </p:sp>
      <p:sp>
        <p:nvSpPr>
          <p:cNvPr id="81" name="Google Shape;81;p16">
            <a:extLst>
              <a:ext uri="{C183D7F6-B498-43B3-948B-1728B52AA6E4}">
                <adec:decorative xmlns:adec="http://schemas.microsoft.com/office/drawing/2017/decorative" val="1"/>
              </a:ext>
            </a:extLst>
          </p:cNvPr>
          <p:cNvSpPr/>
          <p:nvPr/>
        </p:nvSpPr>
        <p:spPr>
          <a:xfrm>
            <a:off x="0" y="2666600"/>
            <a:ext cx="9144000" cy="1612669"/>
          </a:xfrm>
          <a:prstGeom prst="rect">
            <a:avLst/>
          </a:prstGeom>
          <a:solidFill>
            <a:srgbClr val="0C175B"/>
          </a:solidFill>
          <a:ln>
            <a:noFill/>
          </a:ln>
        </p:spPr>
        <p:txBody>
          <a:bodyPr spcFirstLastPara="1" wrap="square" lIns="91425" tIns="91425" rIns="91425" bIns="91425" anchor="ctr" anchorCtr="0">
            <a:noAutofit/>
          </a:bodyPr>
          <a:lstStyle/>
          <a:p>
            <a:endParaRPr dirty="0"/>
          </a:p>
        </p:txBody>
      </p:sp>
      <p:sp>
        <p:nvSpPr>
          <p:cNvPr id="83" name="Google Shape;83;p16"/>
          <p:cNvSpPr txBox="1"/>
          <p:nvPr/>
        </p:nvSpPr>
        <p:spPr>
          <a:xfrm>
            <a:off x="1895302" y="3158834"/>
            <a:ext cx="5353396" cy="615900"/>
          </a:xfrm>
          <a:prstGeom prst="rect">
            <a:avLst/>
          </a:prstGeom>
          <a:noFill/>
          <a:ln>
            <a:noFill/>
          </a:ln>
        </p:spPr>
        <p:txBody>
          <a:bodyPr spcFirstLastPara="1" wrap="square" lIns="91425" tIns="91425" rIns="91425" bIns="91425" anchor="ctr" anchorCtr="0">
            <a:noAutofit/>
          </a:bodyPr>
          <a:lstStyle/>
          <a:p>
            <a:r>
              <a:rPr lang="en-US" sz="3600" dirty="0">
                <a:solidFill>
                  <a:schemeClr val="bg1"/>
                </a:solidFill>
              </a:rPr>
              <a:t>HOW DOES THIS RELATE TO OUR QUALITY MEASURES?</a:t>
            </a:r>
          </a:p>
        </p:txBody>
      </p:sp>
      <p:sp>
        <p:nvSpPr>
          <p:cNvPr id="4" name="Title 3">
            <a:extLst>
              <a:ext uri="{FF2B5EF4-FFF2-40B4-BE49-F238E27FC236}">
                <a16:creationId xmlns:a16="http://schemas.microsoft.com/office/drawing/2014/main" id="{EA59F147-2989-41DC-A60C-DDE13052C848}"/>
              </a:ext>
            </a:extLst>
          </p:cNvPr>
          <p:cNvSpPr>
            <a:spLocks noGrp="1"/>
          </p:cNvSpPr>
          <p:nvPr>
            <p:ph type="title"/>
          </p:nvPr>
        </p:nvSpPr>
        <p:spPr/>
        <p:txBody>
          <a:bodyPr/>
          <a:lstStyle/>
          <a:p>
            <a:r>
              <a:rPr lang="en-US" dirty="0">
                <a:solidFill>
                  <a:schemeClr val="bg1"/>
                </a:solidFill>
              </a:rPr>
              <a:t>HOW DOES THIS RELATE TO OUR QUALITY MEASURES?</a:t>
            </a:r>
            <a:br>
              <a:rPr lang="en-US" dirty="0">
                <a:solidFill>
                  <a:schemeClr val="bg1"/>
                </a:solidFill>
              </a:rPr>
            </a:br>
            <a:endParaRPr lang="en-US" dirty="0"/>
          </a:p>
        </p:txBody>
      </p:sp>
    </p:spTree>
    <p:extLst>
      <p:ext uri="{BB962C8B-B14F-4D97-AF65-F5344CB8AC3E}">
        <p14:creationId xmlns:p14="http://schemas.microsoft.com/office/powerpoint/2010/main" val="4619887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858717D-8054-524C-BA62-C3F2223456F2}" type="slidenum">
              <a:rPr lang="en-US" smtClean="0"/>
              <a:t>16</a:t>
            </a:fld>
            <a:endParaRPr lang="en-US" dirty="0"/>
          </a:p>
        </p:txBody>
      </p:sp>
      <p:sp>
        <p:nvSpPr>
          <p:cNvPr id="2" name="Title 1"/>
          <p:cNvSpPr>
            <a:spLocks noGrp="1"/>
          </p:cNvSpPr>
          <p:nvPr>
            <p:ph type="title"/>
          </p:nvPr>
        </p:nvSpPr>
        <p:spPr>
          <a:xfrm>
            <a:off x="457200" y="1233591"/>
            <a:ext cx="8229600" cy="808893"/>
          </a:xfrm>
        </p:spPr>
        <p:txBody>
          <a:bodyPr/>
          <a:lstStyle/>
          <a:p>
            <a:r>
              <a:rPr lang="en-US" sz="3600" dirty="0"/>
              <a:t>Overview of Pre-Rulemaking</a:t>
            </a:r>
          </a:p>
        </p:txBody>
      </p:sp>
    </p:spTree>
    <p:extLst>
      <p:ext uri="{BB962C8B-B14F-4D97-AF65-F5344CB8AC3E}">
        <p14:creationId xmlns:p14="http://schemas.microsoft.com/office/powerpoint/2010/main" val="25083170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858717D-8054-524C-BA62-C3F2223456F2}" type="slidenum">
              <a:rPr lang="en-US" smtClean="0"/>
              <a:t>17</a:t>
            </a:fld>
            <a:endParaRPr lang="en-US" dirty="0"/>
          </a:p>
        </p:txBody>
      </p:sp>
      <p:sp>
        <p:nvSpPr>
          <p:cNvPr id="3" name="Content Placeholder 2"/>
          <p:cNvSpPr>
            <a:spLocks noGrp="1"/>
          </p:cNvSpPr>
          <p:nvPr>
            <p:ph idx="1"/>
          </p:nvPr>
        </p:nvSpPr>
        <p:spPr/>
        <p:txBody>
          <a:bodyPr>
            <a:normAutofit fontScale="92500" lnSpcReduction="10000"/>
          </a:bodyPr>
          <a:lstStyle/>
          <a:p>
            <a:r>
              <a:rPr lang="en-US" b="1" dirty="0"/>
              <a:t>Statutory Reference</a:t>
            </a:r>
          </a:p>
          <a:p>
            <a:pPr lvl="1"/>
            <a:r>
              <a:rPr lang="en-US" dirty="0"/>
              <a:t>Section 3014 of the Patient Protection and Affordable Care Act </a:t>
            </a:r>
          </a:p>
          <a:p>
            <a:pPr lvl="1"/>
            <a:r>
              <a:rPr lang="en-US" dirty="0"/>
              <a:t>Section 1890 and 1890A of the Social Security Act</a:t>
            </a:r>
          </a:p>
          <a:p>
            <a:pPr lvl="1"/>
            <a:endParaRPr lang="en-US" b="1" dirty="0"/>
          </a:p>
          <a:p>
            <a:r>
              <a:rPr lang="en-US" b="1" dirty="0"/>
              <a:t>Pre-rulemaking Steps</a:t>
            </a:r>
          </a:p>
          <a:p>
            <a:pPr marL="914400" lvl="1" indent="-457200">
              <a:buClr>
                <a:schemeClr val="tx1"/>
              </a:buClr>
              <a:buFont typeface="+mj-lt"/>
              <a:buAutoNum type="arabicPeriod"/>
            </a:pPr>
            <a:r>
              <a:rPr lang="en-US" dirty="0"/>
              <a:t>CMS annually publishes the Measures under Consideration (MUC) List by December 1</a:t>
            </a:r>
          </a:p>
          <a:p>
            <a:pPr marL="914400" lvl="1" indent="-457200">
              <a:spcBef>
                <a:spcPts val="0"/>
              </a:spcBef>
              <a:buFont typeface="+mj-lt"/>
              <a:buAutoNum type="arabicPeriod"/>
            </a:pPr>
            <a:r>
              <a:rPr lang="en-US" dirty="0"/>
              <a:t>National Quality Forum (NQF) convenes Multi-Stakeholder Groups Measure Applications Partnership (MAP)</a:t>
            </a:r>
          </a:p>
          <a:p>
            <a:pPr marL="914400" lvl="1" indent="-457200">
              <a:spcBef>
                <a:spcPts val="0"/>
              </a:spcBef>
              <a:buClr>
                <a:schemeClr val="tx1"/>
              </a:buClr>
              <a:buFont typeface="+mj-lt"/>
              <a:buAutoNum type="arabicPeriod"/>
            </a:pPr>
            <a:r>
              <a:rPr lang="en-US" dirty="0"/>
              <a:t>MAP provides recommendations and feedback to the Secretary annually by February 1 </a:t>
            </a:r>
          </a:p>
        </p:txBody>
      </p:sp>
      <p:sp>
        <p:nvSpPr>
          <p:cNvPr id="2" name="Title 1"/>
          <p:cNvSpPr>
            <a:spLocks noGrp="1"/>
          </p:cNvSpPr>
          <p:nvPr>
            <p:ph type="title"/>
          </p:nvPr>
        </p:nvSpPr>
        <p:spPr/>
        <p:txBody>
          <a:bodyPr/>
          <a:lstStyle/>
          <a:p>
            <a:r>
              <a:rPr lang="en-US" sz="3600" dirty="0"/>
              <a:t>Pre-Rulemaking </a:t>
            </a:r>
            <a:endParaRPr lang="en-US" dirty="0"/>
          </a:p>
        </p:txBody>
      </p:sp>
    </p:spTree>
    <p:extLst>
      <p:ext uri="{BB962C8B-B14F-4D97-AF65-F5344CB8AC3E}">
        <p14:creationId xmlns:p14="http://schemas.microsoft.com/office/powerpoint/2010/main" val="26449585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858717D-8054-524C-BA62-C3F2223456F2}" type="slidenum">
              <a:rPr lang="en-US" smtClean="0"/>
              <a:t>18</a:t>
            </a:fld>
            <a:endParaRPr lang="en-US" dirty="0"/>
          </a:p>
        </p:txBody>
      </p:sp>
      <p:sp>
        <p:nvSpPr>
          <p:cNvPr id="3" name="Content Placeholder 2"/>
          <p:cNvSpPr>
            <a:spLocks noGrp="1"/>
          </p:cNvSpPr>
          <p:nvPr>
            <p:ph idx="1"/>
          </p:nvPr>
        </p:nvSpPr>
        <p:spPr/>
        <p:txBody>
          <a:bodyPr>
            <a:normAutofit fontScale="85000" lnSpcReduction="10000"/>
          </a:bodyPr>
          <a:lstStyle/>
          <a:p>
            <a:r>
              <a:rPr lang="en-US" sz="2800" dirty="0"/>
              <a:t>Measures in current use do not need to go on the Measures under Consideration List again</a:t>
            </a:r>
          </a:p>
          <a:p>
            <a:pPr lvl="1"/>
            <a:r>
              <a:rPr lang="en-US" sz="2400" dirty="0"/>
              <a:t>Exceptions are measure being expanded into other CMS program(s) or measure undergoing substantial changes</a:t>
            </a:r>
            <a:endParaRPr lang="en-US" sz="2800" dirty="0"/>
          </a:p>
          <a:p>
            <a:r>
              <a:rPr lang="en-US" sz="2800" dirty="0"/>
              <a:t>Submissions will be accepted this year if the measure was submitted to be on a prior year's MUC List, but was not accepted by any CMS program(s). </a:t>
            </a:r>
          </a:p>
          <a:p>
            <a:r>
              <a:rPr lang="en-US" sz="2800" dirty="0"/>
              <a:t>Measure specifications may change over time. If a measure has significantly changed, you may submit it again for consideration</a:t>
            </a:r>
          </a:p>
        </p:txBody>
      </p:sp>
      <p:sp>
        <p:nvSpPr>
          <p:cNvPr id="2" name="Title 1"/>
          <p:cNvSpPr>
            <a:spLocks noGrp="1"/>
          </p:cNvSpPr>
          <p:nvPr>
            <p:ph type="title"/>
          </p:nvPr>
        </p:nvSpPr>
        <p:spPr/>
        <p:txBody>
          <a:bodyPr/>
          <a:lstStyle/>
          <a:p>
            <a:r>
              <a:rPr lang="en-US" dirty="0"/>
              <a:t>Caveats</a:t>
            </a:r>
          </a:p>
        </p:txBody>
      </p:sp>
    </p:spTree>
    <p:extLst>
      <p:ext uri="{BB962C8B-B14F-4D97-AF65-F5344CB8AC3E}">
        <p14:creationId xmlns:p14="http://schemas.microsoft.com/office/powerpoint/2010/main" val="42497618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858717D-8054-524C-BA62-C3F2223456F2}" type="slidenum">
              <a:rPr lang="en-US" smtClean="0"/>
              <a:t>1</a:t>
            </a:fld>
            <a:endParaRPr lang="en-US" dirty="0"/>
          </a:p>
        </p:txBody>
      </p:sp>
      <p:sp>
        <p:nvSpPr>
          <p:cNvPr id="3" name="Content Placeholder 2"/>
          <p:cNvSpPr>
            <a:spLocks noGrp="1"/>
          </p:cNvSpPr>
          <p:nvPr>
            <p:ph idx="1"/>
          </p:nvPr>
        </p:nvSpPr>
        <p:spPr/>
        <p:txBody>
          <a:bodyPr>
            <a:normAutofit fontScale="70000" lnSpcReduction="20000"/>
          </a:bodyPr>
          <a:lstStyle/>
          <a:p>
            <a:r>
              <a:rPr lang="en-US" sz="3200" dirty="0"/>
              <a:t>The meeting is moderated.</a:t>
            </a:r>
          </a:p>
          <a:p>
            <a:endParaRPr lang="en-US" sz="3200" dirty="0"/>
          </a:p>
          <a:p>
            <a:r>
              <a:rPr lang="en-US" sz="3200" dirty="0"/>
              <a:t>All lines will be muted during the presentation. </a:t>
            </a:r>
          </a:p>
          <a:p>
            <a:endParaRPr lang="en-US" sz="3200" dirty="0"/>
          </a:p>
          <a:p>
            <a:r>
              <a:rPr lang="en-US" sz="3200" dirty="0"/>
              <a:t>The meeting is being recorded and will be uploaded to the CMS website for future viewing. The meeting facilitator will send the link to the recording in a follow-up email. </a:t>
            </a:r>
          </a:p>
          <a:p>
            <a:endParaRPr lang="en-US" sz="3200" dirty="0"/>
          </a:p>
          <a:p>
            <a:r>
              <a:rPr lang="en-US" sz="3200" dirty="0"/>
              <a:t>Questions will be accepted later in the presentation.  </a:t>
            </a:r>
          </a:p>
        </p:txBody>
      </p:sp>
      <p:sp>
        <p:nvSpPr>
          <p:cNvPr id="2" name="Title 1"/>
          <p:cNvSpPr>
            <a:spLocks noGrp="1"/>
          </p:cNvSpPr>
          <p:nvPr>
            <p:ph type="title"/>
          </p:nvPr>
        </p:nvSpPr>
        <p:spPr/>
        <p:txBody>
          <a:bodyPr/>
          <a:lstStyle/>
          <a:p>
            <a:r>
              <a:rPr lang="en-US" dirty="0"/>
              <a:t>Housekeeping  </a:t>
            </a:r>
          </a:p>
        </p:txBody>
      </p:sp>
    </p:spTree>
    <p:extLst>
      <p:ext uri="{BB962C8B-B14F-4D97-AF65-F5344CB8AC3E}">
        <p14:creationId xmlns:p14="http://schemas.microsoft.com/office/powerpoint/2010/main" val="31039163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7DBDB7E-723D-4DFB-8D57-D07FF39C340F}" type="slidenum">
              <a:rPr lang="en-US" smtClean="0"/>
              <a:t>19</a:t>
            </a:fld>
            <a:endParaRPr lang="en-US" dirty="0"/>
          </a:p>
        </p:txBody>
      </p:sp>
      <p:sp>
        <p:nvSpPr>
          <p:cNvPr id="8" name="Content Placeholder 2"/>
          <p:cNvSpPr txBox="1">
            <a:spLocks/>
          </p:cNvSpPr>
          <p:nvPr/>
        </p:nvSpPr>
        <p:spPr>
          <a:xfrm>
            <a:off x="190500" y="1589252"/>
            <a:ext cx="8763000" cy="6858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Wingdings" panose="05000000000000000000" pitchFamily="2" charset="2"/>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400" dirty="0"/>
              <a:t>The pre-rulemaking process applies to certain programs and measures.</a:t>
            </a:r>
          </a:p>
        </p:txBody>
      </p:sp>
      <p:graphicFrame>
        <p:nvGraphicFramePr>
          <p:cNvPr id="9" name="Content Placeholder 4" descr="Medicare Programs&#10;" title="Medicare Programs"/>
          <p:cNvGraphicFramePr>
            <a:graphicFrameLocks/>
          </p:cNvGraphicFramePr>
          <p:nvPr>
            <p:extLst>
              <p:ext uri="{D42A27DB-BD31-4B8C-83A1-F6EECF244321}">
                <p14:modId xmlns:p14="http://schemas.microsoft.com/office/powerpoint/2010/main" val="983188772"/>
              </p:ext>
            </p:extLst>
          </p:nvPr>
        </p:nvGraphicFramePr>
        <p:xfrm>
          <a:off x="152401" y="2438399"/>
          <a:ext cx="8763000" cy="3743039"/>
        </p:xfrm>
        <a:graphic>
          <a:graphicData uri="http://schemas.openxmlformats.org/drawingml/2006/table">
            <a:tbl>
              <a:tblPr firstRow="1">
                <a:tableStyleId>{5C22544A-7EE6-4342-B048-85BDC9FD1C3A}</a:tableStyleId>
              </a:tblPr>
              <a:tblGrid>
                <a:gridCol w="4419599">
                  <a:extLst>
                    <a:ext uri="{9D8B030D-6E8A-4147-A177-3AD203B41FA5}">
                      <a16:colId xmlns:a16="http://schemas.microsoft.com/office/drawing/2014/main" val="20000"/>
                    </a:ext>
                  </a:extLst>
                </a:gridCol>
                <a:gridCol w="4343401">
                  <a:extLst>
                    <a:ext uri="{9D8B030D-6E8A-4147-A177-3AD203B41FA5}">
                      <a16:colId xmlns:a16="http://schemas.microsoft.com/office/drawing/2014/main" val="20001"/>
                    </a:ext>
                  </a:extLst>
                </a:gridCol>
              </a:tblGrid>
              <a:tr h="331556">
                <a:tc gridSpan="2">
                  <a:txBody>
                    <a:bodyPr/>
                    <a:lstStyle/>
                    <a:p>
                      <a:pPr marL="0" marR="0" algn="ctr">
                        <a:spcBef>
                          <a:spcPts val="0"/>
                        </a:spcBef>
                        <a:spcAft>
                          <a:spcPts val="0"/>
                        </a:spcAft>
                      </a:pPr>
                      <a:r>
                        <a:rPr lang="en-US" sz="1600" b="1" u="none" strike="noStrike" kern="1200" dirty="0">
                          <a:solidFill>
                            <a:schemeClr val="dk1"/>
                          </a:solidFill>
                          <a:effectLst/>
                          <a:latin typeface="Arial" panose="020B0604020202020204" pitchFamily="34" charset="0"/>
                          <a:ea typeface="+mn-ea"/>
                          <a:cs typeface="Arial" panose="020B0604020202020204" pitchFamily="34" charset="0"/>
                        </a:rPr>
                        <a:t>Medicare Programs</a:t>
                      </a:r>
                    </a:p>
                  </a:txBody>
                  <a:tcPr marL="68580" marR="68580" marT="0" marB="0" anchor="ctr">
                    <a:solidFill>
                      <a:schemeClr val="accent1">
                        <a:lumMod val="60000"/>
                        <a:lumOff val="40000"/>
                      </a:schemeClr>
                    </a:solidFill>
                  </a:tcPr>
                </a:tc>
                <a:tc hMerge="1">
                  <a:txBody>
                    <a:bodyPr/>
                    <a:lstStyle/>
                    <a:p>
                      <a:pPr marL="0" marR="0" algn="ctr">
                        <a:spcBef>
                          <a:spcPts val="0"/>
                        </a:spcBef>
                        <a:spcAft>
                          <a:spcPts val="0"/>
                        </a:spcAft>
                      </a:pPr>
                      <a:endParaRPr lang="en-US" sz="1200" u="none" strike="noStrike" kern="1200" dirty="0">
                        <a:solidFill>
                          <a:schemeClr val="dk1"/>
                        </a:solidFill>
                        <a:effectLst/>
                        <a:latin typeface="+mn-lt"/>
                        <a:ea typeface="+mn-ea"/>
                        <a:cs typeface="+mn-cs"/>
                      </a:endParaRPr>
                    </a:p>
                  </a:txBody>
                  <a:tcPr marL="68580" marR="68580" marT="0" marB="0"/>
                </a:tc>
                <a:extLst>
                  <a:ext uri="{0D108BD9-81ED-4DB2-BD59-A6C34878D82A}">
                    <a16:rowId xmlns:a16="http://schemas.microsoft.com/office/drawing/2014/main" val="10009"/>
                  </a:ext>
                </a:extLst>
              </a:tr>
              <a:tr h="331556">
                <a:tc>
                  <a:txBody>
                    <a:bodyPr/>
                    <a:lstStyle/>
                    <a:p>
                      <a:pPr marL="0" marR="0" algn="ctr">
                        <a:spcBef>
                          <a:spcPts val="0"/>
                        </a:spcBef>
                        <a:spcAft>
                          <a:spcPts val="0"/>
                        </a:spcAft>
                      </a:pPr>
                      <a:r>
                        <a:rPr lang="en-US" sz="1200" u="none" strike="noStrike" kern="1200" dirty="0">
                          <a:solidFill>
                            <a:schemeClr val="dk1"/>
                          </a:solidFill>
                          <a:effectLst/>
                          <a:latin typeface="Arial" panose="020B0604020202020204" pitchFamily="34" charset="0"/>
                          <a:ea typeface="+mn-ea"/>
                          <a:cs typeface="Arial" panose="020B0604020202020204" pitchFamily="34" charset="0"/>
                        </a:rPr>
                        <a:t>Ambulatory Surgical Center Quality Reporting</a:t>
                      </a:r>
                    </a:p>
                  </a:txBody>
                  <a:tcPr marL="68580" marR="68580" marT="0" marB="0" anchor="ctr"/>
                </a:tc>
                <a:tc>
                  <a:txBody>
                    <a:bodyPr/>
                    <a:lstStyle/>
                    <a:p>
                      <a:pPr marL="0" marR="0" algn="ctr">
                        <a:spcBef>
                          <a:spcPts val="0"/>
                        </a:spcBef>
                        <a:spcAft>
                          <a:spcPts val="0"/>
                        </a:spcAft>
                      </a:pPr>
                      <a:r>
                        <a:rPr lang="en-US" sz="1200" u="none" strike="noStrike" kern="1200" dirty="0">
                          <a:solidFill>
                            <a:schemeClr val="dk1"/>
                          </a:solidFill>
                          <a:effectLst/>
                          <a:latin typeface="Arial" panose="020B0604020202020204" pitchFamily="34" charset="0"/>
                          <a:ea typeface="+mn-ea"/>
                          <a:cs typeface="Arial" panose="020B0604020202020204" pitchFamily="34" charset="0"/>
                        </a:rPr>
                        <a:t>Inpatient Psychiatric Facility Quality Reporting</a:t>
                      </a:r>
                    </a:p>
                  </a:txBody>
                  <a:tcPr marL="68580" marR="68580" marT="0" marB="0" anchor="ctr"/>
                </a:tc>
                <a:extLst>
                  <a:ext uri="{0D108BD9-81ED-4DB2-BD59-A6C34878D82A}">
                    <a16:rowId xmlns:a16="http://schemas.microsoft.com/office/drawing/2014/main" val="10000"/>
                  </a:ext>
                </a:extLst>
              </a:tr>
              <a:tr h="474049">
                <a:tc>
                  <a:txBody>
                    <a:bodyPr/>
                    <a:lstStyle/>
                    <a:p>
                      <a:pPr marL="0" marR="0" algn="ctr">
                        <a:spcBef>
                          <a:spcPts val="0"/>
                        </a:spcBef>
                        <a:spcAft>
                          <a:spcPts val="0"/>
                        </a:spcAft>
                      </a:pPr>
                      <a:r>
                        <a:rPr lang="en-US" sz="1200" u="none" strike="noStrike" kern="1200" dirty="0">
                          <a:solidFill>
                            <a:schemeClr val="dk1"/>
                          </a:solidFill>
                          <a:effectLst/>
                          <a:latin typeface="Arial" panose="020B0604020202020204" pitchFamily="34" charset="0"/>
                          <a:ea typeface="+mn-ea"/>
                          <a:cs typeface="Arial" panose="020B0604020202020204" pitchFamily="34" charset="0"/>
                        </a:rPr>
                        <a:t>End-Stage Renal Disease Quality Incentive</a:t>
                      </a:r>
                    </a:p>
                  </a:txBody>
                  <a:tcPr marL="68580" marR="68580" marT="0" marB="0" anchor="ctr"/>
                </a:tc>
                <a:tc>
                  <a:txBody>
                    <a:bodyPr/>
                    <a:lstStyle/>
                    <a:p>
                      <a:pPr marL="0" marR="0" algn="ctr">
                        <a:spcBef>
                          <a:spcPts val="0"/>
                        </a:spcBef>
                        <a:spcAft>
                          <a:spcPts val="0"/>
                        </a:spcAft>
                      </a:pPr>
                      <a:r>
                        <a:rPr lang="en-US" sz="1200" u="none" strike="noStrike" kern="1200" dirty="0">
                          <a:solidFill>
                            <a:schemeClr val="dk1"/>
                          </a:solidFill>
                          <a:effectLst/>
                          <a:latin typeface="Arial" panose="020B0604020202020204" pitchFamily="34" charset="0"/>
                          <a:ea typeface="+mn-ea"/>
                          <a:cs typeface="Arial" panose="020B0604020202020204" pitchFamily="34" charset="0"/>
                        </a:rPr>
                        <a:t>Inpatient Rehabilitation Facility Quality Reporting</a:t>
                      </a:r>
                    </a:p>
                  </a:txBody>
                  <a:tcPr marL="68580" marR="68580" marT="0" marB="0" anchor="ctr"/>
                </a:tc>
                <a:extLst>
                  <a:ext uri="{0D108BD9-81ED-4DB2-BD59-A6C34878D82A}">
                    <a16:rowId xmlns:a16="http://schemas.microsoft.com/office/drawing/2014/main" val="10001"/>
                  </a:ext>
                </a:extLst>
              </a:tr>
              <a:tr h="331556">
                <a:tc>
                  <a:txBody>
                    <a:bodyPr/>
                    <a:lstStyle/>
                    <a:p>
                      <a:pPr marL="0" marR="0" algn="ctr">
                        <a:spcBef>
                          <a:spcPts val="0"/>
                        </a:spcBef>
                        <a:spcAft>
                          <a:spcPts val="0"/>
                        </a:spcAft>
                      </a:pPr>
                      <a:r>
                        <a:rPr lang="en-US" sz="1200" u="none" strike="noStrike" kern="1200" dirty="0">
                          <a:solidFill>
                            <a:schemeClr val="dk1"/>
                          </a:solidFill>
                          <a:effectLst/>
                          <a:latin typeface="Arial" panose="020B0604020202020204" pitchFamily="34" charset="0"/>
                          <a:ea typeface="+mn-ea"/>
                          <a:cs typeface="Arial" panose="020B0604020202020204" pitchFamily="34" charset="0"/>
                        </a:rPr>
                        <a:t>Home Health Quality Reporting</a:t>
                      </a:r>
                    </a:p>
                  </a:txBody>
                  <a:tcPr marL="68580" marR="68580" marT="0" marB="0" anchor="ctr"/>
                </a:tc>
                <a:tc>
                  <a:txBody>
                    <a:bodyPr/>
                    <a:lstStyle/>
                    <a:p>
                      <a:pPr marL="0" marR="0" algn="ctr">
                        <a:spcBef>
                          <a:spcPts val="0"/>
                        </a:spcBef>
                        <a:spcAft>
                          <a:spcPts val="0"/>
                        </a:spcAft>
                      </a:pPr>
                      <a:r>
                        <a:rPr lang="en-US" sz="1200" u="none" strike="noStrike" kern="1200" dirty="0">
                          <a:solidFill>
                            <a:schemeClr val="dk1"/>
                          </a:solidFill>
                          <a:effectLst/>
                          <a:latin typeface="Arial" panose="020B0604020202020204" pitchFamily="34" charset="0"/>
                          <a:ea typeface="+mn-ea"/>
                          <a:cs typeface="Arial" panose="020B0604020202020204" pitchFamily="34" charset="0"/>
                        </a:rPr>
                        <a:t>Long-Term Care Hospital Quality Reporting</a:t>
                      </a:r>
                    </a:p>
                  </a:txBody>
                  <a:tcPr marL="68580" marR="68580" marT="0" marB="0" anchor="ctr"/>
                </a:tc>
                <a:extLst>
                  <a:ext uri="{0D108BD9-81ED-4DB2-BD59-A6C34878D82A}">
                    <a16:rowId xmlns:a16="http://schemas.microsoft.com/office/drawing/2014/main" val="10002"/>
                  </a:ext>
                </a:extLst>
              </a:tr>
              <a:tr h="474049">
                <a:tc>
                  <a:txBody>
                    <a:bodyPr/>
                    <a:lstStyle/>
                    <a:p>
                      <a:pPr marL="0" marR="0" algn="ctr">
                        <a:spcBef>
                          <a:spcPts val="0"/>
                        </a:spcBef>
                        <a:spcAft>
                          <a:spcPts val="0"/>
                        </a:spcAft>
                      </a:pPr>
                      <a:r>
                        <a:rPr lang="en-US" sz="1200" u="none" strike="noStrike" kern="1200" dirty="0">
                          <a:solidFill>
                            <a:schemeClr val="dk1"/>
                          </a:solidFill>
                          <a:effectLst/>
                          <a:latin typeface="Arial" panose="020B0604020202020204" pitchFamily="34" charset="0"/>
                          <a:ea typeface="+mn-ea"/>
                          <a:cs typeface="Arial" panose="020B0604020202020204" pitchFamily="34" charset="0"/>
                        </a:rPr>
                        <a:t>Hospice Quality Reporting</a:t>
                      </a:r>
                    </a:p>
                  </a:txBody>
                  <a:tcPr marL="68580" marR="68580" marT="0" marB="0" anchor="ctr"/>
                </a:tc>
                <a:tc>
                  <a:txBody>
                    <a:bodyPr/>
                    <a:lstStyle/>
                    <a:p>
                      <a:pPr marL="0" marR="0" algn="ctr">
                        <a:spcBef>
                          <a:spcPts val="0"/>
                        </a:spcBef>
                        <a:spcAft>
                          <a:spcPts val="0"/>
                        </a:spcAft>
                      </a:pPr>
                      <a:r>
                        <a:rPr lang="en-US" sz="1200" u="none" strike="noStrike" kern="1200">
                          <a:solidFill>
                            <a:schemeClr val="dk1"/>
                          </a:solidFill>
                          <a:effectLst/>
                          <a:latin typeface="Arial" panose="020B0604020202020204" pitchFamily="34" charset="0"/>
                          <a:ea typeface="+mn-ea"/>
                          <a:cs typeface="Arial" panose="020B0604020202020204" pitchFamily="34" charset="0"/>
                        </a:rPr>
                        <a:t>Medicare and Medicaid Promoting Interoperability Program for Eligible Hospitals and Critical Access Hospitals (CAHs)</a:t>
                      </a:r>
                      <a:endParaRPr lang="en-US" sz="1200" u="none" strike="noStrike" kern="1200" dirty="0">
                        <a:solidFill>
                          <a:schemeClr val="dk1"/>
                        </a:solidFill>
                        <a:effectLst/>
                        <a:latin typeface="Arial" panose="020B0604020202020204" pitchFamily="34" charset="0"/>
                        <a:ea typeface="+mn-ea"/>
                        <a:cs typeface="Arial" panose="020B0604020202020204" pitchFamily="34" charset="0"/>
                      </a:endParaRPr>
                    </a:p>
                  </a:txBody>
                  <a:tcPr marL="68580" marR="68580" marT="0" marB="0" anchor="ctr"/>
                </a:tc>
                <a:extLst>
                  <a:ext uri="{0D108BD9-81ED-4DB2-BD59-A6C34878D82A}">
                    <a16:rowId xmlns:a16="http://schemas.microsoft.com/office/drawing/2014/main" val="10003"/>
                  </a:ext>
                </a:extLst>
              </a:tr>
              <a:tr h="331556">
                <a:tc>
                  <a:txBody>
                    <a:bodyPr/>
                    <a:lstStyle/>
                    <a:p>
                      <a:pPr marL="0" marR="0" algn="ctr">
                        <a:spcBef>
                          <a:spcPts val="0"/>
                        </a:spcBef>
                        <a:spcAft>
                          <a:spcPts val="0"/>
                        </a:spcAft>
                      </a:pPr>
                      <a:r>
                        <a:rPr lang="en-US" sz="1200" u="none" strike="noStrike" kern="1200" dirty="0">
                          <a:solidFill>
                            <a:schemeClr val="dk1"/>
                          </a:solidFill>
                          <a:effectLst/>
                          <a:latin typeface="Arial" panose="020B0604020202020204" pitchFamily="34" charset="0"/>
                          <a:ea typeface="+mn-ea"/>
                          <a:cs typeface="Arial" panose="020B0604020202020204" pitchFamily="34" charset="0"/>
                        </a:rPr>
                        <a:t>Hospital-Acquired Condition Reduction</a:t>
                      </a:r>
                    </a:p>
                  </a:txBody>
                  <a:tcPr marL="68580" marR="68580" marT="0" marB="0" anchor="ctr"/>
                </a:tc>
                <a:tc>
                  <a:txBody>
                    <a:bodyPr/>
                    <a:lstStyle/>
                    <a:p>
                      <a:pPr marL="0" marR="0" algn="ctr">
                        <a:spcBef>
                          <a:spcPts val="0"/>
                        </a:spcBef>
                        <a:spcAft>
                          <a:spcPts val="0"/>
                        </a:spcAft>
                      </a:pPr>
                      <a:r>
                        <a:rPr lang="en-US" sz="1200" u="none" strike="noStrike" kern="1200" dirty="0">
                          <a:solidFill>
                            <a:schemeClr val="dk1"/>
                          </a:solidFill>
                          <a:effectLst/>
                          <a:latin typeface="Arial" panose="020B0604020202020204" pitchFamily="34" charset="0"/>
                          <a:ea typeface="+mn-ea"/>
                          <a:cs typeface="Arial" panose="020B0604020202020204" pitchFamily="34" charset="0"/>
                        </a:rPr>
                        <a:t>Medicare Shared Savings</a:t>
                      </a:r>
                    </a:p>
                  </a:txBody>
                  <a:tcPr marL="68580" marR="68580" marT="0" marB="0" anchor="ctr"/>
                </a:tc>
                <a:extLst>
                  <a:ext uri="{0D108BD9-81ED-4DB2-BD59-A6C34878D82A}">
                    <a16:rowId xmlns:a16="http://schemas.microsoft.com/office/drawing/2014/main" val="10004"/>
                  </a:ext>
                </a:extLst>
              </a:tr>
              <a:tr h="331556">
                <a:tc>
                  <a:txBody>
                    <a:bodyPr/>
                    <a:lstStyle/>
                    <a:p>
                      <a:pPr marL="0" marR="0" algn="ctr">
                        <a:spcBef>
                          <a:spcPts val="0"/>
                        </a:spcBef>
                        <a:spcAft>
                          <a:spcPts val="0"/>
                        </a:spcAft>
                      </a:pPr>
                      <a:r>
                        <a:rPr lang="en-US" sz="1200" u="none" strike="noStrike" kern="1200" dirty="0">
                          <a:solidFill>
                            <a:schemeClr val="dk1"/>
                          </a:solidFill>
                          <a:effectLst/>
                          <a:latin typeface="Arial" panose="020B0604020202020204" pitchFamily="34" charset="0"/>
                          <a:ea typeface="+mn-ea"/>
                          <a:cs typeface="Arial" panose="020B0604020202020204" pitchFamily="34" charset="0"/>
                        </a:rPr>
                        <a:t>Hospital Inpatient Quality Reporting</a:t>
                      </a:r>
                    </a:p>
                  </a:txBody>
                  <a:tcPr marL="68580" marR="68580" marT="0" marB="0" anchor="ctr"/>
                </a:tc>
                <a:tc>
                  <a:txBody>
                    <a:bodyPr/>
                    <a:lstStyle/>
                    <a:p>
                      <a:pPr marL="0" marR="0" algn="ctr">
                        <a:spcBef>
                          <a:spcPts val="0"/>
                        </a:spcBef>
                        <a:spcAft>
                          <a:spcPts val="0"/>
                        </a:spcAft>
                      </a:pPr>
                      <a:r>
                        <a:rPr lang="en-US" sz="1200" u="none" strike="noStrike" kern="1200" dirty="0">
                          <a:solidFill>
                            <a:schemeClr val="dk1"/>
                          </a:solidFill>
                          <a:effectLst/>
                          <a:latin typeface="Arial" panose="020B0604020202020204" pitchFamily="34" charset="0"/>
                          <a:ea typeface="+mn-ea"/>
                          <a:cs typeface="Arial" panose="020B0604020202020204" pitchFamily="34" charset="0"/>
                        </a:rPr>
                        <a:t>Merit-based Incentive Payment System</a:t>
                      </a:r>
                    </a:p>
                  </a:txBody>
                  <a:tcPr marL="68580" marR="68580" marT="0" marB="0" anchor="ctr"/>
                </a:tc>
                <a:extLst>
                  <a:ext uri="{0D108BD9-81ED-4DB2-BD59-A6C34878D82A}">
                    <a16:rowId xmlns:a16="http://schemas.microsoft.com/office/drawing/2014/main" val="10005"/>
                  </a:ext>
                </a:extLst>
              </a:tr>
              <a:tr h="474049">
                <a:tc>
                  <a:txBody>
                    <a:bodyPr/>
                    <a:lstStyle/>
                    <a:p>
                      <a:pPr marL="0" marR="0" algn="ctr">
                        <a:spcBef>
                          <a:spcPts val="0"/>
                        </a:spcBef>
                        <a:spcAft>
                          <a:spcPts val="0"/>
                        </a:spcAft>
                      </a:pPr>
                      <a:r>
                        <a:rPr lang="en-US" sz="1200" u="none" strike="noStrike" kern="1200" dirty="0">
                          <a:solidFill>
                            <a:schemeClr val="dk1"/>
                          </a:solidFill>
                          <a:effectLst/>
                          <a:latin typeface="Arial" panose="020B0604020202020204" pitchFamily="34" charset="0"/>
                          <a:ea typeface="+mn-ea"/>
                          <a:cs typeface="Arial" panose="020B0604020202020204" pitchFamily="34" charset="0"/>
                        </a:rPr>
                        <a:t>Hospital Outpatient Quality Reporting</a:t>
                      </a:r>
                    </a:p>
                  </a:txBody>
                  <a:tcPr marL="68580" marR="68580" marT="0" marB="0" anchor="ctr"/>
                </a:tc>
                <a:tc>
                  <a:txBody>
                    <a:bodyPr/>
                    <a:lstStyle/>
                    <a:p>
                      <a:pPr marL="0" marR="0" algn="ctr">
                        <a:spcBef>
                          <a:spcPts val="0"/>
                        </a:spcBef>
                        <a:spcAft>
                          <a:spcPts val="0"/>
                        </a:spcAft>
                      </a:pPr>
                      <a:r>
                        <a:rPr lang="en-US" sz="1200" u="none" strike="noStrike" kern="1200" dirty="0">
                          <a:solidFill>
                            <a:schemeClr val="dk1"/>
                          </a:solidFill>
                          <a:effectLst/>
                          <a:latin typeface="Arial" panose="020B0604020202020204" pitchFamily="34" charset="0"/>
                          <a:ea typeface="+mn-ea"/>
                          <a:cs typeface="Arial" panose="020B0604020202020204" pitchFamily="34" charset="0"/>
                        </a:rPr>
                        <a:t>Prospective Payment System-Exempt Cancer Hospital Quality Reporting</a:t>
                      </a:r>
                    </a:p>
                  </a:txBody>
                  <a:tcPr marL="68580" marR="68580" marT="0" marB="0" anchor="ctr"/>
                </a:tc>
                <a:extLst>
                  <a:ext uri="{0D108BD9-81ED-4DB2-BD59-A6C34878D82A}">
                    <a16:rowId xmlns:a16="http://schemas.microsoft.com/office/drawing/2014/main" val="10006"/>
                  </a:ext>
                </a:extLst>
              </a:tr>
              <a:tr h="331556">
                <a:tc>
                  <a:txBody>
                    <a:bodyPr/>
                    <a:lstStyle/>
                    <a:p>
                      <a:pPr marL="0" marR="0" algn="ctr">
                        <a:spcBef>
                          <a:spcPts val="0"/>
                        </a:spcBef>
                        <a:spcAft>
                          <a:spcPts val="0"/>
                        </a:spcAft>
                      </a:pPr>
                      <a:r>
                        <a:rPr lang="en-US" sz="1200" u="none" strike="noStrike" kern="1200" dirty="0">
                          <a:solidFill>
                            <a:schemeClr val="dk1"/>
                          </a:solidFill>
                          <a:effectLst/>
                          <a:latin typeface="Arial" panose="020B0604020202020204" pitchFamily="34" charset="0"/>
                          <a:ea typeface="+mn-ea"/>
                          <a:cs typeface="Arial" panose="020B0604020202020204" pitchFamily="34" charset="0"/>
                        </a:rPr>
                        <a:t>Hospital Readmissions Reduction</a:t>
                      </a:r>
                    </a:p>
                  </a:txBody>
                  <a:tcPr marL="68580" marR="68580" marT="0" marB="0" anchor="ctr"/>
                </a:tc>
                <a:tc>
                  <a:txBody>
                    <a:bodyPr/>
                    <a:lstStyle/>
                    <a:p>
                      <a:pPr marL="0" marR="0" algn="ctr">
                        <a:spcBef>
                          <a:spcPts val="0"/>
                        </a:spcBef>
                        <a:spcAft>
                          <a:spcPts val="0"/>
                        </a:spcAft>
                      </a:pPr>
                      <a:r>
                        <a:rPr lang="en-US" sz="1200" u="none" strike="noStrike" kern="1200" dirty="0">
                          <a:solidFill>
                            <a:schemeClr val="dk1"/>
                          </a:solidFill>
                          <a:effectLst/>
                          <a:latin typeface="Arial" panose="020B0604020202020204" pitchFamily="34" charset="0"/>
                          <a:ea typeface="+mn-ea"/>
                          <a:cs typeface="Arial" panose="020B0604020202020204" pitchFamily="34" charset="0"/>
                        </a:rPr>
                        <a:t>Skilled Nursing Facility Quality Reporting</a:t>
                      </a:r>
                    </a:p>
                  </a:txBody>
                  <a:tcPr marL="68580" marR="68580" marT="0" marB="0" anchor="ctr"/>
                </a:tc>
                <a:extLst>
                  <a:ext uri="{0D108BD9-81ED-4DB2-BD59-A6C34878D82A}">
                    <a16:rowId xmlns:a16="http://schemas.microsoft.com/office/drawing/2014/main" val="10007"/>
                  </a:ext>
                </a:extLst>
              </a:tr>
              <a:tr h="331556">
                <a:tc>
                  <a:txBody>
                    <a:bodyPr/>
                    <a:lstStyle/>
                    <a:p>
                      <a:pPr marL="0" marR="0" algn="ctr">
                        <a:spcBef>
                          <a:spcPts val="0"/>
                        </a:spcBef>
                        <a:spcAft>
                          <a:spcPts val="0"/>
                        </a:spcAft>
                      </a:pPr>
                      <a:r>
                        <a:rPr lang="en-US" sz="1200" u="none" strike="noStrike" kern="1200" dirty="0">
                          <a:solidFill>
                            <a:schemeClr val="dk1"/>
                          </a:solidFill>
                          <a:effectLst/>
                          <a:latin typeface="Arial" panose="020B0604020202020204" pitchFamily="34" charset="0"/>
                          <a:ea typeface="+mn-ea"/>
                          <a:cs typeface="Arial" panose="020B0604020202020204" pitchFamily="34" charset="0"/>
                        </a:rPr>
                        <a:t>Hospital Value-Based Purchasing</a:t>
                      </a:r>
                    </a:p>
                  </a:txBody>
                  <a:tcPr marL="68580" marR="68580" marT="0" marB="0" anchor="ctr"/>
                </a:tc>
                <a:tc>
                  <a:txBody>
                    <a:bodyPr/>
                    <a:lstStyle/>
                    <a:p>
                      <a:pPr marL="0" marR="0" algn="ctr">
                        <a:spcBef>
                          <a:spcPts val="0"/>
                        </a:spcBef>
                        <a:spcAft>
                          <a:spcPts val="0"/>
                        </a:spcAft>
                      </a:pPr>
                      <a:r>
                        <a:rPr lang="en-US" sz="1200" u="none" strike="noStrike" kern="1200" dirty="0">
                          <a:solidFill>
                            <a:schemeClr val="dk1"/>
                          </a:solidFill>
                          <a:effectLst/>
                          <a:latin typeface="Arial" panose="020B0604020202020204" pitchFamily="34" charset="0"/>
                          <a:ea typeface="+mn-ea"/>
                          <a:cs typeface="Arial" panose="020B0604020202020204" pitchFamily="34" charset="0"/>
                        </a:rPr>
                        <a:t>Skilled Nursing Facility Value-Based Purchasing</a:t>
                      </a:r>
                    </a:p>
                  </a:txBody>
                  <a:tcPr marL="68580" marR="68580" marT="0" marB="0" anchor="ctr"/>
                </a:tc>
                <a:extLst>
                  <a:ext uri="{0D108BD9-81ED-4DB2-BD59-A6C34878D82A}">
                    <a16:rowId xmlns:a16="http://schemas.microsoft.com/office/drawing/2014/main" val="10008"/>
                  </a:ext>
                </a:extLst>
              </a:tr>
            </a:tbl>
          </a:graphicData>
        </a:graphic>
      </p:graphicFrame>
      <p:sp>
        <p:nvSpPr>
          <p:cNvPr id="6" name="Title 5"/>
          <p:cNvSpPr>
            <a:spLocks noGrp="1"/>
          </p:cNvSpPr>
          <p:nvPr>
            <p:ph type="title"/>
          </p:nvPr>
        </p:nvSpPr>
        <p:spPr>
          <a:xfrm>
            <a:off x="209549" y="669471"/>
            <a:ext cx="8724901" cy="919781"/>
          </a:xfrm>
        </p:spPr>
        <p:txBody>
          <a:bodyPr>
            <a:noAutofit/>
          </a:bodyPr>
          <a:lstStyle/>
          <a:p>
            <a:r>
              <a:rPr lang="en-US" dirty="0"/>
              <a:t>Pre-Rulemaking Process - Medicare Programs</a:t>
            </a:r>
          </a:p>
        </p:txBody>
      </p:sp>
    </p:spTree>
    <p:extLst>
      <p:ext uri="{BB962C8B-B14F-4D97-AF65-F5344CB8AC3E}">
        <p14:creationId xmlns:p14="http://schemas.microsoft.com/office/powerpoint/2010/main" val="36511845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7DBDB7E-723D-4DFB-8D57-D07FF39C340F}" type="slidenum">
              <a:rPr lang="en-US" smtClean="0"/>
              <a:t>20</a:t>
            </a:fld>
            <a:endParaRPr lang="en-US" dirty="0"/>
          </a:p>
        </p:txBody>
      </p:sp>
      <p:sp>
        <p:nvSpPr>
          <p:cNvPr id="8" name="Content Placeholder 2"/>
          <p:cNvSpPr txBox="1">
            <a:spLocks/>
          </p:cNvSpPr>
          <p:nvPr/>
        </p:nvSpPr>
        <p:spPr>
          <a:xfrm>
            <a:off x="838200" y="1630100"/>
            <a:ext cx="7772400" cy="4618300"/>
          </a:xfrm>
          <a:prstGeom prst="rect">
            <a:avLst/>
          </a:prstGeom>
          <a:noFill/>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Wingdings" panose="05000000000000000000" pitchFamily="2" charset="2"/>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1800"/>
              </a:spcBef>
              <a:buFont typeface="Arial" panose="020B0604020202020204" pitchFamily="34" charset="0"/>
              <a:buNone/>
            </a:pPr>
            <a:r>
              <a:rPr lang="en-US" sz="2400" dirty="0"/>
              <a:t>Measure selection considerations include the following:</a:t>
            </a:r>
          </a:p>
          <a:p>
            <a:pPr marL="628650"/>
            <a:r>
              <a:rPr lang="en-US" sz="2000" dirty="0"/>
              <a:t>Does the submission align with the quality priorities?</a:t>
            </a:r>
          </a:p>
          <a:p>
            <a:pPr marL="628650"/>
            <a:r>
              <a:rPr lang="en-US" sz="2000" dirty="0"/>
              <a:t>Is the candidate measure fulfilling a Meaningful Measure area gap for this program?</a:t>
            </a:r>
          </a:p>
          <a:p>
            <a:pPr marL="628650"/>
            <a:r>
              <a:rPr lang="en-US" sz="2000" dirty="0"/>
              <a:t>Take a cascading look across programs to identify potential duplication of measures from both the private and public sectors; if so, maybe the newer version is enhanced in some way?  In this scenario, could the original measure be removed?</a:t>
            </a:r>
          </a:p>
          <a:p>
            <a:pPr marL="628650"/>
            <a:r>
              <a:rPr lang="en-US" sz="2000" dirty="0"/>
              <a:t>Is the measure evidence-based, fully developed and tested; would the measure be burdensome to operationalize?</a:t>
            </a:r>
          </a:p>
          <a:p>
            <a:pPr marL="628650"/>
            <a:r>
              <a:rPr lang="en-US" sz="2000" dirty="0"/>
              <a:t>Endorsement status?</a:t>
            </a:r>
          </a:p>
          <a:p>
            <a:pPr marL="0" indent="0">
              <a:buFont typeface="Arial" panose="020B0604020202020204" pitchFamily="34" charset="0"/>
              <a:buNone/>
            </a:pPr>
            <a:endParaRPr lang="en-US" sz="1800" dirty="0"/>
          </a:p>
        </p:txBody>
      </p:sp>
      <p:sp>
        <p:nvSpPr>
          <p:cNvPr id="6" name="Title 5"/>
          <p:cNvSpPr>
            <a:spLocks noGrp="1"/>
          </p:cNvSpPr>
          <p:nvPr>
            <p:ph type="title"/>
          </p:nvPr>
        </p:nvSpPr>
        <p:spPr>
          <a:xfrm>
            <a:off x="152400" y="647700"/>
            <a:ext cx="9144000" cy="1295400"/>
          </a:xfrm>
        </p:spPr>
        <p:txBody>
          <a:bodyPr>
            <a:normAutofit/>
          </a:bodyPr>
          <a:lstStyle/>
          <a:p>
            <a:r>
              <a:rPr lang="en-US" dirty="0"/>
              <a:t>Pre-Rulemaking Process</a:t>
            </a:r>
          </a:p>
        </p:txBody>
      </p:sp>
    </p:spTree>
    <p:extLst>
      <p:ext uri="{BB962C8B-B14F-4D97-AF65-F5344CB8AC3E}">
        <p14:creationId xmlns:p14="http://schemas.microsoft.com/office/powerpoint/2010/main" val="16252147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858717D-8054-524C-BA62-C3F2223456F2}" type="slidenum">
              <a:rPr lang="en-US" smtClean="0"/>
              <a:t>21</a:t>
            </a:fld>
            <a:endParaRPr lang="en-US" dirty="0"/>
          </a:p>
        </p:txBody>
      </p:sp>
      <p:graphicFrame>
        <p:nvGraphicFramePr>
          <p:cNvPr id="5" name="Table 4" descr="Measures Development Timeline" title="Measures Development Timeline"/>
          <p:cNvGraphicFramePr>
            <a:graphicFrameLocks noGrp="1"/>
          </p:cNvGraphicFramePr>
          <p:nvPr>
            <p:extLst>
              <p:ext uri="{D42A27DB-BD31-4B8C-83A1-F6EECF244321}">
                <p14:modId xmlns:p14="http://schemas.microsoft.com/office/powerpoint/2010/main" val="1780121739"/>
              </p:ext>
            </p:extLst>
          </p:nvPr>
        </p:nvGraphicFramePr>
        <p:xfrm>
          <a:off x="152396" y="2209800"/>
          <a:ext cx="8805848" cy="2568083"/>
        </p:xfrm>
        <a:graphic>
          <a:graphicData uri="http://schemas.openxmlformats.org/drawingml/2006/table">
            <a:tbl>
              <a:tblPr firstRow="1" bandRow="1">
                <a:tableStyleId>{5C22544A-7EE6-4342-B048-85BDC9FD1C3A}</a:tableStyleId>
              </a:tblPr>
              <a:tblGrid>
                <a:gridCol w="1100731">
                  <a:extLst>
                    <a:ext uri="{9D8B030D-6E8A-4147-A177-3AD203B41FA5}">
                      <a16:colId xmlns:a16="http://schemas.microsoft.com/office/drawing/2014/main" val="20000"/>
                    </a:ext>
                  </a:extLst>
                </a:gridCol>
                <a:gridCol w="1100731">
                  <a:extLst>
                    <a:ext uri="{9D8B030D-6E8A-4147-A177-3AD203B41FA5}">
                      <a16:colId xmlns:a16="http://schemas.microsoft.com/office/drawing/2014/main" val="20001"/>
                    </a:ext>
                  </a:extLst>
                </a:gridCol>
                <a:gridCol w="1100731">
                  <a:extLst>
                    <a:ext uri="{9D8B030D-6E8A-4147-A177-3AD203B41FA5}">
                      <a16:colId xmlns:a16="http://schemas.microsoft.com/office/drawing/2014/main" val="20002"/>
                    </a:ext>
                  </a:extLst>
                </a:gridCol>
                <a:gridCol w="1100731">
                  <a:extLst>
                    <a:ext uri="{9D8B030D-6E8A-4147-A177-3AD203B41FA5}">
                      <a16:colId xmlns:a16="http://schemas.microsoft.com/office/drawing/2014/main" val="20003"/>
                    </a:ext>
                  </a:extLst>
                </a:gridCol>
                <a:gridCol w="1100731">
                  <a:extLst>
                    <a:ext uri="{9D8B030D-6E8A-4147-A177-3AD203B41FA5}">
                      <a16:colId xmlns:a16="http://schemas.microsoft.com/office/drawing/2014/main" val="20004"/>
                    </a:ext>
                  </a:extLst>
                </a:gridCol>
                <a:gridCol w="1100731">
                  <a:extLst>
                    <a:ext uri="{9D8B030D-6E8A-4147-A177-3AD203B41FA5}">
                      <a16:colId xmlns:a16="http://schemas.microsoft.com/office/drawing/2014/main" val="20005"/>
                    </a:ext>
                  </a:extLst>
                </a:gridCol>
                <a:gridCol w="1100731">
                  <a:extLst>
                    <a:ext uri="{9D8B030D-6E8A-4147-A177-3AD203B41FA5}">
                      <a16:colId xmlns:a16="http://schemas.microsoft.com/office/drawing/2014/main" val="20006"/>
                    </a:ext>
                  </a:extLst>
                </a:gridCol>
                <a:gridCol w="1100731">
                  <a:extLst>
                    <a:ext uri="{9D8B030D-6E8A-4147-A177-3AD203B41FA5}">
                      <a16:colId xmlns:a16="http://schemas.microsoft.com/office/drawing/2014/main" val="20007"/>
                    </a:ext>
                  </a:extLst>
                </a:gridCol>
              </a:tblGrid>
              <a:tr h="854015">
                <a:tc>
                  <a:txBody>
                    <a:bodyPr/>
                    <a:lstStyle/>
                    <a:p>
                      <a:r>
                        <a:rPr lang="en-US" sz="2200" dirty="0">
                          <a:latin typeface="+mj-lt"/>
                        </a:rPr>
                        <a:t>←   1</a:t>
                      </a:r>
                    </a:p>
                  </a:txBody>
                  <a:tcPr marL="113869" marR="113869" marT="56934" marB="56934"/>
                </a:tc>
                <a:tc>
                  <a:txBody>
                    <a:bodyPr/>
                    <a:lstStyle/>
                    <a:p>
                      <a:pPr marL="0" algn="l" defTabSz="914400" rtl="0" eaLnBrk="1" latinLnBrk="0" hangingPunct="1"/>
                      <a:r>
                        <a:rPr lang="en-US" sz="2200" b="1" kern="1200" dirty="0">
                          <a:solidFill>
                            <a:schemeClr val="lt1"/>
                          </a:solidFill>
                          <a:latin typeface="+mj-lt"/>
                          <a:ea typeface="+mn-ea"/>
                          <a:cs typeface="+mn-cs"/>
                        </a:rPr>
                        <a:t>4</a:t>
                      </a:r>
                    </a:p>
                  </a:txBody>
                  <a:tcPr marL="113869" marR="113869" marT="56934" marB="56934"/>
                </a:tc>
                <a:tc>
                  <a:txBody>
                    <a:bodyPr/>
                    <a:lstStyle/>
                    <a:p>
                      <a:pPr marL="0" algn="l" defTabSz="914400" rtl="0" eaLnBrk="1" latinLnBrk="0" hangingPunct="1"/>
                      <a:r>
                        <a:rPr lang="en-US" sz="2200" b="1" kern="1200" dirty="0">
                          <a:solidFill>
                            <a:schemeClr val="lt1"/>
                          </a:solidFill>
                          <a:latin typeface="+mj-lt"/>
                          <a:ea typeface="+mn-ea"/>
                          <a:cs typeface="+mn-cs"/>
                        </a:rPr>
                        <a:t>8</a:t>
                      </a:r>
                    </a:p>
                  </a:txBody>
                  <a:tcPr marL="113869" marR="113869" marT="56934" marB="56934"/>
                </a:tc>
                <a:tc>
                  <a:txBody>
                    <a:bodyPr/>
                    <a:lstStyle/>
                    <a:p>
                      <a:pPr marL="0" algn="l" defTabSz="914400" rtl="0" eaLnBrk="1" latinLnBrk="0" hangingPunct="1"/>
                      <a:r>
                        <a:rPr lang="en-US" sz="2200" b="1" kern="1200" dirty="0">
                          <a:solidFill>
                            <a:schemeClr val="lt1"/>
                          </a:solidFill>
                          <a:latin typeface="+mj-lt"/>
                          <a:ea typeface="+mn-ea"/>
                          <a:cs typeface="+mn-cs"/>
                        </a:rPr>
                        <a:t>12</a:t>
                      </a:r>
                    </a:p>
                  </a:txBody>
                  <a:tcPr marL="113869" marR="113869" marT="56934" marB="56934"/>
                </a:tc>
                <a:tc>
                  <a:txBody>
                    <a:bodyPr/>
                    <a:lstStyle/>
                    <a:p>
                      <a:pPr marL="0" algn="l" defTabSz="914400" rtl="0" eaLnBrk="1" latinLnBrk="0" hangingPunct="1"/>
                      <a:r>
                        <a:rPr lang="en-US" sz="2200" b="1" kern="1200" dirty="0">
                          <a:solidFill>
                            <a:schemeClr val="lt1"/>
                          </a:solidFill>
                          <a:latin typeface="+mj-lt"/>
                          <a:ea typeface="+mn-ea"/>
                          <a:cs typeface="+mn-cs"/>
                        </a:rPr>
                        <a:t>16</a:t>
                      </a:r>
                    </a:p>
                  </a:txBody>
                  <a:tcPr marL="113869" marR="113869" marT="56934" marB="56934"/>
                </a:tc>
                <a:tc>
                  <a:txBody>
                    <a:bodyPr/>
                    <a:lstStyle/>
                    <a:p>
                      <a:pPr marL="0" algn="l" defTabSz="914400" rtl="0" eaLnBrk="1" latinLnBrk="0" hangingPunct="1"/>
                      <a:r>
                        <a:rPr lang="en-US" sz="2200" b="1" kern="1200" dirty="0">
                          <a:solidFill>
                            <a:schemeClr val="lt1"/>
                          </a:solidFill>
                          <a:latin typeface="+mj-lt"/>
                          <a:ea typeface="+mn-ea"/>
                          <a:cs typeface="+mn-cs"/>
                        </a:rPr>
                        <a:t>20</a:t>
                      </a:r>
                    </a:p>
                  </a:txBody>
                  <a:tcPr marL="113869" marR="113869" marT="56934" marB="56934"/>
                </a:tc>
                <a:tc>
                  <a:txBody>
                    <a:bodyPr/>
                    <a:lstStyle/>
                    <a:p>
                      <a:pPr marL="0" algn="l" defTabSz="914400" rtl="0" eaLnBrk="1" latinLnBrk="0" hangingPunct="1"/>
                      <a:r>
                        <a:rPr lang="en-US" sz="2200" b="1" kern="1200" dirty="0">
                          <a:solidFill>
                            <a:schemeClr val="lt1"/>
                          </a:solidFill>
                          <a:latin typeface="+mj-lt"/>
                          <a:ea typeface="+mn-ea"/>
                          <a:cs typeface="+mn-cs"/>
                        </a:rPr>
                        <a:t>24</a:t>
                      </a:r>
                    </a:p>
                  </a:txBody>
                  <a:tcPr marL="113869" marR="113869" marT="56934" marB="56934"/>
                </a:tc>
                <a:tc>
                  <a:txBody>
                    <a:bodyPr/>
                    <a:lstStyle/>
                    <a:p>
                      <a:pPr marL="0" algn="l" defTabSz="914400" rtl="0" eaLnBrk="1" latinLnBrk="0" hangingPunct="1"/>
                      <a:r>
                        <a:rPr lang="en-US" sz="2200" b="1" kern="1200" dirty="0">
                          <a:solidFill>
                            <a:schemeClr val="lt1"/>
                          </a:solidFill>
                          <a:latin typeface="+mj-lt"/>
                          <a:ea typeface="+mn-ea"/>
                          <a:cs typeface="+mn-cs"/>
                        </a:rPr>
                        <a:t>28   →</a:t>
                      </a:r>
                    </a:p>
                  </a:txBody>
                  <a:tcPr marL="113869" marR="113869" marT="56934" marB="56934"/>
                </a:tc>
                <a:extLst>
                  <a:ext uri="{0D108BD9-81ED-4DB2-BD59-A6C34878D82A}">
                    <a16:rowId xmlns:a16="http://schemas.microsoft.com/office/drawing/2014/main" val="10000"/>
                  </a:ext>
                </a:extLst>
              </a:tr>
              <a:tr h="1660585">
                <a:tc>
                  <a:txBody>
                    <a:bodyPr/>
                    <a:lstStyle/>
                    <a:p>
                      <a:r>
                        <a:rPr lang="en-US" sz="1500" dirty="0">
                          <a:latin typeface="+mj-lt"/>
                        </a:rPr>
                        <a:t>Develop</a:t>
                      </a:r>
                      <a:r>
                        <a:rPr lang="en-US" sz="1500" baseline="0" dirty="0">
                          <a:latin typeface="+mj-lt"/>
                        </a:rPr>
                        <a:t> &amp; test new measure initial concept (ongoing process)</a:t>
                      </a:r>
                      <a:endParaRPr lang="en-US" sz="1500" dirty="0">
                        <a:latin typeface="+mj-lt"/>
                      </a:endParaRPr>
                    </a:p>
                  </a:txBody>
                  <a:tcPr marL="113869" marR="113869" marT="56934" marB="56934"/>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kern="1200" baseline="0" dirty="0">
                          <a:solidFill>
                            <a:schemeClr val="dk1"/>
                          </a:solidFill>
                          <a:latin typeface="+mj-lt"/>
                          <a:ea typeface="+mn-ea"/>
                          <a:cs typeface="+mn-cs"/>
                        </a:rPr>
                        <a:t>Submit measures to MUC process</a:t>
                      </a:r>
                    </a:p>
                    <a:p>
                      <a:endParaRPr lang="en-US" sz="1500" kern="1200" baseline="0" dirty="0">
                        <a:solidFill>
                          <a:schemeClr val="dk1"/>
                        </a:solidFill>
                        <a:latin typeface="+mj-lt"/>
                        <a:ea typeface="+mn-ea"/>
                        <a:cs typeface="+mn-cs"/>
                      </a:endParaRPr>
                    </a:p>
                  </a:txBody>
                  <a:tcPr marL="113869" marR="113869" marT="56934" marB="56934"/>
                </a:tc>
                <a:tc>
                  <a:txBody>
                    <a:bodyPr/>
                    <a:lstStyle/>
                    <a:p>
                      <a:r>
                        <a:rPr lang="en-US" sz="1500" kern="1200" baseline="0" dirty="0">
                          <a:solidFill>
                            <a:schemeClr val="dk1"/>
                          </a:solidFill>
                          <a:latin typeface="+mj-lt"/>
                          <a:ea typeface="+mn-ea"/>
                          <a:cs typeface="+mn-cs"/>
                        </a:rPr>
                        <a:t>Review and clearance</a:t>
                      </a:r>
                    </a:p>
                  </a:txBody>
                  <a:tcPr marL="113869" marR="113869" marT="56934" marB="56934"/>
                </a:tc>
                <a:tc>
                  <a:txBody>
                    <a:bodyPr/>
                    <a:lstStyle/>
                    <a:p>
                      <a:r>
                        <a:rPr lang="en-US" sz="1500" kern="1200" baseline="0" dirty="0">
                          <a:solidFill>
                            <a:schemeClr val="dk1"/>
                          </a:solidFill>
                          <a:latin typeface="+mj-lt"/>
                          <a:ea typeface="+mn-ea"/>
                          <a:cs typeface="+mn-cs"/>
                        </a:rPr>
                        <a:t>MUC List published annually</a:t>
                      </a:r>
                    </a:p>
                  </a:txBody>
                  <a:tcPr marL="113869" marR="113869" marT="56934" marB="56934"/>
                </a:tc>
                <a:tc>
                  <a:txBody>
                    <a:bodyPr/>
                    <a:lstStyle/>
                    <a:p>
                      <a:r>
                        <a:rPr lang="en-US" sz="1500" kern="1200" baseline="0" dirty="0">
                          <a:solidFill>
                            <a:schemeClr val="dk1"/>
                          </a:solidFill>
                          <a:latin typeface="+mj-lt"/>
                          <a:ea typeface="+mn-ea"/>
                          <a:cs typeface="+mn-cs"/>
                        </a:rPr>
                        <a:t>MAP public process and workgroup recomm.</a:t>
                      </a:r>
                    </a:p>
                  </a:txBody>
                  <a:tcPr marL="113869" marR="113869" marT="56934" marB="56934"/>
                </a:tc>
                <a:tc>
                  <a:txBody>
                    <a:bodyPr/>
                    <a:lstStyle/>
                    <a:p>
                      <a:r>
                        <a:rPr lang="en-US" sz="1500" kern="1200" baseline="0" dirty="0">
                          <a:solidFill>
                            <a:schemeClr val="dk1"/>
                          </a:solidFill>
                          <a:latin typeface="+mj-lt"/>
                          <a:ea typeface="+mn-ea"/>
                          <a:cs typeface="+mn-cs"/>
                        </a:rPr>
                        <a:t>HHS and CMS develop Proposed Rules for measures</a:t>
                      </a:r>
                    </a:p>
                  </a:txBody>
                  <a:tcPr marL="113869" marR="113869" marT="56934" marB="56934"/>
                </a:tc>
                <a:tc>
                  <a:txBody>
                    <a:bodyPr/>
                    <a:lstStyle/>
                    <a:p>
                      <a:r>
                        <a:rPr lang="en-US" sz="1500" kern="1200" baseline="0" dirty="0">
                          <a:solidFill>
                            <a:schemeClr val="dk1"/>
                          </a:solidFill>
                          <a:latin typeface="+mj-lt"/>
                          <a:ea typeface="+mn-ea"/>
                          <a:cs typeface="+mn-cs"/>
                        </a:rPr>
                        <a:t>Issue Final Rules</a:t>
                      </a:r>
                    </a:p>
                  </a:txBody>
                  <a:tcPr marL="113869" marR="113869" marT="56934" marB="56934"/>
                </a:tc>
                <a:tc>
                  <a:txBody>
                    <a:bodyPr/>
                    <a:lstStyle/>
                    <a:p>
                      <a:r>
                        <a:rPr lang="en-US" sz="1500" kern="1200" baseline="0" dirty="0">
                          <a:solidFill>
                            <a:schemeClr val="dk1"/>
                          </a:solidFill>
                          <a:latin typeface="+mj-lt"/>
                          <a:ea typeface="+mn-ea"/>
                          <a:cs typeface="+mn-cs"/>
                        </a:rPr>
                        <a:t>Measures adopted in the field</a:t>
                      </a:r>
                    </a:p>
                  </a:txBody>
                  <a:tcPr marL="113869" marR="113869" marT="56934" marB="56934"/>
                </a:tc>
                <a:extLst>
                  <a:ext uri="{0D108BD9-81ED-4DB2-BD59-A6C34878D82A}">
                    <a16:rowId xmlns:a16="http://schemas.microsoft.com/office/drawing/2014/main" val="10001"/>
                  </a:ext>
                </a:extLst>
              </a:tr>
            </a:tbl>
          </a:graphicData>
        </a:graphic>
      </p:graphicFrame>
      <p:graphicFrame>
        <p:nvGraphicFramePr>
          <p:cNvPr id="6" name="Table 5" descr="Measures Development Timeline" title="Measures Development Timeline"/>
          <p:cNvGraphicFramePr>
            <a:graphicFrameLocks noGrp="1"/>
          </p:cNvGraphicFramePr>
          <p:nvPr>
            <p:extLst>
              <p:ext uri="{D42A27DB-BD31-4B8C-83A1-F6EECF244321}">
                <p14:modId xmlns:p14="http://schemas.microsoft.com/office/powerpoint/2010/main" val="1382278022"/>
              </p:ext>
            </p:extLst>
          </p:nvPr>
        </p:nvGraphicFramePr>
        <p:xfrm>
          <a:off x="152400" y="1841064"/>
          <a:ext cx="8805845" cy="457200"/>
        </p:xfrm>
        <a:graphic>
          <a:graphicData uri="http://schemas.openxmlformats.org/drawingml/2006/table">
            <a:tbl>
              <a:tblPr firstRow="1" bandRow="1">
                <a:tableStyleId>{5C22544A-7EE6-4342-B048-85BDC9FD1C3A}</a:tableStyleId>
              </a:tblPr>
              <a:tblGrid>
                <a:gridCol w="8805845">
                  <a:extLst>
                    <a:ext uri="{9D8B030D-6E8A-4147-A177-3AD203B41FA5}">
                      <a16:colId xmlns:a16="http://schemas.microsoft.com/office/drawing/2014/main" val="20000"/>
                    </a:ext>
                  </a:extLst>
                </a:gridCol>
              </a:tblGrid>
              <a:tr h="319722">
                <a:tc>
                  <a:txBody>
                    <a:bodyPr/>
                    <a:lstStyle/>
                    <a:p>
                      <a:pPr algn="ctr"/>
                      <a:r>
                        <a:rPr lang="en-US" sz="2400" dirty="0"/>
                        <a:t>Approximation in Months</a:t>
                      </a:r>
                    </a:p>
                  </a:txBody>
                  <a:tcPr/>
                </a:tc>
                <a:extLst>
                  <a:ext uri="{0D108BD9-81ED-4DB2-BD59-A6C34878D82A}">
                    <a16:rowId xmlns:a16="http://schemas.microsoft.com/office/drawing/2014/main" val="10000"/>
                  </a:ext>
                </a:extLst>
              </a:tr>
            </a:tbl>
          </a:graphicData>
        </a:graphic>
      </p:graphicFrame>
      <p:sp>
        <p:nvSpPr>
          <p:cNvPr id="2" name="Title 1"/>
          <p:cNvSpPr>
            <a:spLocks noGrp="1"/>
          </p:cNvSpPr>
          <p:nvPr>
            <p:ph type="title"/>
          </p:nvPr>
        </p:nvSpPr>
        <p:spPr/>
        <p:txBody>
          <a:bodyPr/>
          <a:lstStyle/>
          <a:p>
            <a:r>
              <a:rPr lang="en-US" dirty="0"/>
              <a:t>Measures Implementation Timeline</a:t>
            </a:r>
          </a:p>
        </p:txBody>
      </p:sp>
    </p:spTree>
    <p:extLst>
      <p:ext uri="{BB962C8B-B14F-4D97-AF65-F5344CB8AC3E}">
        <p14:creationId xmlns:p14="http://schemas.microsoft.com/office/powerpoint/2010/main" val="10784253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858717D-8054-524C-BA62-C3F2223456F2}" type="slidenum">
              <a:rPr lang="en-US" smtClean="0"/>
              <a:t>22</a:t>
            </a:fld>
            <a:endParaRPr lang="en-US" dirty="0"/>
          </a:p>
        </p:txBody>
      </p:sp>
      <p:pic>
        <p:nvPicPr>
          <p:cNvPr id="3" name="Picture 2" descr="Measures under Consideration List  Publishing timeline from February 2016 when JIRA is opened for new candidate measures through Late July when MUC clearance process begins.">
            <a:extLst>
              <a:ext uri="{FF2B5EF4-FFF2-40B4-BE49-F238E27FC236}">
                <a16:creationId xmlns:a16="http://schemas.microsoft.com/office/drawing/2014/main" id="{66757774-A6D5-42BA-BA60-D5C5B96CD17E}"/>
              </a:ext>
            </a:extLst>
          </p:cNvPr>
          <p:cNvPicPr>
            <a:picLocks noChangeAspect="1"/>
          </p:cNvPicPr>
          <p:nvPr/>
        </p:nvPicPr>
        <p:blipFill>
          <a:blip r:embed="rId3"/>
          <a:stretch>
            <a:fillRect/>
          </a:stretch>
        </p:blipFill>
        <p:spPr>
          <a:xfrm>
            <a:off x="400050" y="1796143"/>
            <a:ext cx="8343900" cy="4132592"/>
          </a:xfrm>
          <a:prstGeom prst="rect">
            <a:avLst/>
          </a:prstGeom>
        </p:spPr>
      </p:pic>
      <p:sp>
        <p:nvSpPr>
          <p:cNvPr id="2" name="Title 1"/>
          <p:cNvSpPr>
            <a:spLocks noGrp="1"/>
          </p:cNvSpPr>
          <p:nvPr>
            <p:ph type="title"/>
          </p:nvPr>
        </p:nvSpPr>
        <p:spPr/>
        <p:txBody>
          <a:bodyPr/>
          <a:lstStyle/>
          <a:p>
            <a:r>
              <a:rPr lang="en-US" dirty="0"/>
              <a:t>Measures under Consideration List  Publishing </a:t>
            </a:r>
          </a:p>
        </p:txBody>
      </p:sp>
    </p:spTree>
    <p:extLst>
      <p:ext uri="{BB962C8B-B14F-4D97-AF65-F5344CB8AC3E}">
        <p14:creationId xmlns:p14="http://schemas.microsoft.com/office/powerpoint/2010/main" val="16013253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858717D-8054-524C-BA62-C3F2223456F2}" type="slidenum">
              <a:rPr lang="en-US" smtClean="0"/>
              <a:t>23</a:t>
            </a:fld>
            <a:endParaRPr lang="en-US" dirty="0"/>
          </a:p>
        </p:txBody>
      </p:sp>
      <p:pic>
        <p:nvPicPr>
          <p:cNvPr id="5" name="Picture 4" descr="Illustration showing that events in measure development are cyclic and recursive. Each year's events feed into others and most events recur at least annually." title="Recursive Process"/>
          <p:cNvPicPr>
            <a:picLocks noChangeAspect="1"/>
          </p:cNvPicPr>
          <p:nvPr/>
        </p:nvPicPr>
        <p:blipFill>
          <a:blip r:embed="rId3"/>
          <a:stretch>
            <a:fillRect/>
          </a:stretch>
        </p:blipFill>
        <p:spPr>
          <a:xfrm>
            <a:off x="1953308" y="1618553"/>
            <a:ext cx="4883427" cy="4527091"/>
          </a:xfrm>
          <a:prstGeom prst="rect">
            <a:avLst/>
          </a:prstGeom>
        </p:spPr>
      </p:pic>
      <p:sp>
        <p:nvSpPr>
          <p:cNvPr id="2" name="Title 1" descr="Recursive Process of Measure Development Flow chart." title="Recursive Process of Measure Development Flow chart"/>
          <p:cNvSpPr>
            <a:spLocks noGrp="1"/>
          </p:cNvSpPr>
          <p:nvPr>
            <p:ph type="title"/>
          </p:nvPr>
        </p:nvSpPr>
        <p:spPr>
          <a:xfrm>
            <a:off x="169817" y="987250"/>
            <a:ext cx="8791303" cy="808893"/>
          </a:xfrm>
        </p:spPr>
        <p:txBody>
          <a:bodyPr/>
          <a:lstStyle/>
          <a:p>
            <a:r>
              <a:rPr lang="en-US" dirty="0"/>
              <a:t>Recursive Process of Measure Implementation</a:t>
            </a:r>
          </a:p>
        </p:txBody>
      </p:sp>
    </p:spTree>
    <p:extLst>
      <p:ext uri="{BB962C8B-B14F-4D97-AF65-F5344CB8AC3E}">
        <p14:creationId xmlns:p14="http://schemas.microsoft.com/office/powerpoint/2010/main" val="27087892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858717D-8054-524C-BA62-C3F2223456F2}" type="slidenum">
              <a:rPr lang="en-US" smtClean="0"/>
              <a:t>24</a:t>
            </a:fld>
            <a:endParaRPr lang="en-US" dirty="0"/>
          </a:p>
        </p:txBody>
      </p:sp>
      <p:sp>
        <p:nvSpPr>
          <p:cNvPr id="3" name="Content Placeholder 2"/>
          <p:cNvSpPr>
            <a:spLocks noGrp="1"/>
          </p:cNvSpPr>
          <p:nvPr>
            <p:ph idx="1"/>
          </p:nvPr>
        </p:nvSpPr>
        <p:spPr>
          <a:xfrm>
            <a:off x="457200" y="3128967"/>
            <a:ext cx="8229600" cy="2459033"/>
          </a:xfrm>
        </p:spPr>
        <p:txBody>
          <a:bodyPr>
            <a:normAutofit/>
          </a:bodyPr>
          <a:lstStyle/>
          <a:p>
            <a:pPr marL="285750" indent="-285750">
              <a:buFont typeface="Arial" panose="020B0604020202020204" pitchFamily="34" charset="0"/>
              <a:buChar char="•"/>
            </a:pPr>
            <a:r>
              <a:rPr lang="en-US" sz="1800" dirty="0"/>
              <a:t>CMS publishes the MUC List annually by December 1 </a:t>
            </a:r>
          </a:p>
          <a:p>
            <a:pPr marL="285750" indent="-285750">
              <a:buFont typeface="Arial" panose="020B0604020202020204" pitchFamily="34" charset="0"/>
              <a:buChar char="•"/>
            </a:pPr>
            <a:r>
              <a:rPr lang="en-US" sz="1800" dirty="0"/>
              <a:t>The National Quality Forum (NQF) publishes the MAP Final Recommendations report in the first quarter of each subsequent year</a:t>
            </a:r>
          </a:p>
          <a:p>
            <a:pPr marL="285750" indent="-285750">
              <a:buFont typeface="Arial" panose="020B0604020202020204" pitchFamily="34" charset="0"/>
              <a:buChar char="•"/>
            </a:pPr>
            <a:r>
              <a:rPr lang="en-US" sz="1800" dirty="0"/>
              <a:t>A complete repository of these Lists and Reports is located at:  </a:t>
            </a:r>
            <a:r>
              <a:rPr lang="en-US" sz="1800" dirty="0">
                <a:hlinkClick r:id="rId3"/>
              </a:rPr>
              <a:t>https://www.cms.gov/Medicare/Quality-Initiatives-Patient-Assessment-Instruments/QualityMeasures/Pre-Rule-Making.html</a:t>
            </a:r>
            <a:r>
              <a:rPr lang="en-US" sz="1800" dirty="0"/>
              <a:t> </a:t>
            </a:r>
          </a:p>
          <a:p>
            <a:pPr marL="285750" indent="-285750">
              <a:buFont typeface="Arial" panose="020B0604020202020204" pitchFamily="34" charset="0"/>
              <a:buChar char="•"/>
            </a:pPr>
            <a:endParaRPr lang="en-US" sz="1800" dirty="0"/>
          </a:p>
          <a:p>
            <a:pPr marL="0" indent="0">
              <a:buNone/>
            </a:pPr>
            <a:endParaRPr lang="en-US" sz="1800" dirty="0"/>
          </a:p>
          <a:p>
            <a:endParaRPr lang="en-US" dirty="0"/>
          </a:p>
        </p:txBody>
      </p:sp>
      <p:graphicFrame>
        <p:nvGraphicFramePr>
          <p:cNvPr id="6" name="Table 5" descr="Measures under Consideration List Trends" title="Measures under Consideration List Trends"/>
          <p:cNvGraphicFramePr>
            <a:graphicFrameLocks noGrp="1"/>
          </p:cNvGraphicFramePr>
          <p:nvPr>
            <p:extLst>
              <p:ext uri="{D42A27DB-BD31-4B8C-83A1-F6EECF244321}">
                <p14:modId xmlns:p14="http://schemas.microsoft.com/office/powerpoint/2010/main" val="4151202087"/>
              </p:ext>
            </p:extLst>
          </p:nvPr>
        </p:nvGraphicFramePr>
        <p:xfrm>
          <a:off x="457199" y="1796144"/>
          <a:ext cx="8229598" cy="1013564"/>
        </p:xfrm>
        <a:graphic>
          <a:graphicData uri="http://schemas.openxmlformats.org/drawingml/2006/table">
            <a:tbl>
              <a:tblPr firstRow="1" bandRow="1">
                <a:tableStyleId>{5C22544A-7EE6-4342-B048-85BDC9FD1C3A}</a:tableStyleId>
              </a:tblPr>
              <a:tblGrid>
                <a:gridCol w="1648438">
                  <a:extLst>
                    <a:ext uri="{9D8B030D-6E8A-4147-A177-3AD203B41FA5}">
                      <a16:colId xmlns:a16="http://schemas.microsoft.com/office/drawing/2014/main" val="20000"/>
                    </a:ext>
                  </a:extLst>
                </a:gridCol>
                <a:gridCol w="822645">
                  <a:extLst>
                    <a:ext uri="{9D8B030D-6E8A-4147-A177-3AD203B41FA5}">
                      <a16:colId xmlns:a16="http://schemas.microsoft.com/office/drawing/2014/main" val="20001"/>
                    </a:ext>
                  </a:extLst>
                </a:gridCol>
                <a:gridCol w="822645">
                  <a:extLst>
                    <a:ext uri="{9D8B030D-6E8A-4147-A177-3AD203B41FA5}">
                      <a16:colId xmlns:a16="http://schemas.microsoft.com/office/drawing/2014/main" val="20002"/>
                    </a:ext>
                  </a:extLst>
                </a:gridCol>
                <a:gridCol w="822645">
                  <a:extLst>
                    <a:ext uri="{9D8B030D-6E8A-4147-A177-3AD203B41FA5}">
                      <a16:colId xmlns:a16="http://schemas.microsoft.com/office/drawing/2014/main" val="20003"/>
                    </a:ext>
                  </a:extLst>
                </a:gridCol>
                <a:gridCol w="822645">
                  <a:extLst>
                    <a:ext uri="{9D8B030D-6E8A-4147-A177-3AD203B41FA5}">
                      <a16:colId xmlns:a16="http://schemas.microsoft.com/office/drawing/2014/main" val="20004"/>
                    </a:ext>
                  </a:extLst>
                </a:gridCol>
                <a:gridCol w="822645">
                  <a:extLst>
                    <a:ext uri="{9D8B030D-6E8A-4147-A177-3AD203B41FA5}">
                      <a16:colId xmlns:a16="http://schemas.microsoft.com/office/drawing/2014/main" val="20005"/>
                    </a:ext>
                  </a:extLst>
                </a:gridCol>
                <a:gridCol w="822645">
                  <a:extLst>
                    <a:ext uri="{9D8B030D-6E8A-4147-A177-3AD203B41FA5}">
                      <a16:colId xmlns:a16="http://schemas.microsoft.com/office/drawing/2014/main" val="20006"/>
                    </a:ext>
                  </a:extLst>
                </a:gridCol>
                <a:gridCol w="822645">
                  <a:extLst>
                    <a:ext uri="{9D8B030D-6E8A-4147-A177-3AD203B41FA5}">
                      <a16:colId xmlns:a16="http://schemas.microsoft.com/office/drawing/2014/main" val="2545240595"/>
                    </a:ext>
                  </a:extLst>
                </a:gridCol>
                <a:gridCol w="822645">
                  <a:extLst>
                    <a:ext uri="{9D8B030D-6E8A-4147-A177-3AD203B41FA5}">
                      <a16:colId xmlns:a16="http://schemas.microsoft.com/office/drawing/2014/main" val="2978019834"/>
                    </a:ext>
                  </a:extLst>
                </a:gridCol>
              </a:tblGrid>
              <a:tr h="271055">
                <a:tc>
                  <a:txBody>
                    <a:bodyPr/>
                    <a:lstStyle/>
                    <a:p>
                      <a:pPr marL="0" marR="0">
                        <a:lnSpc>
                          <a:spcPct val="107000"/>
                        </a:lnSpc>
                        <a:spcBef>
                          <a:spcPts val="0"/>
                        </a:spcBef>
                        <a:spcAft>
                          <a:spcPts val="0"/>
                        </a:spcAft>
                      </a:pPr>
                      <a:r>
                        <a:rPr lang="en-US" sz="1600" kern="1200" dirty="0">
                          <a:effectLst/>
                        </a:rPr>
                        <a:t>Year</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79872" marR="79872" marT="39936" marB="39936"/>
                </a:tc>
                <a:tc>
                  <a:txBody>
                    <a:bodyPr/>
                    <a:lstStyle/>
                    <a:p>
                      <a:pPr marL="0" marR="0" algn="ctr">
                        <a:lnSpc>
                          <a:spcPct val="107000"/>
                        </a:lnSpc>
                        <a:spcBef>
                          <a:spcPts val="0"/>
                        </a:spcBef>
                        <a:spcAft>
                          <a:spcPts val="0"/>
                        </a:spcAft>
                      </a:pPr>
                      <a:r>
                        <a:rPr lang="en-US" sz="1600" kern="1200" dirty="0">
                          <a:effectLst/>
                        </a:rPr>
                        <a:t>2011</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79872" marR="79872" marT="39936" marB="39936" anchor="ctr"/>
                </a:tc>
                <a:tc>
                  <a:txBody>
                    <a:bodyPr/>
                    <a:lstStyle/>
                    <a:p>
                      <a:pPr marL="0" marR="0" algn="ctr">
                        <a:lnSpc>
                          <a:spcPct val="107000"/>
                        </a:lnSpc>
                        <a:spcBef>
                          <a:spcPts val="0"/>
                        </a:spcBef>
                        <a:spcAft>
                          <a:spcPts val="0"/>
                        </a:spcAft>
                      </a:pPr>
                      <a:r>
                        <a:rPr lang="en-US" sz="1600" kern="1200" dirty="0">
                          <a:effectLst/>
                        </a:rPr>
                        <a:t>2012</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79872" marR="79872" marT="39936" marB="39936" anchor="ctr"/>
                </a:tc>
                <a:tc>
                  <a:txBody>
                    <a:bodyPr/>
                    <a:lstStyle/>
                    <a:p>
                      <a:pPr marL="0" marR="0" algn="ctr">
                        <a:lnSpc>
                          <a:spcPct val="107000"/>
                        </a:lnSpc>
                        <a:spcBef>
                          <a:spcPts val="0"/>
                        </a:spcBef>
                        <a:spcAft>
                          <a:spcPts val="0"/>
                        </a:spcAft>
                      </a:pPr>
                      <a:r>
                        <a:rPr lang="en-US" sz="1600" kern="1200" dirty="0">
                          <a:effectLst/>
                        </a:rPr>
                        <a:t>2013</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79872" marR="79872" marT="39936" marB="39936" anchor="ctr"/>
                </a:tc>
                <a:tc>
                  <a:txBody>
                    <a:bodyPr/>
                    <a:lstStyle/>
                    <a:p>
                      <a:pPr marL="0" marR="0" algn="ctr">
                        <a:lnSpc>
                          <a:spcPct val="107000"/>
                        </a:lnSpc>
                        <a:spcBef>
                          <a:spcPts val="0"/>
                        </a:spcBef>
                        <a:spcAft>
                          <a:spcPts val="0"/>
                        </a:spcAft>
                      </a:pPr>
                      <a:r>
                        <a:rPr lang="en-US" sz="1600" kern="1200" dirty="0">
                          <a:effectLst/>
                        </a:rPr>
                        <a:t>2014</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79872" marR="79872" marT="39936" marB="39936" anchor="ctr"/>
                </a:tc>
                <a:tc>
                  <a:txBody>
                    <a:bodyPr/>
                    <a:lstStyle/>
                    <a:p>
                      <a:pPr marL="0" marR="0" algn="ctr">
                        <a:lnSpc>
                          <a:spcPct val="107000"/>
                        </a:lnSpc>
                        <a:spcBef>
                          <a:spcPts val="0"/>
                        </a:spcBef>
                        <a:spcAft>
                          <a:spcPts val="0"/>
                        </a:spcAft>
                      </a:pPr>
                      <a:r>
                        <a:rPr lang="en-US" sz="1600" kern="1200" dirty="0">
                          <a:effectLst/>
                        </a:rPr>
                        <a:t>2015</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79872" marR="79872" marT="39936" marB="39936" anchor="b"/>
                </a:tc>
                <a:tc>
                  <a:txBody>
                    <a:bodyPr/>
                    <a:lstStyle/>
                    <a:p>
                      <a:pPr marL="0" marR="0" algn="ctr">
                        <a:lnSpc>
                          <a:spcPct val="107000"/>
                        </a:lnSpc>
                        <a:spcBef>
                          <a:spcPts val="0"/>
                        </a:spcBef>
                        <a:spcAft>
                          <a:spcPts val="0"/>
                        </a:spcAft>
                      </a:pPr>
                      <a:r>
                        <a:rPr lang="en-US" sz="1600" kern="1200" dirty="0">
                          <a:effectLst/>
                        </a:rPr>
                        <a:t>2016</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1600" b="1" kern="1200" dirty="0">
                          <a:solidFill>
                            <a:schemeClr val="lt1"/>
                          </a:solidFill>
                          <a:effectLst/>
                          <a:latin typeface="+mn-lt"/>
                          <a:ea typeface="+mn-ea"/>
                          <a:cs typeface="+mn-cs"/>
                        </a:rPr>
                        <a:t>2017</a:t>
                      </a:r>
                    </a:p>
                  </a:txBody>
                  <a:tcPr marL="0" marR="0" marT="0" marB="0" anchor="ctr"/>
                </a:tc>
                <a:tc>
                  <a:txBody>
                    <a:bodyPr/>
                    <a:lstStyle/>
                    <a:p>
                      <a:pPr marL="0" marR="0" algn="ctr">
                        <a:lnSpc>
                          <a:spcPct val="107000"/>
                        </a:lnSpc>
                        <a:spcBef>
                          <a:spcPts val="0"/>
                        </a:spcBef>
                        <a:spcAft>
                          <a:spcPts val="0"/>
                        </a:spcAft>
                      </a:pPr>
                      <a:r>
                        <a:rPr lang="en-US" sz="1600" b="1" kern="1200">
                          <a:solidFill>
                            <a:schemeClr val="lt1"/>
                          </a:solidFill>
                          <a:effectLst/>
                          <a:latin typeface="+mn-lt"/>
                          <a:ea typeface="+mn-ea"/>
                          <a:cs typeface="+mn-cs"/>
                        </a:rPr>
                        <a:t>2018</a:t>
                      </a:r>
                      <a:endParaRPr lang="en-US" sz="1600" b="1" kern="1200" dirty="0">
                        <a:solidFill>
                          <a:schemeClr val="lt1"/>
                        </a:solidFill>
                        <a:effectLst/>
                        <a:latin typeface="+mn-lt"/>
                        <a:ea typeface="+mn-ea"/>
                        <a:cs typeface="+mn-cs"/>
                      </a:endParaRPr>
                    </a:p>
                  </a:txBody>
                  <a:tcPr marL="0" marR="0" marT="0" marB="0" anchor="ctr"/>
                </a:tc>
                <a:extLst>
                  <a:ext uri="{0D108BD9-81ED-4DB2-BD59-A6C34878D82A}">
                    <a16:rowId xmlns:a16="http://schemas.microsoft.com/office/drawing/2014/main" val="10000"/>
                  </a:ext>
                </a:extLst>
              </a:tr>
              <a:tr h="684391">
                <a:tc>
                  <a:txBody>
                    <a:bodyPr/>
                    <a:lstStyle/>
                    <a:p>
                      <a:pPr marL="0" marR="0">
                        <a:lnSpc>
                          <a:spcPct val="107000"/>
                        </a:lnSpc>
                        <a:spcBef>
                          <a:spcPts val="0"/>
                        </a:spcBef>
                        <a:spcAft>
                          <a:spcPts val="0"/>
                        </a:spcAft>
                      </a:pPr>
                      <a:r>
                        <a:rPr lang="en-US" sz="1600" kern="1200" dirty="0">
                          <a:effectLst/>
                        </a:rPr>
                        <a:t>Number of </a:t>
                      </a:r>
                      <a:br>
                        <a:rPr lang="en-US" sz="1600" kern="1200" dirty="0">
                          <a:effectLst/>
                        </a:rPr>
                      </a:br>
                      <a:r>
                        <a:rPr lang="en-US" sz="1600" kern="1200" dirty="0">
                          <a:effectLst/>
                        </a:rPr>
                        <a:t>Measure Records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79872" marR="79872" marT="39936" marB="39936"/>
                </a:tc>
                <a:tc>
                  <a:txBody>
                    <a:bodyPr/>
                    <a:lstStyle/>
                    <a:p>
                      <a:pPr marL="0" marR="0" algn="ctr">
                        <a:lnSpc>
                          <a:spcPct val="107000"/>
                        </a:lnSpc>
                        <a:spcBef>
                          <a:spcPts val="0"/>
                        </a:spcBef>
                        <a:spcAft>
                          <a:spcPts val="0"/>
                        </a:spcAft>
                      </a:pPr>
                      <a:r>
                        <a:rPr lang="en-US" sz="1600" kern="1200" dirty="0">
                          <a:effectLst/>
                        </a:rPr>
                        <a:t>366</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79872" marR="79872" marT="39936" marB="39936" anchor="ctr"/>
                </a:tc>
                <a:tc>
                  <a:txBody>
                    <a:bodyPr/>
                    <a:lstStyle/>
                    <a:p>
                      <a:pPr marL="0" marR="0" algn="ctr">
                        <a:lnSpc>
                          <a:spcPct val="107000"/>
                        </a:lnSpc>
                        <a:spcBef>
                          <a:spcPts val="0"/>
                        </a:spcBef>
                        <a:spcAft>
                          <a:spcPts val="0"/>
                        </a:spcAft>
                      </a:pPr>
                      <a:r>
                        <a:rPr lang="en-US" sz="1600" kern="1200" dirty="0">
                          <a:effectLst/>
                        </a:rPr>
                        <a:t>507</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79872" marR="79872" marT="39936" marB="39936" anchor="ctr"/>
                </a:tc>
                <a:tc>
                  <a:txBody>
                    <a:bodyPr/>
                    <a:lstStyle/>
                    <a:p>
                      <a:pPr marL="0" marR="0" algn="ctr">
                        <a:lnSpc>
                          <a:spcPct val="107000"/>
                        </a:lnSpc>
                        <a:spcBef>
                          <a:spcPts val="0"/>
                        </a:spcBef>
                        <a:spcAft>
                          <a:spcPts val="0"/>
                        </a:spcAft>
                      </a:pPr>
                      <a:r>
                        <a:rPr lang="en-US" sz="1600" kern="1200" dirty="0">
                          <a:effectLst/>
                        </a:rPr>
                        <a:t>234</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79872" marR="79872" marT="39936" marB="39936" anchor="ctr"/>
                </a:tc>
                <a:tc>
                  <a:txBody>
                    <a:bodyPr/>
                    <a:lstStyle/>
                    <a:p>
                      <a:pPr marL="0" marR="0" algn="ctr">
                        <a:lnSpc>
                          <a:spcPct val="107000"/>
                        </a:lnSpc>
                        <a:spcBef>
                          <a:spcPts val="0"/>
                        </a:spcBef>
                        <a:spcAft>
                          <a:spcPts val="0"/>
                        </a:spcAft>
                      </a:pPr>
                      <a:r>
                        <a:rPr lang="en-US" sz="1600" kern="1200" dirty="0">
                          <a:effectLst/>
                        </a:rPr>
                        <a:t>202</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79872" marR="79872" marT="39936" marB="39936" anchor="ctr"/>
                </a:tc>
                <a:tc>
                  <a:txBody>
                    <a:bodyPr/>
                    <a:lstStyle/>
                    <a:p>
                      <a:pPr marL="0" marR="0" algn="ctr">
                        <a:lnSpc>
                          <a:spcPct val="107000"/>
                        </a:lnSpc>
                        <a:spcBef>
                          <a:spcPts val="0"/>
                        </a:spcBef>
                        <a:spcAft>
                          <a:spcPts val="0"/>
                        </a:spcAft>
                      </a:pPr>
                      <a:r>
                        <a:rPr lang="en-US" sz="1600" kern="1200" dirty="0">
                          <a:effectLst/>
                        </a:rPr>
                        <a:t>131</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79872" marR="79872" marT="39936" marB="39936" anchor="ctr"/>
                </a:tc>
                <a:tc>
                  <a:txBody>
                    <a:bodyPr/>
                    <a:lstStyle/>
                    <a:p>
                      <a:pPr marL="0" marR="0" algn="ctr">
                        <a:lnSpc>
                          <a:spcPct val="107000"/>
                        </a:lnSpc>
                        <a:spcBef>
                          <a:spcPts val="0"/>
                        </a:spcBef>
                        <a:spcAft>
                          <a:spcPts val="0"/>
                        </a:spcAft>
                      </a:pPr>
                      <a:r>
                        <a:rPr lang="en-US" sz="1600" kern="1200" dirty="0">
                          <a:solidFill>
                            <a:schemeClr val="dk1"/>
                          </a:solidFill>
                          <a:effectLst/>
                          <a:latin typeface="+mn-lt"/>
                          <a:ea typeface="+mn-ea"/>
                          <a:cs typeface="+mn-cs"/>
                        </a:rPr>
                        <a:t>97</a:t>
                      </a:r>
                    </a:p>
                  </a:txBody>
                  <a:tcPr marL="0" marR="0" marT="0" marB="0" anchor="ctr"/>
                </a:tc>
                <a:tc>
                  <a:txBody>
                    <a:bodyPr/>
                    <a:lstStyle/>
                    <a:p>
                      <a:pPr marL="0" marR="0" lvl="0" indent="0" algn="ctr" defTabSz="457200" rtl="0" eaLnBrk="1" fontAlgn="auto" latinLnBrk="0" hangingPunct="1">
                        <a:lnSpc>
                          <a:spcPct val="107000"/>
                        </a:lnSpc>
                        <a:spcBef>
                          <a:spcPts val="0"/>
                        </a:spcBef>
                        <a:spcAft>
                          <a:spcPts val="0"/>
                        </a:spcAft>
                        <a:buClrTx/>
                        <a:buSzTx/>
                        <a:buFontTx/>
                        <a:buNone/>
                        <a:tabLst/>
                        <a:defRPr/>
                      </a:pPr>
                      <a:r>
                        <a:rPr lang="en-US" sz="1600" kern="1200" dirty="0">
                          <a:solidFill>
                            <a:schemeClr val="dk1"/>
                          </a:solidFill>
                          <a:effectLst/>
                          <a:latin typeface="+mn-lt"/>
                          <a:ea typeface="+mn-ea"/>
                          <a:cs typeface="+mn-cs"/>
                        </a:rPr>
                        <a:t>32</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lvl="0" indent="0" algn="ctr" defTabSz="457200" rtl="0" eaLnBrk="1" fontAlgn="auto" latinLnBrk="0" hangingPunct="1">
                        <a:lnSpc>
                          <a:spcPct val="107000"/>
                        </a:lnSpc>
                        <a:spcBef>
                          <a:spcPts val="0"/>
                        </a:spcBef>
                        <a:spcAft>
                          <a:spcPts val="0"/>
                        </a:spcAft>
                        <a:buClrTx/>
                        <a:buSzTx/>
                        <a:buFontTx/>
                        <a:buNone/>
                        <a:tabLst/>
                        <a:defRPr/>
                      </a:pPr>
                      <a:r>
                        <a:rPr lang="en-US" sz="1600" kern="1200">
                          <a:solidFill>
                            <a:schemeClr val="dk1"/>
                          </a:solidFill>
                          <a:effectLst/>
                          <a:latin typeface="+mn-lt"/>
                          <a:ea typeface="+mn-ea"/>
                          <a:cs typeface="+mn-cs"/>
                        </a:rPr>
                        <a:t>39</a:t>
                      </a:r>
                      <a:endParaRPr lang="en-US" sz="1600" kern="1200" dirty="0">
                        <a:solidFill>
                          <a:schemeClr val="dk1"/>
                        </a:solidFill>
                        <a:effectLst/>
                        <a:latin typeface="+mn-lt"/>
                        <a:ea typeface="+mn-ea"/>
                        <a:cs typeface="+mn-cs"/>
                      </a:endParaRPr>
                    </a:p>
                  </a:txBody>
                  <a:tcPr marL="0" marR="0" marT="0" marB="0" anchor="ctr"/>
                </a:tc>
                <a:extLst>
                  <a:ext uri="{0D108BD9-81ED-4DB2-BD59-A6C34878D82A}">
                    <a16:rowId xmlns:a16="http://schemas.microsoft.com/office/drawing/2014/main" val="10001"/>
                  </a:ext>
                </a:extLst>
              </a:tr>
            </a:tbl>
          </a:graphicData>
        </a:graphic>
      </p:graphicFrame>
      <p:sp>
        <p:nvSpPr>
          <p:cNvPr id="2" name="Title 1" descr="Measures under Consideration List Trends" title="Measures under Consideration List Trends"/>
          <p:cNvSpPr>
            <a:spLocks noGrp="1"/>
          </p:cNvSpPr>
          <p:nvPr>
            <p:ph type="title"/>
          </p:nvPr>
        </p:nvSpPr>
        <p:spPr/>
        <p:txBody>
          <a:bodyPr/>
          <a:lstStyle/>
          <a:p>
            <a:r>
              <a:rPr lang="en-US" dirty="0"/>
              <a:t>Measures under Consideration List Trends</a:t>
            </a:r>
          </a:p>
        </p:txBody>
      </p:sp>
    </p:spTree>
    <p:extLst>
      <p:ext uri="{BB962C8B-B14F-4D97-AF65-F5344CB8AC3E}">
        <p14:creationId xmlns:p14="http://schemas.microsoft.com/office/powerpoint/2010/main" val="33904473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858717D-8054-524C-BA62-C3F2223456F2}" type="slidenum">
              <a:rPr lang="en-US" smtClean="0"/>
              <a:t>25</a:t>
            </a:fld>
            <a:endParaRPr lang="en-US" dirty="0"/>
          </a:p>
        </p:txBody>
      </p:sp>
      <p:sp>
        <p:nvSpPr>
          <p:cNvPr id="3" name="Content Placeholder 2"/>
          <p:cNvSpPr>
            <a:spLocks noGrp="1"/>
          </p:cNvSpPr>
          <p:nvPr>
            <p:ph idx="1"/>
          </p:nvPr>
        </p:nvSpPr>
        <p:spPr/>
        <p:txBody>
          <a:bodyPr/>
          <a:lstStyle/>
          <a:p>
            <a:r>
              <a:rPr lang="en-US"/>
              <a:t>Relatively fewer candidate measures accepted for MUC List; evolving criteria for acceptance</a:t>
            </a:r>
          </a:p>
          <a:p>
            <a:r>
              <a:rPr lang="en-US"/>
              <a:t>Emphasis on test data</a:t>
            </a:r>
          </a:p>
          <a:p>
            <a:r>
              <a:rPr lang="en-US"/>
              <a:t>Separation of MIPS Cost and Quality measures</a:t>
            </a:r>
          </a:p>
          <a:p>
            <a:r>
              <a:rPr lang="en-US"/>
              <a:t>Measure owners can gather measure information in advance offline</a:t>
            </a:r>
          </a:p>
          <a:p>
            <a:r>
              <a:rPr lang="en-US"/>
              <a:t>Future years: watch for earlier data collection, to allow MAP Workgroups sufficient time for review</a:t>
            </a:r>
          </a:p>
          <a:p>
            <a:pPr marL="0" indent="0">
              <a:buNone/>
            </a:pPr>
            <a:endParaRPr lang="en-US" dirty="0"/>
          </a:p>
        </p:txBody>
      </p:sp>
      <p:sp>
        <p:nvSpPr>
          <p:cNvPr id="2" name="Title 1"/>
          <p:cNvSpPr>
            <a:spLocks noGrp="1"/>
          </p:cNvSpPr>
          <p:nvPr>
            <p:ph type="title"/>
          </p:nvPr>
        </p:nvSpPr>
        <p:spPr/>
        <p:txBody>
          <a:bodyPr/>
          <a:lstStyle/>
          <a:p>
            <a:r>
              <a:rPr lang="en-US" dirty="0"/>
              <a:t>Lessons Learned </a:t>
            </a:r>
            <a:r>
              <a:rPr lang="en-US"/>
              <a:t>from 2018</a:t>
            </a:r>
            <a:endParaRPr lang="en-US" dirty="0"/>
          </a:p>
        </p:txBody>
      </p:sp>
    </p:spTree>
    <p:extLst>
      <p:ext uri="{BB962C8B-B14F-4D97-AF65-F5344CB8AC3E}">
        <p14:creationId xmlns:p14="http://schemas.microsoft.com/office/powerpoint/2010/main" val="20648875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858717D-8054-524C-BA62-C3F2223456F2}" type="slidenum">
              <a:rPr lang="en-US" smtClean="0"/>
              <a:t>26</a:t>
            </a:fld>
            <a:endParaRPr lang="en-US" dirty="0"/>
          </a:p>
        </p:txBody>
      </p:sp>
      <p:sp>
        <p:nvSpPr>
          <p:cNvPr id="3" name="Content Placeholder 2"/>
          <p:cNvSpPr>
            <a:spLocks noGrp="1"/>
          </p:cNvSpPr>
          <p:nvPr>
            <p:ph idx="1"/>
          </p:nvPr>
        </p:nvSpPr>
        <p:spPr/>
        <p:txBody>
          <a:bodyPr>
            <a:normAutofit/>
          </a:bodyPr>
          <a:lstStyle/>
          <a:p>
            <a:r>
              <a:rPr lang="en-US" dirty="0"/>
              <a:t>Pre rulemaking Meeting Series </a:t>
            </a:r>
          </a:p>
          <a:p>
            <a:pPr lvl="1"/>
            <a:r>
              <a:rPr lang="en-US"/>
              <a:t>Open Forum Discussions – Thursday, April 18 and Tuesday, April 23 from 1 to 2 PM ET</a:t>
            </a:r>
          </a:p>
          <a:p>
            <a:pPr lvl="1"/>
            <a:r>
              <a:rPr lang="en-US"/>
              <a:t>CMS Program Measure-Specific </a:t>
            </a:r>
            <a:r>
              <a:rPr lang="en-US" dirty="0"/>
              <a:t>Needs and Priorities </a:t>
            </a:r>
            <a:r>
              <a:rPr lang="en-US"/>
              <a:t>Session on Thursday, April 25, </a:t>
            </a:r>
            <a:r>
              <a:rPr lang="en-US" dirty="0"/>
              <a:t>from 1 to 3 PM ET</a:t>
            </a:r>
          </a:p>
          <a:p>
            <a:r>
              <a:rPr lang="en-US"/>
              <a:t>CMS </a:t>
            </a:r>
            <a:r>
              <a:rPr lang="en-US" dirty="0"/>
              <a:t>Pre-Rulemaking Resources </a:t>
            </a:r>
          </a:p>
          <a:p>
            <a:pPr lvl="1"/>
            <a:r>
              <a:rPr lang="en-US" dirty="0">
                <a:hlinkClick r:id="rId3"/>
              </a:rPr>
              <a:t>https://www.cms.gov/Medicare/Quality-Initiatives-Patient-Assessment-Instruments/QualityMeasures/Pre-Rule-Making.html</a:t>
            </a:r>
            <a:endParaRPr lang="en-US" dirty="0"/>
          </a:p>
          <a:p>
            <a:endParaRPr lang="en-US" dirty="0"/>
          </a:p>
        </p:txBody>
      </p:sp>
      <p:sp>
        <p:nvSpPr>
          <p:cNvPr id="2" name="Title 1"/>
          <p:cNvSpPr>
            <a:spLocks noGrp="1"/>
          </p:cNvSpPr>
          <p:nvPr>
            <p:ph type="title"/>
          </p:nvPr>
        </p:nvSpPr>
        <p:spPr/>
        <p:txBody>
          <a:bodyPr/>
          <a:lstStyle/>
          <a:p>
            <a:r>
              <a:rPr lang="en-US"/>
              <a:t>2019 </a:t>
            </a:r>
            <a:r>
              <a:rPr lang="en-US" dirty="0"/>
              <a:t>Next Steps</a:t>
            </a:r>
          </a:p>
        </p:txBody>
      </p:sp>
    </p:spTree>
    <p:extLst>
      <p:ext uri="{BB962C8B-B14F-4D97-AF65-F5344CB8AC3E}">
        <p14:creationId xmlns:p14="http://schemas.microsoft.com/office/powerpoint/2010/main" val="38878035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58717D-8054-524C-BA62-C3F2223456F2}" type="slidenum">
              <a:rPr kumimoji="0" lang="en-US" sz="1000" b="1" i="0" u="none" strike="noStrike" kern="1200" cap="none" spc="0" normalizeH="0" baseline="0" noProof="0" smtClean="0">
                <a:ln>
                  <a:noFill/>
                </a:ln>
                <a:solidFill>
                  <a:srgbClr val="FFFFFF"/>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000" b="1" i="0" u="none" strike="noStrike" kern="1200" cap="none" spc="0" normalizeH="0" baseline="0" noProof="0" dirty="0">
              <a:ln>
                <a:noFill/>
              </a:ln>
              <a:solidFill>
                <a:srgbClr val="FFFFFF"/>
              </a:solidFill>
              <a:effectLst/>
              <a:uLnTx/>
              <a:uFillTx/>
              <a:latin typeface="Verdana"/>
              <a:ea typeface="+mn-ea"/>
              <a:cs typeface="Verdana"/>
            </a:endParaRPr>
          </a:p>
        </p:txBody>
      </p:sp>
      <p:sp>
        <p:nvSpPr>
          <p:cNvPr id="2" name="Title 1"/>
          <p:cNvSpPr>
            <a:spLocks noGrp="1"/>
          </p:cNvSpPr>
          <p:nvPr>
            <p:ph type="title"/>
          </p:nvPr>
        </p:nvSpPr>
        <p:spPr>
          <a:xfrm>
            <a:off x="457200" y="1233591"/>
            <a:ext cx="8229600" cy="808893"/>
          </a:xfrm>
        </p:spPr>
        <p:txBody>
          <a:bodyPr/>
          <a:lstStyle/>
          <a:p>
            <a:r>
              <a:rPr lang="en-US" sz="3600" dirty="0"/>
              <a:t>MIPS Peer Review Journal Requirement </a:t>
            </a:r>
          </a:p>
        </p:txBody>
      </p:sp>
    </p:spTree>
    <p:extLst>
      <p:ext uri="{BB962C8B-B14F-4D97-AF65-F5344CB8AC3E}">
        <p14:creationId xmlns:p14="http://schemas.microsoft.com/office/powerpoint/2010/main" val="22443877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58717D-8054-524C-BA62-C3F2223456F2}" type="slidenum">
              <a:rPr kumimoji="0" lang="en-US" sz="1000" b="1" i="0" u="none" strike="noStrike" kern="1200" cap="none" spc="0" normalizeH="0" baseline="0" noProof="0" smtClean="0">
                <a:ln>
                  <a:noFill/>
                </a:ln>
                <a:solidFill>
                  <a:srgbClr val="FFFFFF"/>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000" b="1" i="0" u="none" strike="noStrike" kern="1200" cap="none" spc="0" normalizeH="0" baseline="0" noProof="0" dirty="0">
              <a:ln>
                <a:noFill/>
              </a:ln>
              <a:solidFill>
                <a:srgbClr val="FFFFFF"/>
              </a:solidFill>
              <a:effectLst/>
              <a:uLnTx/>
              <a:uFillTx/>
              <a:latin typeface="Verdana"/>
              <a:ea typeface="+mn-ea"/>
              <a:cs typeface="Verdana"/>
            </a:endParaRPr>
          </a:p>
        </p:txBody>
      </p:sp>
      <p:sp>
        <p:nvSpPr>
          <p:cNvPr id="3" name="Content Placeholder 2"/>
          <p:cNvSpPr>
            <a:spLocks noGrp="1"/>
          </p:cNvSpPr>
          <p:nvPr>
            <p:ph idx="1"/>
          </p:nvPr>
        </p:nvSpPr>
        <p:spPr/>
        <p:txBody>
          <a:bodyPr/>
          <a:lstStyle/>
          <a:p>
            <a:r>
              <a:rPr lang="en-US" dirty="0"/>
              <a:t>Section 1848(q)(2)(D)(iv) of the Act, as added by Section 101(c)(1) of the Medicare Access and CHIP Reauthorization Act (MACRA)</a:t>
            </a:r>
          </a:p>
          <a:p>
            <a:pPr lvl="1"/>
            <a:r>
              <a:rPr lang="en-US" dirty="0"/>
              <a:t>Submit to applicable specialty-appropriate, peer-reviewed journals potential new measures </a:t>
            </a:r>
            <a:r>
              <a:rPr lang="en-US" i="1" dirty="0"/>
              <a:t>before</a:t>
            </a:r>
            <a:r>
              <a:rPr lang="en-US" dirty="0"/>
              <a:t> including such measures in the final list of annual CQM under MIPS. </a:t>
            </a:r>
          </a:p>
          <a:p>
            <a:pPr lvl="1"/>
            <a:r>
              <a:rPr lang="en-US" dirty="0"/>
              <a:t>Information shall include the method for developing and selecting such measures, including clinical and other data supporting such measure</a:t>
            </a:r>
          </a:p>
        </p:txBody>
      </p:sp>
      <p:sp>
        <p:nvSpPr>
          <p:cNvPr id="2" name="Title 1"/>
          <p:cNvSpPr>
            <a:spLocks noGrp="1"/>
          </p:cNvSpPr>
          <p:nvPr>
            <p:ph type="title"/>
          </p:nvPr>
        </p:nvSpPr>
        <p:spPr/>
        <p:txBody>
          <a:bodyPr/>
          <a:lstStyle/>
          <a:p>
            <a:r>
              <a:rPr lang="en-US" dirty="0"/>
              <a:t>MIPS Peer Review Journal Requirement </a:t>
            </a:r>
          </a:p>
        </p:txBody>
      </p:sp>
    </p:spTree>
    <p:extLst>
      <p:ext uri="{BB962C8B-B14F-4D97-AF65-F5344CB8AC3E}">
        <p14:creationId xmlns:p14="http://schemas.microsoft.com/office/powerpoint/2010/main" val="31200574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858717D-8054-524C-BA62-C3F2223456F2}" type="slidenum">
              <a:rPr lang="en-US" smtClean="0"/>
              <a:t>2</a:t>
            </a:fld>
            <a:endParaRPr lang="en-US" dirty="0"/>
          </a:p>
        </p:txBody>
      </p:sp>
      <p:sp>
        <p:nvSpPr>
          <p:cNvPr id="3" name="Content Placeholder 2"/>
          <p:cNvSpPr>
            <a:spLocks noGrp="1"/>
          </p:cNvSpPr>
          <p:nvPr>
            <p:ph idx="1"/>
          </p:nvPr>
        </p:nvSpPr>
        <p:spPr>
          <a:xfrm>
            <a:off x="457200" y="1796143"/>
            <a:ext cx="8229600" cy="4180708"/>
          </a:xfrm>
        </p:spPr>
        <p:txBody>
          <a:bodyPr>
            <a:normAutofit fontScale="92500" lnSpcReduction="20000"/>
          </a:bodyPr>
          <a:lstStyle/>
          <a:p>
            <a:r>
              <a:rPr lang="en-US" sz="2800" dirty="0"/>
              <a:t>Meaningful Measures Overview</a:t>
            </a:r>
          </a:p>
          <a:p>
            <a:r>
              <a:rPr lang="en-US" sz="2800" dirty="0"/>
              <a:t>Interoperability </a:t>
            </a:r>
          </a:p>
          <a:p>
            <a:r>
              <a:rPr lang="en-US" sz="2800" dirty="0"/>
              <a:t>Pre-rulemaking Overview</a:t>
            </a:r>
          </a:p>
          <a:p>
            <a:r>
              <a:rPr lang="en-US" sz="2800" dirty="0"/>
              <a:t>CMS Measures Inventory Tool (CMIT)/Environmental Scan Support Tool (ESST) Demo</a:t>
            </a:r>
          </a:p>
          <a:p>
            <a:r>
              <a:rPr lang="en-US" sz="2800" dirty="0"/>
              <a:t>Measure Applications Partnership (MAP)</a:t>
            </a:r>
          </a:p>
          <a:p>
            <a:r>
              <a:rPr lang="en-US" sz="2800" dirty="0"/>
              <a:t>Lessons Learned/Updates</a:t>
            </a:r>
          </a:p>
          <a:p>
            <a:r>
              <a:rPr lang="en-US" sz="2800" dirty="0"/>
              <a:t>Live Demonstration of Jira </a:t>
            </a:r>
          </a:p>
          <a:p>
            <a:r>
              <a:rPr lang="en-US" sz="2800" dirty="0"/>
              <a:t>Question and Answer Session  </a:t>
            </a:r>
          </a:p>
        </p:txBody>
      </p:sp>
      <p:sp>
        <p:nvSpPr>
          <p:cNvPr id="2" name="Title 1"/>
          <p:cNvSpPr>
            <a:spLocks noGrp="1"/>
          </p:cNvSpPr>
          <p:nvPr>
            <p:ph type="title"/>
          </p:nvPr>
        </p:nvSpPr>
        <p:spPr/>
        <p:txBody>
          <a:bodyPr/>
          <a:lstStyle/>
          <a:p>
            <a:r>
              <a:rPr lang="en-US" dirty="0"/>
              <a:t>Agenda</a:t>
            </a:r>
          </a:p>
        </p:txBody>
      </p:sp>
    </p:spTree>
    <p:extLst>
      <p:ext uri="{BB962C8B-B14F-4D97-AF65-F5344CB8AC3E}">
        <p14:creationId xmlns:p14="http://schemas.microsoft.com/office/powerpoint/2010/main" val="38697011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58717D-8054-524C-BA62-C3F2223456F2}" type="slidenum">
              <a:rPr kumimoji="0" lang="en-US" sz="1000" b="1" i="0" u="none" strike="noStrike" kern="1200" cap="none" spc="0" normalizeH="0" baseline="0" noProof="0" smtClean="0">
                <a:ln>
                  <a:noFill/>
                </a:ln>
                <a:solidFill>
                  <a:srgbClr val="FFFFFF"/>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000" b="1" i="0" u="none" strike="noStrike" kern="1200" cap="none" spc="0" normalizeH="0" baseline="0" noProof="0" dirty="0">
              <a:ln>
                <a:noFill/>
              </a:ln>
              <a:solidFill>
                <a:srgbClr val="FFFFFF"/>
              </a:solidFill>
              <a:effectLst/>
              <a:uLnTx/>
              <a:uFillTx/>
              <a:latin typeface="Verdana"/>
              <a:ea typeface="+mn-ea"/>
              <a:cs typeface="Verdana"/>
            </a:endParaRPr>
          </a:p>
        </p:txBody>
      </p:sp>
      <p:sp>
        <p:nvSpPr>
          <p:cNvPr id="3" name="Content Placeholder 2"/>
          <p:cNvSpPr>
            <a:spLocks noGrp="1"/>
          </p:cNvSpPr>
          <p:nvPr>
            <p:ph idx="1"/>
          </p:nvPr>
        </p:nvSpPr>
        <p:spPr/>
        <p:txBody>
          <a:bodyPr/>
          <a:lstStyle/>
          <a:p>
            <a:r>
              <a:rPr lang="en-US" dirty="0"/>
              <a:t>Benefits of this requirement:  </a:t>
            </a:r>
          </a:p>
          <a:p>
            <a:pPr lvl="1"/>
            <a:r>
              <a:rPr lang="en-US" dirty="0"/>
              <a:t>Provide clinicians with information on clinical quality measures, including specialties, who do not have access to or involvement with the MUC and MAP processes.</a:t>
            </a:r>
          </a:p>
          <a:p>
            <a:r>
              <a:rPr lang="en-US" dirty="0"/>
              <a:t>Eligible professionals will be more aware of the types of quality measures that can be reported to CMS quality programs. </a:t>
            </a:r>
          </a:p>
        </p:txBody>
      </p:sp>
      <p:sp>
        <p:nvSpPr>
          <p:cNvPr id="2" name="Title 1"/>
          <p:cNvSpPr>
            <a:spLocks noGrp="1"/>
          </p:cNvSpPr>
          <p:nvPr>
            <p:ph type="title"/>
          </p:nvPr>
        </p:nvSpPr>
        <p:spPr/>
        <p:txBody>
          <a:bodyPr/>
          <a:lstStyle/>
          <a:p>
            <a:r>
              <a:rPr lang="en-US" dirty="0"/>
              <a:t>MIPS Peer Review Journal Requirement </a:t>
            </a:r>
          </a:p>
        </p:txBody>
      </p:sp>
    </p:spTree>
    <p:extLst>
      <p:ext uri="{BB962C8B-B14F-4D97-AF65-F5344CB8AC3E}">
        <p14:creationId xmlns:p14="http://schemas.microsoft.com/office/powerpoint/2010/main" val="9627733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58717D-8054-524C-BA62-C3F2223456F2}" type="slidenum">
              <a:rPr kumimoji="0" lang="en-US" sz="1000" b="1" i="0" u="none" strike="noStrike" kern="1200" cap="none" spc="0" normalizeH="0" baseline="0" noProof="0" smtClean="0">
                <a:ln>
                  <a:noFill/>
                </a:ln>
                <a:solidFill>
                  <a:srgbClr val="FFFFFF"/>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000" b="1" i="0" u="none" strike="noStrike" kern="1200" cap="none" spc="0" normalizeH="0" baseline="0" noProof="0" dirty="0">
              <a:ln>
                <a:noFill/>
              </a:ln>
              <a:solidFill>
                <a:srgbClr val="FFFFFF"/>
              </a:solidFill>
              <a:effectLst/>
              <a:uLnTx/>
              <a:uFillTx/>
              <a:latin typeface="Verdana"/>
              <a:ea typeface="+mn-ea"/>
              <a:cs typeface="Verdana"/>
            </a:endParaRPr>
          </a:p>
        </p:txBody>
      </p:sp>
      <p:sp>
        <p:nvSpPr>
          <p:cNvPr id="3" name="Content Placeholder 2"/>
          <p:cNvSpPr>
            <a:spLocks noGrp="1"/>
          </p:cNvSpPr>
          <p:nvPr>
            <p:ph idx="1"/>
          </p:nvPr>
        </p:nvSpPr>
        <p:spPr>
          <a:xfrm>
            <a:off x="218661" y="1640785"/>
            <a:ext cx="8229600" cy="3850105"/>
          </a:xfrm>
        </p:spPr>
        <p:txBody>
          <a:bodyPr>
            <a:normAutofit lnSpcReduction="10000"/>
          </a:bodyPr>
          <a:lstStyle/>
          <a:p>
            <a:pPr>
              <a:buFont typeface="Wingdings" panose="05000000000000000000" pitchFamily="2" charset="2"/>
              <a:buChar char="v"/>
            </a:pPr>
            <a:r>
              <a:rPr lang="en-US" b="1" dirty="0">
                <a:solidFill>
                  <a:schemeClr val="tx1"/>
                </a:solidFill>
              </a:rPr>
              <a:t>Required information</a:t>
            </a:r>
          </a:p>
          <a:p>
            <a:pPr lvl="1"/>
            <a:r>
              <a:rPr lang="en-US" dirty="0"/>
              <a:t>Submit as an attachment using the template</a:t>
            </a:r>
          </a:p>
          <a:p>
            <a:pPr lvl="1"/>
            <a:r>
              <a:rPr lang="en-US" dirty="0"/>
              <a:t>Comprehensive reliability and validity testing information is necessary</a:t>
            </a:r>
          </a:p>
          <a:p>
            <a:pPr lvl="1"/>
            <a:r>
              <a:rPr lang="en-US" dirty="0"/>
              <a:t>It is recommended to copy/paste any duplicative information present in the JIRA submission into the Peer Review Template form to ensure consistency</a:t>
            </a:r>
          </a:p>
          <a:p>
            <a:pPr marL="457200" lvl="1" indent="0">
              <a:buNone/>
            </a:pPr>
            <a:endParaRPr lang="en-US" dirty="0">
              <a:solidFill>
                <a:srgbClr val="FF0000"/>
              </a:solidFill>
            </a:endParaRPr>
          </a:p>
          <a:p>
            <a:pPr marL="349250" lvl="1" indent="-288925">
              <a:buFont typeface="Wingdings" panose="05000000000000000000" pitchFamily="2" charset="2"/>
              <a:buChar char="v"/>
            </a:pPr>
            <a:r>
              <a:rPr lang="en-US" dirty="0">
                <a:solidFill>
                  <a:schemeClr val="tx1"/>
                </a:solidFill>
              </a:rPr>
              <a:t>Blank template and completed examples (non-eCQMs and eCQMs) are available on the CMS Pre-Rulemaking website and on the QPP Resources Library in the Call for Measures and Activities zip file.  </a:t>
            </a:r>
            <a:endParaRPr lang="en-US" dirty="0"/>
          </a:p>
        </p:txBody>
      </p:sp>
      <p:sp>
        <p:nvSpPr>
          <p:cNvPr id="2" name="Title 1"/>
          <p:cNvSpPr>
            <a:spLocks noGrp="1"/>
          </p:cNvSpPr>
          <p:nvPr>
            <p:ph type="title"/>
          </p:nvPr>
        </p:nvSpPr>
        <p:spPr>
          <a:xfrm>
            <a:off x="1106382" y="875665"/>
            <a:ext cx="7712765" cy="664377"/>
          </a:xfrm>
        </p:spPr>
        <p:txBody>
          <a:bodyPr/>
          <a:lstStyle/>
          <a:p>
            <a:r>
              <a:rPr lang="en-US" dirty="0"/>
              <a:t>MIPS Peer Review Journal Requirement </a:t>
            </a:r>
          </a:p>
        </p:txBody>
      </p:sp>
    </p:spTree>
    <p:extLst>
      <p:ext uri="{BB962C8B-B14F-4D97-AF65-F5344CB8AC3E}">
        <p14:creationId xmlns:p14="http://schemas.microsoft.com/office/powerpoint/2010/main" val="10991165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58717D-8054-524C-BA62-C3F2223456F2}" type="slidenum">
              <a:rPr kumimoji="0" lang="en-US" sz="1000" b="1" i="0" u="none" strike="noStrike" kern="1200" cap="none" spc="0" normalizeH="0" baseline="0" noProof="0" smtClean="0">
                <a:ln>
                  <a:noFill/>
                </a:ln>
                <a:solidFill>
                  <a:srgbClr val="FFFFFF"/>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000" b="1" i="0" u="none" strike="noStrike" kern="1200" cap="none" spc="0" normalizeH="0" baseline="0" noProof="0" dirty="0">
              <a:ln>
                <a:noFill/>
              </a:ln>
              <a:solidFill>
                <a:srgbClr val="FFFFFF"/>
              </a:solidFill>
              <a:effectLst/>
              <a:uLnTx/>
              <a:uFillTx/>
              <a:latin typeface="Verdana"/>
              <a:ea typeface="+mn-ea"/>
              <a:cs typeface="Verdana"/>
            </a:endParaRPr>
          </a:p>
        </p:txBody>
      </p:sp>
      <p:sp>
        <p:nvSpPr>
          <p:cNvPr id="3" name="Content Placeholder 2"/>
          <p:cNvSpPr>
            <a:spLocks noGrp="1"/>
          </p:cNvSpPr>
          <p:nvPr>
            <p:ph idx="1"/>
          </p:nvPr>
        </p:nvSpPr>
        <p:spPr>
          <a:xfrm>
            <a:off x="457200" y="1864044"/>
            <a:ext cx="8229600" cy="4396180"/>
          </a:xfrm>
        </p:spPr>
        <p:txBody>
          <a:bodyPr>
            <a:normAutofit fontScale="92500"/>
          </a:bodyPr>
          <a:lstStyle/>
          <a:p>
            <a:r>
              <a:rPr lang="en-US" dirty="0"/>
              <a:t>This will be the standardized process for collecting required information </a:t>
            </a:r>
          </a:p>
          <a:p>
            <a:r>
              <a:rPr lang="en-US" dirty="0"/>
              <a:t>The template is subject to change each year</a:t>
            </a:r>
          </a:p>
          <a:p>
            <a:pPr marL="0" indent="0">
              <a:buNone/>
            </a:pPr>
            <a:endParaRPr lang="en-US" dirty="0">
              <a:solidFill>
                <a:schemeClr val="tx1"/>
              </a:solidFill>
            </a:endParaRPr>
          </a:p>
          <a:p>
            <a:pPr marL="0" indent="0">
              <a:buNone/>
            </a:pPr>
            <a:r>
              <a:rPr lang="en-US" dirty="0">
                <a:solidFill>
                  <a:schemeClr val="tx1"/>
                </a:solidFill>
              </a:rPr>
              <a:t>Access the latest version of the MIPS Peer Reviewed Template and Examples here:</a:t>
            </a:r>
          </a:p>
          <a:p>
            <a:r>
              <a:rPr lang="en-US" dirty="0">
                <a:hlinkClick r:id="rId3"/>
              </a:rPr>
              <a:t>https://www.cms.gov/Medicare/Quality-Initiatives-Patient-Assessment-Instruments/QualityMeasures/Pre-Rule-Making.html</a:t>
            </a:r>
            <a:endParaRPr lang="en-US" dirty="0"/>
          </a:p>
          <a:p>
            <a:r>
              <a:rPr lang="en-US" dirty="0">
                <a:solidFill>
                  <a:srgbClr val="0000FF"/>
                </a:solidFill>
              </a:rPr>
              <a:t>https://www.cms.gov/Medicare/Quality-Payment-Program/Resource-Library/2018-Resources.html</a:t>
            </a:r>
          </a:p>
          <a:p>
            <a:endParaRPr lang="en-US" dirty="0"/>
          </a:p>
          <a:p>
            <a:endParaRPr lang="en-US" dirty="0"/>
          </a:p>
        </p:txBody>
      </p:sp>
      <p:sp>
        <p:nvSpPr>
          <p:cNvPr id="2" name="Title 1"/>
          <p:cNvSpPr>
            <a:spLocks noGrp="1"/>
          </p:cNvSpPr>
          <p:nvPr>
            <p:ph type="title"/>
          </p:nvPr>
        </p:nvSpPr>
        <p:spPr/>
        <p:txBody>
          <a:bodyPr/>
          <a:lstStyle/>
          <a:p>
            <a:r>
              <a:rPr lang="en-US" dirty="0"/>
              <a:t>MIPS Peer Review Journal Requirement </a:t>
            </a:r>
          </a:p>
        </p:txBody>
      </p:sp>
    </p:spTree>
    <p:extLst>
      <p:ext uri="{BB962C8B-B14F-4D97-AF65-F5344CB8AC3E}">
        <p14:creationId xmlns:p14="http://schemas.microsoft.com/office/powerpoint/2010/main" val="29357751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58717D-8054-524C-BA62-C3F2223456F2}" type="slidenum">
              <a:rPr kumimoji="0" lang="en-US" sz="1000" b="1" i="0" u="none" strike="noStrike" kern="1200" cap="none" spc="0" normalizeH="0" baseline="0" noProof="0" smtClean="0">
                <a:ln>
                  <a:noFill/>
                </a:ln>
                <a:solidFill>
                  <a:srgbClr val="FFFFFF"/>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000" b="1" i="0" u="none" strike="noStrike" kern="1200" cap="none" spc="0" normalizeH="0" baseline="0" noProof="0" dirty="0">
              <a:ln>
                <a:noFill/>
              </a:ln>
              <a:solidFill>
                <a:srgbClr val="FFFFFF"/>
              </a:solidFill>
              <a:effectLst/>
              <a:uLnTx/>
              <a:uFillTx/>
              <a:latin typeface="Verdana"/>
              <a:ea typeface="+mn-ea"/>
              <a:cs typeface="Verdana"/>
            </a:endParaRPr>
          </a:p>
        </p:txBody>
      </p:sp>
      <p:sp>
        <p:nvSpPr>
          <p:cNvPr id="2" name="Title 1"/>
          <p:cNvSpPr>
            <a:spLocks noGrp="1"/>
          </p:cNvSpPr>
          <p:nvPr>
            <p:ph type="title"/>
          </p:nvPr>
        </p:nvSpPr>
        <p:spPr>
          <a:xfrm>
            <a:off x="457200" y="1233591"/>
            <a:ext cx="8229600" cy="808893"/>
          </a:xfrm>
        </p:spPr>
        <p:txBody>
          <a:bodyPr/>
          <a:lstStyle/>
          <a:p>
            <a:r>
              <a:rPr lang="en-US" sz="3600" dirty="0"/>
              <a:t>eCQM Readiness</a:t>
            </a:r>
          </a:p>
        </p:txBody>
      </p:sp>
    </p:spTree>
    <p:extLst>
      <p:ext uri="{BB962C8B-B14F-4D97-AF65-F5344CB8AC3E}">
        <p14:creationId xmlns:p14="http://schemas.microsoft.com/office/powerpoint/2010/main" val="6688179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3858717D-8054-524C-BA62-C3F2223456F2}" type="slidenum">
              <a:rPr kumimoji="0" lang="en-US" sz="1000" b="1" i="0" u="none" strike="noStrike" kern="1200" cap="none" spc="0" normalizeH="0" baseline="0" noProof="0">
                <a:ln>
                  <a:noFill/>
                </a:ln>
                <a:solidFill>
                  <a:srgbClr val="FFFFFF"/>
                </a:solidFill>
                <a:effectLst/>
                <a:uLnTx/>
                <a:uFillTx/>
                <a:latin typeface="Verdana"/>
                <a:ea typeface="+mn-ea"/>
                <a:cs typeface="Verdana"/>
              </a:rPr>
              <a:pPr marL="0" marR="0" lvl="0" indent="0" algn="r" defTabSz="342900" rtl="0" eaLnBrk="1" fontAlgn="auto" latinLnBrk="0" hangingPunct="1">
                <a:lnSpc>
                  <a:spcPct val="100000"/>
                </a:lnSpc>
                <a:spcBef>
                  <a:spcPts val="0"/>
                </a:spcBef>
                <a:spcAft>
                  <a:spcPts val="0"/>
                </a:spcAft>
                <a:buClrTx/>
                <a:buSzTx/>
                <a:buFontTx/>
                <a:buNone/>
                <a:tabLst/>
                <a:defRPr/>
              </a:pPr>
              <a:t>33</a:t>
            </a:fld>
            <a:endParaRPr kumimoji="0" lang="en-US" sz="1000" b="1" i="0" u="none" strike="noStrike" kern="1200" cap="none" spc="0" normalizeH="0" baseline="0" noProof="0" dirty="0">
              <a:ln>
                <a:noFill/>
              </a:ln>
              <a:solidFill>
                <a:srgbClr val="FFFFFF"/>
              </a:solidFill>
              <a:effectLst/>
              <a:uLnTx/>
              <a:uFillTx/>
              <a:latin typeface="Verdana"/>
              <a:ea typeface="+mn-ea"/>
              <a:cs typeface="Verdana"/>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570235692"/>
              </p:ext>
            </p:extLst>
          </p:nvPr>
        </p:nvGraphicFramePr>
        <p:xfrm>
          <a:off x="355600" y="2006445"/>
          <a:ext cx="7480738" cy="3978720"/>
        </p:xfrm>
        <a:graphic>
          <a:graphicData uri="http://schemas.openxmlformats.org/drawingml/2006/table">
            <a:tbl>
              <a:tblPr firstRow="1" bandRow="1">
                <a:tableStyleId>{5C22544A-7EE6-4342-B048-85BDC9FD1C3A}</a:tableStyleId>
              </a:tblPr>
              <a:tblGrid>
                <a:gridCol w="2065594">
                  <a:extLst>
                    <a:ext uri="{9D8B030D-6E8A-4147-A177-3AD203B41FA5}">
                      <a16:colId xmlns:a16="http://schemas.microsoft.com/office/drawing/2014/main" val="20000"/>
                    </a:ext>
                  </a:extLst>
                </a:gridCol>
                <a:gridCol w="1985118">
                  <a:extLst>
                    <a:ext uri="{9D8B030D-6E8A-4147-A177-3AD203B41FA5}">
                      <a16:colId xmlns:a16="http://schemas.microsoft.com/office/drawing/2014/main" val="20001"/>
                    </a:ext>
                  </a:extLst>
                </a:gridCol>
                <a:gridCol w="3430026">
                  <a:extLst>
                    <a:ext uri="{9D8B030D-6E8A-4147-A177-3AD203B41FA5}">
                      <a16:colId xmlns:a16="http://schemas.microsoft.com/office/drawing/2014/main" val="20002"/>
                    </a:ext>
                  </a:extLst>
                </a:gridCol>
              </a:tblGrid>
              <a:tr h="304770">
                <a:tc>
                  <a:txBody>
                    <a:bodyPr/>
                    <a:lstStyle/>
                    <a:p>
                      <a:r>
                        <a:rPr lang="en-US" sz="1400" dirty="0" err="1"/>
                        <a:t>eCQM</a:t>
                      </a:r>
                      <a:r>
                        <a:rPr lang="en-US" sz="1400" baseline="0" dirty="0"/>
                        <a:t> characteristic</a:t>
                      </a:r>
                      <a:endParaRPr lang="en-US" sz="1400" dirty="0"/>
                    </a:p>
                  </a:txBody>
                  <a:tcPr marL="68580" marR="68580" marT="34290" marB="34290"/>
                </a:tc>
                <a:tc>
                  <a:txBody>
                    <a:bodyPr/>
                    <a:lstStyle/>
                    <a:p>
                      <a:r>
                        <a:rPr lang="en-US" sz="1400" dirty="0"/>
                        <a:t>Testing activity</a:t>
                      </a:r>
                    </a:p>
                  </a:txBody>
                  <a:tcPr marL="68580" marR="68580" marT="34290" marB="34290"/>
                </a:tc>
                <a:tc>
                  <a:txBody>
                    <a:bodyPr/>
                    <a:lstStyle/>
                    <a:p>
                      <a:r>
                        <a:rPr lang="en-US" sz="1400" dirty="0"/>
                        <a:t>Documentation for CMS</a:t>
                      </a:r>
                    </a:p>
                  </a:txBody>
                  <a:tcPr marL="68580" marR="68580" marT="34290" marB="34290"/>
                </a:tc>
                <a:extLst>
                  <a:ext uri="{0D108BD9-81ED-4DB2-BD59-A6C34878D82A}">
                    <a16:rowId xmlns:a16="http://schemas.microsoft.com/office/drawing/2014/main" val="10000"/>
                  </a:ext>
                </a:extLst>
              </a:tr>
              <a:tr h="535408">
                <a:tc>
                  <a:txBody>
                    <a:bodyPr/>
                    <a:lstStyle/>
                    <a:p>
                      <a:r>
                        <a:rPr lang="en-US" sz="1400" dirty="0"/>
                        <a:t>Is the </a:t>
                      </a:r>
                      <a:r>
                        <a:rPr lang="en-US" sz="1400" dirty="0" err="1"/>
                        <a:t>eCQM</a:t>
                      </a:r>
                      <a:r>
                        <a:rPr lang="en-US" sz="1400" dirty="0"/>
                        <a:t> </a:t>
                      </a:r>
                      <a:r>
                        <a:rPr lang="en-US" sz="1400" b="1" dirty="0"/>
                        <a:t>feasible?</a:t>
                      </a:r>
                      <a:endParaRPr lang="en-US" sz="1400" dirty="0"/>
                    </a:p>
                  </a:txBody>
                  <a:tcPr marL="68580" marR="68580" marT="34290" marB="34290"/>
                </a:tc>
                <a:tc>
                  <a:txBody>
                    <a:bodyPr/>
                    <a:lstStyle/>
                    <a:p>
                      <a:r>
                        <a:rPr lang="en-US" sz="1400" dirty="0"/>
                        <a:t>Feasibility test results</a:t>
                      </a:r>
                    </a:p>
                  </a:txBody>
                  <a:tcPr marL="68580" marR="68580" marT="34290" marB="34290"/>
                </a:tc>
                <a:tc>
                  <a:txBody>
                    <a:bodyPr/>
                    <a:lstStyle/>
                    <a:p>
                      <a:r>
                        <a:rPr lang="en-US" sz="1400" dirty="0"/>
                        <a:t>NQF’s feasibility scorecard</a:t>
                      </a:r>
                    </a:p>
                  </a:txBody>
                  <a:tcPr marL="68580" marR="68580" marT="34290" marB="34290"/>
                </a:tc>
                <a:extLst>
                  <a:ext uri="{0D108BD9-81ED-4DB2-BD59-A6C34878D82A}">
                    <a16:rowId xmlns:a16="http://schemas.microsoft.com/office/drawing/2014/main" val="10001"/>
                  </a:ext>
                </a:extLst>
              </a:tr>
              <a:tr h="1688595">
                <a:tc>
                  <a:txBody>
                    <a:bodyPr/>
                    <a:lstStyle/>
                    <a:p>
                      <a:r>
                        <a:rPr lang="en-US" sz="1400" dirty="0"/>
                        <a:t>Is the </a:t>
                      </a:r>
                      <a:r>
                        <a:rPr lang="en-US" sz="1400" dirty="0" err="1"/>
                        <a:t>eCQM</a:t>
                      </a:r>
                      <a:r>
                        <a:rPr lang="en-US" sz="1400" dirty="0"/>
                        <a:t> a </a:t>
                      </a:r>
                      <a:r>
                        <a:rPr lang="en-US" sz="1400" b="1" dirty="0"/>
                        <a:t>valid</a:t>
                      </a:r>
                      <a:r>
                        <a:rPr lang="en-US" sz="1400" dirty="0"/>
                        <a:t> measure and/or are the data</a:t>
                      </a:r>
                      <a:r>
                        <a:rPr lang="en-US" sz="1400" baseline="0" dirty="0"/>
                        <a:t> elements in the </a:t>
                      </a:r>
                      <a:r>
                        <a:rPr lang="en-US" sz="1400" baseline="0" dirty="0" err="1"/>
                        <a:t>eCQM</a:t>
                      </a:r>
                      <a:r>
                        <a:rPr lang="en-US" sz="1400" baseline="0" dirty="0"/>
                        <a:t> valid? </a:t>
                      </a:r>
                      <a:endParaRPr lang="en-US" sz="1400" dirty="0"/>
                    </a:p>
                  </a:txBody>
                  <a:tcPr marL="68580" marR="68580" marT="34290" marB="34290"/>
                </a:tc>
                <a:tc>
                  <a:txBody>
                    <a:bodyPr/>
                    <a:lstStyle/>
                    <a:p>
                      <a:r>
                        <a:rPr lang="en-US" sz="1400" dirty="0"/>
                        <a:t>Correlation of data element or measure score with ‘gold-standard’, or face validity results </a:t>
                      </a:r>
                    </a:p>
                  </a:txBody>
                  <a:tcPr marL="68580" marR="68580" marT="34290" marB="34290"/>
                </a:tc>
                <a:tc>
                  <a:txBody>
                    <a:bodyPr/>
                    <a:lstStyle/>
                    <a:p>
                      <a:r>
                        <a:rPr lang="en-US" sz="1400" dirty="0"/>
                        <a:t>Kappa agreement between EHR extracted data element and chart abstract and/or correlation between measure score and a</a:t>
                      </a:r>
                    </a:p>
                    <a:p>
                      <a:r>
                        <a:rPr lang="en-US" sz="1400" dirty="0"/>
                        <a:t>related external measure of quality; information about data used for testing (e.g., number of practices, number of providers)</a:t>
                      </a:r>
                    </a:p>
                  </a:txBody>
                  <a:tcPr marL="68580" marR="68580" marT="34290" marB="34290"/>
                </a:tc>
                <a:extLst>
                  <a:ext uri="{0D108BD9-81ED-4DB2-BD59-A6C34878D82A}">
                    <a16:rowId xmlns:a16="http://schemas.microsoft.com/office/drawing/2014/main" val="10002"/>
                  </a:ext>
                </a:extLst>
              </a:tr>
              <a:tr h="1449947">
                <a:tc>
                  <a:txBody>
                    <a:bodyPr/>
                    <a:lstStyle/>
                    <a:p>
                      <a:r>
                        <a:rPr lang="en-US" sz="1400" dirty="0"/>
                        <a:t>Is the </a:t>
                      </a:r>
                      <a:r>
                        <a:rPr lang="en-US" sz="1400" dirty="0" err="1"/>
                        <a:t>eCQM</a:t>
                      </a:r>
                      <a:r>
                        <a:rPr lang="en-US" sz="1400" dirty="0"/>
                        <a:t> reliable?</a:t>
                      </a:r>
                    </a:p>
                  </a:txBody>
                  <a:tcPr marL="68580" marR="68580" marT="34290" marB="34290"/>
                </a:tc>
                <a:tc>
                  <a:txBody>
                    <a:bodyPr/>
                    <a:lstStyle/>
                    <a:p>
                      <a:r>
                        <a:rPr lang="en-US" sz="1400" dirty="0"/>
                        <a:t>Provider level reliability testing for measure score in the setting which the measure is intended to be</a:t>
                      </a:r>
                      <a:r>
                        <a:rPr lang="en-US" sz="1400" baseline="0" dirty="0"/>
                        <a:t> </a:t>
                      </a:r>
                      <a:r>
                        <a:rPr lang="en-US" sz="1400" dirty="0"/>
                        <a:t>reported</a:t>
                      </a:r>
                    </a:p>
                    <a:p>
                      <a:endParaRPr lang="en-US" sz="1400" dirty="0"/>
                    </a:p>
                  </a:txBody>
                  <a:tcPr marL="68580" marR="68580" marT="34290" marB="34290"/>
                </a:tc>
                <a:tc>
                  <a:txBody>
                    <a:bodyPr/>
                    <a:lstStyle/>
                    <a:p>
                      <a:r>
                        <a:rPr lang="en-US" sz="1400" dirty="0"/>
                        <a:t>Reliability coefficient using signal-to-noise or split half inter-rater reliability; information about data used for testing (e.g., number of practices, number of providers).</a:t>
                      </a:r>
                    </a:p>
                  </a:txBody>
                  <a:tcPr marL="68580" marR="68580" marT="34290" marB="34290"/>
                </a:tc>
                <a:extLst>
                  <a:ext uri="{0D108BD9-81ED-4DB2-BD59-A6C34878D82A}">
                    <a16:rowId xmlns:a16="http://schemas.microsoft.com/office/drawing/2014/main" val="10003"/>
                  </a:ext>
                </a:extLst>
              </a:tr>
            </a:tbl>
          </a:graphicData>
        </a:graphic>
      </p:graphicFrame>
      <p:sp>
        <p:nvSpPr>
          <p:cNvPr id="2" name="Title 1"/>
          <p:cNvSpPr>
            <a:spLocks noGrp="1"/>
          </p:cNvSpPr>
          <p:nvPr>
            <p:ph type="title"/>
          </p:nvPr>
        </p:nvSpPr>
        <p:spPr>
          <a:xfrm>
            <a:off x="355600" y="1078488"/>
            <a:ext cx="8229600" cy="625928"/>
          </a:xfrm>
        </p:spPr>
        <p:txBody>
          <a:bodyPr/>
          <a:lstStyle/>
          <a:p>
            <a:r>
              <a:rPr lang="en-US" dirty="0" err="1"/>
              <a:t>eCQM</a:t>
            </a:r>
            <a:r>
              <a:rPr lang="en-US" dirty="0"/>
              <a:t> Readiness, Step 1: Assess and document </a:t>
            </a:r>
            <a:r>
              <a:rPr lang="en-US" dirty="0" err="1"/>
              <a:t>eCQM</a:t>
            </a:r>
            <a:r>
              <a:rPr lang="en-US" dirty="0"/>
              <a:t> characteristics</a:t>
            </a:r>
          </a:p>
        </p:txBody>
      </p:sp>
    </p:spTree>
    <p:extLst>
      <p:ext uri="{BB962C8B-B14F-4D97-AF65-F5344CB8AC3E}">
        <p14:creationId xmlns:p14="http://schemas.microsoft.com/office/powerpoint/2010/main" val="25318376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58717D-8054-524C-BA62-C3F2223456F2}" type="slidenum">
              <a:rPr kumimoji="0" lang="en-US" sz="1000" b="1" i="0" u="none" strike="noStrike" kern="1200" cap="none" spc="0" normalizeH="0" baseline="0" noProof="0" smtClean="0">
                <a:ln>
                  <a:noFill/>
                </a:ln>
                <a:solidFill>
                  <a:srgbClr val="FFFFFF"/>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000" b="1" i="0" u="none" strike="noStrike" kern="1200" cap="none" spc="0" normalizeH="0" baseline="0" noProof="0" dirty="0">
              <a:ln>
                <a:noFill/>
              </a:ln>
              <a:solidFill>
                <a:srgbClr val="FFFFFF"/>
              </a:solidFill>
              <a:effectLst/>
              <a:uLnTx/>
              <a:uFillTx/>
              <a:latin typeface="Verdana"/>
              <a:ea typeface="+mn-ea"/>
              <a:cs typeface="Verdana"/>
            </a:endParaRPr>
          </a:p>
        </p:txBody>
      </p:sp>
      <p:graphicFrame>
        <p:nvGraphicFramePr>
          <p:cNvPr id="5" name="Content Placeholder 4"/>
          <p:cNvGraphicFramePr>
            <a:graphicFrameLocks noGrp="1"/>
          </p:cNvGraphicFramePr>
          <p:nvPr>
            <p:ph idx="1"/>
            <p:extLst/>
          </p:nvPr>
        </p:nvGraphicFramePr>
        <p:xfrm>
          <a:off x="457200" y="2063750"/>
          <a:ext cx="8229600" cy="3937000"/>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20000"/>
                    </a:ext>
                  </a:extLst>
                </a:gridCol>
                <a:gridCol w="2463421">
                  <a:extLst>
                    <a:ext uri="{9D8B030D-6E8A-4147-A177-3AD203B41FA5}">
                      <a16:colId xmlns:a16="http://schemas.microsoft.com/office/drawing/2014/main" val="20001"/>
                    </a:ext>
                  </a:extLst>
                </a:gridCol>
                <a:gridCol w="3022979">
                  <a:extLst>
                    <a:ext uri="{9D8B030D-6E8A-4147-A177-3AD203B41FA5}">
                      <a16:colId xmlns:a16="http://schemas.microsoft.com/office/drawing/2014/main" val="20002"/>
                    </a:ext>
                  </a:extLst>
                </a:gridCol>
              </a:tblGrid>
              <a:tr h="370840">
                <a:tc>
                  <a:txBody>
                    <a:bodyPr/>
                    <a:lstStyle/>
                    <a:p>
                      <a:r>
                        <a:rPr lang="en-US" dirty="0"/>
                        <a:t>Requirement</a:t>
                      </a:r>
                    </a:p>
                  </a:txBody>
                  <a:tcPr/>
                </a:tc>
                <a:tc>
                  <a:txBody>
                    <a:bodyPr/>
                    <a:lstStyle/>
                    <a:p>
                      <a:r>
                        <a:rPr lang="en-US" dirty="0"/>
                        <a:t>Tool</a:t>
                      </a:r>
                    </a:p>
                  </a:txBody>
                  <a:tcPr/>
                </a:tc>
                <a:tc>
                  <a:txBody>
                    <a:bodyPr/>
                    <a:lstStyle/>
                    <a:p>
                      <a:r>
                        <a:rPr lang="en-US" dirty="0"/>
                        <a:t>Documentation for CMS</a:t>
                      </a:r>
                    </a:p>
                  </a:txBody>
                  <a:tcPr/>
                </a:tc>
                <a:extLst>
                  <a:ext uri="{0D108BD9-81ED-4DB2-BD59-A6C34878D82A}">
                    <a16:rowId xmlns:a16="http://schemas.microsoft.com/office/drawing/2014/main" val="10000"/>
                  </a:ext>
                </a:extLst>
              </a:tr>
              <a:tr h="370840">
                <a:tc>
                  <a:txBody>
                    <a:bodyPr/>
                    <a:lstStyle/>
                    <a:p>
                      <a:r>
                        <a:rPr lang="en-US" sz="1800" kern="1200" dirty="0">
                          <a:solidFill>
                            <a:schemeClr val="dk1"/>
                          </a:solidFill>
                          <a:effectLst/>
                          <a:latin typeface="+mn-lt"/>
                          <a:ea typeface="+mn-ea"/>
                          <a:cs typeface="+mn-cs"/>
                        </a:rPr>
                        <a:t>Specify </a:t>
                      </a:r>
                      <a:r>
                        <a:rPr lang="en-US" sz="1800" kern="1200" dirty="0" err="1">
                          <a:solidFill>
                            <a:schemeClr val="dk1"/>
                          </a:solidFill>
                          <a:effectLst/>
                          <a:latin typeface="+mn-lt"/>
                          <a:ea typeface="+mn-ea"/>
                          <a:cs typeface="+mn-cs"/>
                        </a:rPr>
                        <a:t>eCQM</a:t>
                      </a:r>
                      <a:r>
                        <a:rPr lang="en-US" sz="1800" kern="1200" dirty="0">
                          <a:solidFill>
                            <a:schemeClr val="dk1"/>
                          </a:solidFill>
                          <a:effectLst/>
                          <a:latin typeface="+mn-lt"/>
                          <a:ea typeface="+mn-ea"/>
                          <a:cs typeface="+mn-cs"/>
                        </a:rPr>
                        <a:t> according to latest</a:t>
                      </a:r>
                      <a:r>
                        <a:rPr lang="en-US" sz="1800" kern="1200" baseline="0" dirty="0">
                          <a:solidFill>
                            <a:schemeClr val="dk1"/>
                          </a:solidFill>
                          <a:effectLst/>
                          <a:latin typeface="+mn-lt"/>
                          <a:ea typeface="+mn-ea"/>
                          <a:cs typeface="+mn-cs"/>
                        </a:rPr>
                        <a:t> </a:t>
                      </a:r>
                      <a:r>
                        <a:rPr lang="en-US" sz="1800" kern="1200" dirty="0">
                          <a:solidFill>
                            <a:schemeClr val="dk1"/>
                          </a:solidFill>
                          <a:effectLst/>
                          <a:latin typeface="+mn-lt"/>
                          <a:ea typeface="+mn-ea"/>
                          <a:cs typeface="+mn-cs"/>
                        </a:rPr>
                        <a:t>CMS and ONC standards</a:t>
                      </a:r>
                      <a:endParaRPr lang="en-US" dirty="0"/>
                    </a:p>
                  </a:txBody>
                  <a:tcPr/>
                </a:tc>
                <a:tc>
                  <a:txBody>
                    <a:bodyPr/>
                    <a:lstStyle/>
                    <a:p>
                      <a:r>
                        <a:rPr lang="en-US" sz="1800" kern="1200" dirty="0">
                          <a:solidFill>
                            <a:schemeClr val="dk1"/>
                          </a:solidFill>
                          <a:effectLst/>
                          <a:latin typeface="+mn-lt"/>
                          <a:ea typeface="+mn-ea"/>
                          <a:cs typeface="+mn-cs"/>
                        </a:rPr>
                        <a:t>Measure Authoring Tool (MAT)</a:t>
                      </a:r>
                      <a:endParaRPr lang="en-US" dirty="0"/>
                    </a:p>
                  </a:txBody>
                  <a:tcPr/>
                </a:tc>
                <a:tc>
                  <a:txBody>
                    <a:bodyPr/>
                    <a:lstStyle/>
                    <a:p>
                      <a:r>
                        <a:rPr lang="en-US" sz="1800" kern="1200" dirty="0">
                          <a:solidFill>
                            <a:schemeClr val="dk1"/>
                          </a:solidFill>
                          <a:effectLst/>
                          <a:latin typeface="+mn-lt"/>
                          <a:ea typeface="+mn-ea"/>
                          <a:cs typeface="+mn-cs"/>
                        </a:rPr>
                        <a:t>MAT output to include, at minimum, HQMF and human readable files</a:t>
                      </a:r>
                      <a:endParaRPr lang="en-US" dirty="0"/>
                    </a:p>
                  </a:txBody>
                  <a:tcPr/>
                </a:tc>
                <a:extLst>
                  <a:ext uri="{0D108BD9-81ED-4DB2-BD59-A6C34878D82A}">
                    <a16:rowId xmlns:a16="http://schemas.microsoft.com/office/drawing/2014/main" val="10001"/>
                  </a:ext>
                </a:extLst>
              </a:tr>
              <a:tr h="370840">
                <a:tc>
                  <a:txBody>
                    <a:bodyPr/>
                    <a:lstStyle/>
                    <a:p>
                      <a:r>
                        <a:rPr lang="en-US" sz="1800" kern="1200" dirty="0">
                          <a:solidFill>
                            <a:schemeClr val="dk1"/>
                          </a:solidFill>
                          <a:effectLst/>
                          <a:latin typeface="+mn-lt"/>
                          <a:ea typeface="+mn-ea"/>
                          <a:cs typeface="+mn-cs"/>
                        </a:rPr>
                        <a:t>Create value sets that use current, standardized terminologies </a:t>
                      </a:r>
                      <a:endParaRPr lang="en-US" dirty="0"/>
                    </a:p>
                  </a:txBody>
                  <a:tcPr/>
                </a:tc>
                <a:tc>
                  <a:txBody>
                    <a:bodyPr/>
                    <a:lstStyle/>
                    <a:p>
                      <a:r>
                        <a:rPr lang="en-US" sz="1800" kern="1200" dirty="0">
                          <a:solidFill>
                            <a:schemeClr val="dk1"/>
                          </a:solidFill>
                          <a:effectLst/>
                          <a:latin typeface="+mn-lt"/>
                          <a:ea typeface="+mn-ea"/>
                          <a:cs typeface="+mn-cs"/>
                        </a:rPr>
                        <a:t>The National Library of Medicine’s Value Set Authority Center (VSAC)</a:t>
                      </a:r>
                      <a:endParaRPr lang="en-US" dirty="0"/>
                    </a:p>
                  </a:txBody>
                  <a:tcPr/>
                </a:tc>
                <a:tc>
                  <a:txBody>
                    <a:bodyPr/>
                    <a:lstStyle/>
                    <a:p>
                      <a:r>
                        <a:rPr lang="en-US" dirty="0"/>
                        <a:t>Published value sets in the VSAC that have been validated against the most recent terminology expansion with 100% active codes</a:t>
                      </a:r>
                    </a:p>
                  </a:txBody>
                  <a:tcPr/>
                </a:tc>
                <a:extLst>
                  <a:ext uri="{0D108BD9-81ED-4DB2-BD59-A6C34878D82A}">
                    <a16:rowId xmlns:a16="http://schemas.microsoft.com/office/drawing/2014/main" val="10002"/>
                  </a:ext>
                </a:extLst>
              </a:tr>
              <a:tr h="370840">
                <a:tc>
                  <a:txBody>
                    <a:bodyPr/>
                    <a:lstStyle/>
                    <a:p>
                      <a:r>
                        <a:rPr lang="en-US" sz="1800" kern="1200" dirty="0">
                          <a:solidFill>
                            <a:schemeClr val="dk1"/>
                          </a:solidFill>
                          <a:effectLst/>
                          <a:latin typeface="+mn-lt"/>
                          <a:ea typeface="+mn-ea"/>
                          <a:cs typeface="+mn-cs"/>
                        </a:rPr>
                        <a:t>Test </a:t>
                      </a:r>
                      <a:r>
                        <a:rPr lang="en-US" sz="1800" kern="1200" dirty="0" err="1">
                          <a:solidFill>
                            <a:schemeClr val="dk1"/>
                          </a:solidFill>
                          <a:effectLst/>
                          <a:latin typeface="+mn-lt"/>
                          <a:ea typeface="+mn-ea"/>
                          <a:cs typeface="+mn-cs"/>
                        </a:rPr>
                        <a:t>eCQM</a:t>
                      </a:r>
                      <a:r>
                        <a:rPr lang="en-US" sz="1800" kern="1200" dirty="0">
                          <a:solidFill>
                            <a:schemeClr val="dk1"/>
                          </a:solidFill>
                          <a:effectLst/>
                          <a:latin typeface="+mn-lt"/>
                          <a:ea typeface="+mn-ea"/>
                          <a:cs typeface="+mn-cs"/>
                        </a:rPr>
                        <a:t> logic using a set of test cases that cover all branches of logic with 100% pass rate</a:t>
                      </a:r>
                      <a:endParaRPr lang="en-US" dirty="0"/>
                    </a:p>
                  </a:txBody>
                  <a:tcPr/>
                </a:tc>
                <a:tc>
                  <a:txBody>
                    <a:bodyPr/>
                    <a:lstStyle/>
                    <a:p>
                      <a:r>
                        <a:rPr lang="en-US" sz="1800" kern="1200" dirty="0">
                          <a:solidFill>
                            <a:schemeClr val="dk1"/>
                          </a:solidFill>
                          <a:effectLst/>
                          <a:latin typeface="+mn-lt"/>
                          <a:ea typeface="+mn-ea"/>
                          <a:cs typeface="+mn-cs"/>
                        </a:rPr>
                        <a:t>Bonnie</a:t>
                      </a:r>
                      <a:endParaRPr lang="en-US" dirty="0"/>
                    </a:p>
                  </a:txBody>
                  <a:tcPr/>
                </a:tc>
                <a:tc>
                  <a:txBody>
                    <a:bodyPr/>
                    <a:lstStyle/>
                    <a:p>
                      <a:r>
                        <a:rPr lang="en-US" dirty="0"/>
                        <a:t>Excel file of test patients showing testing results (Bonnie export)</a:t>
                      </a:r>
                    </a:p>
                  </a:txBody>
                  <a:tcPr/>
                </a:tc>
                <a:extLst>
                  <a:ext uri="{0D108BD9-81ED-4DB2-BD59-A6C34878D82A}">
                    <a16:rowId xmlns:a16="http://schemas.microsoft.com/office/drawing/2014/main" val="10003"/>
                  </a:ext>
                </a:extLst>
              </a:tr>
            </a:tbl>
          </a:graphicData>
        </a:graphic>
      </p:graphicFrame>
      <p:sp>
        <p:nvSpPr>
          <p:cNvPr id="2" name="Title 1"/>
          <p:cNvSpPr>
            <a:spLocks noGrp="1"/>
          </p:cNvSpPr>
          <p:nvPr>
            <p:ph type="title"/>
          </p:nvPr>
        </p:nvSpPr>
        <p:spPr/>
        <p:txBody>
          <a:bodyPr/>
          <a:lstStyle/>
          <a:p>
            <a:r>
              <a:rPr lang="en-US" dirty="0" err="1"/>
              <a:t>eCQM</a:t>
            </a:r>
            <a:r>
              <a:rPr lang="en-US" dirty="0"/>
              <a:t> Readiness, Step 2: Specification readiness</a:t>
            </a:r>
          </a:p>
        </p:txBody>
      </p:sp>
    </p:spTree>
    <p:extLst>
      <p:ext uri="{BB962C8B-B14F-4D97-AF65-F5344CB8AC3E}">
        <p14:creationId xmlns:p14="http://schemas.microsoft.com/office/powerpoint/2010/main" val="4516990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58717D-8054-524C-BA62-C3F2223456F2}" type="slidenum">
              <a:rPr kumimoji="0" lang="en-US" sz="1000" b="1" i="0" u="none" strike="noStrike" kern="1200" cap="none" spc="0" normalizeH="0" baseline="0" noProof="0" smtClean="0">
                <a:ln>
                  <a:noFill/>
                </a:ln>
                <a:solidFill>
                  <a:srgbClr val="FFFFFF"/>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000" b="1" i="0" u="none" strike="noStrike" kern="1200" cap="none" spc="0" normalizeH="0" baseline="0" noProof="0" dirty="0">
              <a:ln>
                <a:noFill/>
              </a:ln>
              <a:solidFill>
                <a:srgbClr val="FFFFFF"/>
              </a:solidFill>
              <a:effectLst/>
              <a:uLnTx/>
              <a:uFillTx/>
              <a:latin typeface="Verdana"/>
              <a:ea typeface="+mn-ea"/>
              <a:cs typeface="Verdana"/>
            </a:endParaRPr>
          </a:p>
        </p:txBody>
      </p:sp>
      <p:sp>
        <p:nvSpPr>
          <p:cNvPr id="3" name="Content Placeholder 2"/>
          <p:cNvSpPr>
            <a:spLocks noGrp="1"/>
          </p:cNvSpPr>
          <p:nvPr>
            <p:ph idx="1"/>
          </p:nvPr>
        </p:nvSpPr>
        <p:spPr>
          <a:xfrm>
            <a:off x="457200" y="1914130"/>
            <a:ext cx="8229600" cy="3826052"/>
          </a:xfrm>
        </p:spPr>
        <p:txBody>
          <a:bodyPr>
            <a:normAutofit fontScale="92500"/>
          </a:bodyPr>
          <a:lstStyle/>
          <a:p>
            <a:r>
              <a:rPr lang="en-US" dirty="0"/>
              <a:t>Value Set Authority Center: </a:t>
            </a:r>
            <a:r>
              <a:rPr lang="en-US" u="sng" dirty="0">
                <a:hlinkClick r:id="rId3"/>
              </a:rPr>
              <a:t>https://vsac.nlm.nih.gov/</a:t>
            </a:r>
            <a:endParaRPr lang="en-US" dirty="0"/>
          </a:p>
          <a:p>
            <a:r>
              <a:rPr lang="en-US" dirty="0"/>
              <a:t>Bonnie: </a:t>
            </a:r>
            <a:r>
              <a:rPr lang="en-US" u="sng" dirty="0">
                <a:hlinkClick r:id="rId4"/>
              </a:rPr>
              <a:t>https://bonnie.healthit.gov/</a:t>
            </a:r>
            <a:endParaRPr lang="en-US" dirty="0"/>
          </a:p>
          <a:p>
            <a:r>
              <a:rPr lang="en-US" dirty="0" err="1"/>
              <a:t>eCQI</a:t>
            </a:r>
            <a:r>
              <a:rPr lang="en-US" dirty="0"/>
              <a:t> Resource Center: </a:t>
            </a:r>
            <a:r>
              <a:rPr lang="en-US" u="sng" dirty="0">
                <a:hlinkClick r:id="rId5"/>
              </a:rPr>
              <a:t>https://ecqi.healthit.gov/</a:t>
            </a:r>
            <a:endParaRPr lang="en-US" dirty="0"/>
          </a:p>
          <a:p>
            <a:r>
              <a:rPr lang="en-US" dirty="0"/>
              <a:t>CMS Measures Management System Blueprint:</a:t>
            </a:r>
            <a:r>
              <a:rPr lang="en-US" u="sng" dirty="0"/>
              <a:t> </a:t>
            </a:r>
            <a:r>
              <a:rPr lang="en-US" u="sng" dirty="0">
                <a:hlinkClick r:id="rId6"/>
              </a:rPr>
              <a:t>https://www.cms.gov/Medicare/Quality-Initiatives-Patient-Assessment-Instruments/MMS/MMS-Blueprint.html</a:t>
            </a:r>
            <a:endParaRPr lang="en-US" u="sng" dirty="0"/>
          </a:p>
          <a:p>
            <a:r>
              <a:rPr lang="en-US" dirty="0"/>
              <a:t>National Quality Forum </a:t>
            </a:r>
            <a:r>
              <a:rPr lang="en-US" dirty="0" err="1"/>
              <a:t>eCQM</a:t>
            </a:r>
            <a:r>
              <a:rPr lang="en-US" dirty="0"/>
              <a:t> testing (feasibility): </a:t>
            </a:r>
            <a:r>
              <a:rPr lang="en-US" dirty="0">
                <a:hlinkClick r:id="rId7"/>
              </a:rPr>
              <a:t>http://www.qualityforum.org/Electronic_Quality_Measures.aspx</a:t>
            </a:r>
            <a:endParaRPr lang="en-US" dirty="0"/>
          </a:p>
          <a:p>
            <a:pPr marL="0" indent="0">
              <a:buNone/>
            </a:pPr>
            <a:endParaRPr lang="en-US" dirty="0"/>
          </a:p>
          <a:p>
            <a:endParaRPr lang="en-US" dirty="0"/>
          </a:p>
        </p:txBody>
      </p:sp>
      <p:sp>
        <p:nvSpPr>
          <p:cNvPr id="2" name="Title 1"/>
          <p:cNvSpPr>
            <a:spLocks noGrp="1"/>
          </p:cNvSpPr>
          <p:nvPr>
            <p:ph type="title"/>
          </p:nvPr>
        </p:nvSpPr>
        <p:spPr/>
        <p:txBody>
          <a:bodyPr/>
          <a:lstStyle/>
          <a:p>
            <a:r>
              <a:rPr lang="en-US" dirty="0" err="1"/>
              <a:t>eCQM</a:t>
            </a:r>
            <a:r>
              <a:rPr lang="en-US" dirty="0"/>
              <a:t> Readiness: Resources</a:t>
            </a:r>
          </a:p>
        </p:txBody>
      </p:sp>
    </p:spTree>
    <p:extLst>
      <p:ext uri="{BB962C8B-B14F-4D97-AF65-F5344CB8AC3E}">
        <p14:creationId xmlns:p14="http://schemas.microsoft.com/office/powerpoint/2010/main" val="27415578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858717D-8054-524C-BA62-C3F2223456F2}" type="slidenum">
              <a:rPr lang="en-US" smtClean="0"/>
              <a:pPr/>
              <a:t>36</a:t>
            </a:fld>
            <a:endParaRPr lang="en-US" dirty="0"/>
          </a:p>
        </p:txBody>
      </p:sp>
      <p:sp>
        <p:nvSpPr>
          <p:cNvPr id="3" name="Content Placeholder 2"/>
          <p:cNvSpPr>
            <a:spLocks noGrp="1"/>
          </p:cNvSpPr>
          <p:nvPr>
            <p:ph idx="4294967295"/>
          </p:nvPr>
        </p:nvSpPr>
        <p:spPr>
          <a:xfrm>
            <a:off x="457200" y="2063750"/>
            <a:ext cx="8229600" cy="1214438"/>
          </a:xfrm>
        </p:spPr>
        <p:txBody>
          <a:bodyPr>
            <a:normAutofit/>
          </a:bodyPr>
          <a:lstStyle/>
          <a:p>
            <a:pPr marL="0" indent="0" algn="ctr">
              <a:buNone/>
            </a:pPr>
            <a:r>
              <a:rPr lang="en-US" sz="4400" b="1" dirty="0"/>
              <a:t>Questions ?</a:t>
            </a:r>
          </a:p>
        </p:txBody>
      </p:sp>
      <p:sp>
        <p:nvSpPr>
          <p:cNvPr id="5" name="Title 4"/>
          <p:cNvSpPr>
            <a:spLocks noGrp="1"/>
          </p:cNvSpPr>
          <p:nvPr>
            <p:ph type="title"/>
          </p:nvPr>
        </p:nvSpPr>
        <p:spPr/>
        <p:txBody>
          <a:bodyPr/>
          <a:lstStyle/>
          <a:p>
            <a:r>
              <a:rPr lang="en-US" dirty="0">
                <a:solidFill>
                  <a:schemeClr val="bg1"/>
                </a:solidFill>
              </a:rPr>
              <a:t>Questions ?</a:t>
            </a:r>
          </a:p>
        </p:txBody>
      </p:sp>
    </p:spTree>
    <p:extLst>
      <p:ext uri="{BB962C8B-B14F-4D97-AF65-F5344CB8AC3E}">
        <p14:creationId xmlns:p14="http://schemas.microsoft.com/office/powerpoint/2010/main" val="19835617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858717D-8054-524C-BA62-C3F2223456F2}" type="slidenum">
              <a:rPr lang="en-US" smtClean="0"/>
              <a:t>37</a:t>
            </a:fld>
            <a:endParaRPr lang="en-US" dirty="0"/>
          </a:p>
        </p:txBody>
      </p:sp>
      <p:pic>
        <p:nvPicPr>
          <p:cNvPr id="5" name="Picture 4" descr="image of a computer laptop">
            <a:extLst>
              <a:ext uri="{FF2B5EF4-FFF2-40B4-BE49-F238E27FC236}">
                <a16:creationId xmlns:a16="http://schemas.microsoft.com/office/drawing/2014/main" id="{8394DD4C-022B-4CD3-BF70-E1CBB0ECF779}"/>
              </a:ext>
            </a:extLst>
          </p:cNvPr>
          <p:cNvPicPr>
            <a:picLocks noChangeAspect="1"/>
          </p:cNvPicPr>
          <p:nvPr/>
        </p:nvPicPr>
        <p:blipFill>
          <a:blip r:embed="rId3"/>
          <a:stretch>
            <a:fillRect/>
          </a:stretch>
        </p:blipFill>
        <p:spPr>
          <a:xfrm>
            <a:off x="2311284" y="2614354"/>
            <a:ext cx="4521432" cy="3010055"/>
          </a:xfrm>
          <a:prstGeom prst="rect">
            <a:avLst/>
          </a:prstGeom>
        </p:spPr>
      </p:pic>
      <p:sp>
        <p:nvSpPr>
          <p:cNvPr id="2" name="Title 1"/>
          <p:cNvSpPr>
            <a:spLocks noGrp="1"/>
          </p:cNvSpPr>
          <p:nvPr>
            <p:ph type="title"/>
          </p:nvPr>
        </p:nvSpPr>
        <p:spPr>
          <a:xfrm>
            <a:off x="457200" y="1233591"/>
            <a:ext cx="8229600" cy="808893"/>
          </a:xfrm>
        </p:spPr>
        <p:txBody>
          <a:bodyPr/>
          <a:lstStyle/>
          <a:p>
            <a:r>
              <a:rPr lang="en-US" sz="3600" dirty="0"/>
              <a:t>Overview of the CMS Measures Inventory Tool </a:t>
            </a:r>
          </a:p>
        </p:txBody>
      </p:sp>
    </p:spTree>
    <p:extLst>
      <p:ext uri="{BB962C8B-B14F-4D97-AF65-F5344CB8AC3E}">
        <p14:creationId xmlns:p14="http://schemas.microsoft.com/office/powerpoint/2010/main" val="35849038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858717D-8054-524C-BA62-C3F2223456F2}" type="slidenum">
              <a:rPr lang="en-US" smtClean="0"/>
              <a:pPr/>
              <a:t>38</a:t>
            </a:fld>
            <a:endParaRPr lang="en-US" dirty="0"/>
          </a:p>
        </p:txBody>
      </p:sp>
      <p:sp>
        <p:nvSpPr>
          <p:cNvPr id="3" name="Content Placeholder 2"/>
          <p:cNvSpPr>
            <a:spLocks noGrp="1"/>
          </p:cNvSpPr>
          <p:nvPr>
            <p:ph idx="1"/>
          </p:nvPr>
        </p:nvSpPr>
        <p:spPr>
          <a:xfrm>
            <a:off x="457199" y="1778101"/>
            <a:ext cx="8443519" cy="1991697"/>
          </a:xfrm>
        </p:spPr>
        <p:txBody>
          <a:bodyPr>
            <a:normAutofit fontScale="85000" lnSpcReduction="10000"/>
          </a:bodyPr>
          <a:lstStyle/>
          <a:p>
            <a:r>
              <a:rPr lang="en-US" sz="3600" dirty="0"/>
              <a:t>CMIT is an interactive web-based application with intuitive and user-friendly functions for quickly searching through the CMS Measures Inventory</a:t>
            </a:r>
          </a:p>
        </p:txBody>
      </p:sp>
      <p:pic>
        <p:nvPicPr>
          <p:cNvPr id="6" name="Picture 5" descr="Photograph of a computer showing database interface.">
            <a:extLst>
              <a:ext uri="{FF2B5EF4-FFF2-40B4-BE49-F238E27FC236}">
                <a16:creationId xmlns:a16="http://schemas.microsoft.com/office/drawing/2014/main" id="{74F91AB0-9E8A-42D6-92D3-B94CB995060E}"/>
              </a:ext>
            </a:extLst>
          </p:cNvPr>
          <p:cNvPicPr>
            <a:picLocks noChangeAspect="1"/>
          </p:cNvPicPr>
          <p:nvPr/>
        </p:nvPicPr>
        <p:blipFill>
          <a:blip r:embed="rId3"/>
          <a:stretch>
            <a:fillRect/>
          </a:stretch>
        </p:blipFill>
        <p:spPr>
          <a:xfrm>
            <a:off x="2334286" y="3806026"/>
            <a:ext cx="3773784" cy="2511663"/>
          </a:xfrm>
          <a:prstGeom prst="rect">
            <a:avLst/>
          </a:prstGeom>
        </p:spPr>
      </p:pic>
      <p:sp>
        <p:nvSpPr>
          <p:cNvPr id="2" name="Title 1"/>
          <p:cNvSpPr>
            <a:spLocks noGrp="1"/>
          </p:cNvSpPr>
          <p:nvPr>
            <p:ph type="title"/>
          </p:nvPr>
        </p:nvSpPr>
        <p:spPr/>
        <p:txBody>
          <a:bodyPr/>
          <a:lstStyle/>
          <a:p>
            <a:pPr algn="ctr"/>
            <a:r>
              <a:rPr lang="en-US" sz="4000" dirty="0"/>
              <a:t>CMS Measures Inventory Tool</a:t>
            </a:r>
            <a:br>
              <a:rPr lang="en-US" dirty="0"/>
            </a:br>
            <a:endParaRPr lang="en-US" dirty="0"/>
          </a:p>
        </p:txBody>
      </p:sp>
    </p:spTree>
    <p:extLst>
      <p:ext uri="{BB962C8B-B14F-4D97-AF65-F5344CB8AC3E}">
        <p14:creationId xmlns:p14="http://schemas.microsoft.com/office/powerpoint/2010/main" val="5966149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858717D-8054-524C-BA62-C3F2223456F2}" type="slidenum">
              <a:rPr lang="en-US" smtClean="0"/>
              <a:t>3</a:t>
            </a:fld>
            <a:endParaRPr lang="en-US" dirty="0"/>
          </a:p>
        </p:txBody>
      </p:sp>
      <p:sp>
        <p:nvSpPr>
          <p:cNvPr id="4" name="Text Placeholder 3"/>
          <p:cNvSpPr>
            <a:spLocks noGrp="1"/>
          </p:cNvSpPr>
          <p:nvPr>
            <p:ph type="body" sz="quarter" idx="4294967295"/>
          </p:nvPr>
        </p:nvSpPr>
        <p:spPr>
          <a:xfrm>
            <a:off x="0" y="1687513"/>
            <a:ext cx="8259763" cy="4492625"/>
          </a:xfrm>
        </p:spPr>
        <p:txBody>
          <a:bodyPr/>
          <a:lstStyle/>
          <a:p>
            <a:pPr marL="0" indent="0">
              <a:lnSpc>
                <a:spcPct val="120000"/>
              </a:lnSpc>
              <a:spcBef>
                <a:spcPts val="450"/>
              </a:spcBef>
              <a:spcAft>
                <a:spcPts val="450"/>
              </a:spcAft>
              <a:buNone/>
            </a:pPr>
            <a:r>
              <a:rPr lang="en-US" dirty="0"/>
              <a:t>Launched in 2017, the purpose of the Meaningful Measures initiative is to: </a:t>
            </a:r>
          </a:p>
          <a:p>
            <a:pPr marL="1028700" lvl="1">
              <a:lnSpc>
                <a:spcPct val="120000"/>
              </a:lnSpc>
              <a:spcBef>
                <a:spcPts val="450"/>
              </a:spcBef>
              <a:spcAft>
                <a:spcPts val="450"/>
              </a:spcAft>
              <a:buFont typeface="Courier New" panose="02070309020205020404" pitchFamily="49" charset="0"/>
              <a:buChar char="o"/>
            </a:pPr>
            <a:r>
              <a:rPr lang="en-US" dirty="0"/>
              <a:t>Improve outcomes for patients </a:t>
            </a:r>
          </a:p>
          <a:p>
            <a:pPr marL="1028700" lvl="1">
              <a:lnSpc>
                <a:spcPct val="120000"/>
              </a:lnSpc>
              <a:spcBef>
                <a:spcPts val="450"/>
              </a:spcBef>
              <a:spcAft>
                <a:spcPts val="450"/>
              </a:spcAft>
              <a:buFont typeface="Courier New" panose="02070309020205020404" pitchFamily="49" charset="0"/>
              <a:buChar char="o"/>
            </a:pPr>
            <a:r>
              <a:rPr lang="en-US" dirty="0"/>
              <a:t>Reduce data reporting burden and costs on clinicians and other health care providers </a:t>
            </a:r>
          </a:p>
          <a:p>
            <a:pPr marL="1028700" lvl="1">
              <a:lnSpc>
                <a:spcPct val="120000"/>
              </a:lnSpc>
              <a:spcBef>
                <a:spcPts val="450"/>
              </a:spcBef>
              <a:spcAft>
                <a:spcPts val="450"/>
              </a:spcAft>
              <a:buFont typeface="Courier New" panose="02070309020205020404" pitchFamily="49" charset="0"/>
              <a:buChar char="o"/>
            </a:pPr>
            <a:r>
              <a:rPr lang="en-US" dirty="0"/>
              <a:t>Focus CMS’s quality measurement and improvement efforts to better align with what is most meaningful to patients</a:t>
            </a:r>
          </a:p>
          <a:p>
            <a:pPr>
              <a:lnSpc>
                <a:spcPct val="120000"/>
              </a:lnSpc>
              <a:spcBef>
                <a:spcPts val="450"/>
              </a:spcBef>
              <a:spcAft>
                <a:spcPts val="450"/>
              </a:spcAft>
            </a:pPr>
            <a:endParaRPr lang="en-US" b="1" dirty="0"/>
          </a:p>
        </p:txBody>
      </p:sp>
      <p:sp>
        <p:nvSpPr>
          <p:cNvPr id="2" name="Title 1"/>
          <p:cNvSpPr>
            <a:spLocks noGrp="1"/>
          </p:cNvSpPr>
          <p:nvPr>
            <p:ph type="title" idx="4294967295"/>
          </p:nvPr>
        </p:nvSpPr>
        <p:spPr>
          <a:xfrm>
            <a:off x="0" y="1165225"/>
            <a:ext cx="7581207" cy="522288"/>
          </a:xfrm>
        </p:spPr>
        <p:txBody>
          <a:bodyPr>
            <a:normAutofit fontScale="90000"/>
          </a:bodyPr>
          <a:lstStyle/>
          <a:p>
            <a:r>
              <a:rPr lang="en-US" dirty="0"/>
              <a:t>What is Meaningful Measures Initiative?</a:t>
            </a:r>
            <a:br>
              <a:rPr lang="en-US" dirty="0"/>
            </a:br>
            <a:endParaRPr lang="en-US" dirty="0"/>
          </a:p>
        </p:txBody>
      </p:sp>
    </p:spTree>
    <p:extLst>
      <p:ext uri="{BB962C8B-B14F-4D97-AF65-F5344CB8AC3E}">
        <p14:creationId xmlns:p14="http://schemas.microsoft.com/office/powerpoint/2010/main" val="1168586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858717D-8054-524C-BA62-C3F2223456F2}" type="slidenum">
              <a:rPr lang="en-US" smtClean="0"/>
              <a:pPr/>
              <a:t>39</a:t>
            </a:fld>
            <a:endParaRPr lang="en-US" dirty="0"/>
          </a:p>
        </p:txBody>
      </p:sp>
      <p:sp>
        <p:nvSpPr>
          <p:cNvPr id="3" name="Content Placeholder 2"/>
          <p:cNvSpPr>
            <a:spLocks noGrp="1"/>
          </p:cNvSpPr>
          <p:nvPr>
            <p:ph idx="1"/>
          </p:nvPr>
        </p:nvSpPr>
        <p:spPr>
          <a:xfrm>
            <a:off x="457199" y="1778101"/>
            <a:ext cx="8229599" cy="4541218"/>
          </a:xfrm>
        </p:spPr>
        <p:txBody>
          <a:bodyPr>
            <a:normAutofit fontScale="55000" lnSpcReduction="20000"/>
          </a:bodyPr>
          <a:lstStyle/>
          <a:p>
            <a:r>
              <a:rPr lang="en-US" sz="3600" dirty="0"/>
              <a:t>Data includes measures under development, considered, or in use for a CMS Program or Initiative</a:t>
            </a:r>
          </a:p>
          <a:p>
            <a:r>
              <a:rPr lang="en-US" sz="3600" dirty="0"/>
              <a:t>Data are updated 3 times per year in alignment with the Pre-rulemaking and Rulemaking schedules</a:t>
            </a:r>
          </a:p>
          <a:p>
            <a:r>
              <a:rPr lang="en-US" sz="3600" dirty="0"/>
              <a:t>Measure information includes specifications like</a:t>
            </a:r>
          </a:p>
          <a:p>
            <a:pPr lvl="1"/>
            <a:r>
              <a:rPr lang="en-US" sz="3200" dirty="0"/>
              <a:t>Title</a:t>
            </a:r>
          </a:p>
          <a:p>
            <a:pPr lvl="1"/>
            <a:r>
              <a:rPr lang="en-US" sz="3200" dirty="0"/>
              <a:t>Description</a:t>
            </a:r>
          </a:p>
          <a:p>
            <a:pPr lvl="1"/>
            <a:r>
              <a:rPr lang="en-US" sz="3200" dirty="0"/>
              <a:t>Numerator</a:t>
            </a:r>
          </a:p>
          <a:p>
            <a:pPr lvl="1"/>
            <a:r>
              <a:rPr lang="en-US" sz="3200" dirty="0"/>
              <a:t>Denominator</a:t>
            </a:r>
          </a:p>
          <a:p>
            <a:pPr lvl="1"/>
            <a:r>
              <a:rPr lang="en-US" sz="3200" dirty="0"/>
              <a:t>Exclusions</a:t>
            </a:r>
          </a:p>
          <a:p>
            <a:pPr lvl="1"/>
            <a:r>
              <a:rPr lang="en-US" sz="3200" dirty="0"/>
              <a:t>NQF status</a:t>
            </a:r>
          </a:p>
          <a:p>
            <a:pPr lvl="1"/>
            <a:r>
              <a:rPr lang="en-US" sz="3200" dirty="0"/>
              <a:t>Healthcare Priority</a:t>
            </a:r>
          </a:p>
          <a:p>
            <a:pPr lvl="1"/>
            <a:r>
              <a:rPr lang="en-US" sz="3200" dirty="0"/>
              <a:t>Meaningful Measure Area</a:t>
            </a:r>
          </a:p>
          <a:p>
            <a:pPr lvl="1"/>
            <a:r>
              <a:rPr lang="en-US" sz="3200" dirty="0"/>
              <a:t>Type</a:t>
            </a:r>
          </a:p>
          <a:p>
            <a:pPr lvl="1"/>
            <a:r>
              <a:rPr lang="en-US" sz="3200" dirty="0"/>
              <a:t>Data Source</a:t>
            </a:r>
          </a:p>
        </p:txBody>
      </p:sp>
      <p:sp>
        <p:nvSpPr>
          <p:cNvPr id="2" name="Title 1"/>
          <p:cNvSpPr>
            <a:spLocks noGrp="1"/>
          </p:cNvSpPr>
          <p:nvPr>
            <p:ph type="title"/>
          </p:nvPr>
        </p:nvSpPr>
        <p:spPr/>
        <p:txBody>
          <a:bodyPr/>
          <a:lstStyle/>
          <a:p>
            <a:pPr algn="ctr"/>
            <a:r>
              <a:rPr lang="en-US" sz="4000" dirty="0"/>
              <a:t>CMS Measures Inventory Tool</a:t>
            </a:r>
            <a:br>
              <a:rPr lang="en-US" dirty="0"/>
            </a:br>
            <a:endParaRPr lang="en-US" dirty="0"/>
          </a:p>
        </p:txBody>
      </p:sp>
    </p:spTree>
    <p:extLst>
      <p:ext uri="{BB962C8B-B14F-4D97-AF65-F5344CB8AC3E}">
        <p14:creationId xmlns:p14="http://schemas.microsoft.com/office/powerpoint/2010/main" val="39393305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858717D-8054-524C-BA62-C3F2223456F2}" type="slidenum">
              <a:rPr lang="en-US" smtClean="0"/>
              <a:pPr/>
              <a:t>40</a:t>
            </a:fld>
            <a:endParaRPr lang="en-US" dirty="0"/>
          </a:p>
        </p:txBody>
      </p:sp>
      <p:sp>
        <p:nvSpPr>
          <p:cNvPr id="3" name="Content Placeholder 2"/>
          <p:cNvSpPr>
            <a:spLocks noGrp="1"/>
          </p:cNvSpPr>
          <p:nvPr>
            <p:ph idx="1"/>
          </p:nvPr>
        </p:nvSpPr>
        <p:spPr>
          <a:xfrm>
            <a:off x="457199" y="1778101"/>
            <a:ext cx="7763347" cy="4224347"/>
          </a:xfrm>
        </p:spPr>
        <p:txBody>
          <a:bodyPr>
            <a:normAutofit fontScale="85000" lnSpcReduction="10000"/>
          </a:bodyPr>
          <a:lstStyle/>
          <a:p>
            <a:r>
              <a:rPr lang="en-US" sz="3600" dirty="0"/>
              <a:t>Can be useful for measure submissions in Jira to help identify:</a:t>
            </a:r>
          </a:p>
          <a:p>
            <a:pPr lvl="1"/>
            <a:r>
              <a:rPr lang="en-US" sz="3200" dirty="0"/>
              <a:t>If the measure is used in another program</a:t>
            </a:r>
          </a:p>
          <a:p>
            <a:pPr lvl="1"/>
            <a:r>
              <a:rPr lang="en-US" sz="3200" dirty="0"/>
              <a:t>If there are similar or competing measures already in use by a program</a:t>
            </a:r>
          </a:p>
          <a:p>
            <a:pPr lvl="1"/>
            <a:r>
              <a:rPr lang="en-US" sz="3200" dirty="0"/>
              <a:t>Find measures that have been published on previous MUC Lists with their MUC year and MUC ID</a:t>
            </a:r>
          </a:p>
          <a:p>
            <a:pPr lvl="1"/>
            <a:endParaRPr lang="en-US" sz="3200" dirty="0"/>
          </a:p>
          <a:p>
            <a:pPr lvl="1"/>
            <a:endParaRPr lang="en-US" sz="3200" dirty="0"/>
          </a:p>
        </p:txBody>
      </p:sp>
      <p:sp>
        <p:nvSpPr>
          <p:cNvPr id="2" name="Title 1"/>
          <p:cNvSpPr>
            <a:spLocks noGrp="1"/>
          </p:cNvSpPr>
          <p:nvPr>
            <p:ph type="title"/>
          </p:nvPr>
        </p:nvSpPr>
        <p:spPr/>
        <p:txBody>
          <a:bodyPr/>
          <a:lstStyle/>
          <a:p>
            <a:pPr algn="ctr"/>
            <a:r>
              <a:rPr lang="en-US" sz="4000" dirty="0"/>
              <a:t>CMS Measures Inventory Tool</a:t>
            </a:r>
            <a:br>
              <a:rPr lang="en-US" dirty="0"/>
            </a:br>
            <a:endParaRPr lang="en-US" dirty="0"/>
          </a:p>
        </p:txBody>
      </p:sp>
    </p:spTree>
    <p:extLst>
      <p:ext uri="{BB962C8B-B14F-4D97-AF65-F5344CB8AC3E}">
        <p14:creationId xmlns:p14="http://schemas.microsoft.com/office/powerpoint/2010/main" val="27531100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858717D-8054-524C-BA62-C3F2223456F2}" type="slidenum">
              <a:rPr lang="en-US" smtClean="0"/>
              <a:pPr/>
              <a:t>41</a:t>
            </a:fld>
            <a:endParaRPr lang="en-US" dirty="0"/>
          </a:p>
        </p:txBody>
      </p:sp>
      <p:sp>
        <p:nvSpPr>
          <p:cNvPr id="3" name="Content Placeholder 2"/>
          <p:cNvSpPr>
            <a:spLocks noGrp="1"/>
          </p:cNvSpPr>
          <p:nvPr>
            <p:ph idx="1"/>
          </p:nvPr>
        </p:nvSpPr>
        <p:spPr>
          <a:xfrm>
            <a:off x="457199" y="1752934"/>
            <a:ext cx="7763347" cy="4224347"/>
          </a:xfrm>
        </p:spPr>
        <p:txBody>
          <a:bodyPr>
            <a:normAutofit/>
          </a:bodyPr>
          <a:lstStyle/>
          <a:p>
            <a:r>
              <a:rPr lang="en-US" sz="3000" dirty="0">
                <a:latin typeface="Arial" panose="020B0604020202020204" pitchFamily="34" charset="0"/>
                <a:cs typeface="Arial" panose="020B0604020202020204" pitchFamily="34" charset="0"/>
              </a:rPr>
              <a:t>Automates environmental scan search and prioritization of biomedical literature</a:t>
            </a:r>
          </a:p>
          <a:p>
            <a:pPr lvl="1"/>
            <a:r>
              <a:rPr lang="en-US" sz="2600" dirty="0">
                <a:latin typeface="Arial" panose="020B0604020202020204" pitchFamily="34" charset="0"/>
                <a:cs typeface="Arial" panose="020B0604020202020204" pitchFamily="34" charset="0"/>
              </a:rPr>
              <a:t>Monthly updates for all Process and Outcome measures in CMIT</a:t>
            </a:r>
            <a:endParaRPr lang="en-US" sz="3200" dirty="0"/>
          </a:p>
          <a:p>
            <a:pPr lvl="1"/>
            <a:endParaRPr lang="en-US" sz="3200" dirty="0"/>
          </a:p>
        </p:txBody>
      </p:sp>
      <p:pic>
        <p:nvPicPr>
          <p:cNvPr id="5" name="Picture 4" descr="A screenshot of a cell phone&#10;&#10;Description automatically generated">
            <a:extLst>
              <a:ext uri="{FF2B5EF4-FFF2-40B4-BE49-F238E27FC236}">
                <a16:creationId xmlns:a16="http://schemas.microsoft.com/office/drawing/2014/main" id="{0F002D38-75AA-4D77-B211-FF149B48D88B}"/>
              </a:ext>
            </a:extLst>
          </p:cNvPr>
          <p:cNvPicPr/>
          <p:nvPr/>
        </p:nvPicPr>
        <p:blipFill rotWithShape="1">
          <a:blip r:embed="rId3">
            <a:extLst>
              <a:ext uri="{28A0092B-C50C-407E-A947-70E740481C1C}">
                <a14:useLocalDpi xmlns:a14="http://schemas.microsoft.com/office/drawing/2010/main" val="0"/>
              </a:ext>
            </a:extLst>
          </a:blip>
          <a:srcRect l="576" t="32222" b="25556"/>
          <a:stretch/>
        </p:blipFill>
        <p:spPr>
          <a:xfrm>
            <a:off x="1008776" y="3579515"/>
            <a:ext cx="6973253" cy="3230562"/>
          </a:xfrm>
          <a:prstGeom prst="rect">
            <a:avLst/>
          </a:prstGeom>
          <a:effectLst>
            <a:outerShdw blurRad="50800" dist="38100" dir="2700000" algn="tl" rotWithShape="0">
              <a:prstClr val="black">
                <a:alpha val="40000"/>
              </a:prstClr>
            </a:outerShdw>
          </a:effectLst>
        </p:spPr>
      </p:pic>
      <p:sp>
        <p:nvSpPr>
          <p:cNvPr id="2" name="Title 1"/>
          <p:cNvSpPr>
            <a:spLocks noGrp="1"/>
          </p:cNvSpPr>
          <p:nvPr>
            <p:ph type="title"/>
          </p:nvPr>
        </p:nvSpPr>
        <p:spPr>
          <a:xfrm>
            <a:off x="457200" y="1037584"/>
            <a:ext cx="8229600" cy="808893"/>
          </a:xfrm>
        </p:spPr>
        <p:txBody>
          <a:bodyPr/>
          <a:lstStyle/>
          <a:p>
            <a:pPr algn="ctr"/>
            <a:r>
              <a:rPr lang="en-US" sz="4000" dirty="0"/>
              <a:t>New Feature Coming to CMIT</a:t>
            </a:r>
            <a:br>
              <a:rPr lang="en-US" sz="4000" dirty="0"/>
            </a:br>
            <a:r>
              <a:rPr lang="en-US" sz="3200" dirty="0"/>
              <a:t>Environmental Scan Support Tool</a:t>
            </a:r>
            <a:br>
              <a:rPr lang="en-US" dirty="0"/>
            </a:br>
            <a:endParaRPr lang="en-US" dirty="0"/>
          </a:p>
        </p:txBody>
      </p:sp>
    </p:spTree>
    <p:extLst>
      <p:ext uri="{BB962C8B-B14F-4D97-AF65-F5344CB8AC3E}">
        <p14:creationId xmlns:p14="http://schemas.microsoft.com/office/powerpoint/2010/main" val="18760458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858717D-8054-524C-BA62-C3F2223456F2}" type="slidenum">
              <a:rPr lang="en-US" smtClean="0"/>
              <a:pPr/>
              <a:t>42</a:t>
            </a:fld>
            <a:endParaRPr lang="en-US" dirty="0"/>
          </a:p>
        </p:txBody>
      </p:sp>
      <p:sp>
        <p:nvSpPr>
          <p:cNvPr id="3" name="Content Placeholder 2"/>
          <p:cNvSpPr>
            <a:spLocks noGrp="1"/>
          </p:cNvSpPr>
          <p:nvPr>
            <p:ph idx="1"/>
          </p:nvPr>
        </p:nvSpPr>
        <p:spPr>
          <a:xfrm>
            <a:off x="457199" y="1820046"/>
            <a:ext cx="7763347" cy="4224347"/>
          </a:xfrm>
        </p:spPr>
        <p:txBody>
          <a:bodyPr>
            <a:normAutofit/>
          </a:bodyPr>
          <a:lstStyle/>
          <a:p>
            <a:r>
              <a:rPr lang="en-US" sz="2600" dirty="0">
                <a:latin typeface="Arial" panose="020B0604020202020204" pitchFamily="34" charset="0"/>
                <a:cs typeface="Arial" panose="020B0604020202020204" pitchFamily="34" charset="0"/>
              </a:rPr>
              <a:t>How does it work?</a:t>
            </a:r>
          </a:p>
          <a:p>
            <a:pPr lvl="1"/>
            <a:r>
              <a:rPr lang="en-US" sz="2600" dirty="0">
                <a:latin typeface="Arial" panose="020B0604020202020204" pitchFamily="34" charset="0"/>
                <a:cs typeface="Arial" panose="020B0604020202020204" pitchFamily="34" charset="0"/>
              </a:rPr>
              <a:t>Artificial Intelligence identifies the most relevant PubMed content from the Measure Information Form</a:t>
            </a:r>
          </a:p>
          <a:p>
            <a:pPr lvl="1"/>
            <a:r>
              <a:rPr lang="en-US" sz="2600" dirty="0">
                <a:latin typeface="Arial" panose="020B0604020202020204" pitchFamily="34" charset="0"/>
                <a:cs typeface="Arial" panose="020B0604020202020204" pitchFamily="34" charset="0"/>
              </a:rPr>
              <a:t>Clinical Quality Measures Ontology (CQM) “describes” a measure, identifying the population, health status or process, the change concept, and the expected output to categorize</a:t>
            </a:r>
            <a:endParaRPr lang="en-US" sz="3200" dirty="0"/>
          </a:p>
          <a:p>
            <a:pPr lvl="1"/>
            <a:endParaRPr lang="en-US" sz="3200" dirty="0"/>
          </a:p>
        </p:txBody>
      </p:sp>
      <p:sp>
        <p:nvSpPr>
          <p:cNvPr id="2" name="Title 1"/>
          <p:cNvSpPr>
            <a:spLocks noGrp="1"/>
          </p:cNvSpPr>
          <p:nvPr>
            <p:ph type="title"/>
          </p:nvPr>
        </p:nvSpPr>
        <p:spPr>
          <a:xfrm>
            <a:off x="457200" y="1054362"/>
            <a:ext cx="8229600" cy="808893"/>
          </a:xfrm>
        </p:spPr>
        <p:txBody>
          <a:bodyPr/>
          <a:lstStyle/>
          <a:p>
            <a:pPr algn="ctr"/>
            <a:r>
              <a:rPr lang="en-US" sz="4000" dirty="0"/>
              <a:t>Environmental Scan Support Tool (ESST)</a:t>
            </a:r>
            <a:br>
              <a:rPr lang="en-US" dirty="0"/>
            </a:br>
            <a:endParaRPr lang="en-US" dirty="0"/>
          </a:p>
        </p:txBody>
      </p:sp>
    </p:spTree>
    <p:extLst>
      <p:ext uri="{BB962C8B-B14F-4D97-AF65-F5344CB8AC3E}">
        <p14:creationId xmlns:p14="http://schemas.microsoft.com/office/powerpoint/2010/main" val="31626186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858717D-8054-524C-BA62-C3F2223456F2}" type="slidenum">
              <a:rPr lang="en-US" smtClean="0"/>
              <a:pPr/>
              <a:t>43</a:t>
            </a:fld>
            <a:endParaRPr lang="en-US" dirty="0"/>
          </a:p>
        </p:txBody>
      </p:sp>
      <p:sp>
        <p:nvSpPr>
          <p:cNvPr id="3" name="Content Placeholder 2"/>
          <p:cNvSpPr>
            <a:spLocks noGrp="1"/>
          </p:cNvSpPr>
          <p:nvPr>
            <p:ph idx="1"/>
          </p:nvPr>
        </p:nvSpPr>
        <p:spPr>
          <a:xfrm>
            <a:off x="457199" y="1778101"/>
            <a:ext cx="7763347" cy="4224347"/>
          </a:xfrm>
        </p:spPr>
        <p:txBody>
          <a:bodyPr>
            <a:normAutofit/>
          </a:bodyPr>
          <a:lstStyle/>
          <a:p>
            <a:r>
              <a:rPr lang="en-US" sz="3200" dirty="0"/>
              <a:t>CMIT Demo - </a:t>
            </a:r>
            <a:r>
              <a:rPr lang="en-US" sz="2800" dirty="0">
                <a:hlinkClick r:id="rId3"/>
              </a:rPr>
              <a:t>cmit.cms.gov</a:t>
            </a:r>
            <a:endParaRPr lang="en-US" sz="2800" dirty="0"/>
          </a:p>
          <a:p>
            <a:pPr marL="457200" lvl="1" indent="0">
              <a:buNone/>
            </a:pPr>
            <a:endParaRPr lang="en-US" sz="3200" dirty="0"/>
          </a:p>
          <a:p>
            <a:pPr lvl="1"/>
            <a:endParaRPr lang="en-US" sz="3200" dirty="0"/>
          </a:p>
        </p:txBody>
      </p:sp>
      <p:pic>
        <p:nvPicPr>
          <p:cNvPr id="5" name="Content Placeholder 5" descr="image of a computer laptop">
            <a:extLst>
              <a:ext uri="{FF2B5EF4-FFF2-40B4-BE49-F238E27FC236}">
                <a16:creationId xmlns:a16="http://schemas.microsoft.com/office/drawing/2014/main" id="{4937F94F-4007-4455-B626-FEBEE7F874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1665" y="2691597"/>
            <a:ext cx="5520670" cy="3310851"/>
          </a:xfrm>
          <a:prstGeom prst="rect">
            <a:avLst/>
          </a:prstGeom>
        </p:spPr>
      </p:pic>
      <p:sp>
        <p:nvSpPr>
          <p:cNvPr id="2" name="Title 1"/>
          <p:cNvSpPr>
            <a:spLocks noGrp="1"/>
          </p:cNvSpPr>
          <p:nvPr>
            <p:ph type="title"/>
          </p:nvPr>
        </p:nvSpPr>
        <p:spPr/>
        <p:txBody>
          <a:bodyPr/>
          <a:lstStyle/>
          <a:p>
            <a:pPr algn="ctr"/>
            <a:r>
              <a:rPr lang="en-US" sz="4000" dirty="0"/>
              <a:t>CMS Measures Inventory Tool</a:t>
            </a:r>
            <a:br>
              <a:rPr lang="en-US" dirty="0"/>
            </a:br>
            <a:endParaRPr lang="en-US" dirty="0"/>
          </a:p>
        </p:txBody>
      </p:sp>
    </p:spTree>
    <p:extLst>
      <p:ext uri="{BB962C8B-B14F-4D97-AF65-F5344CB8AC3E}">
        <p14:creationId xmlns:p14="http://schemas.microsoft.com/office/powerpoint/2010/main" val="11879881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858717D-8054-524C-BA62-C3F2223456F2}" type="slidenum">
              <a:rPr lang="en-US" smtClean="0"/>
              <a:pPr/>
              <a:t>44</a:t>
            </a:fld>
            <a:endParaRPr lang="en-US" dirty="0"/>
          </a:p>
        </p:txBody>
      </p:sp>
      <p:sp>
        <p:nvSpPr>
          <p:cNvPr id="3" name="Content Placeholder 2"/>
          <p:cNvSpPr>
            <a:spLocks noGrp="1"/>
          </p:cNvSpPr>
          <p:nvPr>
            <p:ph idx="1"/>
          </p:nvPr>
        </p:nvSpPr>
        <p:spPr/>
        <p:txBody>
          <a:bodyPr/>
          <a:lstStyle/>
          <a:p>
            <a:pPr marL="0" indent="0">
              <a:buNone/>
            </a:pPr>
            <a:r>
              <a:rPr lang="en-US" dirty="0"/>
              <a:t>Overview of the Measure Applications Partnership (MAP)</a:t>
            </a:r>
          </a:p>
          <a:p>
            <a:pPr marL="0" indent="0">
              <a:buNone/>
            </a:pPr>
            <a:endParaRPr lang="en-US" dirty="0"/>
          </a:p>
        </p:txBody>
      </p:sp>
      <p:sp>
        <p:nvSpPr>
          <p:cNvPr id="2" name="Title 1"/>
          <p:cNvSpPr>
            <a:spLocks noGrp="1"/>
          </p:cNvSpPr>
          <p:nvPr>
            <p:ph type="title"/>
          </p:nvPr>
        </p:nvSpPr>
        <p:spPr/>
        <p:txBody>
          <a:bodyPr/>
          <a:lstStyle/>
          <a:p>
            <a:r>
              <a:rPr lang="en-US"/>
              <a:t>Measure Applications Partnership and the National </a:t>
            </a:r>
            <a:r>
              <a:rPr lang="en-US" dirty="0"/>
              <a:t>Quality Forum (NQF)</a:t>
            </a:r>
          </a:p>
        </p:txBody>
      </p:sp>
    </p:spTree>
    <p:extLst>
      <p:ext uri="{BB962C8B-B14F-4D97-AF65-F5344CB8AC3E}">
        <p14:creationId xmlns:p14="http://schemas.microsoft.com/office/powerpoint/2010/main" val="16531752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858717D-8054-524C-BA62-C3F2223456F2}" type="slidenum">
              <a:rPr lang="en-US" smtClean="0"/>
              <a:pPr/>
              <a:t>45</a:t>
            </a:fld>
            <a:endParaRPr lang="en-US" dirty="0"/>
          </a:p>
        </p:txBody>
      </p:sp>
      <p:sp>
        <p:nvSpPr>
          <p:cNvPr id="3" name="Content Placeholder 2"/>
          <p:cNvSpPr>
            <a:spLocks noGrp="1"/>
          </p:cNvSpPr>
          <p:nvPr>
            <p:ph idx="1"/>
          </p:nvPr>
        </p:nvSpPr>
        <p:spPr>
          <a:xfrm>
            <a:off x="567750" y="2312634"/>
            <a:ext cx="8207115" cy="3856860"/>
          </a:xfrm>
        </p:spPr>
        <p:txBody>
          <a:bodyPr>
            <a:normAutofit/>
          </a:bodyPr>
          <a:lstStyle/>
          <a:p>
            <a:r>
              <a:rPr lang="en-US" sz="1800" dirty="0"/>
              <a:t>Informs the selection of performance measures to achieve the goal of improvement, transparency, and value for all</a:t>
            </a:r>
          </a:p>
          <a:p>
            <a:r>
              <a:rPr lang="en-US" sz="1800" dirty="0"/>
              <a:t>P</a:t>
            </a:r>
            <a:r>
              <a:rPr lang="en-US" sz="1800" dirty="0">
                <a:cs typeface="Arial" pitchFamily="34" charset="0"/>
              </a:rPr>
              <a:t>rovides input to HHS during pre-rulemaking on the selection of performance measures for use in public reporting, performance-based payment, and other federal programs</a:t>
            </a:r>
          </a:p>
          <a:p>
            <a:r>
              <a:rPr lang="en-US" sz="1800" dirty="0">
                <a:cs typeface="Arial" pitchFamily="34" charset="0"/>
              </a:rPr>
              <a:t>Identifies gaps for measure development, testing, and endorsement</a:t>
            </a:r>
          </a:p>
          <a:p>
            <a:r>
              <a:rPr lang="en-US" sz="1800" dirty="0">
                <a:cs typeface="Arial" pitchFamily="34" charset="0"/>
              </a:rPr>
              <a:t>Encourages measurement alignment across  public and private programs, settings, levels of analysis, and populations to:</a:t>
            </a:r>
          </a:p>
          <a:p>
            <a:pPr marL="1097280" lvl="1"/>
            <a:r>
              <a:rPr lang="en-US" sz="1800" dirty="0">
                <a:cs typeface="Arial" pitchFamily="34" charset="0"/>
              </a:rPr>
              <a:t>Promote coordination of care delivery </a:t>
            </a:r>
          </a:p>
          <a:p>
            <a:pPr marL="1097280" lvl="1"/>
            <a:r>
              <a:rPr lang="en-US" sz="1800" dirty="0">
                <a:cs typeface="Arial" pitchFamily="34" charset="0"/>
              </a:rPr>
              <a:t>Reduce data collection burden</a:t>
            </a:r>
          </a:p>
          <a:p>
            <a:endParaRPr lang="en-US" dirty="0"/>
          </a:p>
        </p:txBody>
      </p:sp>
      <p:sp>
        <p:nvSpPr>
          <p:cNvPr id="5" name="TextBox 4"/>
          <p:cNvSpPr txBox="1"/>
          <p:nvPr/>
        </p:nvSpPr>
        <p:spPr>
          <a:xfrm>
            <a:off x="564003" y="1706202"/>
            <a:ext cx="8015991" cy="461665"/>
          </a:xfrm>
          <a:prstGeom prst="rect">
            <a:avLst/>
          </a:prstGeom>
          <a:noFill/>
        </p:spPr>
        <p:txBody>
          <a:bodyPr wrap="square" rtlCol="0">
            <a:spAutoFit/>
          </a:bodyPr>
          <a:lstStyle/>
          <a:p>
            <a:r>
              <a:rPr lang="en-US" sz="2400" b="1" dirty="0">
                <a:solidFill>
                  <a:prstClr val="black"/>
                </a:solidFill>
              </a:rPr>
              <a:t>To promote healthcare improvement priorities, MAP:</a:t>
            </a:r>
          </a:p>
        </p:txBody>
      </p:sp>
      <p:sp>
        <p:nvSpPr>
          <p:cNvPr id="2" name="Title 1"/>
          <p:cNvSpPr>
            <a:spLocks noGrp="1"/>
          </p:cNvSpPr>
          <p:nvPr>
            <p:ph type="title"/>
          </p:nvPr>
        </p:nvSpPr>
        <p:spPr/>
        <p:txBody>
          <a:bodyPr/>
          <a:lstStyle/>
          <a:p>
            <a:r>
              <a:rPr lang="en-US" dirty="0">
                <a:cs typeface="Arial" pitchFamily="34" charset="0"/>
              </a:rPr>
              <a:t>The Role of MAP </a:t>
            </a:r>
            <a:endParaRPr lang="en-US" dirty="0"/>
          </a:p>
        </p:txBody>
      </p:sp>
    </p:spTree>
    <p:extLst>
      <p:ext uri="{BB962C8B-B14F-4D97-AF65-F5344CB8AC3E}">
        <p14:creationId xmlns:p14="http://schemas.microsoft.com/office/powerpoint/2010/main" val="13575089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858717D-8054-524C-BA62-C3F2223456F2}" type="slidenum">
              <a:rPr lang="en-US" smtClean="0"/>
              <a:pPr/>
              <a:t>46</a:t>
            </a:fld>
            <a:endParaRPr lang="en-US" dirty="0"/>
          </a:p>
        </p:txBody>
      </p:sp>
      <p:sp>
        <p:nvSpPr>
          <p:cNvPr id="3" name="Content Placeholder 2"/>
          <p:cNvSpPr>
            <a:spLocks noGrp="1"/>
          </p:cNvSpPr>
          <p:nvPr>
            <p:ph idx="1"/>
          </p:nvPr>
        </p:nvSpPr>
        <p:spPr/>
        <p:txBody>
          <a:bodyPr>
            <a:normAutofit fontScale="92500"/>
          </a:bodyPr>
          <a:lstStyle/>
          <a:p>
            <a:r>
              <a:rPr lang="en-US" dirty="0"/>
              <a:t>Facilitates multi-stakeholder dialogue that includes HHS representatives</a:t>
            </a:r>
          </a:p>
          <a:p>
            <a:r>
              <a:rPr lang="en-US" dirty="0"/>
              <a:t>Allows for a consensus-building process among stakeholders in a transparent open forum</a:t>
            </a:r>
          </a:p>
          <a:p>
            <a:r>
              <a:rPr lang="en-US" dirty="0"/>
              <a:t>Proposed rules are “closer to the mark” because the main provisions related to performance measurement have already been vetted by the affected stakeholders</a:t>
            </a:r>
          </a:p>
          <a:p>
            <a:r>
              <a:rPr lang="en-US" dirty="0"/>
              <a:t>Reduces the effort required by individual stakeholder groups to submit official comments on proposed rules</a:t>
            </a:r>
          </a:p>
          <a:p>
            <a:endParaRPr lang="en-US" dirty="0"/>
          </a:p>
        </p:txBody>
      </p:sp>
      <p:sp>
        <p:nvSpPr>
          <p:cNvPr id="2" name="Title 1"/>
          <p:cNvSpPr>
            <a:spLocks noGrp="1"/>
          </p:cNvSpPr>
          <p:nvPr>
            <p:ph type="title"/>
          </p:nvPr>
        </p:nvSpPr>
        <p:spPr/>
        <p:txBody>
          <a:bodyPr/>
          <a:lstStyle/>
          <a:p>
            <a:r>
              <a:rPr lang="en-US" dirty="0"/>
              <a:t>What is the value of pre-rulemaking input?</a:t>
            </a:r>
          </a:p>
        </p:txBody>
      </p:sp>
    </p:spTree>
    <p:extLst>
      <p:ext uri="{BB962C8B-B14F-4D97-AF65-F5344CB8AC3E}">
        <p14:creationId xmlns:p14="http://schemas.microsoft.com/office/powerpoint/2010/main" val="23670821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858717D-8054-524C-BA62-C3F2223456F2}" type="slidenum">
              <a:rPr lang="en-US" smtClean="0"/>
              <a:pPr/>
              <a:t>47</a:t>
            </a:fld>
            <a:endParaRPr lang="en-US" dirty="0"/>
          </a:p>
        </p:txBody>
      </p:sp>
      <p:pic>
        <p:nvPicPr>
          <p:cNvPr id="10" name="Picture 9" descr="MAP Structure">
            <a:extLst>
              <a:ext uri="{FF2B5EF4-FFF2-40B4-BE49-F238E27FC236}">
                <a16:creationId xmlns:a16="http://schemas.microsoft.com/office/drawing/2014/main" id="{D8B50041-15D8-4CE3-9E09-022F5AE2B369}"/>
              </a:ext>
            </a:extLst>
          </p:cNvPr>
          <p:cNvPicPr>
            <a:picLocks noChangeAspect="1"/>
          </p:cNvPicPr>
          <p:nvPr/>
        </p:nvPicPr>
        <p:blipFill>
          <a:blip r:embed="rId3"/>
          <a:stretch>
            <a:fillRect/>
          </a:stretch>
        </p:blipFill>
        <p:spPr>
          <a:xfrm>
            <a:off x="457200" y="1948430"/>
            <a:ext cx="8229600" cy="3696719"/>
          </a:xfrm>
          <a:prstGeom prst="rect">
            <a:avLst/>
          </a:prstGeom>
        </p:spPr>
      </p:pic>
      <p:sp>
        <p:nvSpPr>
          <p:cNvPr id="2" name="Title 1"/>
          <p:cNvSpPr>
            <a:spLocks noGrp="1"/>
          </p:cNvSpPr>
          <p:nvPr>
            <p:ph type="title"/>
          </p:nvPr>
        </p:nvSpPr>
        <p:spPr/>
        <p:txBody>
          <a:bodyPr/>
          <a:lstStyle/>
          <a:p>
            <a:r>
              <a:rPr lang="en-US" dirty="0"/>
              <a:t>MAP Structure</a:t>
            </a:r>
          </a:p>
        </p:txBody>
      </p:sp>
    </p:spTree>
    <p:extLst>
      <p:ext uri="{BB962C8B-B14F-4D97-AF65-F5344CB8AC3E}">
        <p14:creationId xmlns:p14="http://schemas.microsoft.com/office/powerpoint/2010/main" val="25877681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858717D-8054-524C-BA62-C3F2223456F2}" type="slidenum">
              <a:rPr lang="en-US" smtClean="0"/>
              <a:pPr/>
              <a:t>48</a:t>
            </a:fld>
            <a:endParaRPr lang="en-US" dirty="0"/>
          </a:p>
        </p:txBody>
      </p:sp>
      <p:sp>
        <p:nvSpPr>
          <p:cNvPr id="3" name="Content Placeholder 2"/>
          <p:cNvSpPr>
            <a:spLocks noGrp="1"/>
          </p:cNvSpPr>
          <p:nvPr>
            <p:ph idx="1"/>
          </p:nvPr>
        </p:nvSpPr>
        <p:spPr/>
        <p:txBody>
          <a:bodyPr>
            <a:normAutofit fontScale="92500" lnSpcReduction="20000"/>
          </a:bodyPr>
          <a:lstStyle/>
          <a:p>
            <a:pPr marL="0" indent="0">
              <a:buNone/>
            </a:pPr>
            <a:r>
              <a:rPr lang="en-US" sz="2800" dirty="0"/>
              <a:t>Three types of members:</a:t>
            </a:r>
          </a:p>
          <a:p>
            <a:r>
              <a:rPr lang="en-US" sz="1600" b="1" dirty="0"/>
              <a:t>Organizational</a:t>
            </a:r>
            <a:r>
              <a:rPr lang="en-US" sz="1800" b="1" dirty="0"/>
              <a:t> </a:t>
            </a:r>
            <a:r>
              <a:rPr lang="en-US" sz="1600" b="1" dirty="0"/>
              <a:t>Representatives</a:t>
            </a:r>
            <a:endParaRPr lang="en-US" sz="1800" b="1" dirty="0"/>
          </a:p>
          <a:p>
            <a:pPr lvl="1"/>
            <a:r>
              <a:rPr lang="en-US" sz="1800" dirty="0"/>
              <a:t>Constitutes the majority of MAP members</a:t>
            </a:r>
          </a:p>
          <a:p>
            <a:pPr lvl="1"/>
            <a:r>
              <a:rPr lang="en-US" sz="1800" dirty="0"/>
              <a:t>Include those that are interested in or affected by the use of measures</a:t>
            </a:r>
          </a:p>
          <a:p>
            <a:pPr lvl="1"/>
            <a:r>
              <a:rPr lang="en-US" sz="1800" dirty="0"/>
              <a:t>Organizations designate their own representatives</a:t>
            </a:r>
          </a:p>
          <a:p>
            <a:r>
              <a:rPr lang="en-US" sz="1600" b="1" dirty="0"/>
              <a:t>Subject Matter Experts</a:t>
            </a:r>
          </a:p>
          <a:p>
            <a:pPr lvl="1"/>
            <a:r>
              <a:rPr lang="en-US" sz="1800" dirty="0"/>
              <a:t>Serve as individual representatives bringing topic specific knowledge to  MAP deliberations </a:t>
            </a:r>
            <a:endParaRPr lang="en-US" sz="1800" i="1" dirty="0"/>
          </a:p>
          <a:p>
            <a:pPr lvl="1"/>
            <a:r>
              <a:rPr lang="en-US" sz="1800" dirty="0"/>
              <a:t>Chairs and co-chairs of MAP’s Coordinating Committee, workgroups, and task forces are considered subject matter experts </a:t>
            </a:r>
            <a:endParaRPr lang="en-US" sz="1800" i="1" dirty="0"/>
          </a:p>
          <a:p>
            <a:r>
              <a:rPr lang="en-US" sz="1600" b="1" dirty="0"/>
              <a:t>Federal Government Liaisons </a:t>
            </a:r>
          </a:p>
          <a:p>
            <a:pPr lvl="1"/>
            <a:r>
              <a:rPr lang="en-US" sz="1800" dirty="0"/>
              <a:t>Serve as ex-officio, non-voting members representing a Federal agency</a:t>
            </a:r>
            <a:endParaRPr lang="en-US" sz="1800" b="1" dirty="0"/>
          </a:p>
          <a:p>
            <a:endParaRPr lang="en-US" dirty="0"/>
          </a:p>
        </p:txBody>
      </p:sp>
      <p:sp>
        <p:nvSpPr>
          <p:cNvPr id="2" name="Title 1"/>
          <p:cNvSpPr>
            <a:spLocks noGrp="1"/>
          </p:cNvSpPr>
          <p:nvPr>
            <p:ph type="title"/>
          </p:nvPr>
        </p:nvSpPr>
        <p:spPr/>
        <p:txBody>
          <a:bodyPr/>
          <a:lstStyle/>
          <a:p>
            <a:r>
              <a:rPr lang="en-US" dirty="0"/>
              <a:t>MAP Members</a:t>
            </a:r>
          </a:p>
        </p:txBody>
      </p:sp>
    </p:spTree>
    <p:extLst>
      <p:ext uri="{BB962C8B-B14F-4D97-AF65-F5344CB8AC3E}">
        <p14:creationId xmlns:p14="http://schemas.microsoft.com/office/powerpoint/2010/main" val="8372463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858717D-8054-524C-BA62-C3F2223456F2}" type="slidenum">
              <a:rPr lang="en-US" smtClean="0"/>
              <a:t>4</a:t>
            </a:fld>
            <a:endParaRPr lang="en-US" dirty="0"/>
          </a:p>
        </p:txBody>
      </p:sp>
      <p:sp>
        <p:nvSpPr>
          <p:cNvPr id="4" name="Text Placeholder 3"/>
          <p:cNvSpPr>
            <a:spLocks noGrp="1"/>
          </p:cNvSpPr>
          <p:nvPr>
            <p:ph type="body" sz="quarter" idx="4294967295"/>
          </p:nvPr>
        </p:nvSpPr>
        <p:spPr>
          <a:xfrm>
            <a:off x="0" y="1687513"/>
            <a:ext cx="8539163" cy="4492625"/>
          </a:xfrm>
        </p:spPr>
        <p:txBody>
          <a:bodyPr/>
          <a:lstStyle/>
          <a:p>
            <a:pPr marL="1028700" lvl="1">
              <a:lnSpc>
                <a:spcPct val="120000"/>
              </a:lnSpc>
              <a:spcBef>
                <a:spcPts val="450"/>
              </a:spcBef>
              <a:spcAft>
                <a:spcPts val="450"/>
              </a:spcAft>
              <a:buFont typeface="Courier New" panose="02070309020205020404" pitchFamily="49" charset="0"/>
              <a:buChar char="o"/>
            </a:pPr>
            <a:endParaRPr lang="en-US" dirty="0"/>
          </a:p>
          <a:p>
            <a:pPr marL="1028700" lvl="1">
              <a:lnSpc>
                <a:spcPct val="120000"/>
              </a:lnSpc>
              <a:spcBef>
                <a:spcPts val="450"/>
              </a:spcBef>
              <a:spcAft>
                <a:spcPts val="450"/>
              </a:spcAft>
              <a:buFont typeface="Courier New" panose="02070309020205020404" pitchFamily="49" charset="0"/>
              <a:buChar char="o"/>
            </a:pPr>
            <a:r>
              <a:rPr lang="en-US" dirty="0"/>
              <a:t>There are too many measures and disparate measures</a:t>
            </a:r>
          </a:p>
          <a:p>
            <a:pPr marL="1028700" lvl="1">
              <a:lnSpc>
                <a:spcPct val="120000"/>
              </a:lnSpc>
              <a:spcBef>
                <a:spcPts val="450"/>
              </a:spcBef>
              <a:spcAft>
                <a:spcPts val="450"/>
              </a:spcAft>
              <a:buFont typeface="Courier New" panose="02070309020205020404" pitchFamily="49" charset="0"/>
              <a:buChar char="o"/>
            </a:pPr>
            <a:r>
              <a:rPr lang="en-US" dirty="0"/>
              <a:t>Administrative burden of reporting</a:t>
            </a:r>
          </a:p>
          <a:p>
            <a:pPr marL="1028700" lvl="1">
              <a:lnSpc>
                <a:spcPct val="120000"/>
              </a:lnSpc>
              <a:spcBef>
                <a:spcPts val="450"/>
              </a:spcBef>
              <a:spcAft>
                <a:spcPts val="450"/>
              </a:spcAft>
              <a:buFont typeface="Courier New" panose="02070309020205020404" pitchFamily="49" charset="0"/>
              <a:buChar char="o"/>
            </a:pPr>
            <a:r>
              <a:rPr lang="en-US" dirty="0"/>
              <a:t>Lack of simplified ways to focus on critical areas that matter most for clinicians and patients</a:t>
            </a:r>
          </a:p>
          <a:p>
            <a:pPr>
              <a:lnSpc>
                <a:spcPct val="120000"/>
              </a:lnSpc>
              <a:spcBef>
                <a:spcPts val="450"/>
              </a:spcBef>
              <a:spcAft>
                <a:spcPts val="450"/>
              </a:spcAft>
            </a:pPr>
            <a:endParaRPr lang="en-US" dirty="0"/>
          </a:p>
          <a:p>
            <a:endParaRPr lang="en-US" b="1" dirty="0"/>
          </a:p>
        </p:txBody>
      </p:sp>
      <p:sp>
        <p:nvSpPr>
          <p:cNvPr id="2" name="Title 1"/>
          <p:cNvSpPr>
            <a:spLocks noGrp="1"/>
          </p:cNvSpPr>
          <p:nvPr>
            <p:ph type="title" idx="4294967295"/>
          </p:nvPr>
        </p:nvSpPr>
        <p:spPr>
          <a:xfrm>
            <a:off x="0" y="1642498"/>
            <a:ext cx="7331825" cy="522288"/>
          </a:xfrm>
        </p:spPr>
        <p:txBody>
          <a:bodyPr>
            <a:normAutofit fontScale="90000"/>
          </a:bodyPr>
          <a:lstStyle/>
          <a:p>
            <a:r>
              <a:rPr lang="en-US" dirty="0">
                <a:solidFill>
                  <a:srgbClr val="004986"/>
                </a:solidFill>
              </a:rPr>
              <a:t>Why Implement the Meaningful Measures Initiative?</a:t>
            </a:r>
            <a:br>
              <a:rPr lang="en-US" dirty="0">
                <a:solidFill>
                  <a:srgbClr val="004986"/>
                </a:solidFill>
              </a:rPr>
            </a:br>
            <a:endParaRPr lang="en-US" dirty="0"/>
          </a:p>
        </p:txBody>
      </p:sp>
    </p:spTree>
    <p:extLst>
      <p:ext uri="{BB962C8B-B14F-4D97-AF65-F5344CB8AC3E}">
        <p14:creationId xmlns:p14="http://schemas.microsoft.com/office/powerpoint/2010/main" val="1564423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858717D-8054-524C-BA62-C3F2223456F2}" type="slidenum">
              <a:rPr lang="en-US" smtClean="0"/>
              <a:pPr/>
              <a:t>49</a:t>
            </a:fld>
            <a:endParaRPr lang="en-US" dirty="0"/>
          </a:p>
        </p:txBody>
      </p:sp>
      <p:sp>
        <p:nvSpPr>
          <p:cNvPr id="3" name="Content Placeholder 2"/>
          <p:cNvSpPr>
            <a:spLocks noGrp="1"/>
          </p:cNvSpPr>
          <p:nvPr>
            <p:ph idx="1"/>
          </p:nvPr>
        </p:nvSpPr>
        <p:spPr>
          <a:xfrm>
            <a:off x="457200" y="2064254"/>
            <a:ext cx="8229600" cy="4280561"/>
          </a:xfrm>
        </p:spPr>
        <p:txBody>
          <a:bodyPr>
            <a:normAutofit fontScale="62500" lnSpcReduction="20000"/>
          </a:bodyPr>
          <a:lstStyle/>
          <a:p>
            <a:pPr marL="457200" indent="-457200">
              <a:lnSpc>
                <a:spcPct val="120000"/>
              </a:lnSpc>
              <a:spcBef>
                <a:spcPts val="0"/>
              </a:spcBef>
              <a:spcAft>
                <a:spcPts val="600"/>
              </a:spcAft>
              <a:buFont typeface="+mj-lt"/>
              <a:buAutoNum type="arabicPeriod"/>
            </a:pPr>
            <a:r>
              <a:rPr lang="en-US" dirty="0"/>
              <a:t>NQF-endorsed measures are recommended for program measure sets, unless no relevant endorsed measures are available to achieve a critical program objective</a:t>
            </a:r>
          </a:p>
          <a:p>
            <a:pPr marL="457200" indent="-457200">
              <a:lnSpc>
                <a:spcPct val="120000"/>
              </a:lnSpc>
              <a:spcBef>
                <a:spcPts val="0"/>
              </a:spcBef>
              <a:spcAft>
                <a:spcPts val="600"/>
              </a:spcAft>
              <a:buFont typeface="+mj-lt"/>
              <a:buAutoNum type="arabicPeriod"/>
            </a:pPr>
            <a:r>
              <a:rPr lang="en-US" dirty="0"/>
              <a:t>Program measure set adequately addresses the CMS Healthcare Priorities</a:t>
            </a:r>
          </a:p>
          <a:p>
            <a:pPr marL="457200" indent="-457200">
              <a:lnSpc>
                <a:spcPct val="120000"/>
              </a:lnSpc>
              <a:spcBef>
                <a:spcPts val="0"/>
              </a:spcBef>
              <a:spcAft>
                <a:spcPts val="600"/>
              </a:spcAft>
              <a:buFont typeface="+mj-lt"/>
              <a:buAutoNum type="arabicPeriod"/>
            </a:pPr>
            <a:r>
              <a:rPr lang="en-US" dirty="0"/>
              <a:t>Program measure set is responsive to specific program goals and requirements</a:t>
            </a:r>
          </a:p>
          <a:p>
            <a:pPr marL="457200" indent="-457200">
              <a:lnSpc>
                <a:spcPct val="120000"/>
              </a:lnSpc>
              <a:spcBef>
                <a:spcPts val="0"/>
              </a:spcBef>
              <a:spcAft>
                <a:spcPts val="600"/>
              </a:spcAft>
              <a:buFont typeface="+mj-lt"/>
              <a:buAutoNum type="arabicPeriod"/>
            </a:pPr>
            <a:r>
              <a:rPr lang="en-US" dirty="0"/>
              <a:t>Program measure set includes an appropriate mix of measure types</a:t>
            </a:r>
          </a:p>
          <a:p>
            <a:pPr marL="457200" indent="-457200">
              <a:lnSpc>
                <a:spcPct val="120000"/>
              </a:lnSpc>
              <a:spcBef>
                <a:spcPts val="0"/>
              </a:spcBef>
              <a:spcAft>
                <a:spcPts val="600"/>
              </a:spcAft>
              <a:buFont typeface="+mj-lt"/>
              <a:buAutoNum type="arabicPeriod"/>
            </a:pPr>
            <a:r>
              <a:rPr lang="en-US" dirty="0"/>
              <a:t>Program measure set enables measurement of person- and family-centered care and services</a:t>
            </a:r>
          </a:p>
          <a:p>
            <a:pPr marL="457200" indent="-457200">
              <a:lnSpc>
                <a:spcPct val="120000"/>
              </a:lnSpc>
              <a:spcBef>
                <a:spcPts val="0"/>
              </a:spcBef>
              <a:spcAft>
                <a:spcPts val="600"/>
              </a:spcAft>
              <a:buFont typeface="+mj-lt"/>
              <a:buAutoNum type="arabicPeriod"/>
            </a:pPr>
            <a:r>
              <a:rPr lang="en-US" dirty="0"/>
              <a:t>Program measure set includes considerations for healthcare disparities and cultural competency</a:t>
            </a:r>
          </a:p>
          <a:p>
            <a:pPr marL="457200" indent="-457200">
              <a:lnSpc>
                <a:spcPct val="120000"/>
              </a:lnSpc>
              <a:spcBef>
                <a:spcPts val="0"/>
              </a:spcBef>
              <a:spcAft>
                <a:spcPts val="600"/>
              </a:spcAft>
              <a:buFont typeface="+mj-lt"/>
              <a:buAutoNum type="arabicPeriod"/>
            </a:pPr>
            <a:r>
              <a:rPr lang="en-US" dirty="0"/>
              <a:t>Program measure set promotes parsimony and alignment</a:t>
            </a:r>
          </a:p>
          <a:p>
            <a:pPr marL="457200" indent="-457200">
              <a:lnSpc>
                <a:spcPct val="120000"/>
              </a:lnSpc>
              <a:spcBef>
                <a:spcPts val="0"/>
              </a:spcBef>
              <a:spcAft>
                <a:spcPts val="600"/>
              </a:spcAft>
              <a:buFont typeface="+mj-lt"/>
              <a:buAutoNum type="arabicPeriod"/>
            </a:pPr>
            <a:r>
              <a:rPr lang="en-US" dirty="0"/>
              <a:t>Program measure set considers burden/operational criteria</a:t>
            </a:r>
          </a:p>
          <a:p>
            <a:endParaRPr lang="en-US" dirty="0"/>
          </a:p>
        </p:txBody>
      </p:sp>
      <p:sp>
        <p:nvSpPr>
          <p:cNvPr id="2" name="Title 1"/>
          <p:cNvSpPr>
            <a:spLocks noGrp="1"/>
          </p:cNvSpPr>
          <p:nvPr>
            <p:ph type="title"/>
          </p:nvPr>
        </p:nvSpPr>
        <p:spPr/>
        <p:txBody>
          <a:bodyPr/>
          <a:lstStyle/>
          <a:p>
            <a:r>
              <a:rPr lang="en-US" dirty="0"/>
              <a:t>MAP Measure Selection Criteria</a:t>
            </a:r>
          </a:p>
        </p:txBody>
      </p:sp>
    </p:spTree>
    <p:extLst>
      <p:ext uri="{BB962C8B-B14F-4D97-AF65-F5344CB8AC3E}">
        <p14:creationId xmlns:p14="http://schemas.microsoft.com/office/powerpoint/2010/main" val="23245849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858717D-8054-524C-BA62-C3F2223456F2}" type="slidenum">
              <a:rPr lang="en-US" smtClean="0"/>
              <a:pPr/>
              <a:t>50</a:t>
            </a:fld>
            <a:endParaRPr lang="en-US" dirty="0"/>
          </a:p>
        </p:txBody>
      </p:sp>
      <p:sp>
        <p:nvSpPr>
          <p:cNvPr id="3" name="Content Placeholder 2"/>
          <p:cNvSpPr>
            <a:spLocks noGrp="1"/>
          </p:cNvSpPr>
          <p:nvPr>
            <p:ph idx="1"/>
          </p:nvPr>
        </p:nvSpPr>
        <p:spPr/>
        <p:txBody>
          <a:bodyPr>
            <a:normAutofit/>
          </a:bodyPr>
          <a:lstStyle/>
          <a:p>
            <a:r>
              <a:rPr lang="en-US" dirty="0"/>
              <a:t>MAP Workgroups must reach a decision about every measure under consideration</a:t>
            </a:r>
          </a:p>
          <a:p>
            <a:pPr lvl="1"/>
            <a:r>
              <a:rPr lang="en-US" sz="2400" dirty="0"/>
              <a:t>Decision categories are standardized for consistency</a:t>
            </a:r>
          </a:p>
          <a:p>
            <a:pPr lvl="1"/>
            <a:r>
              <a:rPr lang="en-US" sz="2400" dirty="0"/>
              <a:t>Each decision should be accompanied by one or more statements of rationale that explains why each decision was reached</a:t>
            </a:r>
          </a:p>
          <a:p>
            <a:pPr marL="274320" lvl="1" indent="0">
              <a:buNone/>
            </a:pPr>
            <a:endParaRPr lang="en-US" sz="2400" dirty="0"/>
          </a:p>
          <a:p>
            <a:endParaRPr lang="en-US" dirty="0"/>
          </a:p>
        </p:txBody>
      </p:sp>
      <p:sp>
        <p:nvSpPr>
          <p:cNvPr id="2" name="Title 1"/>
          <p:cNvSpPr>
            <a:spLocks noGrp="1"/>
          </p:cNvSpPr>
          <p:nvPr>
            <p:ph type="title"/>
          </p:nvPr>
        </p:nvSpPr>
        <p:spPr/>
        <p:txBody>
          <a:bodyPr/>
          <a:lstStyle/>
          <a:p>
            <a:r>
              <a:rPr lang="en-US" dirty="0"/>
              <a:t>Evaluate Measures Under Consideration</a:t>
            </a:r>
          </a:p>
        </p:txBody>
      </p:sp>
    </p:spTree>
    <p:extLst>
      <p:ext uri="{BB962C8B-B14F-4D97-AF65-F5344CB8AC3E}">
        <p14:creationId xmlns:p14="http://schemas.microsoft.com/office/powerpoint/2010/main" val="3036906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ED242ED-636D-4135-BC49-1FABD804422C}" type="slidenum">
              <a:rPr lang="en-US" smtClean="0"/>
              <a:pPr/>
              <a:t>51</a:t>
            </a:fld>
            <a:endParaRPr lang="en-US" dirty="0"/>
          </a:p>
        </p:txBody>
      </p:sp>
      <p:sp>
        <p:nvSpPr>
          <p:cNvPr id="20" name="Rectangle 19"/>
          <p:cNvSpPr/>
          <p:nvPr/>
        </p:nvSpPr>
        <p:spPr>
          <a:xfrm>
            <a:off x="457200" y="1961134"/>
            <a:ext cx="7707086" cy="1971309"/>
          </a:xfrm>
          <a:prstGeom prst="rect">
            <a:avLst/>
          </a:prstGeom>
        </p:spPr>
        <p:txBody>
          <a:bodyPr wrap="square">
            <a:spAutoFit/>
          </a:bodyPr>
          <a:lstStyle/>
          <a:p>
            <a:pPr marL="342900" indent="-342900" defTabSz="844550">
              <a:lnSpc>
                <a:spcPct val="90000"/>
              </a:lnSpc>
              <a:spcBef>
                <a:spcPct val="0"/>
              </a:spcBef>
              <a:spcAft>
                <a:spcPct val="35000"/>
              </a:spcAft>
              <a:buFont typeface="Arial" panose="020B0604020202020204" pitchFamily="34" charset="0"/>
              <a:buChar char="•"/>
            </a:pPr>
            <a:r>
              <a:rPr lang="en-US" sz="2200" dirty="0">
                <a:solidFill>
                  <a:srgbClr val="595959"/>
                </a:solidFill>
                <a:latin typeface="Verdana"/>
                <a:cs typeface="Verdana"/>
              </a:rPr>
              <a:t>Support for Rulemaking</a:t>
            </a:r>
          </a:p>
          <a:p>
            <a:pPr marL="342900" indent="-342900" defTabSz="844550">
              <a:lnSpc>
                <a:spcPct val="90000"/>
              </a:lnSpc>
              <a:spcBef>
                <a:spcPct val="0"/>
              </a:spcBef>
              <a:spcAft>
                <a:spcPct val="35000"/>
              </a:spcAft>
              <a:buFont typeface="Arial" panose="020B0604020202020204" pitchFamily="34" charset="0"/>
              <a:buChar char="•"/>
            </a:pPr>
            <a:r>
              <a:rPr lang="en-US" sz="2200" dirty="0">
                <a:solidFill>
                  <a:srgbClr val="595959"/>
                </a:solidFill>
                <a:latin typeface="Verdana"/>
                <a:cs typeface="Verdana"/>
              </a:rPr>
              <a:t>Conditional Support for Rulemaking</a:t>
            </a:r>
          </a:p>
          <a:p>
            <a:pPr marL="342900" indent="-342900" defTabSz="844550">
              <a:lnSpc>
                <a:spcPct val="90000"/>
              </a:lnSpc>
              <a:spcBef>
                <a:spcPct val="0"/>
              </a:spcBef>
              <a:spcAft>
                <a:spcPct val="35000"/>
              </a:spcAft>
              <a:buFont typeface="Arial" panose="020B0604020202020204" pitchFamily="34" charset="0"/>
              <a:buChar char="•"/>
            </a:pPr>
            <a:r>
              <a:rPr lang="en-US" sz="2200" dirty="0">
                <a:solidFill>
                  <a:srgbClr val="595959"/>
                </a:solidFill>
                <a:latin typeface="Verdana"/>
                <a:cs typeface="Verdana"/>
              </a:rPr>
              <a:t>Do not Support for Rulemaking with Potential for Mitigation</a:t>
            </a:r>
          </a:p>
          <a:p>
            <a:pPr marL="342900" indent="-342900" defTabSz="844550">
              <a:lnSpc>
                <a:spcPct val="90000"/>
              </a:lnSpc>
              <a:spcBef>
                <a:spcPct val="0"/>
              </a:spcBef>
              <a:spcAft>
                <a:spcPct val="35000"/>
              </a:spcAft>
              <a:buFont typeface="Arial" panose="020B0604020202020204" pitchFamily="34" charset="0"/>
              <a:buChar char="•"/>
            </a:pPr>
            <a:r>
              <a:rPr lang="en-US" sz="2200" dirty="0">
                <a:solidFill>
                  <a:srgbClr val="595959"/>
                </a:solidFill>
                <a:latin typeface="Verdana"/>
                <a:cs typeface="Verdana"/>
              </a:rPr>
              <a:t>Do Not Support for Rulemaking</a:t>
            </a:r>
            <a:endParaRPr lang="en-US" dirty="0">
              <a:solidFill>
                <a:prstClr val="black"/>
              </a:solidFill>
              <a:latin typeface="Calibri Light"/>
              <a:cs typeface="Calibri Light"/>
            </a:endParaRPr>
          </a:p>
        </p:txBody>
      </p:sp>
      <p:sp>
        <p:nvSpPr>
          <p:cNvPr id="2" name="Title 1"/>
          <p:cNvSpPr>
            <a:spLocks noGrp="1"/>
          </p:cNvSpPr>
          <p:nvPr>
            <p:ph type="title"/>
          </p:nvPr>
        </p:nvSpPr>
        <p:spPr/>
        <p:txBody>
          <a:bodyPr/>
          <a:lstStyle/>
          <a:p>
            <a:r>
              <a:rPr lang="en-US" dirty="0"/>
              <a:t>MAP Decision Categories</a:t>
            </a:r>
          </a:p>
        </p:txBody>
      </p:sp>
    </p:spTree>
    <p:extLst>
      <p:ext uri="{BB962C8B-B14F-4D97-AF65-F5344CB8AC3E}">
        <p14:creationId xmlns:p14="http://schemas.microsoft.com/office/powerpoint/2010/main" val="12554129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858717D-8054-524C-BA62-C3F2223456F2}" type="slidenum">
              <a:rPr lang="en-US" smtClean="0"/>
              <a:pPr/>
              <a:t>52</a:t>
            </a:fld>
            <a:endParaRPr lang="en-US" dirty="0"/>
          </a:p>
        </p:txBody>
      </p:sp>
      <p:sp>
        <p:nvSpPr>
          <p:cNvPr id="3" name="Content Placeholder 2"/>
          <p:cNvSpPr>
            <a:spLocks noGrp="1"/>
          </p:cNvSpPr>
          <p:nvPr>
            <p:ph idx="1"/>
          </p:nvPr>
        </p:nvSpPr>
        <p:spPr/>
        <p:txBody>
          <a:bodyPr>
            <a:normAutofit fontScale="92500" lnSpcReduction="20000"/>
          </a:bodyPr>
          <a:lstStyle/>
          <a:p>
            <a:pPr marL="0" indent="0">
              <a:buNone/>
            </a:pPr>
            <a:r>
              <a:rPr lang="en-US" dirty="0"/>
              <a:t>To facilitate MAP’s voting process, NQF staff will conduct a preliminary analysis of each measure under consideration. </a:t>
            </a:r>
          </a:p>
          <a:p>
            <a:pPr marL="0" indent="0">
              <a:buNone/>
            </a:pPr>
            <a:endParaRPr lang="en-US" sz="900" dirty="0"/>
          </a:p>
          <a:p>
            <a:pPr marL="0" indent="0">
              <a:buNone/>
            </a:pPr>
            <a:r>
              <a:rPr lang="en-US" dirty="0"/>
              <a:t>The preliminary analysis is an algorithm that asks a series of questions about each measure under consideration. This algorithm was:</a:t>
            </a:r>
          </a:p>
          <a:p>
            <a:r>
              <a:rPr lang="en-US" dirty="0"/>
              <a:t>Developed from the MAP Measure Selection Criteria, and approved by the MAP Coordinating Committee, to evaluate each measure </a:t>
            </a:r>
          </a:p>
          <a:p>
            <a:r>
              <a:rPr lang="en-US" dirty="0"/>
              <a:t>Intended to provide MAP members with a succinct profile of each measure and to serve as a starting point for MAP discussions </a:t>
            </a:r>
          </a:p>
          <a:p>
            <a:endParaRPr lang="en-US" dirty="0"/>
          </a:p>
        </p:txBody>
      </p:sp>
      <p:sp>
        <p:nvSpPr>
          <p:cNvPr id="2" name="Title 1"/>
          <p:cNvSpPr>
            <a:spLocks noGrp="1"/>
          </p:cNvSpPr>
          <p:nvPr>
            <p:ph type="title"/>
          </p:nvPr>
        </p:nvSpPr>
        <p:spPr/>
        <p:txBody>
          <a:bodyPr/>
          <a:lstStyle/>
          <a:p>
            <a:r>
              <a:rPr lang="en-US" dirty="0"/>
              <a:t>Preliminary Analysis of Measures Under Consideration</a:t>
            </a:r>
          </a:p>
        </p:txBody>
      </p:sp>
    </p:spTree>
    <p:extLst>
      <p:ext uri="{BB962C8B-B14F-4D97-AF65-F5344CB8AC3E}">
        <p14:creationId xmlns:p14="http://schemas.microsoft.com/office/powerpoint/2010/main" val="23559553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858717D-8054-524C-BA62-C3F2223456F2}" type="slidenum">
              <a:rPr lang="en-US" smtClean="0"/>
              <a:pPr/>
              <a:t>53</a:t>
            </a:fld>
            <a:endParaRPr lang="en-US" dirty="0"/>
          </a:p>
        </p:txBody>
      </p:sp>
      <p:sp>
        <p:nvSpPr>
          <p:cNvPr id="3" name="Content Placeholder 2"/>
          <p:cNvSpPr>
            <a:spLocks noGrp="1"/>
          </p:cNvSpPr>
          <p:nvPr>
            <p:ph idx="1"/>
          </p:nvPr>
        </p:nvSpPr>
        <p:spPr/>
        <p:txBody>
          <a:bodyPr>
            <a:normAutofit fontScale="77500" lnSpcReduction="20000"/>
          </a:bodyPr>
          <a:lstStyle/>
          <a:p>
            <a:pPr marL="514350" lvl="0" indent="-514350">
              <a:buFont typeface="+mj-lt"/>
              <a:buAutoNum type="arabicPeriod"/>
            </a:pPr>
            <a:r>
              <a:rPr lang="en-US" dirty="0"/>
              <a:t>The measure addresses a critical quality objective not currently, adequately addressed by the measures in the program set. 	</a:t>
            </a:r>
          </a:p>
          <a:p>
            <a:pPr marL="514350" lvl="0" indent="-514350">
              <a:buFont typeface="+mj-lt"/>
              <a:buAutoNum type="arabicPeriod"/>
            </a:pPr>
            <a:r>
              <a:rPr lang="en-US" dirty="0"/>
              <a:t>The measure is an outcome measure or is evidence-based. </a:t>
            </a:r>
          </a:p>
          <a:p>
            <a:pPr marL="514350" lvl="0" indent="-514350">
              <a:buFont typeface="+mj-lt"/>
              <a:buAutoNum type="arabicPeriod"/>
            </a:pPr>
            <a:r>
              <a:rPr lang="en-US" dirty="0"/>
              <a:t>The measure addresses a quality challenge. 	</a:t>
            </a:r>
          </a:p>
          <a:p>
            <a:pPr marL="514350" lvl="0" indent="-514350">
              <a:buFont typeface="+mj-lt"/>
              <a:buAutoNum type="arabicPeriod"/>
            </a:pPr>
            <a:r>
              <a:rPr lang="en-US" dirty="0"/>
              <a:t>The measure contributes to efficient use of resources and/or supports alignment of measurement across programs. 	 </a:t>
            </a:r>
          </a:p>
          <a:p>
            <a:pPr marL="514350" lvl="0" indent="-514350">
              <a:buFont typeface="+mj-lt"/>
              <a:buAutoNum type="arabicPeriod"/>
            </a:pPr>
            <a:r>
              <a:rPr lang="en-US" dirty="0"/>
              <a:t>The measure can be feasibly reported.	 </a:t>
            </a:r>
          </a:p>
          <a:p>
            <a:pPr marL="514350" lvl="0" indent="-514350">
              <a:buFont typeface="+mj-lt"/>
              <a:buAutoNum type="arabicPeriod"/>
            </a:pPr>
            <a:r>
              <a:rPr lang="en-US" dirty="0"/>
              <a:t>The measure is NQF-endorsed or has been submitted for NQF-endorsement for the program’s setting and level of analysis.	</a:t>
            </a:r>
          </a:p>
          <a:p>
            <a:pPr marL="514350" lvl="0" indent="-514350">
              <a:buFont typeface="+mj-lt"/>
              <a:buAutoNum type="arabicPeriod"/>
            </a:pPr>
            <a:r>
              <a:rPr lang="en-US" dirty="0"/>
              <a:t>If a measure is in current use, no implementation issues have been identified.</a:t>
            </a:r>
          </a:p>
        </p:txBody>
      </p:sp>
      <p:sp>
        <p:nvSpPr>
          <p:cNvPr id="2" name="Title 1"/>
          <p:cNvSpPr>
            <a:spLocks noGrp="1"/>
          </p:cNvSpPr>
          <p:nvPr>
            <p:ph type="title"/>
          </p:nvPr>
        </p:nvSpPr>
        <p:spPr/>
        <p:txBody>
          <a:bodyPr/>
          <a:lstStyle/>
          <a:p>
            <a:r>
              <a:rPr lang="en-US" dirty="0"/>
              <a:t>MAP Preliminary Analysis Algorithm</a:t>
            </a:r>
          </a:p>
        </p:txBody>
      </p:sp>
    </p:spTree>
    <p:extLst>
      <p:ext uri="{BB962C8B-B14F-4D97-AF65-F5344CB8AC3E}">
        <p14:creationId xmlns:p14="http://schemas.microsoft.com/office/powerpoint/2010/main" val="42598175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858717D-8054-524C-BA62-C3F2223456F2}" type="slidenum">
              <a:rPr lang="en-US" smtClean="0"/>
              <a:pPr/>
              <a:t>54</a:t>
            </a:fld>
            <a:endParaRPr lang="en-US" dirty="0"/>
          </a:p>
        </p:txBody>
      </p:sp>
      <p:pic>
        <p:nvPicPr>
          <p:cNvPr id="5" name="Content Placeholder 4" descr="Chart showing events from September (MAP strategic guidance) through workgroup meetings in December, to pre-rulemaking deliverables in February-March." title="MAP Timeline"/>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1554962"/>
            <a:ext cx="8305800" cy="3139245"/>
          </a:xfrm>
        </p:spPr>
      </p:pic>
      <p:sp>
        <p:nvSpPr>
          <p:cNvPr id="6" name="Rectangle 5"/>
          <p:cNvSpPr/>
          <p:nvPr/>
        </p:nvSpPr>
        <p:spPr>
          <a:xfrm>
            <a:off x="621030" y="3501812"/>
            <a:ext cx="1123186" cy="131064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1120" tIns="71120" rIns="71120" bIns="71120" numCol="1" spcCol="1270" anchor="b" anchorCtr="0">
            <a:noAutofit/>
          </a:bodyPr>
          <a:lstStyle/>
          <a:p>
            <a:pPr algn="ctr" defTabSz="444500">
              <a:lnSpc>
                <a:spcPct val="90000"/>
              </a:lnSpc>
              <a:spcBef>
                <a:spcPct val="0"/>
              </a:spcBef>
              <a:spcAft>
                <a:spcPct val="35000"/>
              </a:spcAft>
            </a:pPr>
            <a:r>
              <a:rPr lang="en-US" sz="1050" b="1" dirty="0">
                <a:solidFill>
                  <a:srgbClr val="F79646">
                    <a:lumMod val="50000"/>
                  </a:srgbClr>
                </a:solidFill>
              </a:rPr>
              <a:t>Sept</a:t>
            </a:r>
            <a:endParaRPr lang="en-US" sz="1050" dirty="0">
              <a:solidFill>
                <a:prstClr val="black">
                  <a:hueOff val="0"/>
                  <a:satOff val="0"/>
                  <a:lumOff val="0"/>
                  <a:alphaOff val="0"/>
                </a:prstClr>
              </a:solidFill>
            </a:endParaRPr>
          </a:p>
          <a:p>
            <a:pPr algn="ctr"/>
            <a:r>
              <a:rPr lang="en-US" sz="1000" dirty="0">
                <a:solidFill>
                  <a:prstClr val="black">
                    <a:hueOff val="0"/>
                    <a:satOff val="0"/>
                    <a:lumOff val="0"/>
                    <a:alphaOff val="0"/>
                  </a:prstClr>
                </a:solidFill>
              </a:rPr>
              <a:t>MAP Coordinating Committee to discuss strategic guidance for the workgroups to use during pre-rulemaking</a:t>
            </a:r>
          </a:p>
        </p:txBody>
      </p:sp>
      <p:sp>
        <p:nvSpPr>
          <p:cNvPr id="7" name="Oval 6" descr="Sept" title="Sept"/>
          <p:cNvSpPr/>
          <p:nvPr/>
        </p:nvSpPr>
        <p:spPr>
          <a:xfrm>
            <a:off x="1018793" y="2960755"/>
            <a:ext cx="327660" cy="327660"/>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pic>
        <p:nvPicPr>
          <p:cNvPr id="17" name="Picture 16" descr="Schedule chart of MAP recommendations, guidance for hospitals, and guidance for clinicians and special programs (February through March)." title="MAP Recommendations"/>
          <p:cNvPicPr>
            <a:picLocks noChangeAspect="1"/>
          </p:cNvPicPr>
          <p:nvPr/>
        </p:nvPicPr>
        <p:blipFill>
          <a:blip r:embed="rId4"/>
          <a:stretch>
            <a:fillRect/>
          </a:stretch>
        </p:blipFill>
        <p:spPr>
          <a:xfrm>
            <a:off x="682415" y="4453027"/>
            <a:ext cx="7779170" cy="2005758"/>
          </a:xfrm>
          <a:prstGeom prst="rect">
            <a:avLst/>
          </a:prstGeom>
        </p:spPr>
      </p:pic>
      <p:sp>
        <p:nvSpPr>
          <p:cNvPr id="2" name="Title 1"/>
          <p:cNvSpPr>
            <a:spLocks noGrp="1"/>
          </p:cNvSpPr>
          <p:nvPr>
            <p:ph type="title"/>
          </p:nvPr>
        </p:nvSpPr>
        <p:spPr/>
        <p:txBody>
          <a:bodyPr/>
          <a:lstStyle/>
          <a:p>
            <a:r>
              <a:rPr lang="en-US" dirty="0"/>
              <a:t>MAP Approach to Pre-Rulemaking</a:t>
            </a:r>
          </a:p>
        </p:txBody>
      </p:sp>
    </p:spTree>
    <p:extLst>
      <p:ext uri="{BB962C8B-B14F-4D97-AF65-F5344CB8AC3E}">
        <p14:creationId xmlns:p14="http://schemas.microsoft.com/office/powerpoint/2010/main" val="10094738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858717D-8054-524C-BA62-C3F2223456F2}" type="slidenum">
              <a:rPr lang="en-US" smtClean="0"/>
              <a:pPr/>
              <a:t>55</a:t>
            </a:fld>
            <a:endParaRPr lang="en-US" dirty="0"/>
          </a:p>
        </p:txBody>
      </p:sp>
      <p:sp>
        <p:nvSpPr>
          <p:cNvPr id="3" name="Content Placeholder 2"/>
          <p:cNvSpPr>
            <a:spLocks noGrp="1"/>
          </p:cNvSpPr>
          <p:nvPr>
            <p:ph idx="1"/>
          </p:nvPr>
        </p:nvSpPr>
        <p:spPr/>
        <p:txBody>
          <a:bodyPr>
            <a:normAutofit lnSpcReduction="10000"/>
          </a:bodyPr>
          <a:lstStyle/>
          <a:p>
            <a:r>
              <a:rPr lang="en-US" dirty="0"/>
              <a:t>One-third of the seats on MAP are eligible for reappointment each year</a:t>
            </a:r>
          </a:p>
          <a:p>
            <a:r>
              <a:rPr lang="en-US" dirty="0"/>
              <a:t>The formal call for nominations occurs in the early Spring but NQF accepts nominations year round</a:t>
            </a:r>
          </a:p>
          <a:p>
            <a:r>
              <a:rPr lang="en-US" dirty="0"/>
              <a:t>For more information and to apply, please visit the NQF Committee Nominations webpage at </a:t>
            </a:r>
            <a:r>
              <a:rPr lang="en-US" dirty="0">
                <a:hlinkClick r:id="rId3"/>
              </a:rPr>
              <a:t>http://www.qualityforum.org/nominations/</a:t>
            </a:r>
            <a:endParaRPr lang="en-US" dirty="0"/>
          </a:p>
          <a:p>
            <a:r>
              <a:rPr lang="en-US" dirty="0"/>
              <a:t>Nominations are sought from organizations and individual subject matter experts</a:t>
            </a:r>
          </a:p>
          <a:p>
            <a:endParaRPr lang="en-US" dirty="0"/>
          </a:p>
        </p:txBody>
      </p:sp>
      <p:sp>
        <p:nvSpPr>
          <p:cNvPr id="2" name="Title 1"/>
          <p:cNvSpPr>
            <a:spLocks noGrp="1"/>
          </p:cNvSpPr>
          <p:nvPr>
            <p:ph type="title"/>
          </p:nvPr>
        </p:nvSpPr>
        <p:spPr/>
        <p:txBody>
          <a:bodyPr/>
          <a:lstStyle/>
          <a:p>
            <a:r>
              <a:rPr lang="en-US" dirty="0"/>
              <a:t>Nominations to Serve on the MAP</a:t>
            </a:r>
          </a:p>
        </p:txBody>
      </p:sp>
    </p:spTree>
    <p:extLst>
      <p:ext uri="{BB962C8B-B14F-4D97-AF65-F5344CB8AC3E}">
        <p14:creationId xmlns:p14="http://schemas.microsoft.com/office/powerpoint/2010/main" val="34550315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858717D-8054-524C-BA62-C3F2223456F2}" type="slidenum">
              <a:rPr lang="en-US" smtClean="0"/>
              <a:t>56</a:t>
            </a:fld>
            <a:endParaRPr lang="en-US" dirty="0"/>
          </a:p>
        </p:txBody>
      </p:sp>
      <p:sp>
        <p:nvSpPr>
          <p:cNvPr id="2" name="Title 1"/>
          <p:cNvSpPr>
            <a:spLocks noGrp="1"/>
          </p:cNvSpPr>
          <p:nvPr>
            <p:ph type="title"/>
          </p:nvPr>
        </p:nvSpPr>
        <p:spPr/>
        <p:txBody>
          <a:bodyPr/>
          <a:lstStyle/>
          <a:p>
            <a:r>
              <a:rPr lang="en-US"/>
              <a:t>Jira 2019</a:t>
            </a:r>
            <a:endParaRPr lang="en-US" dirty="0"/>
          </a:p>
        </p:txBody>
      </p:sp>
    </p:spTree>
    <p:extLst>
      <p:ext uri="{BB962C8B-B14F-4D97-AF65-F5344CB8AC3E}">
        <p14:creationId xmlns:p14="http://schemas.microsoft.com/office/powerpoint/2010/main" val="5662572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858717D-8054-524C-BA62-C3F2223456F2}" type="slidenum">
              <a:rPr lang="en-US" smtClean="0"/>
              <a:t>57</a:t>
            </a:fld>
            <a:endParaRPr lang="en-US" dirty="0"/>
          </a:p>
        </p:txBody>
      </p:sp>
      <p:sp>
        <p:nvSpPr>
          <p:cNvPr id="3" name="Content Placeholder 2"/>
          <p:cNvSpPr>
            <a:spLocks noGrp="1"/>
          </p:cNvSpPr>
          <p:nvPr>
            <p:ph idx="1"/>
          </p:nvPr>
        </p:nvSpPr>
        <p:spPr>
          <a:xfrm>
            <a:off x="457200" y="1799333"/>
            <a:ext cx="8229600" cy="3826052"/>
          </a:xfrm>
        </p:spPr>
        <p:txBody>
          <a:bodyPr/>
          <a:lstStyle/>
          <a:p>
            <a:r>
              <a:rPr lang="en-US"/>
              <a:t>Renamed one program; more choices in several drop-downs</a:t>
            </a:r>
            <a:endParaRPr lang="en-US" dirty="0"/>
          </a:p>
          <a:p>
            <a:r>
              <a:rPr lang="en-US"/>
              <a:t>May now select a secondary </a:t>
            </a:r>
            <a:r>
              <a:rPr lang="en-US" dirty="0"/>
              <a:t>healthcare priority</a:t>
            </a:r>
          </a:p>
          <a:p>
            <a:r>
              <a:rPr lang="en-US"/>
              <a:t>May now select a secondary </a:t>
            </a:r>
            <a:r>
              <a:rPr lang="en-US" dirty="0"/>
              <a:t>Meaningful Measure</a:t>
            </a:r>
          </a:p>
          <a:p>
            <a:r>
              <a:rPr lang="en-US"/>
              <a:t>Different choices for Data Sources and How Reported</a:t>
            </a:r>
          </a:p>
          <a:p>
            <a:r>
              <a:rPr lang="en-US"/>
              <a:t>Users are invited to use “Comments” if needed to define or elaborate on specific sources and reporting methods that are not in drop-down list</a:t>
            </a:r>
            <a:endParaRPr lang="en-US" dirty="0"/>
          </a:p>
          <a:p>
            <a:endParaRPr lang="en-US" dirty="0"/>
          </a:p>
        </p:txBody>
      </p:sp>
      <p:sp>
        <p:nvSpPr>
          <p:cNvPr id="2" name="Title 1"/>
          <p:cNvSpPr>
            <a:spLocks noGrp="1"/>
          </p:cNvSpPr>
          <p:nvPr>
            <p:ph type="title"/>
          </p:nvPr>
        </p:nvSpPr>
        <p:spPr/>
        <p:txBody>
          <a:bodyPr/>
          <a:lstStyle/>
          <a:p>
            <a:r>
              <a:rPr lang="en-US" dirty="0"/>
              <a:t>New </a:t>
            </a:r>
            <a:r>
              <a:rPr lang="en-US"/>
              <a:t>for 2019</a:t>
            </a:r>
            <a:endParaRPr lang="en-US" dirty="0"/>
          </a:p>
        </p:txBody>
      </p:sp>
    </p:spTree>
    <p:extLst>
      <p:ext uri="{BB962C8B-B14F-4D97-AF65-F5344CB8AC3E}">
        <p14:creationId xmlns:p14="http://schemas.microsoft.com/office/powerpoint/2010/main" val="89327734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858717D-8054-524C-BA62-C3F2223456F2}" type="slidenum">
              <a:rPr lang="en-US" smtClean="0"/>
              <a:t>58</a:t>
            </a:fld>
            <a:endParaRPr lang="en-US" dirty="0"/>
          </a:p>
        </p:txBody>
      </p:sp>
      <p:sp>
        <p:nvSpPr>
          <p:cNvPr id="3" name="Content Placeholder 2"/>
          <p:cNvSpPr>
            <a:spLocks noGrp="1"/>
          </p:cNvSpPr>
          <p:nvPr>
            <p:ph idx="1"/>
          </p:nvPr>
        </p:nvSpPr>
        <p:spPr>
          <a:xfrm>
            <a:off x="457200" y="1799333"/>
            <a:ext cx="8229600" cy="3826052"/>
          </a:xfrm>
        </p:spPr>
        <p:txBody>
          <a:bodyPr/>
          <a:lstStyle/>
          <a:p>
            <a:r>
              <a:rPr lang="en-US"/>
              <a:t>“EHR Incentive” renamed to reflect “Promoting Interoperability” for hospitals and providers</a:t>
            </a:r>
          </a:p>
          <a:p>
            <a:r>
              <a:rPr lang="en-US"/>
              <a:t>“Exclusions” field also has “Exceptions”</a:t>
            </a:r>
          </a:p>
          <a:p>
            <a:r>
              <a:rPr lang="en-US"/>
              <a:t>Under the priority </a:t>
            </a:r>
            <a:r>
              <a:rPr lang="en-US" b="1"/>
              <a:t>“Person and Family Engagement,”</a:t>
            </a:r>
            <a:r>
              <a:rPr lang="en-US"/>
              <a:t> the MMA “Patient reported functional outcomes” has changed to read </a:t>
            </a:r>
            <a:r>
              <a:rPr lang="en-US" b="1"/>
              <a:t>“Functional outcomes”</a:t>
            </a:r>
          </a:p>
          <a:p>
            <a:r>
              <a:rPr lang="en-US"/>
              <a:t>Secondary priorities and MMAs are optional</a:t>
            </a:r>
          </a:p>
          <a:p>
            <a:endParaRPr lang="en-US" dirty="0"/>
          </a:p>
          <a:p>
            <a:endParaRPr lang="en-US" dirty="0"/>
          </a:p>
        </p:txBody>
      </p:sp>
      <p:sp>
        <p:nvSpPr>
          <p:cNvPr id="2" name="Title 1"/>
          <p:cNvSpPr>
            <a:spLocks noGrp="1"/>
          </p:cNvSpPr>
          <p:nvPr>
            <p:ph type="title"/>
          </p:nvPr>
        </p:nvSpPr>
        <p:spPr/>
        <p:txBody>
          <a:bodyPr/>
          <a:lstStyle/>
          <a:p>
            <a:r>
              <a:rPr lang="en-US" dirty="0"/>
              <a:t>New </a:t>
            </a:r>
            <a:r>
              <a:rPr lang="en-US"/>
              <a:t>for 2019 (continued)</a:t>
            </a:r>
            <a:endParaRPr lang="en-US" dirty="0"/>
          </a:p>
        </p:txBody>
      </p:sp>
    </p:spTree>
    <p:extLst>
      <p:ext uri="{BB962C8B-B14F-4D97-AF65-F5344CB8AC3E}">
        <p14:creationId xmlns:p14="http://schemas.microsoft.com/office/powerpoint/2010/main" val="40637754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858717D-8054-524C-BA62-C3F2223456F2}" type="slidenum">
              <a:rPr lang="en-US" smtClean="0"/>
              <a:t>5</a:t>
            </a:fld>
            <a:endParaRPr lang="en-US" dirty="0"/>
          </a:p>
        </p:txBody>
      </p:sp>
      <p:pic>
        <p:nvPicPr>
          <p:cNvPr id="5" name="Picture 4" descr="Meaningful Measures graphic showing how  they are guided by four strategic goals: empowering, supporting, ushering, and improving">
            <a:extLst>
              <a:ext uri="{FF2B5EF4-FFF2-40B4-BE49-F238E27FC236}">
                <a16:creationId xmlns:a16="http://schemas.microsoft.com/office/drawing/2014/main" id="{EFA0B737-9CF0-44A0-8856-460A09EE6C25}"/>
              </a:ext>
            </a:extLst>
          </p:cNvPr>
          <p:cNvPicPr>
            <a:picLocks noChangeAspect="1"/>
          </p:cNvPicPr>
          <p:nvPr/>
        </p:nvPicPr>
        <p:blipFill>
          <a:blip r:embed="rId3"/>
          <a:stretch>
            <a:fillRect/>
          </a:stretch>
        </p:blipFill>
        <p:spPr>
          <a:xfrm>
            <a:off x="2221864" y="1435930"/>
            <a:ext cx="4700272" cy="4606777"/>
          </a:xfrm>
          <a:prstGeom prst="rect">
            <a:avLst/>
          </a:prstGeom>
        </p:spPr>
      </p:pic>
      <p:sp>
        <p:nvSpPr>
          <p:cNvPr id="6" name="Text Placeholder 2">
            <a:extLst>
              <a:ext uri="{FF2B5EF4-FFF2-40B4-BE49-F238E27FC236}">
                <a16:creationId xmlns:a16="http://schemas.microsoft.com/office/drawing/2014/main" id="{7B15274B-DBC7-4B7A-AF83-D14DB2FDA173}"/>
              </a:ext>
            </a:extLst>
          </p:cNvPr>
          <p:cNvSpPr txBox="1">
            <a:spLocks/>
          </p:cNvSpPr>
          <p:nvPr/>
        </p:nvSpPr>
        <p:spPr>
          <a:xfrm>
            <a:off x="6922136" y="4931237"/>
            <a:ext cx="1929138" cy="728333"/>
          </a:xfrm>
          <a:prstGeom prst="rect">
            <a:avLst/>
          </a:prstGeom>
        </p:spPr>
        <p:txBody>
          <a:bodyPr/>
          <a:lstStyle>
            <a:lvl1pPr marL="228600" indent="-228600" algn="l" defTabSz="914400" rtl="0" eaLnBrk="1" latinLnBrk="0" hangingPunct="1">
              <a:lnSpc>
                <a:spcPct val="90000"/>
              </a:lnSpc>
              <a:spcBef>
                <a:spcPts val="1000"/>
              </a:spcBef>
              <a:buFont typeface="Arial"/>
              <a:buChar char="•"/>
              <a:defRPr sz="2400" b="0" i="0" kern="1200">
                <a:solidFill>
                  <a:schemeClr val="tx1"/>
                </a:solidFill>
                <a:latin typeface="+mn-lt"/>
                <a:ea typeface="Avenir Medium" charset="0"/>
                <a:cs typeface="Avenir Medium"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buNone/>
            </a:pPr>
            <a:r>
              <a:rPr lang="en-US" sz="1500" dirty="0"/>
              <a:t>Improve the CMS customer experience</a:t>
            </a:r>
          </a:p>
        </p:txBody>
      </p:sp>
      <p:sp>
        <p:nvSpPr>
          <p:cNvPr id="7" name="Text Placeholder 2">
            <a:extLst>
              <a:ext uri="{FF2B5EF4-FFF2-40B4-BE49-F238E27FC236}">
                <a16:creationId xmlns:a16="http://schemas.microsoft.com/office/drawing/2014/main" id="{4E71BFA9-B3AA-4736-A944-BA4A72DD708F}"/>
              </a:ext>
            </a:extLst>
          </p:cNvPr>
          <p:cNvSpPr txBox="1">
            <a:spLocks/>
          </p:cNvSpPr>
          <p:nvPr/>
        </p:nvSpPr>
        <p:spPr>
          <a:xfrm>
            <a:off x="6922136" y="1654759"/>
            <a:ext cx="1929138" cy="1199184"/>
          </a:xfrm>
          <a:prstGeom prst="rect">
            <a:avLst/>
          </a:prstGeom>
        </p:spPr>
        <p:txBody>
          <a:bodyPr/>
          <a:lstStyle>
            <a:lvl1pPr marL="228600" indent="-228600" algn="l" defTabSz="914400" rtl="0" eaLnBrk="1" latinLnBrk="0" hangingPunct="1">
              <a:lnSpc>
                <a:spcPct val="90000"/>
              </a:lnSpc>
              <a:spcBef>
                <a:spcPts val="1000"/>
              </a:spcBef>
              <a:buFont typeface="Arial"/>
              <a:buChar char="•"/>
              <a:defRPr sz="2400" b="0" i="0" kern="1200">
                <a:solidFill>
                  <a:schemeClr val="tx1"/>
                </a:solidFill>
                <a:latin typeface="+mn-lt"/>
                <a:ea typeface="Avenir Medium" charset="0"/>
                <a:cs typeface="Avenir Medium"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buNone/>
            </a:pPr>
            <a:r>
              <a:rPr lang="en-US" sz="1500" dirty="0"/>
              <a:t>Usher in a new era </a:t>
            </a:r>
            <a:br>
              <a:rPr lang="en-US" sz="1500" dirty="0"/>
            </a:br>
            <a:r>
              <a:rPr lang="en-US" sz="1500" dirty="0"/>
              <a:t>of state flexibility and local leadership</a:t>
            </a:r>
          </a:p>
        </p:txBody>
      </p:sp>
      <p:sp>
        <p:nvSpPr>
          <p:cNvPr id="8" name="Text Placeholder 2">
            <a:extLst>
              <a:ext uri="{FF2B5EF4-FFF2-40B4-BE49-F238E27FC236}">
                <a16:creationId xmlns:a16="http://schemas.microsoft.com/office/drawing/2014/main" id="{2E79FDDA-42AD-4781-9868-C242A3E3E98F}"/>
              </a:ext>
            </a:extLst>
          </p:cNvPr>
          <p:cNvSpPr txBox="1">
            <a:spLocks/>
          </p:cNvSpPr>
          <p:nvPr/>
        </p:nvSpPr>
        <p:spPr>
          <a:xfrm>
            <a:off x="24836" y="1637572"/>
            <a:ext cx="2197028" cy="1252763"/>
          </a:xfrm>
          <a:prstGeom prst="rect">
            <a:avLst/>
          </a:prstGeom>
        </p:spPr>
        <p:txBody>
          <a:bodyPr/>
          <a:lstStyle>
            <a:lvl1pPr marL="228600" indent="-228600" algn="l" defTabSz="914400" rtl="0" eaLnBrk="1" latinLnBrk="0" hangingPunct="1">
              <a:lnSpc>
                <a:spcPct val="90000"/>
              </a:lnSpc>
              <a:spcBef>
                <a:spcPts val="1000"/>
              </a:spcBef>
              <a:buFont typeface="Arial"/>
              <a:buChar char="•"/>
              <a:defRPr sz="2400" b="0" i="0" kern="1200">
                <a:solidFill>
                  <a:schemeClr val="tx1"/>
                </a:solidFill>
                <a:latin typeface="+mn-lt"/>
                <a:ea typeface="Avenir Medium" charset="0"/>
                <a:cs typeface="Avenir Medium"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r">
              <a:lnSpc>
                <a:spcPct val="100000"/>
              </a:lnSpc>
              <a:buNone/>
            </a:pPr>
            <a:r>
              <a:rPr lang="en-US" sz="1500" dirty="0"/>
              <a:t>Empower patients </a:t>
            </a:r>
            <a:br>
              <a:rPr lang="en-US" sz="1500" dirty="0"/>
            </a:br>
            <a:r>
              <a:rPr lang="en-US" sz="1500" dirty="0"/>
              <a:t>and doctors to make decisions about their health care</a:t>
            </a:r>
          </a:p>
        </p:txBody>
      </p:sp>
      <p:sp>
        <p:nvSpPr>
          <p:cNvPr id="9" name="Text Placeholder 2">
            <a:extLst>
              <a:ext uri="{FF2B5EF4-FFF2-40B4-BE49-F238E27FC236}">
                <a16:creationId xmlns:a16="http://schemas.microsoft.com/office/drawing/2014/main" id="{6063E4E1-293C-4313-802B-EE9335AC1DBA}"/>
              </a:ext>
            </a:extLst>
          </p:cNvPr>
          <p:cNvSpPr txBox="1">
            <a:spLocks/>
          </p:cNvSpPr>
          <p:nvPr/>
        </p:nvSpPr>
        <p:spPr>
          <a:xfrm>
            <a:off x="24836" y="4594046"/>
            <a:ext cx="2197028" cy="1402717"/>
          </a:xfrm>
          <a:prstGeom prst="rect">
            <a:avLst/>
          </a:prstGeom>
        </p:spPr>
        <p:txBody>
          <a:bodyPr/>
          <a:lstStyle>
            <a:lvl1pPr marL="228600" indent="-228600" algn="l" defTabSz="914400" rtl="0" eaLnBrk="1" latinLnBrk="0" hangingPunct="1">
              <a:lnSpc>
                <a:spcPct val="90000"/>
              </a:lnSpc>
              <a:spcBef>
                <a:spcPts val="1000"/>
              </a:spcBef>
              <a:buFont typeface="Arial"/>
              <a:buChar char="•"/>
              <a:defRPr sz="2400" b="0" i="0" kern="1200">
                <a:solidFill>
                  <a:schemeClr val="tx1"/>
                </a:solidFill>
                <a:latin typeface="+mn-lt"/>
                <a:ea typeface="Avenir Medium" charset="0"/>
                <a:cs typeface="Avenir Medium"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r">
              <a:lnSpc>
                <a:spcPct val="100000"/>
              </a:lnSpc>
              <a:buNone/>
            </a:pPr>
            <a:r>
              <a:rPr lang="en-US" sz="1500" dirty="0"/>
              <a:t>Support innovative approaches to improve quality, accessibility, and affordability</a:t>
            </a:r>
          </a:p>
        </p:txBody>
      </p:sp>
      <p:sp>
        <p:nvSpPr>
          <p:cNvPr id="2" name="Title 1"/>
          <p:cNvSpPr>
            <a:spLocks noGrp="1"/>
          </p:cNvSpPr>
          <p:nvPr>
            <p:ph type="title" idx="4294967295"/>
          </p:nvPr>
        </p:nvSpPr>
        <p:spPr>
          <a:xfrm>
            <a:off x="2209676" y="1030426"/>
            <a:ext cx="6477124" cy="413747"/>
          </a:xfrm>
        </p:spPr>
        <p:txBody>
          <a:bodyPr>
            <a:normAutofit fontScale="90000"/>
          </a:bodyPr>
          <a:lstStyle/>
          <a:p>
            <a:r>
              <a:rPr lang="en-US" dirty="0">
                <a:solidFill>
                  <a:srgbClr val="004986"/>
                </a:solidFill>
              </a:rPr>
              <a:t>Meaningful Measures graphic </a:t>
            </a:r>
            <a:br>
              <a:rPr lang="en-US" dirty="0">
                <a:solidFill>
                  <a:srgbClr val="004986"/>
                </a:solidFill>
              </a:rPr>
            </a:br>
            <a:endParaRPr lang="en-US" dirty="0"/>
          </a:p>
        </p:txBody>
      </p:sp>
    </p:spTree>
    <p:extLst>
      <p:ext uri="{BB962C8B-B14F-4D97-AF65-F5344CB8AC3E}">
        <p14:creationId xmlns:p14="http://schemas.microsoft.com/office/powerpoint/2010/main" val="59566688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858717D-8054-524C-BA62-C3F2223456F2}" type="slidenum">
              <a:rPr lang="en-US" smtClean="0"/>
              <a:t>59</a:t>
            </a:fld>
            <a:endParaRPr lang="en-US" dirty="0"/>
          </a:p>
        </p:txBody>
      </p:sp>
      <p:sp>
        <p:nvSpPr>
          <p:cNvPr id="3" name="Content Placeholder 2"/>
          <p:cNvSpPr>
            <a:spLocks noGrp="1"/>
          </p:cNvSpPr>
          <p:nvPr>
            <p:ph idx="1"/>
          </p:nvPr>
        </p:nvSpPr>
        <p:spPr/>
        <p:txBody>
          <a:bodyPr/>
          <a:lstStyle/>
          <a:p>
            <a:r>
              <a:rPr lang="en-US" dirty="0"/>
              <a:t>Illustrate new fields</a:t>
            </a:r>
          </a:p>
          <a:p>
            <a:r>
              <a:rPr lang="en-US" dirty="0"/>
              <a:t>Changes to requirements and screen guidance</a:t>
            </a:r>
          </a:p>
          <a:p>
            <a:r>
              <a:rPr lang="en-US" dirty="0"/>
              <a:t>Adding new users</a:t>
            </a:r>
          </a:p>
          <a:p>
            <a:r>
              <a:rPr lang="en-US" dirty="0"/>
              <a:t>Complete blank template offline</a:t>
            </a:r>
          </a:p>
          <a:p>
            <a:r>
              <a:rPr lang="en-US" dirty="0"/>
              <a:t>Complete each record in one session</a:t>
            </a:r>
          </a:p>
          <a:p>
            <a:r>
              <a:rPr lang="en-US" dirty="0"/>
              <a:t>Change requests/questions/feedback</a:t>
            </a:r>
          </a:p>
          <a:p>
            <a:endParaRPr lang="en-US" dirty="0"/>
          </a:p>
        </p:txBody>
      </p:sp>
      <p:sp>
        <p:nvSpPr>
          <p:cNvPr id="2" name="Title 1"/>
          <p:cNvSpPr>
            <a:spLocks noGrp="1"/>
          </p:cNvSpPr>
          <p:nvPr>
            <p:ph type="title"/>
          </p:nvPr>
        </p:nvSpPr>
        <p:spPr/>
        <p:txBody>
          <a:bodyPr/>
          <a:lstStyle/>
          <a:p>
            <a:r>
              <a:rPr lang="en-US" dirty="0"/>
              <a:t>Live Demonstration of JIRA </a:t>
            </a:r>
          </a:p>
        </p:txBody>
      </p:sp>
    </p:spTree>
    <p:extLst>
      <p:ext uri="{BB962C8B-B14F-4D97-AF65-F5344CB8AC3E}">
        <p14:creationId xmlns:p14="http://schemas.microsoft.com/office/powerpoint/2010/main" val="311532754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858717D-8054-524C-BA62-C3F2223456F2}" type="slidenum">
              <a:rPr lang="en-US" smtClean="0"/>
              <a:pPr/>
              <a:t>60</a:t>
            </a:fld>
            <a:endParaRPr lang="en-US" dirty="0"/>
          </a:p>
        </p:txBody>
      </p:sp>
      <p:sp>
        <p:nvSpPr>
          <p:cNvPr id="3" name="Content Placeholder 2"/>
          <p:cNvSpPr>
            <a:spLocks noGrp="1"/>
          </p:cNvSpPr>
          <p:nvPr>
            <p:ph idx="4294967295"/>
          </p:nvPr>
        </p:nvSpPr>
        <p:spPr>
          <a:xfrm>
            <a:off x="457200" y="2063750"/>
            <a:ext cx="8229600" cy="1214438"/>
          </a:xfrm>
        </p:spPr>
        <p:txBody>
          <a:bodyPr>
            <a:normAutofit/>
          </a:bodyPr>
          <a:lstStyle/>
          <a:p>
            <a:pPr marL="0" indent="0" algn="ctr">
              <a:buNone/>
            </a:pPr>
            <a:r>
              <a:rPr lang="en-US" sz="4400" b="1" dirty="0"/>
              <a:t>Questions ?</a:t>
            </a:r>
          </a:p>
        </p:txBody>
      </p:sp>
      <p:sp>
        <p:nvSpPr>
          <p:cNvPr id="5" name="Title 4"/>
          <p:cNvSpPr>
            <a:spLocks noGrp="1"/>
          </p:cNvSpPr>
          <p:nvPr>
            <p:ph type="title"/>
          </p:nvPr>
        </p:nvSpPr>
        <p:spPr/>
        <p:txBody>
          <a:bodyPr/>
          <a:lstStyle/>
          <a:p>
            <a:r>
              <a:rPr lang="en-US" dirty="0">
                <a:solidFill>
                  <a:schemeClr val="bg1"/>
                </a:solidFill>
              </a:rPr>
              <a:t>Questions ?</a:t>
            </a:r>
          </a:p>
        </p:txBody>
      </p:sp>
    </p:spTree>
    <p:extLst>
      <p:ext uri="{BB962C8B-B14F-4D97-AF65-F5344CB8AC3E}">
        <p14:creationId xmlns:p14="http://schemas.microsoft.com/office/powerpoint/2010/main" val="9638154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858717D-8054-524C-BA62-C3F2223456F2}" type="slidenum">
              <a:rPr lang="en-US" smtClean="0"/>
              <a:t>61</a:t>
            </a:fld>
            <a:endParaRPr lang="en-US" dirty="0"/>
          </a:p>
        </p:txBody>
      </p:sp>
      <p:sp>
        <p:nvSpPr>
          <p:cNvPr id="3" name="Content Placeholder 2"/>
          <p:cNvSpPr>
            <a:spLocks noGrp="1"/>
          </p:cNvSpPr>
          <p:nvPr>
            <p:ph idx="1"/>
          </p:nvPr>
        </p:nvSpPr>
        <p:spPr>
          <a:xfrm>
            <a:off x="457200" y="2064255"/>
            <a:ext cx="8229600" cy="4177082"/>
          </a:xfrm>
          <a:noFill/>
        </p:spPr>
        <p:txBody>
          <a:bodyPr>
            <a:normAutofit/>
          </a:bodyPr>
          <a:lstStyle/>
          <a:p>
            <a:pPr marL="0" marR="0" indent="0" algn="ctr">
              <a:spcBef>
                <a:spcPts val="410"/>
              </a:spcBef>
              <a:spcAft>
                <a:spcPts val="0"/>
              </a:spcAft>
              <a:buNone/>
            </a:pPr>
            <a:r>
              <a:rPr lang="en-US" sz="1800" b="1" dirty="0">
                <a:latin typeface="Verdana" panose="020B0604030504040204" pitchFamily="34" charset="0"/>
                <a:cs typeface="Verdana" panose="020B0604030504040204" pitchFamily="34" charset="0"/>
              </a:rPr>
              <a:t>CMS MUC Coordinators: </a:t>
            </a:r>
            <a:endParaRPr lang="en-US" sz="1400" b="1" dirty="0">
              <a:latin typeface="Times New Roman" panose="02020603050405020304" pitchFamily="18" charset="0"/>
              <a:ea typeface="Times New Roman" panose="02020603050405020304" pitchFamily="18" charset="0"/>
            </a:endParaRPr>
          </a:p>
          <a:p>
            <a:pPr marL="0" marR="0" indent="0" algn="ctr">
              <a:spcBef>
                <a:spcPts val="410"/>
              </a:spcBef>
              <a:spcAft>
                <a:spcPts val="0"/>
              </a:spcAft>
              <a:buNone/>
            </a:pPr>
            <a:r>
              <a:rPr lang="en-US" sz="1800" dirty="0">
                <a:latin typeface="Verdana" panose="020B0604030504040204" pitchFamily="34" charset="0"/>
                <a:cs typeface="Verdana" panose="020B0604030504040204" pitchFamily="34" charset="0"/>
              </a:rPr>
              <a:t>Helen Dollar-Maples — </a:t>
            </a:r>
            <a:r>
              <a:rPr lang="en-US" sz="1800" u="sng" dirty="0">
                <a:latin typeface="Verdana" panose="020B0604030504040204" pitchFamily="34" charset="0"/>
                <a:cs typeface="Verdana" panose="020B0604030504040204" pitchFamily="34" charset="0"/>
                <a:hlinkClick r:id="rId3"/>
              </a:rPr>
              <a:t>Helen.Dollar-Maples@cms.hhs.gov</a:t>
            </a:r>
            <a:r>
              <a:rPr lang="en-US" sz="1800" dirty="0">
                <a:latin typeface="Verdana" panose="020B0604030504040204" pitchFamily="34" charset="0"/>
                <a:cs typeface="Verdana" panose="020B0604030504040204" pitchFamily="34" charset="0"/>
              </a:rPr>
              <a:t> </a:t>
            </a:r>
            <a:endParaRPr lang="en-US" sz="1400" dirty="0">
              <a:latin typeface="Times New Roman" panose="02020603050405020304" pitchFamily="18" charset="0"/>
              <a:ea typeface="Times New Roman" panose="02020603050405020304" pitchFamily="18" charset="0"/>
            </a:endParaRPr>
          </a:p>
          <a:p>
            <a:pPr marL="0" marR="0" indent="0" algn="ctr">
              <a:spcBef>
                <a:spcPts val="410"/>
              </a:spcBef>
              <a:spcAft>
                <a:spcPts val="0"/>
              </a:spcAft>
              <a:buNone/>
            </a:pPr>
            <a:r>
              <a:rPr lang="en-US" sz="1800" dirty="0">
                <a:latin typeface="Verdana" panose="020B0604030504040204" pitchFamily="34" charset="0"/>
                <a:cs typeface="Verdana" panose="020B0604030504040204" pitchFamily="34" charset="0"/>
              </a:rPr>
              <a:t>Kimberly Rawlings — </a:t>
            </a:r>
            <a:r>
              <a:rPr lang="en-US" sz="1800" u="sng" dirty="0">
                <a:latin typeface="Verdana" panose="020B0604030504040204" pitchFamily="34" charset="0"/>
                <a:cs typeface="Verdana" panose="020B0604030504040204" pitchFamily="34" charset="0"/>
                <a:hlinkClick r:id="rId4"/>
              </a:rPr>
              <a:t>Kimberly.Rawlings@cms.hhs.gov</a:t>
            </a:r>
            <a:endParaRPr lang="en-US" sz="1800" u="sng" dirty="0">
              <a:latin typeface="Verdana" panose="020B0604030504040204" pitchFamily="34" charset="0"/>
              <a:cs typeface="Verdana" panose="020B0604030504040204" pitchFamily="34" charset="0"/>
            </a:endParaRPr>
          </a:p>
          <a:p>
            <a:pPr marL="0" marR="0" indent="0" algn="ctr">
              <a:spcBef>
                <a:spcPts val="410"/>
              </a:spcBef>
              <a:spcAft>
                <a:spcPts val="0"/>
              </a:spcAft>
              <a:buNone/>
            </a:pPr>
            <a:endParaRPr lang="en-US" sz="1400" dirty="0">
              <a:latin typeface="Times New Roman" panose="02020603050405020304" pitchFamily="18" charset="0"/>
              <a:ea typeface="Times New Roman" panose="02020603050405020304" pitchFamily="18" charset="0"/>
            </a:endParaRPr>
          </a:p>
          <a:p>
            <a:pPr marL="0" marR="0" indent="0" algn="ctr">
              <a:spcBef>
                <a:spcPts val="410"/>
              </a:spcBef>
              <a:spcAft>
                <a:spcPts val="0"/>
              </a:spcAft>
              <a:buNone/>
            </a:pPr>
            <a:endParaRPr lang="en-US" sz="1400" dirty="0">
              <a:latin typeface="Times New Roman" panose="02020603050405020304" pitchFamily="18" charset="0"/>
              <a:ea typeface="Times New Roman" panose="02020603050405020304" pitchFamily="18" charset="0"/>
            </a:endParaRPr>
          </a:p>
          <a:p>
            <a:pPr marL="0" marR="0" indent="0" algn="ctr">
              <a:spcBef>
                <a:spcPts val="410"/>
              </a:spcBef>
              <a:spcAft>
                <a:spcPts val="0"/>
              </a:spcAft>
              <a:buNone/>
            </a:pPr>
            <a:r>
              <a:rPr lang="en-US" sz="1800" b="1" dirty="0">
                <a:latin typeface="Verdana" panose="020B0604030504040204" pitchFamily="34" charset="0"/>
                <a:cs typeface="Verdana" panose="020B0604030504040204" pitchFamily="34" charset="0"/>
              </a:rPr>
              <a:t>Measures Manager— Pre-Rulemaking:  </a:t>
            </a:r>
          </a:p>
          <a:p>
            <a:pPr marL="0" marR="0" indent="0" algn="ctr">
              <a:spcBef>
                <a:spcPts val="410"/>
              </a:spcBef>
              <a:spcAft>
                <a:spcPts val="0"/>
              </a:spcAft>
              <a:buNone/>
            </a:pPr>
            <a:r>
              <a:rPr lang="en-US" sz="1800" dirty="0">
                <a:latin typeface="Verdana" panose="020B0604030504040204" pitchFamily="34" charset="0"/>
                <a:cs typeface="Verdana" panose="020B0604030504040204" pitchFamily="34" charset="0"/>
              </a:rPr>
              <a:t>Vince Brown —  </a:t>
            </a:r>
            <a:r>
              <a:rPr lang="en-US" sz="1800" u="sng" dirty="0">
                <a:latin typeface="Verdana" panose="020B0604030504040204" pitchFamily="34" charset="0"/>
                <a:cs typeface="Verdana" panose="020B0604030504040204" pitchFamily="34" charset="0"/>
                <a:hlinkClick r:id="rId5"/>
              </a:rPr>
              <a:t>brownv@battelle.org</a:t>
            </a:r>
            <a:endParaRPr lang="en-US" sz="1400" dirty="0">
              <a:latin typeface="Times New Roman" panose="02020603050405020304" pitchFamily="18" charset="0"/>
              <a:ea typeface="Times New Roman" panose="02020603050405020304" pitchFamily="18" charset="0"/>
            </a:endParaRPr>
          </a:p>
          <a:p>
            <a:pPr marL="0" marR="0" indent="0" algn="ctr">
              <a:spcBef>
                <a:spcPts val="410"/>
              </a:spcBef>
              <a:spcAft>
                <a:spcPts val="0"/>
              </a:spcAft>
              <a:buNone/>
            </a:pPr>
            <a:r>
              <a:rPr lang="en-US" sz="1800" dirty="0">
                <a:latin typeface="Verdana" panose="020B0604030504040204" pitchFamily="34" charset="0"/>
                <a:cs typeface="Verdana" panose="020B0604030504040204" pitchFamily="34" charset="0"/>
              </a:rPr>
              <a:t> 614.424.5928</a:t>
            </a:r>
            <a:endParaRPr lang="en-US" sz="1400" dirty="0">
              <a:latin typeface="Times New Roman" panose="02020603050405020304" pitchFamily="18" charset="0"/>
              <a:ea typeface="Times New Roman" panose="02020603050405020304" pitchFamily="18" charset="0"/>
            </a:endParaRPr>
          </a:p>
          <a:p>
            <a:pPr marL="0" indent="0">
              <a:buNone/>
            </a:pPr>
            <a:endParaRPr lang="en-US" sz="1800" dirty="0"/>
          </a:p>
          <a:p>
            <a:pPr marL="0" indent="0" algn="ctr">
              <a:buNone/>
            </a:pPr>
            <a:endParaRPr lang="en-US" sz="1800" dirty="0"/>
          </a:p>
          <a:p>
            <a:pPr marL="0" indent="0" algn="ctr">
              <a:buNone/>
            </a:pPr>
            <a:r>
              <a:rPr lang="en-US" sz="1800" dirty="0"/>
              <a:t> </a:t>
            </a:r>
          </a:p>
          <a:p>
            <a:pPr marL="0" indent="0">
              <a:buNone/>
            </a:pPr>
            <a:endParaRPr lang="en-US" dirty="0"/>
          </a:p>
        </p:txBody>
      </p:sp>
      <p:sp>
        <p:nvSpPr>
          <p:cNvPr id="2" name="Title 1"/>
          <p:cNvSpPr>
            <a:spLocks noGrp="1"/>
          </p:cNvSpPr>
          <p:nvPr>
            <p:ph type="title"/>
          </p:nvPr>
        </p:nvSpPr>
        <p:spPr/>
        <p:txBody>
          <a:bodyPr/>
          <a:lstStyle/>
          <a:p>
            <a:r>
              <a:rPr lang="en-US" dirty="0"/>
              <a:t>Contacts for Pre-rulemaking</a:t>
            </a:r>
          </a:p>
        </p:txBody>
      </p:sp>
    </p:spTree>
    <p:extLst>
      <p:ext uri="{BB962C8B-B14F-4D97-AF65-F5344CB8AC3E}">
        <p14:creationId xmlns:p14="http://schemas.microsoft.com/office/powerpoint/2010/main" val="19900452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3858717D-8054-524C-BA62-C3F2223456F2}" type="slidenum">
              <a:rPr lang="en-US" smtClean="0"/>
              <a:t>6</a:t>
            </a:fld>
            <a:endParaRPr lang="en-US" dirty="0"/>
          </a:p>
        </p:txBody>
      </p:sp>
      <p:sp>
        <p:nvSpPr>
          <p:cNvPr id="3" name="Text Placeholder 2"/>
          <p:cNvSpPr>
            <a:spLocks noGrp="1"/>
          </p:cNvSpPr>
          <p:nvPr>
            <p:ph type="body" sz="quarter" idx="4294967295"/>
          </p:nvPr>
        </p:nvSpPr>
        <p:spPr>
          <a:xfrm>
            <a:off x="0" y="1568450"/>
            <a:ext cx="8562975" cy="693738"/>
          </a:xfrm>
        </p:spPr>
        <p:txBody>
          <a:bodyPr>
            <a:normAutofit lnSpcReduction="10000"/>
          </a:bodyPr>
          <a:lstStyle/>
          <a:p>
            <a:pPr marL="0" indent="0">
              <a:lnSpc>
                <a:spcPct val="120000"/>
              </a:lnSpc>
              <a:spcBef>
                <a:spcPts val="450"/>
              </a:spcBef>
              <a:spcAft>
                <a:spcPts val="450"/>
              </a:spcAft>
              <a:buNone/>
            </a:pPr>
            <a:r>
              <a:rPr lang="en-US" sz="1500" b="1" dirty="0">
                <a:solidFill>
                  <a:srgbClr val="004986"/>
                </a:solidFill>
              </a:rPr>
              <a:t>Meaningful Measures focus everyone’s efforts on the same quality </a:t>
            </a:r>
            <a:br>
              <a:rPr lang="en-US" sz="1500" b="1" dirty="0">
                <a:solidFill>
                  <a:srgbClr val="004986"/>
                </a:solidFill>
              </a:rPr>
            </a:br>
            <a:r>
              <a:rPr lang="en-US" sz="1500" b="1" dirty="0">
                <a:solidFill>
                  <a:srgbClr val="004986"/>
                </a:solidFill>
              </a:rPr>
              <a:t>areas and lend specificity, which can help identify measures that:</a:t>
            </a:r>
          </a:p>
          <a:p>
            <a:pPr marL="0" indent="0">
              <a:buNone/>
            </a:pPr>
            <a:endParaRPr lang="en-US" sz="1500" dirty="0"/>
          </a:p>
        </p:txBody>
      </p:sp>
      <p:pic>
        <p:nvPicPr>
          <p:cNvPr id="22" name="Picture 21" descr="Meaningful Measure Objectives">
            <a:extLst>
              <a:ext uri="{FF2B5EF4-FFF2-40B4-BE49-F238E27FC236}">
                <a16:creationId xmlns:a16="http://schemas.microsoft.com/office/drawing/2014/main" id="{B90A0CDB-47F9-4113-98C2-10EA53FAB9BE}"/>
              </a:ext>
            </a:extLst>
          </p:cNvPr>
          <p:cNvPicPr>
            <a:picLocks noChangeAspect="1"/>
          </p:cNvPicPr>
          <p:nvPr/>
        </p:nvPicPr>
        <p:blipFill>
          <a:blip r:embed="rId3"/>
          <a:stretch>
            <a:fillRect/>
          </a:stretch>
        </p:blipFill>
        <p:spPr>
          <a:xfrm>
            <a:off x="400344" y="2262187"/>
            <a:ext cx="8743656" cy="3979149"/>
          </a:xfrm>
          <a:prstGeom prst="rect">
            <a:avLst/>
          </a:prstGeom>
        </p:spPr>
      </p:pic>
      <p:sp>
        <p:nvSpPr>
          <p:cNvPr id="2" name="Title 1"/>
          <p:cNvSpPr>
            <a:spLocks noGrp="1"/>
          </p:cNvSpPr>
          <p:nvPr>
            <p:ph type="title" idx="4294967295"/>
          </p:nvPr>
        </p:nvSpPr>
        <p:spPr>
          <a:xfrm>
            <a:off x="0" y="1165225"/>
            <a:ext cx="8121535" cy="522288"/>
          </a:xfrm>
        </p:spPr>
        <p:txBody>
          <a:bodyPr/>
          <a:lstStyle/>
          <a:p>
            <a:r>
              <a:rPr lang="en-US" dirty="0"/>
              <a:t>Meaningful Measures Objectives</a:t>
            </a:r>
          </a:p>
        </p:txBody>
      </p:sp>
    </p:spTree>
    <p:extLst>
      <p:ext uri="{BB962C8B-B14F-4D97-AF65-F5344CB8AC3E}">
        <p14:creationId xmlns:p14="http://schemas.microsoft.com/office/powerpoint/2010/main" val="19083465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457950" y="6356350"/>
            <a:ext cx="2057400" cy="365125"/>
          </a:xfrm>
        </p:spPr>
        <p:txBody>
          <a:bodyPr>
            <a:normAutofit/>
          </a:bodyPr>
          <a:lstStyle/>
          <a:p>
            <a:pPr>
              <a:spcAft>
                <a:spcPts val="600"/>
              </a:spcAft>
            </a:pPr>
            <a:fld id="{3858717D-8054-524C-BA62-C3F2223456F2}" type="slidenum">
              <a:rPr lang="en-US" smtClean="0"/>
              <a:pPr>
                <a:spcAft>
                  <a:spcPts val="600"/>
                </a:spcAft>
              </a:pPr>
              <a:t>7</a:t>
            </a:fld>
            <a:endParaRPr lang="en-US"/>
          </a:p>
        </p:txBody>
      </p:sp>
      <p:pic>
        <p:nvPicPr>
          <p:cNvPr id="7" name="Picture 6" descr="Achievements of Meaningful Measure Areas">
            <a:extLst>
              <a:ext uri="{FF2B5EF4-FFF2-40B4-BE49-F238E27FC236}">
                <a16:creationId xmlns:a16="http://schemas.microsoft.com/office/drawing/2014/main" id="{98C71EFF-9857-48DF-B14F-2EACAE74DD95}"/>
              </a:ext>
            </a:extLst>
          </p:cNvPr>
          <p:cNvPicPr>
            <a:picLocks noChangeAspect="1"/>
          </p:cNvPicPr>
          <p:nvPr/>
        </p:nvPicPr>
        <p:blipFill>
          <a:blip r:embed="rId3"/>
          <a:stretch>
            <a:fillRect/>
          </a:stretch>
        </p:blipFill>
        <p:spPr>
          <a:xfrm>
            <a:off x="0" y="3219322"/>
            <a:ext cx="9144000" cy="2743200"/>
          </a:xfrm>
          <a:prstGeom prst="rect">
            <a:avLst/>
          </a:prstGeom>
        </p:spPr>
      </p:pic>
      <p:sp>
        <p:nvSpPr>
          <p:cNvPr id="9" name="Text Placeholder 2"/>
          <p:cNvSpPr>
            <a:spLocks noGrp="1"/>
          </p:cNvSpPr>
          <p:nvPr>
            <p:ph type="body" sz="quarter" idx="4294967295"/>
          </p:nvPr>
        </p:nvSpPr>
        <p:spPr>
          <a:xfrm>
            <a:off x="0" y="1687513"/>
            <a:ext cx="5203825" cy="4314825"/>
          </a:xfrm>
        </p:spPr>
        <p:txBody>
          <a:bodyPr/>
          <a:lstStyle/>
          <a:p>
            <a:pPr marL="0" indent="0">
              <a:lnSpc>
                <a:spcPct val="120000"/>
              </a:lnSpc>
              <a:spcBef>
                <a:spcPts val="450"/>
              </a:spcBef>
              <a:spcAft>
                <a:spcPts val="450"/>
              </a:spcAft>
              <a:buNone/>
            </a:pPr>
            <a:r>
              <a:rPr lang="en-US" b="1" dirty="0">
                <a:solidFill>
                  <a:srgbClr val="004986"/>
                </a:solidFill>
                <a:latin typeface="Calibri" charset="0"/>
                <a:ea typeface="Calibri" charset="0"/>
                <a:cs typeface="Calibri" charset="0"/>
              </a:rPr>
              <a:t>Meaningful Measure Areas Achieve</a:t>
            </a:r>
          </a:p>
          <a:p>
            <a:pPr marL="1028700" lvl="1">
              <a:lnSpc>
                <a:spcPct val="120000"/>
              </a:lnSpc>
              <a:spcBef>
                <a:spcPts val="450"/>
              </a:spcBef>
              <a:spcAft>
                <a:spcPts val="450"/>
              </a:spcAft>
              <a:buFont typeface="Courier New" panose="02070309020205020404" pitchFamily="49" charset="0"/>
              <a:buChar char="o"/>
            </a:pPr>
            <a:r>
              <a:rPr lang="en-US" dirty="0">
                <a:solidFill>
                  <a:srgbClr val="004986"/>
                </a:solidFill>
                <a:latin typeface="Arial" panose="020B0604020202020204" pitchFamily="34" charset="0"/>
                <a:ea typeface="Calibri" charset="0"/>
                <a:cs typeface="Arial" panose="020B0604020202020204" pitchFamily="34" charset="0"/>
              </a:rPr>
              <a:t>High quality </a:t>
            </a:r>
            <a:r>
              <a:rPr lang="en-US" dirty="0">
                <a:latin typeface="Arial" panose="020B0604020202020204" pitchFamily="34" charset="0"/>
                <a:ea typeface="Calibri" charset="0"/>
                <a:cs typeface="Arial" panose="020B0604020202020204" pitchFamily="34" charset="0"/>
              </a:rPr>
              <a:t>healthcare</a:t>
            </a:r>
          </a:p>
          <a:p>
            <a:pPr marL="1028700" lvl="1">
              <a:lnSpc>
                <a:spcPct val="120000"/>
              </a:lnSpc>
              <a:spcBef>
                <a:spcPts val="450"/>
              </a:spcBef>
              <a:spcAft>
                <a:spcPts val="450"/>
              </a:spcAft>
              <a:buFont typeface="Courier New" panose="02070309020205020404" pitchFamily="49" charset="0"/>
              <a:buChar char="o"/>
            </a:pPr>
            <a:r>
              <a:rPr lang="en-US" dirty="0">
                <a:solidFill>
                  <a:srgbClr val="004986"/>
                </a:solidFill>
                <a:latin typeface="Arial" panose="020B0604020202020204" pitchFamily="34" charset="0"/>
                <a:ea typeface="Calibri" charset="0"/>
                <a:cs typeface="Arial" panose="020B0604020202020204" pitchFamily="34" charset="0"/>
              </a:rPr>
              <a:t>Meaningful outcomes </a:t>
            </a:r>
            <a:r>
              <a:rPr lang="en-US" dirty="0">
                <a:latin typeface="Arial" panose="020B0604020202020204" pitchFamily="34" charset="0"/>
                <a:ea typeface="Calibri" charset="0"/>
                <a:cs typeface="Arial" panose="020B0604020202020204" pitchFamily="34" charset="0"/>
              </a:rPr>
              <a:t>for patients</a:t>
            </a:r>
          </a:p>
          <a:p>
            <a:pPr marL="0" indent="0">
              <a:lnSpc>
                <a:spcPct val="120000"/>
              </a:lnSpc>
              <a:spcBef>
                <a:spcPts val="450"/>
              </a:spcBef>
              <a:spcAft>
                <a:spcPts val="450"/>
              </a:spcAft>
              <a:buNone/>
            </a:pPr>
            <a:endParaRPr lang="en-US" dirty="0">
              <a:latin typeface="Calibri" charset="0"/>
              <a:ea typeface="Calibri" charset="0"/>
              <a:cs typeface="Calibri" charset="0"/>
            </a:endParaRPr>
          </a:p>
        </p:txBody>
      </p:sp>
      <p:sp>
        <p:nvSpPr>
          <p:cNvPr id="2" name="Title 1"/>
          <p:cNvSpPr>
            <a:spLocks noGrp="1"/>
          </p:cNvSpPr>
          <p:nvPr>
            <p:ph type="title" idx="4294967295"/>
          </p:nvPr>
        </p:nvSpPr>
        <p:spPr>
          <a:xfrm>
            <a:off x="0" y="1165225"/>
            <a:ext cx="8445731" cy="522288"/>
          </a:xfrm>
        </p:spPr>
        <p:txBody>
          <a:bodyPr/>
          <a:lstStyle/>
          <a:p>
            <a:r>
              <a:rPr lang="en-US" dirty="0"/>
              <a:t>Meaningful Measures Framework</a:t>
            </a:r>
          </a:p>
        </p:txBody>
      </p:sp>
    </p:spTree>
    <p:extLst>
      <p:ext uri="{BB962C8B-B14F-4D97-AF65-F5344CB8AC3E}">
        <p14:creationId xmlns:p14="http://schemas.microsoft.com/office/powerpoint/2010/main" val="28027195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858717D-8054-524C-BA62-C3F2223456F2}" type="slidenum">
              <a:rPr lang="en-US" smtClean="0"/>
              <a:t>8</a:t>
            </a:fld>
            <a:endParaRPr lang="en-US" dirty="0"/>
          </a:p>
        </p:txBody>
      </p:sp>
      <p:sp>
        <p:nvSpPr>
          <p:cNvPr id="4" name="Rounded Rectangle 3"/>
          <p:cNvSpPr/>
          <p:nvPr/>
        </p:nvSpPr>
        <p:spPr bwMode="auto">
          <a:xfrm>
            <a:off x="3845313" y="2658110"/>
            <a:ext cx="1353051" cy="2041907"/>
          </a:xfrm>
          <a:prstGeom prst="roundRect">
            <a:avLst>
              <a:gd name="adj" fmla="val 4711"/>
            </a:avLst>
          </a:prstGeom>
          <a:noFill/>
          <a:ln w="9525" algn="ctr">
            <a:noFill/>
            <a:miter lim="800000"/>
            <a:headEnd/>
            <a:tailEnd/>
          </a:ln>
          <a:effectLst/>
        </p:spPr>
        <p:txBody>
          <a:bodyPr wrap="square" lIns="0" tIns="0" rIns="0" bIns="0">
            <a:spAutoFit/>
          </a:bodyPr>
          <a:lstStyle/>
          <a:p>
            <a:pPr marL="89297" indent="-89297">
              <a:spcBef>
                <a:spcPts val="450"/>
              </a:spcBef>
              <a:spcAft>
                <a:spcPts val="450"/>
              </a:spcAft>
              <a:buSzPct val="100000"/>
              <a:buFont typeface="Wingdings" panose="05000000000000000000" pitchFamily="2" charset="2"/>
              <a:buChar char="§"/>
              <a:defRPr/>
            </a:pPr>
            <a:r>
              <a:rPr lang="en-US" sz="1275" dirty="0">
                <a:latin typeface="Calibri" charset="0"/>
                <a:ea typeface="Calibri" charset="0"/>
                <a:cs typeface="Calibri" charset="0"/>
              </a:rPr>
              <a:t>Relevant, actionable data is accessible to a variety of audiences</a:t>
            </a:r>
          </a:p>
          <a:p>
            <a:pPr marL="89297" indent="-89297">
              <a:spcBef>
                <a:spcPts val="450"/>
              </a:spcBef>
              <a:spcAft>
                <a:spcPts val="450"/>
              </a:spcAft>
              <a:buSzPct val="100000"/>
              <a:buFont typeface="Wingdings" panose="05000000000000000000" pitchFamily="2" charset="2"/>
              <a:buChar char="§"/>
              <a:defRPr/>
            </a:pPr>
            <a:r>
              <a:rPr lang="en-US" sz="1275" dirty="0">
                <a:latin typeface="Calibri" charset="0"/>
                <a:ea typeface="Calibri" charset="0"/>
                <a:cs typeface="Calibri" charset="0"/>
              </a:rPr>
              <a:t>Patients and caregivers have access to data</a:t>
            </a:r>
          </a:p>
          <a:p>
            <a:pPr marL="89297" indent="-89297">
              <a:spcBef>
                <a:spcPts val="450"/>
              </a:spcBef>
              <a:spcAft>
                <a:spcPts val="450"/>
              </a:spcAft>
              <a:buSzPct val="100000"/>
              <a:buFont typeface="Wingdings" panose="05000000000000000000" pitchFamily="2" charset="2"/>
              <a:buChar char="§"/>
              <a:defRPr/>
            </a:pPr>
            <a:endParaRPr lang="en-US" sz="1275" dirty="0">
              <a:latin typeface="Calibri" charset="0"/>
              <a:ea typeface="Calibri" charset="0"/>
              <a:cs typeface="Calibri" charset="0"/>
            </a:endParaRPr>
          </a:p>
        </p:txBody>
      </p:sp>
      <p:sp>
        <p:nvSpPr>
          <p:cNvPr id="5" name="Rounded Rectangle 4"/>
          <p:cNvSpPr/>
          <p:nvPr/>
        </p:nvSpPr>
        <p:spPr bwMode="auto">
          <a:xfrm>
            <a:off x="5328330" y="2658109"/>
            <a:ext cx="1475234" cy="2506742"/>
          </a:xfrm>
          <a:prstGeom prst="roundRect">
            <a:avLst>
              <a:gd name="adj" fmla="val 4711"/>
            </a:avLst>
          </a:prstGeom>
          <a:noFill/>
          <a:ln w="9525" algn="ctr">
            <a:noFill/>
            <a:miter lim="800000"/>
            <a:headEnd/>
            <a:tailEnd/>
          </a:ln>
          <a:effectLst/>
        </p:spPr>
        <p:txBody>
          <a:bodyPr wrap="square" lIns="0" tIns="0" rIns="0" bIns="0">
            <a:spAutoFit/>
          </a:bodyPr>
          <a:lstStyle/>
          <a:p>
            <a:pPr marL="89297" indent="-89297">
              <a:spcBef>
                <a:spcPts val="450"/>
              </a:spcBef>
              <a:spcAft>
                <a:spcPts val="450"/>
              </a:spcAft>
              <a:buSzPct val="100000"/>
              <a:buFont typeface="Wingdings" panose="05000000000000000000" pitchFamily="2" charset="2"/>
              <a:buChar char="§"/>
              <a:defRPr/>
            </a:pPr>
            <a:r>
              <a:rPr lang="en-US" sz="1275" dirty="0">
                <a:latin typeface="Calibri" charset="0"/>
                <a:ea typeface="Calibri" charset="0"/>
                <a:cs typeface="Calibri" charset="0"/>
              </a:rPr>
              <a:t>An enterprise-wide strategy for measure selection focuses on patient-centered, outcome, and longitudinal measures</a:t>
            </a:r>
          </a:p>
          <a:p>
            <a:pPr marL="89297" indent="-89297">
              <a:spcBef>
                <a:spcPts val="450"/>
              </a:spcBef>
              <a:spcAft>
                <a:spcPts val="450"/>
              </a:spcAft>
              <a:buSzPct val="100000"/>
              <a:buFont typeface="Wingdings" panose="05000000000000000000" pitchFamily="2" charset="2"/>
              <a:buChar char="§"/>
              <a:defRPr/>
            </a:pPr>
            <a:r>
              <a:rPr lang="en-US" sz="1275" dirty="0">
                <a:latin typeface="Calibri" charset="0"/>
                <a:ea typeface="Calibri" charset="0"/>
                <a:cs typeface="Calibri" charset="0"/>
              </a:rPr>
              <a:t>Infrastructure supports  development of health IT enabled measures</a:t>
            </a:r>
          </a:p>
        </p:txBody>
      </p:sp>
      <p:sp>
        <p:nvSpPr>
          <p:cNvPr id="6" name="Rounded Rectangle 5"/>
          <p:cNvSpPr/>
          <p:nvPr/>
        </p:nvSpPr>
        <p:spPr bwMode="auto">
          <a:xfrm>
            <a:off x="7019164" y="2658109"/>
            <a:ext cx="1992248" cy="2130747"/>
          </a:xfrm>
          <a:prstGeom prst="roundRect">
            <a:avLst>
              <a:gd name="adj" fmla="val 4711"/>
            </a:avLst>
          </a:prstGeom>
          <a:noFill/>
          <a:ln w="9525" algn="ctr">
            <a:noFill/>
            <a:miter lim="800000"/>
            <a:headEnd/>
            <a:tailEnd/>
          </a:ln>
          <a:effectLst/>
        </p:spPr>
        <p:txBody>
          <a:bodyPr wrap="square" lIns="0" tIns="0" rIns="0" bIns="0">
            <a:spAutoFit/>
          </a:bodyPr>
          <a:lstStyle/>
          <a:p>
            <a:pPr marL="89297" indent="-89297">
              <a:spcBef>
                <a:spcPts val="450"/>
              </a:spcBef>
              <a:spcAft>
                <a:spcPts val="450"/>
              </a:spcAft>
              <a:buSzPct val="100000"/>
              <a:buFont typeface="Wingdings" panose="05000000000000000000" pitchFamily="2" charset="2"/>
              <a:buChar char="§"/>
              <a:defRPr/>
            </a:pPr>
            <a:r>
              <a:rPr lang="en-US" sz="1275" dirty="0">
                <a:latin typeface="Calibri" charset="0"/>
                <a:ea typeface="Calibri" charset="0"/>
                <a:cs typeface="Calibri" charset="0"/>
              </a:rPr>
              <a:t>Aligned and streamlined policies and processes for quality reporting and value based purchasing programs</a:t>
            </a:r>
          </a:p>
          <a:p>
            <a:pPr marL="89297" indent="-89297">
              <a:spcBef>
                <a:spcPts val="450"/>
              </a:spcBef>
              <a:spcAft>
                <a:spcPts val="450"/>
              </a:spcAft>
              <a:buSzPct val="100000"/>
              <a:buFont typeface="Wingdings" panose="05000000000000000000" pitchFamily="2" charset="2"/>
              <a:buChar char="§"/>
              <a:defRPr/>
            </a:pPr>
            <a:r>
              <a:rPr lang="en-US" sz="1275" dirty="0">
                <a:latin typeface="Calibri" charset="0"/>
                <a:ea typeface="Calibri" charset="0"/>
                <a:cs typeface="Calibri" charset="0"/>
              </a:rPr>
              <a:t>CMS demonstration programs have flexibility </a:t>
            </a:r>
            <a:br>
              <a:rPr lang="en-US" sz="1275" dirty="0">
                <a:latin typeface="Calibri" charset="0"/>
                <a:ea typeface="Calibri" charset="0"/>
                <a:cs typeface="Calibri" charset="0"/>
              </a:rPr>
            </a:br>
            <a:r>
              <a:rPr lang="en-US" sz="1275" dirty="0">
                <a:latin typeface="Calibri" charset="0"/>
                <a:ea typeface="Calibri" charset="0"/>
                <a:cs typeface="Calibri" charset="0"/>
              </a:rPr>
              <a:t>to test innovative models, while maintaining a desired end state of alignment with legacy CMS programs</a:t>
            </a:r>
          </a:p>
        </p:txBody>
      </p:sp>
      <p:sp>
        <p:nvSpPr>
          <p:cNvPr id="7" name="Rounded Rectangle 6"/>
          <p:cNvSpPr/>
          <p:nvPr/>
        </p:nvSpPr>
        <p:spPr bwMode="auto">
          <a:xfrm>
            <a:off x="2174173" y="2561669"/>
            <a:ext cx="1515431" cy="2834327"/>
          </a:xfrm>
          <a:prstGeom prst="roundRect">
            <a:avLst>
              <a:gd name="adj" fmla="val 4711"/>
            </a:avLst>
          </a:prstGeom>
          <a:noFill/>
          <a:ln w="9525" algn="ctr">
            <a:noFill/>
            <a:miter lim="800000"/>
            <a:headEnd/>
            <a:tailEnd/>
          </a:ln>
          <a:effectLst/>
        </p:spPr>
        <p:txBody>
          <a:bodyPr wrap="square" lIns="0" tIns="0" rIns="0" bIns="0">
            <a:spAutoFit/>
          </a:bodyPr>
          <a:lstStyle/>
          <a:p>
            <a:pPr marL="89297" indent="-89297">
              <a:spcBef>
                <a:spcPts val="450"/>
              </a:spcBef>
              <a:spcAft>
                <a:spcPts val="450"/>
              </a:spcAft>
              <a:buSzPct val="100000"/>
              <a:buFont typeface="Wingdings" panose="05000000000000000000" pitchFamily="2" charset="2"/>
              <a:buChar char="§"/>
              <a:defRPr/>
            </a:pPr>
            <a:r>
              <a:rPr lang="en-US" sz="1275" dirty="0">
                <a:latin typeface="Calibri" charset="0"/>
                <a:ea typeface="Calibri" charset="0"/>
                <a:cs typeface="Calibri" charset="0"/>
              </a:rPr>
              <a:t>Ongoing, timely information is provided to health care professionals</a:t>
            </a:r>
          </a:p>
          <a:p>
            <a:pPr marL="89297" indent="-89297">
              <a:spcBef>
                <a:spcPts val="450"/>
              </a:spcBef>
              <a:spcAft>
                <a:spcPts val="450"/>
              </a:spcAft>
              <a:buSzPct val="100000"/>
              <a:buFont typeface="Wingdings" panose="05000000000000000000" pitchFamily="2" charset="2"/>
              <a:buChar char="§"/>
              <a:defRPr/>
            </a:pPr>
            <a:r>
              <a:rPr lang="en-US" sz="1275" dirty="0">
                <a:latin typeface="Calibri" charset="0"/>
                <a:ea typeface="Calibri" charset="0"/>
                <a:cs typeface="Calibri" charset="0"/>
              </a:rPr>
              <a:t>Data collection and exchange is low burden</a:t>
            </a:r>
          </a:p>
          <a:p>
            <a:pPr marL="89297" indent="-89297">
              <a:spcBef>
                <a:spcPts val="450"/>
              </a:spcBef>
              <a:spcAft>
                <a:spcPts val="450"/>
              </a:spcAft>
              <a:buSzPct val="100000"/>
              <a:buFont typeface="Wingdings" panose="05000000000000000000" pitchFamily="2" charset="2"/>
              <a:buChar char="§"/>
              <a:defRPr/>
            </a:pPr>
            <a:r>
              <a:rPr lang="en-US" sz="1275" dirty="0">
                <a:latin typeface="Calibri" charset="0"/>
                <a:ea typeface="Calibri" charset="0"/>
                <a:cs typeface="Calibri" charset="0"/>
              </a:rPr>
              <a:t>Quality measure data is fed into planning and implementation of quality improvement initiatives</a:t>
            </a:r>
          </a:p>
        </p:txBody>
      </p:sp>
      <p:sp>
        <p:nvSpPr>
          <p:cNvPr id="8" name="Rounded Rectangle 7"/>
          <p:cNvSpPr/>
          <p:nvPr/>
        </p:nvSpPr>
        <p:spPr bwMode="auto">
          <a:xfrm>
            <a:off x="272937" y="2583102"/>
            <a:ext cx="1743315" cy="3230538"/>
          </a:xfrm>
          <a:prstGeom prst="roundRect">
            <a:avLst>
              <a:gd name="adj" fmla="val 4711"/>
            </a:avLst>
          </a:prstGeom>
          <a:noFill/>
          <a:ln w="9525" algn="ctr">
            <a:noFill/>
            <a:miter lim="800000"/>
            <a:headEnd/>
            <a:tailEnd/>
          </a:ln>
          <a:effectLst/>
        </p:spPr>
        <p:txBody>
          <a:bodyPr wrap="square" lIns="0" tIns="0" rIns="0" bIns="0">
            <a:spAutoFit/>
          </a:bodyPr>
          <a:lstStyle/>
          <a:p>
            <a:pPr marL="89297" indent="-89297">
              <a:spcBef>
                <a:spcPts val="450"/>
              </a:spcBef>
              <a:spcAft>
                <a:spcPts val="450"/>
              </a:spcAft>
              <a:buSzPct val="100000"/>
              <a:buFont typeface="Wingdings" panose="05000000000000000000" pitchFamily="2" charset="2"/>
              <a:buChar char="§"/>
              <a:defRPr/>
            </a:pPr>
            <a:r>
              <a:rPr lang="en-US" sz="1275" dirty="0">
                <a:latin typeface="Calibri" charset="0"/>
                <a:ea typeface="Calibri" charset="0"/>
                <a:cs typeface="Calibri" charset="0"/>
              </a:rPr>
              <a:t>Measures development begins from a person-centered perspective</a:t>
            </a:r>
          </a:p>
          <a:p>
            <a:pPr marL="89297" indent="-89297">
              <a:spcBef>
                <a:spcPts val="450"/>
              </a:spcBef>
              <a:spcAft>
                <a:spcPts val="450"/>
              </a:spcAft>
              <a:buSzPct val="100000"/>
              <a:buFont typeface="Wingdings" panose="05000000000000000000" pitchFamily="2" charset="2"/>
              <a:buChar char="§"/>
              <a:defRPr/>
            </a:pPr>
            <a:r>
              <a:rPr lang="en-US" sz="1275" dirty="0">
                <a:latin typeface="Calibri" charset="0"/>
                <a:ea typeface="Calibri" charset="0"/>
                <a:cs typeface="Calibri" charset="0"/>
              </a:rPr>
              <a:t>Involve patients and caregivers in measure development and public reporting efforts </a:t>
            </a:r>
          </a:p>
          <a:p>
            <a:pPr marL="89297" indent="-89297">
              <a:spcBef>
                <a:spcPts val="450"/>
              </a:spcBef>
              <a:spcAft>
                <a:spcPts val="450"/>
              </a:spcAft>
              <a:buSzPct val="100000"/>
              <a:buFont typeface="Wingdings" panose="05000000000000000000" pitchFamily="2" charset="2"/>
              <a:buChar char="§"/>
              <a:defRPr/>
            </a:pPr>
            <a:r>
              <a:rPr lang="en-US" sz="1275" dirty="0">
                <a:latin typeface="Calibri" charset="0"/>
                <a:ea typeface="Calibri" charset="0"/>
                <a:cs typeface="Calibri" charset="0"/>
              </a:rPr>
              <a:t>Involve first-line health care professionals on the front line who are involved in measure development, implementation, and data feedback processes</a:t>
            </a:r>
          </a:p>
        </p:txBody>
      </p:sp>
      <p:sp>
        <p:nvSpPr>
          <p:cNvPr id="9" name="Rounded Rectangle 8"/>
          <p:cNvSpPr/>
          <p:nvPr/>
        </p:nvSpPr>
        <p:spPr bwMode="auto">
          <a:xfrm>
            <a:off x="7039306" y="2103279"/>
            <a:ext cx="1985822" cy="518763"/>
          </a:xfrm>
          <a:prstGeom prst="roundRect">
            <a:avLst>
              <a:gd name="adj" fmla="val 4711"/>
            </a:avLst>
          </a:prstGeom>
          <a:noFill/>
          <a:ln w="9525" algn="ctr">
            <a:noFill/>
            <a:miter lim="800000"/>
            <a:headEnd/>
            <a:tailEnd/>
          </a:ln>
          <a:effectLst/>
        </p:spPr>
        <p:txBody>
          <a:bodyPr lIns="34290" rIns="34290" anchor="t" anchorCtr="0"/>
          <a:lstStyle/>
          <a:p>
            <a:pPr>
              <a:buNone/>
            </a:pPr>
            <a:r>
              <a:rPr lang="en-US" sz="1275" b="1" dirty="0">
                <a:solidFill>
                  <a:srgbClr val="004986"/>
                </a:solidFill>
                <a:latin typeface="Calibri" charset="0"/>
                <a:ea typeface="Calibri" charset="0"/>
                <a:cs typeface="Calibri" charset="0"/>
              </a:rPr>
              <a:t>Align Quality Reporting and Value-based Purchasing </a:t>
            </a:r>
          </a:p>
        </p:txBody>
      </p:sp>
      <p:sp>
        <p:nvSpPr>
          <p:cNvPr id="10" name="Rounded Rectangle 9"/>
          <p:cNvSpPr/>
          <p:nvPr/>
        </p:nvSpPr>
        <p:spPr bwMode="auto">
          <a:xfrm>
            <a:off x="5310351" y="2103280"/>
            <a:ext cx="1401898" cy="479822"/>
          </a:xfrm>
          <a:prstGeom prst="roundRect">
            <a:avLst>
              <a:gd name="adj" fmla="val 4711"/>
            </a:avLst>
          </a:prstGeom>
          <a:noFill/>
          <a:ln w="9525" algn="ctr">
            <a:noFill/>
            <a:miter lim="800000"/>
            <a:headEnd/>
            <a:tailEnd/>
          </a:ln>
          <a:effectLst/>
        </p:spPr>
        <p:txBody>
          <a:bodyPr lIns="34290" rIns="34290" anchor="t" anchorCtr="0"/>
          <a:lstStyle/>
          <a:p>
            <a:pPr>
              <a:buNone/>
            </a:pPr>
            <a:r>
              <a:rPr lang="en-US" sz="1275" b="1" dirty="0">
                <a:solidFill>
                  <a:srgbClr val="004986"/>
                </a:solidFill>
                <a:latin typeface="Calibri" charset="0"/>
                <a:ea typeface="Calibri" charset="0"/>
                <a:cs typeface="Calibri" charset="0"/>
              </a:rPr>
              <a:t>Align Measure Portfolio</a:t>
            </a:r>
          </a:p>
        </p:txBody>
      </p:sp>
      <p:sp>
        <p:nvSpPr>
          <p:cNvPr id="11" name="Rounded Rectangle 10"/>
          <p:cNvSpPr/>
          <p:nvPr/>
        </p:nvSpPr>
        <p:spPr bwMode="auto">
          <a:xfrm>
            <a:off x="3838141" y="2103279"/>
            <a:ext cx="1401898" cy="479822"/>
          </a:xfrm>
          <a:prstGeom prst="roundRect">
            <a:avLst>
              <a:gd name="adj" fmla="val 4711"/>
            </a:avLst>
          </a:prstGeom>
          <a:noFill/>
          <a:ln w="9525" algn="ctr">
            <a:noFill/>
            <a:miter lim="800000"/>
            <a:headEnd/>
            <a:tailEnd/>
          </a:ln>
          <a:effectLst/>
        </p:spPr>
        <p:txBody>
          <a:bodyPr lIns="34290" rIns="34290" anchor="t" anchorCtr="0"/>
          <a:lstStyle/>
          <a:p>
            <a:pPr>
              <a:buNone/>
            </a:pPr>
            <a:r>
              <a:rPr lang="en-US" sz="1275" b="1" dirty="0">
                <a:solidFill>
                  <a:srgbClr val="004986"/>
                </a:solidFill>
                <a:latin typeface="Calibri" charset="0"/>
                <a:ea typeface="Calibri" charset="0"/>
                <a:cs typeface="Calibri" charset="0"/>
              </a:rPr>
              <a:t>Optimize Public Reporting</a:t>
            </a:r>
          </a:p>
        </p:txBody>
      </p:sp>
      <p:sp>
        <p:nvSpPr>
          <p:cNvPr id="13" name="Rounded Rectangle 12"/>
          <p:cNvSpPr/>
          <p:nvPr/>
        </p:nvSpPr>
        <p:spPr bwMode="auto">
          <a:xfrm>
            <a:off x="2131192" y="2103279"/>
            <a:ext cx="1512548" cy="479822"/>
          </a:xfrm>
          <a:prstGeom prst="roundRect">
            <a:avLst>
              <a:gd name="adj" fmla="val 4711"/>
            </a:avLst>
          </a:prstGeom>
          <a:noFill/>
          <a:ln w="9525" algn="ctr">
            <a:noFill/>
            <a:miter lim="800000"/>
            <a:headEnd/>
            <a:tailEnd/>
          </a:ln>
          <a:effectLst/>
        </p:spPr>
        <p:txBody>
          <a:bodyPr lIns="34290" rIns="34290" anchor="t" anchorCtr="0"/>
          <a:lstStyle/>
          <a:p>
            <a:pPr>
              <a:buNone/>
            </a:pPr>
            <a:r>
              <a:rPr lang="en-US" sz="1275" b="1" dirty="0">
                <a:solidFill>
                  <a:srgbClr val="004986"/>
                </a:solidFill>
                <a:latin typeface="Calibri" charset="0"/>
                <a:ea typeface="Calibri" charset="0"/>
                <a:cs typeface="Calibri" charset="0"/>
              </a:rPr>
              <a:t>Strengthen/Facilitate Interoperability </a:t>
            </a:r>
          </a:p>
        </p:txBody>
      </p:sp>
      <p:sp>
        <p:nvSpPr>
          <p:cNvPr id="14" name="Rounded Rectangle 13"/>
          <p:cNvSpPr/>
          <p:nvPr/>
        </p:nvSpPr>
        <p:spPr bwMode="auto">
          <a:xfrm>
            <a:off x="272938" y="2103279"/>
            <a:ext cx="1400466" cy="479822"/>
          </a:xfrm>
          <a:prstGeom prst="roundRect">
            <a:avLst>
              <a:gd name="adj" fmla="val 4711"/>
            </a:avLst>
          </a:prstGeom>
          <a:noFill/>
          <a:ln w="9525" algn="ctr">
            <a:noFill/>
            <a:miter lim="800000"/>
            <a:headEnd/>
            <a:tailEnd/>
          </a:ln>
          <a:effectLst/>
        </p:spPr>
        <p:txBody>
          <a:bodyPr lIns="34290" rIns="34290" anchor="t" anchorCtr="0"/>
          <a:lstStyle/>
          <a:p>
            <a:pPr>
              <a:buNone/>
            </a:pPr>
            <a:r>
              <a:rPr lang="en-US" sz="1275" b="1" dirty="0">
                <a:solidFill>
                  <a:srgbClr val="004986"/>
                </a:solidFill>
                <a:latin typeface="Calibri" charset="0"/>
                <a:ea typeface="Calibri" charset="0"/>
                <a:cs typeface="Calibri" charset="0"/>
              </a:rPr>
              <a:t>Engage Patients </a:t>
            </a:r>
            <a:br>
              <a:rPr lang="en-US" sz="1275" b="1" dirty="0">
                <a:solidFill>
                  <a:srgbClr val="004986"/>
                </a:solidFill>
                <a:latin typeface="Calibri" charset="0"/>
                <a:ea typeface="Calibri" charset="0"/>
                <a:cs typeface="Calibri" charset="0"/>
              </a:rPr>
            </a:br>
            <a:r>
              <a:rPr lang="en-US" sz="1275" b="1" dirty="0">
                <a:solidFill>
                  <a:srgbClr val="004986"/>
                </a:solidFill>
                <a:latin typeface="Calibri" charset="0"/>
                <a:ea typeface="Calibri" charset="0"/>
                <a:cs typeface="Calibri" charset="0"/>
              </a:rPr>
              <a:t>and Providers</a:t>
            </a:r>
          </a:p>
        </p:txBody>
      </p:sp>
      <p:sp>
        <p:nvSpPr>
          <p:cNvPr id="17" name="Text Placeholder 2"/>
          <p:cNvSpPr>
            <a:spLocks noGrp="1"/>
          </p:cNvSpPr>
          <p:nvPr>
            <p:ph type="body" sz="quarter" idx="4294967295"/>
          </p:nvPr>
        </p:nvSpPr>
        <p:spPr>
          <a:xfrm>
            <a:off x="0" y="1687513"/>
            <a:ext cx="3706813" cy="4314825"/>
          </a:xfrm>
        </p:spPr>
        <p:txBody>
          <a:bodyPr/>
          <a:lstStyle/>
          <a:p>
            <a:pPr marL="0" indent="0">
              <a:buNone/>
            </a:pPr>
            <a:r>
              <a:rPr lang="en-US" b="1" dirty="0">
                <a:solidFill>
                  <a:srgbClr val="DFBF48"/>
                </a:solidFill>
                <a:latin typeface="Calibri" charset="0"/>
                <a:ea typeface="Calibri" charset="0"/>
                <a:cs typeface="Calibri" charset="0"/>
              </a:rPr>
              <a:t>KEY LEVERS</a:t>
            </a:r>
            <a:endParaRPr lang="en-US" dirty="0">
              <a:solidFill>
                <a:srgbClr val="DFBF48"/>
              </a:solidFill>
              <a:latin typeface="Calibri" charset="0"/>
              <a:ea typeface="Calibri" charset="0"/>
              <a:cs typeface="Calibri" charset="0"/>
            </a:endParaRPr>
          </a:p>
        </p:txBody>
      </p:sp>
      <p:cxnSp>
        <p:nvCxnSpPr>
          <p:cNvPr id="22" name="Straight Connector 21">
            <a:extLst>
              <a:ext uri="{C183D7F6-B498-43B3-948B-1728B52AA6E4}">
                <adec:decorative xmlns:adec="http://schemas.microsoft.com/office/drawing/2017/decorative" val="1"/>
              </a:ext>
            </a:extLst>
          </p:cNvPr>
          <p:cNvCxnSpPr/>
          <p:nvPr/>
        </p:nvCxnSpPr>
        <p:spPr>
          <a:xfrm>
            <a:off x="2089118" y="2096977"/>
            <a:ext cx="0" cy="320397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C183D7F6-B498-43B3-948B-1728B52AA6E4}">
                <adec:decorative xmlns:adec="http://schemas.microsoft.com/office/drawing/2017/decorative" val="1"/>
              </a:ext>
            </a:extLst>
          </p:cNvPr>
          <p:cNvCxnSpPr/>
          <p:nvPr/>
        </p:nvCxnSpPr>
        <p:spPr>
          <a:xfrm>
            <a:off x="3746183" y="2096977"/>
            <a:ext cx="0" cy="320397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C183D7F6-B498-43B3-948B-1728B52AA6E4}">
                <adec:decorative xmlns:adec="http://schemas.microsoft.com/office/drawing/2017/decorative" val="1"/>
              </a:ext>
            </a:extLst>
          </p:cNvPr>
          <p:cNvCxnSpPr/>
          <p:nvPr/>
        </p:nvCxnSpPr>
        <p:spPr>
          <a:xfrm>
            <a:off x="5185505" y="2096977"/>
            <a:ext cx="0" cy="320397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C183D7F6-B498-43B3-948B-1728B52AA6E4}">
                <adec:decorative xmlns:adec="http://schemas.microsoft.com/office/drawing/2017/decorative" val="1"/>
              </a:ext>
            </a:extLst>
          </p:cNvPr>
          <p:cNvCxnSpPr/>
          <p:nvPr/>
        </p:nvCxnSpPr>
        <p:spPr>
          <a:xfrm>
            <a:off x="6916722" y="2096977"/>
            <a:ext cx="0" cy="320397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idx="4294967295"/>
          </p:nvPr>
        </p:nvSpPr>
        <p:spPr>
          <a:xfrm>
            <a:off x="0" y="1165225"/>
            <a:ext cx="6916722" cy="522288"/>
          </a:xfrm>
        </p:spPr>
        <p:txBody>
          <a:bodyPr/>
          <a:lstStyle/>
          <a:p>
            <a:r>
              <a:rPr lang="en-US" dirty="0"/>
              <a:t>Visions for Quality Reporting</a:t>
            </a:r>
          </a:p>
        </p:txBody>
      </p:sp>
    </p:spTree>
    <p:extLst>
      <p:ext uri="{BB962C8B-B14F-4D97-AF65-F5344CB8AC3E}">
        <p14:creationId xmlns:p14="http://schemas.microsoft.com/office/powerpoint/2010/main" val="20214239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haredContentType xmlns="Microsoft.SharePoint.Taxonomy.ContentTypeSync" SourceId="86a8e296-5f29-4af2-954b-0de0d1e1f8bc" ContentTypeId="0x0101" PreviousValue="false"/>
</file>

<file path=customXml/item3.xml><?xml version="1.0" encoding="utf-8"?>
<ct:contentTypeSchema xmlns:ct="http://schemas.microsoft.com/office/2006/metadata/contentType" xmlns:ma="http://schemas.microsoft.com/office/2006/metadata/properties/metaAttributes" ct:_="" ma:_="" ma:contentTypeName="Document" ma:contentTypeID="0x0101009B140981A0BA73429729C511E34E1C26" ma:contentTypeVersion="4" ma:contentTypeDescription="Create a new document." ma:contentTypeScope="" ma:versionID="073717f229edb5f0b554462d0e37c0a8">
  <xsd:schema xmlns:xsd="http://www.w3.org/2001/XMLSchema" xmlns:xs="http://www.w3.org/2001/XMLSchema" xmlns:p="http://schemas.microsoft.com/office/2006/metadata/properties" targetNamespace="http://schemas.microsoft.com/office/2006/metadata/properties" ma:root="true" ma:fieldsID="aeba9b379b65bc29044cda6bf3033e25">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BE89714-AE37-4827-8D45-1E442747A629}">
  <ds:schemaRefs>
    <ds:schemaRef ds:uri="http://schemas.microsoft.com/sharepoint/v3/contenttype/forms"/>
  </ds:schemaRefs>
</ds:datastoreItem>
</file>

<file path=customXml/itemProps2.xml><?xml version="1.0" encoding="utf-8"?>
<ds:datastoreItem xmlns:ds="http://schemas.openxmlformats.org/officeDocument/2006/customXml" ds:itemID="{C77CF0A5-E99B-4935-9120-3C8EF36123CF}">
  <ds:schemaRefs>
    <ds:schemaRef ds:uri="Microsoft.SharePoint.Taxonomy.ContentTypeSync"/>
  </ds:schemaRefs>
</ds:datastoreItem>
</file>

<file path=customXml/itemProps3.xml><?xml version="1.0" encoding="utf-8"?>
<ds:datastoreItem xmlns:ds="http://schemas.openxmlformats.org/officeDocument/2006/customXml" ds:itemID="{AD484800-EDD4-4AAA-AE50-356A6546FBA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4.xml><?xml version="1.0" encoding="utf-8"?>
<ds:datastoreItem xmlns:ds="http://schemas.openxmlformats.org/officeDocument/2006/customXml" ds:itemID="{FA00EF96-765D-4F0C-8B6E-F94B4659FF51}">
  <ds:schemaRef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37</TotalTime>
  <Words>5949</Words>
  <Application>Microsoft Office PowerPoint</Application>
  <PresentationFormat>On-screen Show (4:3)</PresentationFormat>
  <Paragraphs>587</Paragraphs>
  <Slides>62</Slides>
  <Notes>62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62</vt:i4>
      </vt:variant>
    </vt:vector>
  </HeadingPairs>
  <TitlesOfParts>
    <vt:vector size="73" baseType="lpstr">
      <vt:lpstr>Arial</vt:lpstr>
      <vt:lpstr>Avenir Medium</vt:lpstr>
      <vt:lpstr>Calibri</vt:lpstr>
      <vt:lpstr>Calibri (Body)</vt:lpstr>
      <vt:lpstr>Calibri Light</vt:lpstr>
      <vt:lpstr>Courier New</vt:lpstr>
      <vt:lpstr>Lucida Grande</vt:lpstr>
      <vt:lpstr>Times New Roman</vt:lpstr>
      <vt:lpstr>Verdana</vt:lpstr>
      <vt:lpstr>Wingdings</vt:lpstr>
      <vt:lpstr>Office Theme</vt:lpstr>
      <vt:lpstr>2017 CMS Measures under Consideration and the Measure Applications Partnership  </vt:lpstr>
      <vt:lpstr>Housekeeping  </vt:lpstr>
      <vt:lpstr>Agenda</vt:lpstr>
      <vt:lpstr>What is Meaningful Measures Initiative? </vt:lpstr>
      <vt:lpstr>Why Implement the Meaningful Measures Initiative? </vt:lpstr>
      <vt:lpstr>Meaningful Measures graphic  </vt:lpstr>
      <vt:lpstr>Meaningful Measures Objectives</vt:lpstr>
      <vt:lpstr>Meaningful Measures Framework</vt:lpstr>
      <vt:lpstr>Visions for Quality Reporting</vt:lpstr>
      <vt:lpstr>Meaningful Measures Framework</vt:lpstr>
      <vt:lpstr>Promote Effective Prevention &amp; Treatment of Chronic Disease </vt:lpstr>
      <vt:lpstr>CMS Interoperability Roadmap</vt:lpstr>
      <vt:lpstr>A lack of seamless data exchange in healthcare</vt:lpstr>
      <vt:lpstr>Interoperable healthcare data exchange…</vt:lpstr>
      <vt:lpstr>How might we get there?</vt:lpstr>
      <vt:lpstr>HOW DOES THIS RELATE TO OUR QUALITY MEASURES? </vt:lpstr>
      <vt:lpstr>Overview of Pre-Rulemaking</vt:lpstr>
      <vt:lpstr>Pre-Rulemaking </vt:lpstr>
      <vt:lpstr>Caveats</vt:lpstr>
      <vt:lpstr>Pre-Rulemaking Process - Medicare Programs</vt:lpstr>
      <vt:lpstr>Pre-Rulemaking Process</vt:lpstr>
      <vt:lpstr>Measures Implementation Timeline</vt:lpstr>
      <vt:lpstr>Measures under Consideration List  Publishing </vt:lpstr>
      <vt:lpstr>Recursive Process of Measure Implementation</vt:lpstr>
      <vt:lpstr>Measures under Consideration List Trends</vt:lpstr>
      <vt:lpstr>Lessons Learned from 2018</vt:lpstr>
      <vt:lpstr>2019 Next Steps</vt:lpstr>
      <vt:lpstr>MIPS Peer Review Journal Requirement </vt:lpstr>
      <vt:lpstr>MIPS Peer Review Journal Requirement </vt:lpstr>
      <vt:lpstr>MIPS Peer Review Journal Requirement </vt:lpstr>
      <vt:lpstr>MIPS Peer Review Journal Requirement </vt:lpstr>
      <vt:lpstr>MIPS Peer Review Journal Requirement </vt:lpstr>
      <vt:lpstr>eCQM Readiness</vt:lpstr>
      <vt:lpstr>eCQM Readiness, Step 1: Assess and document eCQM characteristics</vt:lpstr>
      <vt:lpstr>eCQM Readiness, Step 2: Specification readiness</vt:lpstr>
      <vt:lpstr>eCQM Readiness: Resources</vt:lpstr>
      <vt:lpstr>Questions ?</vt:lpstr>
      <vt:lpstr>Overview of the CMS Measures Inventory Tool </vt:lpstr>
      <vt:lpstr>CMS Measures Inventory Tool </vt:lpstr>
      <vt:lpstr>CMS Measures Inventory Tool </vt:lpstr>
      <vt:lpstr>CMS Measures Inventory Tool </vt:lpstr>
      <vt:lpstr>New Feature Coming to CMIT Environmental Scan Support Tool </vt:lpstr>
      <vt:lpstr>Environmental Scan Support Tool (ESST) </vt:lpstr>
      <vt:lpstr>CMS Measures Inventory Tool </vt:lpstr>
      <vt:lpstr>Measure Applications Partnership and the National Quality Forum (NQF)</vt:lpstr>
      <vt:lpstr>The Role of MAP </vt:lpstr>
      <vt:lpstr>What is the value of pre-rulemaking input?</vt:lpstr>
      <vt:lpstr>MAP Structure</vt:lpstr>
      <vt:lpstr>MAP Members</vt:lpstr>
      <vt:lpstr>MAP Measure Selection Criteria</vt:lpstr>
      <vt:lpstr>Evaluate Measures Under Consideration</vt:lpstr>
      <vt:lpstr>MAP Decision Categories</vt:lpstr>
      <vt:lpstr>Preliminary Analysis of Measures Under Consideration</vt:lpstr>
      <vt:lpstr>MAP Preliminary Analysis Algorithm</vt:lpstr>
      <vt:lpstr>MAP Approach to Pre-Rulemaking</vt:lpstr>
      <vt:lpstr>Nominations to Serve on the MAP</vt:lpstr>
      <vt:lpstr>Jira 2019</vt:lpstr>
      <vt:lpstr>New for 2019</vt:lpstr>
      <vt:lpstr>New for 2019 (continued)</vt:lpstr>
      <vt:lpstr>Live Demonstration of JIRA </vt:lpstr>
      <vt:lpstr>Questions ?</vt:lpstr>
      <vt:lpstr>Contacts for Pre-rulemaking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2017 CMS Measures under Consideration and the Measure Applications Partnership</dc:title>
  <dc:creator>Sanford, Jessica D</dc:creator>
  <cp:lastModifiedBy>Sanford, Jessica D</cp:lastModifiedBy>
  <cp:revision>7</cp:revision>
  <dcterms:created xsi:type="dcterms:W3CDTF">2019-04-26T03:07:11Z</dcterms:created>
  <dcterms:modified xsi:type="dcterms:W3CDTF">2019-04-26T03:49:37Z</dcterms:modified>
</cp:coreProperties>
</file>