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9"/>
  </p:notesMasterIdLst>
  <p:handoutMasterIdLst>
    <p:handoutMasterId r:id="rId30"/>
  </p:handoutMasterIdLst>
  <p:sldIdLst>
    <p:sldId id="341" r:id="rId6"/>
    <p:sldId id="284" r:id="rId7"/>
    <p:sldId id="285" r:id="rId8"/>
    <p:sldId id="331" r:id="rId9"/>
    <p:sldId id="471" r:id="rId10"/>
    <p:sldId id="475" r:id="rId11"/>
    <p:sldId id="474" r:id="rId12"/>
    <p:sldId id="467" r:id="rId13"/>
    <p:sldId id="473" r:id="rId14"/>
    <p:sldId id="327" r:id="rId15"/>
    <p:sldId id="296" r:id="rId16"/>
    <p:sldId id="297" r:id="rId17"/>
    <p:sldId id="298" r:id="rId18"/>
    <p:sldId id="301" r:id="rId19"/>
    <p:sldId id="302" r:id="rId20"/>
    <p:sldId id="316" r:id="rId21"/>
    <p:sldId id="304" r:id="rId22"/>
    <p:sldId id="317" r:id="rId23"/>
    <p:sldId id="306" r:id="rId24"/>
    <p:sldId id="330" r:id="rId25"/>
    <p:sldId id="318" r:id="rId26"/>
    <p:sldId id="309" r:id="rId27"/>
    <p:sldId id="319" r:id="rId28"/>
  </p:sldIdLst>
  <p:sldSz cx="9144000" cy="6858000" type="screen4x3"/>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rre Yong" initials="PY" lastIdx="4" clrIdx="0">
    <p:extLst>
      <p:ext uri="{19B8F6BF-5375-455C-9EA6-DF929625EA0E}">
        <p15:presenceInfo xmlns:p15="http://schemas.microsoft.com/office/powerpoint/2012/main" userId="S-1-5-21-4095628063-3556742122-3606576086-117604" providerId="AD"/>
      </p:ext>
    </p:extLst>
  </p:cmAuthor>
  <p:cmAuthor id="2" name="Helen Dollar-Maples" initials="HD" lastIdx="6" clrIdx="1">
    <p:extLst>
      <p:ext uri="{19B8F6BF-5375-455C-9EA6-DF929625EA0E}">
        <p15:presenceInfo xmlns:p15="http://schemas.microsoft.com/office/powerpoint/2012/main" userId="S-1-5-21-4095628063-3556742122-3606576086-130661" providerId="AD"/>
      </p:ext>
    </p:extLst>
  </p:cmAuthor>
  <p:cmAuthor id="3" name="Kimberly Kufel" initials="KK" lastIdx="1" clrIdx="2">
    <p:extLst>
      <p:ext uri="{19B8F6BF-5375-455C-9EA6-DF929625EA0E}">
        <p15:presenceInfo xmlns:p15="http://schemas.microsoft.com/office/powerpoint/2012/main" userId="S-1-5-21-4095628063-3556742122-3606576086-120671" providerId="AD"/>
      </p:ext>
    </p:extLst>
  </p:cmAuthor>
  <p:cmAuthor id="4" name="Reena Duseja" initials="RD" lastIdx="3" clrIdx="3">
    <p:extLst>
      <p:ext uri="{19B8F6BF-5375-455C-9EA6-DF929625EA0E}">
        <p15:presenceInfo xmlns:p15="http://schemas.microsoft.com/office/powerpoint/2012/main" userId="S-1-5-21-4095628063-3556742122-3606576086-160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9FF"/>
    <a:srgbClr val="2450A7"/>
    <a:srgbClr val="0E489A"/>
    <a:srgbClr val="0E4593"/>
    <a:srgbClr val="0D4087"/>
    <a:srgbClr val="E09136"/>
    <a:srgbClr val="0B3871"/>
    <a:srgbClr val="E29237"/>
    <a:srgbClr val="0008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0" autoAdjust="0"/>
    <p:restoredTop sz="65037" autoAdjust="0"/>
  </p:normalViewPr>
  <p:slideViewPr>
    <p:cSldViewPr snapToGrid="0" snapToObjects="1">
      <p:cViewPr varScale="1">
        <p:scale>
          <a:sx n="37" d="100"/>
          <a:sy n="37" d="100"/>
        </p:scale>
        <p:origin x="560" y="3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snapToObjects="1">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2042"/>
          </a:xfrm>
          <a:prstGeom prst="rect">
            <a:avLst/>
          </a:prstGeom>
        </p:spPr>
        <p:txBody>
          <a:bodyPr vert="horz" lIns="91440" tIns="45720" rIns="91440" bIns="45720" rtlCol="0"/>
          <a:lstStyle>
            <a:lvl1pPr algn="r">
              <a:defRPr sz="1200"/>
            </a:lvl1pPr>
          </a:lstStyle>
          <a:p>
            <a:fld id="{CAE7F2B8-9B80-AE45-82EB-4151AAE6EBC2}" type="datetimeFigureOut">
              <a:rPr lang="en-US" smtClean="0"/>
              <a:t>5/8/2019</a:t>
            </a:fld>
            <a:endParaRPr lang="en-US" dirty="0"/>
          </a:p>
        </p:txBody>
      </p:sp>
      <p:sp>
        <p:nvSpPr>
          <p:cNvPr id="4" name="Footer Placeholder 3"/>
          <p:cNvSpPr>
            <a:spLocks noGrp="1"/>
          </p:cNvSpPr>
          <p:nvPr>
            <p:ph type="ftr" sz="quarter" idx="2"/>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7192"/>
            <a:ext cx="2971800" cy="462042"/>
          </a:xfrm>
          <a:prstGeom prst="rect">
            <a:avLst/>
          </a:prstGeom>
        </p:spPr>
        <p:txBody>
          <a:bodyPr vert="horz" lIns="91440" tIns="45720" rIns="91440" bIns="45720" rtlCol="0" anchor="b"/>
          <a:lstStyle>
            <a:lvl1pPr algn="r">
              <a:defRPr sz="1200"/>
            </a:lvl1pPr>
          </a:lstStyle>
          <a:p>
            <a:fld id="{C2F49EED-C110-0A46-BC7B-474110B57023}" type="slidenum">
              <a:rPr lang="en-US" smtClean="0"/>
              <a:t>‹#›</a:t>
            </a:fld>
            <a:endParaRPr lang="en-US" dirty="0"/>
          </a:p>
        </p:txBody>
      </p:sp>
    </p:spTree>
    <p:extLst>
      <p:ext uri="{BB962C8B-B14F-4D97-AF65-F5344CB8AC3E}">
        <p14:creationId xmlns:p14="http://schemas.microsoft.com/office/powerpoint/2010/main" val="1065344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a:defRPr sz="1200"/>
            </a:lvl1pPr>
          </a:lstStyle>
          <a:p>
            <a:fld id="{6E4E1A58-EC2D-4378-901F-04D562B6D7AC}" type="datetimeFigureOut">
              <a:rPr lang="en-US" smtClean="0"/>
              <a:t>5/8/2019</a:t>
            </a:fld>
            <a:endParaRPr lang="en-US" dirty="0"/>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1440" tIns="45720" rIns="91440" bIns="45720" rtlCol="0" anchor="b"/>
          <a:lstStyle>
            <a:lvl1pPr algn="r">
              <a:defRPr sz="1200"/>
            </a:lvl1pPr>
          </a:lstStyle>
          <a:p>
            <a:fld id="{E36DD86C-67A8-4A67-A5E0-C2A1B3B969DE}" type="slidenum">
              <a:rPr lang="en-US" smtClean="0"/>
              <a:t>‹#›</a:t>
            </a:fld>
            <a:endParaRPr lang="en-US" dirty="0"/>
          </a:p>
        </p:txBody>
      </p:sp>
    </p:spTree>
    <p:extLst>
      <p:ext uri="{BB962C8B-B14F-4D97-AF65-F5344CB8AC3E}">
        <p14:creationId xmlns:p14="http://schemas.microsoft.com/office/powerpoint/2010/main" val="34062943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1</a:t>
            </a:fld>
            <a:endParaRPr lang="en-US" dirty="0"/>
          </a:p>
        </p:txBody>
      </p:sp>
    </p:spTree>
    <p:extLst>
      <p:ext uri="{BB962C8B-B14F-4D97-AF65-F5344CB8AC3E}">
        <p14:creationId xmlns:p14="http://schemas.microsoft.com/office/powerpoint/2010/main" val="406799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visit our website you can learn more about those categories. The CMS Measures Inventory Tool (CMIT) also provides information about many measures currently active in our programs.  You can gauge where they are assigned to the Meaningful Measures Area (MMA).  When submitting measures into JIRA you will assign a Meaningful Measure Area (MMA) and a healthcare priority to your measure.  The programs presenting in this slide deck will draw attention to these Meaningful Measure Areas (MMAs) and the healthcare priorities.</a:t>
            </a:r>
            <a:endParaRPr lang="en-US" dirty="0"/>
          </a:p>
        </p:txBody>
      </p:sp>
      <p:sp>
        <p:nvSpPr>
          <p:cNvPr id="4" name="Slide Number Placeholder 3"/>
          <p:cNvSpPr>
            <a:spLocks noGrp="1"/>
          </p:cNvSpPr>
          <p:nvPr>
            <p:ph type="sldNum" sz="quarter" idx="5"/>
          </p:nvPr>
        </p:nvSpPr>
        <p:spPr/>
        <p:txBody>
          <a:bodyPr/>
          <a:lstStyle/>
          <a:p>
            <a:fld id="{E36DD86C-67A8-4A67-A5E0-C2A1B3B969DE}" type="slidenum">
              <a:rPr lang="en-US" smtClean="0"/>
              <a:t>10</a:t>
            </a:fld>
            <a:endParaRPr lang="en-US" dirty="0"/>
          </a:p>
        </p:txBody>
      </p:sp>
    </p:spTree>
    <p:extLst>
      <p:ext uri="{BB962C8B-B14F-4D97-AF65-F5344CB8AC3E}">
        <p14:creationId xmlns:p14="http://schemas.microsoft.com/office/powerpoint/2010/main" val="225721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Pre-rulemaking is mandated by Section 3014 of the Patient Protection and Affordable Care Act, and there are three main steps and milestones in the process.  By </a:t>
            </a:r>
            <a:r>
              <a:rPr lang="en-US" sz="1200" b="1" kern="1200" dirty="0">
                <a:solidFill>
                  <a:schemeClr val="tx1"/>
                </a:solidFill>
                <a:effectLst/>
                <a:latin typeface="+mn-lt"/>
                <a:ea typeface="+mn-ea"/>
                <a:cs typeface="+mn-cs"/>
              </a:rPr>
              <a:t>December 1</a:t>
            </a:r>
            <a:r>
              <a:rPr lang="en-US" sz="1200" b="1" kern="1200" baseline="30000" dirty="0">
                <a:solidFill>
                  <a:schemeClr val="tx1"/>
                </a:solidFill>
                <a:effectLst/>
                <a:latin typeface="+mn-lt"/>
                <a:ea typeface="+mn-ea"/>
                <a:cs typeface="+mn-cs"/>
              </a:rPr>
              <a:t>st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have to publish the measures under consideration (MUC) List.  We then hand that to our multi-stakeholder group, the Measure Applications Partnership (MAP) which is currently held through the National Quality Forum (NQF).  And then by </a:t>
            </a:r>
            <a:r>
              <a:rPr lang="en-US" sz="1200" b="1" kern="1200" dirty="0">
                <a:solidFill>
                  <a:schemeClr val="tx1"/>
                </a:solidFill>
                <a:effectLst/>
                <a:latin typeface="+mn-lt"/>
                <a:ea typeface="+mn-ea"/>
                <a:cs typeface="+mn-cs"/>
              </a:rPr>
              <a:t>February 1</a:t>
            </a:r>
            <a:r>
              <a:rPr lang="en-US" sz="1200" b="1" kern="1200" baseline="30000" dirty="0">
                <a:solidFill>
                  <a:schemeClr val="tx1"/>
                </a:solidFill>
                <a:effectLst/>
                <a:latin typeface="+mn-lt"/>
                <a:ea typeface="+mn-ea"/>
                <a:cs typeface="+mn-cs"/>
              </a:rPr>
              <a:t>st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MAP provides recommendations and feedback on the MUC List to the HHS Secretary, and so in order to meet those timelines and meet those deadlines, we need to have measures submitted by </a:t>
            </a:r>
            <a:r>
              <a:rPr lang="en-US" sz="1200" b="1" kern="1200" dirty="0">
                <a:solidFill>
                  <a:schemeClr val="tx1"/>
                </a:solidFill>
                <a:effectLst/>
                <a:latin typeface="+mn-lt"/>
                <a:ea typeface="+mn-ea"/>
                <a:cs typeface="+mn-cs"/>
              </a:rPr>
              <a:t>June 3</a:t>
            </a:r>
            <a:r>
              <a:rPr lang="en-US" sz="1200" b="1"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That is the magic date for 2019. </a:t>
            </a:r>
            <a:endParaRPr lang="en-US" dirty="0"/>
          </a:p>
        </p:txBody>
      </p:sp>
      <p:sp>
        <p:nvSpPr>
          <p:cNvPr id="4" name="Slide Number Placeholder 3"/>
          <p:cNvSpPr>
            <a:spLocks noGrp="1"/>
          </p:cNvSpPr>
          <p:nvPr>
            <p:ph type="sldNum" sz="quarter" idx="5"/>
          </p:nvPr>
        </p:nvSpPr>
        <p:spPr/>
        <p:txBody>
          <a:bodyPr/>
          <a:lstStyle/>
          <a:p>
            <a:fld id="{E36DD86C-67A8-4A67-A5E0-C2A1B3B969DE}" type="slidenum">
              <a:rPr lang="en-US" smtClean="0"/>
              <a:t>11</a:t>
            </a:fld>
            <a:endParaRPr lang="en-US" dirty="0"/>
          </a:p>
        </p:txBody>
      </p:sp>
    </p:spTree>
    <p:extLst>
      <p:ext uri="{BB962C8B-B14F-4D97-AF65-F5344CB8AC3E}">
        <p14:creationId xmlns:p14="http://schemas.microsoft.com/office/powerpoint/2010/main" val="122736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Needs &amp; Priorities</a:t>
            </a:r>
            <a:r>
              <a:rPr lang="en-US" sz="1200" kern="1200" dirty="0">
                <a:solidFill>
                  <a:schemeClr val="tx1"/>
                </a:solidFill>
                <a:effectLst/>
                <a:latin typeface="+mn-lt"/>
                <a:ea typeface="+mn-ea"/>
                <a:cs typeface="+mn-cs"/>
              </a:rPr>
              <a:t> document will identify the more program-specific measure requirements.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measures are not “topped out”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there is room for improvement in the area of focus on quality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there are no duplicates of existing/similar measures</a:t>
            </a:r>
          </a:p>
        </p:txBody>
      </p:sp>
      <p:sp>
        <p:nvSpPr>
          <p:cNvPr id="4" name="Slide Number Placeholder 3"/>
          <p:cNvSpPr>
            <a:spLocks noGrp="1"/>
          </p:cNvSpPr>
          <p:nvPr>
            <p:ph type="sldNum" sz="quarter" idx="5"/>
          </p:nvPr>
        </p:nvSpPr>
        <p:spPr/>
        <p:txBody>
          <a:bodyPr/>
          <a:lstStyle/>
          <a:p>
            <a:fld id="{E36DD86C-67A8-4A67-A5E0-C2A1B3B969DE}" type="slidenum">
              <a:rPr lang="en-US" smtClean="0"/>
              <a:t>12</a:t>
            </a:fld>
            <a:endParaRPr lang="en-US" dirty="0"/>
          </a:p>
        </p:txBody>
      </p:sp>
    </p:spTree>
    <p:extLst>
      <p:ext uri="{BB962C8B-B14F-4D97-AF65-F5344CB8AC3E}">
        <p14:creationId xmlns:p14="http://schemas.microsoft.com/office/powerpoint/2010/main" val="378352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contact:  </a:t>
            </a:r>
            <a:r>
              <a:rPr lang="en-US" sz="1200" b="1" kern="1200" dirty="0">
                <a:solidFill>
                  <a:schemeClr val="tx1"/>
                </a:solidFill>
                <a:effectLst/>
                <a:latin typeface="+mn-lt"/>
                <a:ea typeface="+mn-ea"/>
                <a:cs typeface="+mn-cs"/>
              </a:rPr>
              <a:t>MMSsupport@battelle.org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Measures are reviewed in real time; therefore, it’s advisable to submit measures earlier in the process. Measures then go through our clearance process and are reviewed by leadership first at CMS, then HHS, et cetera.  If you go to the pre-rulemaking website, all of that information is laid out in great detail to help support your submission. </a:t>
            </a:r>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13</a:t>
            </a:fld>
            <a:endParaRPr lang="en-US" dirty="0"/>
          </a:p>
        </p:txBody>
      </p:sp>
    </p:spTree>
    <p:extLst>
      <p:ext uri="{BB962C8B-B14F-4D97-AF65-F5344CB8AC3E}">
        <p14:creationId xmlns:p14="http://schemas.microsoft.com/office/powerpoint/2010/main" val="416815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This slide deck includes the 18 programs presenting their </a:t>
            </a:r>
            <a:r>
              <a:rPr lang="en-US" sz="1200" i="1" kern="1200" dirty="0">
                <a:solidFill>
                  <a:schemeClr val="tx1"/>
                </a:solidFill>
                <a:effectLst/>
                <a:latin typeface="+mn-lt"/>
                <a:ea typeface="+mn-ea"/>
                <a:cs typeface="+mn-cs"/>
              </a:rPr>
              <a:t>Needs &amp; Priorities</a:t>
            </a:r>
            <a:r>
              <a:rPr lang="en-US" sz="1200" kern="1200" dirty="0">
                <a:solidFill>
                  <a:schemeClr val="tx1"/>
                </a:solidFill>
                <a:effectLst/>
                <a:latin typeface="+mn-lt"/>
                <a:ea typeface="+mn-ea"/>
                <a:cs typeface="+mn-cs"/>
              </a:rPr>
              <a:t> for the 2019 pre-rulemaking cycle.  The official </a:t>
            </a:r>
            <a:r>
              <a:rPr lang="en-US" sz="1200" i="1" kern="1200" dirty="0">
                <a:solidFill>
                  <a:schemeClr val="tx1"/>
                </a:solidFill>
                <a:effectLst/>
                <a:latin typeface="+mn-lt"/>
                <a:ea typeface="+mn-ea"/>
                <a:cs typeface="+mn-cs"/>
              </a:rPr>
              <a:t>Needs &amp; Priorities </a:t>
            </a:r>
            <a:r>
              <a:rPr lang="en-US" sz="1200" kern="1200" dirty="0">
                <a:solidFill>
                  <a:schemeClr val="tx1"/>
                </a:solidFill>
                <a:effectLst/>
                <a:latin typeface="+mn-lt"/>
                <a:ea typeface="+mn-ea"/>
                <a:cs typeface="+mn-cs"/>
              </a:rPr>
              <a:t>document will be posted online to our pre-rulemaking website within the next three or four weeks. </a:t>
            </a:r>
            <a:endParaRPr lang="en-US" dirty="0"/>
          </a:p>
        </p:txBody>
      </p:sp>
      <p:sp>
        <p:nvSpPr>
          <p:cNvPr id="4" name="Slide Number Placeholder 3"/>
          <p:cNvSpPr>
            <a:spLocks noGrp="1"/>
          </p:cNvSpPr>
          <p:nvPr>
            <p:ph type="sldNum" sz="quarter" idx="5"/>
          </p:nvPr>
        </p:nvSpPr>
        <p:spPr/>
        <p:txBody>
          <a:bodyPr/>
          <a:lstStyle/>
          <a:p>
            <a:fld id="{E36DD86C-67A8-4A67-A5E0-C2A1B3B969DE}" type="slidenum">
              <a:rPr lang="en-US" smtClean="0"/>
              <a:t>14</a:t>
            </a:fld>
            <a:endParaRPr lang="en-US" dirty="0"/>
          </a:p>
        </p:txBody>
      </p:sp>
    </p:spTree>
    <p:extLst>
      <p:ext uri="{BB962C8B-B14F-4D97-AF65-F5344CB8AC3E}">
        <p14:creationId xmlns:p14="http://schemas.microsoft.com/office/powerpoint/2010/main" val="356404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DD86C-67A8-4A67-A5E0-C2A1B3B969DE}" type="slidenum">
              <a:rPr lang="en-US" smtClean="0"/>
              <a:t>15</a:t>
            </a:fld>
            <a:endParaRPr lang="en-US" dirty="0"/>
          </a:p>
        </p:txBody>
      </p:sp>
    </p:spTree>
    <p:extLst>
      <p:ext uri="{BB962C8B-B14F-4D97-AF65-F5344CB8AC3E}">
        <p14:creationId xmlns:p14="http://schemas.microsoft.com/office/powerpoint/2010/main" val="257126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36DD86C-67A8-4A67-A5E0-C2A1B3B969DE}" type="slidenum">
              <a:rPr lang="en-US" smtClean="0"/>
              <a:t>16</a:t>
            </a:fld>
            <a:endParaRPr lang="en-US" dirty="0"/>
          </a:p>
        </p:txBody>
      </p:sp>
    </p:spTree>
    <p:extLst>
      <p:ext uri="{BB962C8B-B14F-4D97-AF65-F5344CB8AC3E}">
        <p14:creationId xmlns:p14="http://schemas.microsoft.com/office/powerpoint/2010/main" val="223051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36DD86C-67A8-4A67-A5E0-C2A1B3B969DE}" type="slidenum">
              <a:rPr lang="en-US" smtClean="0"/>
              <a:t>18</a:t>
            </a:fld>
            <a:endParaRPr lang="en-US" dirty="0"/>
          </a:p>
        </p:txBody>
      </p:sp>
    </p:spTree>
    <p:extLst>
      <p:ext uri="{BB962C8B-B14F-4D97-AF65-F5344CB8AC3E}">
        <p14:creationId xmlns:p14="http://schemas.microsoft.com/office/powerpoint/2010/main" val="225633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19</a:t>
            </a:fld>
            <a:endParaRPr lang="en-US" dirty="0"/>
          </a:p>
        </p:txBody>
      </p:sp>
    </p:spTree>
    <p:extLst>
      <p:ext uri="{BB962C8B-B14F-4D97-AF65-F5344CB8AC3E}">
        <p14:creationId xmlns:p14="http://schemas.microsoft.com/office/powerpoint/2010/main" val="55192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20</a:t>
            </a:fld>
            <a:endParaRPr lang="en-US" dirty="0"/>
          </a:p>
        </p:txBody>
      </p:sp>
    </p:spTree>
    <p:extLst>
      <p:ext uri="{BB962C8B-B14F-4D97-AF65-F5344CB8AC3E}">
        <p14:creationId xmlns:p14="http://schemas.microsoft.com/office/powerpoint/2010/main" val="80423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2</a:t>
            </a:fld>
            <a:endParaRPr lang="en-US" dirty="0"/>
          </a:p>
        </p:txBody>
      </p:sp>
    </p:spTree>
    <p:extLst>
      <p:ext uri="{BB962C8B-B14F-4D97-AF65-F5344CB8AC3E}">
        <p14:creationId xmlns:p14="http://schemas.microsoft.com/office/powerpoint/2010/main" val="86218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36DD86C-67A8-4A67-A5E0-C2A1B3B969DE}" type="slidenum">
              <a:rPr lang="en-US" smtClean="0"/>
              <a:t>21</a:t>
            </a:fld>
            <a:endParaRPr lang="en-US" dirty="0"/>
          </a:p>
        </p:txBody>
      </p:sp>
    </p:spTree>
    <p:extLst>
      <p:ext uri="{BB962C8B-B14F-4D97-AF65-F5344CB8AC3E}">
        <p14:creationId xmlns:p14="http://schemas.microsoft.com/office/powerpoint/2010/main" val="2627493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23</a:t>
            </a:fld>
            <a:endParaRPr lang="en-US" dirty="0"/>
          </a:p>
        </p:txBody>
      </p:sp>
    </p:spTree>
    <p:extLst>
      <p:ext uri="{BB962C8B-B14F-4D97-AF65-F5344CB8AC3E}">
        <p14:creationId xmlns:p14="http://schemas.microsoft.com/office/powerpoint/2010/main" val="93360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DD86C-67A8-4A67-A5E0-C2A1B3B969DE}" type="slidenum">
              <a:rPr lang="en-US" smtClean="0"/>
              <a:t>3</a:t>
            </a:fld>
            <a:endParaRPr lang="en-US" dirty="0"/>
          </a:p>
        </p:txBody>
      </p:sp>
    </p:spTree>
    <p:extLst>
      <p:ext uri="{BB962C8B-B14F-4D97-AF65-F5344CB8AC3E}">
        <p14:creationId xmlns:p14="http://schemas.microsoft.com/office/powerpoint/2010/main" val="384296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of the programs referenced in this slide deck will address Meaningful Measures as a way to identify gaps in our programs and communicate those most efficiently, thereby providing very clear guidance and communications around where we’re focusing our quality measure efforts.</a:t>
            </a:r>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4</a:t>
            </a:fld>
            <a:endParaRPr lang="en-US" dirty="0"/>
          </a:p>
        </p:txBody>
      </p:sp>
    </p:spTree>
    <p:extLst>
      <p:ext uri="{BB962C8B-B14F-4D97-AF65-F5344CB8AC3E}">
        <p14:creationId xmlns:p14="http://schemas.microsoft.com/office/powerpoint/2010/main" val="297980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Depicted on this slide are CMS’ four strategic goals.</a:t>
            </a:r>
          </a:p>
          <a:p>
            <a:endParaRPr lang="en-US" dirty="0"/>
          </a:p>
        </p:txBody>
      </p:sp>
      <p:sp>
        <p:nvSpPr>
          <p:cNvPr id="4" name="Slide Number Placeholder 3"/>
          <p:cNvSpPr>
            <a:spLocks noGrp="1"/>
          </p:cNvSpPr>
          <p:nvPr>
            <p:ph type="sldNum" sz="quarter" idx="10"/>
          </p:nvPr>
        </p:nvSpPr>
        <p:spPr/>
        <p:txBody>
          <a:bodyPr/>
          <a:lstStyle/>
          <a:p>
            <a:fld id="{A32F4037-46CC-6045-BE7A-CA09502B4830}" type="slidenum">
              <a:rPr lang="en-US" smtClean="0"/>
              <a:t>5</a:t>
            </a:fld>
            <a:endParaRPr lang="en-US" dirty="0"/>
          </a:p>
        </p:txBody>
      </p:sp>
    </p:spTree>
    <p:extLst>
      <p:ext uri="{BB962C8B-B14F-4D97-AF65-F5344CB8AC3E}">
        <p14:creationId xmlns:p14="http://schemas.microsoft.com/office/powerpoint/2010/main" val="2992870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Meaningful Measures objectives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that we are developing the best and highest quality measures possible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Ensuring that everyone is going in the same direction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Ensuring that all of our efforts are focused on the same types of measures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characteristics are we looking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characteristics should those measures have?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some program statutes that need to be fulfilled, i.e., aligning measures across programs with other payers as with the clinical quality measure collaborative and ensuring our measures are addressing high impact areas and are outcome-based where possible. </a:t>
            </a:r>
            <a:endParaRPr lang="en-US" dirty="0"/>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6</a:t>
            </a:fld>
            <a:endParaRPr lang="en-US"/>
          </a:p>
        </p:txBody>
      </p:sp>
    </p:spTree>
    <p:extLst>
      <p:ext uri="{BB962C8B-B14F-4D97-AF65-F5344CB8AC3E}">
        <p14:creationId xmlns:p14="http://schemas.microsoft.com/office/powerpoint/2010/main" val="412695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Within this framework, our two goals are to ensure that we are providing high quality healthcare for patients and having meaningful outcomes for patients. We drew on lots of work from others, including the launch at LAN.  There were several tie-ins with NQF, and NAM also played a critical part in this process.  We included perspectives from several others, both internal and external to government. </a:t>
            </a:r>
            <a:endParaRPr lang="en-US" dirty="0"/>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7</a:t>
            </a:fld>
            <a:endParaRPr lang="en-US"/>
          </a:p>
        </p:txBody>
      </p:sp>
    </p:spTree>
    <p:extLst>
      <p:ext uri="{BB962C8B-B14F-4D97-AF65-F5344CB8AC3E}">
        <p14:creationId xmlns:p14="http://schemas.microsoft.com/office/powerpoint/2010/main" val="169523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center of this Meaningful Measures Framework are our </a:t>
            </a:r>
            <a:r>
              <a:rPr lang="en-US" sz="1200" i="1" kern="1200" dirty="0">
                <a:solidFill>
                  <a:schemeClr val="tx1"/>
                </a:solidFill>
                <a:effectLst/>
                <a:latin typeface="+mn-lt"/>
                <a:ea typeface="+mn-ea"/>
                <a:cs typeface="+mn-cs"/>
              </a:rPr>
              <a:t>four </a:t>
            </a:r>
            <a:r>
              <a:rPr lang="en-US" sz="1200" kern="1200" dirty="0">
                <a:solidFill>
                  <a:schemeClr val="tx1"/>
                </a:solidFill>
                <a:effectLst/>
                <a:latin typeface="+mn-lt"/>
                <a:ea typeface="+mn-ea"/>
                <a:cs typeface="+mn-cs"/>
              </a:rPr>
              <a:t>CMS strategic goals along with a pictorial depiction of the provider and patients, which again emphasizes that that relationship is at the core of this strategy.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crosscutting criteria are to eliminate disparities, track to measurable outcomes and impact, safeguard public health, achieve cost savings, improve access for rural communities and reduce burden.  By crosscutting criteria we infer that these are criteria that all measures should touch upon when implemented into our programs.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bolded list are our </a:t>
            </a:r>
            <a:r>
              <a:rPr lang="en-US" sz="1200" i="1" kern="1200" dirty="0">
                <a:solidFill>
                  <a:schemeClr val="tx1"/>
                </a:solidFill>
                <a:effectLst/>
                <a:latin typeface="+mn-lt"/>
                <a:ea typeface="+mn-ea"/>
                <a:cs typeface="+mn-cs"/>
              </a:rPr>
              <a:t>six</a:t>
            </a:r>
            <a:r>
              <a:rPr lang="en-US" sz="1200" kern="1200" dirty="0">
                <a:solidFill>
                  <a:schemeClr val="tx1"/>
                </a:solidFill>
                <a:effectLst/>
                <a:latin typeface="+mn-lt"/>
                <a:ea typeface="+mn-ea"/>
                <a:cs typeface="+mn-cs"/>
              </a:rPr>
              <a:t> healthcare priorities — promote effective communication and coordination, promote effective prevention and treatment of chronic disease, work with communities to promote best practices of healthy living, make care affordable, make care safer by reducing harm caused in the delivery of care, and strengthen person and family engagement as partners in their care.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Underneath those are 19 Meaningful Measure Areas (MMAs).  The MMAs make this link between this very broad quality priority such as “make care affordable” and the actual measure.  Think of it as a couple of categories underneath “make care affordable” that are a bit more specific to help make the connection.</a:t>
            </a:r>
            <a:endParaRPr lang="en-US" dirty="0"/>
          </a:p>
          <a:p>
            <a:endParaRPr lang="en-US" dirty="0"/>
          </a:p>
        </p:txBody>
      </p:sp>
    </p:spTree>
    <p:extLst>
      <p:ext uri="{BB962C8B-B14F-4D97-AF65-F5344CB8AC3E}">
        <p14:creationId xmlns:p14="http://schemas.microsoft.com/office/powerpoint/2010/main" val="370095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healthcare priority of “promote effective prevention and treatment of chronic disease,” and underneath that the </a:t>
            </a:r>
            <a:r>
              <a:rPr lang="en-US" sz="1200" i="1" kern="1200" dirty="0">
                <a:solidFill>
                  <a:schemeClr val="tx1"/>
                </a:solidFill>
                <a:effectLst/>
                <a:latin typeface="+mn-lt"/>
                <a:ea typeface="+mn-ea"/>
                <a:cs typeface="+mn-cs"/>
              </a:rPr>
              <a:t>five</a:t>
            </a:r>
            <a:r>
              <a:rPr lang="en-US" sz="1200" kern="1200" dirty="0">
                <a:solidFill>
                  <a:schemeClr val="tx1"/>
                </a:solidFill>
                <a:effectLst/>
                <a:latin typeface="+mn-lt"/>
                <a:ea typeface="+mn-ea"/>
                <a:cs typeface="+mn-cs"/>
              </a:rPr>
              <a:t> MMAs.  The Meaningful Measure Areas (MMAs) guide our work, not only in us trying to articulate to you the areas that we’re most interested in, but also working to categorize our measures by these areas so we can more clearly see gaps.</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“Here’s where we see a gap in management of chronic conditions.  We would like more measures in this area.”</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Communication is key as it helps us better focus and articulate our needs and priorities.  Obviously, with the pre-rulemaking and creation of the MUC List this helps us articulate those priorities for us.  When entering a measure into JIRA you’ll be asked to assign a Meaningful Measure Area (MMA) to the measure.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9</a:t>
            </a:fld>
            <a:endParaRPr lang="en-US"/>
          </a:p>
        </p:txBody>
      </p:sp>
    </p:spTree>
    <p:extLst>
      <p:ext uri="{BB962C8B-B14F-4D97-AF65-F5344CB8AC3E}">
        <p14:creationId xmlns:p14="http://schemas.microsoft.com/office/powerpoint/2010/main" val="1754887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B29ACB-ABF3-4E4E-8786-D13207B7DDD7}" type="datetime1">
              <a:rPr lang="en-US" smtClean="0"/>
              <a:t>5/8/2019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203405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9FDE8E-0ED3-4AAA-9E65-AC30E9519E3D}" type="datetime1">
              <a:rPr lang="en-US" smtClean="0"/>
              <a:t>5/8/2019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94216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CE03B38-39A6-4377-B14E-2EAD58CE431F}" type="datetime1">
              <a:rPr lang="en-US" smtClean="0"/>
              <a:t>5/8/2019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406888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7341918" y="6198915"/>
            <a:ext cx="1481137" cy="433387"/>
          </a:xfrm>
          <a:prstGeom prst="rect">
            <a:avLst/>
          </a:prstGeom>
          <a:ln/>
        </p:spPr>
        <p:txBody>
          <a:bodyPr/>
          <a:lstStyle>
            <a:lvl1pPr>
              <a:defRPr/>
            </a:lvl1pPr>
          </a:lstStyle>
          <a:p>
            <a:pPr>
              <a:defRPr/>
            </a:pPr>
            <a:fld id="{F8118C52-CC83-4245-A4A1-17A8BB577AE8}" type="slidenum">
              <a:rPr lang="en-US" smtClean="0"/>
              <a:pPr>
                <a:defRPr/>
              </a:pPr>
              <a:t>‹#›</a:t>
            </a:fld>
            <a:endParaRPr lang="en-US" dirty="0"/>
          </a:p>
        </p:txBody>
      </p:sp>
      <p:sp>
        <p:nvSpPr>
          <p:cNvPr id="4" name="Title 4"/>
          <p:cNvSpPr>
            <a:spLocks noGrp="1"/>
          </p:cNvSpPr>
          <p:nvPr>
            <p:ph type="title"/>
          </p:nvPr>
        </p:nvSpPr>
        <p:spPr>
          <a:xfrm>
            <a:off x="457200" y="892300"/>
            <a:ext cx="8229600" cy="8382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02195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 Only 2 column">
    <p:spTree>
      <p:nvGrpSpPr>
        <p:cNvPr id="1" name=""/>
        <p:cNvGrpSpPr/>
        <p:nvPr/>
      </p:nvGrpSpPr>
      <p:grpSpPr>
        <a:xfrm>
          <a:off x="0" y="0"/>
          <a:ext cx="0" cy="0"/>
          <a:chOff x="0" y="0"/>
          <a:chExt cx="0" cy="0"/>
        </a:xfrm>
      </p:grpSpPr>
      <p:sp>
        <p:nvSpPr>
          <p:cNvPr id="7" name="Rectangle 6"/>
          <p:cNvSpPr/>
          <p:nvPr userDrawn="1"/>
        </p:nvSpPr>
        <p:spPr>
          <a:xfrm flipH="1">
            <a:off x="-3" y="1"/>
            <a:ext cx="9144001" cy="99505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74644" y="175887"/>
            <a:ext cx="996045" cy="592846"/>
          </a:xfrm>
          <a:prstGeom prst="rect">
            <a:avLst/>
          </a:prstGeom>
        </p:spPr>
      </p:pic>
      <p:pic>
        <p:nvPicPr>
          <p:cNvPr id="9" name="Picture 8"/>
          <p:cNvPicPr>
            <a:picLocks noChangeAspect="1"/>
          </p:cNvPicPr>
          <p:nvPr userDrawn="1"/>
        </p:nvPicPr>
        <p:blipFill>
          <a:blip r:embed="rId3"/>
          <a:stretch>
            <a:fillRect/>
          </a:stretch>
        </p:blipFill>
        <p:spPr>
          <a:xfrm>
            <a:off x="7688121" y="137032"/>
            <a:ext cx="1211606" cy="748593"/>
          </a:xfrm>
          <a:prstGeom prst="rect">
            <a:avLst/>
          </a:prstGeom>
        </p:spPr>
      </p:pic>
      <p:sp>
        <p:nvSpPr>
          <p:cNvPr id="10" name="Rectangle 9"/>
          <p:cNvSpPr/>
          <p:nvPr userDrawn="1"/>
        </p:nvSpPr>
        <p:spPr>
          <a:xfrm>
            <a:off x="-98637" y="6421786"/>
            <a:ext cx="9345898"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2"/>
          <p:cNvSpPr>
            <a:spLocks noGrp="1"/>
          </p:cNvSpPr>
          <p:nvPr>
            <p:ph type="body" sz="quarter" idx="11"/>
          </p:nvPr>
        </p:nvSpPr>
        <p:spPr>
          <a:xfrm>
            <a:off x="274637" y="1686859"/>
            <a:ext cx="3958537" cy="4492596"/>
          </a:xfrm>
          <a:prstGeom prst="rect">
            <a:avLst/>
          </a:prstGeom>
        </p:spPr>
        <p:txBody>
          <a:bodyPr>
            <a:normAutofit/>
          </a:bodyPr>
          <a:lstStyle>
            <a:lvl1pPr marL="0" indent="0">
              <a:buNone/>
              <a:defRPr sz="1600">
                <a:latin typeface="Arial"/>
                <a:cs typeface="Arial"/>
              </a:defRPr>
            </a:lvl1pPr>
            <a:lvl2pPr>
              <a:defRPr sz="1400">
                <a:latin typeface="Arial"/>
                <a:cs typeface="Arial"/>
              </a:defRPr>
            </a:lvl2pPr>
            <a:lvl3pPr>
              <a:defRPr sz="1200">
                <a:latin typeface="Arial"/>
                <a:cs typeface="Arial"/>
              </a:defRPr>
            </a:lvl3pPr>
            <a:lvl4pPr>
              <a:defRPr sz="1100">
                <a:latin typeface="Arial"/>
                <a:cs typeface="Arial"/>
              </a:defRPr>
            </a:lvl4pPr>
            <a:lvl5pPr>
              <a:defRPr sz="11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hasCustomPrompt="1"/>
          </p:nvPr>
        </p:nvSpPr>
        <p:spPr>
          <a:xfrm>
            <a:off x="273975" y="1164905"/>
            <a:ext cx="3959199" cy="521953"/>
          </a:xfrm>
          <a:prstGeom prst="rect">
            <a:avLst/>
          </a:prstGeom>
        </p:spPr>
        <p:txBody>
          <a:bodyPr>
            <a:normAutofit/>
          </a:bodyPr>
          <a:lstStyle>
            <a:lvl1pPr algn="l">
              <a:defRPr sz="1600" b="1" baseline="0">
                <a:solidFill>
                  <a:srgbClr val="1661AD"/>
                </a:solidFill>
              </a:defRPr>
            </a:lvl1pPr>
          </a:lstStyle>
          <a:p>
            <a:r>
              <a:rPr lang="en-US" dirty="0"/>
              <a:t>Bolding Heading if needed</a:t>
            </a:r>
          </a:p>
        </p:txBody>
      </p:sp>
      <p:sp>
        <p:nvSpPr>
          <p:cNvPr id="13" name="Text Placeholder 12"/>
          <p:cNvSpPr>
            <a:spLocks noGrp="1"/>
          </p:cNvSpPr>
          <p:nvPr>
            <p:ph type="body" sz="quarter" idx="12"/>
          </p:nvPr>
        </p:nvSpPr>
        <p:spPr>
          <a:xfrm>
            <a:off x="4607542" y="1164905"/>
            <a:ext cx="4186537" cy="5014550"/>
          </a:xfrm>
          <a:prstGeom prst="rect">
            <a:avLst/>
          </a:prstGeom>
        </p:spPr>
        <p:txBody>
          <a:bodyPr>
            <a:normAutofit/>
          </a:bodyPr>
          <a:lstStyle>
            <a:lvl1pPr marL="0" indent="0">
              <a:buNone/>
              <a:defRPr sz="1600">
                <a:latin typeface="Arial"/>
                <a:cs typeface="Arial"/>
              </a:defRPr>
            </a:lvl1pPr>
            <a:lvl2pPr>
              <a:defRPr sz="1400">
                <a:latin typeface="Arial"/>
                <a:cs typeface="Arial"/>
              </a:defRPr>
            </a:lvl2pPr>
            <a:lvl3pPr>
              <a:defRPr sz="1200">
                <a:latin typeface="Arial"/>
                <a:cs typeface="Arial"/>
              </a:defRPr>
            </a:lvl3pPr>
            <a:lvl4pPr>
              <a:defRPr sz="1100">
                <a:latin typeface="Arial"/>
                <a:cs typeface="Arial"/>
              </a:defRPr>
            </a:lvl4pPr>
            <a:lvl5pPr>
              <a:defRPr sz="11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C9E680-321D-8540-ACC6-1CB48BD14CBF}"/>
              </a:ext>
            </a:extLst>
          </p:cNvPr>
          <p:cNvSpPr>
            <a:spLocks noGrp="1"/>
          </p:cNvSpPr>
          <p:nvPr>
            <p:ph type="sldNum" sz="quarter" idx="13"/>
          </p:nvPr>
        </p:nvSpPr>
        <p:spPr/>
        <p:txBody>
          <a:bodyPr/>
          <a:lstStyle/>
          <a:p>
            <a:fld id="{F6E550D1-005E-8D42-8A02-7B0267170091}" type="slidenum">
              <a:rPr lang="en-US" smtClean="0"/>
              <a:pPr/>
              <a:t>‹#›</a:t>
            </a:fld>
            <a:endParaRPr lang="en-US" dirty="0"/>
          </a:p>
        </p:txBody>
      </p:sp>
    </p:spTree>
    <p:extLst>
      <p:ext uri="{BB962C8B-B14F-4D97-AF65-F5344CB8AC3E}">
        <p14:creationId xmlns:p14="http://schemas.microsoft.com/office/powerpoint/2010/main" val="100082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and Picture Slide">
    <p:spTree>
      <p:nvGrpSpPr>
        <p:cNvPr id="1" name=""/>
        <p:cNvGrpSpPr/>
        <p:nvPr/>
      </p:nvGrpSpPr>
      <p:grpSpPr>
        <a:xfrm>
          <a:off x="0" y="0"/>
          <a:ext cx="0" cy="0"/>
          <a:chOff x="0" y="0"/>
          <a:chExt cx="0" cy="0"/>
        </a:xfrm>
      </p:grpSpPr>
      <p:sp>
        <p:nvSpPr>
          <p:cNvPr id="10" name="Rectangle 9"/>
          <p:cNvSpPr/>
          <p:nvPr userDrawn="1"/>
        </p:nvSpPr>
        <p:spPr>
          <a:xfrm flipH="1">
            <a:off x="-3" y="1"/>
            <a:ext cx="9144001" cy="99505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274644" y="175887"/>
            <a:ext cx="996045" cy="592846"/>
          </a:xfrm>
          <a:prstGeom prst="rect">
            <a:avLst/>
          </a:prstGeom>
        </p:spPr>
      </p:pic>
      <p:sp>
        <p:nvSpPr>
          <p:cNvPr id="12" name="Rectangle 11"/>
          <p:cNvSpPr/>
          <p:nvPr userDrawn="1"/>
        </p:nvSpPr>
        <p:spPr>
          <a:xfrm>
            <a:off x="-98637" y="6421786"/>
            <a:ext cx="9345898"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0"/>
          </p:nvPr>
        </p:nvSpPr>
        <p:spPr>
          <a:xfrm>
            <a:off x="4388775" y="1164906"/>
            <a:ext cx="4188909" cy="4837018"/>
          </a:xfrm>
          <a:prstGeom prst="rect">
            <a:avLst/>
          </a:prstGeom>
        </p:spPr>
        <p:txBody>
          <a:bodyPr/>
          <a:lstStyle/>
          <a:p>
            <a:endParaRPr lang="en-US"/>
          </a:p>
        </p:txBody>
      </p:sp>
      <p:sp>
        <p:nvSpPr>
          <p:cNvPr id="14" name="Text Placeholder 12"/>
          <p:cNvSpPr>
            <a:spLocks noGrp="1"/>
          </p:cNvSpPr>
          <p:nvPr>
            <p:ph type="body" sz="quarter" idx="11"/>
          </p:nvPr>
        </p:nvSpPr>
        <p:spPr>
          <a:xfrm>
            <a:off x="274638" y="1686859"/>
            <a:ext cx="3706812" cy="4315065"/>
          </a:xfrm>
          <a:prstGeom prst="rect">
            <a:avLst/>
          </a:prstGeom>
        </p:spPr>
        <p:txBody>
          <a:bodyPr>
            <a:normAutofit/>
          </a:bodyPr>
          <a:lstStyle>
            <a:lvl1pPr marL="0" indent="0">
              <a:buNone/>
              <a:defRPr sz="1600">
                <a:latin typeface="Arial"/>
                <a:cs typeface="Arial"/>
              </a:defRPr>
            </a:lvl1pPr>
            <a:lvl2pPr>
              <a:defRPr sz="1400">
                <a:latin typeface="Arial"/>
                <a:cs typeface="Arial"/>
              </a:defRPr>
            </a:lvl2pPr>
            <a:lvl3pPr>
              <a:defRPr sz="1200">
                <a:latin typeface="Arial"/>
                <a:cs typeface="Arial"/>
              </a:defRPr>
            </a:lvl3pPr>
            <a:lvl4pPr>
              <a:defRPr sz="1100">
                <a:latin typeface="Arial"/>
                <a:cs typeface="Arial"/>
              </a:defRPr>
            </a:lvl4pPr>
            <a:lvl5pPr>
              <a:defRPr sz="11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0"/>
          <p:cNvSpPr>
            <a:spLocks noGrp="1"/>
          </p:cNvSpPr>
          <p:nvPr>
            <p:ph type="title" hasCustomPrompt="1"/>
          </p:nvPr>
        </p:nvSpPr>
        <p:spPr>
          <a:xfrm>
            <a:off x="273975" y="1164905"/>
            <a:ext cx="3707475" cy="521953"/>
          </a:xfrm>
          <a:prstGeom prst="rect">
            <a:avLst/>
          </a:prstGeom>
        </p:spPr>
        <p:txBody>
          <a:bodyPr>
            <a:normAutofit/>
          </a:bodyPr>
          <a:lstStyle>
            <a:lvl1pPr algn="l">
              <a:defRPr sz="1600" b="1" baseline="0">
                <a:solidFill>
                  <a:srgbClr val="1661AD"/>
                </a:solidFill>
              </a:defRPr>
            </a:lvl1pPr>
          </a:lstStyle>
          <a:p>
            <a:r>
              <a:rPr lang="en-US" dirty="0"/>
              <a:t>Bolding Heading if needed</a:t>
            </a:r>
          </a:p>
        </p:txBody>
      </p:sp>
      <p:pic>
        <p:nvPicPr>
          <p:cNvPr id="16" name="Picture 15"/>
          <p:cNvPicPr>
            <a:picLocks noChangeAspect="1"/>
          </p:cNvPicPr>
          <p:nvPr userDrawn="1"/>
        </p:nvPicPr>
        <p:blipFill>
          <a:blip r:embed="rId3"/>
          <a:stretch>
            <a:fillRect/>
          </a:stretch>
        </p:blipFill>
        <p:spPr>
          <a:xfrm>
            <a:off x="7688121" y="137032"/>
            <a:ext cx="1211606" cy="748593"/>
          </a:xfrm>
          <a:prstGeom prst="rect">
            <a:avLst/>
          </a:prstGeom>
        </p:spPr>
      </p:pic>
      <p:sp>
        <p:nvSpPr>
          <p:cNvPr id="2" name="Slide Number Placeholder 1">
            <a:extLst>
              <a:ext uri="{FF2B5EF4-FFF2-40B4-BE49-F238E27FC236}">
                <a16:creationId xmlns:a16="http://schemas.microsoft.com/office/drawing/2014/main" id="{EE8649F6-D8A6-BF40-9FA3-F26122B974BF}"/>
              </a:ext>
            </a:extLst>
          </p:cNvPr>
          <p:cNvSpPr>
            <a:spLocks noGrp="1"/>
          </p:cNvSpPr>
          <p:nvPr>
            <p:ph type="sldNum" sz="quarter" idx="12"/>
          </p:nvPr>
        </p:nvSpPr>
        <p:spPr/>
        <p:txBody>
          <a:bodyPr/>
          <a:lstStyle/>
          <a:p>
            <a:fld id="{F6E550D1-005E-8D42-8A02-7B0267170091}" type="slidenum">
              <a:rPr lang="en-US" smtClean="0"/>
              <a:pPr/>
              <a:t>‹#›</a:t>
            </a:fld>
            <a:endParaRPr lang="en-US" dirty="0"/>
          </a:p>
        </p:txBody>
      </p:sp>
    </p:spTree>
    <p:extLst>
      <p:ext uri="{BB962C8B-B14F-4D97-AF65-F5344CB8AC3E}">
        <p14:creationId xmlns:p14="http://schemas.microsoft.com/office/powerpoint/2010/main" val="227315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D7B2E4-FE82-480C-92E2-8867BA2AD1DB}" type="datetime1">
              <a:rPr lang="en-US" smtClean="0"/>
              <a:t>5/8/2019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67383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56554F-0E23-4916-897B-3BFA83453798}" type="datetime1">
              <a:rPr lang="en-US" smtClean="0"/>
              <a:t>5/8/2019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61349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EB0D29-383F-4E97-B307-B271CAA27791}" type="datetime1">
              <a:rPr lang="en-US" smtClean="0"/>
              <a:t>5/8/2019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53544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EAF01A-D945-4C85-BE92-5A32702E907E}" type="datetime1">
              <a:rPr lang="en-US" smtClean="0"/>
              <a:t>5/8/2019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80908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D08B02-118A-405D-900A-7CD5A945E138}" type="datetime1">
              <a:rPr lang="en-US" smtClean="0"/>
              <a:t>5/8/2019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90641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0BF172C-2412-4C04-B2E5-528FA02A83ED}" type="datetime1">
              <a:rPr lang="en-US" smtClean="0"/>
              <a:t>5/8/2019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399156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4B2120-B65A-4A90-90E7-673C9B680EA0}" type="datetime1">
              <a:rPr lang="en-US" smtClean="0"/>
              <a:t>5/8/2019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2988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1A08D0-8072-456C-9D3E-B1CF4A81D530}" type="datetime1">
              <a:rPr lang="en-US" smtClean="0"/>
              <a:t>5/8/2019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858717D-8054-524C-BA62-C3F2223456F2}" type="slidenum">
              <a:rPr lang="en-US" smtClean="0"/>
              <a:t>‹#›</a:t>
            </a:fld>
            <a:endParaRPr lang="en-US" dirty="0"/>
          </a:p>
        </p:txBody>
      </p:sp>
    </p:spTree>
    <p:extLst>
      <p:ext uri="{BB962C8B-B14F-4D97-AF65-F5344CB8AC3E}">
        <p14:creationId xmlns:p14="http://schemas.microsoft.com/office/powerpoint/2010/main" val="247767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6">
            <a:extLst>
              <a:ext uri="{28A0092B-C50C-407E-A947-70E740481C1C}">
                <a14:useLocalDpi xmlns:a14="http://schemas.microsoft.com/office/drawing/2010/main" val="0"/>
              </a:ext>
            </a:extLst>
          </a:blip>
          <a:srcRect l="185" r="-1"/>
          <a:stretch/>
        </p:blipFill>
        <p:spPr>
          <a:xfrm>
            <a:off x="0" y="5192376"/>
            <a:ext cx="9144000" cy="1665624"/>
          </a:xfrm>
          <a:prstGeom prst="rect">
            <a:avLst/>
          </a:prstGeom>
        </p:spPr>
      </p:pic>
      <p:pic>
        <p:nvPicPr>
          <p:cNvPr id="7" name="Picture 6" descr="CMS_eHealth_PPT_inside_Template_V1.jp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3260770"/>
          </a:xfrm>
          <a:prstGeom prst="rect">
            <a:avLst/>
          </a:prstGeom>
        </p:spPr>
      </p:pic>
      <p:sp>
        <p:nvSpPr>
          <p:cNvPr id="2" name="Title Placeholder 1"/>
          <p:cNvSpPr>
            <a:spLocks noGrp="1"/>
          </p:cNvSpPr>
          <p:nvPr>
            <p:ph type="title"/>
          </p:nvPr>
        </p:nvSpPr>
        <p:spPr>
          <a:xfrm>
            <a:off x="457200" y="987250"/>
            <a:ext cx="8229600" cy="80889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064255"/>
            <a:ext cx="8229600" cy="38260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241337"/>
            <a:ext cx="2133600" cy="365125"/>
          </a:xfrm>
          <a:prstGeom prst="rect">
            <a:avLst/>
          </a:prstGeom>
        </p:spPr>
        <p:txBody>
          <a:bodyPr vert="horz" lIns="91440" tIns="45720" rIns="91440" bIns="45720" rtlCol="0" anchor="ctr"/>
          <a:lstStyle>
            <a:lvl1pPr algn="r">
              <a:defRPr sz="1000" b="1">
                <a:solidFill>
                  <a:srgbClr val="FFFFFF"/>
                </a:solidFill>
                <a:latin typeface="Verdana"/>
                <a:cs typeface="Verdana"/>
              </a:defRPr>
            </a:lvl1pPr>
          </a:lstStyle>
          <a:p>
            <a:fld id="{3858717D-8054-524C-BA62-C3F2223456F2}" type="slidenum">
              <a:rPr lang="en-US" smtClean="0"/>
              <a:pPr/>
              <a:t>‹#›</a:t>
            </a:fld>
            <a:endParaRPr lang="en-US" dirty="0"/>
          </a:p>
        </p:txBody>
      </p:sp>
      <p:sp>
        <p:nvSpPr>
          <p:cNvPr id="9" name="TextBox 8"/>
          <p:cNvSpPr txBox="1"/>
          <p:nvPr userDrawn="1"/>
        </p:nvSpPr>
        <p:spPr>
          <a:xfrm>
            <a:off x="11125200" y="3115733"/>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1921067" y="55710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0229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457200" rtl="0" eaLnBrk="1" latinLnBrk="0" hangingPunct="1">
        <a:lnSpc>
          <a:spcPct val="80000"/>
        </a:lnSpc>
        <a:spcBef>
          <a:spcPct val="0"/>
        </a:spcBef>
        <a:buNone/>
        <a:defRPr sz="2800" b="1" kern="1200" spc="-150">
          <a:solidFill>
            <a:srgbClr val="2450A7"/>
          </a:solidFill>
          <a:latin typeface="Verdana"/>
          <a:ea typeface="+mj-ea"/>
          <a:cs typeface="Verdana"/>
        </a:defRPr>
      </a:lvl1pPr>
    </p:titleStyle>
    <p:bodyStyle>
      <a:lvl1pPr marL="342900" indent="-342900" algn="l" defTabSz="457200" rtl="0" eaLnBrk="1" latinLnBrk="0" hangingPunct="1">
        <a:spcBef>
          <a:spcPct val="20000"/>
        </a:spcBef>
        <a:buClr>
          <a:srgbClr val="0B3871"/>
        </a:buClr>
        <a:buFont typeface="Lucida Grande"/>
        <a:buChar char="»"/>
        <a:defRPr sz="2400" kern="1200">
          <a:solidFill>
            <a:srgbClr val="595959"/>
          </a:solidFill>
          <a:latin typeface="Verdana"/>
          <a:ea typeface="+mn-ea"/>
          <a:cs typeface="Verdana"/>
        </a:defRPr>
      </a:lvl1pPr>
      <a:lvl2pPr marL="742950" indent="-285750" algn="l" defTabSz="457200" rtl="0" eaLnBrk="1" latinLnBrk="0" hangingPunct="1">
        <a:spcBef>
          <a:spcPct val="20000"/>
        </a:spcBef>
        <a:buClr>
          <a:srgbClr val="0B3871"/>
        </a:buClr>
        <a:buFont typeface="Arial"/>
        <a:buChar char="–"/>
        <a:defRPr sz="2000" kern="1200">
          <a:solidFill>
            <a:srgbClr val="595959"/>
          </a:solidFill>
          <a:latin typeface="Verdana"/>
          <a:ea typeface="+mn-ea"/>
          <a:cs typeface="Verdana"/>
        </a:defRPr>
      </a:lvl2pPr>
      <a:lvl3pPr marL="1143000" indent="-228600" algn="l" defTabSz="457200" rtl="0" eaLnBrk="1" latinLnBrk="0" hangingPunct="1">
        <a:spcBef>
          <a:spcPct val="20000"/>
        </a:spcBef>
        <a:buClr>
          <a:srgbClr val="0B3871"/>
        </a:buClr>
        <a:buFont typeface="Arial"/>
        <a:buChar char="•"/>
        <a:defRPr sz="1800" kern="1200">
          <a:solidFill>
            <a:srgbClr val="595959"/>
          </a:solidFill>
          <a:latin typeface="Verdana"/>
          <a:ea typeface="+mn-ea"/>
          <a:cs typeface="Verdana"/>
        </a:defRPr>
      </a:lvl3pPr>
      <a:lvl4pPr marL="1600200" indent="-228600" algn="l" defTabSz="457200" rtl="0" eaLnBrk="1" latinLnBrk="0" hangingPunct="1">
        <a:spcBef>
          <a:spcPct val="20000"/>
        </a:spcBef>
        <a:buClr>
          <a:srgbClr val="0B3871"/>
        </a:buClr>
        <a:buFont typeface="Arial"/>
        <a:buChar char="–"/>
        <a:defRPr sz="1600" kern="1200">
          <a:solidFill>
            <a:srgbClr val="595959"/>
          </a:solidFill>
          <a:latin typeface="Verdana"/>
          <a:ea typeface="+mn-ea"/>
          <a:cs typeface="Verdana"/>
        </a:defRPr>
      </a:lvl4pPr>
      <a:lvl5pPr marL="2057400" indent="-228600" algn="l" defTabSz="457200" rtl="0" eaLnBrk="1" latinLnBrk="0" hangingPunct="1">
        <a:spcBef>
          <a:spcPct val="20000"/>
        </a:spcBef>
        <a:buClr>
          <a:srgbClr val="0B3871"/>
        </a:buClr>
        <a:buFont typeface="Arial"/>
        <a:buChar char="»"/>
        <a:defRPr sz="1600" kern="1200">
          <a:solidFill>
            <a:srgbClr val="595959"/>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InitiativesGenInfo/CMS-Quality-Strategy.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ms.gov/Medicare/Quality-Initiatives-Patient-Assessment-Instruments/QualityMeasures/Pre-Rule-Making.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ms.gov/Medicare/Quality-Initiatives-Patient-Assessment-Instruments/QualityMeasures/Pre-Rule-Making.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Helen.Dollar-Maples@cms.hhs.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brownv@battelle.org" TargetMode="External"/><Relationship Id="rId4" Type="http://schemas.openxmlformats.org/officeDocument/2006/relationships/hyperlink" Target="mailto:Kimberly.Rawlings@cms.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example clinical people looking at papers."/>
          <p:cNvPicPr>
            <a:picLocks noChangeAspect="1"/>
          </p:cNvPicPr>
          <p:nvPr/>
        </p:nvPicPr>
        <p:blipFill rotWithShape="1">
          <a:blip r:embed="rId3">
            <a:extLst>
              <a:ext uri="{28A0092B-C50C-407E-A947-70E740481C1C}">
                <a14:useLocalDpi xmlns:a14="http://schemas.microsoft.com/office/drawing/2010/main" val="0"/>
              </a:ext>
            </a:extLst>
          </a:blip>
          <a:srcRect b="2106"/>
          <a:stretch/>
        </p:blipFill>
        <p:spPr>
          <a:xfrm>
            <a:off x="0" y="52936"/>
            <a:ext cx="9799108" cy="6976533"/>
          </a:xfrm>
          <a:prstGeom prst="rect">
            <a:avLst/>
          </a:prstGeom>
        </p:spPr>
      </p:pic>
      <p:pic>
        <p:nvPicPr>
          <p:cNvPr id="11" name="Picture 10" descr="CMSlogrebr2colCMYKtaglin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818" y="5486344"/>
            <a:ext cx="1938802" cy="674703"/>
          </a:xfrm>
          <a:prstGeom prst="rect">
            <a:avLst/>
          </a:prstGeom>
        </p:spPr>
      </p:pic>
      <p:pic>
        <p:nvPicPr>
          <p:cNvPr id="12" name="Picture 11" descr="DHHS_blu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7354" y="4886602"/>
            <a:ext cx="1263553" cy="1274445"/>
          </a:xfrm>
          <a:prstGeom prst="rect">
            <a:avLst/>
          </a:prstGeom>
        </p:spPr>
      </p:pic>
      <p:sp>
        <p:nvSpPr>
          <p:cNvPr id="3" name="Subtitle 2">
            <a:extLst>
              <a:ext uri="{FF2B5EF4-FFF2-40B4-BE49-F238E27FC236}">
                <a16:creationId xmlns:a16="http://schemas.microsoft.com/office/drawing/2014/main" id="{5B93AF5E-B499-488D-8F95-B3639B4249ED}"/>
              </a:ext>
            </a:extLst>
          </p:cNvPr>
          <p:cNvSpPr>
            <a:spLocks noGrp="1"/>
          </p:cNvSpPr>
          <p:nvPr>
            <p:ph type="subTitle" idx="1"/>
          </p:nvPr>
        </p:nvSpPr>
        <p:spPr>
          <a:xfrm>
            <a:off x="1602356" y="2552700"/>
            <a:ext cx="6400800" cy="1752600"/>
          </a:xfrm>
        </p:spPr>
        <p:txBody>
          <a:bodyPr/>
          <a:lstStyle/>
          <a:p>
            <a:r>
              <a:rPr lang="en-US" sz="2000" b="1" dirty="0">
                <a:solidFill>
                  <a:schemeClr val="tx1">
                    <a:lumMod val="50000"/>
                    <a:lumOff val="50000"/>
                  </a:schemeClr>
                </a:solidFill>
              </a:rPr>
              <a:t>Kim Rawlings, CMS</a:t>
            </a:r>
          </a:p>
          <a:p>
            <a:r>
              <a:rPr lang="en-US" sz="2000" b="1" dirty="0">
                <a:solidFill>
                  <a:schemeClr val="tx1">
                    <a:lumMod val="50000"/>
                    <a:lumOff val="50000"/>
                  </a:schemeClr>
                </a:solidFill>
              </a:rPr>
              <a:t>CMS Program/Measures Leads</a:t>
            </a:r>
          </a:p>
          <a:p>
            <a:endParaRPr lang="en-US" b="1" dirty="0">
              <a:solidFill>
                <a:schemeClr val="tx1">
                  <a:lumMod val="50000"/>
                  <a:lumOff val="50000"/>
                </a:schemeClr>
              </a:solidFill>
            </a:endParaRPr>
          </a:p>
          <a:p>
            <a:r>
              <a:rPr lang="en-US" sz="1600" b="1" i="1" dirty="0">
                <a:solidFill>
                  <a:schemeClr val="tx1">
                    <a:lumMod val="50000"/>
                    <a:lumOff val="50000"/>
                  </a:schemeClr>
                </a:solidFill>
              </a:rPr>
              <a:t>April 25, 2019</a:t>
            </a:r>
          </a:p>
          <a:p>
            <a:endParaRPr lang="en-US" dirty="0"/>
          </a:p>
        </p:txBody>
      </p:sp>
      <p:sp>
        <p:nvSpPr>
          <p:cNvPr id="2" name="Title 1">
            <a:extLst>
              <a:ext uri="{FF2B5EF4-FFF2-40B4-BE49-F238E27FC236}">
                <a16:creationId xmlns:a16="http://schemas.microsoft.com/office/drawing/2014/main" id="{E25736E5-F0EE-487C-BD83-AFEC303C9A58}"/>
              </a:ext>
            </a:extLst>
          </p:cNvPr>
          <p:cNvSpPr>
            <a:spLocks noGrp="1"/>
          </p:cNvSpPr>
          <p:nvPr>
            <p:ph type="ctrTitle"/>
          </p:nvPr>
        </p:nvSpPr>
        <p:spPr>
          <a:xfrm>
            <a:off x="496019" y="1236385"/>
            <a:ext cx="8613475" cy="1470025"/>
          </a:xfrm>
        </p:spPr>
        <p:txBody>
          <a:bodyPr/>
          <a:lstStyle/>
          <a:p>
            <a:pPr marL="0" indent="0" algn="ctr"/>
            <a:r>
              <a:rPr lang="en-US" sz="4400" spc="-300" dirty="0"/>
              <a:t>2019 CMS Program-Specific Measure Needs and Priorities </a:t>
            </a:r>
            <a:br>
              <a:rPr lang="en-US" sz="4400" spc="-300" dirty="0"/>
            </a:br>
            <a:r>
              <a:rPr lang="en-US" sz="3200" i="1" spc="-300" dirty="0"/>
              <a:t>Pre-Rulemaking</a:t>
            </a:r>
            <a:br>
              <a:rPr lang="en-US" sz="4400" i="1" spc="-300" dirty="0"/>
            </a:br>
            <a:endParaRPr lang="en-US" sz="4400" dirty="0"/>
          </a:p>
        </p:txBody>
      </p:sp>
    </p:spTree>
    <p:extLst>
      <p:ext uri="{BB962C8B-B14F-4D97-AF65-F5344CB8AC3E}">
        <p14:creationId xmlns:p14="http://schemas.microsoft.com/office/powerpoint/2010/main" val="96937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858717D-8054-524C-BA62-C3F2223456F2}" type="slidenum">
              <a:rPr lang="en-US" smtClean="0"/>
              <a:t>10</a:t>
            </a:fld>
            <a:endParaRPr lang="en-US" dirty="0"/>
          </a:p>
        </p:txBody>
      </p:sp>
      <p:sp>
        <p:nvSpPr>
          <p:cNvPr id="3" name="Text Placeholder 2"/>
          <p:cNvSpPr>
            <a:spLocks noGrp="1"/>
          </p:cNvSpPr>
          <p:nvPr>
            <p:ph type="body" sz="quarter" idx="4294967295"/>
          </p:nvPr>
        </p:nvSpPr>
        <p:spPr>
          <a:xfrm>
            <a:off x="5660571" y="2887663"/>
            <a:ext cx="3026229" cy="1716994"/>
          </a:xfrm>
        </p:spPr>
        <p:txBody>
          <a:bodyPr>
            <a:normAutofit fontScale="92500"/>
          </a:bodyPr>
          <a:lstStyle/>
          <a:p>
            <a:pPr marL="0" indent="0">
              <a:buNone/>
            </a:pPr>
            <a:r>
              <a:rPr lang="en-US" sz="1800" u="sng" dirty="0">
                <a:hlinkClick r:id="rId3"/>
              </a:rPr>
              <a:t>https://www.cms.gov/Medicare/Quality-Initiatives-Patient-Assessment-Instruments/QualityInitiativesGenInfo/CMS-Quality-Strategy.html</a:t>
            </a:r>
            <a:endParaRPr lang="en-US" sz="1800" dirty="0"/>
          </a:p>
          <a:p>
            <a:pPr marL="0" indent="0">
              <a:buNone/>
            </a:pPr>
            <a:endParaRPr lang="en-US" sz="1800" dirty="0"/>
          </a:p>
        </p:txBody>
      </p:sp>
      <p:pic>
        <p:nvPicPr>
          <p:cNvPr id="4" name="Picture 3" descr="Screenshot from Meaningful Measures Framework Website"/>
          <p:cNvPicPr>
            <a:picLocks noChangeAspect="1"/>
          </p:cNvPicPr>
          <p:nvPr/>
        </p:nvPicPr>
        <p:blipFill>
          <a:blip r:embed="rId4"/>
          <a:stretch>
            <a:fillRect/>
          </a:stretch>
        </p:blipFill>
        <p:spPr>
          <a:xfrm>
            <a:off x="457200" y="1763369"/>
            <a:ext cx="4728436" cy="4593887"/>
          </a:xfrm>
          <a:prstGeom prst="rect">
            <a:avLst/>
          </a:prstGeom>
          <a:ln w="28575">
            <a:solidFill>
              <a:schemeClr val="bg2">
                <a:lumMod val="75000"/>
              </a:schemeClr>
            </a:solidFill>
          </a:ln>
        </p:spPr>
      </p:pic>
      <p:sp>
        <p:nvSpPr>
          <p:cNvPr id="2" name="Title 1"/>
          <p:cNvSpPr>
            <a:spLocks noGrp="1"/>
          </p:cNvSpPr>
          <p:nvPr>
            <p:ph type="title"/>
          </p:nvPr>
        </p:nvSpPr>
        <p:spPr/>
        <p:txBody>
          <a:bodyPr/>
          <a:lstStyle/>
          <a:p>
            <a:r>
              <a:rPr lang="en-US" dirty="0"/>
              <a:t>Meaningful Measures Website</a:t>
            </a:r>
          </a:p>
        </p:txBody>
      </p:sp>
    </p:spTree>
    <p:extLst>
      <p:ext uri="{BB962C8B-B14F-4D97-AF65-F5344CB8AC3E}">
        <p14:creationId xmlns:p14="http://schemas.microsoft.com/office/powerpoint/2010/main" val="287188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Pre-Rulemaking</a:t>
            </a:r>
          </a:p>
        </p:txBody>
      </p:sp>
      <p:sp>
        <p:nvSpPr>
          <p:cNvPr id="3" name="Content Placeholder 2"/>
          <p:cNvSpPr>
            <a:spLocks noGrp="1"/>
          </p:cNvSpPr>
          <p:nvPr>
            <p:ph idx="1"/>
          </p:nvPr>
        </p:nvSpPr>
        <p:spPr/>
        <p:txBody>
          <a:bodyPr>
            <a:normAutofit lnSpcReduction="10000"/>
          </a:bodyPr>
          <a:lstStyle/>
          <a:p>
            <a:r>
              <a:rPr lang="en-US" b="1" dirty="0"/>
              <a:t>Statutory Reference</a:t>
            </a:r>
          </a:p>
          <a:p>
            <a:pPr lvl="1"/>
            <a:r>
              <a:rPr lang="en-US" dirty="0"/>
              <a:t>Section 3014 of the Patient Protection and Affordable Care Act </a:t>
            </a:r>
          </a:p>
          <a:p>
            <a:pPr lvl="1"/>
            <a:r>
              <a:rPr lang="en-US" dirty="0"/>
              <a:t>Section 1890 and 1890A of the Social Security Act</a:t>
            </a:r>
          </a:p>
          <a:p>
            <a:pPr lvl="1"/>
            <a:endParaRPr lang="en-US" b="1" dirty="0"/>
          </a:p>
          <a:p>
            <a:r>
              <a:rPr lang="en-US" b="1" dirty="0"/>
              <a:t>Pre-rulemaking Steps</a:t>
            </a:r>
          </a:p>
          <a:p>
            <a:pPr marL="914400" lvl="1" indent="-457200">
              <a:buClr>
                <a:schemeClr val="tx1"/>
              </a:buClr>
              <a:buFont typeface="+mj-lt"/>
              <a:buAutoNum type="arabicPeriod"/>
            </a:pPr>
            <a:r>
              <a:rPr lang="en-US" dirty="0"/>
              <a:t>Annually Publish Measures under Consideration (MUC) List by </a:t>
            </a:r>
            <a:r>
              <a:rPr lang="en-US" i="1" dirty="0"/>
              <a:t>December 1</a:t>
            </a:r>
          </a:p>
          <a:p>
            <a:pPr marL="914400" lvl="1" indent="-457200">
              <a:spcBef>
                <a:spcPts val="0"/>
              </a:spcBef>
              <a:buFont typeface="+mj-lt"/>
              <a:buAutoNum type="arabicPeriod"/>
            </a:pPr>
            <a:r>
              <a:rPr lang="en-US" dirty="0"/>
              <a:t>Multi-Stakeholder Groups, National Quality Forum’s Measures Application Partnership (MAP)</a:t>
            </a:r>
          </a:p>
          <a:p>
            <a:pPr marL="914400" lvl="1" indent="-457200">
              <a:spcBef>
                <a:spcPts val="0"/>
              </a:spcBef>
              <a:buClr>
                <a:schemeClr val="tx1"/>
              </a:buClr>
              <a:buFont typeface="+mj-lt"/>
              <a:buAutoNum type="arabicPeriod"/>
            </a:pPr>
            <a:r>
              <a:rPr lang="en-US" dirty="0"/>
              <a:t>Annually by </a:t>
            </a:r>
            <a:r>
              <a:rPr lang="en-US" i="1" dirty="0"/>
              <a:t>February 1</a:t>
            </a:r>
            <a:r>
              <a:rPr lang="en-US" dirty="0"/>
              <a:t> the MAP provides recommendations and feedback to the Secretary </a:t>
            </a:r>
          </a:p>
          <a:p>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11</a:t>
            </a:fld>
            <a:endParaRPr lang="en-US" dirty="0"/>
          </a:p>
        </p:txBody>
      </p:sp>
    </p:spTree>
    <p:extLst>
      <p:ext uri="{BB962C8B-B14F-4D97-AF65-F5344CB8AC3E}">
        <p14:creationId xmlns:p14="http://schemas.microsoft.com/office/powerpoint/2010/main" val="256753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87250"/>
            <a:ext cx="8373649" cy="808893"/>
          </a:xfrm>
        </p:spPr>
        <p:txBody>
          <a:bodyPr/>
          <a:lstStyle/>
          <a:p>
            <a:r>
              <a:rPr lang="en-US" dirty="0"/>
              <a:t>Basic Measure Requirements: All Programs</a:t>
            </a:r>
          </a:p>
        </p:txBody>
      </p:sp>
      <p:sp>
        <p:nvSpPr>
          <p:cNvPr id="3" name="Content Placeholder 2"/>
          <p:cNvSpPr>
            <a:spLocks noGrp="1"/>
          </p:cNvSpPr>
          <p:nvPr>
            <p:ph idx="1"/>
          </p:nvPr>
        </p:nvSpPr>
        <p:spPr/>
        <p:txBody>
          <a:bodyPr>
            <a:normAutofit fontScale="92500"/>
          </a:bodyPr>
          <a:lstStyle/>
          <a:p>
            <a:r>
              <a:rPr lang="en-US" sz="2000" dirty="0"/>
              <a:t>Measure reporting is feasible to implement and measures have been fully developed and tested for reliability and validity</a:t>
            </a:r>
          </a:p>
          <a:p>
            <a:r>
              <a:rPr lang="en-US" sz="2000" dirty="0"/>
              <a:t>Sensitive to program goals and statutory requirement</a:t>
            </a:r>
          </a:p>
          <a:p>
            <a:r>
              <a:rPr lang="en-US" sz="2000" dirty="0"/>
              <a:t>Important condition/topic with a performance gap </a:t>
            </a:r>
          </a:p>
          <a:p>
            <a:r>
              <a:rPr lang="en-US" sz="2000" dirty="0"/>
              <a:t>Aligns with CMS programs and across HHS as well as private payer programs</a:t>
            </a:r>
          </a:p>
          <a:p>
            <a:r>
              <a:rPr lang="en-US" sz="2000" dirty="0"/>
              <a:t>Identifies opportunities for improvement</a:t>
            </a:r>
          </a:p>
          <a:p>
            <a:r>
              <a:rPr lang="en-US" sz="2000" dirty="0"/>
              <a:t>No duplicates</a:t>
            </a:r>
          </a:p>
          <a:p>
            <a:r>
              <a:rPr lang="en-US" sz="2000" dirty="0"/>
              <a:t>Feasibility testing for eCQMs</a:t>
            </a:r>
          </a:p>
          <a:p>
            <a:r>
              <a:rPr lang="en-US" sz="2000" dirty="0"/>
              <a:t>Title, numerator, denominator, exclusions, measure steward, link to full specs, established mechanism for data collection</a:t>
            </a:r>
          </a:p>
        </p:txBody>
      </p:sp>
      <p:sp>
        <p:nvSpPr>
          <p:cNvPr id="4" name="Slide Number Placeholder 3"/>
          <p:cNvSpPr>
            <a:spLocks noGrp="1"/>
          </p:cNvSpPr>
          <p:nvPr>
            <p:ph type="sldNum" sz="quarter" idx="12"/>
          </p:nvPr>
        </p:nvSpPr>
        <p:spPr/>
        <p:txBody>
          <a:bodyPr/>
          <a:lstStyle/>
          <a:p>
            <a:fld id="{3858717D-8054-524C-BA62-C3F2223456F2}" type="slidenum">
              <a:rPr lang="en-US" smtClean="0"/>
              <a:t>12</a:t>
            </a:fld>
            <a:endParaRPr lang="en-US" dirty="0"/>
          </a:p>
        </p:txBody>
      </p:sp>
    </p:spTree>
    <p:extLst>
      <p:ext uri="{BB962C8B-B14F-4D97-AF65-F5344CB8AC3E}">
        <p14:creationId xmlns:p14="http://schemas.microsoft.com/office/powerpoint/2010/main" val="165200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Submission</a:t>
            </a:r>
          </a:p>
        </p:txBody>
      </p:sp>
      <p:sp>
        <p:nvSpPr>
          <p:cNvPr id="3" name="Content Placeholder 2"/>
          <p:cNvSpPr>
            <a:spLocks noGrp="1"/>
          </p:cNvSpPr>
          <p:nvPr>
            <p:ph idx="1"/>
          </p:nvPr>
        </p:nvSpPr>
        <p:spPr/>
        <p:txBody>
          <a:bodyPr/>
          <a:lstStyle/>
          <a:p>
            <a:r>
              <a:rPr lang="en-US" dirty="0"/>
              <a:t>Measures, Change Requests, MUC questions, and Feedback accepted via Jira web-based system</a:t>
            </a:r>
          </a:p>
          <a:p>
            <a:pPr lvl="1"/>
            <a:r>
              <a:rPr lang="en-US" dirty="0"/>
              <a:t>Set up your Jira user account</a:t>
            </a:r>
          </a:p>
          <a:p>
            <a:pPr lvl="1"/>
            <a:r>
              <a:rPr lang="en-US" dirty="0"/>
              <a:t>Email </a:t>
            </a:r>
            <a:r>
              <a:rPr lang="en-US" dirty="0">
                <a:hlinkClick r:id="rId3"/>
              </a:rPr>
              <a:t>MMSsupport@battelle.org</a:t>
            </a:r>
            <a:r>
              <a:rPr lang="en-US" dirty="0"/>
              <a:t> to request access for the current Measures under Consideration project in Jira</a:t>
            </a:r>
          </a:p>
          <a:p>
            <a:pPr lvl="1"/>
            <a:r>
              <a:rPr lang="en-US" dirty="0"/>
              <a:t>Requests are reviewed by respective CMS Program Lead</a:t>
            </a:r>
          </a:p>
          <a:p>
            <a:pPr lvl="1"/>
            <a:r>
              <a:rPr lang="en-US" dirty="0"/>
              <a:t>See User Guide on CMS Pre-Rulemaking web site: </a:t>
            </a:r>
            <a:r>
              <a:rPr lang="en-US" dirty="0">
                <a:hlinkClick r:id="rId4"/>
              </a:rPr>
              <a:t>https://www.cms.gov/Medicare/Quality-Initiatives-Patient-Assessment-Instruments/QualityMeasures/Pre-Rule-Making.html</a:t>
            </a:r>
            <a:endParaRPr lang="en-US" dirty="0">
              <a:highlight>
                <a:srgbClr val="FFFF00"/>
              </a:highlight>
            </a:endParaRPr>
          </a:p>
        </p:txBody>
      </p:sp>
      <p:sp>
        <p:nvSpPr>
          <p:cNvPr id="4" name="Slide Number Placeholder 3"/>
          <p:cNvSpPr>
            <a:spLocks noGrp="1"/>
          </p:cNvSpPr>
          <p:nvPr>
            <p:ph type="sldNum" sz="quarter" idx="12"/>
          </p:nvPr>
        </p:nvSpPr>
        <p:spPr/>
        <p:txBody>
          <a:bodyPr/>
          <a:lstStyle/>
          <a:p>
            <a:fld id="{3858717D-8054-524C-BA62-C3F2223456F2}" type="slidenum">
              <a:rPr lang="en-US" smtClean="0"/>
              <a:t>13</a:t>
            </a:fld>
            <a:endParaRPr lang="en-US" dirty="0"/>
          </a:p>
        </p:txBody>
      </p:sp>
    </p:spTree>
    <p:extLst>
      <p:ext uri="{BB962C8B-B14F-4D97-AF65-F5344CB8AC3E}">
        <p14:creationId xmlns:p14="http://schemas.microsoft.com/office/powerpoint/2010/main" val="412241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2019 </a:t>
            </a:r>
            <a:r>
              <a:rPr lang="en-US" dirty="0"/>
              <a:t>MUC List: program needs and Priorities</a:t>
            </a:r>
          </a:p>
        </p:txBody>
      </p:sp>
      <p:sp>
        <p:nvSpPr>
          <p:cNvPr id="3" name="Text Placeholder 2"/>
          <p:cNvSpPr>
            <a:spLocks noGrp="1"/>
          </p:cNvSpPr>
          <p:nvPr>
            <p:ph type="body" idx="1"/>
          </p:nvPr>
        </p:nvSpPr>
        <p:spPr/>
        <p:txBody>
          <a:bodyPr/>
          <a:lstStyle/>
          <a:p>
            <a:r>
              <a:rPr lang="en-US" dirty="0"/>
              <a:t>Center for Clinical Standards and Quality </a:t>
            </a:r>
          </a:p>
        </p:txBody>
      </p:sp>
      <p:sp>
        <p:nvSpPr>
          <p:cNvPr id="4" name="Slide Number Placeholder 3"/>
          <p:cNvSpPr>
            <a:spLocks noGrp="1"/>
          </p:cNvSpPr>
          <p:nvPr>
            <p:ph type="sldNum" sz="quarter" idx="12"/>
          </p:nvPr>
        </p:nvSpPr>
        <p:spPr/>
        <p:txBody>
          <a:bodyPr/>
          <a:lstStyle/>
          <a:p>
            <a:fld id="{3858717D-8054-524C-BA62-C3F2223456F2}" type="slidenum">
              <a:rPr lang="en-US" smtClean="0"/>
              <a:t>14</a:t>
            </a:fld>
            <a:endParaRPr lang="en-US" dirty="0"/>
          </a:p>
        </p:txBody>
      </p:sp>
    </p:spTree>
    <p:extLst>
      <p:ext uri="{BB962C8B-B14F-4D97-AF65-F5344CB8AC3E}">
        <p14:creationId xmlns:p14="http://schemas.microsoft.com/office/powerpoint/2010/main" val="221193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Chronic and Post-Acute Care</a:t>
            </a:r>
          </a:p>
        </p:txBody>
      </p:sp>
      <p:sp>
        <p:nvSpPr>
          <p:cNvPr id="6" name="Content Placeholder 5"/>
          <p:cNvSpPr>
            <a:spLocks noGrp="1"/>
          </p:cNvSpPr>
          <p:nvPr>
            <p:ph idx="1"/>
          </p:nvPr>
        </p:nvSpPr>
        <p:spPr/>
        <p:txBody>
          <a:bodyPr>
            <a:normAutofit lnSpcReduction="10000"/>
          </a:bodyPr>
          <a:lstStyle/>
          <a:p>
            <a:r>
              <a:rPr lang="en-US" sz="2200" dirty="0"/>
              <a:t>Inpatient Rehabilitation Facilities Quality Reporting Program</a:t>
            </a:r>
          </a:p>
          <a:p>
            <a:endParaRPr lang="en-US" sz="2200" dirty="0"/>
          </a:p>
          <a:p>
            <a:r>
              <a:rPr lang="en-US" sz="2200" dirty="0"/>
              <a:t>Long-Term Care Hospital Quality Reporting Program</a:t>
            </a:r>
          </a:p>
          <a:p>
            <a:endParaRPr lang="en-US" sz="2200" dirty="0"/>
          </a:p>
          <a:p>
            <a:r>
              <a:rPr lang="en-US" sz="2200" dirty="0"/>
              <a:t>Home Health Quality Reporting Program</a:t>
            </a:r>
          </a:p>
          <a:p>
            <a:endParaRPr lang="en-US" sz="2200" dirty="0"/>
          </a:p>
          <a:p>
            <a:r>
              <a:rPr lang="en-US" sz="2200" dirty="0"/>
              <a:t>Hospice Quality Reporting Program</a:t>
            </a:r>
          </a:p>
          <a:p>
            <a:pPr lvl="1"/>
            <a:endParaRPr lang="en-US" sz="1800" dirty="0"/>
          </a:p>
          <a:p>
            <a:r>
              <a:rPr lang="en-US" sz="2200" dirty="0"/>
              <a:t>Skilled Nursing Facility Quality Reporting Program</a:t>
            </a:r>
          </a:p>
          <a:p>
            <a:pPr lvl="1"/>
            <a:endParaRPr lang="en-US" sz="1800" dirty="0"/>
          </a:p>
          <a:p>
            <a:pPr lvl="1"/>
            <a:endParaRPr lang="en-US" sz="1800" dirty="0">
              <a:highlight>
                <a:srgbClr val="FFFF00"/>
              </a:highlight>
            </a:endParaRPr>
          </a:p>
          <a:p>
            <a:pPr marL="0" indent="0">
              <a:buNone/>
            </a:pPr>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15</a:t>
            </a:fld>
            <a:endParaRPr lang="en-US" dirty="0"/>
          </a:p>
        </p:txBody>
      </p:sp>
    </p:spTree>
    <p:extLst>
      <p:ext uri="{BB962C8B-B14F-4D97-AF65-F5344CB8AC3E}">
        <p14:creationId xmlns:p14="http://schemas.microsoft.com/office/powerpoint/2010/main" val="215305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 Question </a:t>
            </a:r>
          </a:p>
        </p:txBody>
      </p:sp>
      <p:sp>
        <p:nvSpPr>
          <p:cNvPr id="3" name="Content Placeholder 2"/>
          <p:cNvSpPr>
            <a:spLocks noGrp="1"/>
          </p:cNvSpPr>
          <p:nvPr>
            <p:ph idx="1"/>
          </p:nvPr>
        </p:nvSpPr>
        <p:spPr/>
        <p:txBody>
          <a:bodyPr>
            <a:normAutofit/>
          </a:bodyPr>
          <a:lstStyle/>
          <a:p>
            <a:r>
              <a:rPr lang="en-US" dirty="0"/>
              <a:t>Moderator will provide instruction.</a:t>
            </a:r>
          </a:p>
        </p:txBody>
      </p:sp>
      <p:sp>
        <p:nvSpPr>
          <p:cNvPr id="4" name="Slide Number Placeholder 3"/>
          <p:cNvSpPr>
            <a:spLocks noGrp="1"/>
          </p:cNvSpPr>
          <p:nvPr>
            <p:ph type="sldNum" sz="quarter" idx="12"/>
          </p:nvPr>
        </p:nvSpPr>
        <p:spPr/>
        <p:txBody>
          <a:bodyPr/>
          <a:lstStyle/>
          <a:p>
            <a:fld id="{3858717D-8054-524C-BA62-C3F2223456F2}" type="slidenum">
              <a:rPr lang="en-US" smtClean="0"/>
              <a:t>16</a:t>
            </a:fld>
            <a:endParaRPr lang="en-US" dirty="0"/>
          </a:p>
        </p:txBody>
      </p:sp>
    </p:spTree>
    <p:extLst>
      <p:ext uri="{BB962C8B-B14F-4D97-AF65-F5344CB8AC3E}">
        <p14:creationId xmlns:p14="http://schemas.microsoft.com/office/powerpoint/2010/main" val="21707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Clinician </a:t>
            </a:r>
          </a:p>
        </p:txBody>
      </p:sp>
      <p:sp>
        <p:nvSpPr>
          <p:cNvPr id="3" name="Content Placeholder 2"/>
          <p:cNvSpPr>
            <a:spLocks noGrp="1"/>
          </p:cNvSpPr>
          <p:nvPr>
            <p:ph idx="1"/>
          </p:nvPr>
        </p:nvSpPr>
        <p:spPr/>
        <p:txBody>
          <a:bodyPr/>
          <a:lstStyle/>
          <a:p>
            <a:r>
              <a:rPr lang="en-US" sz="2200" dirty="0"/>
              <a:t>Merit-Based Incentive Payment System (MIPS)</a:t>
            </a:r>
          </a:p>
          <a:p>
            <a:endParaRPr lang="en-US" sz="2200" dirty="0"/>
          </a:p>
          <a:p>
            <a:r>
              <a:rPr lang="en-US" sz="2200" dirty="0"/>
              <a:t>Medicare Shared Savings Program</a:t>
            </a:r>
          </a:p>
        </p:txBody>
      </p:sp>
      <p:sp>
        <p:nvSpPr>
          <p:cNvPr id="4" name="Slide Number Placeholder 3"/>
          <p:cNvSpPr>
            <a:spLocks noGrp="1"/>
          </p:cNvSpPr>
          <p:nvPr>
            <p:ph type="sldNum" sz="quarter" idx="12"/>
          </p:nvPr>
        </p:nvSpPr>
        <p:spPr/>
        <p:txBody>
          <a:bodyPr/>
          <a:lstStyle/>
          <a:p>
            <a:fld id="{3858717D-8054-524C-BA62-C3F2223456F2}" type="slidenum">
              <a:rPr lang="en-US" smtClean="0"/>
              <a:t>17</a:t>
            </a:fld>
            <a:endParaRPr lang="en-US" dirty="0"/>
          </a:p>
        </p:txBody>
      </p:sp>
    </p:spTree>
    <p:extLst>
      <p:ext uri="{BB962C8B-B14F-4D97-AF65-F5344CB8AC3E}">
        <p14:creationId xmlns:p14="http://schemas.microsoft.com/office/powerpoint/2010/main" val="52079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 Question </a:t>
            </a:r>
          </a:p>
        </p:txBody>
      </p:sp>
      <p:sp>
        <p:nvSpPr>
          <p:cNvPr id="3" name="Content Placeholder 2"/>
          <p:cNvSpPr>
            <a:spLocks noGrp="1"/>
          </p:cNvSpPr>
          <p:nvPr>
            <p:ph idx="1"/>
          </p:nvPr>
        </p:nvSpPr>
        <p:spPr/>
        <p:txBody>
          <a:bodyPr>
            <a:normAutofit/>
          </a:bodyPr>
          <a:lstStyle/>
          <a:p>
            <a:r>
              <a:rPr lang="en-US" dirty="0"/>
              <a:t>Moderator will provide instruction.</a:t>
            </a:r>
          </a:p>
        </p:txBody>
      </p:sp>
      <p:sp>
        <p:nvSpPr>
          <p:cNvPr id="4" name="Slide Number Placeholder 3"/>
          <p:cNvSpPr>
            <a:spLocks noGrp="1"/>
          </p:cNvSpPr>
          <p:nvPr>
            <p:ph type="sldNum" sz="quarter" idx="12"/>
          </p:nvPr>
        </p:nvSpPr>
        <p:spPr/>
        <p:txBody>
          <a:bodyPr/>
          <a:lstStyle/>
          <a:p>
            <a:fld id="{3858717D-8054-524C-BA62-C3F2223456F2}" type="slidenum">
              <a:rPr lang="en-US" smtClean="0"/>
              <a:t>18</a:t>
            </a:fld>
            <a:endParaRPr lang="en-US" dirty="0"/>
          </a:p>
        </p:txBody>
      </p:sp>
    </p:spTree>
    <p:extLst>
      <p:ext uri="{BB962C8B-B14F-4D97-AF65-F5344CB8AC3E}">
        <p14:creationId xmlns:p14="http://schemas.microsoft.com/office/powerpoint/2010/main" val="324735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Hospital</a:t>
            </a:r>
          </a:p>
        </p:txBody>
      </p:sp>
      <p:sp>
        <p:nvSpPr>
          <p:cNvPr id="6" name="Content Placeholder 5"/>
          <p:cNvSpPr>
            <a:spLocks noGrp="1"/>
          </p:cNvSpPr>
          <p:nvPr>
            <p:ph sz="half" idx="1"/>
          </p:nvPr>
        </p:nvSpPr>
        <p:spPr>
          <a:xfrm>
            <a:off x="457200" y="1752597"/>
            <a:ext cx="4038600" cy="4525963"/>
          </a:xfrm>
        </p:spPr>
        <p:txBody>
          <a:bodyPr>
            <a:normAutofit/>
          </a:bodyPr>
          <a:lstStyle/>
          <a:p>
            <a:r>
              <a:rPr lang="en-US" sz="2200" dirty="0"/>
              <a:t>Hospital-Acquired Condition Reduction Program</a:t>
            </a:r>
          </a:p>
          <a:p>
            <a:endParaRPr lang="en-US" sz="2200" dirty="0"/>
          </a:p>
          <a:p>
            <a:r>
              <a:rPr lang="en-US" sz="2200" dirty="0"/>
              <a:t>Hospital Readmissions Reduction Program</a:t>
            </a:r>
          </a:p>
        </p:txBody>
      </p:sp>
      <p:sp>
        <p:nvSpPr>
          <p:cNvPr id="7" name="Content Placeholder 6"/>
          <p:cNvSpPr>
            <a:spLocks noGrp="1"/>
          </p:cNvSpPr>
          <p:nvPr>
            <p:ph sz="half" idx="2"/>
          </p:nvPr>
        </p:nvSpPr>
        <p:spPr>
          <a:xfrm>
            <a:off x="4648200" y="1752597"/>
            <a:ext cx="4038600" cy="4525963"/>
          </a:xfrm>
        </p:spPr>
        <p:txBody>
          <a:bodyPr>
            <a:normAutofit/>
          </a:bodyPr>
          <a:lstStyle/>
          <a:p>
            <a:r>
              <a:rPr lang="en-US" sz="2200" dirty="0"/>
              <a:t>Hospital Inpatient Quality Reporting Program and Medicare and Medicaid Promoting Interoperability Program for Eligible Hospitals and Critical Access Hospitals</a:t>
            </a:r>
          </a:p>
          <a:p>
            <a:endParaRPr lang="en-US" sz="2200" dirty="0"/>
          </a:p>
          <a:p>
            <a:r>
              <a:rPr lang="en-US" sz="2200" dirty="0"/>
              <a:t>Prospective Payment System-Exempt Cancer Hospitals Quality Reporting Program</a:t>
            </a:r>
          </a:p>
          <a:p>
            <a:endParaRPr lang="en-US" sz="2600" dirty="0"/>
          </a:p>
        </p:txBody>
      </p:sp>
      <p:sp>
        <p:nvSpPr>
          <p:cNvPr id="4" name="Slide Number Placeholder 3"/>
          <p:cNvSpPr>
            <a:spLocks noGrp="1"/>
          </p:cNvSpPr>
          <p:nvPr>
            <p:ph type="sldNum" sz="quarter" idx="12"/>
          </p:nvPr>
        </p:nvSpPr>
        <p:spPr/>
        <p:txBody>
          <a:bodyPr/>
          <a:lstStyle/>
          <a:p>
            <a:fld id="{3858717D-8054-524C-BA62-C3F2223456F2}" type="slidenum">
              <a:rPr lang="en-US" smtClean="0"/>
              <a:t>19</a:t>
            </a:fld>
            <a:endParaRPr lang="en-US" dirty="0"/>
          </a:p>
        </p:txBody>
      </p:sp>
    </p:spTree>
    <p:extLst>
      <p:ext uri="{BB962C8B-B14F-4D97-AF65-F5344CB8AC3E}">
        <p14:creationId xmlns:p14="http://schemas.microsoft.com/office/powerpoint/2010/main" val="294724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847"/>
            <a:ext cx="8229600" cy="808893"/>
          </a:xfrm>
        </p:spPr>
        <p:txBody>
          <a:bodyPr/>
          <a:lstStyle/>
          <a:p>
            <a:r>
              <a:rPr lang="en-US" dirty="0"/>
              <a:t>Welcome</a:t>
            </a:r>
          </a:p>
        </p:txBody>
      </p:sp>
      <p:sp>
        <p:nvSpPr>
          <p:cNvPr id="4" name="Slide Number Placeholder 3"/>
          <p:cNvSpPr>
            <a:spLocks noGrp="1"/>
          </p:cNvSpPr>
          <p:nvPr>
            <p:ph type="sldNum" sz="quarter" idx="12"/>
          </p:nvPr>
        </p:nvSpPr>
        <p:spPr/>
        <p:txBody>
          <a:bodyPr/>
          <a:lstStyle/>
          <a:p>
            <a:fld id="{3858717D-8054-524C-BA62-C3F2223456F2}" type="slidenum">
              <a:rPr lang="en-US" smtClean="0"/>
              <a:t>2</a:t>
            </a:fld>
            <a:endParaRPr lang="en-US" dirty="0"/>
          </a:p>
        </p:txBody>
      </p:sp>
      <p:sp>
        <p:nvSpPr>
          <p:cNvPr id="7" name="Content Placeholder 2">
            <a:extLst>
              <a:ext uri="{FF2B5EF4-FFF2-40B4-BE49-F238E27FC236}">
                <a16:creationId xmlns:a16="http://schemas.microsoft.com/office/drawing/2014/main" id="{C36C7A54-243A-4826-B84E-814EA9FCFF18}"/>
              </a:ext>
            </a:extLst>
          </p:cNvPr>
          <p:cNvSpPr>
            <a:spLocks noGrp="1"/>
          </p:cNvSpPr>
          <p:nvPr>
            <p:ph idx="1"/>
          </p:nvPr>
        </p:nvSpPr>
        <p:spPr>
          <a:xfrm>
            <a:off x="457200" y="2064255"/>
            <a:ext cx="8229600" cy="3826052"/>
          </a:xfrm>
        </p:spPr>
        <p:txBody>
          <a:bodyPr>
            <a:normAutofit fontScale="70000" lnSpcReduction="20000"/>
          </a:bodyPr>
          <a:lstStyle/>
          <a:p>
            <a:r>
              <a:rPr lang="en-US" sz="3200" dirty="0"/>
              <a:t>The meeting is moderated.</a:t>
            </a:r>
          </a:p>
          <a:p>
            <a:endParaRPr lang="en-US" sz="3200" dirty="0"/>
          </a:p>
          <a:p>
            <a:r>
              <a:rPr lang="en-US" sz="3200" dirty="0"/>
              <a:t>All lines will be muted during the presentation. </a:t>
            </a:r>
          </a:p>
          <a:p>
            <a:endParaRPr lang="en-US" sz="3200" dirty="0"/>
          </a:p>
          <a:p>
            <a:r>
              <a:rPr lang="en-US" sz="3200" dirty="0"/>
              <a:t>The meeting is being recorded and will be uploaded to the CMS website for future viewing. The meeting facilitator will send the link to the recording in a follow-up email. </a:t>
            </a:r>
          </a:p>
          <a:p>
            <a:endParaRPr lang="en-US" sz="3200" dirty="0"/>
          </a:p>
          <a:p>
            <a:r>
              <a:rPr lang="en-US" sz="3200" dirty="0"/>
              <a:t>Questions will be accepted later in the presentation.  </a:t>
            </a:r>
          </a:p>
        </p:txBody>
      </p:sp>
    </p:spTree>
    <p:extLst>
      <p:ext uri="{BB962C8B-B14F-4D97-AF65-F5344CB8AC3E}">
        <p14:creationId xmlns:p14="http://schemas.microsoft.com/office/powerpoint/2010/main" val="263319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Hospital cont.</a:t>
            </a:r>
          </a:p>
        </p:txBody>
      </p:sp>
      <p:sp>
        <p:nvSpPr>
          <p:cNvPr id="6" name="Content Placeholder 5"/>
          <p:cNvSpPr>
            <a:spLocks noGrp="1"/>
          </p:cNvSpPr>
          <p:nvPr>
            <p:ph sz="half" idx="1"/>
          </p:nvPr>
        </p:nvSpPr>
        <p:spPr>
          <a:xfrm>
            <a:off x="457200" y="1752597"/>
            <a:ext cx="4038600" cy="4525963"/>
          </a:xfrm>
        </p:spPr>
        <p:txBody>
          <a:bodyPr>
            <a:normAutofit/>
          </a:bodyPr>
          <a:lstStyle/>
          <a:p>
            <a:r>
              <a:rPr lang="en-US" sz="2200" dirty="0"/>
              <a:t>End-Stage Renal Disease Quality Incentive Program</a:t>
            </a:r>
          </a:p>
          <a:p>
            <a:endParaRPr lang="en-US" sz="2200" dirty="0"/>
          </a:p>
          <a:p>
            <a:r>
              <a:rPr lang="en-US" sz="2200"/>
              <a:t>Hospital </a:t>
            </a:r>
            <a:r>
              <a:rPr lang="en-US" sz="2200" dirty="0"/>
              <a:t>Value-Based </a:t>
            </a:r>
            <a:r>
              <a:rPr lang="en-US" sz="2200"/>
              <a:t>Purchasing Program</a:t>
            </a:r>
            <a:br>
              <a:rPr lang="en-US" sz="2200"/>
            </a:br>
            <a:endParaRPr lang="en-US" sz="2200"/>
          </a:p>
          <a:p>
            <a:r>
              <a:rPr lang="en-US" sz="2200"/>
              <a:t>Ambulatory Surgical Center Quality Reporting Program</a:t>
            </a:r>
          </a:p>
          <a:p>
            <a:endParaRPr lang="en-US" sz="2200" dirty="0"/>
          </a:p>
        </p:txBody>
      </p:sp>
      <p:sp>
        <p:nvSpPr>
          <p:cNvPr id="7" name="Content Placeholder 6"/>
          <p:cNvSpPr>
            <a:spLocks noGrp="1"/>
          </p:cNvSpPr>
          <p:nvPr>
            <p:ph sz="half" idx="2"/>
          </p:nvPr>
        </p:nvSpPr>
        <p:spPr>
          <a:xfrm>
            <a:off x="4648200" y="1752597"/>
            <a:ext cx="4038600" cy="4525963"/>
          </a:xfrm>
        </p:spPr>
        <p:txBody>
          <a:bodyPr>
            <a:normAutofit/>
          </a:bodyPr>
          <a:lstStyle/>
          <a:p>
            <a:r>
              <a:rPr lang="en-US" sz="2200"/>
              <a:t>Hospital </a:t>
            </a:r>
            <a:r>
              <a:rPr lang="en-US" sz="2200" dirty="0"/>
              <a:t>Outpatient Quality Reporting Program</a:t>
            </a:r>
          </a:p>
          <a:p>
            <a:endParaRPr lang="en-US" sz="2200" dirty="0"/>
          </a:p>
          <a:p>
            <a:r>
              <a:rPr lang="en-US" sz="2200" dirty="0"/>
              <a:t>Inpatient Psychiatric Facility Quality Reporting Program</a:t>
            </a:r>
          </a:p>
          <a:p>
            <a:endParaRPr lang="en-US" sz="2200" dirty="0"/>
          </a:p>
          <a:p>
            <a:r>
              <a:rPr lang="en-US" sz="2200" dirty="0"/>
              <a:t>Skilled Nursing Facility Value-Based Purchasing Program</a:t>
            </a:r>
          </a:p>
          <a:p>
            <a:endParaRPr lang="en-US" sz="2600" dirty="0"/>
          </a:p>
        </p:txBody>
      </p:sp>
      <p:sp>
        <p:nvSpPr>
          <p:cNvPr id="4" name="Slide Number Placeholder 3"/>
          <p:cNvSpPr>
            <a:spLocks noGrp="1"/>
          </p:cNvSpPr>
          <p:nvPr>
            <p:ph type="sldNum" sz="quarter" idx="12"/>
          </p:nvPr>
        </p:nvSpPr>
        <p:spPr/>
        <p:txBody>
          <a:bodyPr/>
          <a:lstStyle/>
          <a:p>
            <a:fld id="{3858717D-8054-524C-BA62-C3F2223456F2}" type="slidenum">
              <a:rPr lang="en-US" smtClean="0"/>
              <a:t>20</a:t>
            </a:fld>
            <a:endParaRPr lang="en-US" dirty="0"/>
          </a:p>
        </p:txBody>
      </p:sp>
    </p:spTree>
    <p:extLst>
      <p:ext uri="{BB962C8B-B14F-4D97-AF65-F5344CB8AC3E}">
        <p14:creationId xmlns:p14="http://schemas.microsoft.com/office/powerpoint/2010/main" val="266924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 Question </a:t>
            </a:r>
          </a:p>
        </p:txBody>
      </p:sp>
      <p:sp>
        <p:nvSpPr>
          <p:cNvPr id="3" name="Content Placeholder 2"/>
          <p:cNvSpPr>
            <a:spLocks noGrp="1"/>
          </p:cNvSpPr>
          <p:nvPr>
            <p:ph idx="1"/>
          </p:nvPr>
        </p:nvSpPr>
        <p:spPr/>
        <p:txBody>
          <a:bodyPr>
            <a:normAutofit/>
          </a:bodyPr>
          <a:lstStyle/>
          <a:p>
            <a:r>
              <a:rPr lang="en-US" dirty="0"/>
              <a:t>Moderator will provide instruction.</a:t>
            </a:r>
          </a:p>
        </p:txBody>
      </p:sp>
      <p:sp>
        <p:nvSpPr>
          <p:cNvPr id="4" name="Slide Number Placeholder 3"/>
          <p:cNvSpPr>
            <a:spLocks noGrp="1"/>
          </p:cNvSpPr>
          <p:nvPr>
            <p:ph type="sldNum" sz="quarter" idx="12"/>
          </p:nvPr>
        </p:nvSpPr>
        <p:spPr/>
        <p:txBody>
          <a:bodyPr/>
          <a:lstStyle/>
          <a:p>
            <a:fld id="{3858717D-8054-524C-BA62-C3F2223456F2}" type="slidenum">
              <a:rPr lang="en-US" smtClean="0"/>
              <a:t>21</a:t>
            </a:fld>
            <a:endParaRPr lang="en-US" dirty="0"/>
          </a:p>
        </p:txBody>
      </p:sp>
    </p:spTree>
    <p:extLst>
      <p:ext uri="{BB962C8B-B14F-4D97-AF65-F5344CB8AC3E}">
        <p14:creationId xmlns:p14="http://schemas.microsoft.com/office/powerpoint/2010/main" val="1191825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sz="2000"/>
              <a:t>July 2019 TBD: Federal-Only </a:t>
            </a:r>
            <a:r>
              <a:rPr lang="en-US" sz="2000" dirty="0"/>
              <a:t>Stakeholder Meeting</a:t>
            </a:r>
          </a:p>
          <a:p>
            <a:endParaRPr lang="en-US" sz="2000" dirty="0"/>
          </a:p>
          <a:p>
            <a:r>
              <a:rPr lang="en-US" sz="2000" dirty="0"/>
              <a:t>Resource for everything MUC</a:t>
            </a:r>
          </a:p>
          <a:p>
            <a:pPr lvl="1"/>
            <a:r>
              <a:rPr lang="en-US" dirty="0">
                <a:hlinkClick r:id="rId2"/>
              </a:rPr>
              <a:t>Pre-Rulemaking Web Site</a:t>
            </a:r>
            <a:endParaRPr lang="en-US" dirty="0"/>
          </a:p>
          <a:p>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22</a:t>
            </a:fld>
            <a:endParaRPr lang="en-US" dirty="0"/>
          </a:p>
        </p:txBody>
      </p:sp>
    </p:spTree>
    <p:extLst>
      <p:ext uri="{BB962C8B-B14F-4D97-AF65-F5344CB8AC3E}">
        <p14:creationId xmlns:p14="http://schemas.microsoft.com/office/powerpoint/2010/main" val="207261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for MUC List</a:t>
            </a:r>
          </a:p>
        </p:txBody>
      </p:sp>
      <p:sp>
        <p:nvSpPr>
          <p:cNvPr id="3" name="Content Placeholder 2"/>
          <p:cNvSpPr>
            <a:spLocks noGrp="1"/>
          </p:cNvSpPr>
          <p:nvPr>
            <p:ph idx="1"/>
          </p:nvPr>
        </p:nvSpPr>
        <p:spPr/>
        <p:txBody>
          <a:bodyPr/>
          <a:lstStyle/>
          <a:p>
            <a:pPr marL="0" lvl="0" indent="0" algn="ctr">
              <a:spcBef>
                <a:spcPts val="410"/>
              </a:spcBef>
              <a:buNone/>
            </a:pPr>
            <a:r>
              <a:rPr lang="en-US" b="1" dirty="0">
                <a:latin typeface="+mn-lt"/>
                <a:cs typeface="Verdana" panose="020B0604030504040204" pitchFamily="34" charset="0"/>
              </a:rPr>
              <a:t>CMS MUC Coordinators: </a:t>
            </a:r>
            <a:endParaRPr lang="en-US" b="1" dirty="0">
              <a:latin typeface="+mn-lt"/>
              <a:ea typeface="Times New Roman" panose="02020603050405020304" pitchFamily="18" charset="0"/>
            </a:endParaRPr>
          </a:p>
          <a:p>
            <a:pPr marL="0" lvl="0" indent="0" algn="ctr">
              <a:spcBef>
                <a:spcPts val="410"/>
              </a:spcBef>
              <a:buNone/>
            </a:pPr>
            <a:r>
              <a:rPr lang="en-US" dirty="0">
                <a:latin typeface="+mn-lt"/>
                <a:cs typeface="Verdana" panose="020B0604030504040204" pitchFamily="34" charset="0"/>
              </a:rPr>
              <a:t>Helen Dollar-Maples — </a:t>
            </a:r>
            <a:r>
              <a:rPr lang="en-US" u="sng" dirty="0">
                <a:latin typeface="+mn-lt"/>
                <a:cs typeface="Verdana" panose="020B0604030504040204" pitchFamily="34" charset="0"/>
                <a:hlinkClick r:id="rId3"/>
              </a:rPr>
              <a:t>Helen.Dollar-Maples@cms.hhs.gov</a:t>
            </a:r>
            <a:r>
              <a:rPr lang="en-US" dirty="0">
                <a:latin typeface="+mn-lt"/>
                <a:cs typeface="Verdana" panose="020B0604030504040204" pitchFamily="34" charset="0"/>
              </a:rPr>
              <a:t> </a:t>
            </a:r>
            <a:endParaRPr lang="en-US" dirty="0">
              <a:latin typeface="+mn-lt"/>
              <a:ea typeface="Times New Roman" panose="02020603050405020304" pitchFamily="18" charset="0"/>
            </a:endParaRPr>
          </a:p>
          <a:p>
            <a:pPr marL="0" lvl="0" indent="0" algn="ctr">
              <a:spcBef>
                <a:spcPts val="410"/>
              </a:spcBef>
              <a:buNone/>
            </a:pPr>
            <a:r>
              <a:rPr lang="en-US" dirty="0">
                <a:latin typeface="+mn-lt"/>
                <a:cs typeface="Verdana" panose="020B0604030504040204" pitchFamily="34" charset="0"/>
              </a:rPr>
              <a:t>Kimberly Rawlings — </a:t>
            </a:r>
            <a:r>
              <a:rPr lang="en-US" u="sng" dirty="0">
                <a:latin typeface="+mn-lt"/>
                <a:cs typeface="Verdana" panose="020B0604030504040204" pitchFamily="34" charset="0"/>
                <a:hlinkClick r:id="rId4"/>
              </a:rPr>
              <a:t>Kimberly.Rawlings@cms.hhs.gov</a:t>
            </a:r>
            <a:endParaRPr lang="en-US" u="sng" dirty="0">
              <a:latin typeface="+mn-lt"/>
              <a:cs typeface="Verdana" panose="020B0604030504040204" pitchFamily="34" charset="0"/>
            </a:endParaRPr>
          </a:p>
          <a:p>
            <a:pPr marL="0" lvl="0" indent="0" algn="ctr">
              <a:spcBef>
                <a:spcPts val="410"/>
              </a:spcBef>
              <a:buNone/>
            </a:pPr>
            <a:endParaRPr lang="en-US" dirty="0">
              <a:latin typeface="+mn-lt"/>
              <a:ea typeface="Times New Roman" panose="02020603050405020304" pitchFamily="18" charset="0"/>
            </a:endParaRPr>
          </a:p>
          <a:p>
            <a:pPr marL="0" lvl="0" indent="0" algn="ctr">
              <a:spcBef>
                <a:spcPts val="410"/>
              </a:spcBef>
              <a:buNone/>
            </a:pPr>
            <a:r>
              <a:rPr lang="en-US" b="1" dirty="0">
                <a:latin typeface="+mn-lt"/>
                <a:cs typeface="Verdana" panose="020B0604030504040204" pitchFamily="34" charset="0"/>
              </a:rPr>
              <a:t>Measures Manager— Pre-Rulemaking:  </a:t>
            </a:r>
          </a:p>
          <a:p>
            <a:pPr marL="0" lvl="0" indent="0" algn="ctr">
              <a:spcBef>
                <a:spcPts val="410"/>
              </a:spcBef>
              <a:buNone/>
            </a:pPr>
            <a:r>
              <a:rPr lang="en-US" dirty="0">
                <a:latin typeface="+mn-lt"/>
                <a:cs typeface="Verdana" panose="020B0604030504040204" pitchFamily="34" charset="0"/>
              </a:rPr>
              <a:t>Vince Brown —  </a:t>
            </a:r>
            <a:r>
              <a:rPr lang="en-US" u="sng" dirty="0">
                <a:latin typeface="+mn-lt"/>
                <a:cs typeface="Verdana" panose="020B0604030504040204" pitchFamily="34" charset="0"/>
                <a:hlinkClick r:id="rId5"/>
              </a:rPr>
              <a:t>brownv@battelle.org</a:t>
            </a:r>
            <a:endParaRPr lang="en-US" dirty="0">
              <a:latin typeface="+mn-lt"/>
              <a:ea typeface="Times New Roman" panose="02020603050405020304" pitchFamily="18" charset="0"/>
            </a:endParaRPr>
          </a:p>
          <a:p>
            <a:pPr marL="0" lvl="0" indent="0" algn="ctr">
              <a:spcBef>
                <a:spcPts val="410"/>
              </a:spcBef>
              <a:buNone/>
            </a:pPr>
            <a:r>
              <a:rPr lang="en-US" dirty="0">
                <a:latin typeface="+mn-lt"/>
                <a:cs typeface="Verdana" panose="020B0604030504040204" pitchFamily="34" charset="0"/>
              </a:rPr>
              <a:t> 614.424.5928</a:t>
            </a:r>
            <a:endParaRPr lang="en-US" dirty="0">
              <a:latin typeface="+mn-lt"/>
              <a:ea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858717D-8054-524C-BA62-C3F2223456F2}" type="slidenum">
              <a:rPr lang="en-US" smtClean="0"/>
              <a:t>23</a:t>
            </a:fld>
            <a:endParaRPr lang="en-US" dirty="0"/>
          </a:p>
        </p:txBody>
      </p:sp>
    </p:spTree>
    <p:extLst>
      <p:ext uri="{BB962C8B-B14F-4D97-AF65-F5344CB8AC3E}">
        <p14:creationId xmlns:p14="http://schemas.microsoft.com/office/powerpoint/2010/main" val="179043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847"/>
            <a:ext cx="8229600" cy="808893"/>
          </a:xfrm>
        </p:spPr>
        <p:txBody>
          <a:bodyPr/>
          <a:lstStyle/>
          <a:p>
            <a:r>
              <a:rPr lang="en-US" dirty="0"/>
              <a:t>Agenda</a:t>
            </a:r>
          </a:p>
        </p:txBody>
      </p:sp>
      <p:sp>
        <p:nvSpPr>
          <p:cNvPr id="3" name="Content Placeholder 2"/>
          <p:cNvSpPr>
            <a:spLocks noGrp="1"/>
          </p:cNvSpPr>
          <p:nvPr>
            <p:ph idx="1"/>
          </p:nvPr>
        </p:nvSpPr>
        <p:spPr/>
        <p:txBody>
          <a:bodyPr>
            <a:normAutofit fontScale="92500" lnSpcReduction="20000"/>
          </a:bodyPr>
          <a:lstStyle/>
          <a:p>
            <a:r>
              <a:rPr lang="en-US" sz="3200" dirty="0"/>
              <a:t>Welcome</a:t>
            </a:r>
          </a:p>
          <a:p>
            <a:r>
              <a:rPr lang="en-US" sz="3200" dirty="0"/>
              <a:t>Brief Meaningful Measures Initiative Overview</a:t>
            </a:r>
          </a:p>
          <a:p>
            <a:r>
              <a:rPr lang="en-US" sz="3200" dirty="0"/>
              <a:t>Brief Overview of Pre-rulemaking </a:t>
            </a:r>
          </a:p>
          <a:p>
            <a:r>
              <a:rPr lang="en-US" sz="3200" dirty="0"/>
              <a:t>Program Needs and Priorities</a:t>
            </a:r>
          </a:p>
          <a:p>
            <a:pPr lvl="1"/>
            <a:r>
              <a:rPr lang="en-US" sz="2800" dirty="0"/>
              <a:t>Segment 1: Chronic and Post-Acute Care Measures</a:t>
            </a:r>
          </a:p>
          <a:p>
            <a:pPr lvl="1"/>
            <a:r>
              <a:rPr lang="en-US" sz="2800" dirty="0"/>
              <a:t>Segment 2: Clinician Measures</a:t>
            </a:r>
          </a:p>
          <a:p>
            <a:pPr lvl="1"/>
            <a:r>
              <a:rPr lang="en-US" sz="2800" dirty="0"/>
              <a:t>Segment 3: Hospital Measures</a:t>
            </a:r>
          </a:p>
        </p:txBody>
      </p:sp>
      <p:sp>
        <p:nvSpPr>
          <p:cNvPr id="4" name="Slide Number Placeholder 3"/>
          <p:cNvSpPr>
            <a:spLocks noGrp="1"/>
          </p:cNvSpPr>
          <p:nvPr>
            <p:ph type="sldNum" sz="quarter" idx="12"/>
          </p:nvPr>
        </p:nvSpPr>
        <p:spPr/>
        <p:txBody>
          <a:bodyPr/>
          <a:lstStyle/>
          <a:p>
            <a:fld id="{3858717D-8054-524C-BA62-C3F2223456F2}" type="slidenum">
              <a:rPr lang="en-US" smtClean="0"/>
              <a:t>3</a:t>
            </a:fld>
            <a:endParaRPr lang="en-US" dirty="0"/>
          </a:p>
        </p:txBody>
      </p:sp>
    </p:spTree>
    <p:extLst>
      <p:ext uri="{BB962C8B-B14F-4D97-AF65-F5344CB8AC3E}">
        <p14:creationId xmlns:p14="http://schemas.microsoft.com/office/powerpoint/2010/main" val="65661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78" y="987969"/>
            <a:ext cx="8229600" cy="808893"/>
          </a:xfrm>
        </p:spPr>
        <p:txBody>
          <a:bodyPr>
            <a:normAutofit/>
          </a:bodyPr>
          <a:lstStyle/>
          <a:p>
            <a:r>
              <a:rPr lang="en-US"/>
              <a:t>A New Approach to Meaningful Outcomes</a:t>
            </a:r>
            <a:endParaRPr lang="en-US" dirty="0"/>
          </a:p>
        </p:txBody>
      </p:sp>
      <p:sp>
        <p:nvSpPr>
          <p:cNvPr id="4" name="Text Placeholder 3"/>
          <p:cNvSpPr>
            <a:spLocks noGrp="1"/>
          </p:cNvSpPr>
          <p:nvPr>
            <p:ph type="body" sz="quarter" idx="4294967295"/>
          </p:nvPr>
        </p:nvSpPr>
        <p:spPr>
          <a:xfrm>
            <a:off x="539015" y="1796862"/>
            <a:ext cx="8259763" cy="4492625"/>
          </a:xfrm>
        </p:spPr>
        <p:txBody>
          <a:bodyPr/>
          <a:lstStyle/>
          <a:p>
            <a:pPr marL="0" indent="0">
              <a:lnSpc>
                <a:spcPct val="120000"/>
              </a:lnSpc>
              <a:spcBef>
                <a:spcPts val="450"/>
              </a:spcBef>
              <a:spcAft>
                <a:spcPts val="450"/>
              </a:spcAft>
              <a:buNone/>
            </a:pPr>
            <a:r>
              <a:rPr lang="en-US" b="1">
                <a:solidFill>
                  <a:srgbClr val="004986"/>
                </a:solidFill>
              </a:rPr>
              <a:t>What is Meaningful Measures Initiative?</a:t>
            </a:r>
          </a:p>
          <a:p>
            <a:pPr marL="0" indent="0">
              <a:lnSpc>
                <a:spcPct val="120000"/>
              </a:lnSpc>
              <a:spcBef>
                <a:spcPts val="450"/>
              </a:spcBef>
              <a:spcAft>
                <a:spcPts val="450"/>
              </a:spcAft>
              <a:buNone/>
            </a:pPr>
            <a:r>
              <a:rPr lang="en-US"/>
              <a:t>Launched in 2017, the purpose of the Meaningful Measures initiative is to: </a:t>
            </a:r>
          </a:p>
          <a:p>
            <a:pPr marL="1028700" lvl="1">
              <a:lnSpc>
                <a:spcPct val="120000"/>
              </a:lnSpc>
              <a:spcBef>
                <a:spcPts val="450"/>
              </a:spcBef>
              <a:spcAft>
                <a:spcPts val="450"/>
              </a:spcAft>
              <a:buFont typeface="Courier New" panose="02070309020205020404" pitchFamily="49" charset="0"/>
              <a:buChar char="o"/>
            </a:pPr>
            <a:r>
              <a:rPr lang="en-US"/>
              <a:t>Improve outcomes for patients </a:t>
            </a:r>
          </a:p>
          <a:p>
            <a:pPr marL="1028700" lvl="1">
              <a:lnSpc>
                <a:spcPct val="120000"/>
              </a:lnSpc>
              <a:spcBef>
                <a:spcPts val="450"/>
              </a:spcBef>
              <a:spcAft>
                <a:spcPts val="450"/>
              </a:spcAft>
              <a:buFont typeface="Courier New" panose="02070309020205020404" pitchFamily="49" charset="0"/>
              <a:buChar char="o"/>
            </a:pPr>
            <a:r>
              <a:rPr lang="en-US"/>
              <a:t>Reduce data reporting burden and costs on clinicians and other health care providers </a:t>
            </a:r>
          </a:p>
          <a:p>
            <a:pPr marL="1028700" lvl="1">
              <a:lnSpc>
                <a:spcPct val="120000"/>
              </a:lnSpc>
              <a:spcBef>
                <a:spcPts val="450"/>
              </a:spcBef>
              <a:spcAft>
                <a:spcPts val="450"/>
              </a:spcAft>
              <a:buFont typeface="Courier New" panose="02070309020205020404" pitchFamily="49" charset="0"/>
              <a:buChar char="o"/>
            </a:pPr>
            <a:r>
              <a:rPr lang="en-US"/>
              <a:t>Focus CMS’s quality measurement and improvement efforts to better align with what is most meaningful to patients</a:t>
            </a:r>
          </a:p>
          <a:p>
            <a:pPr>
              <a:lnSpc>
                <a:spcPct val="120000"/>
              </a:lnSpc>
              <a:spcBef>
                <a:spcPts val="450"/>
              </a:spcBef>
              <a:spcAft>
                <a:spcPts val="450"/>
              </a:spcAft>
            </a:pPr>
            <a:endParaRPr lang="en-US" b="1" dirty="0"/>
          </a:p>
        </p:txBody>
      </p:sp>
      <p:sp>
        <p:nvSpPr>
          <p:cNvPr id="6" name="Slide Number Placeholder 5"/>
          <p:cNvSpPr>
            <a:spLocks noGrp="1"/>
          </p:cNvSpPr>
          <p:nvPr>
            <p:ph type="sldNum" sz="quarter" idx="12"/>
          </p:nvPr>
        </p:nvSpPr>
        <p:spPr/>
        <p:txBody>
          <a:bodyPr/>
          <a:lstStyle/>
          <a:p>
            <a:fld id="{3858717D-8054-524C-BA62-C3F2223456F2}" type="slidenum">
              <a:rPr lang="en-US" smtClean="0"/>
              <a:t>4</a:t>
            </a:fld>
            <a:endParaRPr lang="en-US" dirty="0"/>
          </a:p>
        </p:txBody>
      </p:sp>
    </p:spTree>
    <p:extLst>
      <p:ext uri="{BB962C8B-B14F-4D97-AF65-F5344CB8AC3E}">
        <p14:creationId xmlns:p14="http://schemas.microsoft.com/office/powerpoint/2010/main" val="169702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58717D-8054-524C-BA62-C3F2223456F2}" type="slidenum">
              <a:rPr lang="en-US" smtClean="0"/>
              <a:t>5</a:t>
            </a:fld>
            <a:endParaRPr lang="en-US" dirty="0"/>
          </a:p>
        </p:txBody>
      </p:sp>
      <p:pic>
        <p:nvPicPr>
          <p:cNvPr id="5" name="Picture 4" descr="Meaningful Measures graphic showing how  they are guided by four strategic goals: empowering, supporting, ushering, and improving">
            <a:extLst>
              <a:ext uri="{FF2B5EF4-FFF2-40B4-BE49-F238E27FC236}">
                <a16:creationId xmlns:a16="http://schemas.microsoft.com/office/drawing/2014/main" id="{EFA0B737-9CF0-44A0-8856-460A09EE6C25}"/>
              </a:ext>
            </a:extLst>
          </p:cNvPr>
          <p:cNvPicPr>
            <a:picLocks noChangeAspect="1"/>
          </p:cNvPicPr>
          <p:nvPr/>
        </p:nvPicPr>
        <p:blipFill>
          <a:blip r:embed="rId3"/>
          <a:stretch>
            <a:fillRect/>
          </a:stretch>
        </p:blipFill>
        <p:spPr>
          <a:xfrm>
            <a:off x="2221864" y="1435930"/>
            <a:ext cx="4700272" cy="4606777"/>
          </a:xfrm>
          <a:prstGeom prst="rect">
            <a:avLst/>
          </a:prstGeom>
        </p:spPr>
      </p:pic>
      <p:sp>
        <p:nvSpPr>
          <p:cNvPr id="6" name="Text Placeholder 2">
            <a:extLst>
              <a:ext uri="{FF2B5EF4-FFF2-40B4-BE49-F238E27FC236}">
                <a16:creationId xmlns:a16="http://schemas.microsoft.com/office/drawing/2014/main" id="{7B15274B-DBC7-4B7A-AF83-D14DB2FDA173}"/>
              </a:ext>
            </a:extLst>
          </p:cNvPr>
          <p:cNvSpPr txBox="1">
            <a:spLocks/>
          </p:cNvSpPr>
          <p:nvPr/>
        </p:nvSpPr>
        <p:spPr>
          <a:xfrm>
            <a:off x="6922136" y="4931237"/>
            <a:ext cx="1929138" cy="728333"/>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500" dirty="0"/>
              <a:t>Improve the CMS customer experience</a:t>
            </a:r>
          </a:p>
        </p:txBody>
      </p:sp>
      <p:sp>
        <p:nvSpPr>
          <p:cNvPr id="7" name="Text Placeholder 2">
            <a:extLst>
              <a:ext uri="{FF2B5EF4-FFF2-40B4-BE49-F238E27FC236}">
                <a16:creationId xmlns:a16="http://schemas.microsoft.com/office/drawing/2014/main" id="{4E71BFA9-B3AA-4736-A944-BA4A72DD708F}"/>
              </a:ext>
            </a:extLst>
          </p:cNvPr>
          <p:cNvSpPr txBox="1">
            <a:spLocks/>
          </p:cNvSpPr>
          <p:nvPr/>
        </p:nvSpPr>
        <p:spPr>
          <a:xfrm>
            <a:off x="6922136" y="1654759"/>
            <a:ext cx="1929138" cy="1199184"/>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500" dirty="0"/>
              <a:t>Usher in a new era </a:t>
            </a:r>
            <a:br>
              <a:rPr lang="en-US" sz="1500" dirty="0"/>
            </a:br>
            <a:r>
              <a:rPr lang="en-US" sz="1500" dirty="0"/>
              <a:t>of state flexibility and local leadership</a:t>
            </a:r>
          </a:p>
        </p:txBody>
      </p:sp>
      <p:sp>
        <p:nvSpPr>
          <p:cNvPr id="8" name="Text Placeholder 2">
            <a:extLst>
              <a:ext uri="{FF2B5EF4-FFF2-40B4-BE49-F238E27FC236}">
                <a16:creationId xmlns:a16="http://schemas.microsoft.com/office/drawing/2014/main" id="{2E79FDDA-42AD-4781-9868-C242A3E3E98F}"/>
              </a:ext>
            </a:extLst>
          </p:cNvPr>
          <p:cNvSpPr txBox="1">
            <a:spLocks/>
          </p:cNvSpPr>
          <p:nvPr/>
        </p:nvSpPr>
        <p:spPr>
          <a:xfrm>
            <a:off x="24836" y="1637572"/>
            <a:ext cx="2197028" cy="12527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lnSpc>
                <a:spcPct val="100000"/>
              </a:lnSpc>
              <a:buNone/>
            </a:pPr>
            <a:r>
              <a:rPr lang="en-US" sz="1500" dirty="0"/>
              <a:t>Empower patients </a:t>
            </a:r>
            <a:br>
              <a:rPr lang="en-US" sz="1500" dirty="0"/>
            </a:br>
            <a:r>
              <a:rPr lang="en-US" sz="1500" dirty="0"/>
              <a:t>and doctors to make decisions about their health care</a:t>
            </a:r>
          </a:p>
        </p:txBody>
      </p:sp>
      <p:sp>
        <p:nvSpPr>
          <p:cNvPr id="9" name="Text Placeholder 2">
            <a:extLst>
              <a:ext uri="{FF2B5EF4-FFF2-40B4-BE49-F238E27FC236}">
                <a16:creationId xmlns:a16="http://schemas.microsoft.com/office/drawing/2014/main" id="{6063E4E1-293C-4313-802B-EE9335AC1DBA}"/>
              </a:ext>
            </a:extLst>
          </p:cNvPr>
          <p:cNvSpPr txBox="1">
            <a:spLocks/>
          </p:cNvSpPr>
          <p:nvPr/>
        </p:nvSpPr>
        <p:spPr>
          <a:xfrm>
            <a:off x="24836" y="4594046"/>
            <a:ext cx="2197028" cy="1402717"/>
          </a:xfrm>
          <a:prstGeom prst="rect">
            <a:avLst/>
          </a:prstGeom>
        </p:spPr>
        <p:txBody>
          <a:bodyPr/>
          <a:lst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mn-lt"/>
                <a:ea typeface="Avenir Medium" charset="0"/>
                <a:cs typeface="Avenir Medium"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lnSpc>
                <a:spcPct val="100000"/>
              </a:lnSpc>
              <a:buNone/>
            </a:pPr>
            <a:r>
              <a:rPr lang="en-US" sz="1500" dirty="0"/>
              <a:t>Support innovative approaches to improve quality, accessibility, and affordability</a:t>
            </a:r>
          </a:p>
        </p:txBody>
      </p:sp>
      <p:sp>
        <p:nvSpPr>
          <p:cNvPr id="2" name="Title 1" hidden="1"/>
          <p:cNvSpPr>
            <a:spLocks noGrp="1"/>
          </p:cNvSpPr>
          <p:nvPr>
            <p:ph type="title" idx="4294967295"/>
          </p:nvPr>
        </p:nvSpPr>
        <p:spPr>
          <a:xfrm>
            <a:off x="2209676" y="1030426"/>
            <a:ext cx="6477124" cy="413747"/>
          </a:xfrm>
        </p:spPr>
        <p:txBody>
          <a:bodyPr>
            <a:normAutofit fontScale="90000"/>
          </a:bodyPr>
          <a:lstStyle/>
          <a:p>
            <a:r>
              <a:rPr lang="en-US" dirty="0">
                <a:solidFill>
                  <a:srgbClr val="004986"/>
                </a:solidFill>
              </a:rPr>
              <a:t>Meaningful Measures graphic </a:t>
            </a:r>
            <a:br>
              <a:rPr lang="en-US" dirty="0">
                <a:solidFill>
                  <a:srgbClr val="004986"/>
                </a:solidFill>
              </a:rPr>
            </a:br>
            <a:endParaRPr lang="en-US" dirty="0"/>
          </a:p>
        </p:txBody>
      </p:sp>
    </p:spTree>
    <p:extLst>
      <p:ext uri="{BB962C8B-B14F-4D97-AF65-F5344CB8AC3E}">
        <p14:creationId xmlns:p14="http://schemas.microsoft.com/office/powerpoint/2010/main" val="59566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858717D-8054-524C-BA62-C3F2223456F2}" type="slidenum">
              <a:rPr lang="en-US" smtClean="0"/>
              <a:t>6</a:t>
            </a:fld>
            <a:endParaRPr lang="en-US" dirty="0"/>
          </a:p>
        </p:txBody>
      </p:sp>
      <p:sp>
        <p:nvSpPr>
          <p:cNvPr id="3" name="Text Placeholder 2"/>
          <p:cNvSpPr>
            <a:spLocks noGrp="1"/>
          </p:cNvSpPr>
          <p:nvPr>
            <p:ph type="body" sz="quarter" idx="4294967295"/>
          </p:nvPr>
        </p:nvSpPr>
        <p:spPr>
          <a:xfrm>
            <a:off x="290512" y="1456964"/>
            <a:ext cx="8562975" cy="693738"/>
          </a:xfrm>
        </p:spPr>
        <p:txBody>
          <a:bodyPr>
            <a:normAutofit lnSpcReduction="10000"/>
          </a:bodyPr>
          <a:lstStyle/>
          <a:p>
            <a:pPr marL="0" indent="0">
              <a:lnSpc>
                <a:spcPct val="120000"/>
              </a:lnSpc>
              <a:spcBef>
                <a:spcPts val="450"/>
              </a:spcBef>
              <a:spcAft>
                <a:spcPts val="450"/>
              </a:spcAft>
              <a:buNone/>
            </a:pPr>
            <a:r>
              <a:rPr lang="en-US" sz="1500" b="1" dirty="0">
                <a:solidFill>
                  <a:srgbClr val="004986"/>
                </a:solidFill>
              </a:rPr>
              <a:t>Meaningful Measures focus everyone’s efforts on the same quality </a:t>
            </a:r>
            <a:br>
              <a:rPr lang="en-US" sz="1500" b="1" dirty="0">
                <a:solidFill>
                  <a:srgbClr val="004986"/>
                </a:solidFill>
              </a:rPr>
            </a:br>
            <a:r>
              <a:rPr lang="en-US" sz="1500" b="1" dirty="0">
                <a:solidFill>
                  <a:srgbClr val="004986"/>
                </a:solidFill>
              </a:rPr>
              <a:t>areas and lend specificity, which can help identify measures that:</a:t>
            </a:r>
          </a:p>
          <a:p>
            <a:pPr marL="0" indent="0">
              <a:buNone/>
            </a:pPr>
            <a:endParaRPr lang="en-US" sz="1500" dirty="0"/>
          </a:p>
        </p:txBody>
      </p:sp>
      <p:pic>
        <p:nvPicPr>
          <p:cNvPr id="22" name="Picture 21" descr="Meaningful Measure Objectives">
            <a:extLst>
              <a:ext uri="{FF2B5EF4-FFF2-40B4-BE49-F238E27FC236}">
                <a16:creationId xmlns:a16="http://schemas.microsoft.com/office/drawing/2014/main" id="{B90A0CDB-47F9-4113-98C2-10EA53FAB9BE}"/>
              </a:ext>
            </a:extLst>
          </p:cNvPr>
          <p:cNvPicPr>
            <a:picLocks noChangeAspect="1"/>
          </p:cNvPicPr>
          <p:nvPr/>
        </p:nvPicPr>
        <p:blipFill>
          <a:blip r:embed="rId3"/>
          <a:stretch>
            <a:fillRect/>
          </a:stretch>
        </p:blipFill>
        <p:spPr>
          <a:xfrm>
            <a:off x="0" y="2262187"/>
            <a:ext cx="8743656" cy="3979149"/>
          </a:xfrm>
          <a:prstGeom prst="rect">
            <a:avLst/>
          </a:prstGeom>
        </p:spPr>
      </p:pic>
      <p:sp>
        <p:nvSpPr>
          <p:cNvPr id="2" name="Title 1"/>
          <p:cNvSpPr>
            <a:spLocks noGrp="1"/>
          </p:cNvSpPr>
          <p:nvPr>
            <p:ph type="title" idx="4294967295"/>
          </p:nvPr>
        </p:nvSpPr>
        <p:spPr>
          <a:xfrm>
            <a:off x="290512" y="973317"/>
            <a:ext cx="8121535" cy="522288"/>
          </a:xfrm>
        </p:spPr>
        <p:txBody>
          <a:bodyPr/>
          <a:lstStyle/>
          <a:p>
            <a:r>
              <a:rPr lang="en-US" dirty="0"/>
              <a:t>Meaningful Measures Objectives</a:t>
            </a:r>
          </a:p>
        </p:txBody>
      </p:sp>
    </p:spTree>
    <p:extLst>
      <p:ext uri="{BB962C8B-B14F-4D97-AF65-F5344CB8AC3E}">
        <p14:creationId xmlns:p14="http://schemas.microsoft.com/office/powerpoint/2010/main" val="190834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3858717D-8054-524C-BA62-C3F2223456F2}" type="slidenum">
              <a:rPr lang="en-US" smtClean="0"/>
              <a:pPr>
                <a:spcAft>
                  <a:spcPts val="600"/>
                </a:spcAft>
              </a:pPr>
              <a:t>7</a:t>
            </a:fld>
            <a:endParaRPr lang="en-US"/>
          </a:p>
        </p:txBody>
      </p:sp>
      <p:pic>
        <p:nvPicPr>
          <p:cNvPr id="7" name="Picture 6" descr="Achievements of Meaningful Measure Areas">
            <a:extLst>
              <a:ext uri="{FF2B5EF4-FFF2-40B4-BE49-F238E27FC236}">
                <a16:creationId xmlns:a16="http://schemas.microsoft.com/office/drawing/2014/main" id="{98C71EFF-9857-48DF-B14F-2EACAE74DD95}"/>
              </a:ext>
            </a:extLst>
          </p:cNvPr>
          <p:cNvPicPr>
            <a:picLocks noChangeAspect="1"/>
          </p:cNvPicPr>
          <p:nvPr/>
        </p:nvPicPr>
        <p:blipFill>
          <a:blip r:embed="rId3"/>
          <a:stretch>
            <a:fillRect/>
          </a:stretch>
        </p:blipFill>
        <p:spPr>
          <a:xfrm>
            <a:off x="0" y="3219322"/>
            <a:ext cx="9144000" cy="2743200"/>
          </a:xfrm>
          <a:prstGeom prst="rect">
            <a:avLst/>
          </a:prstGeom>
        </p:spPr>
      </p:pic>
      <p:sp>
        <p:nvSpPr>
          <p:cNvPr id="9" name="Text Placeholder 2"/>
          <p:cNvSpPr>
            <a:spLocks noGrp="1"/>
          </p:cNvSpPr>
          <p:nvPr>
            <p:ph type="body" sz="quarter" idx="4294967295"/>
          </p:nvPr>
        </p:nvSpPr>
        <p:spPr>
          <a:xfrm>
            <a:off x="0" y="1811274"/>
            <a:ext cx="5203825" cy="1284287"/>
          </a:xfrm>
        </p:spPr>
        <p:txBody>
          <a:bodyPr/>
          <a:lstStyle/>
          <a:p>
            <a:pPr marL="1028700" lvl="1">
              <a:lnSpc>
                <a:spcPct val="120000"/>
              </a:lnSpc>
              <a:spcBef>
                <a:spcPts val="450"/>
              </a:spcBef>
              <a:spcAft>
                <a:spcPts val="450"/>
              </a:spcAft>
              <a:buFont typeface="Courier New" panose="02070309020205020404" pitchFamily="49" charset="0"/>
              <a:buChar char="o"/>
            </a:pPr>
            <a:r>
              <a:rPr lang="en-US" dirty="0">
                <a:solidFill>
                  <a:srgbClr val="004986"/>
                </a:solidFill>
                <a:latin typeface="Arial" panose="020B0604020202020204" pitchFamily="34" charset="0"/>
                <a:ea typeface="Calibri" charset="0"/>
                <a:cs typeface="Arial" panose="020B0604020202020204" pitchFamily="34" charset="0"/>
              </a:rPr>
              <a:t>High quality </a:t>
            </a:r>
            <a:r>
              <a:rPr lang="en-US" dirty="0">
                <a:latin typeface="Arial" panose="020B0604020202020204" pitchFamily="34" charset="0"/>
                <a:ea typeface="Calibri" charset="0"/>
                <a:cs typeface="Arial" panose="020B0604020202020204" pitchFamily="34" charset="0"/>
              </a:rPr>
              <a:t>healthcare</a:t>
            </a:r>
          </a:p>
          <a:p>
            <a:pPr marL="1028700" lvl="1">
              <a:lnSpc>
                <a:spcPct val="120000"/>
              </a:lnSpc>
              <a:spcBef>
                <a:spcPts val="450"/>
              </a:spcBef>
              <a:spcAft>
                <a:spcPts val="450"/>
              </a:spcAft>
              <a:buFont typeface="Courier New" panose="02070309020205020404" pitchFamily="49" charset="0"/>
              <a:buChar char="o"/>
            </a:pPr>
            <a:r>
              <a:rPr lang="en-US" dirty="0">
                <a:solidFill>
                  <a:srgbClr val="004986"/>
                </a:solidFill>
                <a:latin typeface="Arial" panose="020B0604020202020204" pitchFamily="34" charset="0"/>
                <a:ea typeface="Calibri" charset="0"/>
                <a:cs typeface="Arial" panose="020B0604020202020204" pitchFamily="34" charset="0"/>
              </a:rPr>
              <a:t>Meaningful outcomes </a:t>
            </a:r>
            <a:r>
              <a:rPr lang="en-US" dirty="0">
                <a:latin typeface="Arial" panose="020B0604020202020204" pitchFamily="34" charset="0"/>
                <a:ea typeface="Calibri" charset="0"/>
                <a:cs typeface="Arial" panose="020B0604020202020204" pitchFamily="34" charset="0"/>
              </a:rPr>
              <a:t>for patients</a:t>
            </a:r>
          </a:p>
          <a:p>
            <a:pPr marL="0" indent="0">
              <a:lnSpc>
                <a:spcPct val="120000"/>
              </a:lnSpc>
              <a:spcBef>
                <a:spcPts val="450"/>
              </a:spcBef>
              <a:spcAft>
                <a:spcPts val="450"/>
              </a:spcAft>
              <a:buNone/>
            </a:pPr>
            <a:endParaRPr lang="en-US" dirty="0">
              <a:latin typeface="Calibri" charset="0"/>
              <a:ea typeface="Calibri" charset="0"/>
              <a:cs typeface="Calibri" charset="0"/>
            </a:endParaRPr>
          </a:p>
        </p:txBody>
      </p:sp>
      <p:sp>
        <p:nvSpPr>
          <p:cNvPr id="2" name="Title 1"/>
          <p:cNvSpPr>
            <a:spLocks noGrp="1"/>
          </p:cNvSpPr>
          <p:nvPr>
            <p:ph type="title" idx="4294967295"/>
          </p:nvPr>
        </p:nvSpPr>
        <p:spPr>
          <a:xfrm>
            <a:off x="349134" y="1208232"/>
            <a:ext cx="8445731" cy="522288"/>
          </a:xfrm>
        </p:spPr>
        <p:txBody>
          <a:bodyPr/>
          <a:lstStyle/>
          <a:p>
            <a:pPr>
              <a:lnSpc>
                <a:spcPct val="120000"/>
              </a:lnSpc>
              <a:spcBef>
                <a:spcPts val="450"/>
              </a:spcBef>
              <a:spcAft>
                <a:spcPts val="450"/>
              </a:spcAft>
            </a:pPr>
            <a:r>
              <a:rPr lang="en-US" sz="3600" dirty="0">
                <a:solidFill>
                  <a:srgbClr val="004986"/>
                </a:solidFill>
                <a:latin typeface="Calibri" charset="0"/>
                <a:ea typeface="Calibri" charset="0"/>
                <a:cs typeface="Calibri" charset="0"/>
              </a:rPr>
              <a:t>Meaningful Measure Areas Achieve</a:t>
            </a:r>
          </a:p>
        </p:txBody>
      </p:sp>
    </p:spTree>
    <p:extLst>
      <p:ext uri="{BB962C8B-B14F-4D97-AF65-F5344CB8AC3E}">
        <p14:creationId xmlns:p14="http://schemas.microsoft.com/office/powerpoint/2010/main" val="280271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58717D-8054-524C-BA62-C3F2223456F2}" type="slidenum">
              <a:rPr lang="en-US" smtClean="0"/>
              <a:t>8</a:t>
            </a:fld>
            <a:endParaRPr lang="en-US" dirty="0"/>
          </a:p>
        </p:txBody>
      </p:sp>
      <p:pic>
        <p:nvPicPr>
          <p:cNvPr id="4" name="Picture 3" descr="Meaningful Measures Framework with a pictorial depiction of the provider and patients"/>
          <p:cNvPicPr>
            <a:picLocks noChangeAspect="1"/>
          </p:cNvPicPr>
          <p:nvPr/>
        </p:nvPicPr>
        <p:blipFill rotWithShape="1">
          <a:blip r:embed="rId3">
            <a:extLst>
              <a:ext uri="{28A0092B-C50C-407E-A947-70E740481C1C}">
                <a14:useLocalDpi xmlns:a14="http://schemas.microsoft.com/office/drawing/2010/main" val="0"/>
              </a:ext>
            </a:extLst>
          </a:blip>
          <a:srcRect l="4526" t="15018" r="4632" b="5123"/>
          <a:stretch/>
        </p:blipFill>
        <p:spPr>
          <a:xfrm>
            <a:off x="1087655" y="1646683"/>
            <a:ext cx="6776186" cy="4467730"/>
          </a:xfrm>
          <a:prstGeom prst="round2DiagRect">
            <a:avLst/>
          </a:prstGeom>
        </p:spPr>
      </p:pic>
      <p:sp>
        <p:nvSpPr>
          <p:cNvPr id="5" name="TextBox 4">
            <a:extLst>
              <a:ext uri="{C183D7F6-B498-43B3-948B-1728B52AA6E4}">
                <adec:decorative xmlns:adec="http://schemas.microsoft.com/office/drawing/2017/decorative" val="1"/>
              </a:ext>
            </a:extLst>
          </p:cNvPr>
          <p:cNvSpPr txBox="1"/>
          <p:nvPr/>
        </p:nvSpPr>
        <p:spPr>
          <a:xfrm>
            <a:off x="6997567" y="5929162"/>
            <a:ext cx="558266" cy="169277"/>
          </a:xfrm>
          <a:prstGeom prst="rect">
            <a:avLst/>
          </a:prstGeom>
          <a:solidFill>
            <a:schemeClr val="bg1"/>
          </a:solidFill>
        </p:spPr>
        <p:txBody>
          <a:bodyPr wrap="square" rtlCol="0">
            <a:spAutoFit/>
          </a:bodyPr>
          <a:lstStyle/>
          <a:p>
            <a:endParaRPr lang="en-US" sz="500" dirty="0"/>
          </a:p>
        </p:txBody>
      </p:sp>
      <p:sp>
        <p:nvSpPr>
          <p:cNvPr id="2" name="Title 1"/>
          <p:cNvSpPr>
            <a:spLocks noGrp="1"/>
          </p:cNvSpPr>
          <p:nvPr>
            <p:ph type="title"/>
          </p:nvPr>
        </p:nvSpPr>
        <p:spPr/>
        <p:txBody>
          <a:bodyPr/>
          <a:lstStyle/>
          <a:p>
            <a:r>
              <a:rPr lang="en-US" dirty="0"/>
              <a:t>Meaningful Measures Framework</a:t>
            </a:r>
          </a:p>
        </p:txBody>
      </p:sp>
    </p:spTree>
    <p:extLst>
      <p:ext uri="{BB962C8B-B14F-4D97-AF65-F5344CB8AC3E}">
        <p14:creationId xmlns:p14="http://schemas.microsoft.com/office/powerpoint/2010/main" val="6099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58717D-8054-524C-BA62-C3F2223456F2}" type="slidenum">
              <a:rPr lang="en-US" smtClean="0"/>
              <a:t>9</a:t>
            </a:fld>
            <a:endParaRPr lang="en-US" dirty="0"/>
          </a:p>
        </p:txBody>
      </p:sp>
      <p:pic>
        <p:nvPicPr>
          <p:cNvPr id="4" name="Picture 3" descr="Meaningful Measure Areas">
            <a:extLst>
              <a:ext uri="{FF2B5EF4-FFF2-40B4-BE49-F238E27FC236}">
                <a16:creationId xmlns:a16="http://schemas.microsoft.com/office/drawing/2014/main" id="{27ECA221-0966-46CB-8E39-F2EB108CCAEE}"/>
              </a:ext>
            </a:extLst>
          </p:cNvPr>
          <p:cNvPicPr>
            <a:picLocks noChangeAspect="1"/>
          </p:cNvPicPr>
          <p:nvPr/>
        </p:nvPicPr>
        <p:blipFill rotWithShape="1">
          <a:blip r:embed="rId3"/>
          <a:srcRect t="7855"/>
          <a:stretch/>
        </p:blipFill>
        <p:spPr>
          <a:xfrm>
            <a:off x="0" y="1519899"/>
            <a:ext cx="9144000" cy="4670792"/>
          </a:xfrm>
          <a:prstGeom prst="rect">
            <a:avLst/>
          </a:prstGeom>
        </p:spPr>
      </p:pic>
      <p:sp>
        <p:nvSpPr>
          <p:cNvPr id="2" name="Title 1"/>
          <p:cNvSpPr>
            <a:spLocks noGrp="1"/>
          </p:cNvSpPr>
          <p:nvPr>
            <p:ph type="title" idx="4294967295"/>
          </p:nvPr>
        </p:nvSpPr>
        <p:spPr>
          <a:xfrm>
            <a:off x="0" y="1116662"/>
            <a:ext cx="8442325" cy="522288"/>
          </a:xfrm>
        </p:spPr>
        <p:txBody>
          <a:bodyPr>
            <a:normAutofit/>
          </a:bodyPr>
          <a:lstStyle/>
          <a:p>
            <a:r>
              <a:rPr lang="en-US" sz="2100" dirty="0"/>
              <a:t>Promote Effective Prevention &amp; Treatment of Chronic Disease </a:t>
            </a:r>
          </a:p>
        </p:txBody>
      </p:sp>
    </p:spTree>
    <p:extLst>
      <p:ext uri="{BB962C8B-B14F-4D97-AF65-F5344CB8AC3E}">
        <p14:creationId xmlns:p14="http://schemas.microsoft.com/office/powerpoint/2010/main" val="2133314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140981A0BA73429729C511E34E1C26" ma:contentTypeVersion="4" ma:contentTypeDescription="Create a new document." ma:contentTypeScope="" ma:versionID="073717f229edb5f0b554462d0e37c0a8">
  <xsd:schema xmlns:xsd="http://www.w3.org/2001/XMLSchema" xmlns:xs="http://www.w3.org/2001/XMLSchema" xmlns:p="http://schemas.microsoft.com/office/2006/metadata/properties" targetNamespace="http://schemas.microsoft.com/office/2006/metadata/properties" ma:root="true" ma:fieldsID="aeba9b379b65bc29044cda6bf3033e2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86a8e296-5f29-4af2-954b-0de0d1e1f8bc" ContentTypeId="0x0101" PreviousValue="false"/>
</file>

<file path=customXml/itemProps1.xml><?xml version="1.0" encoding="utf-8"?>
<ds:datastoreItem xmlns:ds="http://schemas.openxmlformats.org/officeDocument/2006/customXml" ds:itemID="{C26ECE32-AE08-4984-A48D-B0F39418262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9FDA744-7ECC-429D-B7D5-8FF1906F4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DCF562D-992B-4844-97E1-57CEB67933DE}">
  <ds:schemaRefs>
    <ds:schemaRef ds:uri="http://schemas.microsoft.com/sharepoint/v3/contenttype/forms"/>
  </ds:schemaRefs>
</ds:datastoreItem>
</file>

<file path=customXml/itemProps4.xml><?xml version="1.0" encoding="utf-8"?>
<ds:datastoreItem xmlns:ds="http://schemas.openxmlformats.org/officeDocument/2006/customXml" ds:itemID="{E2FBC611-874D-4E78-8279-63D0BB52254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2283</TotalTime>
  <Words>1413</Words>
  <Application>Microsoft Office PowerPoint</Application>
  <PresentationFormat>On-screen Show (4:3)</PresentationFormat>
  <Paragraphs>199</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Lucida Grande</vt:lpstr>
      <vt:lpstr>Verdana</vt:lpstr>
      <vt:lpstr>Office Theme</vt:lpstr>
      <vt:lpstr>2019 CMS Program-Specific Measure Needs and Priorities  Pre-Rulemaking </vt:lpstr>
      <vt:lpstr>Welcome</vt:lpstr>
      <vt:lpstr>Agenda</vt:lpstr>
      <vt:lpstr>A New Approach to Meaningful Outcomes</vt:lpstr>
      <vt:lpstr>Meaningful Measures graphic  </vt:lpstr>
      <vt:lpstr>Meaningful Measures Objectives</vt:lpstr>
      <vt:lpstr>Meaningful Measure Areas Achieve</vt:lpstr>
      <vt:lpstr>Meaningful Measures Framework</vt:lpstr>
      <vt:lpstr>Promote Effective Prevention &amp; Treatment of Chronic Disease </vt:lpstr>
      <vt:lpstr>Meaningful Measures Website</vt:lpstr>
      <vt:lpstr>Pre-Rulemaking</vt:lpstr>
      <vt:lpstr>Basic Measure Requirements: All Programs</vt:lpstr>
      <vt:lpstr>Measure Submission</vt:lpstr>
      <vt:lpstr>2019 MUC List: program needs and Priorities</vt:lpstr>
      <vt:lpstr>Chronic and Post-Acute Care</vt:lpstr>
      <vt:lpstr>Ask a Question </vt:lpstr>
      <vt:lpstr>Clinician </vt:lpstr>
      <vt:lpstr>Ask a Question </vt:lpstr>
      <vt:lpstr>Hospital</vt:lpstr>
      <vt:lpstr>Hospital cont.</vt:lpstr>
      <vt:lpstr>Ask a Question </vt:lpstr>
      <vt:lpstr>Next Steps</vt:lpstr>
      <vt:lpstr>Contact for MUC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Sanford, Jessica D</cp:lastModifiedBy>
  <cp:revision>202</cp:revision>
  <cp:lastPrinted>2018-04-04T20:05:59Z</cp:lastPrinted>
  <dcterms:created xsi:type="dcterms:W3CDTF">2013-01-23T21:55:57Z</dcterms:created>
  <dcterms:modified xsi:type="dcterms:W3CDTF">2019-05-08T10:44:24Z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0x0101009B140981A0BA73429729C511E34E1C26</vt:lpwstr>
  </property>
</Properties>
</file>