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0"/>
  </p:notesMasterIdLst>
  <p:handoutMasterIdLst>
    <p:handoutMasterId r:id="rId21"/>
  </p:handoutMasterIdLst>
  <p:sldIdLst>
    <p:sldId id="492" r:id="rId6"/>
    <p:sldId id="284" r:id="rId7"/>
    <p:sldId id="285" r:id="rId8"/>
    <p:sldId id="317" r:id="rId9"/>
    <p:sldId id="286" r:id="rId10"/>
    <p:sldId id="489" r:id="rId11"/>
    <p:sldId id="411" r:id="rId12"/>
    <p:sldId id="294" r:id="rId13"/>
    <p:sldId id="295" r:id="rId14"/>
    <p:sldId id="307" r:id="rId15"/>
    <p:sldId id="491" r:id="rId16"/>
    <p:sldId id="299" r:id="rId17"/>
    <p:sldId id="308" r:id="rId18"/>
    <p:sldId id="30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rre Yong" initials="PY" lastIdx="2" clrIdx="0">
    <p:extLst>
      <p:ext uri="{19B8F6BF-5375-455C-9EA6-DF929625EA0E}">
        <p15:presenceInfo xmlns:p15="http://schemas.microsoft.com/office/powerpoint/2012/main" userId="S-1-5-21-4095628063-3556742122-3606576086-117604" providerId="AD"/>
      </p:ext>
    </p:extLst>
  </p:cmAuthor>
  <p:cmAuthor id="2" name="Reena Duseja" initials="RD" lastIdx="1" clrIdx="1">
    <p:extLst>
      <p:ext uri="{19B8F6BF-5375-455C-9EA6-DF929625EA0E}">
        <p15:presenceInfo xmlns:p15="http://schemas.microsoft.com/office/powerpoint/2012/main" userId="S-1-5-21-4095628063-3556742122-3606576086-160048" providerId="AD"/>
      </p:ext>
    </p:extLst>
  </p:cmAuthor>
  <p:cmAuthor id="3" name="Kimberly Kufel" initials="KK" lastIdx="2" clrIdx="2">
    <p:extLst>
      <p:ext uri="{19B8F6BF-5375-455C-9EA6-DF929625EA0E}">
        <p15:presenceInfo xmlns:p15="http://schemas.microsoft.com/office/powerpoint/2012/main" userId="S-1-5-21-4095628063-3556742122-3606576086-1206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450A7"/>
    <a:srgbClr val="64C9FF"/>
    <a:srgbClr val="0E489A"/>
    <a:srgbClr val="0E4593"/>
    <a:srgbClr val="0D4087"/>
    <a:srgbClr val="E09136"/>
    <a:srgbClr val="0B3871"/>
    <a:srgbClr val="E29237"/>
    <a:srgbClr val="0008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4" autoAdjust="0"/>
    <p:restoredTop sz="79692" autoAdjust="0"/>
  </p:normalViewPr>
  <p:slideViewPr>
    <p:cSldViewPr snapToGrid="0" snapToObjects="1">
      <p:cViewPr>
        <p:scale>
          <a:sx n="80" d="100"/>
          <a:sy n="80" d="100"/>
        </p:scale>
        <p:origin x="1650" y="156"/>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notesViewPr>
    <p:cSldViewPr snapToGrid="0" snapToObjects="1">
      <p:cViewPr varScale="1">
        <p:scale>
          <a:sx n="59" d="100"/>
          <a:sy n="59" d="100"/>
        </p:scale>
        <p:origin x="27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E7F2B8-9B80-AE45-82EB-4151AAE6EBC2}" type="datetimeFigureOut">
              <a:rPr lang="en-US" smtClean="0"/>
              <a:t>5/2/2019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F49EED-C110-0A46-BC7B-474110B57023}" type="slidenum">
              <a:rPr lang="en-US" smtClean="0"/>
              <a:t>‹#›</a:t>
            </a:fld>
            <a:endParaRPr lang="en-US" dirty="0"/>
          </a:p>
        </p:txBody>
      </p:sp>
    </p:spTree>
    <p:extLst>
      <p:ext uri="{BB962C8B-B14F-4D97-AF65-F5344CB8AC3E}">
        <p14:creationId xmlns:p14="http://schemas.microsoft.com/office/powerpoint/2010/main" val="10653449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E1A58-EC2D-4378-901F-04D562B6D7AC}" type="datetimeFigureOut">
              <a:rPr lang="en-US" smtClean="0"/>
              <a:t>5/2/2019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6DD86C-67A8-4A67-A5E0-C2A1B3B969DE}" type="slidenum">
              <a:rPr lang="en-US" smtClean="0"/>
              <a:t>‹#›</a:t>
            </a:fld>
            <a:endParaRPr lang="en-US" dirty="0"/>
          </a:p>
        </p:txBody>
      </p:sp>
    </p:spTree>
    <p:extLst>
      <p:ext uri="{BB962C8B-B14F-4D97-AF65-F5344CB8AC3E}">
        <p14:creationId xmlns:p14="http://schemas.microsoft.com/office/powerpoint/2010/main" val="34062943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DD86C-67A8-4A67-A5E0-C2A1B3B969DE}" type="slidenum">
              <a:rPr lang="en-US" smtClean="0"/>
              <a:t>1</a:t>
            </a:fld>
            <a:endParaRPr lang="en-US" dirty="0"/>
          </a:p>
        </p:txBody>
      </p:sp>
    </p:spTree>
    <p:extLst>
      <p:ext uri="{BB962C8B-B14F-4D97-AF65-F5344CB8AC3E}">
        <p14:creationId xmlns:p14="http://schemas.microsoft.com/office/powerpoint/2010/main" val="2860162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36DD86C-67A8-4A67-A5E0-C2A1B3B969DE}" type="slidenum">
              <a:rPr lang="en-US" smtClean="0"/>
              <a:t>10</a:t>
            </a:fld>
            <a:endParaRPr lang="en-US" dirty="0"/>
          </a:p>
        </p:txBody>
      </p:sp>
    </p:spTree>
    <p:extLst>
      <p:ext uri="{BB962C8B-B14F-4D97-AF65-F5344CB8AC3E}">
        <p14:creationId xmlns:p14="http://schemas.microsoft.com/office/powerpoint/2010/main" val="802631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61663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the </a:t>
            </a:r>
            <a:r>
              <a:rPr lang="en-US" sz="1200" i="1" kern="1200" dirty="0">
                <a:solidFill>
                  <a:schemeClr val="tx1"/>
                </a:solidFill>
                <a:effectLst/>
                <a:latin typeface="+mn-lt"/>
                <a:ea typeface="+mn-ea"/>
                <a:cs typeface="+mn-cs"/>
              </a:rPr>
              <a:t>Needs &amp; Priorities</a:t>
            </a:r>
            <a:r>
              <a:rPr lang="en-US" sz="1200" kern="1200" dirty="0">
                <a:solidFill>
                  <a:schemeClr val="tx1"/>
                </a:solidFill>
                <a:effectLst/>
                <a:latin typeface="+mn-lt"/>
                <a:ea typeface="+mn-ea"/>
                <a:cs typeface="+mn-cs"/>
              </a:rPr>
              <a:t> webinar each program will emphasize their individual needs and priorities for their given program by Meaningful Measure Area (MMA).   There are lots of resources on our pre-rulemaking website.</a:t>
            </a:r>
            <a:endParaRPr lang="en-US" sz="1400" dirty="0">
              <a:latin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36DD86C-67A8-4A67-A5E0-C2A1B3B969DE}" type="slidenum">
              <a:rPr lang="en-US" smtClean="0"/>
              <a:t>12</a:t>
            </a:fld>
            <a:endParaRPr lang="en-US" dirty="0"/>
          </a:p>
        </p:txBody>
      </p:sp>
    </p:spTree>
    <p:extLst>
      <p:ext uri="{BB962C8B-B14F-4D97-AF65-F5344CB8AC3E}">
        <p14:creationId xmlns:p14="http://schemas.microsoft.com/office/powerpoint/2010/main" val="4220312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36DD86C-67A8-4A67-A5E0-C2A1B3B969DE}" type="slidenum">
              <a:rPr lang="en-US" smtClean="0"/>
              <a:t>13</a:t>
            </a:fld>
            <a:endParaRPr lang="en-US" dirty="0"/>
          </a:p>
        </p:txBody>
      </p:sp>
    </p:spTree>
    <p:extLst>
      <p:ext uri="{BB962C8B-B14F-4D97-AF65-F5344CB8AC3E}">
        <p14:creationId xmlns:p14="http://schemas.microsoft.com/office/powerpoint/2010/main" val="2247959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36DD86C-67A8-4A67-A5E0-C2A1B3B969DE}" type="slidenum">
              <a:rPr lang="en-US" smtClean="0"/>
              <a:t>14</a:t>
            </a:fld>
            <a:endParaRPr lang="en-US" dirty="0"/>
          </a:p>
        </p:txBody>
      </p:sp>
    </p:spTree>
    <p:extLst>
      <p:ext uri="{BB962C8B-B14F-4D97-AF65-F5344CB8AC3E}">
        <p14:creationId xmlns:p14="http://schemas.microsoft.com/office/powerpoint/2010/main" val="394986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DD86C-67A8-4A67-A5E0-C2A1B3B969DE}" type="slidenum">
              <a:rPr lang="en-US" smtClean="0"/>
              <a:t>2</a:t>
            </a:fld>
            <a:endParaRPr lang="en-US" dirty="0"/>
          </a:p>
        </p:txBody>
      </p:sp>
    </p:spTree>
    <p:extLst>
      <p:ext uri="{BB962C8B-B14F-4D97-AF65-F5344CB8AC3E}">
        <p14:creationId xmlns:p14="http://schemas.microsoft.com/office/powerpoint/2010/main" val="381516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DD86C-67A8-4A67-A5E0-C2A1B3B969DE}" type="slidenum">
              <a:rPr lang="en-US" smtClean="0"/>
              <a:t>3</a:t>
            </a:fld>
            <a:endParaRPr lang="en-US" dirty="0"/>
          </a:p>
        </p:txBody>
      </p:sp>
    </p:spTree>
    <p:extLst>
      <p:ext uri="{BB962C8B-B14F-4D97-AF65-F5344CB8AC3E}">
        <p14:creationId xmlns:p14="http://schemas.microsoft.com/office/powerpoint/2010/main" val="127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DD86C-67A8-4A67-A5E0-C2A1B3B969DE}" type="slidenum">
              <a:rPr lang="en-US" smtClean="0"/>
              <a:t>4</a:t>
            </a:fld>
            <a:endParaRPr lang="en-US" dirty="0"/>
          </a:p>
        </p:txBody>
      </p:sp>
    </p:spTree>
    <p:extLst>
      <p:ext uri="{BB962C8B-B14F-4D97-AF65-F5344CB8AC3E}">
        <p14:creationId xmlns:p14="http://schemas.microsoft.com/office/powerpoint/2010/main" val="119274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 measure is actively used in a program, it does not need to go on the MUC List.  For measures eligible for resubmission we encourage you to take feedback we’ve given as to why and try and rework the measure.</a:t>
            </a:r>
            <a:r>
              <a:rPr lang="en-US" sz="16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Measure specifications do change over time.  We encourage you to reconsider the measure for the MUC List and get broad stakeholder feedback.</a:t>
            </a:r>
            <a:endParaRPr lang="en-US" sz="1600" dirty="0">
              <a:effectLst/>
            </a:endParaRPr>
          </a:p>
        </p:txBody>
      </p:sp>
      <p:sp>
        <p:nvSpPr>
          <p:cNvPr id="4" name="Slide Number Placeholder 3"/>
          <p:cNvSpPr>
            <a:spLocks noGrp="1"/>
          </p:cNvSpPr>
          <p:nvPr>
            <p:ph type="sldNum" sz="quarter" idx="10"/>
          </p:nvPr>
        </p:nvSpPr>
        <p:spPr/>
        <p:txBody>
          <a:bodyPr/>
          <a:lstStyle/>
          <a:p>
            <a:fld id="{E36DD86C-67A8-4A67-A5E0-C2A1B3B969DE}" type="slidenum">
              <a:rPr lang="en-US" smtClean="0"/>
              <a:t>5</a:t>
            </a:fld>
            <a:endParaRPr lang="en-US" dirty="0"/>
          </a:p>
        </p:txBody>
      </p:sp>
    </p:spTree>
    <p:extLst>
      <p:ext uri="{BB962C8B-B14F-4D97-AF65-F5344CB8AC3E}">
        <p14:creationId xmlns:p14="http://schemas.microsoft.com/office/powerpoint/2010/main" val="112909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8377" y="4422099"/>
            <a:ext cx="6359623" cy="3783589"/>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timeline is earlier this year to enable our rule writers a bit more time to digest the MAP’s recommendations and allow people more time to have public comment on the NPRMs and rules.</a:t>
            </a:r>
            <a:endParaRPr lang="en-US" sz="1050" dirty="0">
              <a:latin typeface="Calibri Light" panose="020F0302020204030204" pitchFamily="34" charset="0"/>
            </a:endParaRPr>
          </a:p>
        </p:txBody>
      </p:sp>
    </p:spTree>
    <p:extLst>
      <p:ext uri="{BB962C8B-B14F-4D97-AF65-F5344CB8AC3E}">
        <p14:creationId xmlns:p14="http://schemas.microsoft.com/office/powerpoint/2010/main" val="2767844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pre-rulemaking website you can access a downloadable User Guide that walks you through questions and screen guidance for purposes of familiarization.  In 2018 users were required to select one and </a:t>
            </a:r>
            <a:r>
              <a:rPr lang="en-US" sz="1200" i="1" kern="1200" dirty="0">
                <a:solidFill>
                  <a:schemeClr val="tx1"/>
                </a:solidFill>
                <a:effectLst/>
                <a:latin typeface="+mn-lt"/>
                <a:ea typeface="+mn-ea"/>
                <a:cs typeface="+mn-cs"/>
              </a:rPr>
              <a:t>only</a:t>
            </a:r>
            <a:r>
              <a:rPr lang="en-US" sz="1200"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one </a:t>
            </a:r>
            <a:r>
              <a:rPr lang="en-US" sz="1200" kern="1200" dirty="0">
                <a:solidFill>
                  <a:schemeClr val="tx1"/>
                </a:solidFill>
                <a:effectLst/>
                <a:latin typeface="+mn-lt"/>
                <a:ea typeface="+mn-ea"/>
                <a:cs typeface="+mn-cs"/>
              </a:rPr>
              <a:t>priority and one and only one Meaningful Measure.  For 2019 at your option, you can add a </a:t>
            </a:r>
            <a:r>
              <a:rPr lang="en-US" sz="1200" i="1" kern="1200" dirty="0">
                <a:solidFill>
                  <a:schemeClr val="tx1"/>
                </a:solidFill>
                <a:effectLst/>
                <a:latin typeface="+mn-lt"/>
                <a:ea typeface="+mn-ea"/>
                <a:cs typeface="+mn-cs"/>
              </a:rPr>
              <a:t>secondary</a:t>
            </a:r>
            <a:r>
              <a:rPr lang="en-US" sz="1200" kern="1200" dirty="0">
                <a:solidFill>
                  <a:schemeClr val="tx1"/>
                </a:solidFill>
                <a:effectLst/>
                <a:latin typeface="+mn-lt"/>
                <a:ea typeface="+mn-ea"/>
                <a:cs typeface="+mn-cs"/>
              </a:rPr>
              <a:t> priority and a secondary Meaningful Measure.  The feedback we received indicated confusion amongst people regarding which priority fit their given measure best and for that reason this change was incorporated.</a:t>
            </a:r>
          </a:p>
        </p:txBody>
      </p:sp>
    </p:spTree>
    <p:extLst>
      <p:ext uri="{BB962C8B-B14F-4D97-AF65-F5344CB8AC3E}">
        <p14:creationId xmlns:p14="http://schemas.microsoft.com/office/powerpoint/2010/main" val="393270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drop-down lists are lengthy fields such as “specialty and registry.” For the “</a:t>
            </a:r>
            <a:r>
              <a:rPr lang="en-US" sz="1200" i="0" kern="1200" dirty="0">
                <a:solidFill>
                  <a:schemeClr val="tx1"/>
                </a:solidFill>
                <a:effectLst/>
                <a:latin typeface="+mn-lt"/>
                <a:ea typeface="+mn-ea"/>
                <a:cs typeface="+mn-cs"/>
              </a:rPr>
              <a:t>comments”</a:t>
            </a:r>
            <a:r>
              <a:rPr lang="en-US" sz="1200" kern="1200" dirty="0">
                <a:solidFill>
                  <a:schemeClr val="tx1"/>
                </a:solidFill>
                <a:effectLst/>
                <a:latin typeface="+mn-lt"/>
                <a:ea typeface="+mn-ea"/>
                <a:cs typeface="+mn-cs"/>
              </a:rPr>
              <a:t> field, if you select “other” you will be asked to scroll to the “comments” field at the bottom and include other pertinent information which enables the reviewers to have more in-depth familiarity with your measure details.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note that the measure title field is truncated at 255 characters.  You may wish to edit your title, so as not to cut off any important information beyond the 256 characters.  If a certain required question is not relevant to your measure or you don’t have the necessary information right then, we ask that you state “N/A.”  If left blank, JIRA will reject the measure.</a:t>
            </a:r>
          </a:p>
          <a:p>
            <a:endParaRPr lang="en-US" dirty="0"/>
          </a:p>
        </p:txBody>
      </p:sp>
      <p:sp>
        <p:nvSpPr>
          <p:cNvPr id="4" name="Slide Number Placeholder 3"/>
          <p:cNvSpPr>
            <a:spLocks noGrp="1"/>
          </p:cNvSpPr>
          <p:nvPr>
            <p:ph type="sldNum" sz="quarter" idx="10"/>
          </p:nvPr>
        </p:nvSpPr>
        <p:spPr/>
        <p:txBody>
          <a:bodyPr/>
          <a:lstStyle/>
          <a:p>
            <a:fld id="{E36DD86C-67A8-4A67-A5E0-C2A1B3B969DE}" type="slidenum">
              <a:rPr lang="en-US" smtClean="0"/>
              <a:t>8</a:t>
            </a:fld>
            <a:endParaRPr lang="en-US" dirty="0"/>
          </a:p>
        </p:txBody>
      </p:sp>
    </p:spTree>
    <p:extLst>
      <p:ext uri="{BB962C8B-B14F-4D97-AF65-F5344CB8AC3E}">
        <p14:creationId xmlns:p14="http://schemas.microsoft.com/office/powerpoint/2010/main" val="2074516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will require an account with the Office of the National Coordinator for Health IT (ONC), but are required to initially have a JIRA account with them to begin.  The User Guide describes how to gain access to the MUC List for each year and is a controlled access environment.  After login locate “projects” and click and go to “2019.” In the 2019 project, select the yellow button at the top that says “create” making sure this issue type states “measure submission.” That is where you begin to add a new measure.  There are red asterisks beside the “required fields” indicating you must complete that field or it will not allow you create the measure record.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Here is the field called “exclusions/exceptions” which incorporates either selection.  Scrolling down to “healthcare priority,” you’ll see this field is now called “what one primary healthcare priority applies,” and it has an asterisk.  Notice that the primary Meaningful Measure doesn't have any drop-downs, and that’s because you have not selected a priority.  The system is context-sensitive.  Once you choose a priority, then your Meaningful Measure drop-down populates with the appropriate MMAs subsidiary to that priority.</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new fields this year are “what secondary priority applies, and what secondary Meaningful Measure?”  You’re asked to add these to your measure only if applicable with the secondary ones being optional.  Here is your peer-reviewed evidence that has come up on the call and here is NQF status and NQF ID.  At the bottom the “comments” field is suitable for any information in your measure not included in the drop-down.  When adding a comment reference the appropriate field and provide your information in this open-ended text field.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MIPS peer-reviewed journal article attachment is a separate Word file.  Once completed, you would drag it or browse to attach the peer-reviewed journal article attachment to your candidate measure record — for MIPS only.  Other measure types, eCQMs and other measure types have required attachments.  There is a limit of 10MB.  </a:t>
            </a:r>
            <a:endParaRPr lang="en-US" dirty="0">
              <a:effectLst/>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an eCQM, you must attach Bonnie test cases and attestation about the VSAC and the NQF feasibility scorecard.  Depending on the type of measure, if you follow the screen guidance, it will tell you what kinds of attachments are required.  When finished, click </a:t>
            </a:r>
            <a:r>
              <a:rPr lang="en-US" sz="1200" i="1" kern="1200" dirty="0">
                <a:solidFill>
                  <a:schemeClr val="tx1"/>
                </a:solidFill>
                <a:effectLst/>
                <a:latin typeface="+mn-lt"/>
                <a:ea typeface="+mn-ea"/>
                <a:cs typeface="+mn-cs"/>
              </a:rPr>
              <a:t>create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 important feature of JIRA is each measure must be entered in </a:t>
            </a:r>
            <a:r>
              <a:rPr lang="en-US" sz="1200" i="1" kern="1200" dirty="0">
                <a:solidFill>
                  <a:schemeClr val="tx1"/>
                </a:solidFill>
                <a:effectLst/>
                <a:latin typeface="+mn-lt"/>
                <a:ea typeface="+mn-ea"/>
                <a:cs typeface="+mn-cs"/>
              </a:rPr>
              <a:t>one </a:t>
            </a:r>
            <a:r>
              <a:rPr lang="en-US" sz="1200" kern="1200" dirty="0">
                <a:solidFill>
                  <a:schemeClr val="tx1"/>
                </a:solidFill>
                <a:effectLst/>
                <a:latin typeface="+mn-lt"/>
                <a:ea typeface="+mn-ea"/>
                <a:cs typeface="+mn-cs"/>
              </a:rPr>
              <a:t>session. There is an offline template on the pre-rulemaking website, a Word file suitable for gathering your information in one place.  When in JIRA, simply drop all the measure data into that JIRA interface in one session.  That template has been very well-received with many users indicating it was helpful.  In JIRA once you have entered a measure, then you cannot go back in and change that record.  Instead we have a mechanism called a “change request” or “modify candidate measure.”  That method would facilitate your change request.</a:t>
            </a:r>
          </a:p>
        </p:txBody>
      </p:sp>
      <p:sp>
        <p:nvSpPr>
          <p:cNvPr id="4" name="Slide Number Placeholder 3"/>
          <p:cNvSpPr>
            <a:spLocks noGrp="1"/>
          </p:cNvSpPr>
          <p:nvPr>
            <p:ph type="sldNum" sz="quarter" idx="10"/>
          </p:nvPr>
        </p:nvSpPr>
        <p:spPr/>
        <p:txBody>
          <a:bodyPr/>
          <a:lstStyle/>
          <a:p>
            <a:fld id="{E36DD86C-67A8-4A67-A5E0-C2A1B3B969DE}" type="slidenum">
              <a:rPr lang="en-US" smtClean="0"/>
              <a:t>9</a:t>
            </a:fld>
            <a:endParaRPr lang="en-US" dirty="0"/>
          </a:p>
        </p:txBody>
      </p:sp>
    </p:spTree>
    <p:extLst>
      <p:ext uri="{BB962C8B-B14F-4D97-AF65-F5344CB8AC3E}">
        <p14:creationId xmlns:p14="http://schemas.microsoft.com/office/powerpoint/2010/main" val="4123755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662480-6DEB-445F-8BF5-9B881C224C49}" type="datetime1">
              <a:rPr lang="en-US" smtClean="0"/>
              <a:t>5/2/2019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203405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9ED8E6-F509-4D5D-A71B-2DAD131B431D}" type="datetime1">
              <a:rPr lang="en-US" smtClean="0"/>
              <a:t>5/2/2019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394216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EB420A-4D19-4744-BAE5-D6E21133AC63}" type="datetime1">
              <a:rPr lang="en-US" smtClean="0"/>
              <a:t>5/2/2019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4068881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Rectangle 5"/>
          <p:cNvSpPr>
            <a:spLocks noGrp="1" noChangeArrowheads="1"/>
          </p:cNvSpPr>
          <p:nvPr>
            <p:ph type="sldNum" sz="quarter" idx="10"/>
          </p:nvPr>
        </p:nvSpPr>
        <p:spPr>
          <a:xfrm>
            <a:off x="7341918" y="6198915"/>
            <a:ext cx="1481137" cy="433387"/>
          </a:xfrm>
          <a:prstGeom prst="rect">
            <a:avLst/>
          </a:prstGeom>
          <a:ln/>
        </p:spPr>
        <p:txBody>
          <a:bodyPr/>
          <a:lstStyle>
            <a:lvl1pPr>
              <a:defRPr/>
            </a:lvl1pPr>
          </a:lstStyle>
          <a:p>
            <a:pPr>
              <a:defRPr/>
            </a:pPr>
            <a:fld id="{F8118C52-CC83-4245-A4A1-17A8BB577AE8}" type="slidenum">
              <a:rPr lang="en-US" smtClean="0"/>
              <a:pPr>
                <a:defRPr/>
              </a:pPr>
              <a:t>‹#›</a:t>
            </a:fld>
            <a:endParaRPr lang="en-US" dirty="0"/>
          </a:p>
        </p:txBody>
      </p:sp>
      <p:sp>
        <p:nvSpPr>
          <p:cNvPr id="4" name="Title 4"/>
          <p:cNvSpPr>
            <a:spLocks noGrp="1"/>
          </p:cNvSpPr>
          <p:nvPr>
            <p:ph type="title"/>
          </p:nvPr>
        </p:nvSpPr>
        <p:spPr>
          <a:xfrm>
            <a:off x="457200" y="892300"/>
            <a:ext cx="8229600" cy="8382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021950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8610600" y="6349727"/>
            <a:ext cx="457200" cy="276999"/>
          </a:xfrm>
          <a:prstGeom prst="rect">
            <a:avLst/>
          </a:prstGeom>
          <a:noFill/>
        </p:spPr>
        <p:txBody>
          <a:bodyPr wrap="square" rtlCol="0">
            <a:spAutoFit/>
          </a:bodyPr>
          <a:lstStyle/>
          <a:p>
            <a:fld id="{289D94F3-14B9-4CA5-821A-C6F60549434F}" type="slidenum">
              <a:rPr lang="en-US" sz="1200" smtClean="0"/>
              <a:pPr/>
              <a:t>‹#›</a:t>
            </a:fld>
            <a:endParaRPr lang="en-US" sz="1200" dirty="0"/>
          </a:p>
        </p:txBody>
      </p:sp>
      <p:sp>
        <p:nvSpPr>
          <p:cNvPr id="3" name="Date Placeholder 2"/>
          <p:cNvSpPr>
            <a:spLocks noGrp="1"/>
          </p:cNvSpPr>
          <p:nvPr>
            <p:ph type="dt" sz="half" idx="10"/>
          </p:nvPr>
        </p:nvSpPr>
        <p:spPr>
          <a:xfrm>
            <a:off x="1828800" y="5534794"/>
            <a:ext cx="2133600" cy="365125"/>
          </a:xfrm>
        </p:spPr>
        <p:txBody>
          <a:bodyPr/>
          <a:lstStyle/>
          <a:p>
            <a:endParaRPr lang="en-US" dirty="0"/>
          </a:p>
        </p:txBody>
      </p:sp>
      <p:sp>
        <p:nvSpPr>
          <p:cNvPr id="7" name="Slide Number Placeholder 6"/>
          <p:cNvSpPr>
            <a:spLocks noGrp="1"/>
          </p:cNvSpPr>
          <p:nvPr>
            <p:ph type="sldNum" sz="quarter" idx="11"/>
          </p:nvPr>
        </p:nvSpPr>
        <p:spPr/>
        <p:txBody>
          <a:body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3283166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E448D9-B823-46A4-B7FB-D845190B5EA2}" type="datetime1">
              <a:rPr lang="en-US" smtClean="0"/>
              <a:t>5/2/2019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3673830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CDE46A-C4A1-416D-BBBF-3A60F6ACD015}" type="datetime1">
              <a:rPr lang="en-US" smtClean="0"/>
              <a:t>5/2/2019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361349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ED7ADCB-D856-4CD6-8866-6992732B080A}" type="datetime1">
              <a:rPr lang="en-US" smtClean="0"/>
              <a:t>5/2/2019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53544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9B69084-CA9A-494F-B0D2-9AADDAA4885D}" type="datetime1">
              <a:rPr lang="en-US" smtClean="0"/>
              <a:t>5/2/2019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380908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69EDE02-569B-4658-903A-DB09F563E972}" type="datetime1">
              <a:rPr lang="en-US" smtClean="0"/>
              <a:t>5/2/2019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390641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4046EF0-829F-4BC7-B1E2-D39DDF9F6060}" type="datetime1">
              <a:rPr lang="en-US" smtClean="0"/>
              <a:t>5/2/2019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399156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CC76864-A319-464C-8EAA-936E82BF1724}" type="datetime1">
              <a:rPr lang="en-US" smtClean="0"/>
              <a:t>5/2/2019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29885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00EA7CB-A72A-46DE-981C-980F824333A0}" type="datetime1">
              <a:rPr lang="en-US" smtClean="0"/>
              <a:t>5/2/2019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247767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5">
            <a:extLst>
              <a:ext uri="{28A0092B-C50C-407E-A947-70E740481C1C}">
                <a14:useLocalDpi xmlns:a14="http://schemas.microsoft.com/office/drawing/2010/main" val="0"/>
              </a:ext>
            </a:extLst>
          </a:blip>
          <a:srcRect l="185" r="-1"/>
          <a:stretch/>
        </p:blipFill>
        <p:spPr>
          <a:xfrm>
            <a:off x="0" y="5192376"/>
            <a:ext cx="9144000" cy="1665624"/>
          </a:xfrm>
          <a:prstGeom prst="rect">
            <a:avLst/>
          </a:prstGeom>
        </p:spPr>
      </p:pic>
      <p:pic>
        <p:nvPicPr>
          <p:cNvPr id="7" name="Picture 6" descr="CMS_eHealth_PPT_inside_Template_V1.jp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3260770"/>
          </a:xfrm>
          <a:prstGeom prst="rect">
            <a:avLst/>
          </a:prstGeom>
        </p:spPr>
      </p:pic>
      <p:sp>
        <p:nvSpPr>
          <p:cNvPr id="2" name="Title Placeholder 1"/>
          <p:cNvSpPr>
            <a:spLocks noGrp="1"/>
          </p:cNvSpPr>
          <p:nvPr>
            <p:ph type="title"/>
          </p:nvPr>
        </p:nvSpPr>
        <p:spPr>
          <a:xfrm>
            <a:off x="457200" y="987250"/>
            <a:ext cx="8229600" cy="80889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2064255"/>
            <a:ext cx="8229600" cy="38260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241337"/>
            <a:ext cx="2133600" cy="365125"/>
          </a:xfrm>
          <a:prstGeom prst="rect">
            <a:avLst/>
          </a:prstGeom>
        </p:spPr>
        <p:txBody>
          <a:bodyPr vert="horz" lIns="91440" tIns="45720" rIns="91440" bIns="45720" rtlCol="0" anchor="ctr"/>
          <a:lstStyle>
            <a:lvl1pPr algn="r">
              <a:defRPr sz="1000" b="1">
                <a:solidFill>
                  <a:srgbClr val="FFFFFF"/>
                </a:solidFill>
                <a:latin typeface="Verdana"/>
                <a:cs typeface="Verdana"/>
              </a:defRPr>
            </a:lvl1pPr>
          </a:lstStyle>
          <a:p>
            <a:fld id="{3858717D-8054-524C-BA62-C3F2223456F2}" type="slidenum">
              <a:rPr lang="en-US" smtClean="0"/>
              <a:pPr/>
              <a:t>‹#›</a:t>
            </a:fld>
            <a:endParaRPr lang="en-US" dirty="0"/>
          </a:p>
        </p:txBody>
      </p:sp>
      <p:sp>
        <p:nvSpPr>
          <p:cNvPr id="9" name="TextBox 8"/>
          <p:cNvSpPr txBox="1"/>
          <p:nvPr userDrawn="1"/>
        </p:nvSpPr>
        <p:spPr>
          <a:xfrm>
            <a:off x="11125200" y="3115733"/>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1921067" y="55710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60229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457200" rtl="0" eaLnBrk="1" latinLnBrk="0" hangingPunct="1">
        <a:lnSpc>
          <a:spcPct val="80000"/>
        </a:lnSpc>
        <a:spcBef>
          <a:spcPct val="0"/>
        </a:spcBef>
        <a:buNone/>
        <a:defRPr sz="2800" b="1" kern="1200" spc="-150">
          <a:solidFill>
            <a:srgbClr val="2450A7"/>
          </a:solidFill>
          <a:latin typeface="Verdana"/>
          <a:ea typeface="+mj-ea"/>
          <a:cs typeface="Verdana"/>
        </a:defRPr>
      </a:lvl1pPr>
    </p:titleStyle>
    <p:bodyStyle>
      <a:lvl1pPr marL="342900" indent="-342900" algn="l" defTabSz="457200" rtl="0" eaLnBrk="1" latinLnBrk="0" hangingPunct="1">
        <a:spcBef>
          <a:spcPct val="20000"/>
        </a:spcBef>
        <a:buClr>
          <a:srgbClr val="0B3871"/>
        </a:buClr>
        <a:buFont typeface="Lucida Grande"/>
        <a:buChar char="»"/>
        <a:defRPr sz="2400" kern="1200">
          <a:solidFill>
            <a:srgbClr val="595959"/>
          </a:solidFill>
          <a:latin typeface="Verdana"/>
          <a:ea typeface="+mn-ea"/>
          <a:cs typeface="Verdana"/>
        </a:defRPr>
      </a:lvl1pPr>
      <a:lvl2pPr marL="742950" indent="-285750" algn="l" defTabSz="457200" rtl="0" eaLnBrk="1" latinLnBrk="0" hangingPunct="1">
        <a:spcBef>
          <a:spcPct val="20000"/>
        </a:spcBef>
        <a:buClr>
          <a:srgbClr val="0B3871"/>
        </a:buClr>
        <a:buFont typeface="Arial"/>
        <a:buChar char="–"/>
        <a:defRPr sz="2000" kern="1200">
          <a:solidFill>
            <a:srgbClr val="595959"/>
          </a:solidFill>
          <a:latin typeface="Verdana"/>
          <a:ea typeface="+mn-ea"/>
          <a:cs typeface="Verdana"/>
        </a:defRPr>
      </a:lvl2pPr>
      <a:lvl3pPr marL="1143000" indent="-228600" algn="l" defTabSz="457200" rtl="0" eaLnBrk="1" latinLnBrk="0" hangingPunct="1">
        <a:spcBef>
          <a:spcPct val="20000"/>
        </a:spcBef>
        <a:buClr>
          <a:srgbClr val="0B3871"/>
        </a:buClr>
        <a:buFont typeface="Arial"/>
        <a:buChar char="•"/>
        <a:defRPr sz="1800" kern="1200">
          <a:solidFill>
            <a:srgbClr val="595959"/>
          </a:solidFill>
          <a:latin typeface="Verdana"/>
          <a:ea typeface="+mn-ea"/>
          <a:cs typeface="Verdana"/>
        </a:defRPr>
      </a:lvl3pPr>
      <a:lvl4pPr marL="1600200" indent="-228600" algn="l" defTabSz="457200" rtl="0" eaLnBrk="1" latinLnBrk="0" hangingPunct="1">
        <a:spcBef>
          <a:spcPct val="20000"/>
        </a:spcBef>
        <a:buClr>
          <a:srgbClr val="0B3871"/>
        </a:buClr>
        <a:buFont typeface="Arial"/>
        <a:buChar char="–"/>
        <a:defRPr sz="1600" kern="1200">
          <a:solidFill>
            <a:srgbClr val="595959"/>
          </a:solidFill>
          <a:latin typeface="Verdana"/>
          <a:ea typeface="+mn-ea"/>
          <a:cs typeface="Verdana"/>
        </a:defRPr>
      </a:lvl4pPr>
      <a:lvl5pPr marL="2057400" indent="-228600" algn="l" defTabSz="457200" rtl="0" eaLnBrk="1" latinLnBrk="0" hangingPunct="1">
        <a:spcBef>
          <a:spcPct val="20000"/>
        </a:spcBef>
        <a:buClr>
          <a:srgbClr val="0B3871"/>
        </a:buClr>
        <a:buFont typeface="Arial"/>
        <a:buChar char="»"/>
        <a:defRPr sz="1600" kern="1200">
          <a:solidFill>
            <a:srgbClr val="595959"/>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QualityMeasures/Pre-Rule-Making.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Helen.Dollar-Maples@cms.hhs.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brownv@battelle.org" TargetMode="External"/><Relationship Id="rId4" Type="http://schemas.openxmlformats.org/officeDocument/2006/relationships/hyperlink" Target="mailto:Kimberly.Rawlings@cms.hhs.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QualityMeasures/Pre-Rule-Making.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of example clinical people looking at papers."/>
          <p:cNvPicPr>
            <a:picLocks noChangeAspect="1"/>
          </p:cNvPicPr>
          <p:nvPr/>
        </p:nvPicPr>
        <p:blipFill rotWithShape="1">
          <a:blip r:embed="rId3">
            <a:extLst>
              <a:ext uri="{28A0092B-C50C-407E-A947-70E740481C1C}">
                <a14:useLocalDpi xmlns:a14="http://schemas.microsoft.com/office/drawing/2010/main" val="0"/>
              </a:ext>
            </a:extLst>
          </a:blip>
          <a:srcRect b="2106"/>
          <a:stretch/>
        </p:blipFill>
        <p:spPr>
          <a:xfrm>
            <a:off x="-556183" y="-400574"/>
            <a:ext cx="9799108" cy="6976533"/>
          </a:xfrm>
          <a:prstGeom prst="rect">
            <a:avLst/>
          </a:prstGeom>
        </p:spPr>
      </p:pic>
      <p:pic>
        <p:nvPicPr>
          <p:cNvPr id="11" name="Picture 10" descr="CMSlogrebr2colCMYKtaglin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2818" y="5486344"/>
            <a:ext cx="1938802" cy="674703"/>
          </a:xfrm>
          <a:prstGeom prst="rect">
            <a:avLst/>
          </a:prstGeom>
        </p:spPr>
      </p:pic>
      <p:pic>
        <p:nvPicPr>
          <p:cNvPr id="12" name="Picture 11" descr="DHHS_blu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7354" y="4886602"/>
            <a:ext cx="1263553" cy="1274445"/>
          </a:xfrm>
          <a:prstGeom prst="rect">
            <a:avLst/>
          </a:prstGeom>
        </p:spPr>
      </p:pic>
      <p:sp>
        <p:nvSpPr>
          <p:cNvPr id="6" name="Subtitle 5">
            <a:extLst>
              <a:ext uri="{FF2B5EF4-FFF2-40B4-BE49-F238E27FC236}">
                <a16:creationId xmlns:a16="http://schemas.microsoft.com/office/drawing/2014/main" id="{A2620F12-E127-4722-912F-645DE2D96440}"/>
              </a:ext>
            </a:extLst>
          </p:cNvPr>
          <p:cNvSpPr>
            <a:spLocks noGrp="1"/>
          </p:cNvSpPr>
          <p:nvPr>
            <p:ph type="subTitle" idx="1"/>
          </p:nvPr>
        </p:nvSpPr>
        <p:spPr>
          <a:xfrm>
            <a:off x="1142970" y="1923068"/>
            <a:ext cx="6400800" cy="1752600"/>
          </a:xfrm>
        </p:spPr>
        <p:txBody>
          <a:bodyPr/>
          <a:lstStyle/>
          <a:p>
            <a:r>
              <a:rPr lang="en-US" b="1" dirty="0">
                <a:solidFill>
                  <a:schemeClr val="tx1">
                    <a:lumMod val="50000"/>
                    <a:lumOff val="50000"/>
                  </a:schemeClr>
                </a:solidFill>
              </a:rPr>
              <a:t>Kimberly Rawlings, CMS</a:t>
            </a:r>
          </a:p>
          <a:p>
            <a:r>
              <a:rPr lang="en-US" b="1" dirty="0">
                <a:solidFill>
                  <a:schemeClr val="tx1">
                    <a:lumMod val="50000"/>
                    <a:lumOff val="50000"/>
                  </a:schemeClr>
                </a:solidFill>
              </a:rPr>
              <a:t>Vince Brown, Battelle</a:t>
            </a:r>
          </a:p>
          <a:p>
            <a:endParaRPr lang="en-US" sz="1100" b="1" dirty="0">
              <a:solidFill>
                <a:schemeClr val="tx1">
                  <a:lumMod val="50000"/>
                  <a:lumOff val="50000"/>
                </a:schemeClr>
              </a:solidFill>
            </a:endParaRPr>
          </a:p>
          <a:p>
            <a:r>
              <a:rPr lang="en-US" sz="1600" b="1" i="1" dirty="0">
                <a:solidFill>
                  <a:schemeClr val="tx1">
                    <a:lumMod val="50000"/>
                    <a:lumOff val="50000"/>
                  </a:schemeClr>
                </a:solidFill>
              </a:rPr>
              <a:t>April 23, 2019</a:t>
            </a:r>
          </a:p>
          <a:p>
            <a:endParaRPr lang="en-US" dirty="0"/>
          </a:p>
        </p:txBody>
      </p:sp>
      <p:sp>
        <p:nvSpPr>
          <p:cNvPr id="2" name="Slide Number Placeholder 1">
            <a:extLst>
              <a:ext uri="{FF2B5EF4-FFF2-40B4-BE49-F238E27FC236}">
                <a16:creationId xmlns:a16="http://schemas.microsoft.com/office/drawing/2014/main" id="{472EB19A-122C-42BB-AECB-C8A3759364C6}"/>
              </a:ext>
            </a:extLst>
          </p:cNvPr>
          <p:cNvSpPr>
            <a:spLocks noGrp="1"/>
          </p:cNvSpPr>
          <p:nvPr>
            <p:ph type="sldNum" sz="quarter" idx="12"/>
          </p:nvPr>
        </p:nvSpPr>
        <p:spPr/>
        <p:txBody>
          <a:bodyPr/>
          <a:lstStyle/>
          <a:p>
            <a:fld id="{3858717D-8054-524C-BA62-C3F2223456F2}" type="slidenum">
              <a:rPr lang="en-US" smtClean="0"/>
              <a:pPr/>
              <a:t>1</a:t>
            </a:fld>
            <a:endParaRPr lang="en-US" dirty="0"/>
          </a:p>
        </p:txBody>
      </p:sp>
      <p:sp>
        <p:nvSpPr>
          <p:cNvPr id="5" name="Title 4">
            <a:extLst>
              <a:ext uri="{FF2B5EF4-FFF2-40B4-BE49-F238E27FC236}">
                <a16:creationId xmlns:a16="http://schemas.microsoft.com/office/drawing/2014/main" id="{DF29303C-3326-4893-9385-010DCBD51085}"/>
              </a:ext>
            </a:extLst>
          </p:cNvPr>
          <p:cNvSpPr>
            <a:spLocks noGrp="1"/>
          </p:cNvSpPr>
          <p:nvPr>
            <p:ph type="ctrTitle"/>
          </p:nvPr>
        </p:nvSpPr>
        <p:spPr>
          <a:xfrm>
            <a:off x="278057" y="637349"/>
            <a:ext cx="8130627" cy="1470025"/>
          </a:xfrm>
        </p:spPr>
        <p:txBody>
          <a:bodyPr/>
          <a:lstStyle/>
          <a:p>
            <a:pPr marL="0" indent="0" algn="ctr"/>
            <a:r>
              <a:rPr lang="en-US" sz="3200" spc="-300" dirty="0"/>
              <a:t>2019 Measures Under Consideration</a:t>
            </a:r>
            <a:br>
              <a:rPr lang="en-US" sz="3600" spc="-300" dirty="0"/>
            </a:br>
            <a:r>
              <a:rPr lang="en-US" sz="2600" dirty="0">
                <a:latin typeface="Verdana" panose="020B0604030504040204" pitchFamily="34" charset="0"/>
                <a:ea typeface="Verdana" panose="020B0604030504040204" pitchFamily="34" charset="0"/>
                <a:cs typeface="Verdana" panose="020B0604030504040204" pitchFamily="34" charset="0"/>
              </a:rPr>
              <a:t>Pre-Rulemaking: Open Forum Discussion #2</a:t>
            </a:r>
            <a:br>
              <a:rPr lang="en-US" sz="2600" dirty="0">
                <a:latin typeface="Verdana" panose="020B0604030504040204" pitchFamily="34" charset="0"/>
                <a:ea typeface="Verdana" panose="020B0604030504040204" pitchFamily="34" charset="0"/>
                <a:cs typeface="Verdana" panose="020B0604030504040204" pitchFamily="34" charset="0"/>
              </a:rPr>
            </a:br>
            <a:endParaRPr lang="en-US" sz="2600" dirty="0"/>
          </a:p>
        </p:txBody>
      </p:sp>
    </p:spTree>
    <p:extLst>
      <p:ext uri="{BB962C8B-B14F-4D97-AF65-F5344CB8AC3E}">
        <p14:creationId xmlns:p14="http://schemas.microsoft.com/office/powerpoint/2010/main" val="333453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a Question </a:t>
            </a:r>
          </a:p>
        </p:txBody>
      </p:sp>
      <p:sp>
        <p:nvSpPr>
          <p:cNvPr id="3" name="Content Placeholder 2"/>
          <p:cNvSpPr>
            <a:spLocks noGrp="1"/>
          </p:cNvSpPr>
          <p:nvPr>
            <p:ph idx="1"/>
          </p:nvPr>
        </p:nvSpPr>
        <p:spPr/>
        <p:txBody>
          <a:bodyPr>
            <a:normAutofit/>
          </a:bodyPr>
          <a:lstStyle/>
          <a:p>
            <a:r>
              <a:rPr lang="en-US" dirty="0"/>
              <a:t>Moderator will provide instruction</a:t>
            </a:r>
          </a:p>
        </p:txBody>
      </p:sp>
      <p:sp>
        <p:nvSpPr>
          <p:cNvPr id="4" name="Slide Number Placeholder 3"/>
          <p:cNvSpPr>
            <a:spLocks noGrp="1"/>
          </p:cNvSpPr>
          <p:nvPr>
            <p:ph type="sldNum" sz="quarter" idx="12"/>
          </p:nvPr>
        </p:nvSpPr>
        <p:spPr/>
        <p:txBody>
          <a:bodyPr/>
          <a:lstStyle/>
          <a:p>
            <a:fld id="{3858717D-8054-524C-BA62-C3F2223456F2}" type="slidenum">
              <a:rPr lang="en-US" smtClean="0"/>
              <a:t>10</a:t>
            </a:fld>
            <a:endParaRPr lang="en-US" dirty="0"/>
          </a:p>
        </p:txBody>
      </p:sp>
    </p:spTree>
    <p:extLst>
      <p:ext uri="{BB962C8B-B14F-4D97-AF65-F5344CB8AC3E}">
        <p14:creationId xmlns:p14="http://schemas.microsoft.com/office/powerpoint/2010/main" val="2262134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3151525"/>
            <a:ext cx="4618193" cy="3139321"/>
          </a:xfrm>
          <a:prstGeom prst="rect">
            <a:avLst/>
          </a:prstGeom>
          <a:noFill/>
        </p:spPr>
        <p:txBody>
          <a:bodyPr wrap="square" rtlCol="0">
            <a:spAutoFit/>
          </a:bodyPr>
          <a:lstStyle/>
          <a:p>
            <a:pPr marL="457200" indent="-457200">
              <a:spcBef>
                <a:spcPts val="0"/>
              </a:spcBef>
              <a:buFont typeface="+mj-lt"/>
              <a:buAutoNum type="arabicPeriod"/>
            </a:pPr>
            <a:r>
              <a:rPr lang="en-US" sz="2200" spc="-5" dirty="0">
                <a:latin typeface="Calibri" panose="020F0502020204030204" pitchFamily="34" charset="0"/>
                <a:ea typeface="Calibri" panose="020F0502020204030204" pitchFamily="34" charset="0"/>
              </a:rPr>
              <a:t>Raise your hand. We will </a:t>
            </a:r>
            <a:br>
              <a:rPr lang="en-US" sz="2200" spc="-5" dirty="0">
                <a:latin typeface="Calibri" panose="020F0502020204030204" pitchFamily="34" charset="0"/>
                <a:ea typeface="Calibri" panose="020F0502020204030204" pitchFamily="34" charset="0"/>
              </a:rPr>
            </a:br>
            <a:r>
              <a:rPr lang="en-US" sz="2200" spc="-5" dirty="0">
                <a:latin typeface="Calibri" panose="020F0502020204030204" pitchFamily="34" charset="0"/>
                <a:ea typeface="Calibri" panose="020F0502020204030204" pitchFamily="34" charset="0"/>
              </a:rPr>
              <a:t>call on you during Q&amp;A.</a:t>
            </a:r>
          </a:p>
          <a:p>
            <a:pPr marL="457200" indent="-457200">
              <a:spcBef>
                <a:spcPts val="0"/>
              </a:spcBef>
              <a:buFont typeface="+mj-lt"/>
              <a:buAutoNum type="arabicPeriod"/>
            </a:pPr>
            <a:r>
              <a:rPr lang="en-US" sz="2200" spc="-5" dirty="0">
                <a:latin typeface="Calibri" panose="020F0502020204030204" pitchFamily="34" charset="0"/>
                <a:ea typeface="Calibri" panose="020F0502020204030204" pitchFamily="34" charset="0"/>
              </a:rPr>
              <a:t>Type your question into the “Chat” </a:t>
            </a:r>
            <a:br>
              <a:rPr lang="en-US" sz="2200" spc="-5" dirty="0">
                <a:latin typeface="Calibri" panose="020F0502020204030204" pitchFamily="34" charset="0"/>
                <a:ea typeface="Calibri" panose="020F0502020204030204" pitchFamily="34" charset="0"/>
              </a:rPr>
            </a:br>
            <a:r>
              <a:rPr lang="en-US" sz="2200" spc="-5" dirty="0">
                <a:latin typeface="Calibri" panose="020F0502020204030204" pitchFamily="34" charset="0"/>
                <a:ea typeface="Calibri" panose="020F0502020204030204" pitchFamily="34" charset="0"/>
              </a:rPr>
              <a:t>or “Q&amp;A” features. </a:t>
            </a:r>
          </a:p>
          <a:p>
            <a:pPr lvl="1">
              <a:spcBef>
                <a:spcPts val="0"/>
              </a:spcBef>
              <a:buFont typeface="Arial" panose="020B0604020202020204" pitchFamily="34" charset="0"/>
              <a:buChar char="•"/>
            </a:pPr>
            <a:r>
              <a:rPr lang="en-US" sz="2200" spc="-5" dirty="0">
                <a:latin typeface="Calibri" panose="020F0502020204030204" pitchFamily="34" charset="0"/>
                <a:ea typeface="Calibri" panose="020F0502020204030204" pitchFamily="34" charset="0"/>
              </a:rPr>
              <a:t>Hit “Send” to submit </a:t>
            </a:r>
            <a:br>
              <a:rPr lang="en-US" sz="2200" spc="-5" dirty="0">
                <a:latin typeface="Calibri" panose="020F0502020204030204" pitchFamily="34" charset="0"/>
                <a:ea typeface="Calibri" panose="020F0502020204030204" pitchFamily="34" charset="0"/>
              </a:rPr>
            </a:br>
            <a:r>
              <a:rPr lang="en-US" sz="2200" spc="-5" dirty="0">
                <a:latin typeface="Calibri" panose="020F0502020204030204" pitchFamily="34" charset="0"/>
                <a:ea typeface="Calibri" panose="020F0502020204030204" pitchFamily="34" charset="0"/>
              </a:rPr>
              <a:t>your question.</a:t>
            </a:r>
          </a:p>
          <a:p>
            <a:pPr marL="457200" indent="-457200">
              <a:spcBef>
                <a:spcPts val="0"/>
              </a:spcBef>
              <a:buFont typeface="+mj-lt"/>
              <a:buAutoNum type="arabicPeriod"/>
            </a:pPr>
            <a:r>
              <a:rPr lang="en-US" sz="2200" spc="-5" dirty="0">
                <a:latin typeface="Calibri" panose="020F0502020204030204" pitchFamily="34" charset="0"/>
                <a:ea typeface="Calibri" panose="020F0502020204030204" pitchFamily="34" charset="0"/>
              </a:rPr>
              <a:t>Or you can ask a question </a:t>
            </a:r>
            <a:br>
              <a:rPr lang="en-US" sz="2200" spc="-5" dirty="0">
                <a:latin typeface="Calibri" panose="020F0502020204030204" pitchFamily="34" charset="0"/>
                <a:ea typeface="Calibri" panose="020F0502020204030204" pitchFamily="34" charset="0"/>
              </a:rPr>
            </a:br>
            <a:r>
              <a:rPr lang="en-US" sz="2200" spc="-5" dirty="0">
                <a:latin typeface="Calibri" panose="020F0502020204030204" pitchFamily="34" charset="0"/>
                <a:ea typeface="Calibri" panose="020F0502020204030204" pitchFamily="34" charset="0"/>
              </a:rPr>
              <a:t>aloud at the end when we </a:t>
            </a:r>
            <a:br>
              <a:rPr lang="en-US" sz="2200" spc="-5" dirty="0">
                <a:latin typeface="Calibri" panose="020F0502020204030204" pitchFamily="34" charset="0"/>
                <a:ea typeface="Calibri" panose="020F0502020204030204" pitchFamily="34" charset="0"/>
              </a:rPr>
            </a:br>
            <a:r>
              <a:rPr lang="en-US" sz="2200" spc="-5" dirty="0">
                <a:latin typeface="Calibri" panose="020F0502020204030204" pitchFamily="34" charset="0"/>
                <a:ea typeface="Calibri" panose="020F0502020204030204" pitchFamily="34" charset="0"/>
              </a:rPr>
              <a:t>un-mute the lines.</a:t>
            </a:r>
            <a:endParaRPr lang="en-US" sz="2200" dirty="0">
              <a:latin typeface="Calibri" panose="020F0502020204030204" pitchFamily="34" charset="0"/>
              <a:ea typeface="Calibri" panose="020F0502020204030204" pitchFamily="34" charset="0"/>
            </a:endParaRPr>
          </a:p>
        </p:txBody>
      </p:sp>
      <p:pic>
        <p:nvPicPr>
          <p:cNvPr id="5" name="Picture 4" descr="screenshot of presentation icons">
            <a:extLst>
              <a:ext uri="{FF2B5EF4-FFF2-40B4-BE49-F238E27FC236}">
                <a16:creationId xmlns:a16="http://schemas.microsoft.com/office/drawing/2014/main" id="{72ADA7C7-5469-4112-A1C2-847600926CFE}"/>
              </a:ext>
            </a:extLst>
          </p:cNvPr>
          <p:cNvPicPr>
            <a:picLocks noChangeAspect="1"/>
          </p:cNvPicPr>
          <p:nvPr/>
        </p:nvPicPr>
        <p:blipFill>
          <a:blip r:embed="rId3"/>
          <a:stretch>
            <a:fillRect/>
          </a:stretch>
        </p:blipFill>
        <p:spPr>
          <a:xfrm>
            <a:off x="6515258" y="1828800"/>
            <a:ext cx="2300208" cy="472986"/>
          </a:xfrm>
          <a:prstGeom prst="rect">
            <a:avLst/>
          </a:prstGeom>
          <a:effectLst>
            <a:outerShdw blurRad="63500" sx="102000" sy="102000" algn="ctr" rotWithShape="0">
              <a:prstClr val="black">
                <a:alpha val="40000"/>
              </a:prstClr>
            </a:outerShdw>
          </a:effectLst>
        </p:spPr>
      </p:pic>
      <p:cxnSp>
        <p:nvCxnSpPr>
          <p:cNvPr id="6" name="Straight Arrow Connector 5">
            <a:extLst>
              <a:ext uri="{FF2B5EF4-FFF2-40B4-BE49-F238E27FC236}">
                <a16:creationId xmlns:a16="http://schemas.microsoft.com/office/drawing/2014/main" id="{86D8A9BC-0F5D-43FA-80B6-7A3CE608A360}"/>
              </a:ext>
              <a:ext uri="{C183D7F6-B498-43B3-948B-1728B52AA6E4}">
                <adec:decorative xmlns:adec="http://schemas.microsoft.com/office/drawing/2017/decorative" val="1"/>
              </a:ext>
            </a:extLst>
          </p:cNvPr>
          <p:cNvCxnSpPr>
            <a:cxnSpLocks/>
          </p:cNvCxnSpPr>
          <p:nvPr/>
        </p:nvCxnSpPr>
        <p:spPr>
          <a:xfrm flipV="1">
            <a:off x="7665362" y="2197608"/>
            <a:ext cx="0" cy="4572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9" name="Straight Connector 8" descr="arrow pointing to participant pain icon in screenshot">
            <a:extLst>
              <a:ext uri="{FF2B5EF4-FFF2-40B4-BE49-F238E27FC236}">
                <a16:creationId xmlns:a16="http://schemas.microsoft.com/office/drawing/2014/main" id="{38051A43-DA56-4939-B4BE-7EB63972E0E0}"/>
              </a:ext>
            </a:extLst>
          </p:cNvPr>
          <p:cNvCxnSpPr>
            <a:cxnSpLocks/>
          </p:cNvCxnSpPr>
          <p:nvPr/>
        </p:nvCxnSpPr>
        <p:spPr>
          <a:xfrm flipV="1">
            <a:off x="5791200" y="2654808"/>
            <a:ext cx="1874162" cy="186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B4A7D30F-F8B2-4029-90A9-D592E042D161}"/>
              </a:ext>
            </a:extLst>
          </p:cNvPr>
          <p:cNvSpPr txBox="1"/>
          <p:nvPr/>
        </p:nvSpPr>
        <p:spPr>
          <a:xfrm>
            <a:off x="86717" y="1447800"/>
            <a:ext cx="5856891" cy="2123658"/>
          </a:xfrm>
          <a:prstGeom prst="rect">
            <a:avLst/>
          </a:prstGeom>
          <a:noFill/>
        </p:spPr>
        <p:txBody>
          <a:bodyPr wrap="square" rtlCol="0">
            <a:spAutoFit/>
          </a:bodyPr>
          <a:lstStyle/>
          <a:p>
            <a:pPr marL="342900" indent="-342900">
              <a:buFont typeface="Arial" panose="020B0604020202020204" pitchFamily="34" charset="0"/>
              <a:buChar char="•"/>
            </a:pPr>
            <a:r>
              <a:rPr lang="en-US" sz="2200" spc="-5" dirty="0">
                <a:latin typeface="Calibri" panose="020F0502020204030204" pitchFamily="34" charset="0"/>
                <a:ea typeface="Calibri" panose="020F0502020204030204" pitchFamily="34" charset="0"/>
              </a:rPr>
              <a:t>The presenters will answer questions </a:t>
            </a:r>
            <a:r>
              <a:rPr lang="en-US" sz="2200" b="1" spc="-5" dirty="0">
                <a:latin typeface="Calibri" panose="020F0502020204030204" pitchFamily="34" charset="0"/>
                <a:ea typeface="Calibri" panose="020F0502020204030204" pitchFamily="34" charset="0"/>
              </a:rPr>
              <a:t>at defined points in the presentation</a:t>
            </a:r>
            <a:r>
              <a:rPr lang="en-US" sz="2200" spc="-5" dirty="0">
                <a:latin typeface="Calibri" panose="020F0502020204030204" pitchFamily="34" charset="0"/>
                <a:ea typeface="Calibri" panose="020F0502020204030204" pitchFamily="34" charset="0"/>
              </a:rPr>
              <a:t>. </a:t>
            </a:r>
          </a:p>
          <a:p>
            <a:pPr marL="342900" indent="-342900">
              <a:buFont typeface="Arial" panose="020B0604020202020204" pitchFamily="34" charset="0"/>
              <a:buChar char="•"/>
            </a:pPr>
            <a:r>
              <a:rPr lang="en-US" sz="2200" spc="-5" dirty="0">
                <a:latin typeface="Calibri" panose="020F0502020204030204" pitchFamily="34" charset="0"/>
                <a:ea typeface="Calibri" panose="020F0502020204030204" pitchFamily="34" charset="0"/>
              </a:rPr>
              <a:t>To ask a question, use one of </a:t>
            </a:r>
            <a:r>
              <a:rPr lang="en-US" sz="2200" b="1" spc="-5" dirty="0">
                <a:latin typeface="Calibri" panose="020F0502020204030204" pitchFamily="34" charset="0"/>
                <a:ea typeface="Calibri" panose="020F0502020204030204" pitchFamily="34" charset="0"/>
              </a:rPr>
              <a:t>the Q&amp;A features listed below </a:t>
            </a:r>
            <a:r>
              <a:rPr lang="en-US" sz="2200" spc="-5" dirty="0">
                <a:latin typeface="Calibri" panose="020F0502020204030204" pitchFamily="34" charset="0"/>
                <a:ea typeface="Calibri" panose="020F0502020204030204" pitchFamily="34" charset="0"/>
              </a:rPr>
              <a:t>(note: select the participant panel icon if the Chat/Q&amp;A panel isn’t in view): </a:t>
            </a:r>
          </a:p>
          <a:p>
            <a:endParaRPr lang="en-US" sz="2200" dirty="0"/>
          </a:p>
        </p:txBody>
      </p:sp>
      <p:pic>
        <p:nvPicPr>
          <p:cNvPr id="8" name="Picture 7" descr="Screenshot of presentation screen">
            <a:extLst>
              <a:ext uri="{FF2B5EF4-FFF2-40B4-BE49-F238E27FC236}">
                <a16:creationId xmlns:a16="http://schemas.microsoft.com/office/drawing/2014/main" id="{A1A39823-0CF2-4DCE-89BB-F6297E61EE9B}"/>
              </a:ext>
            </a:extLst>
          </p:cNvPr>
          <p:cNvPicPr>
            <a:picLocks noChangeAspect="1"/>
          </p:cNvPicPr>
          <p:nvPr/>
        </p:nvPicPr>
        <p:blipFill>
          <a:blip r:embed="rId4"/>
          <a:stretch>
            <a:fillRect/>
          </a:stretch>
        </p:blipFill>
        <p:spPr>
          <a:xfrm>
            <a:off x="5943609" y="3048000"/>
            <a:ext cx="2819391" cy="3712198"/>
          </a:xfrm>
          <a:prstGeom prst="rect">
            <a:avLst/>
          </a:prstGeom>
          <a:effectLst>
            <a:outerShdw blurRad="63500" sx="102000" sy="102000" algn="ctr" rotWithShape="0">
              <a:prstClr val="black">
                <a:alpha val="40000"/>
              </a:prstClr>
            </a:outerShdw>
          </a:effectLst>
        </p:spPr>
      </p:pic>
      <p:cxnSp>
        <p:nvCxnSpPr>
          <p:cNvPr id="19" name="Straight Arrow Connector 18" descr="arrow pointing to hand raising icon">
            <a:extLst>
              <a:ext uri="{FF2B5EF4-FFF2-40B4-BE49-F238E27FC236}">
                <a16:creationId xmlns:a16="http://schemas.microsoft.com/office/drawing/2014/main" id="{CE481734-C97F-4A00-9CA2-858C12890D13}"/>
              </a:ext>
            </a:extLst>
          </p:cNvPr>
          <p:cNvCxnSpPr>
            <a:cxnSpLocks/>
          </p:cNvCxnSpPr>
          <p:nvPr/>
        </p:nvCxnSpPr>
        <p:spPr>
          <a:xfrm flipV="1">
            <a:off x="3886200" y="3206708"/>
            <a:ext cx="4495800" cy="14609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descr="arrow pointing to chat features on screenshot">
            <a:extLst>
              <a:ext uri="{FF2B5EF4-FFF2-40B4-BE49-F238E27FC236}">
                <a16:creationId xmlns:a16="http://schemas.microsoft.com/office/drawing/2014/main" id="{DA9F85E3-91C6-45DF-AB51-BEB1EBB5E4ED}"/>
              </a:ext>
            </a:extLst>
          </p:cNvPr>
          <p:cNvCxnSpPr>
            <a:cxnSpLocks/>
          </p:cNvCxnSpPr>
          <p:nvPr/>
        </p:nvCxnSpPr>
        <p:spPr>
          <a:xfrm>
            <a:off x="3733800" y="4343400"/>
            <a:ext cx="2362200" cy="60927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descr="arrow pointing to Send button">
            <a:extLst>
              <a:ext uri="{FF2B5EF4-FFF2-40B4-BE49-F238E27FC236}">
                <a16:creationId xmlns:a16="http://schemas.microsoft.com/office/drawing/2014/main" id="{F6A8E134-EFBF-4C18-83A6-FC47B6D5A8A1}"/>
              </a:ext>
            </a:extLst>
          </p:cNvPr>
          <p:cNvCxnSpPr>
            <a:cxnSpLocks/>
          </p:cNvCxnSpPr>
          <p:nvPr/>
        </p:nvCxnSpPr>
        <p:spPr>
          <a:xfrm>
            <a:off x="3733800" y="4343400"/>
            <a:ext cx="2362200" cy="211789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024" name="Oval 1023">
            <a:extLst>
              <a:ext uri="{FF2B5EF4-FFF2-40B4-BE49-F238E27FC236}">
                <a16:creationId xmlns:a16="http://schemas.microsoft.com/office/drawing/2014/main" id="{41A8AD06-AAE0-466D-8771-AF465EF7CA19}"/>
              </a:ext>
              <a:ext uri="{C183D7F6-B498-43B3-948B-1728B52AA6E4}">
                <adec:decorative xmlns:adec="http://schemas.microsoft.com/office/drawing/2017/decorative" val="1"/>
              </a:ext>
            </a:extLst>
          </p:cNvPr>
          <p:cNvSpPr/>
          <p:nvPr/>
        </p:nvSpPr>
        <p:spPr>
          <a:xfrm>
            <a:off x="8077200" y="6096000"/>
            <a:ext cx="738266" cy="664198"/>
          </a:xfrm>
          <a:prstGeom prst="ellipse">
            <a:avLst/>
          </a:prstGeom>
          <a:noFill/>
          <a:ln w="38100">
            <a:solidFill>
              <a:srgbClr val="C05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8DC5BFB-E556-480B-A555-4AAC60983D37}"/>
              </a:ext>
              <a:ext uri="{C183D7F6-B498-43B3-948B-1728B52AA6E4}">
                <adec:decorative xmlns:adec="http://schemas.microsoft.com/office/drawing/2017/decorative" val="1"/>
              </a:ext>
            </a:extLst>
          </p:cNvPr>
          <p:cNvSpPr/>
          <p:nvPr/>
        </p:nvSpPr>
        <p:spPr>
          <a:xfrm>
            <a:off x="8203367" y="2874609"/>
            <a:ext cx="738266" cy="664198"/>
          </a:xfrm>
          <a:prstGeom prst="ellipse">
            <a:avLst/>
          </a:prstGeom>
          <a:noFill/>
          <a:ln w="38100">
            <a:solidFill>
              <a:srgbClr val="C05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343608"/>
          </a:xfrm>
        </p:spPr>
        <p:txBody>
          <a:bodyPr anchor="ctr"/>
          <a:lstStyle/>
          <a:p>
            <a:r>
              <a:rPr lang="en-US" sz="4000" dirty="0"/>
              <a:t>Want to Ask a Question?</a:t>
            </a:r>
          </a:p>
        </p:txBody>
      </p:sp>
    </p:spTree>
    <p:extLst>
      <p:ext uri="{BB962C8B-B14F-4D97-AF65-F5344CB8AC3E}">
        <p14:creationId xmlns:p14="http://schemas.microsoft.com/office/powerpoint/2010/main" val="707673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sz="2200"/>
              <a:t>2018 </a:t>
            </a:r>
            <a:r>
              <a:rPr lang="en-US" sz="2200" dirty="0"/>
              <a:t>CMS Pre-Rulemaking </a:t>
            </a:r>
            <a:r>
              <a:rPr lang="en-US" sz="2200"/>
              <a:t>Program Measure </a:t>
            </a:r>
            <a:r>
              <a:rPr lang="en-US" sz="2200" dirty="0"/>
              <a:t>Needs and Priorities Session – </a:t>
            </a:r>
            <a:r>
              <a:rPr lang="en-US" sz="2200"/>
              <a:t>April 25 </a:t>
            </a:r>
            <a:r>
              <a:rPr lang="en-US" sz="2200" dirty="0"/>
              <a:t>from 1:00 </a:t>
            </a:r>
            <a:r>
              <a:rPr lang="en-US" sz="2200"/>
              <a:t>to </a:t>
            </a:r>
            <a:br>
              <a:rPr lang="en-US" sz="2200"/>
            </a:br>
            <a:r>
              <a:rPr lang="en-US" sz="2200"/>
              <a:t>3:00 PM ET</a:t>
            </a:r>
          </a:p>
          <a:p>
            <a:r>
              <a:rPr lang="en-US" sz="2200"/>
              <a:t>Jira closes for new measures on June 3, 2019</a:t>
            </a:r>
          </a:p>
          <a:p>
            <a:r>
              <a:rPr lang="en-US" sz="2200"/>
              <a:t>Resource </a:t>
            </a:r>
            <a:r>
              <a:rPr lang="en-US" sz="2200" dirty="0"/>
              <a:t>for everything MUC:   </a:t>
            </a:r>
          </a:p>
          <a:p>
            <a:pPr lvl="1"/>
            <a:r>
              <a:rPr lang="en-US" sz="1600" dirty="0">
                <a:hlinkClick r:id="rId3"/>
              </a:rPr>
              <a:t>Pre-Rulemaking Web Site</a:t>
            </a:r>
            <a:endParaRPr lang="en-US" sz="1600" dirty="0"/>
          </a:p>
          <a:p>
            <a:endParaRPr lang="en-US" dirty="0"/>
          </a:p>
        </p:txBody>
      </p:sp>
      <p:sp>
        <p:nvSpPr>
          <p:cNvPr id="4" name="Slide Number Placeholder 3"/>
          <p:cNvSpPr>
            <a:spLocks noGrp="1"/>
          </p:cNvSpPr>
          <p:nvPr>
            <p:ph type="sldNum" sz="quarter" idx="12"/>
          </p:nvPr>
        </p:nvSpPr>
        <p:spPr/>
        <p:txBody>
          <a:bodyPr/>
          <a:lstStyle/>
          <a:p>
            <a:fld id="{3858717D-8054-524C-BA62-C3F2223456F2}" type="slidenum">
              <a:rPr lang="en-US" smtClean="0"/>
              <a:t>12</a:t>
            </a:fld>
            <a:endParaRPr lang="en-US" dirty="0"/>
          </a:p>
        </p:txBody>
      </p:sp>
    </p:spTree>
    <p:extLst>
      <p:ext uri="{BB962C8B-B14F-4D97-AF65-F5344CB8AC3E}">
        <p14:creationId xmlns:p14="http://schemas.microsoft.com/office/powerpoint/2010/main" val="403937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 for MUC List</a:t>
            </a:r>
          </a:p>
        </p:txBody>
      </p:sp>
      <p:sp>
        <p:nvSpPr>
          <p:cNvPr id="3" name="Content Placeholder 2"/>
          <p:cNvSpPr>
            <a:spLocks noGrp="1"/>
          </p:cNvSpPr>
          <p:nvPr>
            <p:ph idx="1"/>
          </p:nvPr>
        </p:nvSpPr>
        <p:spPr/>
        <p:txBody>
          <a:bodyPr>
            <a:normAutofit/>
          </a:bodyPr>
          <a:lstStyle/>
          <a:p>
            <a:pPr marL="0" marR="0" indent="0" algn="ctr">
              <a:spcBef>
                <a:spcPts val="410"/>
              </a:spcBef>
              <a:spcAft>
                <a:spcPts val="0"/>
              </a:spcAft>
              <a:buNone/>
            </a:pPr>
            <a:r>
              <a:rPr lang="en-US" b="1" dirty="0">
                <a:latin typeface="Verdana" panose="020B0604030504040204" pitchFamily="34" charset="0"/>
                <a:cs typeface="Verdana" panose="020B0604030504040204" pitchFamily="34" charset="0"/>
              </a:rPr>
              <a:t>CMS MUC Coordinators: </a:t>
            </a:r>
            <a:endParaRPr lang="en-US" sz="1800" b="1" dirty="0">
              <a:latin typeface="Times New Roman" panose="02020603050405020304" pitchFamily="18" charset="0"/>
              <a:ea typeface="Times New Roman" panose="02020603050405020304" pitchFamily="18" charset="0"/>
            </a:endParaRPr>
          </a:p>
          <a:p>
            <a:pPr marL="0" marR="0" indent="0" algn="ctr">
              <a:spcBef>
                <a:spcPts val="410"/>
              </a:spcBef>
              <a:spcAft>
                <a:spcPts val="0"/>
              </a:spcAft>
              <a:buNone/>
            </a:pPr>
            <a:r>
              <a:rPr lang="en-US" dirty="0">
                <a:latin typeface="Verdana" panose="020B0604030504040204" pitchFamily="34" charset="0"/>
                <a:cs typeface="Verdana" panose="020B0604030504040204" pitchFamily="34" charset="0"/>
              </a:rPr>
              <a:t>Helen Dollar-Maples — </a:t>
            </a:r>
            <a:r>
              <a:rPr lang="en-US" u="sng" dirty="0">
                <a:latin typeface="Verdana" panose="020B0604030504040204" pitchFamily="34" charset="0"/>
                <a:cs typeface="Verdana" panose="020B0604030504040204" pitchFamily="34" charset="0"/>
                <a:hlinkClick r:id="rId3"/>
              </a:rPr>
              <a:t>Helen.Dollar-Maples@cms.hhs.gov</a:t>
            </a:r>
            <a:r>
              <a:rPr lang="en-US" dirty="0">
                <a:latin typeface="Verdana" panose="020B0604030504040204" pitchFamily="34" charset="0"/>
                <a:cs typeface="Verdana" panose="020B0604030504040204" pitchFamily="34" charset="0"/>
              </a:rPr>
              <a:t> </a:t>
            </a:r>
            <a:endParaRPr lang="en-US" sz="1800" dirty="0">
              <a:latin typeface="Times New Roman" panose="02020603050405020304" pitchFamily="18" charset="0"/>
              <a:ea typeface="Times New Roman" panose="02020603050405020304" pitchFamily="18" charset="0"/>
            </a:endParaRPr>
          </a:p>
          <a:p>
            <a:pPr marL="0" marR="0" indent="0" algn="ctr">
              <a:spcBef>
                <a:spcPts val="410"/>
              </a:spcBef>
              <a:spcAft>
                <a:spcPts val="0"/>
              </a:spcAft>
              <a:buNone/>
            </a:pPr>
            <a:r>
              <a:rPr lang="en-US" dirty="0">
                <a:latin typeface="Verdana" panose="020B0604030504040204" pitchFamily="34" charset="0"/>
                <a:cs typeface="Verdana" panose="020B0604030504040204" pitchFamily="34" charset="0"/>
              </a:rPr>
              <a:t>Kimberly Rawlings — </a:t>
            </a:r>
            <a:r>
              <a:rPr lang="en-US" u="sng" dirty="0">
                <a:latin typeface="Verdana" panose="020B0604030504040204" pitchFamily="34" charset="0"/>
                <a:cs typeface="Verdana" panose="020B0604030504040204" pitchFamily="34" charset="0"/>
                <a:hlinkClick r:id="rId4"/>
              </a:rPr>
              <a:t>Kimberly.Rawlings@cms.hhs.gov</a:t>
            </a:r>
            <a:endParaRPr lang="en-US" u="sng" dirty="0">
              <a:latin typeface="Verdana" panose="020B0604030504040204" pitchFamily="34" charset="0"/>
              <a:cs typeface="Verdana" panose="020B0604030504040204" pitchFamily="34" charset="0"/>
            </a:endParaRPr>
          </a:p>
          <a:p>
            <a:pPr marL="0" marR="0" indent="0" algn="ctr">
              <a:spcBef>
                <a:spcPts val="410"/>
              </a:spcBef>
              <a:spcAft>
                <a:spcPts val="0"/>
              </a:spcAft>
              <a:buNone/>
            </a:pPr>
            <a:endParaRPr lang="en-US" sz="1800" dirty="0">
              <a:latin typeface="Times New Roman" panose="02020603050405020304" pitchFamily="18" charset="0"/>
              <a:ea typeface="Times New Roman" panose="02020603050405020304" pitchFamily="18" charset="0"/>
            </a:endParaRPr>
          </a:p>
          <a:p>
            <a:pPr marL="0" marR="0" indent="0" algn="ctr">
              <a:spcBef>
                <a:spcPts val="410"/>
              </a:spcBef>
              <a:spcAft>
                <a:spcPts val="0"/>
              </a:spcAft>
              <a:buNone/>
            </a:pPr>
            <a:r>
              <a:rPr lang="en-US" b="1" dirty="0">
                <a:latin typeface="Verdana" panose="020B0604030504040204" pitchFamily="34" charset="0"/>
                <a:cs typeface="Verdana" panose="020B0604030504040204" pitchFamily="34" charset="0"/>
              </a:rPr>
              <a:t>Measures Manager— Pre-Rulemaking:  </a:t>
            </a:r>
          </a:p>
          <a:p>
            <a:pPr marL="0" marR="0" indent="0" algn="ctr">
              <a:spcBef>
                <a:spcPts val="410"/>
              </a:spcBef>
              <a:spcAft>
                <a:spcPts val="0"/>
              </a:spcAft>
              <a:buNone/>
            </a:pPr>
            <a:r>
              <a:rPr lang="en-US" dirty="0">
                <a:latin typeface="Verdana" panose="020B0604030504040204" pitchFamily="34" charset="0"/>
                <a:cs typeface="Verdana" panose="020B0604030504040204" pitchFamily="34" charset="0"/>
              </a:rPr>
              <a:t>Vince Brown —  </a:t>
            </a:r>
            <a:r>
              <a:rPr lang="en-US" u="sng" dirty="0">
                <a:latin typeface="Verdana" panose="020B0604030504040204" pitchFamily="34" charset="0"/>
                <a:cs typeface="Verdana" panose="020B0604030504040204" pitchFamily="34" charset="0"/>
                <a:hlinkClick r:id="rId5"/>
              </a:rPr>
              <a:t>brownv@battelle.org</a:t>
            </a:r>
            <a:endParaRPr lang="en-US" sz="1800" dirty="0">
              <a:latin typeface="Times New Roman" panose="02020603050405020304" pitchFamily="18" charset="0"/>
              <a:ea typeface="Times New Roman" panose="02020603050405020304" pitchFamily="18" charset="0"/>
            </a:endParaRPr>
          </a:p>
          <a:p>
            <a:pPr marL="0" marR="0" indent="0" algn="ctr">
              <a:spcBef>
                <a:spcPts val="410"/>
              </a:spcBef>
              <a:spcAft>
                <a:spcPts val="0"/>
              </a:spcAft>
              <a:buNone/>
            </a:pPr>
            <a:r>
              <a:rPr lang="en-US" dirty="0">
                <a:latin typeface="Verdana" panose="020B0604030504040204" pitchFamily="34" charset="0"/>
                <a:cs typeface="Verdana" panose="020B0604030504040204" pitchFamily="34" charset="0"/>
              </a:rPr>
              <a:t> 614.424.5928</a:t>
            </a:r>
            <a:endParaRPr lang="en-US" sz="1800" dirty="0">
              <a:latin typeface="Times New Roman" panose="02020603050405020304" pitchFamily="18" charset="0"/>
              <a:ea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3858717D-8054-524C-BA62-C3F2223456F2}" type="slidenum">
              <a:rPr lang="en-US" smtClean="0"/>
              <a:t>13</a:t>
            </a:fld>
            <a:endParaRPr lang="en-US" dirty="0"/>
          </a:p>
        </p:txBody>
      </p:sp>
    </p:spTree>
    <p:extLst>
      <p:ext uri="{BB962C8B-B14F-4D97-AF65-F5344CB8AC3E}">
        <p14:creationId xmlns:p14="http://schemas.microsoft.com/office/powerpoint/2010/main" val="307612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p:txBody>
          <a:bodyPr/>
          <a:lstStyle/>
          <a:p>
            <a:r>
              <a:rPr lang="en-US"/>
              <a:t>Jira </a:t>
            </a:r>
            <a:r>
              <a:rPr lang="en-US" dirty="0"/>
              <a:t>Submission Template Blank</a:t>
            </a:r>
          </a:p>
          <a:p>
            <a:r>
              <a:rPr lang="en-US"/>
              <a:t>FAQs </a:t>
            </a:r>
            <a:endParaRPr lang="en-US" dirty="0"/>
          </a:p>
          <a:p>
            <a:r>
              <a:rPr lang="en-US"/>
              <a:t>Jira User Guide</a:t>
            </a:r>
          </a:p>
          <a:p>
            <a:endParaRPr lang="en-US"/>
          </a:p>
          <a:p>
            <a:pPr marL="0" indent="0">
              <a:buNone/>
            </a:pPr>
            <a:r>
              <a:rPr lang="en-US">
                <a:hlinkClick r:id="rId3"/>
              </a:rPr>
              <a:t>Pre-Rulemaking Web Site</a:t>
            </a:r>
            <a:endParaRPr lang="en-US"/>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858717D-8054-524C-BA62-C3F2223456F2}" type="slidenum">
              <a:rPr lang="en-US" smtClean="0"/>
              <a:t>14</a:t>
            </a:fld>
            <a:endParaRPr lang="en-US" dirty="0"/>
          </a:p>
        </p:txBody>
      </p:sp>
    </p:spTree>
    <p:extLst>
      <p:ext uri="{BB962C8B-B14F-4D97-AF65-F5344CB8AC3E}">
        <p14:creationId xmlns:p14="http://schemas.microsoft.com/office/powerpoint/2010/main" val="2823778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4" name="Slide Number Placeholder 3"/>
          <p:cNvSpPr>
            <a:spLocks noGrp="1"/>
          </p:cNvSpPr>
          <p:nvPr>
            <p:ph type="sldNum" sz="quarter" idx="12"/>
          </p:nvPr>
        </p:nvSpPr>
        <p:spPr/>
        <p:txBody>
          <a:bodyPr/>
          <a:lstStyle/>
          <a:p>
            <a:fld id="{3858717D-8054-524C-BA62-C3F2223456F2}" type="slidenum">
              <a:rPr lang="en-US" smtClean="0"/>
              <a:t>2</a:t>
            </a:fld>
            <a:endParaRPr lang="en-US" dirty="0"/>
          </a:p>
        </p:txBody>
      </p:sp>
      <p:sp>
        <p:nvSpPr>
          <p:cNvPr id="8" name="Content Placeholder 2">
            <a:extLst>
              <a:ext uri="{FF2B5EF4-FFF2-40B4-BE49-F238E27FC236}">
                <a16:creationId xmlns:a16="http://schemas.microsoft.com/office/drawing/2014/main" id="{99A53565-3946-4932-A46E-01634EF86035}"/>
              </a:ext>
            </a:extLst>
          </p:cNvPr>
          <p:cNvSpPr>
            <a:spLocks noGrp="1"/>
          </p:cNvSpPr>
          <p:nvPr>
            <p:ph idx="1"/>
          </p:nvPr>
        </p:nvSpPr>
        <p:spPr>
          <a:xfrm>
            <a:off x="457200" y="2064255"/>
            <a:ext cx="8229600" cy="3826052"/>
          </a:xfrm>
        </p:spPr>
        <p:txBody>
          <a:bodyPr>
            <a:normAutofit fontScale="70000" lnSpcReduction="20000"/>
          </a:bodyPr>
          <a:lstStyle/>
          <a:p>
            <a:r>
              <a:rPr lang="en-US" sz="3200" dirty="0"/>
              <a:t>The meeting is moderated.</a:t>
            </a:r>
          </a:p>
          <a:p>
            <a:endParaRPr lang="en-US" sz="3200" dirty="0"/>
          </a:p>
          <a:p>
            <a:r>
              <a:rPr lang="en-US" sz="3200" dirty="0"/>
              <a:t>All lines will be muted during the presentation. </a:t>
            </a:r>
          </a:p>
          <a:p>
            <a:endParaRPr lang="en-US" sz="3200" dirty="0"/>
          </a:p>
          <a:p>
            <a:r>
              <a:rPr lang="en-US" sz="3200" dirty="0"/>
              <a:t>The meeting is being recorded and will be uploaded to the CMS website for future viewing. The meeting facilitator will send the link to the recording in a follow-up email. </a:t>
            </a:r>
          </a:p>
          <a:p>
            <a:endParaRPr lang="en-US" sz="3200" dirty="0"/>
          </a:p>
          <a:p>
            <a:r>
              <a:rPr lang="en-US" sz="3200" dirty="0"/>
              <a:t>Questions will be accepted later in the presentation.  </a:t>
            </a:r>
          </a:p>
        </p:txBody>
      </p:sp>
    </p:spTree>
    <p:extLst>
      <p:ext uri="{BB962C8B-B14F-4D97-AF65-F5344CB8AC3E}">
        <p14:creationId xmlns:p14="http://schemas.microsoft.com/office/powerpoint/2010/main" val="2633195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marL="0" indent="0">
              <a:buNone/>
            </a:pPr>
            <a:endParaRPr lang="en-US" dirty="0"/>
          </a:p>
          <a:p>
            <a:r>
              <a:rPr lang="en-US" dirty="0"/>
              <a:t>Pre-Rulemaking Review </a:t>
            </a:r>
          </a:p>
          <a:p>
            <a:endParaRPr lang="en-US" dirty="0"/>
          </a:p>
          <a:p>
            <a:r>
              <a:rPr lang="en-US" dirty="0"/>
              <a:t>Demonstration of Jira </a:t>
            </a:r>
          </a:p>
          <a:p>
            <a:endParaRPr lang="en-US" dirty="0"/>
          </a:p>
          <a:p>
            <a:r>
              <a:rPr lang="en-US" dirty="0"/>
              <a:t>Question and Answer Session </a:t>
            </a:r>
          </a:p>
          <a:p>
            <a:endParaRPr lang="en-US" sz="3200" dirty="0"/>
          </a:p>
        </p:txBody>
      </p:sp>
      <p:sp>
        <p:nvSpPr>
          <p:cNvPr id="4" name="Slide Number Placeholder 3"/>
          <p:cNvSpPr>
            <a:spLocks noGrp="1"/>
          </p:cNvSpPr>
          <p:nvPr>
            <p:ph type="sldNum" sz="quarter" idx="12"/>
          </p:nvPr>
        </p:nvSpPr>
        <p:spPr/>
        <p:txBody>
          <a:bodyPr/>
          <a:lstStyle/>
          <a:p>
            <a:fld id="{3858717D-8054-524C-BA62-C3F2223456F2}" type="slidenum">
              <a:rPr lang="en-US" smtClean="0"/>
              <a:t>3</a:t>
            </a:fld>
            <a:endParaRPr lang="en-US" dirty="0"/>
          </a:p>
        </p:txBody>
      </p:sp>
    </p:spTree>
    <p:extLst>
      <p:ext uri="{BB962C8B-B14F-4D97-AF65-F5344CB8AC3E}">
        <p14:creationId xmlns:p14="http://schemas.microsoft.com/office/powerpoint/2010/main" val="656613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Pre-Rulemaking Review</a:t>
            </a:r>
          </a:p>
        </p:txBody>
      </p:sp>
      <p:sp>
        <p:nvSpPr>
          <p:cNvPr id="3" name="Slide Number Placeholder 2"/>
          <p:cNvSpPr>
            <a:spLocks noGrp="1"/>
          </p:cNvSpPr>
          <p:nvPr>
            <p:ph type="sldNum" sz="quarter" idx="12"/>
          </p:nvPr>
        </p:nvSpPr>
        <p:spPr/>
        <p:txBody>
          <a:bodyPr/>
          <a:lstStyle/>
          <a:p>
            <a:fld id="{3858717D-8054-524C-BA62-C3F2223456F2}" type="slidenum">
              <a:rPr lang="en-US" smtClean="0"/>
              <a:t>4</a:t>
            </a:fld>
            <a:endParaRPr lang="en-US" dirty="0"/>
          </a:p>
        </p:txBody>
      </p:sp>
    </p:spTree>
    <p:extLst>
      <p:ext uri="{BB962C8B-B14F-4D97-AF65-F5344CB8AC3E}">
        <p14:creationId xmlns:p14="http://schemas.microsoft.com/office/powerpoint/2010/main" val="3760727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Proposing Measures</a:t>
            </a:r>
          </a:p>
        </p:txBody>
      </p:sp>
      <p:sp>
        <p:nvSpPr>
          <p:cNvPr id="4" name="Slide Number Placeholder 3"/>
          <p:cNvSpPr>
            <a:spLocks noGrp="1"/>
          </p:cNvSpPr>
          <p:nvPr>
            <p:ph type="sldNum" sz="quarter" idx="12"/>
          </p:nvPr>
        </p:nvSpPr>
        <p:spPr/>
        <p:txBody>
          <a:bodyPr/>
          <a:lstStyle/>
          <a:p>
            <a:fld id="{3858717D-8054-524C-BA62-C3F2223456F2}" type="slidenum">
              <a:rPr lang="en-US" smtClean="0"/>
              <a:t>5</a:t>
            </a:fld>
            <a:endParaRPr lang="en-US" dirty="0"/>
          </a:p>
        </p:txBody>
      </p:sp>
      <p:sp>
        <p:nvSpPr>
          <p:cNvPr id="7" name="Content Placeholder 2">
            <a:extLst>
              <a:ext uri="{FF2B5EF4-FFF2-40B4-BE49-F238E27FC236}">
                <a16:creationId xmlns:a16="http://schemas.microsoft.com/office/drawing/2014/main" id="{C3486239-C665-46C2-B991-83A6355F3153}"/>
              </a:ext>
            </a:extLst>
          </p:cNvPr>
          <p:cNvSpPr>
            <a:spLocks noGrp="1"/>
          </p:cNvSpPr>
          <p:nvPr>
            <p:ph idx="1"/>
          </p:nvPr>
        </p:nvSpPr>
        <p:spPr>
          <a:xfrm>
            <a:off x="457200" y="2064255"/>
            <a:ext cx="8229600" cy="3826052"/>
          </a:xfrm>
        </p:spPr>
        <p:txBody>
          <a:bodyPr>
            <a:normAutofit fontScale="85000" lnSpcReduction="10000"/>
          </a:bodyPr>
          <a:lstStyle/>
          <a:p>
            <a:r>
              <a:rPr lang="en-US" sz="2800" dirty="0"/>
              <a:t>Measures in current use do not need to go on the Measures under Consideration List again</a:t>
            </a:r>
          </a:p>
          <a:p>
            <a:pPr lvl="1"/>
            <a:r>
              <a:rPr lang="en-US" sz="2400" dirty="0"/>
              <a:t>Exceptions are measure being expanded into other CMS program(s) or measure undergoing substantial changes</a:t>
            </a:r>
            <a:endParaRPr lang="en-US" sz="2800" dirty="0"/>
          </a:p>
          <a:p>
            <a:r>
              <a:rPr lang="en-US" sz="2800" dirty="0"/>
              <a:t>Measures that were submitted to be on a prior year's MUC List, but were not accepted by any CMS program(s), are eligible for resubmission</a:t>
            </a:r>
          </a:p>
          <a:p>
            <a:r>
              <a:rPr lang="en-US" sz="2800" dirty="0"/>
              <a:t>Measure specifications may change over time. If a measure has significantly changed, you may submit it again for consideration</a:t>
            </a:r>
          </a:p>
        </p:txBody>
      </p:sp>
    </p:spTree>
    <p:extLst>
      <p:ext uri="{BB962C8B-B14F-4D97-AF65-F5344CB8AC3E}">
        <p14:creationId xmlns:p14="http://schemas.microsoft.com/office/powerpoint/2010/main" val="79931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58717D-8054-524C-BA62-C3F2223456F2}" type="slidenum">
              <a:rPr lang="en-US" smtClean="0"/>
              <a:t>6</a:t>
            </a:fld>
            <a:endParaRPr lang="en-US" dirty="0"/>
          </a:p>
        </p:txBody>
      </p:sp>
      <p:pic>
        <p:nvPicPr>
          <p:cNvPr id="3" name="Picture 2" descr="Measures under Consideration List  Publishing from February 26 to Late July">
            <a:extLst>
              <a:ext uri="{FF2B5EF4-FFF2-40B4-BE49-F238E27FC236}">
                <a16:creationId xmlns:a16="http://schemas.microsoft.com/office/drawing/2014/main" id="{F87C0914-15FB-4CC9-9121-2CC777B01AEB}"/>
              </a:ext>
            </a:extLst>
          </p:cNvPr>
          <p:cNvPicPr>
            <a:picLocks noChangeAspect="1"/>
          </p:cNvPicPr>
          <p:nvPr/>
        </p:nvPicPr>
        <p:blipFill>
          <a:blip r:embed="rId3"/>
          <a:stretch>
            <a:fillRect/>
          </a:stretch>
        </p:blipFill>
        <p:spPr>
          <a:xfrm>
            <a:off x="457200" y="1796143"/>
            <a:ext cx="8358814" cy="4074607"/>
          </a:xfrm>
          <a:prstGeom prst="rect">
            <a:avLst/>
          </a:prstGeom>
        </p:spPr>
      </p:pic>
      <p:sp>
        <p:nvSpPr>
          <p:cNvPr id="2" name="Title 1"/>
          <p:cNvSpPr>
            <a:spLocks noGrp="1"/>
          </p:cNvSpPr>
          <p:nvPr>
            <p:ph type="title"/>
          </p:nvPr>
        </p:nvSpPr>
        <p:spPr/>
        <p:txBody>
          <a:bodyPr/>
          <a:lstStyle/>
          <a:p>
            <a:r>
              <a:rPr lang="en-US" dirty="0"/>
              <a:t>Measures under Consideration List  Publishing </a:t>
            </a:r>
          </a:p>
        </p:txBody>
      </p:sp>
    </p:spTree>
    <p:extLst>
      <p:ext uri="{BB962C8B-B14F-4D97-AF65-F5344CB8AC3E}">
        <p14:creationId xmlns:p14="http://schemas.microsoft.com/office/powerpoint/2010/main" val="282393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for 2019</a:t>
            </a:r>
          </a:p>
        </p:txBody>
      </p:sp>
      <p:sp>
        <p:nvSpPr>
          <p:cNvPr id="3" name="Content Placeholder 2"/>
          <p:cNvSpPr>
            <a:spLocks noGrp="1"/>
          </p:cNvSpPr>
          <p:nvPr>
            <p:ph idx="1"/>
          </p:nvPr>
        </p:nvSpPr>
        <p:spPr>
          <a:xfrm>
            <a:off x="457200" y="1799333"/>
            <a:ext cx="8229600" cy="3826052"/>
          </a:xfrm>
        </p:spPr>
        <p:txBody>
          <a:bodyPr/>
          <a:lstStyle/>
          <a:p>
            <a:r>
              <a:rPr lang="en-US"/>
              <a:t>Renamed one program; more choices in several drop-downs</a:t>
            </a:r>
            <a:endParaRPr lang="en-US" dirty="0"/>
          </a:p>
          <a:p>
            <a:r>
              <a:rPr lang="en-US"/>
              <a:t>May now select a secondary </a:t>
            </a:r>
            <a:r>
              <a:rPr lang="en-US" dirty="0"/>
              <a:t>healthcare priority</a:t>
            </a:r>
          </a:p>
          <a:p>
            <a:r>
              <a:rPr lang="en-US"/>
              <a:t>May now select a secondary </a:t>
            </a:r>
            <a:r>
              <a:rPr lang="en-US" dirty="0"/>
              <a:t>Meaningful Measure</a:t>
            </a:r>
          </a:p>
          <a:p>
            <a:r>
              <a:rPr lang="en-US"/>
              <a:t>Different choices for Data Sources and How Reported</a:t>
            </a:r>
          </a:p>
          <a:p>
            <a:r>
              <a:rPr lang="en-US"/>
              <a:t>Users are invited to use “Comments” if needed to define or elaborate on specific sources and reporting methods that are not in drop-down list</a:t>
            </a:r>
            <a:endParaRPr lang="en-US" dirty="0"/>
          </a:p>
          <a:p>
            <a:endParaRPr lang="en-US" dirty="0"/>
          </a:p>
        </p:txBody>
      </p:sp>
      <p:sp>
        <p:nvSpPr>
          <p:cNvPr id="4" name="Slide Number Placeholder 3"/>
          <p:cNvSpPr>
            <a:spLocks noGrp="1"/>
          </p:cNvSpPr>
          <p:nvPr>
            <p:ph type="sldNum" sz="quarter" idx="12"/>
          </p:nvPr>
        </p:nvSpPr>
        <p:spPr/>
        <p:txBody>
          <a:bodyPr/>
          <a:lstStyle/>
          <a:p>
            <a:fld id="{3858717D-8054-524C-BA62-C3F2223456F2}" type="slidenum">
              <a:rPr lang="en-US" smtClean="0"/>
              <a:t>7</a:t>
            </a:fld>
            <a:endParaRPr lang="en-US" dirty="0"/>
          </a:p>
        </p:txBody>
      </p:sp>
    </p:spTree>
    <p:extLst>
      <p:ext uri="{BB962C8B-B14F-4D97-AF65-F5344CB8AC3E}">
        <p14:creationId xmlns:p14="http://schemas.microsoft.com/office/powerpoint/2010/main" val="89327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on 2019 Interface</a:t>
            </a:r>
          </a:p>
        </p:txBody>
      </p:sp>
      <p:sp>
        <p:nvSpPr>
          <p:cNvPr id="3" name="Content Placeholder 2"/>
          <p:cNvSpPr>
            <a:spLocks noGrp="1"/>
          </p:cNvSpPr>
          <p:nvPr>
            <p:ph idx="1"/>
          </p:nvPr>
        </p:nvSpPr>
        <p:spPr/>
        <p:txBody>
          <a:bodyPr/>
          <a:lstStyle/>
          <a:p>
            <a:r>
              <a:rPr lang="en-US" dirty="0"/>
              <a:t>Scroll to see all drop-down choices (some lists are long)</a:t>
            </a:r>
          </a:p>
          <a:p>
            <a:r>
              <a:rPr lang="en-US" dirty="0"/>
              <a:t>If you select “Other,” then navigate to the Comments field at the very bottom of the form. List the data field and specify the intended “other” value</a:t>
            </a:r>
          </a:p>
          <a:p>
            <a:r>
              <a:rPr lang="en-US" dirty="0"/>
              <a:t>Measure Title field is limited to 255 characters</a:t>
            </a:r>
          </a:p>
          <a:p>
            <a:r>
              <a:rPr lang="en-US" dirty="0"/>
              <a:t>Enter NA if you cannot complete a required text field</a:t>
            </a:r>
          </a:p>
          <a:p>
            <a:endParaRPr lang="en-US" dirty="0"/>
          </a:p>
        </p:txBody>
      </p:sp>
      <p:sp>
        <p:nvSpPr>
          <p:cNvPr id="4" name="Slide Number Placeholder 3"/>
          <p:cNvSpPr>
            <a:spLocks noGrp="1"/>
          </p:cNvSpPr>
          <p:nvPr>
            <p:ph type="sldNum" sz="quarter" idx="12"/>
          </p:nvPr>
        </p:nvSpPr>
        <p:spPr/>
        <p:txBody>
          <a:bodyPr/>
          <a:lstStyle/>
          <a:p>
            <a:fld id="{3858717D-8054-524C-BA62-C3F2223456F2}" type="slidenum">
              <a:rPr lang="en-US" smtClean="0"/>
              <a:t>8</a:t>
            </a:fld>
            <a:endParaRPr lang="en-US" dirty="0"/>
          </a:p>
        </p:txBody>
      </p:sp>
    </p:spTree>
    <p:extLst>
      <p:ext uri="{BB962C8B-B14F-4D97-AF65-F5344CB8AC3E}">
        <p14:creationId xmlns:p14="http://schemas.microsoft.com/office/powerpoint/2010/main" val="144007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Jira Filters for Reporting</a:t>
            </a:r>
          </a:p>
        </p:txBody>
      </p:sp>
      <p:sp>
        <p:nvSpPr>
          <p:cNvPr id="3" name="Content Placeholder 2"/>
          <p:cNvSpPr>
            <a:spLocks noGrp="1"/>
          </p:cNvSpPr>
          <p:nvPr>
            <p:ph idx="1"/>
          </p:nvPr>
        </p:nvSpPr>
        <p:spPr/>
        <p:txBody>
          <a:bodyPr/>
          <a:lstStyle/>
          <a:p>
            <a:r>
              <a:rPr lang="en-US" dirty="0"/>
              <a:t>Users can create and save custom filters with columns/fields of their choosing and criteria such as certain programs or measure types</a:t>
            </a:r>
          </a:p>
          <a:p>
            <a:r>
              <a:rPr lang="en-US" dirty="0"/>
              <a:t>Can export custom reports into CSV file</a:t>
            </a:r>
          </a:p>
          <a:p>
            <a:r>
              <a:rPr lang="en-US" dirty="0"/>
              <a:t>Can set up personalized dashboard views with updated info based on frequently needed filters</a:t>
            </a:r>
          </a:p>
          <a:p>
            <a:endParaRPr lang="en-US" dirty="0"/>
          </a:p>
        </p:txBody>
      </p:sp>
      <p:sp>
        <p:nvSpPr>
          <p:cNvPr id="4" name="Slide Number Placeholder 3"/>
          <p:cNvSpPr>
            <a:spLocks noGrp="1"/>
          </p:cNvSpPr>
          <p:nvPr>
            <p:ph type="sldNum" sz="quarter" idx="12"/>
          </p:nvPr>
        </p:nvSpPr>
        <p:spPr/>
        <p:txBody>
          <a:bodyPr/>
          <a:lstStyle/>
          <a:p>
            <a:fld id="{3858717D-8054-524C-BA62-C3F2223456F2}" type="slidenum">
              <a:rPr lang="en-US" smtClean="0"/>
              <a:t>9</a:t>
            </a:fld>
            <a:endParaRPr lang="en-US" dirty="0"/>
          </a:p>
        </p:txBody>
      </p:sp>
    </p:spTree>
    <p:extLst>
      <p:ext uri="{BB962C8B-B14F-4D97-AF65-F5344CB8AC3E}">
        <p14:creationId xmlns:p14="http://schemas.microsoft.com/office/powerpoint/2010/main" val="96897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6a8e296-5f29-4af2-954b-0de0d1e1f8bc"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9B140981A0BA73429729C511E34E1C26" ma:contentTypeVersion="4" ma:contentTypeDescription="Create a new document." ma:contentTypeScope="" ma:versionID="073717f229edb5f0b554462d0e37c0a8">
  <xsd:schema xmlns:xsd="http://www.w3.org/2001/XMLSchema" xmlns:xs="http://www.w3.org/2001/XMLSchema" xmlns:p="http://schemas.microsoft.com/office/2006/metadata/properties" targetNamespace="http://schemas.microsoft.com/office/2006/metadata/properties" ma:root="true" ma:fieldsID="aeba9b379b65bc29044cda6bf3033e2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07B2DC-695D-4B94-8214-B6EB63E054AF}">
  <ds:schemaRefs>
    <ds:schemaRef ds:uri="Microsoft.SharePoint.Taxonomy.ContentTypeSync"/>
  </ds:schemaRefs>
</ds:datastoreItem>
</file>

<file path=customXml/itemProps2.xml><?xml version="1.0" encoding="utf-8"?>
<ds:datastoreItem xmlns:ds="http://schemas.openxmlformats.org/officeDocument/2006/customXml" ds:itemID="{992B121A-D2D7-43AC-8817-5EBB066A0491}">
  <ds:schemaRefs>
    <ds:schemaRef ds:uri="http://purl.org/dc/elements/1.1/"/>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21C6F711-C3D1-45E8-8440-64B31B7DFBB1}">
  <ds:schemaRefs>
    <ds:schemaRef ds:uri="http://schemas.microsoft.com/sharepoint/v3/contenttype/forms"/>
  </ds:schemaRefs>
</ds:datastoreItem>
</file>

<file path=customXml/itemProps4.xml><?xml version="1.0" encoding="utf-8"?>
<ds:datastoreItem xmlns:ds="http://schemas.openxmlformats.org/officeDocument/2006/customXml" ds:itemID="{AAAF3ECD-96B8-41D6-A35F-01B213570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1595</TotalTime>
  <Words>927</Words>
  <Application>Microsoft Office PowerPoint</Application>
  <PresentationFormat>On-screen Show (4:3)</PresentationFormat>
  <Paragraphs>112</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Lucida Grande</vt:lpstr>
      <vt:lpstr>Times New Roman</vt:lpstr>
      <vt:lpstr>Verdana</vt:lpstr>
      <vt:lpstr>Office Theme</vt:lpstr>
      <vt:lpstr>2019 Measures Under Consideration Pre-Rulemaking: Open Forum Discussion #2 </vt:lpstr>
      <vt:lpstr>Welcome</vt:lpstr>
      <vt:lpstr>Agenda</vt:lpstr>
      <vt:lpstr>Pre-Rulemaking Review</vt:lpstr>
      <vt:lpstr>Guidelines for Proposing Measures</vt:lpstr>
      <vt:lpstr>Measures under Consideration List  Publishing </vt:lpstr>
      <vt:lpstr>New for 2019</vt:lpstr>
      <vt:lpstr>Notes on 2019 Interface</vt:lpstr>
      <vt:lpstr>Jira Filters for Reporting</vt:lpstr>
      <vt:lpstr>Ask a Question </vt:lpstr>
      <vt:lpstr>Want to Ask a Question?</vt:lpstr>
      <vt:lpstr>Next Steps</vt:lpstr>
      <vt:lpstr>Contacts for MUC List</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5th MUC Open Forum 1</dc:title>
  <dc:creator>temp</dc:creator>
  <cp:lastModifiedBy>Sanford, Jessica D</cp:lastModifiedBy>
  <cp:revision>170</cp:revision>
  <cp:lastPrinted>2013-02-14T00:57:42Z</cp:lastPrinted>
  <dcterms:created xsi:type="dcterms:W3CDTF">2013-01-23T21:55:57Z</dcterms:created>
  <dcterms:modified xsi:type="dcterms:W3CDTF">2019-05-02T20:44:37Z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0x0101009B140981A0BA73429729C511E34E1C26</vt:lpwstr>
  </property>
</Properties>
</file>