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56" r:id="rId2"/>
    <p:sldId id="257" r:id="rId3"/>
    <p:sldId id="259" r:id="rId4"/>
    <p:sldId id="265" r:id="rId5"/>
    <p:sldId id="288" r:id="rId6"/>
    <p:sldId id="279" r:id="rId7"/>
    <p:sldId id="270" r:id="rId8"/>
    <p:sldId id="283" r:id="rId9"/>
    <p:sldId id="274" r:id="rId10"/>
    <p:sldId id="280" r:id="rId11"/>
    <p:sldId id="276" r:id="rId12"/>
    <p:sldId id="282" r:id="rId13"/>
    <p:sldId id="272" r:id="rId14"/>
    <p:sldId id="277" r:id="rId15"/>
    <p:sldId id="285" r:id="rId16"/>
    <p:sldId id="278" r:id="rId17"/>
    <p:sldId id="286" r:id="rId18"/>
    <p:sldId id="273" r:id="rId19"/>
    <p:sldId id="284" r:id="rId20"/>
    <p:sldId id="267" r:id="rId21"/>
    <p:sldId id="268" r:id="rId22"/>
    <p:sldId id="260" r:id="rId23"/>
    <p:sldId id="262" r:id="rId24"/>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MAUPAI"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8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2344E2B7-D98C-44BC-B900-AEE43B087152}" type="datetimeFigureOut">
              <a:rPr lang="en-US" smtClean="0"/>
              <a:t>11/13/2013</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D00EF0A6-260B-4BBD-8952-21025184F971}" type="slidenum">
              <a:rPr lang="en-US" smtClean="0"/>
              <a:t>‹#›</a:t>
            </a:fld>
            <a:endParaRPr lang="en-US"/>
          </a:p>
        </p:txBody>
      </p:sp>
    </p:spTree>
    <p:extLst>
      <p:ext uri="{BB962C8B-B14F-4D97-AF65-F5344CB8AC3E}">
        <p14:creationId xmlns:p14="http://schemas.microsoft.com/office/powerpoint/2010/main" val="11737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t>11</a:t>
            </a:fld>
            <a:endParaRPr lang="en-US"/>
          </a:p>
        </p:txBody>
      </p:sp>
    </p:spTree>
    <p:extLst>
      <p:ext uri="{BB962C8B-B14F-4D97-AF65-F5344CB8AC3E}">
        <p14:creationId xmlns:p14="http://schemas.microsoft.com/office/powerpoint/2010/main" val="321750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Show &amp; Label Links</a:t>
            </a:r>
          </a:p>
          <a:p>
            <a:endParaRPr lang="en-US" sz="1200" dirty="0" smtClean="0"/>
          </a:p>
          <a:p>
            <a:pPr marL="571500" indent="-571500">
              <a:buFont typeface="Arial" pitchFamily="34" charset="0"/>
              <a:buChar char="•"/>
            </a:pPr>
            <a:r>
              <a:rPr lang="en-US" sz="1200" dirty="0" smtClean="0"/>
              <a:t>Create Account</a:t>
            </a:r>
          </a:p>
          <a:p>
            <a:pPr marL="571500" indent="-571500">
              <a:buFont typeface="Arial" pitchFamily="34" charset="0"/>
              <a:buChar char="•"/>
            </a:pPr>
            <a:r>
              <a:rPr lang="en-US" sz="1200" dirty="0" smtClean="0"/>
              <a:t>Forgot U/P</a:t>
            </a:r>
          </a:p>
          <a:p>
            <a:pPr marL="571500" indent="-571500">
              <a:buFont typeface="Arial" pitchFamily="34" charset="0"/>
              <a:buChar char="•"/>
            </a:pPr>
            <a:r>
              <a:rPr lang="en-US" sz="1200" dirty="0" smtClean="0"/>
              <a:t>Manage Account</a:t>
            </a:r>
          </a:p>
          <a:p>
            <a:endParaRPr lang="en-US" dirty="0"/>
          </a:p>
        </p:txBody>
      </p:sp>
      <p:sp>
        <p:nvSpPr>
          <p:cNvPr id="4" name="Slide Number Placeholder 3"/>
          <p:cNvSpPr>
            <a:spLocks noGrp="1"/>
          </p:cNvSpPr>
          <p:nvPr>
            <p:ph type="sldNum" sz="quarter" idx="10"/>
          </p:nvPr>
        </p:nvSpPr>
        <p:spPr/>
        <p:txBody>
          <a:bodyPr/>
          <a:lstStyle/>
          <a:p>
            <a:fld id="{D00EF0A6-260B-4BBD-8952-21025184F971}" type="slidenum">
              <a:rPr lang="en-US" smtClean="0"/>
              <a:t>14</a:t>
            </a:fld>
            <a:endParaRPr lang="en-US"/>
          </a:p>
        </p:txBody>
      </p:sp>
    </p:spTree>
    <p:extLst>
      <p:ext uri="{BB962C8B-B14F-4D97-AF65-F5344CB8AC3E}">
        <p14:creationId xmlns:p14="http://schemas.microsoft.com/office/powerpoint/2010/main" val="221430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2100E0-9DFD-49B2-A0FF-A2B8472B343E}" type="datetime1">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71561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748DC-AA48-4D66-8F24-4A23D306E60C}" type="datetime1">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155277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03ABE-7764-4092-A362-C62844C078C2}" type="datetime1">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149245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BF783-8B68-4155-BCC5-6D4DF01720B9}" type="datetime1">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17DA5-5A25-4D66-872B-59DDB2E48A56}"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5" y="1118260"/>
            <a:ext cx="89185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86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0054A-890A-4E15-946F-2A859953B809}" type="datetime1">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201403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B19F5-4DF3-4DDC-A2FD-965D38C6016C}" type="datetime1">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428943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B5BCFA-C2F4-4E17-8DC5-5A018466EA90}" type="datetime1">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281651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26780-69AD-47AA-BEBD-2ED33A55A41D}" type="datetime1">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168383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5827-C30E-4471-95D5-1EF03230CC0F}" type="datetime1">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586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FA817-1DCD-4662-BC0A-794723477AA2}" type="datetime1">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176309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5BE6F-FE97-412C-9B2C-4A1A2988C2BB}" type="datetime1">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17DA5-5A25-4D66-872B-59DDB2E48A56}" type="slidenum">
              <a:rPr lang="en-US" smtClean="0"/>
              <a:t>‹#›</a:t>
            </a:fld>
            <a:endParaRPr lang="en-US"/>
          </a:p>
        </p:txBody>
      </p:sp>
    </p:spTree>
    <p:extLst>
      <p:ext uri="{BB962C8B-B14F-4D97-AF65-F5344CB8AC3E}">
        <p14:creationId xmlns:p14="http://schemas.microsoft.com/office/powerpoint/2010/main" val="417313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ag as Backgroun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FD1C8-0796-4783-9D39-C082C2BB4E93}" type="datetime1">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7DA5-5A25-4D66-872B-59DDB2E48A56}" type="slidenum">
              <a:rPr lang="en-US" smtClean="0"/>
              <a:t>‹#›</a:t>
            </a:fld>
            <a:endParaRPr lang="en-US"/>
          </a:p>
        </p:txBody>
      </p:sp>
      <p:pic>
        <p:nvPicPr>
          <p:cNvPr id="8" name="Picture 7" descr="Tag as backgroun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19800" y="6324600"/>
            <a:ext cx="2182188" cy="493735"/>
          </a:xfrm>
          <a:prstGeom prst="rect">
            <a:avLst/>
          </a:prstGeom>
        </p:spPr>
      </p:pic>
    </p:spTree>
    <p:extLst>
      <p:ext uri="{BB962C8B-B14F-4D97-AF65-F5344CB8AC3E}">
        <p14:creationId xmlns:p14="http://schemas.microsoft.com/office/powerpoint/2010/main" val="629896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USSupport@cgi.com" TargetMode="External"/><Relationship Id="rId2" Type="http://schemas.openxmlformats.org/officeDocument/2006/relationships/hyperlink" Target="https://nppes.cms.hhs.gov/IAWeb/login.d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npc.blhtech.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ms.gov/Outreach-and-Education/Medicare-Learning-Network-MLN/MLNGenInfo/index.html" TargetMode="External"/><Relationship Id="rId2" Type="http://schemas.openxmlformats.org/officeDocument/2006/relationships/hyperlink" Target="http://cms.gov/Outreach-and-Education/Outreach/NPC/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enters for Medicare and Medicaid presents, MLN Connects Natiional Provider Calls which are part of the Medicare Learning Network.  Offical Informaiton Health Care Professionals Can Tru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Tag as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486400"/>
            <a:ext cx="1219200" cy="961409"/>
          </a:xfrm>
          <a:prstGeom prst="rect">
            <a:avLst/>
          </a:prstGeom>
        </p:spPr>
      </p:pic>
      <p:pic>
        <p:nvPicPr>
          <p:cNvPr id="6" name="Picture 4" descr="The Medicare Learning Network is presented by the Centers For Medicare and Medicaid Service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9400" y="5577204"/>
            <a:ext cx="2449229" cy="8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ctrTitle"/>
          </p:nvPr>
        </p:nvSpPr>
        <p:spPr/>
        <p:txBody>
          <a:bodyPr/>
          <a:lstStyle/>
          <a:p>
            <a:r>
              <a:rPr lang="en-US" b="1" dirty="0"/>
              <a:t>Streamlined Access to </a:t>
            </a:r>
            <a:r>
              <a:rPr lang="en-US" b="1" dirty="0" smtClean="0"/>
              <a:t/>
            </a:r>
            <a:br>
              <a:rPr lang="en-US" b="1" dirty="0" smtClean="0"/>
            </a:br>
            <a:r>
              <a:rPr lang="en-US" b="1" dirty="0" smtClean="0"/>
              <a:t>PECOS</a:t>
            </a:r>
            <a:r>
              <a:rPr lang="en-US" b="1" dirty="0"/>
              <a:t>, EHR, and </a:t>
            </a:r>
            <a:r>
              <a:rPr lang="en-US" b="1" dirty="0" smtClean="0"/>
              <a:t>NPPES</a:t>
            </a:r>
            <a:endParaRPr lang="en-US" b="1" dirty="0"/>
          </a:p>
        </p:txBody>
      </p:sp>
      <p:sp>
        <p:nvSpPr>
          <p:cNvPr id="8" name="Subtitle 7"/>
          <p:cNvSpPr>
            <a:spLocks noGrp="1"/>
          </p:cNvSpPr>
          <p:nvPr>
            <p:ph type="subTitle" idx="1"/>
          </p:nvPr>
        </p:nvSpPr>
        <p:spPr/>
        <p:txBody>
          <a:bodyPr/>
          <a:lstStyle/>
          <a:p>
            <a:r>
              <a:rPr lang="en-US" b="1" dirty="0" smtClean="0">
                <a:solidFill>
                  <a:schemeClr val="tx1"/>
                </a:solidFill>
              </a:rPr>
              <a:t>November 15, 2013</a:t>
            </a:r>
            <a:endParaRPr lang="en-US" b="1" dirty="0">
              <a:solidFill>
                <a:schemeClr val="tx1"/>
              </a:solidFill>
            </a:endParaRPr>
          </a:p>
        </p:txBody>
      </p:sp>
    </p:spTree>
    <p:extLst>
      <p:ext uri="{BB962C8B-B14F-4D97-AF65-F5344CB8AC3E}">
        <p14:creationId xmlns:p14="http://schemas.microsoft.com/office/powerpoint/2010/main" val="306565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t>Enhancements to </a:t>
            </a:r>
            <a:r>
              <a:rPr lang="en-US" sz="2800" b="1" dirty="0" smtClean="0"/>
              <a:t>I&amp;A – Simple Registration &amp; Approvals </a:t>
            </a:r>
            <a:endParaRPr lang="en-US" sz="2800" dirty="0"/>
          </a:p>
        </p:txBody>
      </p:sp>
      <p:sp>
        <p:nvSpPr>
          <p:cNvPr id="10" name="Content Placeholder 9"/>
          <p:cNvSpPr>
            <a:spLocks noGrp="1"/>
          </p:cNvSpPr>
          <p:nvPr>
            <p:ph idx="1"/>
          </p:nvPr>
        </p:nvSpPr>
        <p:spPr>
          <a:xfrm>
            <a:off x="5638800" y="1600200"/>
            <a:ext cx="3048000" cy="4525963"/>
          </a:xfrm>
        </p:spPr>
        <p:txBody>
          <a:bodyPr>
            <a:normAutofit/>
          </a:bodyPr>
          <a:lstStyle/>
          <a:p>
            <a:pPr lvl="0"/>
            <a:r>
              <a:rPr lang="en-US" sz="1600" dirty="0" smtClean="0"/>
              <a:t>Streamlined new user registration, process.</a:t>
            </a:r>
          </a:p>
          <a:p>
            <a:pPr lvl="0"/>
            <a:endParaRPr lang="en-US" sz="1600" dirty="0"/>
          </a:p>
          <a:p>
            <a:pPr lvl="0"/>
            <a:r>
              <a:rPr lang="en-US" sz="1600" dirty="0" smtClean="0"/>
              <a:t>Allow Authorized  and Delegated Officials </a:t>
            </a:r>
            <a:r>
              <a:rPr lang="en-US" sz="1600" dirty="0"/>
              <a:t>of enrolled organizations to be automatically approved without submitting documentation to EUS for verification.  </a:t>
            </a:r>
            <a:endParaRPr lang="en-US" sz="1600" dirty="0" smtClean="0"/>
          </a:p>
          <a:p>
            <a:pPr lvl="0"/>
            <a:endParaRPr lang="en-US" sz="1600" dirty="0"/>
          </a:p>
          <a:p>
            <a:r>
              <a:rPr lang="en-US" sz="1600" dirty="0"/>
              <a:t>Allow </a:t>
            </a:r>
            <a:r>
              <a:rPr lang="en-US" sz="1600" dirty="0" smtClean="0"/>
              <a:t>for 3</a:t>
            </a:r>
            <a:r>
              <a:rPr lang="en-US" sz="1600" baseline="30000" dirty="0" smtClean="0"/>
              <a:t>rd</a:t>
            </a:r>
            <a:r>
              <a:rPr lang="en-US" sz="1600" dirty="0" smtClean="0"/>
              <a:t> Party Organizations (Billing Company, </a:t>
            </a:r>
            <a:r>
              <a:rPr lang="en-US" sz="1600" dirty="0"/>
              <a:t>Credentialing </a:t>
            </a:r>
            <a:r>
              <a:rPr lang="en-US" sz="1600" dirty="0" smtClean="0"/>
              <a:t>Specialists</a:t>
            </a:r>
            <a:r>
              <a:rPr lang="en-US" sz="1600" dirty="0"/>
              <a:t>, Office staff) to register and create their own account.</a:t>
            </a:r>
          </a:p>
          <a:p>
            <a:pPr lvl="0"/>
            <a:endParaRPr lang="en-US" sz="1600" dirty="0"/>
          </a:p>
        </p:txBody>
      </p:sp>
      <p:sp>
        <p:nvSpPr>
          <p:cNvPr id="5" name="Slide Number Placeholder 4"/>
          <p:cNvSpPr>
            <a:spLocks noGrp="1"/>
          </p:cNvSpPr>
          <p:nvPr>
            <p:ph type="sldNum" sz="quarter" idx="12"/>
          </p:nvPr>
        </p:nvSpPr>
        <p:spPr/>
        <p:txBody>
          <a:bodyPr/>
          <a:lstStyle/>
          <a:p>
            <a:fld id="{7D217DA5-5A25-4D66-872B-59DDB2E48A56}" type="slidenum">
              <a:rPr lang="en-US" sz="1600" smtClean="0">
                <a:solidFill>
                  <a:schemeClr val="bg1"/>
                </a:solidFill>
              </a:rPr>
              <a:t>10</a:t>
            </a:fld>
            <a:endParaRPr lang="en-US" sz="1600" dirty="0">
              <a:solidFill>
                <a:schemeClr val="bg1"/>
              </a:solidFill>
            </a:endParaRPr>
          </a:p>
        </p:txBody>
      </p:sp>
      <p:pic>
        <p:nvPicPr>
          <p:cNvPr id="7" name="Picture 6"/>
          <p:cNvPicPr/>
          <p:nvPr/>
        </p:nvPicPr>
        <p:blipFill rotWithShape="1">
          <a:blip r:embed="rId2"/>
          <a:srcRect l="13787" t="19762" r="14993" b="15228"/>
          <a:stretch/>
        </p:blipFill>
        <p:spPr bwMode="auto">
          <a:xfrm>
            <a:off x="228600" y="1600200"/>
            <a:ext cx="5105400" cy="26670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13787" t="24286" r="14993" b="21897"/>
          <a:stretch/>
        </p:blipFill>
        <p:spPr bwMode="auto">
          <a:xfrm>
            <a:off x="228600" y="3770630"/>
            <a:ext cx="5105400" cy="23253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433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smtClean="0"/>
              <a:t>Enhancements to I&amp;A  - Connections</a:t>
            </a:r>
            <a:endParaRPr lang="en-US" sz="2400" b="1" dirty="0"/>
          </a:p>
        </p:txBody>
      </p:sp>
      <p:sp>
        <p:nvSpPr>
          <p:cNvPr id="5" name="Content Placeholder 4"/>
          <p:cNvSpPr>
            <a:spLocks noGrp="1"/>
          </p:cNvSpPr>
          <p:nvPr>
            <p:ph idx="1"/>
          </p:nvPr>
        </p:nvSpPr>
        <p:spPr/>
        <p:txBody>
          <a:bodyPr>
            <a:normAutofit/>
          </a:bodyPr>
          <a:lstStyle/>
          <a:p>
            <a:pPr marL="0" indent="0">
              <a:buNone/>
            </a:pPr>
            <a:endParaRPr lang="en-US" sz="2400" dirty="0" smtClean="0"/>
          </a:p>
          <a:p>
            <a:endParaRPr lang="en-US" sz="2400" dirty="0" smtClean="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rgbClr val="FFFFFF"/>
                </a:solidFill>
              </a:rPr>
              <a:t>11</a:t>
            </a:fld>
            <a:endParaRPr lang="en-US" sz="1600" dirty="0">
              <a:solidFill>
                <a:srgbClr val="FFFFFF"/>
              </a:solidFill>
            </a:endParaRPr>
          </a:p>
        </p:txBody>
      </p:sp>
      <p:sp>
        <p:nvSpPr>
          <p:cNvPr id="12" name="Content Placeholder 11"/>
          <p:cNvSpPr>
            <a:spLocks noGrp="1"/>
          </p:cNvSpPr>
          <p:nvPr>
            <p:ph sz="half" idx="4294967295"/>
          </p:nvPr>
        </p:nvSpPr>
        <p:spPr>
          <a:xfrm>
            <a:off x="5638800" y="1381126"/>
            <a:ext cx="3276600" cy="3810000"/>
          </a:xfrm>
        </p:spPr>
        <p:txBody>
          <a:bodyPr>
            <a:noAutofit/>
          </a:bodyPr>
          <a:lstStyle/>
          <a:p>
            <a:r>
              <a:rPr lang="en-US" sz="1600" dirty="0" smtClean="0"/>
              <a:t>Continued Ability for Providers to allow Groups to Attest on behalf of Providers in EHR</a:t>
            </a:r>
          </a:p>
          <a:p>
            <a:endParaRPr lang="en-US" sz="1600" dirty="0" smtClean="0"/>
          </a:p>
          <a:p>
            <a:r>
              <a:rPr lang="en-US" sz="1600" dirty="0" smtClean="0"/>
              <a:t>New ability </a:t>
            </a:r>
            <a:r>
              <a:rPr lang="en-US" sz="1600" dirty="0"/>
              <a:t>for </a:t>
            </a:r>
            <a:r>
              <a:rPr lang="en-US" sz="1600" dirty="0" smtClean="0"/>
              <a:t>Individual and Organizational Providers </a:t>
            </a:r>
            <a:r>
              <a:rPr lang="en-US" sz="1600" dirty="0"/>
              <a:t>to establish </a:t>
            </a:r>
            <a:r>
              <a:rPr lang="en-US" sz="1600" dirty="0" smtClean="0"/>
              <a:t>connections,  allowing  others to work </a:t>
            </a:r>
            <a:r>
              <a:rPr lang="en-US" sz="1600" dirty="0"/>
              <a:t>on their </a:t>
            </a:r>
            <a:r>
              <a:rPr lang="en-US" sz="1600" dirty="0" smtClean="0"/>
              <a:t>behalf in PECOS</a:t>
            </a:r>
          </a:p>
          <a:p>
            <a:endParaRPr lang="en-US" sz="1600" dirty="0"/>
          </a:p>
          <a:p>
            <a:r>
              <a:rPr lang="en-US" sz="1600" dirty="0" smtClean="0"/>
              <a:t>Email Notifications to all users when new Connections are created.</a:t>
            </a:r>
            <a:endParaRPr lang="en-US" sz="1600" dirty="0"/>
          </a:p>
          <a:p>
            <a:pPr lvl="1"/>
            <a:endParaRPr lang="en-US" sz="1600" dirty="0"/>
          </a:p>
          <a:p>
            <a:endParaRPr lang="en-US" sz="1600" dirty="0" smtClean="0"/>
          </a:p>
          <a:p>
            <a:endParaRPr lang="en-US" sz="1600" dirty="0"/>
          </a:p>
        </p:txBody>
      </p:sp>
      <p:sp>
        <p:nvSpPr>
          <p:cNvPr id="13" name="Content Placeholder 2"/>
          <p:cNvSpPr txBox="1">
            <a:spLocks/>
          </p:cNvSpPr>
          <p:nvPr/>
        </p:nvSpPr>
        <p:spPr>
          <a:xfrm>
            <a:off x="346364" y="5334000"/>
            <a:ext cx="8610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u="sng" dirty="0" smtClean="0"/>
              <a:t>IMPORTANT NOTE:</a:t>
            </a:r>
            <a:r>
              <a:rPr lang="en-US" sz="1600" dirty="0" smtClean="0"/>
              <a:t>  Approving a Connection (Surrogate) to work on your behalf DOES NOT give that user authority to sign Medicare enrollment applications in PECOS.  All enrollment applications are still required to be signed by the Individual Provider or appropriate Official of the Organizational Provider.  </a:t>
            </a:r>
          </a:p>
          <a:p>
            <a:endParaRPr lang="en-US" sz="1600" dirty="0"/>
          </a:p>
        </p:txBody>
      </p:sp>
      <p:pic>
        <p:nvPicPr>
          <p:cNvPr id="10" name="Picture 9"/>
          <p:cNvPicPr/>
          <p:nvPr/>
        </p:nvPicPr>
        <p:blipFill rotWithShape="1">
          <a:blip r:embed="rId3"/>
          <a:srcRect l="13787" t="19047" r="14993" b="9276"/>
          <a:stretch/>
        </p:blipFill>
        <p:spPr bwMode="auto">
          <a:xfrm>
            <a:off x="361929" y="1524000"/>
            <a:ext cx="5276871"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1204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t>Enhancements to I&amp;A  - </a:t>
            </a:r>
            <a:r>
              <a:rPr lang="en-US" sz="3600" b="1" dirty="0" smtClean="0"/>
              <a:t>Staff Management</a:t>
            </a:r>
            <a:endParaRPr lang="en-US" sz="3600" dirty="0"/>
          </a:p>
        </p:txBody>
      </p:sp>
      <p:sp>
        <p:nvSpPr>
          <p:cNvPr id="3" name="Content Placeholder 2"/>
          <p:cNvSpPr>
            <a:spLocks noGrp="1"/>
          </p:cNvSpPr>
          <p:nvPr>
            <p:ph idx="1"/>
          </p:nvPr>
        </p:nvSpPr>
        <p:spPr>
          <a:xfrm>
            <a:off x="5562600" y="1600200"/>
            <a:ext cx="3124200" cy="4525963"/>
          </a:xfrm>
        </p:spPr>
        <p:txBody>
          <a:bodyPr>
            <a:normAutofit/>
          </a:bodyPr>
          <a:lstStyle/>
          <a:p>
            <a:r>
              <a:rPr lang="en-US" sz="1900" dirty="0" smtClean="0"/>
              <a:t>Create one connection to  allow access for all staff.</a:t>
            </a:r>
          </a:p>
          <a:p>
            <a:endParaRPr lang="en-US" sz="1900" dirty="0" smtClean="0"/>
          </a:p>
          <a:p>
            <a:r>
              <a:rPr lang="en-US" sz="1900" dirty="0" smtClean="0"/>
              <a:t>Authorized and Delegated Officials can invite and manage what staff can access.</a:t>
            </a:r>
          </a:p>
        </p:txBody>
      </p:sp>
      <p:sp>
        <p:nvSpPr>
          <p:cNvPr id="4" name="Slide Number Placeholder 3"/>
          <p:cNvSpPr>
            <a:spLocks noGrp="1"/>
          </p:cNvSpPr>
          <p:nvPr>
            <p:ph type="sldNum" sz="quarter" idx="12"/>
          </p:nvPr>
        </p:nvSpPr>
        <p:spPr/>
        <p:txBody>
          <a:bodyPr/>
          <a:lstStyle/>
          <a:p>
            <a:fld id="{7D217DA5-5A25-4D66-872B-59DDB2E48A56}" type="slidenum">
              <a:rPr lang="en-US" sz="1600" smtClean="0">
                <a:solidFill>
                  <a:schemeClr val="bg1"/>
                </a:solidFill>
              </a:rPr>
              <a:t>12</a:t>
            </a:fld>
            <a:endParaRPr lang="en-US" sz="1600" dirty="0">
              <a:solidFill>
                <a:schemeClr val="bg1"/>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t="6905" b="63105"/>
          <a:stretch/>
        </p:blipFill>
        <p:spPr bwMode="auto">
          <a:xfrm>
            <a:off x="228600" y="1295399"/>
            <a:ext cx="4953000" cy="2514599"/>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2" cstate="print">
            <a:extLst>
              <a:ext uri="{28A0092B-C50C-407E-A947-70E740481C1C}">
                <a14:useLocalDpi xmlns:a14="http://schemas.microsoft.com/office/drawing/2010/main" val="0"/>
              </a:ext>
            </a:extLst>
          </a:blip>
          <a:srcRect t="49816" b="20656"/>
          <a:stretch/>
        </p:blipFill>
        <p:spPr bwMode="auto">
          <a:xfrm>
            <a:off x="228599" y="3809999"/>
            <a:ext cx="4953001" cy="2286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709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t>Existing Users</a:t>
            </a:r>
            <a:endParaRPr lang="en-US" b="1" dirty="0"/>
          </a:p>
        </p:txBody>
      </p:sp>
      <p:sp>
        <p:nvSpPr>
          <p:cNvPr id="5" name="Content Placeholder 4"/>
          <p:cNvSpPr>
            <a:spLocks noGrp="1"/>
          </p:cNvSpPr>
          <p:nvPr>
            <p:ph idx="1"/>
          </p:nvPr>
        </p:nvSpPr>
        <p:spPr/>
        <p:txBody>
          <a:bodyPr>
            <a:normAutofit/>
          </a:bodyPr>
          <a:lstStyle/>
          <a:p>
            <a:r>
              <a:rPr lang="en-US" sz="1800" dirty="0" smtClean="0"/>
              <a:t>Any Authorized Official, Staff End User, or Individual Provider who previously accessed PECOS, NPPES, or EHR </a:t>
            </a:r>
            <a:r>
              <a:rPr lang="en-US" sz="1800" b="1" dirty="0" smtClean="0"/>
              <a:t>already has an account</a:t>
            </a:r>
            <a:r>
              <a:rPr lang="en-US" sz="1800" dirty="0" smtClean="0"/>
              <a:t>.</a:t>
            </a:r>
          </a:p>
          <a:p>
            <a:endParaRPr lang="en-US" sz="1800" dirty="0" smtClean="0"/>
          </a:p>
          <a:p>
            <a:r>
              <a:rPr lang="en-US" sz="1800" dirty="0" smtClean="0"/>
              <a:t>Existing usernames and passwords previously used to access PECOS, EHR and NPPES have been converted, and can still be used.</a:t>
            </a:r>
          </a:p>
          <a:p>
            <a:endParaRPr lang="en-US" sz="1800" dirty="0" smtClean="0"/>
          </a:p>
          <a:p>
            <a:r>
              <a:rPr lang="en-US" sz="1800" dirty="0" smtClean="0"/>
              <a:t>Users have access to the same systems and information that existed prior to the I&amp;A updates</a:t>
            </a:r>
          </a:p>
          <a:p>
            <a:endParaRPr lang="en-US" sz="1800" dirty="0" smtClean="0"/>
          </a:p>
          <a:p>
            <a:endParaRPr lang="en-US" sz="1800" dirty="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chemeClr val="bg1"/>
                </a:solidFill>
              </a:rPr>
              <a:pPr/>
              <a:t>13</a:t>
            </a:fld>
            <a:endParaRPr lang="en-US" sz="1600"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 y="1118260"/>
            <a:ext cx="89185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608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2" y="76200"/>
            <a:ext cx="8791796" cy="1143000"/>
          </a:xfrm>
        </p:spPr>
        <p:txBody>
          <a:bodyPr>
            <a:normAutofit/>
          </a:bodyPr>
          <a:lstStyle/>
          <a:p>
            <a:pPr algn="l"/>
            <a:r>
              <a:rPr lang="en-US" sz="3600" b="1" dirty="0" smtClean="0"/>
              <a:t>Accessing I&amp;A from PECOS, EHR and NPPES</a:t>
            </a:r>
            <a:endParaRPr lang="en-US" sz="2400" b="1" dirty="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rgbClr val="FFFFFF"/>
                </a:solidFill>
              </a:rPr>
              <a:t>14</a:t>
            </a:fld>
            <a:endParaRPr lang="en-US" sz="1600" dirty="0">
              <a:solidFill>
                <a:srgbClr val="FFFFFF"/>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7" y="1136516"/>
            <a:ext cx="89185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45523" y="1243272"/>
            <a:ext cx="4133139" cy="2564972"/>
            <a:chOff x="145523" y="1243272"/>
            <a:chExt cx="4133139" cy="2564972"/>
          </a:xfrm>
        </p:grpSpPr>
        <p:pic>
          <p:nvPicPr>
            <p:cNvPr id="21" name="Picture 20"/>
            <p:cNvPicPr/>
            <p:nvPr/>
          </p:nvPicPr>
          <p:blipFill rotWithShape="1">
            <a:blip r:embed="rId4"/>
            <a:srcRect l="55749" t="26341" r="13904" b="6718"/>
            <a:stretch/>
          </p:blipFill>
          <p:spPr bwMode="auto">
            <a:xfrm>
              <a:off x="145523" y="1243272"/>
              <a:ext cx="3909395" cy="2358835"/>
            </a:xfrm>
            <a:prstGeom prst="rect">
              <a:avLst/>
            </a:prstGeom>
            <a:ln>
              <a:noFill/>
            </a:ln>
            <a:extLst>
              <a:ext uri="{53640926-AAD7-44D8-BBD7-CCE9431645EC}">
                <a14:shadowObscured xmlns:a14="http://schemas.microsoft.com/office/drawing/2010/main"/>
              </a:ext>
            </a:extLst>
          </p:spPr>
        </p:pic>
        <p:sp>
          <p:nvSpPr>
            <p:cNvPr id="18" name="Rectangular Callout 17"/>
            <p:cNvSpPr/>
            <p:nvPr/>
          </p:nvSpPr>
          <p:spPr>
            <a:xfrm>
              <a:off x="3535489" y="2197899"/>
              <a:ext cx="743173" cy="449580"/>
            </a:xfrm>
            <a:prstGeom prst="wedgeRectCallout">
              <a:avLst>
                <a:gd name="adj1" fmla="val -23394"/>
                <a:gd name="adj2" fmla="val 101781"/>
              </a:avLst>
            </a:prstGeom>
            <a:solidFill>
              <a:schemeClr val="accent3">
                <a:lumMod val="60000"/>
                <a:lumOff val="40000"/>
              </a:schemeClr>
            </a:solidFill>
            <a:ln w="9525" cap="flat" cmpd="sng" algn="ctr">
              <a:solidFill>
                <a:schemeClr val="bg1">
                  <a:lumMod val="50000"/>
                </a:scheme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smtClean="0">
                  <a:latin typeface="Calibri"/>
                  <a:ea typeface="Calibri"/>
                  <a:cs typeface="Times New Roman"/>
                </a:rPr>
                <a:t>Create an account.</a:t>
              </a:r>
              <a:endParaRPr lang="en-US" sz="1100" dirty="0">
                <a:effectLst/>
                <a:latin typeface="Calibri"/>
                <a:ea typeface="Calibri"/>
                <a:cs typeface="Times New Roman"/>
              </a:endParaRPr>
            </a:p>
          </p:txBody>
        </p:sp>
        <p:sp>
          <p:nvSpPr>
            <p:cNvPr id="29" name="Rectangular Callout 28"/>
            <p:cNvSpPr/>
            <p:nvPr/>
          </p:nvSpPr>
          <p:spPr>
            <a:xfrm>
              <a:off x="1600200" y="3124200"/>
              <a:ext cx="1371600" cy="684044"/>
            </a:xfrm>
            <a:prstGeom prst="wedgeRectCallout">
              <a:avLst>
                <a:gd name="adj1" fmla="val -80297"/>
                <a:gd name="adj2" fmla="val -22051"/>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dirty="0" smtClean="0">
                  <a:effectLst/>
                  <a:latin typeface="Calibri"/>
                  <a:ea typeface="Calibri"/>
                  <a:cs typeface="Times New Roman"/>
                </a:rPr>
                <a:t>Manage </a:t>
              </a:r>
              <a:r>
                <a:rPr lang="en-US" sz="1000" dirty="0" smtClean="0">
                  <a:latin typeface="Calibri"/>
                  <a:ea typeface="Calibri"/>
                  <a:cs typeface="Times New Roman"/>
                </a:rPr>
                <a:t>Your Account</a:t>
              </a:r>
              <a:br>
                <a:rPr lang="en-US" sz="1000" dirty="0" smtClean="0">
                  <a:latin typeface="Calibri"/>
                  <a:ea typeface="Calibri"/>
                  <a:cs typeface="Times New Roman"/>
                </a:rPr>
              </a:br>
              <a:r>
                <a:rPr lang="en-US" sz="1000" dirty="0" smtClean="0">
                  <a:effectLst/>
                  <a:latin typeface="Calibri"/>
                  <a:ea typeface="Calibri"/>
                  <a:cs typeface="Times New Roman"/>
                </a:rPr>
                <a:t>Retrieve forgotten </a:t>
              </a:r>
              <a:r>
                <a:rPr lang="en-US" sz="1000" dirty="0">
                  <a:effectLst/>
                  <a:latin typeface="Calibri"/>
                  <a:ea typeface="Calibri"/>
                  <a:cs typeface="Times New Roman"/>
                </a:rPr>
                <a:t>User ID or </a:t>
              </a:r>
              <a:r>
                <a:rPr lang="en-US" sz="1000" dirty="0" smtClean="0">
                  <a:effectLst/>
                  <a:latin typeface="Calibri"/>
                  <a:ea typeface="Calibri"/>
                  <a:cs typeface="Times New Roman"/>
                </a:rPr>
                <a:t>Password</a:t>
              </a:r>
              <a:endParaRPr lang="en-US" sz="1100" dirty="0">
                <a:effectLst/>
                <a:latin typeface="Calibri"/>
                <a:ea typeface="Calibri"/>
                <a:cs typeface="Times New Roman"/>
              </a:endParaRPr>
            </a:p>
          </p:txBody>
        </p:sp>
      </p:grpSp>
      <p:grpSp>
        <p:nvGrpSpPr>
          <p:cNvPr id="9" name="Group 8"/>
          <p:cNvGrpSpPr/>
          <p:nvPr/>
        </p:nvGrpSpPr>
        <p:grpSpPr>
          <a:xfrm>
            <a:off x="457200" y="3973642"/>
            <a:ext cx="7662584" cy="2202182"/>
            <a:chOff x="457200" y="3973642"/>
            <a:chExt cx="7662584" cy="2202182"/>
          </a:xfrm>
        </p:grpSpPr>
        <p:grpSp>
          <p:nvGrpSpPr>
            <p:cNvPr id="3" name="Group 2"/>
            <p:cNvGrpSpPr/>
            <p:nvPr/>
          </p:nvGrpSpPr>
          <p:grpSpPr>
            <a:xfrm>
              <a:off x="1834887" y="3973642"/>
              <a:ext cx="6284897" cy="2202182"/>
              <a:chOff x="4495800" y="2575560"/>
              <a:chExt cx="4404690" cy="1539241"/>
            </a:xfrm>
          </p:grpSpPr>
          <p:pic>
            <p:nvPicPr>
              <p:cNvPr id="27" name="Picture 26"/>
              <p:cNvPicPr/>
              <p:nvPr/>
            </p:nvPicPr>
            <p:blipFill rotWithShape="1">
              <a:blip r:embed="rId5"/>
              <a:srcRect l="41711" t="13717" r="2808" b="67398"/>
              <a:stretch/>
            </p:blipFill>
            <p:spPr bwMode="auto">
              <a:xfrm>
                <a:off x="4540251" y="2575560"/>
                <a:ext cx="4315788" cy="793452"/>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5"/>
              <a:srcRect l="44019" t="57564" r="2808" b="7622"/>
              <a:stretch/>
            </p:blipFill>
            <p:spPr bwMode="auto">
              <a:xfrm>
                <a:off x="4495800" y="2743201"/>
                <a:ext cx="4404690" cy="1371600"/>
              </a:xfrm>
              <a:prstGeom prst="rect">
                <a:avLst/>
              </a:prstGeom>
              <a:ln>
                <a:noFill/>
              </a:ln>
              <a:extLst>
                <a:ext uri="{53640926-AAD7-44D8-BBD7-CCE9431645EC}">
                  <a14:shadowObscured xmlns:a14="http://schemas.microsoft.com/office/drawing/2010/main"/>
                </a:ext>
              </a:extLst>
            </p:spPr>
          </p:pic>
        </p:grpSp>
        <p:sp>
          <p:nvSpPr>
            <p:cNvPr id="17" name="Rectangular Callout 16"/>
            <p:cNvSpPr/>
            <p:nvPr/>
          </p:nvSpPr>
          <p:spPr>
            <a:xfrm>
              <a:off x="457200" y="4956512"/>
              <a:ext cx="1214116" cy="912644"/>
            </a:xfrm>
            <a:prstGeom prst="wedgeRectCallout">
              <a:avLst>
                <a:gd name="adj1" fmla="val 61042"/>
                <a:gd name="adj2" fmla="val 20704"/>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dirty="0" smtClean="0">
                  <a:effectLst/>
                  <a:latin typeface="Calibri"/>
                  <a:ea typeface="Calibri"/>
                  <a:cs typeface="Times New Roman"/>
                </a:rPr>
                <a:t>Manage </a:t>
              </a:r>
              <a:r>
                <a:rPr lang="en-US" sz="1000" dirty="0" smtClean="0">
                  <a:latin typeface="Calibri"/>
                  <a:ea typeface="Calibri"/>
                  <a:cs typeface="Times New Roman"/>
                </a:rPr>
                <a:t>Your Account</a:t>
              </a:r>
              <a:br>
                <a:rPr lang="en-US" sz="1000" dirty="0" smtClean="0">
                  <a:latin typeface="Calibri"/>
                  <a:ea typeface="Calibri"/>
                  <a:cs typeface="Times New Roman"/>
                </a:rPr>
              </a:br>
              <a:r>
                <a:rPr lang="en-US" sz="1000" dirty="0" smtClean="0">
                  <a:effectLst/>
                  <a:latin typeface="Calibri"/>
                  <a:ea typeface="Calibri"/>
                  <a:cs typeface="Times New Roman"/>
                </a:rPr>
                <a:t>Retrieve forgotten </a:t>
              </a:r>
              <a:r>
                <a:rPr lang="en-US" sz="1000" dirty="0">
                  <a:effectLst/>
                  <a:latin typeface="Calibri"/>
                  <a:ea typeface="Calibri"/>
                  <a:cs typeface="Times New Roman"/>
                </a:rPr>
                <a:t>User ID or </a:t>
              </a:r>
              <a:r>
                <a:rPr lang="en-US" sz="1000" dirty="0" smtClean="0">
                  <a:effectLst/>
                  <a:latin typeface="Calibri"/>
                  <a:ea typeface="Calibri"/>
                  <a:cs typeface="Times New Roman"/>
                </a:rPr>
                <a:t>Password</a:t>
              </a:r>
              <a:endParaRPr lang="en-US" sz="1000" dirty="0">
                <a:effectLst/>
                <a:latin typeface="Calibri"/>
                <a:ea typeface="Calibri"/>
                <a:cs typeface="Times New Roman"/>
              </a:endParaRPr>
            </a:p>
          </p:txBody>
        </p:sp>
        <p:sp>
          <p:nvSpPr>
            <p:cNvPr id="30" name="Rectangular Callout 29"/>
            <p:cNvSpPr/>
            <p:nvPr/>
          </p:nvSpPr>
          <p:spPr>
            <a:xfrm>
              <a:off x="4344680" y="4613612"/>
              <a:ext cx="743173" cy="685800"/>
            </a:xfrm>
            <a:prstGeom prst="wedgeRectCallout">
              <a:avLst>
                <a:gd name="adj1" fmla="val -37747"/>
                <a:gd name="adj2" fmla="val 78946"/>
              </a:avLst>
            </a:prstGeom>
            <a:solidFill>
              <a:schemeClr val="accent3">
                <a:lumMod val="60000"/>
                <a:lumOff val="40000"/>
              </a:schemeClr>
            </a:solidFill>
            <a:ln w="9525" cap="flat" cmpd="sng" algn="ctr">
              <a:solidFill>
                <a:schemeClr val="bg1">
                  <a:lumMod val="50000"/>
                </a:scheme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smtClean="0">
                  <a:latin typeface="Calibri"/>
                  <a:ea typeface="Calibri"/>
                  <a:cs typeface="Times New Roman"/>
                </a:rPr>
                <a:t>Create an account.</a:t>
              </a:r>
              <a:endParaRPr lang="en-US" sz="1100" dirty="0">
                <a:effectLst/>
                <a:latin typeface="Calibri"/>
                <a:ea typeface="Calibri"/>
                <a:cs typeface="Times New Roman"/>
              </a:endParaRPr>
            </a:p>
          </p:txBody>
        </p:sp>
      </p:grpSp>
      <p:grpSp>
        <p:nvGrpSpPr>
          <p:cNvPr id="5" name="Group 4"/>
          <p:cNvGrpSpPr/>
          <p:nvPr/>
        </p:nvGrpSpPr>
        <p:grpSpPr>
          <a:xfrm>
            <a:off x="4344680" y="1243272"/>
            <a:ext cx="4721861" cy="2886371"/>
            <a:chOff x="145524" y="3438229"/>
            <a:chExt cx="4721861" cy="2886371"/>
          </a:xfrm>
        </p:grpSpPr>
        <p:pic>
          <p:nvPicPr>
            <p:cNvPr id="24" name="Picture 23"/>
            <p:cNvPicPr/>
            <p:nvPr/>
          </p:nvPicPr>
          <p:blipFill rotWithShape="1">
            <a:blip r:embed="rId6"/>
            <a:srcRect l="56160" t="15354" r="13291" b="14101"/>
            <a:stretch/>
          </p:blipFill>
          <p:spPr bwMode="auto">
            <a:xfrm>
              <a:off x="145524" y="3438229"/>
              <a:ext cx="4206776" cy="2886371"/>
            </a:xfrm>
            <a:prstGeom prst="rect">
              <a:avLst/>
            </a:prstGeom>
            <a:ln>
              <a:noFill/>
            </a:ln>
            <a:extLst>
              <a:ext uri="{53640926-AAD7-44D8-BBD7-CCE9431645EC}">
                <a14:shadowObscured xmlns:a14="http://schemas.microsoft.com/office/drawing/2010/main"/>
              </a:ext>
            </a:extLst>
          </p:spPr>
        </p:pic>
        <p:sp>
          <p:nvSpPr>
            <p:cNvPr id="22" name="Rectangular Callout 21"/>
            <p:cNvSpPr/>
            <p:nvPr/>
          </p:nvSpPr>
          <p:spPr>
            <a:xfrm>
              <a:off x="4124212" y="5184019"/>
              <a:ext cx="743173" cy="685800"/>
            </a:xfrm>
            <a:prstGeom prst="wedgeRectCallout">
              <a:avLst>
                <a:gd name="adj1" fmla="val -79017"/>
                <a:gd name="adj2" fmla="val 18668"/>
              </a:avLst>
            </a:prstGeom>
            <a:solidFill>
              <a:schemeClr val="accent3">
                <a:lumMod val="60000"/>
                <a:lumOff val="40000"/>
              </a:schemeClr>
            </a:solidFill>
            <a:ln w="9525" cap="flat" cmpd="sng" algn="ctr">
              <a:solidFill>
                <a:schemeClr val="bg1">
                  <a:lumMod val="50000"/>
                </a:scheme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smtClean="0">
                  <a:latin typeface="Calibri"/>
                  <a:ea typeface="Calibri"/>
                  <a:cs typeface="Times New Roman"/>
                </a:rPr>
                <a:t>Create an account.</a:t>
              </a:r>
              <a:endParaRPr lang="en-US" sz="1100" dirty="0">
                <a:effectLst/>
                <a:latin typeface="Calibri"/>
                <a:ea typeface="Calibri"/>
                <a:cs typeface="Times New Roman"/>
              </a:endParaRPr>
            </a:p>
          </p:txBody>
        </p:sp>
        <p:sp>
          <p:nvSpPr>
            <p:cNvPr id="28" name="Rectangular Callout 27"/>
            <p:cNvSpPr/>
            <p:nvPr/>
          </p:nvSpPr>
          <p:spPr>
            <a:xfrm>
              <a:off x="491862" y="5113020"/>
              <a:ext cx="1371600" cy="684044"/>
            </a:xfrm>
            <a:prstGeom prst="wedgeRectCallout">
              <a:avLst>
                <a:gd name="adj1" fmla="val 18592"/>
                <a:gd name="adj2" fmla="val 90459"/>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dirty="0" smtClean="0">
                  <a:effectLst/>
                  <a:latin typeface="Calibri"/>
                  <a:ea typeface="Calibri"/>
                  <a:cs typeface="Times New Roman"/>
                </a:rPr>
                <a:t>Manage </a:t>
              </a:r>
              <a:r>
                <a:rPr lang="en-US" sz="1000" dirty="0" smtClean="0">
                  <a:latin typeface="Calibri"/>
                  <a:ea typeface="Calibri"/>
                  <a:cs typeface="Times New Roman"/>
                </a:rPr>
                <a:t>Your Account</a:t>
              </a:r>
              <a:br>
                <a:rPr lang="en-US" sz="1000" dirty="0" smtClean="0">
                  <a:latin typeface="Calibri"/>
                  <a:ea typeface="Calibri"/>
                  <a:cs typeface="Times New Roman"/>
                </a:rPr>
              </a:br>
              <a:r>
                <a:rPr lang="en-US" sz="1000" dirty="0" smtClean="0">
                  <a:effectLst/>
                  <a:latin typeface="Calibri"/>
                  <a:ea typeface="Calibri"/>
                  <a:cs typeface="Times New Roman"/>
                </a:rPr>
                <a:t>Retrieve forgotten </a:t>
              </a:r>
              <a:r>
                <a:rPr lang="en-US" sz="1000" dirty="0">
                  <a:effectLst/>
                  <a:latin typeface="Calibri"/>
                  <a:ea typeface="Calibri"/>
                  <a:cs typeface="Times New Roman"/>
                </a:rPr>
                <a:t>User ID or </a:t>
              </a:r>
              <a:r>
                <a:rPr lang="en-US" sz="1000" dirty="0" smtClean="0">
                  <a:effectLst/>
                  <a:latin typeface="Calibri"/>
                  <a:ea typeface="Calibri"/>
                  <a:cs typeface="Times New Roman"/>
                </a:rPr>
                <a:t>Password</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99397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Definitions</a:t>
            </a:r>
            <a:endParaRPr lang="en-US" b="1" dirty="0"/>
          </a:p>
        </p:txBody>
      </p:sp>
      <p:sp>
        <p:nvSpPr>
          <p:cNvPr id="3" name="Content Placeholder 2"/>
          <p:cNvSpPr>
            <a:spLocks noGrp="1"/>
          </p:cNvSpPr>
          <p:nvPr>
            <p:ph idx="1"/>
          </p:nvPr>
        </p:nvSpPr>
        <p:spPr>
          <a:xfrm>
            <a:off x="401782" y="3581400"/>
            <a:ext cx="8229600" cy="2590801"/>
          </a:xfrm>
        </p:spPr>
        <p:txBody>
          <a:bodyPr>
            <a:normAutofit/>
          </a:bodyPr>
          <a:lstStyle/>
          <a:p>
            <a:pPr marL="0" indent="0">
              <a:buNone/>
            </a:pPr>
            <a:r>
              <a:rPr lang="en-US" sz="1600" b="1" dirty="0" smtClean="0"/>
              <a:t>Surrogate</a:t>
            </a:r>
            <a:endParaRPr lang="en-US" sz="1600" b="1" dirty="0"/>
          </a:p>
          <a:p>
            <a:pPr lvl="0"/>
            <a:r>
              <a:rPr lang="en-US" sz="1600" dirty="0"/>
              <a:t>An </a:t>
            </a:r>
            <a:r>
              <a:rPr lang="en-US" sz="1600" b="1" dirty="0"/>
              <a:t>employee</a:t>
            </a:r>
            <a:r>
              <a:rPr lang="en-US" sz="1600" dirty="0"/>
              <a:t> </a:t>
            </a:r>
            <a:r>
              <a:rPr lang="en-US" sz="1600" dirty="0" smtClean="0"/>
              <a:t> </a:t>
            </a:r>
            <a:r>
              <a:rPr lang="en-US" sz="1600" dirty="0"/>
              <a:t>(</a:t>
            </a:r>
            <a:r>
              <a:rPr lang="en-US" sz="1600" dirty="0" err="1"/>
              <a:t>eg</a:t>
            </a:r>
            <a:r>
              <a:rPr lang="en-US" sz="1600" dirty="0"/>
              <a:t>. </a:t>
            </a:r>
            <a:r>
              <a:rPr lang="en-US" sz="1600" dirty="0" smtClean="0"/>
              <a:t>Staff, AO or DO ) of </a:t>
            </a:r>
            <a:r>
              <a:rPr lang="en-US" sz="1600" dirty="0"/>
              <a:t>an </a:t>
            </a:r>
            <a:r>
              <a:rPr lang="en-US" sz="1600" b="1" dirty="0"/>
              <a:t>Individual Provider </a:t>
            </a:r>
            <a:r>
              <a:rPr lang="en-US" sz="1600" dirty="0"/>
              <a:t>or </a:t>
            </a:r>
            <a:r>
              <a:rPr lang="en-US" sz="1600" b="1" dirty="0"/>
              <a:t>Organizational Provider</a:t>
            </a:r>
            <a:r>
              <a:rPr lang="en-US" sz="1600" dirty="0"/>
              <a:t> </a:t>
            </a:r>
            <a:r>
              <a:rPr lang="en-US" sz="1600" dirty="0" smtClean="0"/>
              <a:t> or </a:t>
            </a:r>
            <a:r>
              <a:rPr lang="en-US" sz="1600" b="1" dirty="0" smtClean="0"/>
              <a:t>3</a:t>
            </a:r>
            <a:r>
              <a:rPr lang="en-US" sz="1600" b="1" baseline="30000" dirty="0" smtClean="0"/>
              <a:t>rd</a:t>
            </a:r>
            <a:r>
              <a:rPr lang="en-US" sz="1600" b="1" dirty="0" smtClean="0"/>
              <a:t> Party Organization </a:t>
            </a:r>
            <a:r>
              <a:rPr lang="en-US" sz="1600" dirty="0" smtClean="0"/>
              <a:t>that </a:t>
            </a:r>
            <a:r>
              <a:rPr lang="en-US" sz="1600" dirty="0"/>
              <a:t>is  authorized to access, view, and modify information within </a:t>
            </a:r>
            <a:r>
              <a:rPr lang="en-US" sz="1600" dirty="0" smtClean="0"/>
              <a:t> </a:t>
            </a:r>
            <a:r>
              <a:rPr lang="en-US" sz="1600" dirty="0"/>
              <a:t>CMS computer systems on  behalf of their </a:t>
            </a:r>
            <a:r>
              <a:rPr lang="en-US" sz="1600" dirty="0" smtClean="0"/>
              <a:t>employer; </a:t>
            </a:r>
            <a:r>
              <a:rPr lang="en-US" sz="1600" b="1" dirty="0" smtClean="0"/>
              <a:t>OR</a:t>
            </a:r>
          </a:p>
          <a:p>
            <a:pPr lvl="0"/>
            <a:r>
              <a:rPr lang="en-US" sz="1600" dirty="0" smtClean="0"/>
              <a:t>An </a:t>
            </a:r>
            <a:r>
              <a:rPr lang="en-US" sz="1600" b="1" dirty="0"/>
              <a:t>Organizational Provider</a:t>
            </a:r>
            <a:r>
              <a:rPr lang="en-US" sz="1600" dirty="0"/>
              <a:t> that has a business relationship with an </a:t>
            </a:r>
            <a:r>
              <a:rPr lang="en-US" sz="1600" b="1" dirty="0"/>
              <a:t>Individual Provider</a:t>
            </a:r>
            <a:r>
              <a:rPr lang="en-US" sz="1600" dirty="0"/>
              <a:t> to access, view, and modify information within CMS computer systems on their behalf; </a:t>
            </a:r>
            <a:r>
              <a:rPr lang="en-US" sz="1600" b="1" dirty="0"/>
              <a:t>OR</a:t>
            </a:r>
            <a:endParaRPr lang="en-US" sz="1600" dirty="0"/>
          </a:p>
          <a:p>
            <a:pPr lvl="0"/>
            <a:r>
              <a:rPr lang="en-US" sz="1600" dirty="0"/>
              <a:t>A </a:t>
            </a:r>
            <a:r>
              <a:rPr lang="en-US" sz="1600" b="1" dirty="0"/>
              <a:t>Third-Party Organization</a:t>
            </a:r>
            <a:r>
              <a:rPr lang="en-US" sz="1600" dirty="0"/>
              <a:t> that has a business relationship with an </a:t>
            </a:r>
            <a:r>
              <a:rPr lang="en-US" sz="1600" b="1" dirty="0"/>
              <a:t>Individual Provider</a:t>
            </a:r>
            <a:r>
              <a:rPr lang="en-US" sz="1600" dirty="0"/>
              <a:t> or </a:t>
            </a:r>
            <a:r>
              <a:rPr lang="en-US" sz="1600" b="1" dirty="0"/>
              <a:t>Organizational Provider</a:t>
            </a:r>
            <a:r>
              <a:rPr lang="en-US" sz="1600" dirty="0"/>
              <a:t> to access, view, and modify information within CMS computer systems on their behalf</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7D217DA5-5A25-4D66-872B-59DDB2E48A56}" type="slidenum">
              <a:rPr lang="en-US" sz="1600" smtClean="0">
                <a:solidFill>
                  <a:schemeClr val="bg1"/>
                </a:solidFill>
              </a:rPr>
              <a:t>15</a:t>
            </a:fld>
            <a:endParaRPr lang="en-US" sz="1600" dirty="0">
              <a:solidFill>
                <a:schemeClr val="bg1"/>
              </a:solidFill>
            </a:endParaRPr>
          </a:p>
        </p:txBody>
      </p:sp>
      <p:sp>
        <p:nvSpPr>
          <p:cNvPr id="5" name="TextBox 4"/>
          <p:cNvSpPr txBox="1"/>
          <p:nvPr/>
        </p:nvSpPr>
        <p:spPr>
          <a:xfrm>
            <a:off x="408709" y="1392382"/>
            <a:ext cx="3429000" cy="2339102"/>
          </a:xfrm>
          <a:prstGeom prst="rect">
            <a:avLst/>
          </a:prstGeom>
          <a:noFill/>
        </p:spPr>
        <p:txBody>
          <a:bodyPr wrap="square" rtlCol="0">
            <a:spAutoFit/>
          </a:bodyPr>
          <a:lstStyle/>
          <a:p>
            <a:r>
              <a:rPr lang="en-US" sz="1600" b="1" dirty="0"/>
              <a:t>Organizational Provider</a:t>
            </a:r>
          </a:p>
          <a:p>
            <a:pPr marL="285750" lvl="0" indent="-285750">
              <a:buFont typeface="Arial" pitchFamily="34" charset="0"/>
              <a:buChar char="•"/>
            </a:pPr>
            <a:r>
              <a:rPr lang="en-US" sz="1600" dirty="0"/>
              <a:t>An Organization that provides medical items and/or services to Medicare beneficiaries (e.g. DMEPOS Supplier, Physician Group Practice, Hospital, etc…) </a:t>
            </a:r>
            <a:r>
              <a:rPr lang="en-US" sz="1600" dirty="0" smtClean="0"/>
              <a:t>Must </a:t>
            </a:r>
            <a:r>
              <a:rPr lang="en-US" sz="1600" dirty="0"/>
              <a:t>have or be eligible for a Type 2 NPI in NPPES.</a:t>
            </a:r>
          </a:p>
          <a:p>
            <a:endParaRPr lang="en-US" dirty="0"/>
          </a:p>
        </p:txBody>
      </p:sp>
      <p:sp>
        <p:nvSpPr>
          <p:cNvPr id="6" name="TextBox 5"/>
          <p:cNvSpPr txBox="1"/>
          <p:nvPr/>
        </p:nvSpPr>
        <p:spPr>
          <a:xfrm>
            <a:off x="5029200" y="1392382"/>
            <a:ext cx="3733800" cy="2062103"/>
          </a:xfrm>
          <a:prstGeom prst="rect">
            <a:avLst/>
          </a:prstGeom>
          <a:noFill/>
        </p:spPr>
        <p:txBody>
          <a:bodyPr wrap="square" rtlCol="0">
            <a:spAutoFit/>
          </a:bodyPr>
          <a:lstStyle/>
          <a:p>
            <a:r>
              <a:rPr lang="en-US" sz="1600" b="1" dirty="0"/>
              <a:t>3</a:t>
            </a:r>
            <a:r>
              <a:rPr lang="en-US" sz="1600" b="1" baseline="30000" dirty="0"/>
              <a:t>rd</a:t>
            </a:r>
            <a:r>
              <a:rPr lang="en-US" sz="1600" b="1" dirty="0"/>
              <a:t> Party Organization</a:t>
            </a:r>
          </a:p>
          <a:p>
            <a:pPr marL="285750" lvl="0" indent="-285750">
              <a:buFont typeface="Arial" pitchFamily="34" charset="0"/>
              <a:buChar char="•"/>
            </a:pPr>
            <a:r>
              <a:rPr lang="en-US" sz="1600" dirty="0"/>
              <a:t>A third-party organization (e.g. billing agency, credentialing consultant, or other staffing company) that has business relationships with </a:t>
            </a:r>
            <a:r>
              <a:rPr lang="en-US" sz="1600" b="1" dirty="0"/>
              <a:t>Individual Providers</a:t>
            </a:r>
            <a:r>
              <a:rPr lang="en-US" sz="1600" dirty="0"/>
              <a:t> or </a:t>
            </a:r>
            <a:r>
              <a:rPr lang="en-US" sz="1600" b="1" dirty="0"/>
              <a:t>Organizational Providers</a:t>
            </a:r>
            <a:r>
              <a:rPr lang="en-US" sz="1600" dirty="0"/>
              <a:t> to work on their behalf.</a:t>
            </a:r>
          </a:p>
          <a:p>
            <a:endParaRPr lang="en-US" sz="1600" dirty="0"/>
          </a:p>
        </p:txBody>
      </p:sp>
    </p:spTree>
    <p:extLst>
      <p:ext uri="{BB962C8B-B14F-4D97-AF65-F5344CB8AC3E}">
        <p14:creationId xmlns:p14="http://schemas.microsoft.com/office/powerpoint/2010/main" val="3225984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Top 10 Frequently Asked Questions (FAQs)</a:t>
            </a:r>
            <a:endParaRPr lang="en-US" sz="3600" b="1"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sz="1600" b="1" dirty="0" smtClean="0"/>
              <a:t>With the I&amp;A updates, am I required to create a new account? </a:t>
            </a:r>
            <a:r>
              <a:rPr lang="en-US" sz="1600" dirty="0" smtClean="0"/>
              <a:t>No, your existing  username and password for NPPES, PECOS, and EHR  is also used to access the I&amp;A system.  If you are not sure if you have an account, you can check by using the forgot User ID or Password link on the I&amp;A, PECOS, or NPPES homepage.</a:t>
            </a:r>
          </a:p>
          <a:p>
            <a:pPr marL="971550" lvl="1" indent="-514350">
              <a:buFont typeface="+mj-lt"/>
              <a:buAutoNum type="arabicPeriod"/>
            </a:pPr>
            <a:endParaRPr lang="en-US" sz="1600" dirty="0" smtClean="0"/>
          </a:p>
          <a:p>
            <a:pPr marL="514350" indent="-514350">
              <a:buFont typeface="+mj-lt"/>
              <a:buAutoNum type="arabicPeriod"/>
            </a:pPr>
            <a:r>
              <a:rPr lang="en-US" sz="1600" b="1" dirty="0" smtClean="0"/>
              <a:t>Who can be a Surrogate for a Provider?</a:t>
            </a:r>
            <a:r>
              <a:rPr lang="en-US" sz="1600" dirty="0" smtClean="0"/>
              <a:t> An Authorized or Delegated Official for an Organization can make a request for their organization to work on  behalf of a Provider. Once approved anyone in the Authorized or Delegated Official’s Organization (</a:t>
            </a:r>
            <a:r>
              <a:rPr lang="en-US" sz="1600" dirty="0" err="1" smtClean="0"/>
              <a:t>eg</a:t>
            </a:r>
            <a:r>
              <a:rPr lang="en-US" sz="1600" dirty="0" smtClean="0"/>
              <a:t>. Staff) may work on behalf of that provider.</a:t>
            </a:r>
          </a:p>
          <a:p>
            <a:pPr marL="514350" indent="-514350">
              <a:buFont typeface="+mj-lt"/>
              <a:buAutoNum type="arabicPeriod"/>
            </a:pPr>
            <a:endParaRPr lang="en-US" sz="1600" dirty="0" smtClean="0"/>
          </a:p>
          <a:p>
            <a:pPr marL="514350" indent="-514350">
              <a:buFont typeface="+mj-lt"/>
              <a:buAutoNum type="arabicPeriod"/>
            </a:pPr>
            <a:r>
              <a:rPr lang="en-US" sz="1600" b="1" dirty="0" smtClean="0"/>
              <a:t>Do I need to the be the Authorized (AO) or Delegated Official (DO) on my enrollment to act as such in I&amp;A? </a:t>
            </a:r>
            <a:r>
              <a:rPr lang="en-US" sz="1600" dirty="0" smtClean="0"/>
              <a:t>No; however, CMS recommends that the AO or DO be the same individuals as the enrollment as they must be able to legally bind the company, are responsible for approving the staff within the system, and most importantly can be approved without sending paperwork to EUS. </a:t>
            </a:r>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chemeClr val="bg1"/>
                </a:solidFill>
              </a:rPr>
              <a:pPr/>
              <a:t>16</a:t>
            </a:fld>
            <a:endParaRPr lang="en-US" sz="1600" dirty="0">
              <a:solidFill>
                <a:schemeClr val="bg1"/>
              </a:solidFill>
            </a:endParaRPr>
          </a:p>
        </p:txBody>
      </p:sp>
    </p:spTree>
    <p:extLst>
      <p:ext uri="{BB962C8B-B14F-4D97-AF65-F5344CB8AC3E}">
        <p14:creationId xmlns:p14="http://schemas.microsoft.com/office/powerpoint/2010/main" val="2473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Top 10 Frequently Asked Questions (FAQs)</a:t>
            </a:r>
            <a:endParaRPr lang="en-US" sz="3600" b="1" dirty="0"/>
          </a:p>
        </p:txBody>
      </p:sp>
      <p:sp>
        <p:nvSpPr>
          <p:cNvPr id="2" name="Content Placeholder 1"/>
          <p:cNvSpPr>
            <a:spLocks noGrp="1"/>
          </p:cNvSpPr>
          <p:nvPr>
            <p:ph idx="1"/>
          </p:nvPr>
        </p:nvSpPr>
        <p:spPr/>
        <p:txBody>
          <a:bodyPr>
            <a:normAutofit/>
          </a:bodyPr>
          <a:lstStyle/>
          <a:p>
            <a:pPr marL="514350" indent="-514350">
              <a:buFont typeface="+mj-lt"/>
              <a:buAutoNum type="arabicPeriod" startAt="4"/>
            </a:pPr>
            <a:r>
              <a:rPr lang="en-US" sz="1600" b="1" dirty="0" smtClean="0"/>
              <a:t>Why can’t I see all the Individual Providers in my Group Practice? </a:t>
            </a:r>
            <a:br>
              <a:rPr lang="en-US" sz="1600" b="1" dirty="0" smtClean="0"/>
            </a:br>
            <a:r>
              <a:rPr lang="en-US" sz="1600" dirty="0" smtClean="0"/>
              <a:t>Authorized &amp; Delegated Officials are able to see all the Individual Providers who have approved the Group as their Surrogate. Staff need be given access to those records by an AO or DO.</a:t>
            </a:r>
          </a:p>
          <a:p>
            <a:pPr marL="514350" indent="-514350">
              <a:buFont typeface="+mj-lt"/>
              <a:buAutoNum type="arabicPeriod" startAt="4"/>
            </a:pPr>
            <a:endParaRPr lang="en-US" sz="1600" dirty="0" smtClean="0"/>
          </a:p>
          <a:p>
            <a:pPr marL="514350" indent="-514350">
              <a:buFont typeface="+mj-lt"/>
              <a:buAutoNum type="arabicPeriod" startAt="4"/>
            </a:pPr>
            <a:r>
              <a:rPr lang="en-US" sz="1600" b="1" dirty="0" smtClean="0"/>
              <a:t>Why can’t I </a:t>
            </a:r>
            <a:r>
              <a:rPr lang="en-US" sz="1600" b="1" dirty="0"/>
              <a:t>create </a:t>
            </a:r>
            <a:r>
              <a:rPr lang="en-US" sz="1600" b="1" dirty="0" smtClean="0"/>
              <a:t>connections to Providers? </a:t>
            </a:r>
            <a:br>
              <a:rPr lang="en-US" sz="1600" b="1" dirty="0" smtClean="0"/>
            </a:br>
            <a:r>
              <a:rPr lang="en-US" sz="1600" dirty="0" smtClean="0"/>
              <a:t>Only approved Authorized Officials and Delegated Officials of an Organization are able to create and manage connections. If you have been authorized to perform these functions, you need to perform a role change request on the My Profile page under the employer information section at the bottom of the page, and have your Authorized Official approve you to be a Delegated Official.</a:t>
            </a:r>
          </a:p>
          <a:p>
            <a:pPr marL="514350" indent="-514350">
              <a:buFont typeface="+mj-lt"/>
              <a:buAutoNum type="arabicPeriod" startAt="4"/>
            </a:pPr>
            <a:endParaRPr lang="en-US" sz="1600" dirty="0" smtClean="0"/>
          </a:p>
          <a:p>
            <a:pPr marL="514350" indent="-514350">
              <a:buFont typeface="+mj-lt"/>
              <a:buAutoNum type="arabicPeriod" startAt="4"/>
            </a:pPr>
            <a:r>
              <a:rPr lang="en-US" sz="1600" b="1" dirty="0" smtClean="0"/>
              <a:t>How do I change my role in I&amp;A if I am listed as an Staff End User for my organization, and I should be an Authorized Official (AO) or Delegated Official (DO)?</a:t>
            </a:r>
            <a:r>
              <a:rPr lang="en-US" sz="1600" dirty="0" smtClean="0"/>
              <a:t> </a:t>
            </a:r>
            <a:br>
              <a:rPr lang="en-US" sz="1600" dirty="0" smtClean="0"/>
            </a:br>
            <a:r>
              <a:rPr lang="en-US" sz="1600" dirty="0" smtClean="0"/>
              <a:t>You need to perform a role change request on the My Profile page under the employer information section at the bottom of the page, and have your Authorized Official approve you to be a Delegated Official, or submit the appropriate IRS documentation to EUS.</a:t>
            </a:r>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chemeClr val="bg1"/>
                </a:solidFill>
              </a:rPr>
              <a:pPr/>
              <a:t>17</a:t>
            </a:fld>
            <a:endParaRPr lang="en-US" sz="1600" dirty="0">
              <a:solidFill>
                <a:schemeClr val="bg1"/>
              </a:solidFill>
            </a:endParaRPr>
          </a:p>
        </p:txBody>
      </p:sp>
    </p:spTree>
    <p:extLst>
      <p:ext uri="{BB962C8B-B14F-4D97-AF65-F5344CB8AC3E}">
        <p14:creationId xmlns:p14="http://schemas.microsoft.com/office/powerpoint/2010/main" val="3011980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Top 10 Frequently Asked Questions (FAQs)</a:t>
            </a:r>
            <a:endParaRPr lang="en-US" sz="3600" b="1" dirty="0"/>
          </a:p>
        </p:txBody>
      </p:sp>
      <p:sp>
        <p:nvSpPr>
          <p:cNvPr id="5" name="Content Placeholder 4"/>
          <p:cNvSpPr>
            <a:spLocks noGrp="1"/>
          </p:cNvSpPr>
          <p:nvPr>
            <p:ph idx="1"/>
          </p:nvPr>
        </p:nvSpPr>
        <p:spPr/>
        <p:txBody>
          <a:bodyPr>
            <a:normAutofit fontScale="92500"/>
          </a:bodyPr>
          <a:lstStyle/>
          <a:p>
            <a:pPr lvl="0">
              <a:buFont typeface="+mj-lt"/>
              <a:buAutoNum type="arabicPeriod" startAt="7"/>
            </a:pPr>
            <a:r>
              <a:rPr lang="en-US" sz="1600" b="1" dirty="0" smtClean="0"/>
              <a:t>Do I still need to submit IRS documentation to the External User Services (EUS) Help Desk when establishing a user account? </a:t>
            </a:r>
            <a:r>
              <a:rPr lang="en-US" sz="1600" b="1" dirty="0"/>
              <a:t> </a:t>
            </a:r>
            <a:r>
              <a:rPr lang="en-US" sz="1600" dirty="0"/>
              <a:t>In most cases, no. If you are an Authorized or Delegated Official listed on an approved existing enrollment in PECOS for your </a:t>
            </a:r>
            <a:r>
              <a:rPr lang="en-US" sz="1600" dirty="0" smtClean="0"/>
              <a:t>Organization, </a:t>
            </a:r>
            <a:r>
              <a:rPr lang="en-US" sz="1600" dirty="0"/>
              <a:t>your employment relationship will be automatically approved. If you are a Staff End User you must receive a request from your AO or DO registered in the system. If you are a newly enrolling entity, AO or DO that is not listed on an existing </a:t>
            </a:r>
            <a:r>
              <a:rPr lang="en-US" sz="1600" dirty="0" smtClean="0"/>
              <a:t>enrollment, </a:t>
            </a:r>
            <a:r>
              <a:rPr lang="en-US" sz="1600" dirty="0"/>
              <a:t>or an AO or DO for a 3rd Party that does not have an </a:t>
            </a:r>
            <a:r>
              <a:rPr lang="en-US" sz="1600" dirty="0" smtClean="0"/>
              <a:t>NPI and </a:t>
            </a:r>
            <a:r>
              <a:rPr lang="en-US" sz="1600" dirty="0"/>
              <a:t>does not </a:t>
            </a:r>
            <a:r>
              <a:rPr lang="en-US" sz="1600" dirty="0" smtClean="0"/>
              <a:t>qualify as an enrolling entity </a:t>
            </a:r>
            <a:r>
              <a:rPr lang="en-US" sz="1600" dirty="0"/>
              <a:t>then you will need </a:t>
            </a:r>
            <a:r>
              <a:rPr lang="en-US" sz="1600" dirty="0" smtClean="0"/>
              <a:t>to submit </a:t>
            </a:r>
            <a:r>
              <a:rPr lang="en-US" sz="1600" dirty="0"/>
              <a:t>IRS documentation to EUS for review prior to receiving approval for your role with the organization. </a:t>
            </a:r>
          </a:p>
          <a:p>
            <a:pPr marL="514350" indent="-514350">
              <a:buFont typeface="+mj-lt"/>
              <a:buAutoNum type="arabicPeriod" startAt="7"/>
            </a:pPr>
            <a:endParaRPr lang="en-US" sz="1600" dirty="0" smtClean="0"/>
          </a:p>
          <a:p>
            <a:pPr marL="514350" indent="-514350">
              <a:buFont typeface="+mj-lt"/>
              <a:buAutoNum type="arabicPeriod" startAt="7"/>
            </a:pPr>
            <a:r>
              <a:rPr lang="en-US" sz="1600" b="1" dirty="0" smtClean="0"/>
              <a:t>How </a:t>
            </a:r>
            <a:r>
              <a:rPr lang="en-US" sz="1600" b="1" dirty="0"/>
              <a:t>do I </a:t>
            </a:r>
            <a:r>
              <a:rPr lang="en-US" sz="1600" b="1" dirty="0" smtClean="0"/>
              <a:t>register </a:t>
            </a:r>
            <a:r>
              <a:rPr lang="en-US" sz="1600" b="1" dirty="0"/>
              <a:t>my 3</a:t>
            </a:r>
            <a:r>
              <a:rPr lang="en-US" sz="1600" b="1" baseline="30000" dirty="0"/>
              <a:t>rd</a:t>
            </a:r>
            <a:r>
              <a:rPr lang="en-US" sz="1600" b="1" dirty="0"/>
              <a:t> party </a:t>
            </a:r>
            <a:r>
              <a:rPr lang="en-US" sz="1600" b="1" dirty="0" smtClean="0"/>
              <a:t>Organization? </a:t>
            </a:r>
            <a:r>
              <a:rPr lang="en-US" sz="1600" dirty="0"/>
              <a:t>An appointed official </a:t>
            </a:r>
            <a:r>
              <a:rPr lang="en-US" sz="1600" dirty="0" smtClean="0"/>
              <a:t>with </a:t>
            </a:r>
            <a:r>
              <a:rPr lang="en-US" sz="1600" dirty="0"/>
              <a:t>the authority to legally bind that organization </a:t>
            </a:r>
            <a:r>
              <a:rPr lang="en-US" sz="1600" dirty="0" smtClean="0"/>
              <a:t>must register in I&amp;A, and then add the organization as his employer, and then follow directions to send appropriate documents to EUS.</a:t>
            </a:r>
          </a:p>
          <a:p>
            <a:pPr marL="514350" indent="-514350">
              <a:buFont typeface="+mj-lt"/>
              <a:buAutoNum type="arabicPeriod" startAt="7"/>
            </a:pPr>
            <a:endParaRPr lang="en-US" sz="1600" dirty="0"/>
          </a:p>
          <a:p>
            <a:pPr marL="514350" indent="-514350">
              <a:buFont typeface="+mj-lt"/>
              <a:buAutoNum type="arabicPeriod" startAt="7"/>
            </a:pPr>
            <a:r>
              <a:rPr lang="en-US" sz="1600" b="1" dirty="0"/>
              <a:t>How often will I need to re-establish Connections? </a:t>
            </a:r>
            <a:r>
              <a:rPr lang="en-US" sz="1600" dirty="0"/>
              <a:t>Once approved, a connection will not expire. Either party may login and remove the Connection at any time.</a:t>
            </a:r>
          </a:p>
          <a:p>
            <a:pPr marL="514350" indent="-514350">
              <a:buFont typeface="+mj-lt"/>
              <a:buAutoNum type="arabicPeriod" startAt="7"/>
            </a:pPr>
            <a:endParaRPr lang="en-US" sz="1600" dirty="0" smtClean="0"/>
          </a:p>
          <a:p>
            <a:pPr marL="514350" indent="-514350">
              <a:buFont typeface="+mj-lt"/>
              <a:buAutoNum type="arabicPeriod" startAt="7"/>
            </a:pPr>
            <a:r>
              <a:rPr lang="en-US" sz="1600" b="1" dirty="0" smtClean="0"/>
              <a:t>How do I access NPPES on behalf of a Provider? </a:t>
            </a:r>
            <a:r>
              <a:rPr lang="en-US" sz="1600" dirty="0" smtClean="0"/>
              <a:t>Today NPPES does not allow Connections, however we are working to add this functionality in the future.</a:t>
            </a:r>
            <a:endParaRPr lang="en-US" sz="1600" dirty="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chemeClr val="bg1"/>
                </a:solidFill>
              </a:rPr>
              <a:pPr/>
              <a:t>18</a:t>
            </a:fld>
            <a:endParaRPr lang="en-US" sz="1600"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 y="1118260"/>
            <a:ext cx="89185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1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One: Issues &amp; Concerns</a:t>
            </a:r>
            <a:endParaRPr lang="en-US" b="1" dirty="0"/>
          </a:p>
        </p:txBody>
      </p:sp>
      <p:sp>
        <p:nvSpPr>
          <p:cNvPr id="3" name="Content Placeholder 2"/>
          <p:cNvSpPr>
            <a:spLocks noGrp="1"/>
          </p:cNvSpPr>
          <p:nvPr>
            <p:ph idx="1"/>
          </p:nvPr>
        </p:nvSpPr>
        <p:spPr/>
        <p:txBody>
          <a:bodyPr>
            <a:noAutofit/>
          </a:bodyPr>
          <a:lstStyle/>
          <a:p>
            <a:r>
              <a:rPr lang="en-US" sz="1500" b="1" dirty="0" smtClean="0"/>
              <a:t>Not Receiving Emails </a:t>
            </a:r>
            <a:r>
              <a:rPr lang="en-US" sz="1500" dirty="0" smtClean="0"/>
              <a:t>- </a:t>
            </a:r>
            <a:r>
              <a:rPr lang="en-US" sz="1500" dirty="0"/>
              <a:t>The I&amp;A system is generating and successfully sending e-mails.  If you have not received an e-mail, please check your SPAM folder. We are continuing to look for ways to quickly reduce this burden.</a:t>
            </a:r>
          </a:p>
          <a:p>
            <a:endParaRPr lang="en-US" sz="1500" dirty="0" smtClean="0"/>
          </a:p>
          <a:p>
            <a:pPr lvl="0"/>
            <a:r>
              <a:rPr lang="en-US" sz="1500" b="1" dirty="0" smtClean="0"/>
              <a:t>Delay in receiving NPIs </a:t>
            </a:r>
            <a:r>
              <a:rPr lang="en-US" sz="1500" dirty="0" smtClean="0"/>
              <a:t>- Prior to 10/31 some users experienced delays in receiving their NPI’s. This  back log has been reduced, and users should see  Type I enumeration return to normal processing times.</a:t>
            </a:r>
          </a:p>
          <a:p>
            <a:pPr lvl="0"/>
            <a:endParaRPr lang="en-US" sz="1500" dirty="0" smtClean="0"/>
          </a:p>
          <a:p>
            <a:pPr lvl="0"/>
            <a:r>
              <a:rPr lang="en-US" sz="1500" b="1" dirty="0" smtClean="0"/>
              <a:t>No longer having access to same Information </a:t>
            </a:r>
            <a:r>
              <a:rPr lang="en-US" sz="1500" dirty="0" smtClean="0"/>
              <a:t>-  Prior to 10/23 users may have experienced issues with access to information they were able to see prior to the update. This has been corrected and  should no longer be an issue for users.</a:t>
            </a:r>
            <a:r>
              <a:rPr lang="en-US" sz="1500" dirty="0"/>
              <a:t> </a:t>
            </a:r>
            <a:r>
              <a:rPr lang="en-US" sz="1500" dirty="0" smtClean="0"/>
              <a:t>If it is please verify your role under My Profile, and contact your Authorized or Delegated Official to ensure you have appropriate access to all your providers.</a:t>
            </a:r>
          </a:p>
          <a:p>
            <a:pPr lvl="0"/>
            <a:endParaRPr lang="en-US" sz="1500" dirty="0"/>
          </a:p>
          <a:p>
            <a:r>
              <a:rPr lang="en-US" sz="1500" b="1" dirty="0" smtClean="0"/>
              <a:t>Missing Secret Questions – </a:t>
            </a:r>
            <a:r>
              <a:rPr lang="en-US" sz="1500" dirty="0" smtClean="0"/>
              <a:t>If your account does not have at least 3 secret questions associated with it, then you will be required to call EUS the first time you reset your password. </a:t>
            </a:r>
            <a:r>
              <a:rPr lang="en-US" sz="1500" dirty="0"/>
              <a:t>We are continuing to look for ways to quickly reduce this burden</a:t>
            </a:r>
            <a:r>
              <a:rPr lang="en-US" sz="1500" dirty="0" smtClean="0"/>
              <a:t>.</a:t>
            </a:r>
          </a:p>
        </p:txBody>
      </p:sp>
      <p:sp>
        <p:nvSpPr>
          <p:cNvPr id="4" name="Slide Number Placeholder 3"/>
          <p:cNvSpPr>
            <a:spLocks noGrp="1"/>
          </p:cNvSpPr>
          <p:nvPr>
            <p:ph type="sldNum" sz="quarter" idx="12"/>
          </p:nvPr>
        </p:nvSpPr>
        <p:spPr/>
        <p:txBody>
          <a:bodyPr/>
          <a:lstStyle/>
          <a:p>
            <a:fld id="{7D217DA5-5A25-4D66-872B-59DDB2E48A56}" type="slidenum">
              <a:rPr lang="en-US" sz="1600" smtClean="0">
                <a:solidFill>
                  <a:schemeClr val="bg1"/>
                </a:solidFill>
              </a:rPr>
              <a:pPr/>
              <a:t>19</a:t>
            </a:fld>
            <a:endParaRPr lang="en-US" sz="1600" dirty="0">
              <a:solidFill>
                <a:schemeClr val="bg1"/>
              </a:solidFill>
            </a:endParaRPr>
          </a:p>
        </p:txBody>
      </p:sp>
    </p:spTree>
    <p:extLst>
      <p:ext uri="{BB962C8B-B14F-4D97-AF65-F5344CB8AC3E}">
        <p14:creationId xmlns:p14="http://schemas.microsoft.com/office/powerpoint/2010/main" val="301194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lvl="0" algn="l"/>
            <a:r>
              <a:rPr lang="en-US" sz="3600" b="1" dirty="0"/>
              <a:t>Medicare Learning Network</a:t>
            </a:r>
            <a:r>
              <a:rPr lang="en-US" sz="3600" b="1" dirty="0" smtClean="0"/>
              <a:t>®</a:t>
            </a:r>
            <a:endParaRPr lang="en-US" sz="3600" dirty="0"/>
          </a:p>
        </p:txBody>
      </p:sp>
      <p:sp>
        <p:nvSpPr>
          <p:cNvPr id="5" name="Content Placeholder 4"/>
          <p:cNvSpPr>
            <a:spLocks noGrp="1"/>
          </p:cNvSpPr>
          <p:nvPr>
            <p:ph idx="1"/>
          </p:nvPr>
        </p:nvSpPr>
        <p:spPr/>
        <p:txBody>
          <a:bodyPr>
            <a:normAutofit/>
          </a:bodyPr>
          <a:lstStyle/>
          <a:p>
            <a:pPr lvl="0"/>
            <a:r>
              <a:rPr lang="en-US" sz="2400" dirty="0" smtClean="0"/>
              <a:t>This </a:t>
            </a:r>
            <a:r>
              <a:rPr lang="en-US" sz="2400" dirty="0"/>
              <a:t>MLN Connects™ National Provider Call (MLN Connects Call) is part of the Medicare Learning Network® (MLN), a registered trademark of the Centers for Medicare &amp; Medicaid Services (CMS), and is the brand name for official information health care professionals can trust. </a:t>
            </a:r>
            <a:br>
              <a:rPr lang="en-US" sz="2400" dirty="0"/>
            </a:br>
            <a:endParaRPr lang="en-US" sz="2400" dirty="0"/>
          </a:p>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7D217DA5-5A25-4D66-872B-59DDB2E48A56}" type="slidenum">
              <a:rPr lang="en-US" sz="1600">
                <a:solidFill>
                  <a:srgbClr val="FFFFFF"/>
                </a:solidFill>
              </a:rPr>
              <a:pPr/>
              <a:t>2</a:t>
            </a:fld>
            <a:endParaRPr lang="en-US" sz="1600" dirty="0">
              <a:solidFill>
                <a:srgbClr val="FFFFFF"/>
              </a:solidFill>
            </a:endParaRPr>
          </a:p>
        </p:txBody>
      </p:sp>
    </p:spTree>
    <p:extLst>
      <p:ext uri="{BB962C8B-B14F-4D97-AF65-F5344CB8AC3E}">
        <p14:creationId xmlns:p14="http://schemas.microsoft.com/office/powerpoint/2010/main" val="689060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Resources</a:t>
            </a:r>
            <a:endParaRPr lang="en-US" b="1" dirty="0"/>
          </a:p>
        </p:txBody>
      </p:sp>
      <p:sp>
        <p:nvSpPr>
          <p:cNvPr id="5" name="Content Placeholder 4"/>
          <p:cNvSpPr>
            <a:spLocks noGrp="1"/>
          </p:cNvSpPr>
          <p:nvPr>
            <p:ph idx="1"/>
          </p:nvPr>
        </p:nvSpPr>
        <p:spPr/>
        <p:txBody>
          <a:bodyPr>
            <a:normAutofit/>
          </a:bodyPr>
          <a:lstStyle/>
          <a:p>
            <a:r>
              <a:rPr lang="en-US" sz="2400" dirty="0" smtClean="0"/>
              <a:t>I&amp;A Home Page: </a:t>
            </a:r>
            <a:r>
              <a:rPr lang="en-US" sz="2400" dirty="0" smtClean="0">
                <a:hlinkClick r:id="rId2"/>
              </a:rPr>
              <a:t>https://nppes.cms.hhs.gov/IAWeb/login.do</a:t>
            </a:r>
            <a:endParaRPr lang="en-US" sz="2400" dirty="0" smtClean="0"/>
          </a:p>
          <a:p>
            <a:pPr lvl="1"/>
            <a:r>
              <a:rPr lang="en-US" sz="2400" dirty="0" smtClean="0"/>
              <a:t>Login</a:t>
            </a:r>
          </a:p>
          <a:p>
            <a:pPr lvl="1"/>
            <a:r>
              <a:rPr lang="en-US" sz="2400" dirty="0" smtClean="0"/>
              <a:t>Quick Reference Guides</a:t>
            </a:r>
          </a:p>
          <a:p>
            <a:pPr lvl="1"/>
            <a:r>
              <a:rPr lang="en-US" sz="2400" dirty="0" smtClean="0"/>
              <a:t>FAQs</a:t>
            </a:r>
          </a:p>
          <a:p>
            <a:pPr lvl="1"/>
            <a:r>
              <a:rPr lang="en-US" sz="2400" dirty="0" smtClean="0"/>
              <a:t>Video Tutorials</a:t>
            </a:r>
          </a:p>
          <a:p>
            <a:pPr lvl="1"/>
            <a:endParaRPr lang="en-US" sz="2400" dirty="0" smtClean="0"/>
          </a:p>
          <a:p>
            <a:r>
              <a:rPr lang="en-US" sz="2400" dirty="0" smtClean="0"/>
              <a:t>For question related to contact the External User Services (EUS) Help Desk at 1-866-484-8049 or </a:t>
            </a:r>
            <a:r>
              <a:rPr lang="en-US" sz="2400" dirty="0" smtClean="0">
                <a:hlinkClick r:id="rId3"/>
              </a:rPr>
              <a:t>EUSSupport@cgi.com</a:t>
            </a:r>
            <a:r>
              <a:rPr lang="en-US" sz="2400" dirty="0" smtClean="0"/>
              <a:t> </a:t>
            </a:r>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chemeClr val="bg1"/>
                </a:solidFill>
              </a:rPr>
              <a:pPr/>
              <a:t>20</a:t>
            </a:fld>
            <a:endParaRPr lang="en-US" sz="1600" dirty="0">
              <a:solidFill>
                <a:schemeClr val="bg1"/>
              </a:solidFill>
            </a:endParaRPr>
          </a:p>
        </p:txBody>
      </p:sp>
    </p:spTree>
    <p:extLst>
      <p:ext uri="{BB962C8B-B14F-4D97-AF65-F5344CB8AC3E}">
        <p14:creationId xmlns:p14="http://schemas.microsoft.com/office/powerpoint/2010/main" val="33017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Question and Answer Session</a:t>
            </a:r>
            <a:endParaRPr lang="en-US" b="1" dirty="0"/>
          </a:p>
        </p:txBody>
      </p:sp>
      <p:sp>
        <p:nvSpPr>
          <p:cNvPr id="7" name="Slide Number Placeholder 6"/>
          <p:cNvSpPr>
            <a:spLocks noGrp="1"/>
          </p:cNvSpPr>
          <p:nvPr>
            <p:ph type="sldNum" sz="quarter" idx="12"/>
          </p:nvPr>
        </p:nvSpPr>
        <p:spPr/>
        <p:txBody>
          <a:bodyPr vert="horz" lIns="91440" tIns="45720" rIns="91440" bIns="45720" rtlCol="0" anchor="ctr"/>
          <a:lstStyle/>
          <a:p>
            <a:fld id="{7D217DA5-5A25-4D66-872B-59DDB2E48A56}" type="slidenum">
              <a:rPr lang="en-US" sz="1600">
                <a:solidFill>
                  <a:srgbClr val="FFFFFF"/>
                </a:solidFill>
              </a:rPr>
              <a:pPr/>
              <a:t>21</a:t>
            </a:fld>
            <a:endParaRPr lang="en-US" sz="1600">
              <a:solidFill>
                <a:srgbClr val="FFFFFF"/>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56" y="3357442"/>
            <a:ext cx="7659687" cy="14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93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a:t>Evaluate Your Experience</a:t>
            </a:r>
            <a:endParaRPr lang="en-US" sz="3600" dirty="0"/>
          </a:p>
        </p:txBody>
      </p:sp>
      <p:sp>
        <p:nvSpPr>
          <p:cNvPr id="5" name="Content Placeholder 4"/>
          <p:cNvSpPr>
            <a:spLocks noGrp="1"/>
          </p:cNvSpPr>
          <p:nvPr>
            <p:ph idx="1"/>
          </p:nvPr>
        </p:nvSpPr>
        <p:spPr/>
        <p:txBody>
          <a:bodyPr>
            <a:normAutofit fontScale="70000" lnSpcReduction="20000"/>
          </a:bodyPr>
          <a:lstStyle/>
          <a:p>
            <a:pPr lvl="0"/>
            <a:r>
              <a:rPr lang="en-US" dirty="0"/>
              <a:t>Please help us continue to improve the MLN Connects National Provider Call Program by providing your feedback about today’s call.</a:t>
            </a:r>
          </a:p>
          <a:p>
            <a:endParaRPr lang="en-US" dirty="0"/>
          </a:p>
          <a:p>
            <a:pPr lvl="0"/>
            <a:r>
              <a:rPr lang="en-US" dirty="0"/>
              <a:t>To </a:t>
            </a:r>
            <a:r>
              <a:rPr lang="en-US" dirty="0" smtClean="0"/>
              <a:t>complete </a:t>
            </a:r>
            <a:r>
              <a:rPr lang="en-US" dirty="0"/>
              <a:t>the evaluation, visit </a:t>
            </a:r>
            <a:r>
              <a:rPr lang="en-US" u="sng" dirty="0">
                <a:hlinkClick r:id="rId2"/>
              </a:rPr>
              <a:t>http://npc.blhtech.com/</a:t>
            </a:r>
            <a:r>
              <a:rPr lang="en-US" dirty="0"/>
              <a:t> and select the title for today’s call.</a:t>
            </a:r>
          </a:p>
          <a:p>
            <a:endParaRPr lang="en-US" dirty="0"/>
          </a:p>
          <a:p>
            <a:pPr lvl="0"/>
            <a:r>
              <a:rPr lang="en-US" dirty="0"/>
              <a:t>Evaluations are anonymous, </a:t>
            </a:r>
            <a:r>
              <a:rPr lang="en-US" dirty="0" smtClean="0"/>
              <a:t>confidential, </a:t>
            </a:r>
            <a:r>
              <a:rPr lang="en-US" dirty="0"/>
              <a:t>and voluntary.</a:t>
            </a:r>
          </a:p>
          <a:p>
            <a:endParaRPr lang="en-US" dirty="0"/>
          </a:p>
          <a:p>
            <a:pPr lvl="0"/>
            <a:r>
              <a:rPr lang="en-US" dirty="0"/>
              <a:t>All registrants will receive a reminder email about the evaluation for this call. Please disregard the email if you have already completed the evaluation.</a:t>
            </a:r>
          </a:p>
          <a:p>
            <a:endParaRPr lang="en-US" dirty="0"/>
          </a:p>
          <a:p>
            <a:pPr lvl="0"/>
            <a:r>
              <a:rPr lang="en-US" dirty="0"/>
              <a:t>We appreciate your feedback.</a:t>
            </a:r>
          </a:p>
        </p:txBody>
      </p:sp>
      <p:sp>
        <p:nvSpPr>
          <p:cNvPr id="6" name="Slide Number Placeholder 5"/>
          <p:cNvSpPr>
            <a:spLocks noGrp="1"/>
          </p:cNvSpPr>
          <p:nvPr>
            <p:ph type="sldNum" sz="quarter" idx="12"/>
          </p:nvPr>
        </p:nvSpPr>
        <p:spPr/>
        <p:txBody>
          <a:bodyPr/>
          <a:lstStyle/>
          <a:p>
            <a:fld id="{7D217DA5-5A25-4D66-872B-59DDB2E48A56}" type="slidenum">
              <a:rPr lang="en-US" sz="1600" smtClean="0">
                <a:solidFill>
                  <a:srgbClr val="FFFFFF"/>
                </a:solidFill>
              </a:rPr>
              <a:t>22</a:t>
            </a:fld>
            <a:endParaRPr lang="en-US" sz="1600" dirty="0">
              <a:solidFill>
                <a:srgbClr val="FFFFFF"/>
              </a:solidFill>
            </a:endParaRPr>
          </a:p>
        </p:txBody>
      </p:sp>
    </p:spTree>
    <p:extLst>
      <p:ext uri="{BB962C8B-B14F-4D97-AF65-F5344CB8AC3E}">
        <p14:creationId xmlns:p14="http://schemas.microsoft.com/office/powerpoint/2010/main" val="280621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lgn="l"/>
            <a:r>
              <a:rPr lang="en-US" sz="3600" b="1" dirty="0"/>
              <a:t>Thank </a:t>
            </a:r>
            <a:r>
              <a:rPr lang="en-US" sz="3600" b="1" dirty="0" smtClean="0"/>
              <a:t>You</a:t>
            </a:r>
            <a:endParaRPr lang="en-US" sz="3600" dirty="0"/>
          </a:p>
        </p:txBody>
      </p:sp>
      <p:sp>
        <p:nvSpPr>
          <p:cNvPr id="5" name="Content Placeholder 4"/>
          <p:cNvSpPr>
            <a:spLocks noGrp="1"/>
          </p:cNvSpPr>
          <p:nvPr>
            <p:ph idx="1"/>
          </p:nvPr>
        </p:nvSpPr>
        <p:spPr/>
        <p:txBody>
          <a:bodyPr>
            <a:normAutofit/>
          </a:bodyPr>
          <a:lstStyle/>
          <a:p>
            <a:pPr marL="225425" lvl="0" indent="0">
              <a:buNone/>
            </a:pPr>
            <a:endParaRPr lang="en-US" sz="1800" dirty="0" smtClean="0"/>
          </a:p>
          <a:p>
            <a:pPr marL="465138" lvl="0" indent="-239713"/>
            <a:endParaRPr lang="en-US" sz="1800" dirty="0"/>
          </a:p>
          <a:p>
            <a:pPr marL="465138" lvl="0" indent="-239713"/>
            <a:r>
              <a:rPr lang="en-US" sz="1800" dirty="0" smtClean="0"/>
              <a:t>For </a:t>
            </a:r>
            <a:r>
              <a:rPr lang="en-US" sz="1800" dirty="0"/>
              <a:t>more information about the MLN Connects National Provider Call Program, please visit </a:t>
            </a:r>
            <a:r>
              <a:rPr lang="en-US" sz="1800" dirty="0">
                <a:hlinkClick r:id="rId2"/>
              </a:rPr>
              <a:t>http://cms.gov/Outreach-and-Education/Outreach/NPC/index.html</a:t>
            </a:r>
            <a:r>
              <a:rPr lang="en-US" sz="1800" dirty="0"/>
              <a:t> </a:t>
            </a:r>
          </a:p>
          <a:p>
            <a:pPr marL="288925" lvl="0" indent="-1588">
              <a:buNone/>
              <a:defRPr/>
            </a:pPr>
            <a:endParaRPr lang="en-US" sz="1800" dirty="0"/>
          </a:p>
          <a:p>
            <a:pPr marL="465138" indent="-239713">
              <a:defRPr/>
            </a:pPr>
            <a:r>
              <a:rPr lang="en-US" sz="1800" dirty="0"/>
              <a:t>For more information about the Medicare Learning Network (MLN), please visit </a:t>
            </a:r>
            <a:r>
              <a:rPr lang="en-US" sz="1800" dirty="0">
                <a:hlinkClick r:id="rId3"/>
              </a:rPr>
              <a:t>http://</a:t>
            </a:r>
            <a:r>
              <a:rPr lang="en-US" sz="1800" dirty="0" smtClean="0">
                <a:hlinkClick r:id="rId3"/>
              </a:rPr>
              <a:t>cms.gov/Outreach-and-Education/Medicare-Learning-Network-MLN/MLNGenInfo/index.html</a:t>
            </a:r>
            <a:endParaRPr lang="en-US" sz="1800" dirty="0" smtClean="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rgbClr val="FFFFFF"/>
                </a:solidFill>
              </a:rPr>
              <a:t>23</a:t>
            </a:fld>
            <a:endParaRPr lang="en-US" sz="1600" dirty="0">
              <a:solidFill>
                <a:srgbClr val="FFFFFF"/>
              </a:solidFill>
            </a:endParaRPr>
          </a:p>
        </p:txBody>
      </p:sp>
    </p:spTree>
    <p:extLst>
      <p:ext uri="{BB962C8B-B14F-4D97-AF65-F5344CB8AC3E}">
        <p14:creationId xmlns:p14="http://schemas.microsoft.com/office/powerpoint/2010/main" val="267077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lvl="0" algn="l"/>
            <a:r>
              <a:rPr lang="en-US" sz="3600" b="1" dirty="0" smtClean="0"/>
              <a:t>Disclaimer</a:t>
            </a:r>
            <a:endParaRPr lang="en-US" sz="3600" dirty="0"/>
          </a:p>
        </p:txBody>
      </p:sp>
      <p:sp>
        <p:nvSpPr>
          <p:cNvPr id="6" name="Content Placeholder 5"/>
          <p:cNvSpPr>
            <a:spLocks noGrp="1"/>
          </p:cNvSpPr>
          <p:nvPr>
            <p:ph idx="1"/>
          </p:nvPr>
        </p:nvSpPr>
        <p:spPr/>
        <p:txBody>
          <a:bodyPr>
            <a:normAutofit fontScale="77500" lnSpcReduction="20000"/>
          </a:bodyPr>
          <a:lstStyle/>
          <a:p>
            <a:pPr marL="0" indent="0">
              <a:buNone/>
            </a:pPr>
            <a:r>
              <a:rPr lang="en-US" dirty="0"/>
              <a:t>This presentation was current at the time it was published or uploaded onto the web. Medicare policy changes frequently so links to the source documents have been provided within the document for your reference.</a:t>
            </a:r>
          </a:p>
          <a:p>
            <a:endParaRPr lang="en-US" dirty="0"/>
          </a:p>
          <a:p>
            <a:pPr marL="0" indent="0">
              <a:buNone/>
            </a:pPr>
            <a:r>
              <a:rPr lang="en-US" dirty="0"/>
              <a:t>This presentation 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p>
          <a:p>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p>
            <a:fld id="{7D217DA5-5A25-4D66-872B-59DDB2E48A56}" type="slidenum">
              <a:rPr lang="en-US" sz="1600">
                <a:solidFill>
                  <a:srgbClr val="FFFFFF"/>
                </a:solidFill>
              </a:rPr>
              <a:pPr/>
              <a:t>3</a:t>
            </a:fld>
            <a:endParaRPr lang="en-US" sz="1600" dirty="0">
              <a:solidFill>
                <a:srgbClr val="FFFFFF"/>
              </a:solidFill>
            </a:endParaRPr>
          </a:p>
        </p:txBody>
      </p:sp>
    </p:spTree>
    <p:extLst>
      <p:ext uri="{BB962C8B-B14F-4D97-AF65-F5344CB8AC3E}">
        <p14:creationId xmlns:p14="http://schemas.microsoft.com/office/powerpoint/2010/main" val="174169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smtClean="0"/>
              <a:t>Today’s Speakers</a:t>
            </a:r>
            <a:endParaRPr lang="en-US" sz="3600" b="1" dirty="0"/>
          </a:p>
        </p:txBody>
      </p:sp>
      <p:sp>
        <p:nvSpPr>
          <p:cNvPr id="5" name="Content Placeholder 4"/>
          <p:cNvSpPr>
            <a:spLocks noGrp="1"/>
          </p:cNvSpPr>
          <p:nvPr>
            <p:ph idx="1"/>
          </p:nvPr>
        </p:nvSpPr>
        <p:spPr/>
        <p:txBody>
          <a:bodyPr>
            <a:normAutofit fontScale="77500" lnSpcReduction="20000"/>
          </a:bodyPr>
          <a:lstStyle/>
          <a:p>
            <a:r>
              <a:rPr lang="en-US" b="1" dirty="0" smtClean="0">
                <a:solidFill>
                  <a:schemeClr val="tx2"/>
                </a:solidFill>
              </a:rPr>
              <a:t>Zabeen Chong</a:t>
            </a:r>
            <a:r>
              <a:rPr lang="en-US" sz="2600" dirty="0" smtClean="0"/>
              <a:t>, Director </a:t>
            </a:r>
          </a:p>
          <a:p>
            <a:pPr marL="0" indent="0">
              <a:buNone/>
            </a:pPr>
            <a:r>
              <a:rPr lang="en-US" b="1" dirty="0" smtClean="0">
                <a:solidFill>
                  <a:schemeClr val="tx2"/>
                </a:solidFill>
              </a:rPr>
              <a:t>    </a:t>
            </a:r>
            <a:r>
              <a:rPr lang="en-US" sz="2600" dirty="0" smtClean="0"/>
              <a:t>Provider Enrollment Operations Group (PEOG),</a:t>
            </a:r>
          </a:p>
          <a:p>
            <a:pPr marL="0" indent="0">
              <a:buNone/>
            </a:pPr>
            <a:r>
              <a:rPr lang="en-US" sz="2600" dirty="0" smtClean="0"/>
              <a:t>     Center for Program Integrity</a:t>
            </a:r>
          </a:p>
          <a:p>
            <a:pPr marL="0" indent="0">
              <a:buNone/>
            </a:pPr>
            <a:endParaRPr lang="en-US" sz="2800" dirty="0" smtClean="0"/>
          </a:p>
          <a:p>
            <a:r>
              <a:rPr lang="en-US" b="1" dirty="0" smtClean="0">
                <a:solidFill>
                  <a:schemeClr val="tx2"/>
                </a:solidFill>
              </a:rPr>
              <a:t>Richard Gilbert</a:t>
            </a:r>
            <a:r>
              <a:rPr lang="en-US" sz="2600" dirty="0" smtClean="0"/>
              <a:t>, Director</a:t>
            </a:r>
          </a:p>
          <a:p>
            <a:pPr marL="0" indent="0">
              <a:buNone/>
            </a:pPr>
            <a:r>
              <a:rPr lang="en-US" sz="2800" dirty="0" smtClean="0"/>
              <a:t>     </a:t>
            </a:r>
            <a:r>
              <a:rPr lang="en-US" sz="2600" dirty="0" smtClean="0"/>
              <a:t>Division of Enrollment Systems</a:t>
            </a:r>
          </a:p>
          <a:p>
            <a:pPr marL="0" indent="0">
              <a:buNone/>
            </a:pPr>
            <a:r>
              <a:rPr lang="en-US" sz="2600" dirty="0" smtClean="0"/>
              <a:t>     Provider Enrollment Operations Group (PEOG),</a:t>
            </a:r>
          </a:p>
          <a:p>
            <a:pPr marL="0" indent="0">
              <a:buNone/>
            </a:pPr>
            <a:r>
              <a:rPr lang="en-US" sz="2600" dirty="0" smtClean="0"/>
              <a:t>     Center for Program Integrity</a:t>
            </a:r>
          </a:p>
          <a:p>
            <a:pPr marL="0" indent="0">
              <a:buNone/>
            </a:pPr>
            <a:endParaRPr lang="en-US" sz="2800" dirty="0" smtClean="0"/>
          </a:p>
          <a:p>
            <a:r>
              <a:rPr lang="en-US" b="1" dirty="0" smtClean="0">
                <a:solidFill>
                  <a:schemeClr val="tx2"/>
                </a:solidFill>
              </a:rPr>
              <a:t>Alisha Banks</a:t>
            </a:r>
            <a:r>
              <a:rPr lang="en-US" sz="2600" dirty="0" smtClean="0"/>
              <a:t>, Health Insurance Specialist</a:t>
            </a:r>
          </a:p>
          <a:p>
            <a:pPr marL="0" indent="0">
              <a:buNone/>
            </a:pPr>
            <a:r>
              <a:rPr lang="en-US" sz="2800" dirty="0"/>
              <a:t> </a:t>
            </a:r>
            <a:r>
              <a:rPr lang="en-US" sz="2800" dirty="0" smtClean="0"/>
              <a:t>    Division </a:t>
            </a:r>
            <a:r>
              <a:rPr lang="en-US" sz="2800" dirty="0"/>
              <a:t>of Enrollment Systems</a:t>
            </a:r>
          </a:p>
          <a:p>
            <a:pPr marL="0" indent="0">
              <a:buNone/>
            </a:pPr>
            <a:r>
              <a:rPr lang="en-US" sz="2800" dirty="0"/>
              <a:t>     Provider Enrollment Operations Group (PEOG),</a:t>
            </a:r>
          </a:p>
          <a:p>
            <a:pPr marL="0" indent="0">
              <a:buNone/>
            </a:pPr>
            <a:r>
              <a:rPr lang="en-US" sz="2800" dirty="0"/>
              <a:t>     Center for Program Integrity</a:t>
            </a:r>
          </a:p>
          <a:p>
            <a:pPr marL="457200" lvl="1" indent="0">
              <a:buNone/>
            </a:pPr>
            <a:endParaRPr lang="en-US" sz="2400" b="1" dirty="0" smtClean="0">
              <a:solidFill>
                <a:schemeClr val="tx2"/>
              </a:solidFill>
            </a:endParaRPr>
          </a:p>
          <a:p>
            <a:pPr marL="0" indent="0">
              <a:buNone/>
            </a:pPr>
            <a:endParaRPr lang="en-US" sz="2800" dirty="0" smtClean="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rgbClr val="FFFFFF"/>
                </a:solidFill>
              </a:rPr>
              <a:t>4</a:t>
            </a:fld>
            <a:endParaRPr lang="en-US" sz="1600" dirty="0">
              <a:solidFill>
                <a:srgbClr val="FFFFFF"/>
              </a:solidFill>
            </a:endParaRPr>
          </a:p>
        </p:txBody>
      </p:sp>
    </p:spTree>
    <p:extLst>
      <p:ext uri="{BB962C8B-B14F-4D97-AF65-F5344CB8AC3E}">
        <p14:creationId xmlns:p14="http://schemas.microsoft.com/office/powerpoint/2010/main" val="103526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smtClean="0"/>
              <a:t>Agenda</a:t>
            </a:r>
            <a:endParaRPr lang="en-US" sz="3600" b="1" dirty="0"/>
          </a:p>
        </p:txBody>
      </p:sp>
      <p:sp>
        <p:nvSpPr>
          <p:cNvPr id="5" name="Content Placeholder 4"/>
          <p:cNvSpPr>
            <a:spLocks noGrp="1"/>
          </p:cNvSpPr>
          <p:nvPr>
            <p:ph idx="1"/>
          </p:nvPr>
        </p:nvSpPr>
        <p:spPr/>
        <p:txBody>
          <a:bodyPr>
            <a:normAutofit fontScale="77500" lnSpcReduction="20000"/>
          </a:bodyPr>
          <a:lstStyle/>
          <a:p>
            <a:r>
              <a:rPr lang="en-US" dirty="0"/>
              <a:t>Opening </a:t>
            </a:r>
            <a:r>
              <a:rPr lang="en-US" dirty="0" smtClean="0"/>
              <a:t>remarks</a:t>
            </a:r>
          </a:p>
          <a:p>
            <a:endParaRPr lang="en-US" dirty="0"/>
          </a:p>
          <a:p>
            <a:r>
              <a:rPr lang="en-US" dirty="0" smtClean="0"/>
              <a:t>Overview of I&amp;A</a:t>
            </a:r>
          </a:p>
          <a:p>
            <a:endParaRPr lang="en-US" dirty="0" smtClean="0"/>
          </a:p>
          <a:p>
            <a:r>
              <a:rPr lang="en-US" dirty="0" smtClean="0"/>
              <a:t>Review of Enhancements</a:t>
            </a:r>
          </a:p>
          <a:p>
            <a:endParaRPr lang="en-US" dirty="0" smtClean="0"/>
          </a:p>
          <a:p>
            <a:r>
              <a:rPr lang="en-US" dirty="0" smtClean="0"/>
              <a:t>Top 10 FAQs</a:t>
            </a:r>
          </a:p>
          <a:p>
            <a:endParaRPr lang="en-US" dirty="0"/>
          </a:p>
          <a:p>
            <a:r>
              <a:rPr lang="en-US" dirty="0" smtClean="0"/>
              <a:t>Useful Resources</a:t>
            </a:r>
          </a:p>
          <a:p>
            <a:endParaRPr lang="en-US" dirty="0"/>
          </a:p>
          <a:p>
            <a:r>
              <a:rPr lang="en-US" dirty="0"/>
              <a:t>Question and Answer Session</a:t>
            </a:r>
          </a:p>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7D217DA5-5A25-4D66-872B-59DDB2E48A56}" type="slidenum">
              <a:rPr lang="en-US" sz="1600">
                <a:solidFill>
                  <a:srgbClr val="FFFFFF"/>
                </a:solidFill>
              </a:rPr>
              <a:pPr/>
              <a:t>5</a:t>
            </a:fld>
            <a:endParaRPr lang="en-US" sz="1600" dirty="0">
              <a:solidFill>
                <a:srgbClr val="FFFFFF"/>
              </a:solidFill>
            </a:endParaRPr>
          </a:p>
        </p:txBody>
      </p:sp>
    </p:spTree>
    <p:extLst>
      <p:ext uri="{BB962C8B-B14F-4D97-AF65-F5344CB8AC3E}">
        <p14:creationId xmlns:p14="http://schemas.microsoft.com/office/powerpoint/2010/main" val="251819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t>What is the Identity &amp; Access Management System (I&amp;A)</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The I&amp;A System is where users register for usernames and passwords to access:</a:t>
            </a:r>
          </a:p>
          <a:p>
            <a:pPr lvl="1"/>
            <a:r>
              <a:rPr lang="en-US" dirty="0" smtClean="0"/>
              <a:t>PECOS</a:t>
            </a:r>
          </a:p>
          <a:p>
            <a:pPr lvl="1"/>
            <a:r>
              <a:rPr lang="en-US" dirty="0" smtClean="0"/>
              <a:t>NPPES</a:t>
            </a:r>
          </a:p>
          <a:p>
            <a:pPr lvl="1"/>
            <a:r>
              <a:rPr lang="en-US" dirty="0" smtClean="0"/>
              <a:t>Electronic </a:t>
            </a:r>
            <a:r>
              <a:rPr lang="en-US" dirty="0"/>
              <a:t>Health Records (EHR) Incentive </a:t>
            </a:r>
            <a:r>
              <a:rPr lang="en-US" dirty="0" smtClean="0"/>
              <a:t>Program</a:t>
            </a:r>
          </a:p>
          <a:p>
            <a:endParaRPr lang="en-US" dirty="0"/>
          </a:p>
          <a:p>
            <a:r>
              <a:rPr lang="en-US" dirty="0" smtClean="0"/>
              <a:t>The I&amp;A System works behind the scenes, and controls what users are able to access in those systems. </a:t>
            </a:r>
          </a:p>
          <a:p>
            <a:endParaRPr lang="en-US" dirty="0" smtClean="0"/>
          </a:p>
          <a:p>
            <a:r>
              <a:rPr lang="en-US" dirty="0" smtClean="0"/>
              <a:t>Choosing to approve others to work on your behalf in these systems is </a:t>
            </a:r>
            <a:r>
              <a:rPr lang="en-US" u="sng" dirty="0" smtClean="0"/>
              <a:t>not</a:t>
            </a:r>
            <a:r>
              <a:rPr lang="en-US" dirty="0" smtClean="0"/>
              <a:t> required, and has </a:t>
            </a:r>
            <a:r>
              <a:rPr lang="en-US" dirty="0"/>
              <a:t>no impact to claims </a:t>
            </a:r>
            <a:r>
              <a:rPr lang="en-US" dirty="0" smtClean="0"/>
              <a:t>payments. </a:t>
            </a:r>
          </a:p>
        </p:txBody>
      </p:sp>
      <p:sp>
        <p:nvSpPr>
          <p:cNvPr id="4" name="Slide Number Placeholder 3"/>
          <p:cNvSpPr>
            <a:spLocks noGrp="1"/>
          </p:cNvSpPr>
          <p:nvPr>
            <p:ph type="sldNum" sz="quarter" idx="12"/>
          </p:nvPr>
        </p:nvSpPr>
        <p:spPr/>
        <p:txBody>
          <a:bodyPr/>
          <a:lstStyle/>
          <a:p>
            <a:fld id="{7D217DA5-5A25-4D66-872B-59DDB2E48A56}" type="slidenum">
              <a:rPr lang="en-US" sz="1600" smtClean="0">
                <a:solidFill>
                  <a:schemeClr val="bg1"/>
                </a:solidFill>
              </a:rPr>
              <a:t>6</a:t>
            </a:fld>
            <a:endParaRPr lang="en-US" sz="1600" dirty="0">
              <a:solidFill>
                <a:schemeClr val="bg1"/>
              </a:solidFill>
            </a:endParaRPr>
          </a:p>
        </p:txBody>
      </p:sp>
    </p:spTree>
    <p:extLst>
      <p:ext uri="{BB962C8B-B14F-4D97-AF65-F5344CB8AC3E}">
        <p14:creationId xmlns:p14="http://schemas.microsoft.com/office/powerpoint/2010/main" val="317961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smtClean="0"/>
              <a:t>Challenges</a:t>
            </a:r>
            <a:endParaRPr lang="en-US" sz="3600" b="1" dirty="0"/>
          </a:p>
        </p:txBody>
      </p:sp>
      <p:sp>
        <p:nvSpPr>
          <p:cNvPr id="5" name="Content Placeholder 4"/>
          <p:cNvSpPr>
            <a:spLocks noGrp="1"/>
          </p:cNvSpPr>
          <p:nvPr>
            <p:ph idx="1"/>
          </p:nvPr>
        </p:nvSpPr>
        <p:spPr/>
        <p:txBody>
          <a:bodyPr>
            <a:normAutofit fontScale="77500" lnSpcReduction="20000"/>
          </a:bodyPr>
          <a:lstStyle/>
          <a:p>
            <a:r>
              <a:rPr lang="en-US" dirty="0"/>
              <a:t>Individual Providers </a:t>
            </a:r>
            <a:r>
              <a:rPr lang="en-US" dirty="0" smtClean="0"/>
              <a:t>can </a:t>
            </a:r>
            <a:r>
              <a:rPr lang="en-US" dirty="0"/>
              <a:t>not assign someone to work on their behalf in PECOS</a:t>
            </a:r>
          </a:p>
          <a:p>
            <a:endParaRPr lang="en-US" dirty="0"/>
          </a:p>
          <a:p>
            <a:r>
              <a:rPr lang="en-US" dirty="0"/>
              <a:t>Sharing of personal account information caused security violations</a:t>
            </a:r>
          </a:p>
          <a:p>
            <a:endParaRPr lang="en-US" dirty="0"/>
          </a:p>
          <a:p>
            <a:r>
              <a:rPr lang="en-US" dirty="0"/>
              <a:t>The process for gaining access to PECOS took weeks, was not clear, and required mailing documents to </a:t>
            </a:r>
            <a:r>
              <a:rPr lang="en-US" dirty="0" smtClean="0"/>
              <a:t>External User Services (EUS)</a:t>
            </a:r>
            <a:endParaRPr lang="en-US" dirty="0"/>
          </a:p>
          <a:p>
            <a:endParaRPr lang="en-US" dirty="0"/>
          </a:p>
          <a:p>
            <a:r>
              <a:rPr lang="en-US" dirty="0"/>
              <a:t>Users were required to </a:t>
            </a:r>
            <a:r>
              <a:rPr lang="en-US" dirty="0" smtClean="0"/>
              <a:t>contact EUS </a:t>
            </a:r>
            <a:r>
              <a:rPr lang="en-US" dirty="0"/>
              <a:t>for forgotten Username &amp; Password Reset.</a:t>
            </a:r>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rgbClr val="FFFFFF"/>
                </a:solidFill>
              </a:rPr>
              <a:t>7</a:t>
            </a:fld>
            <a:endParaRPr lang="en-US" sz="1600" dirty="0">
              <a:solidFill>
                <a:srgbClr val="FFFFFF"/>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 y="1118260"/>
            <a:ext cx="89185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687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Situations</a:t>
            </a:r>
            <a:endParaRPr lang="en-US" b="1" dirty="0"/>
          </a:p>
        </p:txBody>
      </p:sp>
      <p:sp>
        <p:nvSpPr>
          <p:cNvPr id="4" name="Slide Number Placeholder 3"/>
          <p:cNvSpPr>
            <a:spLocks noGrp="1"/>
          </p:cNvSpPr>
          <p:nvPr>
            <p:ph type="sldNum" sz="quarter" idx="12"/>
          </p:nvPr>
        </p:nvSpPr>
        <p:spPr/>
        <p:txBody>
          <a:bodyPr/>
          <a:lstStyle/>
          <a:p>
            <a:fld id="{7D217DA5-5A25-4D66-872B-59DDB2E48A56}" type="slidenum">
              <a:rPr lang="en-US" sz="1600" smtClean="0">
                <a:solidFill>
                  <a:schemeClr val="bg1"/>
                </a:solidFill>
              </a:rPr>
              <a:t>8</a:t>
            </a:fld>
            <a:endParaRPr lang="en-US" sz="1600" dirty="0">
              <a:solidFill>
                <a:schemeClr val="bg1"/>
              </a:solidFill>
            </a:endParaRPr>
          </a:p>
        </p:txBody>
      </p:sp>
      <p:grpSp>
        <p:nvGrpSpPr>
          <p:cNvPr id="12" name="Group 11"/>
          <p:cNvGrpSpPr/>
          <p:nvPr/>
        </p:nvGrpSpPr>
        <p:grpSpPr>
          <a:xfrm>
            <a:off x="4338340" y="2539425"/>
            <a:ext cx="4660808" cy="2413575"/>
            <a:chOff x="4338340" y="2234625"/>
            <a:chExt cx="4660808" cy="2413575"/>
          </a:xfrm>
        </p:grpSpPr>
        <p:sp>
          <p:nvSpPr>
            <p:cNvPr id="5" name="Rectangle 4"/>
            <p:cNvSpPr/>
            <p:nvPr/>
          </p:nvSpPr>
          <p:spPr>
            <a:xfrm>
              <a:off x="4338340" y="2234625"/>
              <a:ext cx="4599709" cy="584775"/>
            </a:xfrm>
            <a:prstGeom prst="rect">
              <a:avLst/>
            </a:prstGeom>
          </p:spPr>
          <p:txBody>
            <a:bodyPr wrap="square">
              <a:spAutoFit/>
            </a:bodyPr>
            <a:lstStyle/>
            <a:p>
              <a:r>
                <a:rPr lang="en-US" sz="1600" b="1" dirty="0" smtClean="0"/>
                <a:t>3. Enrolled </a:t>
              </a:r>
              <a:r>
                <a:rPr lang="en-US" sz="1600" b="1" dirty="0"/>
                <a:t>Group (w/Individual Provider) </a:t>
              </a:r>
              <a:endParaRPr lang="en-US" sz="1600" b="1" dirty="0" smtClean="0"/>
            </a:p>
            <a:p>
              <a:r>
                <a:rPr lang="en-US" sz="1600" b="1" dirty="0" smtClean="0"/>
                <a:t>     works </a:t>
              </a:r>
              <a:r>
                <a:rPr lang="en-US" sz="1600" b="1" dirty="0"/>
                <a:t>with 3</a:t>
              </a:r>
              <a:r>
                <a:rPr lang="en-US" sz="1600" b="1" baseline="30000" dirty="0"/>
                <a:t>rd</a:t>
              </a:r>
              <a:r>
                <a:rPr lang="en-US" sz="1600" b="1" dirty="0"/>
                <a:t> Party </a:t>
              </a:r>
            </a:p>
          </p:txBody>
        </p:sp>
        <p:pic>
          <p:nvPicPr>
            <p:cNvPr id="1028" name="Picture 4" descr="\\Co-adhome2\home2\GVF7\Documents\Project - I&amp;A\Education\Slide3.PNG"/>
            <p:cNvPicPr>
              <a:picLocks noChangeAspect="1" noChangeArrowheads="1"/>
            </p:cNvPicPr>
            <p:nvPr/>
          </p:nvPicPr>
          <p:blipFill rotWithShape="1">
            <a:blip r:embed="rId2">
              <a:extLst>
                <a:ext uri="{28A0092B-C50C-407E-A947-70E740481C1C}">
                  <a14:useLocalDpi xmlns:a14="http://schemas.microsoft.com/office/drawing/2010/main" val="0"/>
                </a:ext>
              </a:extLst>
            </a:blip>
            <a:srcRect l="2576" t="3839" b="44634"/>
            <a:stretch/>
          </p:blipFill>
          <p:spPr bwMode="auto">
            <a:xfrm>
              <a:off x="4343400" y="2801502"/>
              <a:ext cx="4655748" cy="1846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04800" y="1371600"/>
            <a:ext cx="4800600" cy="2057400"/>
            <a:chOff x="304800" y="1219200"/>
            <a:chExt cx="4800600" cy="2057400"/>
          </a:xfrm>
        </p:grpSpPr>
        <p:pic>
          <p:nvPicPr>
            <p:cNvPr id="1026" name="Picture 2" descr="\\Co-adhome2\home2\GVF7\Documents\Project - I&amp;A\Education\Slide1.PNG"/>
            <p:cNvPicPr>
              <a:picLocks noChangeAspect="1" noChangeArrowheads="1"/>
            </p:cNvPicPr>
            <p:nvPr/>
          </p:nvPicPr>
          <p:blipFill rotWithShape="1">
            <a:blip r:embed="rId3">
              <a:extLst>
                <a:ext uri="{28A0092B-C50C-407E-A947-70E740481C1C}">
                  <a14:useLocalDpi xmlns:a14="http://schemas.microsoft.com/office/drawing/2010/main" val="0"/>
                </a:ext>
              </a:extLst>
            </a:blip>
            <a:srcRect l="8101" t="7611" r="8233" b="47511"/>
            <a:stretch/>
          </p:blipFill>
          <p:spPr bwMode="auto">
            <a:xfrm>
              <a:off x="457200" y="1676400"/>
              <a:ext cx="3977856"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1219200"/>
              <a:ext cx="4800600" cy="338554"/>
            </a:xfrm>
            <a:prstGeom prst="rect">
              <a:avLst/>
            </a:prstGeom>
          </p:spPr>
          <p:txBody>
            <a:bodyPr wrap="square">
              <a:spAutoFit/>
            </a:bodyPr>
            <a:lstStyle/>
            <a:p>
              <a:r>
                <a:rPr lang="en-US" sz="1600" b="1" dirty="0" smtClean="0"/>
                <a:t>1. Individual </a:t>
              </a:r>
              <a:r>
                <a:rPr lang="en-US" sz="1600" b="1" dirty="0"/>
                <a:t>Provider working for an Enrolled Group</a:t>
              </a:r>
            </a:p>
          </p:txBody>
        </p:sp>
      </p:grpSp>
      <p:grpSp>
        <p:nvGrpSpPr>
          <p:cNvPr id="11" name="Group 10"/>
          <p:cNvGrpSpPr/>
          <p:nvPr/>
        </p:nvGrpSpPr>
        <p:grpSpPr>
          <a:xfrm>
            <a:off x="318655" y="3809567"/>
            <a:ext cx="3980833" cy="2134033"/>
            <a:chOff x="318655" y="3364672"/>
            <a:chExt cx="3980833" cy="2134033"/>
          </a:xfrm>
        </p:grpSpPr>
        <p:pic>
          <p:nvPicPr>
            <p:cNvPr id="1027" name="Picture 3" descr="\\Co-adhome2\home2\GVF7\Documents\Project - I&amp;A\Education\Slide2.PNG"/>
            <p:cNvPicPr>
              <a:picLocks noChangeAspect="1" noChangeArrowheads="1"/>
            </p:cNvPicPr>
            <p:nvPr/>
          </p:nvPicPr>
          <p:blipFill rotWithShape="1">
            <a:blip r:embed="rId4">
              <a:extLst>
                <a:ext uri="{28A0092B-C50C-407E-A947-70E740481C1C}">
                  <a14:useLocalDpi xmlns:a14="http://schemas.microsoft.com/office/drawing/2010/main" val="0"/>
                </a:ext>
              </a:extLst>
            </a:blip>
            <a:srcRect l="2764" t="7263" r="4680" b="38968"/>
            <a:stretch/>
          </p:blipFill>
          <p:spPr bwMode="auto">
            <a:xfrm>
              <a:off x="457200" y="3886200"/>
              <a:ext cx="3701144" cy="1612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8655" y="3364672"/>
              <a:ext cx="3980833" cy="338554"/>
            </a:xfrm>
            <a:prstGeom prst="rect">
              <a:avLst/>
            </a:prstGeom>
          </p:spPr>
          <p:txBody>
            <a:bodyPr wrap="none">
              <a:spAutoFit/>
            </a:bodyPr>
            <a:lstStyle/>
            <a:p>
              <a:r>
                <a:rPr lang="en-US" sz="1600" b="1" dirty="0" smtClean="0"/>
                <a:t>2. Enrolled </a:t>
              </a:r>
              <a:r>
                <a:rPr lang="en-US" sz="1600" b="1" dirty="0"/>
                <a:t>Organization works with 3</a:t>
              </a:r>
              <a:r>
                <a:rPr lang="en-US" sz="1600" b="1" baseline="30000" dirty="0"/>
                <a:t>rd</a:t>
              </a:r>
              <a:r>
                <a:rPr lang="en-US" sz="1600" b="1" dirty="0"/>
                <a:t> Party</a:t>
              </a:r>
            </a:p>
          </p:txBody>
        </p:sp>
      </p:grpSp>
    </p:spTree>
    <p:extLst>
      <p:ext uri="{BB962C8B-B14F-4D97-AF65-F5344CB8AC3E}">
        <p14:creationId xmlns:p14="http://schemas.microsoft.com/office/powerpoint/2010/main" val="374617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smtClean="0"/>
              <a:t>Enhancements to I&amp;A – More Education </a:t>
            </a:r>
            <a:endParaRPr lang="en-US" sz="2400" b="1" dirty="0"/>
          </a:p>
        </p:txBody>
      </p:sp>
      <p:sp>
        <p:nvSpPr>
          <p:cNvPr id="5" name="Content Placeholder 4"/>
          <p:cNvSpPr>
            <a:spLocks noGrp="1"/>
          </p:cNvSpPr>
          <p:nvPr>
            <p:ph idx="1"/>
          </p:nvPr>
        </p:nvSpPr>
        <p:spPr/>
        <p:txBody>
          <a:bodyPr>
            <a:normAutofit/>
          </a:bodyPr>
          <a:lstStyle/>
          <a:p>
            <a:pPr marL="0" indent="0">
              <a:buNone/>
            </a:pPr>
            <a:endParaRPr lang="en-US" sz="2400" dirty="0" smtClean="0"/>
          </a:p>
          <a:p>
            <a:endParaRPr lang="en-US" sz="2400" dirty="0" smtClean="0"/>
          </a:p>
        </p:txBody>
      </p:sp>
      <p:sp>
        <p:nvSpPr>
          <p:cNvPr id="7" name="Slide Number Placeholder 6"/>
          <p:cNvSpPr>
            <a:spLocks noGrp="1"/>
          </p:cNvSpPr>
          <p:nvPr>
            <p:ph type="sldNum" sz="quarter" idx="12"/>
          </p:nvPr>
        </p:nvSpPr>
        <p:spPr/>
        <p:txBody>
          <a:bodyPr/>
          <a:lstStyle/>
          <a:p>
            <a:fld id="{7D217DA5-5A25-4D66-872B-59DDB2E48A56}" type="slidenum">
              <a:rPr lang="en-US" sz="1600" smtClean="0">
                <a:solidFill>
                  <a:srgbClr val="FFFFFF"/>
                </a:solidFill>
              </a:rPr>
              <a:t>9</a:t>
            </a:fld>
            <a:endParaRPr lang="en-US" sz="1600" dirty="0">
              <a:solidFill>
                <a:srgbClr val="FFFFFF"/>
              </a:solidFill>
            </a:endParaRPr>
          </a:p>
        </p:txBody>
      </p:sp>
      <p:sp>
        <p:nvSpPr>
          <p:cNvPr id="12" name="Content Placeholder 11"/>
          <p:cNvSpPr>
            <a:spLocks noGrp="1"/>
          </p:cNvSpPr>
          <p:nvPr>
            <p:ph sz="half" idx="4294967295"/>
          </p:nvPr>
        </p:nvSpPr>
        <p:spPr>
          <a:xfrm>
            <a:off x="5715000" y="1447800"/>
            <a:ext cx="3429000" cy="4267200"/>
          </a:xfrm>
        </p:spPr>
        <p:txBody>
          <a:bodyPr>
            <a:normAutofit/>
          </a:bodyPr>
          <a:lstStyle/>
          <a:p>
            <a:r>
              <a:rPr lang="en-US" sz="2000" dirty="0"/>
              <a:t>Improved user interface to make more </a:t>
            </a:r>
            <a:r>
              <a:rPr lang="en-US" sz="2000" dirty="0" smtClean="0"/>
              <a:t>intuitive</a:t>
            </a:r>
          </a:p>
          <a:p>
            <a:endParaRPr lang="en-US" sz="2000" dirty="0" smtClean="0"/>
          </a:p>
          <a:p>
            <a:pPr lvl="0"/>
            <a:r>
              <a:rPr lang="en-US" sz="2000" dirty="0"/>
              <a:t>Reset </a:t>
            </a:r>
            <a:r>
              <a:rPr lang="en-US" sz="2000" dirty="0" smtClean="0"/>
              <a:t>username </a:t>
            </a:r>
            <a:r>
              <a:rPr lang="en-US" sz="2000" dirty="0"/>
              <a:t>and passwords </a:t>
            </a:r>
            <a:r>
              <a:rPr lang="en-US" sz="2000" dirty="0" smtClean="0"/>
              <a:t>online, </a:t>
            </a:r>
            <a:r>
              <a:rPr lang="en-US" sz="2000" dirty="0"/>
              <a:t>without calling </a:t>
            </a:r>
            <a:r>
              <a:rPr lang="en-US" sz="2000" dirty="0" smtClean="0"/>
              <a:t>EUS</a:t>
            </a:r>
          </a:p>
          <a:p>
            <a:pPr lvl="0"/>
            <a:endParaRPr lang="en-US" sz="2000" dirty="0"/>
          </a:p>
          <a:p>
            <a:r>
              <a:rPr lang="en-US" sz="2000" dirty="0" smtClean="0"/>
              <a:t>Quick Reference Guides, FAQs and Tutorials available from the I&amp;A homepage</a:t>
            </a:r>
          </a:p>
          <a:p>
            <a:pPr lvl="0"/>
            <a:endParaRPr lang="en-US" sz="2000" dirty="0" smtClean="0"/>
          </a:p>
          <a:p>
            <a:endParaRPr lang="en-US" sz="2000" dirty="0" smtClean="0"/>
          </a:p>
          <a:p>
            <a:endParaRPr lang="en-US" sz="2000" dirty="0"/>
          </a:p>
        </p:txBody>
      </p:sp>
      <p:pic>
        <p:nvPicPr>
          <p:cNvPr id="11" name="Picture 10"/>
          <p:cNvPicPr/>
          <p:nvPr/>
        </p:nvPicPr>
        <p:blipFill rotWithShape="1">
          <a:blip r:embed="rId2"/>
          <a:srcRect l="57888" t="13716" r="16845" b="12059"/>
          <a:stretch/>
        </p:blipFill>
        <p:spPr bwMode="auto">
          <a:xfrm>
            <a:off x="228600" y="1447800"/>
            <a:ext cx="52578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259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pPr>
      <a:bodyPr rot="0" spcFirstLastPara="0" vert="horz" wrap="square" lIns="91440" tIns="45720" rIns="91440" bIns="45720" numCol="1" spcCol="0" rtlCol="0" fromWordArt="0" anchor="ctr" anchorCtr="0" forceAA="0" compatLnSpc="1">
        <a:prstTxWarp prst="textNoShape">
          <a:avLst/>
        </a:prstTxWarp>
        <a:noAutofit/>
      </a:bodyPr>
      <a:lstStyle>
        <a:defPPr marL="0" marR="0" algn="ctr">
          <a:lnSpc>
            <a:spcPct val="115000"/>
          </a:lnSpc>
          <a:spcBef>
            <a:spcPts val="0"/>
          </a:spcBef>
          <a:spcAft>
            <a:spcPts val="1000"/>
          </a:spcAft>
          <a:defRPr sz="1000" dirty="0" smtClean="0">
            <a:latin typeface="Calibri"/>
            <a:ea typeface="Calibri"/>
            <a:cs typeface="Times New Roman"/>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4113</TotalTime>
  <Words>1250</Words>
  <Application>Microsoft Office PowerPoint</Application>
  <PresentationFormat>On-screen Show (4:3)</PresentationFormat>
  <Paragraphs>185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Streamlined Access to  PECOS, EHR, and NPPES</vt:lpstr>
      <vt:lpstr>Medicare Learning Network®</vt:lpstr>
      <vt:lpstr>Disclaimer</vt:lpstr>
      <vt:lpstr>Today’s Speakers</vt:lpstr>
      <vt:lpstr>Agenda</vt:lpstr>
      <vt:lpstr>What is the Identity &amp; Access Management System (I&amp;A)</vt:lpstr>
      <vt:lpstr>Challenges</vt:lpstr>
      <vt:lpstr>Types of Situations</vt:lpstr>
      <vt:lpstr>Enhancements to I&amp;A – More Education </vt:lpstr>
      <vt:lpstr>Enhancements to I&amp;A – Simple Registration &amp; Approvals </vt:lpstr>
      <vt:lpstr>Enhancements to I&amp;A  - Connections</vt:lpstr>
      <vt:lpstr>Enhancements to I&amp;A  - Staff Management</vt:lpstr>
      <vt:lpstr>Existing Users</vt:lpstr>
      <vt:lpstr>Accessing I&amp;A from PECOS, EHR and NPPES</vt:lpstr>
      <vt:lpstr>Important Definitions</vt:lpstr>
      <vt:lpstr>Top 10 Frequently Asked Questions (FAQs)</vt:lpstr>
      <vt:lpstr>Top 10 Frequently Asked Questions (FAQs)</vt:lpstr>
      <vt:lpstr>Top 10 Frequently Asked Questions (FAQs)</vt:lpstr>
      <vt:lpstr>Day One: Issues &amp; Concerns</vt:lpstr>
      <vt:lpstr>Resources</vt:lpstr>
      <vt:lpstr>Question and Answer Session</vt:lpstr>
      <vt:lpstr>Evaluate Your Experience</vt:lpstr>
      <vt:lpstr>Thank You</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Hildt</dc:creator>
  <cp:lastModifiedBy>DIANE MAUPAI</cp:lastModifiedBy>
  <cp:revision>136</cp:revision>
  <cp:lastPrinted>2013-07-08T12:13:01Z</cp:lastPrinted>
  <dcterms:created xsi:type="dcterms:W3CDTF">2013-05-20T13:35:06Z</dcterms:created>
  <dcterms:modified xsi:type="dcterms:W3CDTF">2013-11-13T14:57:20Z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1160462588</vt:i4>
  </property>
  <property fmtid="{D5CDD505-2E9C-101B-9397-08002B2CF9AE}" pid="3" name="_NewReviewCycle">
    <vt:lpwstr/>
  </property>
  <property fmtid="{D5CDD505-2E9C-101B-9397-08002B2CF9AE}" pid="4" name="_EmailSubject">
    <vt:lpwstr>I&amp; A call in number</vt:lpwstr>
  </property>
  <property fmtid="{D5CDD505-2E9C-101B-9397-08002B2CF9AE}" pid="5" name="_AuthorEmail">
    <vt:lpwstr>Alisha.Banks@cms.hhs.gov</vt:lpwstr>
  </property>
  <property fmtid="{D5CDD505-2E9C-101B-9397-08002B2CF9AE}" pid="6" name="_AuthorEmailDisplayName">
    <vt:lpwstr>Banks, Alisha J. (CMS/CPI)</vt:lpwstr>
  </property>
  <property fmtid="{D5CDD505-2E9C-101B-9397-08002B2CF9AE}" pid="7" name="_PreviousAdHocReviewCycleID">
    <vt:i4>-1715143952</vt:i4>
  </property>
</Properties>
</file>