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3018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A5ACC58-CC82-41F5-B709-4DE1CCF011F5}" type="datetimeFigureOut">
              <a:rPr lang="en-US" smtClean="0"/>
              <a:t>06/06/2016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7100" y="696913"/>
            <a:ext cx="2616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9659BD9-66D0-4BF8-855A-E004DD9B5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735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7D80-8DB3-4824-A652-5B47F829E8E0}" type="datetimeFigureOut">
              <a:rPr lang="en-US" smtClean="0"/>
              <a:t>06/06/2016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8E1B1-DFC4-41F3-9F88-90A5B0962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951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7D80-8DB3-4824-A652-5B47F829E8E0}" type="datetimeFigureOut">
              <a:rPr lang="en-US" smtClean="0"/>
              <a:t>06/06/2016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8E1B1-DFC4-41F3-9F88-90A5B0962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32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7D80-8DB3-4824-A652-5B47F829E8E0}" type="datetimeFigureOut">
              <a:rPr lang="en-US" smtClean="0"/>
              <a:t>06/06/2016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8E1B1-DFC4-41F3-9F88-90A5B0962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817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7D80-8DB3-4824-A652-5B47F829E8E0}" type="datetimeFigureOut">
              <a:rPr lang="en-US" smtClean="0"/>
              <a:t>06/06/2016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8E1B1-DFC4-41F3-9F88-90A5B0962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86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7D80-8DB3-4824-A652-5B47F829E8E0}" type="datetimeFigureOut">
              <a:rPr lang="en-US" smtClean="0"/>
              <a:t>06/06/2016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8E1B1-DFC4-41F3-9F88-90A5B0962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61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7D80-8DB3-4824-A652-5B47F829E8E0}" type="datetimeFigureOut">
              <a:rPr lang="en-US" smtClean="0"/>
              <a:t>06/06/2016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8E1B1-DFC4-41F3-9F88-90A5B0962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67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7D80-8DB3-4824-A652-5B47F829E8E0}" type="datetimeFigureOut">
              <a:rPr lang="en-US" smtClean="0"/>
              <a:t>06/06/2016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8E1B1-DFC4-41F3-9F88-90A5B0962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26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7D80-8DB3-4824-A652-5B47F829E8E0}" type="datetimeFigureOut">
              <a:rPr lang="en-US" smtClean="0"/>
              <a:t>06/06/2016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8E1B1-DFC4-41F3-9F88-90A5B0962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512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7D80-8DB3-4824-A652-5B47F829E8E0}" type="datetimeFigureOut">
              <a:rPr lang="en-US" smtClean="0"/>
              <a:t>06/06/2016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8E1B1-DFC4-41F3-9F88-90A5B0962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428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7D80-8DB3-4824-A652-5B47F829E8E0}" type="datetimeFigureOut">
              <a:rPr lang="en-US" smtClean="0"/>
              <a:t>06/06/2016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8E1B1-DFC4-41F3-9F88-90A5B0962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786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7D80-8DB3-4824-A652-5B47F829E8E0}" type="datetimeFigureOut">
              <a:rPr lang="en-US" smtClean="0"/>
              <a:t>06/06/2016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8E1B1-DFC4-41F3-9F88-90A5B0962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15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F7D80-8DB3-4824-A652-5B47F829E8E0}" type="datetimeFigureOut">
              <a:rPr lang="en-US" smtClean="0"/>
              <a:t>06/06/2016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8E1B1-DFC4-41F3-9F88-90A5B0962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44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9426" y="152400"/>
            <a:ext cx="6172200" cy="3048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1200" b="1" dirty="0" smtClean="0"/>
              <a:t>BFCC QIO 2 MIDNIGHT CLAIM REVIEW GUIDELINE</a:t>
            </a:r>
            <a:endParaRPr lang="en-US" sz="1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613324" y="1432078"/>
            <a:ext cx="3733800" cy="2616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STEP 2</a:t>
            </a:r>
            <a:r>
              <a:rPr lang="en-US" sz="1100" dirty="0" smtClean="0"/>
              <a:t> – Did the Patient Need Hospital Care </a:t>
            </a:r>
            <a:endParaRPr lang="en-US" sz="1100" dirty="0"/>
          </a:p>
        </p:txBody>
      </p:sp>
      <p:sp>
        <p:nvSpPr>
          <p:cNvPr id="6" name="TextBox 5"/>
          <p:cNvSpPr txBox="1"/>
          <p:nvPr/>
        </p:nvSpPr>
        <p:spPr>
          <a:xfrm>
            <a:off x="1809987" y="1943127"/>
            <a:ext cx="3123958" cy="4308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STEP 3 </a:t>
            </a:r>
            <a:r>
              <a:rPr lang="en-US" sz="1100" dirty="0" smtClean="0"/>
              <a:t>– Did the provider render a medically necessary  service on the Inpatient Only List? </a:t>
            </a:r>
            <a:endParaRPr lang="en-US" sz="1100" dirty="0"/>
          </a:p>
        </p:txBody>
      </p:sp>
      <p:sp>
        <p:nvSpPr>
          <p:cNvPr id="7" name="TextBox 6"/>
          <p:cNvSpPr txBox="1"/>
          <p:nvPr/>
        </p:nvSpPr>
        <p:spPr>
          <a:xfrm>
            <a:off x="5700144" y="1817149"/>
            <a:ext cx="618880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No</a:t>
            </a:r>
            <a:r>
              <a:rPr lang="en-US" sz="1400" b="1" dirty="0" smtClean="0"/>
              <a:t> </a:t>
            </a:r>
            <a:endParaRPr lang="en-US" sz="1400" b="1" dirty="0"/>
          </a:p>
        </p:txBody>
      </p:sp>
      <p:cxnSp>
        <p:nvCxnSpPr>
          <p:cNvPr id="11" name="Straight Arrow Connector 10"/>
          <p:cNvCxnSpPr>
            <a:stCxn id="54" idx="1"/>
            <a:endCxn id="55" idx="3"/>
          </p:cNvCxnSpPr>
          <p:nvPr/>
        </p:nvCxnSpPr>
        <p:spPr>
          <a:xfrm flipH="1">
            <a:off x="1559413" y="5865257"/>
            <a:ext cx="44291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44749" y="2001466"/>
            <a:ext cx="440815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Yes</a:t>
            </a:r>
            <a:r>
              <a:rPr lang="en-US" sz="1400" b="1" dirty="0" smtClean="0"/>
              <a:t> </a:t>
            </a:r>
            <a:endParaRPr lang="en-US" sz="14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5391643" y="2335211"/>
            <a:ext cx="1237759" cy="6001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Claim is </a:t>
            </a:r>
            <a:r>
              <a:rPr lang="en-US" sz="1100" b="1" dirty="0" smtClean="0"/>
              <a:t>NOT </a:t>
            </a:r>
            <a:r>
              <a:rPr lang="en-US" sz="1100" dirty="0" smtClean="0"/>
              <a:t>Payable Under Part A </a:t>
            </a:r>
            <a:endParaRPr lang="en-US" sz="1100" dirty="0"/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6010521" y="2124925"/>
            <a:ext cx="0" cy="2268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191968" y="3087789"/>
            <a:ext cx="3419732" cy="90794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STEP 4* </a:t>
            </a:r>
            <a:r>
              <a:rPr lang="en-US" sz="1050" b="1" dirty="0"/>
              <a:t>- </a:t>
            </a:r>
            <a:r>
              <a:rPr lang="en-US" sz="1050" dirty="0"/>
              <a:t>Was it reasonable for the admitting physician to expect the patient to require medically necessary hospital services, or did the patient receive medically necessary hospital services, for 2 Midnights or longer, including all out-patient/observation and inpatient care time?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933269" y="6091844"/>
            <a:ext cx="696132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No </a:t>
            </a:r>
            <a:endParaRPr lang="en-US" sz="11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633306" y="4540676"/>
            <a:ext cx="1548232" cy="76944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Claim </a:t>
            </a:r>
            <a:r>
              <a:rPr lang="en-US" sz="1100" dirty="0"/>
              <a:t>is Payable Under Part A </a:t>
            </a:r>
            <a:endParaRPr lang="en-US" sz="1100" dirty="0" smtClean="0"/>
          </a:p>
          <a:p>
            <a:pPr algn="ctr"/>
            <a:r>
              <a:rPr lang="en-US" sz="1100" dirty="0" smtClean="0"/>
              <a:t>(Assuming </a:t>
            </a:r>
            <a:r>
              <a:rPr lang="en-US" sz="1100" dirty="0"/>
              <a:t>all other requirements are met</a:t>
            </a:r>
            <a:r>
              <a:rPr lang="en-US" sz="1100" dirty="0" smtClean="0"/>
              <a:t>)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002329" y="5565175"/>
            <a:ext cx="3086099" cy="6001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STEP 5 </a:t>
            </a:r>
            <a:r>
              <a:rPr lang="en-US" sz="1100" dirty="0" smtClean="0">
                <a:solidFill>
                  <a:srgbClr val="000000"/>
                </a:solidFill>
              </a:rPr>
              <a:t>– </a:t>
            </a:r>
            <a:r>
              <a:rPr lang="en-US" sz="1100" dirty="0">
                <a:solidFill>
                  <a:srgbClr val="000000"/>
                </a:solidFill>
              </a:rPr>
              <a:t>Does the claim fit within one of the "rare and unusual" exceptions identified by CMS </a:t>
            </a:r>
            <a:r>
              <a:rPr lang="en-US" sz="1100" b="1" dirty="0">
                <a:solidFill>
                  <a:srgbClr val="000000"/>
                </a:solidFill>
              </a:rPr>
              <a:t>(Currently Mechanical Ventilation)</a:t>
            </a:r>
            <a:r>
              <a:rPr lang="en-US" sz="1100" dirty="0">
                <a:solidFill>
                  <a:srgbClr val="000000"/>
                </a:solidFill>
              </a:rPr>
              <a:t>?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89698" y="5734452"/>
            <a:ext cx="769715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Yes</a:t>
            </a:r>
          </a:p>
        </p:txBody>
      </p:sp>
      <p:sp>
        <p:nvSpPr>
          <p:cNvPr id="72" name="Content Placeholder 2"/>
          <p:cNvSpPr txBox="1">
            <a:spLocks/>
          </p:cNvSpPr>
          <p:nvPr/>
        </p:nvSpPr>
        <p:spPr>
          <a:xfrm>
            <a:off x="633306" y="6353453"/>
            <a:ext cx="5235070" cy="132352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altLang="en-US" sz="1100" b="1" dirty="0" smtClean="0"/>
              <a:t>STEP 6  - for claims with  a Date of Admission on or after January 1, 2016 </a:t>
            </a:r>
          </a:p>
          <a:p>
            <a:pPr marL="0" indent="0">
              <a:buNone/>
              <a:defRPr/>
            </a:pPr>
            <a:r>
              <a:rPr lang="en-US" altLang="en-US" sz="1100" dirty="0" smtClean="0"/>
              <a:t>Does the medical record support the admitting physician's determination that the patient required inpatient care despite not meeting the two midnight benchmark, based on complex medical factors such as:</a:t>
            </a:r>
          </a:p>
          <a:p>
            <a:pPr>
              <a:defRPr/>
            </a:pPr>
            <a:r>
              <a:rPr lang="en-US" altLang="en-US" sz="1100" dirty="0" smtClean="0"/>
              <a:t>Patient history and comorbidities and current medical needs</a:t>
            </a:r>
          </a:p>
          <a:p>
            <a:pPr>
              <a:defRPr/>
            </a:pPr>
            <a:r>
              <a:rPr lang="en-US" altLang="en-US" sz="1100" dirty="0" smtClean="0"/>
              <a:t>Severity of signs and symptoms</a:t>
            </a:r>
          </a:p>
          <a:p>
            <a:pPr>
              <a:defRPr/>
            </a:pPr>
            <a:r>
              <a:rPr lang="en-US" altLang="en-US" sz="1100" dirty="0" smtClean="0"/>
              <a:t>Risk of an adverse event</a:t>
            </a:r>
          </a:p>
          <a:p>
            <a:pPr marL="228600" lvl="1" indent="0">
              <a:buFont typeface="Times New Roman" pitchFamily="18" charset="0"/>
              <a:buNone/>
              <a:defRPr/>
            </a:pPr>
            <a:endParaRPr lang="en-US" altLang="en-US" sz="2400" b="1" dirty="0"/>
          </a:p>
        </p:txBody>
      </p:sp>
      <p:sp>
        <p:nvSpPr>
          <p:cNvPr id="111" name="TextBox 110"/>
          <p:cNvSpPr txBox="1"/>
          <p:nvPr/>
        </p:nvSpPr>
        <p:spPr>
          <a:xfrm>
            <a:off x="2394084" y="8184509"/>
            <a:ext cx="696132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Yes</a:t>
            </a:r>
            <a:r>
              <a:rPr lang="en-US" sz="1200" b="1" dirty="0" smtClean="0"/>
              <a:t> </a:t>
            </a:r>
            <a:endParaRPr lang="en-US" sz="1200" b="1" dirty="0"/>
          </a:p>
        </p:txBody>
      </p:sp>
      <p:sp>
        <p:nvSpPr>
          <p:cNvPr id="112" name="TextBox 111"/>
          <p:cNvSpPr txBox="1"/>
          <p:nvPr/>
        </p:nvSpPr>
        <p:spPr>
          <a:xfrm>
            <a:off x="3356339" y="8199896"/>
            <a:ext cx="696132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No </a:t>
            </a:r>
            <a:endParaRPr lang="en-US" sz="1100" b="1" dirty="0"/>
          </a:p>
        </p:txBody>
      </p:sp>
      <p:sp>
        <p:nvSpPr>
          <p:cNvPr id="115" name="TextBox 114"/>
          <p:cNvSpPr txBox="1"/>
          <p:nvPr/>
        </p:nvSpPr>
        <p:spPr>
          <a:xfrm>
            <a:off x="425869" y="7920276"/>
            <a:ext cx="1596735" cy="76944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Claim is Payable Under Part A </a:t>
            </a:r>
          </a:p>
          <a:p>
            <a:pPr algn="ctr"/>
            <a:r>
              <a:rPr lang="en-US" sz="1100" dirty="0"/>
              <a:t>(Assuming all other requirements are met)</a:t>
            </a:r>
          </a:p>
        </p:txBody>
      </p:sp>
      <p:cxnSp>
        <p:nvCxnSpPr>
          <p:cNvPr id="116" name="Straight Arrow Connector 115"/>
          <p:cNvCxnSpPr>
            <a:stCxn id="111" idx="1"/>
            <a:endCxn id="115" idx="3"/>
          </p:cNvCxnSpPr>
          <p:nvPr/>
        </p:nvCxnSpPr>
        <p:spPr>
          <a:xfrm flipH="1" flipV="1">
            <a:off x="2022604" y="8304997"/>
            <a:ext cx="371480" cy="180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4560478" y="8124446"/>
            <a:ext cx="1395305" cy="43088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Claim is </a:t>
            </a:r>
            <a:r>
              <a:rPr lang="en-US" sz="1100" b="1" dirty="0" smtClean="0"/>
              <a:t>NOT </a:t>
            </a:r>
            <a:r>
              <a:rPr lang="en-US" sz="1100" dirty="0" smtClean="0"/>
              <a:t>Payable Under Part A</a:t>
            </a:r>
            <a:endParaRPr lang="en-US" sz="1100" dirty="0"/>
          </a:p>
        </p:txBody>
      </p:sp>
      <p:cxnSp>
        <p:nvCxnSpPr>
          <p:cNvPr id="119" name="Straight Arrow Connector 118"/>
          <p:cNvCxnSpPr>
            <a:stCxn id="112" idx="3"/>
            <a:endCxn id="117" idx="1"/>
          </p:cNvCxnSpPr>
          <p:nvPr/>
        </p:nvCxnSpPr>
        <p:spPr>
          <a:xfrm>
            <a:off x="4052471" y="8330701"/>
            <a:ext cx="508007" cy="918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Elbow Connector 60"/>
          <p:cNvCxnSpPr>
            <a:stCxn id="54" idx="3"/>
            <a:endCxn id="44" idx="0"/>
          </p:cNvCxnSpPr>
          <p:nvPr/>
        </p:nvCxnSpPr>
        <p:spPr>
          <a:xfrm>
            <a:off x="5088428" y="5865257"/>
            <a:ext cx="1192907" cy="226587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2070203" y="2658377"/>
            <a:ext cx="526758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Yes</a:t>
            </a:r>
            <a:r>
              <a:rPr lang="en-US" sz="1200" b="1" dirty="0" smtClean="0"/>
              <a:t> </a:t>
            </a:r>
            <a:endParaRPr lang="en-US" sz="1200" b="1" dirty="0"/>
          </a:p>
        </p:txBody>
      </p:sp>
      <p:cxnSp>
        <p:nvCxnSpPr>
          <p:cNvPr id="134" name="Elbow Connector 133"/>
          <p:cNvCxnSpPr>
            <a:stCxn id="55" idx="0"/>
            <a:endCxn id="50" idx="2"/>
          </p:cNvCxnSpPr>
          <p:nvPr/>
        </p:nvCxnSpPr>
        <p:spPr>
          <a:xfrm rot="5400000" flipH="1" flipV="1">
            <a:off x="1078822" y="5405852"/>
            <a:ext cx="424335" cy="23286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>
            <a:stCxn id="12" idx="3"/>
            <a:endCxn id="6" idx="1"/>
          </p:cNvCxnSpPr>
          <p:nvPr/>
        </p:nvCxnSpPr>
        <p:spPr>
          <a:xfrm>
            <a:off x="1485564" y="2155355"/>
            <a:ext cx="324423" cy="32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4" name="Elbow Connector 143"/>
          <p:cNvCxnSpPr/>
          <p:nvPr/>
        </p:nvCxnSpPr>
        <p:spPr>
          <a:xfrm rot="10800000" flipV="1">
            <a:off x="586315" y="856702"/>
            <a:ext cx="100435" cy="4062895"/>
          </a:xfrm>
          <a:prstGeom prst="bentConnector3">
            <a:avLst>
              <a:gd name="adj1" fmla="val 32761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>
            <a:endCxn id="52" idx="0"/>
          </p:cNvCxnSpPr>
          <p:nvPr/>
        </p:nvCxnSpPr>
        <p:spPr>
          <a:xfrm>
            <a:off x="3039091" y="2374014"/>
            <a:ext cx="1" cy="2856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0" name="Elbow Connector 149"/>
          <p:cNvCxnSpPr>
            <a:endCxn id="54" idx="0"/>
          </p:cNvCxnSpPr>
          <p:nvPr/>
        </p:nvCxnSpPr>
        <p:spPr>
          <a:xfrm rot="16200000" flipH="1">
            <a:off x="2650966" y="4670762"/>
            <a:ext cx="1239944" cy="54888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2817079" y="2659642"/>
            <a:ext cx="444026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No</a:t>
            </a:r>
            <a:r>
              <a:rPr lang="en-US" sz="1200" b="1" dirty="0" smtClean="0"/>
              <a:t> </a:t>
            </a:r>
            <a:endParaRPr lang="en-US" sz="1200" b="1" dirty="0"/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2291716" y="2397098"/>
            <a:ext cx="0" cy="26127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5017591" y="8778471"/>
            <a:ext cx="15381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Revised May 3, 2016 1:47pm</a:t>
            </a:r>
            <a:endParaRPr lang="en-US" sz="900" dirty="0"/>
          </a:p>
        </p:txBody>
      </p:sp>
      <p:sp>
        <p:nvSpPr>
          <p:cNvPr id="127" name="TextBox 126"/>
          <p:cNvSpPr txBox="1"/>
          <p:nvPr/>
        </p:nvSpPr>
        <p:spPr>
          <a:xfrm>
            <a:off x="3327632" y="3998656"/>
            <a:ext cx="3521591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2"/>
                </a:solidFill>
              </a:rPr>
              <a:t>* NOTE – If any of the following “Unforeseen Circumstances</a:t>
            </a:r>
            <a:r>
              <a:rPr lang="en-US" sz="1000" b="1" dirty="0">
                <a:solidFill>
                  <a:schemeClr val="accent2"/>
                </a:solidFill>
              </a:rPr>
              <a:t>” </a:t>
            </a:r>
            <a:r>
              <a:rPr lang="en-US" sz="1000" b="1" dirty="0" smtClean="0">
                <a:solidFill>
                  <a:schemeClr val="accent2"/>
                </a:solidFill>
              </a:rPr>
              <a:t>resulted in a shorter </a:t>
            </a:r>
            <a:r>
              <a:rPr lang="en-US" sz="1000" b="1" dirty="0">
                <a:solidFill>
                  <a:schemeClr val="accent2"/>
                </a:solidFill>
              </a:rPr>
              <a:t>stay </a:t>
            </a:r>
            <a:r>
              <a:rPr lang="en-US" sz="1000" b="1" dirty="0" smtClean="0">
                <a:solidFill>
                  <a:schemeClr val="accent2"/>
                </a:solidFill>
              </a:rPr>
              <a:t>the stay is payable Under Part A</a:t>
            </a:r>
            <a:endParaRPr lang="en-US" sz="1000" b="1" dirty="0">
              <a:solidFill>
                <a:schemeClr val="accent2"/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accent2"/>
                </a:solidFill>
              </a:rPr>
              <a:t>Death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accent2"/>
                </a:solidFill>
              </a:rPr>
              <a:t>Transfer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accent2"/>
                </a:solidFill>
              </a:rPr>
              <a:t>Departures against medical advice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accent2"/>
                </a:solidFill>
              </a:rPr>
              <a:t>Clinical improvement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accent2"/>
                </a:solidFill>
              </a:rPr>
              <a:t>Election of hospice</a:t>
            </a:r>
          </a:p>
          <a:p>
            <a:endParaRPr lang="en-US" sz="1100" dirty="0"/>
          </a:p>
        </p:txBody>
      </p:sp>
      <p:cxnSp>
        <p:nvCxnSpPr>
          <p:cNvPr id="133" name="Elbow Connector 132"/>
          <p:cNvCxnSpPr>
            <a:stCxn id="52" idx="3"/>
            <a:endCxn id="39" idx="0"/>
          </p:cNvCxnSpPr>
          <p:nvPr/>
        </p:nvCxnSpPr>
        <p:spPr>
          <a:xfrm>
            <a:off x="3261105" y="2798142"/>
            <a:ext cx="1640729" cy="289647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6" name="Elbow Connector 135"/>
          <p:cNvCxnSpPr>
            <a:stCxn id="39" idx="1"/>
          </p:cNvCxnSpPr>
          <p:nvPr/>
        </p:nvCxnSpPr>
        <p:spPr>
          <a:xfrm rot="10800000" flipV="1">
            <a:off x="2934606" y="3541759"/>
            <a:ext cx="257363" cy="444919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3" name="Elbow Connector 152"/>
          <p:cNvCxnSpPr>
            <a:endCxn id="50" idx="3"/>
          </p:cNvCxnSpPr>
          <p:nvPr/>
        </p:nvCxnSpPr>
        <p:spPr>
          <a:xfrm rot="5400000">
            <a:off x="2003927" y="4502847"/>
            <a:ext cx="600161" cy="244938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9" name="Elbow Connector 158"/>
          <p:cNvCxnSpPr/>
          <p:nvPr/>
        </p:nvCxnSpPr>
        <p:spPr>
          <a:xfrm rot="10800000" flipV="1">
            <a:off x="2426476" y="3541761"/>
            <a:ext cx="588149" cy="444919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9" name="Elbow Connector 238"/>
          <p:cNvCxnSpPr>
            <a:stCxn id="5" idx="1"/>
            <a:endCxn id="12" idx="0"/>
          </p:cNvCxnSpPr>
          <p:nvPr/>
        </p:nvCxnSpPr>
        <p:spPr>
          <a:xfrm rot="10800000" flipV="1">
            <a:off x="1265158" y="1562882"/>
            <a:ext cx="348167" cy="438583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2" name="TextBox 251"/>
          <p:cNvSpPr txBox="1"/>
          <p:nvPr/>
        </p:nvSpPr>
        <p:spPr>
          <a:xfrm>
            <a:off x="1449991" y="641261"/>
            <a:ext cx="3483954" cy="4308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100"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n-US" dirty="0"/>
              <a:t>STEP  1 </a:t>
            </a:r>
            <a:r>
              <a:rPr lang="en-US" b="0" dirty="0"/>
              <a:t>– </a:t>
            </a:r>
            <a:r>
              <a:rPr lang="en-US" b="0" dirty="0" smtClean="0"/>
              <a:t>Did </a:t>
            </a:r>
            <a:r>
              <a:rPr lang="en-US" b="0" dirty="0"/>
              <a:t>the inpatient stay from the point of a valid </a:t>
            </a:r>
            <a:r>
              <a:rPr lang="en-US" b="0" dirty="0" smtClean="0"/>
              <a:t>inpatient admission </a:t>
            </a:r>
            <a:r>
              <a:rPr lang="en-US" b="0" dirty="0"/>
              <a:t>order to discharge last “2 </a:t>
            </a:r>
            <a:r>
              <a:rPr lang="en-US" b="0" dirty="0" smtClean="0"/>
              <a:t>Midnights</a:t>
            </a:r>
            <a:r>
              <a:rPr lang="en-US" b="0" dirty="0"/>
              <a:t>,” </a:t>
            </a:r>
          </a:p>
        </p:txBody>
      </p:sp>
      <p:sp>
        <p:nvSpPr>
          <p:cNvPr id="279" name="TextBox 278"/>
          <p:cNvSpPr txBox="1"/>
          <p:nvPr/>
        </p:nvSpPr>
        <p:spPr>
          <a:xfrm>
            <a:off x="733742" y="708614"/>
            <a:ext cx="440815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Yes</a:t>
            </a:r>
            <a:r>
              <a:rPr lang="en-US" sz="1400" b="1" dirty="0" smtClean="0"/>
              <a:t> </a:t>
            </a:r>
            <a:endParaRPr lang="en-US" sz="1400" b="1" dirty="0"/>
          </a:p>
        </p:txBody>
      </p:sp>
      <p:sp>
        <p:nvSpPr>
          <p:cNvPr id="280" name="TextBox 279"/>
          <p:cNvSpPr txBox="1"/>
          <p:nvPr/>
        </p:nvSpPr>
        <p:spPr>
          <a:xfrm>
            <a:off x="5328601" y="739393"/>
            <a:ext cx="444026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No</a:t>
            </a:r>
            <a:r>
              <a:rPr lang="en-US" sz="1200" b="1" dirty="0" smtClean="0"/>
              <a:t> </a:t>
            </a:r>
            <a:endParaRPr lang="en-US" sz="1200" b="1" dirty="0"/>
          </a:p>
        </p:txBody>
      </p:sp>
      <p:cxnSp>
        <p:nvCxnSpPr>
          <p:cNvPr id="296" name="Elbow Connector 295"/>
          <p:cNvCxnSpPr/>
          <p:nvPr/>
        </p:nvCxnSpPr>
        <p:spPr>
          <a:xfrm rot="5400000">
            <a:off x="1038277" y="3301141"/>
            <a:ext cx="1605300" cy="926160"/>
          </a:xfrm>
          <a:prstGeom prst="bentConnector3">
            <a:avLst>
              <a:gd name="adj1" fmla="val 2013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5" name="Straight Arrow Connector 304"/>
          <p:cNvCxnSpPr>
            <a:stCxn id="252" idx="1"/>
            <a:endCxn id="279" idx="3"/>
          </p:cNvCxnSpPr>
          <p:nvPr/>
        </p:nvCxnSpPr>
        <p:spPr>
          <a:xfrm flipH="1">
            <a:off x="1174557" y="856705"/>
            <a:ext cx="275434" cy="57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6" name="Straight Arrow Connector 305"/>
          <p:cNvCxnSpPr>
            <a:stCxn id="252" idx="3"/>
            <a:endCxn id="280" idx="1"/>
          </p:cNvCxnSpPr>
          <p:nvPr/>
        </p:nvCxnSpPr>
        <p:spPr>
          <a:xfrm>
            <a:off x="4933945" y="856705"/>
            <a:ext cx="394656" cy="211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6" name="Elbow Connector 315"/>
          <p:cNvCxnSpPr>
            <a:stCxn id="280" idx="2"/>
            <a:endCxn id="5" idx="0"/>
          </p:cNvCxnSpPr>
          <p:nvPr/>
        </p:nvCxnSpPr>
        <p:spPr>
          <a:xfrm rot="5400000">
            <a:off x="4307576" y="189040"/>
            <a:ext cx="415686" cy="207039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" name="Elbow Connector 80"/>
          <p:cNvCxnSpPr>
            <a:stCxn id="5" idx="3"/>
            <a:endCxn id="7" idx="0"/>
          </p:cNvCxnSpPr>
          <p:nvPr/>
        </p:nvCxnSpPr>
        <p:spPr>
          <a:xfrm>
            <a:off x="5347124" y="1562883"/>
            <a:ext cx="662460" cy="25426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2" name="Elbow Connector 121"/>
          <p:cNvCxnSpPr>
            <a:stCxn id="44" idx="2"/>
            <a:endCxn id="72" idx="3"/>
          </p:cNvCxnSpPr>
          <p:nvPr/>
        </p:nvCxnSpPr>
        <p:spPr>
          <a:xfrm rot="5400000">
            <a:off x="5743976" y="6477855"/>
            <a:ext cx="661761" cy="412959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5" name="Elbow Connector 134"/>
          <p:cNvCxnSpPr>
            <a:stCxn id="72" idx="2"/>
            <a:endCxn id="111" idx="0"/>
          </p:cNvCxnSpPr>
          <p:nvPr/>
        </p:nvCxnSpPr>
        <p:spPr>
          <a:xfrm rot="5400000">
            <a:off x="2742730" y="7676397"/>
            <a:ext cx="507533" cy="50869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7" name="Elbow Connector 136"/>
          <p:cNvCxnSpPr/>
          <p:nvPr/>
        </p:nvCxnSpPr>
        <p:spPr>
          <a:xfrm>
            <a:off x="3307723" y="7923184"/>
            <a:ext cx="408402" cy="228685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163097" y="4017457"/>
            <a:ext cx="526758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Yes</a:t>
            </a:r>
            <a:r>
              <a:rPr lang="en-US" sz="1200" b="1" dirty="0" smtClean="0"/>
              <a:t> </a:t>
            </a:r>
            <a:endParaRPr lang="en-US" sz="1200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2747943" y="4014401"/>
            <a:ext cx="444026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No</a:t>
            </a:r>
            <a:r>
              <a:rPr lang="en-US" sz="1200" b="1" dirty="0" smtClean="0"/>
              <a:t> 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40172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1748</TotalTime>
  <Words>288</Words>
  <Application>Microsoft Office PowerPoint</Application>
  <PresentationFormat>On-screen Show (4:3)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BFCC QIO 2 MIDNIGHT CLAIM REVIEW GUIDELINE</vt:lpstr>
    </vt:vector>
  </TitlesOfParts>
  <Company>CMS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BFCC QIO 2MN Policy Decision Guideline</dc:title>
  <dc:creator>Steven Rubio</dc:creator>
  <cp:lastModifiedBy>Nicholas Wright</cp:lastModifiedBy>
  <cp:revision>40</cp:revision>
  <cp:lastPrinted>2016-05-05T13:11:01Z</cp:lastPrinted>
  <dcterms:created xsi:type="dcterms:W3CDTF">2016-04-28T18:57:36Z</dcterms:created>
  <dcterms:modified xsi:type="dcterms:W3CDTF">2016-06-06T21:55:56Z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1500875975</vt:i4>
  </property>
  <property fmtid="{D5CDD505-2E9C-101B-9397-08002B2CF9AE}" pid="3" name="_NewReviewCycle">
    <vt:lpwstr/>
  </property>
  <property fmtid="{D5CDD505-2E9C-101B-9397-08002B2CF9AE}" pid="4" name="_EmailSubject">
    <vt:lpwstr>Rollout TOMORROW @11AM: Temporary Suspension of Two-Midnight Reviews for BFCC-QIOs</vt:lpwstr>
  </property>
  <property fmtid="{D5CDD505-2E9C-101B-9397-08002B2CF9AE}" pid="5" name="_AuthorEmail">
    <vt:lpwstr>Lindsey.OKeefe@cms.hhs.gov</vt:lpwstr>
  </property>
  <property fmtid="{D5CDD505-2E9C-101B-9397-08002B2CF9AE}" pid="6" name="_AuthorEmailDisplayName">
    <vt:lpwstr>OKeefe, Lindsey S. (CMS/OC)</vt:lpwstr>
  </property>
  <property fmtid="{D5CDD505-2E9C-101B-9397-08002B2CF9AE}" pid="7" name="_PreviousAdHocReviewCycleID">
    <vt:i4>616340452</vt:i4>
  </property>
</Properties>
</file>