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62" r:id="rId2"/>
    <p:sldId id="259" r:id="rId3"/>
    <p:sldId id="258" r:id="rId4"/>
    <p:sldId id="261" r:id="rId5"/>
    <p:sldId id="260" r:id="rId6"/>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ILLARY LOEFFLER" initials="HL" lastIdx="3" clrIdx="0">
    <p:extLst>
      <p:ext uri="{19B8F6BF-5375-455C-9EA6-DF929625EA0E}">
        <p15:presenceInfo xmlns:p15="http://schemas.microsoft.com/office/powerpoint/2012/main" userId="S-1-5-21-4095628063-3556742122-3606576086-73149" providerId="AD"/>
      </p:ext>
    </p:extLst>
  </p:cmAuthor>
  <p:cmAuthor id="2" name="Kelly Vontran" initials="KV" lastIdx="1" clrIdx="1">
    <p:extLst>
      <p:ext uri="{19B8F6BF-5375-455C-9EA6-DF929625EA0E}">
        <p15:presenceInfo xmlns:p15="http://schemas.microsoft.com/office/powerpoint/2012/main" userId="S-1-5-21-4095628063-3556742122-3606576086-915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85A"/>
    <a:srgbClr val="E25454"/>
    <a:srgbClr val="E04444"/>
    <a:srgbClr val="DE36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3018" y="114"/>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56448BD-1521-BF49-A3BA-8F17B045871F}" type="datetimeFigureOut">
              <a:rPr lang="en-US" smtClean="0"/>
              <a:t>08/30/2017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69EBAF5-0479-EE4F-A920-F560FB50B13F}" type="slidenum">
              <a:rPr lang="en-US" smtClean="0"/>
              <a:t>‹#›</a:t>
            </a:fld>
            <a:endParaRPr lang="en-US"/>
          </a:p>
        </p:txBody>
      </p:sp>
    </p:spTree>
    <p:extLst>
      <p:ext uri="{BB962C8B-B14F-4D97-AF65-F5344CB8AC3E}">
        <p14:creationId xmlns:p14="http://schemas.microsoft.com/office/powerpoint/2010/main" val="5567366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468E79E-DD24-3044-833B-0FEA94EC0D87}" type="datetimeFigureOut">
              <a:rPr lang="en-US" smtClean="0"/>
              <a:t>08/30/2017</a:t>
            </a:fld>
            <a:endParaRPr lang="en-US"/>
          </a:p>
        </p:txBody>
      </p:sp>
      <p:sp>
        <p:nvSpPr>
          <p:cNvPr id="4" name="Slide Image Placeholder 3"/>
          <p:cNvSpPr>
            <a:spLocks noGrp="1" noRot="1" noChangeAspect="1"/>
          </p:cNvSpPr>
          <p:nvPr>
            <p:ph type="sldImg" idx="2"/>
          </p:nvPr>
        </p:nvSpPr>
        <p:spPr>
          <a:xfrm>
            <a:off x="2328863" y="1162050"/>
            <a:ext cx="23526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CCA6214-437E-7846-A58F-221A20B03D75}" type="slidenum">
              <a:rPr lang="en-US" smtClean="0"/>
              <a:t>‹#›</a:t>
            </a:fld>
            <a:endParaRPr lang="en-US"/>
          </a:p>
        </p:txBody>
      </p:sp>
    </p:spTree>
    <p:extLst>
      <p:ext uri="{BB962C8B-B14F-4D97-AF65-F5344CB8AC3E}">
        <p14:creationId xmlns:p14="http://schemas.microsoft.com/office/powerpoint/2010/main" val="1009952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343E43-0A7B-4BA4-BA87-7F9DC4C5F8EB}" type="datetimeFigureOut">
              <a:rPr lang="en-US" smtClean="0"/>
              <a:t>08/30/2017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92E4B-9816-48AB-B0A9-DB489ECCFF65}" type="slidenum">
              <a:rPr lang="en-US" smtClean="0"/>
              <a:t>‹#›</a:t>
            </a:fld>
            <a:endParaRPr lang="en-US"/>
          </a:p>
        </p:txBody>
      </p:sp>
    </p:spTree>
    <p:extLst>
      <p:ext uri="{BB962C8B-B14F-4D97-AF65-F5344CB8AC3E}">
        <p14:creationId xmlns:p14="http://schemas.microsoft.com/office/powerpoint/2010/main" val="4184230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343E43-0A7B-4BA4-BA87-7F9DC4C5F8EB}" type="datetimeFigureOut">
              <a:rPr lang="en-US" smtClean="0"/>
              <a:t>08/30/2017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92E4B-9816-48AB-B0A9-DB489ECCFF65}" type="slidenum">
              <a:rPr lang="en-US" smtClean="0"/>
              <a:t>‹#›</a:t>
            </a:fld>
            <a:endParaRPr lang="en-US"/>
          </a:p>
        </p:txBody>
      </p:sp>
    </p:spTree>
    <p:extLst>
      <p:ext uri="{BB962C8B-B14F-4D97-AF65-F5344CB8AC3E}">
        <p14:creationId xmlns:p14="http://schemas.microsoft.com/office/powerpoint/2010/main" val="2529899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343E43-0A7B-4BA4-BA87-7F9DC4C5F8EB}" type="datetimeFigureOut">
              <a:rPr lang="en-US" smtClean="0"/>
              <a:t>08/30/2017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92E4B-9816-48AB-B0A9-DB489ECCFF65}" type="slidenum">
              <a:rPr lang="en-US" smtClean="0"/>
              <a:t>‹#›</a:t>
            </a:fld>
            <a:endParaRPr lang="en-US"/>
          </a:p>
        </p:txBody>
      </p:sp>
    </p:spTree>
    <p:extLst>
      <p:ext uri="{BB962C8B-B14F-4D97-AF65-F5344CB8AC3E}">
        <p14:creationId xmlns:p14="http://schemas.microsoft.com/office/powerpoint/2010/main" val="289497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343E43-0A7B-4BA4-BA87-7F9DC4C5F8EB}" type="datetimeFigureOut">
              <a:rPr lang="en-US" smtClean="0"/>
              <a:t>08/30/2017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92E4B-9816-48AB-B0A9-DB489ECCFF65}" type="slidenum">
              <a:rPr lang="en-US" smtClean="0"/>
              <a:t>‹#›</a:t>
            </a:fld>
            <a:endParaRPr lang="en-US"/>
          </a:p>
        </p:txBody>
      </p:sp>
    </p:spTree>
    <p:extLst>
      <p:ext uri="{BB962C8B-B14F-4D97-AF65-F5344CB8AC3E}">
        <p14:creationId xmlns:p14="http://schemas.microsoft.com/office/powerpoint/2010/main" val="963063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343E43-0A7B-4BA4-BA87-7F9DC4C5F8EB}" type="datetimeFigureOut">
              <a:rPr lang="en-US" smtClean="0"/>
              <a:t>08/30/2017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92E4B-9816-48AB-B0A9-DB489ECCFF65}" type="slidenum">
              <a:rPr lang="en-US" smtClean="0"/>
              <a:t>‹#›</a:t>
            </a:fld>
            <a:endParaRPr lang="en-US"/>
          </a:p>
        </p:txBody>
      </p:sp>
    </p:spTree>
    <p:extLst>
      <p:ext uri="{BB962C8B-B14F-4D97-AF65-F5344CB8AC3E}">
        <p14:creationId xmlns:p14="http://schemas.microsoft.com/office/powerpoint/2010/main" val="2317998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343E43-0A7B-4BA4-BA87-7F9DC4C5F8EB}" type="datetimeFigureOut">
              <a:rPr lang="en-US" smtClean="0"/>
              <a:t>08/30/2017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992E4B-9816-48AB-B0A9-DB489ECCFF65}" type="slidenum">
              <a:rPr lang="en-US" smtClean="0"/>
              <a:t>‹#›</a:t>
            </a:fld>
            <a:endParaRPr lang="en-US"/>
          </a:p>
        </p:txBody>
      </p:sp>
    </p:spTree>
    <p:extLst>
      <p:ext uri="{BB962C8B-B14F-4D97-AF65-F5344CB8AC3E}">
        <p14:creationId xmlns:p14="http://schemas.microsoft.com/office/powerpoint/2010/main" val="2260223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343E43-0A7B-4BA4-BA87-7F9DC4C5F8EB}" type="datetimeFigureOut">
              <a:rPr lang="en-US" smtClean="0"/>
              <a:t>08/30/2017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992E4B-9816-48AB-B0A9-DB489ECCFF65}" type="slidenum">
              <a:rPr lang="en-US" smtClean="0"/>
              <a:t>‹#›</a:t>
            </a:fld>
            <a:endParaRPr lang="en-US"/>
          </a:p>
        </p:txBody>
      </p:sp>
    </p:spTree>
    <p:extLst>
      <p:ext uri="{BB962C8B-B14F-4D97-AF65-F5344CB8AC3E}">
        <p14:creationId xmlns:p14="http://schemas.microsoft.com/office/powerpoint/2010/main" val="1538290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343E43-0A7B-4BA4-BA87-7F9DC4C5F8EB}" type="datetimeFigureOut">
              <a:rPr lang="en-US" smtClean="0"/>
              <a:t>08/30/2017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992E4B-9816-48AB-B0A9-DB489ECCFF65}" type="slidenum">
              <a:rPr lang="en-US" smtClean="0"/>
              <a:t>‹#›</a:t>
            </a:fld>
            <a:endParaRPr lang="en-US"/>
          </a:p>
        </p:txBody>
      </p:sp>
    </p:spTree>
    <p:extLst>
      <p:ext uri="{BB962C8B-B14F-4D97-AF65-F5344CB8AC3E}">
        <p14:creationId xmlns:p14="http://schemas.microsoft.com/office/powerpoint/2010/main" val="389887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343E43-0A7B-4BA4-BA87-7F9DC4C5F8EB}" type="datetimeFigureOut">
              <a:rPr lang="en-US" smtClean="0"/>
              <a:t>08/30/2017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992E4B-9816-48AB-B0A9-DB489ECCFF65}" type="slidenum">
              <a:rPr lang="en-US" smtClean="0"/>
              <a:t>‹#›</a:t>
            </a:fld>
            <a:endParaRPr lang="en-US"/>
          </a:p>
        </p:txBody>
      </p:sp>
    </p:spTree>
    <p:extLst>
      <p:ext uri="{BB962C8B-B14F-4D97-AF65-F5344CB8AC3E}">
        <p14:creationId xmlns:p14="http://schemas.microsoft.com/office/powerpoint/2010/main" val="1265216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343E43-0A7B-4BA4-BA87-7F9DC4C5F8EB}" type="datetimeFigureOut">
              <a:rPr lang="en-US" smtClean="0"/>
              <a:t>08/30/2017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992E4B-9816-48AB-B0A9-DB489ECCFF65}" type="slidenum">
              <a:rPr lang="en-US" smtClean="0"/>
              <a:t>‹#›</a:t>
            </a:fld>
            <a:endParaRPr lang="en-US"/>
          </a:p>
        </p:txBody>
      </p:sp>
    </p:spTree>
    <p:extLst>
      <p:ext uri="{BB962C8B-B14F-4D97-AF65-F5344CB8AC3E}">
        <p14:creationId xmlns:p14="http://schemas.microsoft.com/office/powerpoint/2010/main" val="2346325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343E43-0A7B-4BA4-BA87-7F9DC4C5F8EB}" type="datetimeFigureOut">
              <a:rPr lang="en-US" smtClean="0"/>
              <a:t>08/30/2017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992E4B-9816-48AB-B0A9-DB489ECCFF65}" type="slidenum">
              <a:rPr lang="en-US" smtClean="0"/>
              <a:t>‹#›</a:t>
            </a:fld>
            <a:endParaRPr lang="en-US"/>
          </a:p>
        </p:txBody>
      </p:sp>
    </p:spTree>
    <p:extLst>
      <p:ext uri="{BB962C8B-B14F-4D97-AF65-F5344CB8AC3E}">
        <p14:creationId xmlns:p14="http://schemas.microsoft.com/office/powerpoint/2010/main" val="2292824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3343E43-0A7B-4BA4-BA87-7F9DC4C5F8EB}" type="datetimeFigureOut">
              <a:rPr lang="en-US" smtClean="0"/>
              <a:t>08/30/2017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C992E4B-9816-48AB-B0A9-DB489ECCFF65}" type="slidenum">
              <a:rPr lang="en-US" smtClean="0"/>
              <a:t>‹#›</a:t>
            </a:fld>
            <a:endParaRPr lang="en-US"/>
          </a:p>
        </p:txBody>
      </p:sp>
    </p:spTree>
    <p:extLst>
      <p:ext uri="{BB962C8B-B14F-4D97-AF65-F5344CB8AC3E}">
        <p14:creationId xmlns:p14="http://schemas.microsoft.com/office/powerpoint/2010/main" val="1590949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555052" y="2825943"/>
            <a:ext cx="971563" cy="999929"/>
          </a:xfrm>
          <a:prstGeom prst="rect">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200" b="1" dirty="0" smtClean="0">
                <a:solidFill>
                  <a:prstClr val="black"/>
                </a:solidFill>
              </a:rPr>
              <a:t>Note Deny</a:t>
            </a:r>
            <a:r>
              <a:rPr lang="en-US" sz="1200" b="1" dirty="0">
                <a:solidFill>
                  <a:prstClr val="black"/>
                </a:solidFill>
              </a:rPr>
              <a:t>/ </a:t>
            </a:r>
            <a:r>
              <a:rPr lang="en-US" sz="1200" b="1" dirty="0" smtClean="0">
                <a:solidFill>
                  <a:prstClr val="black"/>
                </a:solidFill>
              </a:rPr>
              <a:t>Non-Affirm reason  (continue to step 2)</a:t>
            </a:r>
            <a:endParaRPr lang="en-US" sz="1200" b="1" dirty="0">
              <a:solidFill>
                <a:prstClr val="black"/>
              </a:solidFill>
            </a:endParaRPr>
          </a:p>
        </p:txBody>
      </p:sp>
      <p:sp>
        <p:nvSpPr>
          <p:cNvPr id="10" name="TextBox 9"/>
          <p:cNvSpPr txBox="1"/>
          <p:nvPr/>
        </p:nvSpPr>
        <p:spPr>
          <a:xfrm flipH="1">
            <a:off x="4196132" y="3435508"/>
            <a:ext cx="661549" cy="207749"/>
          </a:xfrm>
          <a:prstGeom prst="rect">
            <a:avLst/>
          </a:prstGeom>
          <a:noFill/>
        </p:spPr>
        <p:txBody>
          <a:bodyPr wrap="square" rtlCol="0">
            <a:spAutoFit/>
          </a:bodyPr>
          <a:lstStyle/>
          <a:p>
            <a:r>
              <a:rPr lang="en-US" sz="750" dirty="0" smtClean="0"/>
              <a:t>No </a:t>
            </a:r>
            <a:endParaRPr lang="en-US" sz="750" dirty="0"/>
          </a:p>
        </p:txBody>
      </p:sp>
      <p:cxnSp>
        <p:nvCxnSpPr>
          <p:cNvPr id="23" name="Elbow Connector 22" descr="Was the F2F Ecnounter performed by an allowed physician or NPP? If no then deny/non-affirm reason and continue to sept 2. " title="1.2 "/>
          <p:cNvCxnSpPr/>
          <p:nvPr/>
        </p:nvCxnSpPr>
        <p:spPr>
          <a:xfrm flipV="1">
            <a:off x="4156051" y="3121364"/>
            <a:ext cx="1358921" cy="496759"/>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4184128" y="2213612"/>
            <a:ext cx="673553" cy="207749"/>
          </a:xfrm>
          <a:prstGeom prst="rect">
            <a:avLst/>
          </a:prstGeom>
          <a:noFill/>
        </p:spPr>
        <p:txBody>
          <a:bodyPr wrap="square" rtlCol="0">
            <a:spAutoFit/>
          </a:bodyPr>
          <a:lstStyle/>
          <a:p>
            <a:r>
              <a:rPr lang="en-US" sz="750" dirty="0" smtClean="0"/>
              <a:t>No </a:t>
            </a:r>
            <a:endParaRPr lang="en-US" sz="750" dirty="0"/>
          </a:p>
        </p:txBody>
      </p:sp>
      <p:sp>
        <p:nvSpPr>
          <p:cNvPr id="43" name="TextBox 42"/>
          <p:cNvSpPr txBox="1"/>
          <p:nvPr/>
        </p:nvSpPr>
        <p:spPr>
          <a:xfrm flipH="1">
            <a:off x="4232161" y="1170319"/>
            <a:ext cx="873239" cy="207749"/>
          </a:xfrm>
          <a:prstGeom prst="rect">
            <a:avLst/>
          </a:prstGeom>
          <a:noFill/>
        </p:spPr>
        <p:txBody>
          <a:bodyPr wrap="square" rtlCol="0">
            <a:spAutoFit/>
          </a:bodyPr>
          <a:lstStyle/>
          <a:p>
            <a:r>
              <a:rPr lang="en-US" sz="750" dirty="0" smtClean="0"/>
              <a:t>No </a:t>
            </a:r>
            <a:endParaRPr lang="en-US" sz="750" dirty="0"/>
          </a:p>
        </p:txBody>
      </p:sp>
      <p:cxnSp>
        <p:nvCxnSpPr>
          <p:cNvPr id="27" name="Elbow Connector 26" descr="If no then deny/non-affirm reason and proceed to step 2. " title="Step 1.1 Elbow connector"/>
          <p:cNvCxnSpPr/>
          <p:nvPr/>
        </p:nvCxnSpPr>
        <p:spPr>
          <a:xfrm>
            <a:off x="3817446" y="2433850"/>
            <a:ext cx="2104133" cy="351311"/>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Elbow Connector 78" descr="First step Is the F2F Encounter note present in the documentation. If no then deny/non-affirm reason and continue to Step 2." title="Diagram showing face to face encounter Step 1"/>
          <p:cNvCxnSpPr/>
          <p:nvPr/>
        </p:nvCxnSpPr>
        <p:spPr>
          <a:xfrm>
            <a:off x="4070863" y="1368431"/>
            <a:ext cx="2208691" cy="1431042"/>
          </a:xfrm>
          <a:prstGeom prst="bentConnector3">
            <a:avLst>
              <a:gd name="adj1" fmla="val 99785"/>
            </a:avLst>
          </a:prstGeom>
          <a:ln>
            <a:tailEnd type="triangle"/>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4863026" y="8242568"/>
            <a:ext cx="242374"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7" name="TextBox 106"/>
          <p:cNvSpPr txBox="1"/>
          <p:nvPr/>
        </p:nvSpPr>
        <p:spPr>
          <a:xfrm>
            <a:off x="2370267" y="5043905"/>
            <a:ext cx="242374"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cxnSp>
        <p:nvCxnSpPr>
          <p:cNvPr id="141" name="Elbow Connector 140" descr="Is the F2F ecnounter note dated between 90 before or 30 days after the start of home helath services? If no then deny/non-affirm reason and continue to step 2." title="F2F 1.4"/>
          <p:cNvCxnSpPr>
            <a:stCxn id="138" idx="3"/>
          </p:cNvCxnSpPr>
          <p:nvPr/>
        </p:nvCxnSpPr>
        <p:spPr>
          <a:xfrm flipV="1">
            <a:off x="4196132" y="3837465"/>
            <a:ext cx="2083422" cy="272494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47" name="TextBox 146"/>
          <p:cNvSpPr txBox="1"/>
          <p:nvPr/>
        </p:nvSpPr>
        <p:spPr>
          <a:xfrm>
            <a:off x="4223514" y="4912597"/>
            <a:ext cx="729486" cy="207749"/>
          </a:xfrm>
          <a:prstGeom prst="rect">
            <a:avLst/>
          </a:prstGeom>
          <a:noFill/>
        </p:spPr>
        <p:txBody>
          <a:bodyPr wrap="square" rtlCol="0">
            <a:spAutoFit/>
          </a:bodyPr>
          <a:lstStyle/>
          <a:p>
            <a:r>
              <a:rPr lang="en-US" sz="750" dirty="0" smtClean="0"/>
              <a:t>No </a:t>
            </a:r>
            <a:endParaRPr lang="en-US" sz="750" dirty="0"/>
          </a:p>
        </p:txBody>
      </p:sp>
      <p:sp>
        <p:nvSpPr>
          <p:cNvPr id="197" name="TextBox 196"/>
          <p:cNvSpPr txBox="1"/>
          <p:nvPr/>
        </p:nvSpPr>
        <p:spPr>
          <a:xfrm>
            <a:off x="205492" y="7319238"/>
            <a:ext cx="5394150" cy="923330"/>
          </a:xfrm>
          <a:prstGeom prst="rect">
            <a:avLst/>
          </a:prstGeom>
          <a:noFill/>
        </p:spPr>
        <p:txBody>
          <a:bodyPr wrap="square" rtlCol="0" anchor="ctr">
            <a:spAutoFit/>
          </a:bodyPr>
          <a:lstStyle/>
          <a:p>
            <a:pPr algn="ctr"/>
            <a:r>
              <a:rPr lang="en-US" dirty="0" smtClean="0"/>
              <a:t>F2F Encounter Requirement </a:t>
            </a:r>
            <a:r>
              <a:rPr lang="en-US" b="1" dirty="0" smtClean="0"/>
              <a:t>ARE MET</a:t>
            </a:r>
            <a:r>
              <a:rPr lang="en-US" dirty="0" smtClean="0"/>
              <a:t>.</a:t>
            </a:r>
          </a:p>
          <a:p>
            <a:pPr algn="ctr"/>
            <a:r>
              <a:rPr lang="en-US" dirty="0" smtClean="0"/>
              <a:t>Proceed to Step 2  </a:t>
            </a:r>
          </a:p>
          <a:p>
            <a:pPr algn="ctr"/>
            <a:r>
              <a:rPr lang="en-US" dirty="0" smtClean="0"/>
              <a:t>(</a:t>
            </a:r>
            <a:r>
              <a:rPr lang="en-US" b="1" dirty="0" smtClean="0"/>
              <a:t>Plan of Care</a:t>
            </a:r>
            <a:r>
              <a:rPr lang="en-US" dirty="0" smtClean="0"/>
              <a:t> requirements) </a:t>
            </a:r>
            <a:endParaRPr lang="en-US" dirty="0"/>
          </a:p>
        </p:txBody>
      </p:sp>
      <p:cxnSp>
        <p:nvCxnSpPr>
          <p:cNvPr id="34" name="Elbow Connector 33" descr="Does the Face-to-Face Encounter progress note indicate the reason for the encounter was related to the need for home health services?  &#10; If no then deny/non-affirm reason and continue to stpe 2)." title="1.3 "/>
          <p:cNvCxnSpPr>
            <a:stCxn id="122" idx="3"/>
          </p:cNvCxnSpPr>
          <p:nvPr/>
        </p:nvCxnSpPr>
        <p:spPr>
          <a:xfrm flipV="1">
            <a:off x="4223514" y="3837465"/>
            <a:ext cx="1615353" cy="1282881"/>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4184128" y="6359233"/>
            <a:ext cx="729486" cy="207749"/>
          </a:xfrm>
          <a:prstGeom prst="rect">
            <a:avLst/>
          </a:prstGeom>
          <a:noFill/>
        </p:spPr>
        <p:txBody>
          <a:bodyPr wrap="square" rtlCol="0">
            <a:spAutoFit/>
          </a:bodyPr>
          <a:lstStyle/>
          <a:p>
            <a:r>
              <a:rPr lang="en-US" sz="750" dirty="0" smtClean="0"/>
              <a:t>No </a:t>
            </a:r>
            <a:endParaRPr lang="en-US" sz="750" dirty="0"/>
          </a:p>
        </p:txBody>
      </p:sp>
      <p:sp>
        <p:nvSpPr>
          <p:cNvPr id="2" name="TextBox 1"/>
          <p:cNvSpPr txBox="1"/>
          <p:nvPr/>
        </p:nvSpPr>
        <p:spPr>
          <a:xfrm>
            <a:off x="167329" y="8347066"/>
            <a:ext cx="6642123" cy="677108"/>
          </a:xfrm>
          <a:prstGeom prst="rect">
            <a:avLst/>
          </a:prstGeom>
          <a:noFill/>
        </p:spPr>
        <p:txBody>
          <a:bodyPr wrap="square" rtlCol="0">
            <a:spAutoFit/>
          </a:bodyPr>
          <a:lstStyle/>
          <a:p>
            <a:r>
              <a:rPr lang="en-US" sz="1100" dirty="0" smtClean="0"/>
              <a:t>* Face-to-face encounter note can include progress notes, discharge summary, etc.</a:t>
            </a:r>
          </a:p>
          <a:p>
            <a:r>
              <a:rPr lang="en-US" sz="1400" dirty="0" smtClean="0"/>
              <a:t>**</a:t>
            </a:r>
            <a:r>
              <a:rPr lang="en-US" sz="1200" dirty="0" smtClean="0"/>
              <a:t>Please refer to 42 CFR 424.22(a)(1)(v)(A) for detailed information on who can perform the face-to-face encounter.</a:t>
            </a:r>
            <a:endParaRPr lang="en-US" sz="1200" dirty="0"/>
          </a:p>
        </p:txBody>
      </p:sp>
      <p:grpSp>
        <p:nvGrpSpPr>
          <p:cNvPr id="7" name="Group 6" title="Step 1 Face-to Face Encounter Requirment"/>
          <p:cNvGrpSpPr/>
          <p:nvPr/>
        </p:nvGrpSpPr>
        <p:grpSpPr>
          <a:xfrm>
            <a:off x="1395547" y="964294"/>
            <a:ext cx="2827967" cy="962343"/>
            <a:chOff x="1395547" y="964294"/>
            <a:chExt cx="2827967" cy="962343"/>
          </a:xfrm>
        </p:grpSpPr>
        <p:sp>
          <p:nvSpPr>
            <p:cNvPr id="18" name="TextBox 17"/>
            <p:cNvSpPr txBox="1"/>
            <p:nvPr/>
          </p:nvSpPr>
          <p:spPr>
            <a:xfrm flipH="1">
              <a:off x="2801075" y="1718888"/>
              <a:ext cx="319269" cy="207749"/>
            </a:xfrm>
            <a:prstGeom prst="rect">
              <a:avLst/>
            </a:prstGeom>
            <a:noFill/>
          </p:spPr>
          <p:txBody>
            <a:bodyPr wrap="square" rtlCol="0">
              <a:spAutoFit/>
            </a:bodyPr>
            <a:lstStyle/>
            <a:p>
              <a:r>
                <a:rPr lang="en-US" sz="750" dirty="0"/>
                <a:t>Yes</a:t>
              </a:r>
            </a:p>
          </p:txBody>
        </p:sp>
        <p:grpSp>
          <p:nvGrpSpPr>
            <p:cNvPr id="6" name="Group 5"/>
            <p:cNvGrpSpPr/>
            <p:nvPr/>
          </p:nvGrpSpPr>
          <p:grpSpPr>
            <a:xfrm>
              <a:off x="1395547" y="964294"/>
              <a:ext cx="2827967" cy="803440"/>
              <a:chOff x="1395547" y="964294"/>
              <a:chExt cx="2827967" cy="803440"/>
            </a:xfrm>
          </p:grpSpPr>
          <p:grpSp>
            <p:nvGrpSpPr>
              <p:cNvPr id="5" name="Group 4"/>
              <p:cNvGrpSpPr/>
              <p:nvPr/>
            </p:nvGrpSpPr>
            <p:grpSpPr>
              <a:xfrm>
                <a:off x="1395547" y="964294"/>
                <a:ext cx="2827967" cy="796627"/>
                <a:chOff x="1395547" y="964294"/>
                <a:chExt cx="2827967" cy="796627"/>
              </a:xfrm>
            </p:grpSpPr>
            <p:sp>
              <p:nvSpPr>
                <p:cNvPr id="94" name="Rounded Rectangle 93" descr="Is a Face-to-Face Encounter note* present? Yes or no.&#10;" title="Step 1 "/>
                <p:cNvSpPr/>
                <p:nvPr/>
              </p:nvSpPr>
              <p:spPr>
                <a:xfrm>
                  <a:off x="1395547" y="964294"/>
                  <a:ext cx="2827967" cy="749177"/>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1</a:t>
                  </a:r>
                  <a:endParaRPr lang="en-US" sz="1600" dirty="0">
                    <a:solidFill>
                      <a:schemeClr val="tx1"/>
                    </a:solidFill>
                  </a:endParaRPr>
                </a:p>
                <a:p>
                  <a:pPr algn="ctr"/>
                  <a:r>
                    <a:rPr lang="en-US" sz="1100" dirty="0" smtClean="0">
                      <a:solidFill>
                        <a:schemeClr val="tx1"/>
                      </a:solidFill>
                    </a:rPr>
                    <a:t>Is a Face-to-Face Encounter note*</a:t>
                  </a:r>
                  <a:r>
                    <a:rPr lang="en-US" sz="1100" b="1" dirty="0" smtClean="0">
                      <a:solidFill>
                        <a:schemeClr val="tx1"/>
                      </a:solidFill>
                    </a:rPr>
                    <a:t> </a:t>
                  </a:r>
                  <a:r>
                    <a:rPr lang="en-US" sz="1100" dirty="0" smtClean="0">
                      <a:solidFill>
                        <a:schemeClr val="tx1"/>
                      </a:solidFill>
                    </a:rPr>
                    <a:t>present</a:t>
                  </a:r>
                  <a:r>
                    <a:rPr lang="en-US" sz="1100" b="1" dirty="0" smtClean="0">
                      <a:solidFill>
                        <a:schemeClr val="tx1"/>
                      </a:solidFill>
                    </a:rPr>
                    <a:t>?</a:t>
                  </a:r>
                </a:p>
                <a:p>
                  <a:pPr algn="ctr"/>
                  <a:endParaRPr lang="en-US" sz="1100" b="1" dirty="0" smtClean="0">
                    <a:solidFill>
                      <a:schemeClr val="tx1"/>
                    </a:solidFill>
                  </a:endParaRPr>
                </a:p>
              </p:txBody>
            </p:sp>
            <p:sp>
              <p:nvSpPr>
                <p:cNvPr id="35" name="TextBox 34"/>
                <p:cNvSpPr txBox="1"/>
                <p:nvPr/>
              </p:nvSpPr>
              <p:spPr>
                <a:xfrm>
                  <a:off x="3082662" y="1483922"/>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sp>
            <p:nvSpPr>
              <p:cNvPr id="36" name="TextBox 35"/>
              <p:cNvSpPr txBox="1"/>
              <p:nvPr/>
            </p:nvSpPr>
            <p:spPr>
              <a:xfrm>
                <a:off x="1891394" y="1490735"/>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grpSp>
      </p:grpSp>
      <p:grpSp>
        <p:nvGrpSpPr>
          <p:cNvPr id="9" name="Group 8" title="F2F  Step 1.1 "/>
          <p:cNvGrpSpPr/>
          <p:nvPr/>
        </p:nvGrpSpPr>
        <p:grpSpPr>
          <a:xfrm>
            <a:off x="1368165" y="2086059"/>
            <a:ext cx="2815963" cy="1057371"/>
            <a:chOff x="1368165" y="2086059"/>
            <a:chExt cx="2815963" cy="1057371"/>
          </a:xfrm>
        </p:grpSpPr>
        <p:sp>
          <p:nvSpPr>
            <p:cNvPr id="52" name="TextBox 51"/>
            <p:cNvSpPr txBox="1"/>
            <p:nvPr/>
          </p:nvSpPr>
          <p:spPr>
            <a:xfrm flipH="1">
              <a:off x="2822776" y="2935681"/>
              <a:ext cx="321632" cy="207749"/>
            </a:xfrm>
            <a:prstGeom prst="rect">
              <a:avLst/>
            </a:prstGeom>
            <a:noFill/>
          </p:spPr>
          <p:txBody>
            <a:bodyPr wrap="square" rtlCol="0">
              <a:spAutoFit/>
            </a:bodyPr>
            <a:lstStyle/>
            <a:p>
              <a:r>
                <a:rPr lang="en-US" sz="750" dirty="0"/>
                <a:t>Yes</a:t>
              </a:r>
            </a:p>
          </p:txBody>
        </p:sp>
        <p:sp>
          <p:nvSpPr>
            <p:cNvPr id="104" name="Rounded Rectangle 103" descr="Was the Face-to-Face Encounter note signed and dated by an allowed provider type**? Yes or No&#10;" title="Step 1.1 "/>
            <p:cNvSpPr/>
            <p:nvPr/>
          </p:nvSpPr>
          <p:spPr>
            <a:xfrm>
              <a:off x="1368165" y="2086059"/>
              <a:ext cx="2815963" cy="861157"/>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1.1</a:t>
              </a:r>
              <a:endParaRPr lang="en-US" sz="1600" dirty="0">
                <a:solidFill>
                  <a:schemeClr val="tx1"/>
                </a:solidFill>
              </a:endParaRPr>
            </a:p>
            <a:p>
              <a:pPr algn="ctr"/>
              <a:r>
                <a:rPr lang="en-US" sz="1100" dirty="0" smtClean="0">
                  <a:solidFill>
                    <a:schemeClr val="tx1"/>
                  </a:solidFill>
                </a:rPr>
                <a:t>Was the Face-to-Face Encounter note signed and </a:t>
              </a:r>
              <a:r>
                <a:rPr lang="en-US" sz="1100" dirty="0">
                  <a:solidFill>
                    <a:schemeClr val="tx1"/>
                  </a:solidFill>
                </a:rPr>
                <a:t>dated </a:t>
              </a:r>
              <a:r>
                <a:rPr lang="en-US" sz="1100" dirty="0" smtClean="0">
                  <a:solidFill>
                    <a:schemeClr val="tx1"/>
                  </a:solidFill>
                </a:rPr>
                <a:t>by an </a:t>
              </a:r>
              <a:r>
                <a:rPr lang="en-US" sz="1100" dirty="0">
                  <a:solidFill>
                    <a:schemeClr val="tx1"/>
                  </a:solidFill>
                </a:rPr>
                <a:t>allowed provider type</a:t>
              </a:r>
              <a:r>
                <a:rPr lang="en-US" sz="1100" dirty="0" smtClean="0">
                  <a:solidFill>
                    <a:schemeClr val="tx1"/>
                  </a:solidFill>
                </a:rPr>
                <a:t>**?</a:t>
              </a:r>
            </a:p>
            <a:p>
              <a:pPr algn="ctr"/>
              <a:endParaRPr lang="en-US" sz="1100" dirty="0">
                <a:solidFill>
                  <a:schemeClr val="tx1"/>
                </a:solidFill>
              </a:endParaRPr>
            </a:p>
            <a:p>
              <a:pPr algn="ctr"/>
              <a:endParaRPr lang="en-US" sz="1100" dirty="0">
                <a:solidFill>
                  <a:schemeClr val="tx1"/>
                </a:solidFill>
              </a:endParaRPr>
            </a:p>
          </p:txBody>
        </p:sp>
        <p:sp>
          <p:nvSpPr>
            <p:cNvPr id="4" name="TextBox 3"/>
            <p:cNvSpPr txBox="1"/>
            <p:nvPr/>
          </p:nvSpPr>
          <p:spPr>
            <a:xfrm>
              <a:off x="1884402" y="2672748"/>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37" name="TextBox 36"/>
            <p:cNvSpPr txBox="1"/>
            <p:nvPr/>
          </p:nvSpPr>
          <p:spPr>
            <a:xfrm>
              <a:off x="3082662" y="265648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11" name="Group 10" title="Step 1.2"/>
          <p:cNvGrpSpPr/>
          <p:nvPr/>
        </p:nvGrpSpPr>
        <p:grpSpPr>
          <a:xfrm>
            <a:off x="1423030" y="3325511"/>
            <a:ext cx="2809131" cy="1044827"/>
            <a:chOff x="1423030" y="3325511"/>
            <a:chExt cx="2809131" cy="1044827"/>
          </a:xfrm>
        </p:grpSpPr>
        <p:sp>
          <p:nvSpPr>
            <p:cNvPr id="51" name="TextBox 50"/>
            <p:cNvSpPr txBox="1"/>
            <p:nvPr/>
          </p:nvSpPr>
          <p:spPr>
            <a:xfrm flipH="1">
              <a:off x="2842774" y="4162589"/>
              <a:ext cx="378484" cy="207749"/>
            </a:xfrm>
            <a:prstGeom prst="rect">
              <a:avLst/>
            </a:prstGeom>
            <a:noFill/>
          </p:spPr>
          <p:txBody>
            <a:bodyPr wrap="square" rtlCol="0">
              <a:spAutoFit/>
            </a:bodyPr>
            <a:lstStyle/>
            <a:p>
              <a:r>
                <a:rPr lang="en-US" sz="750" dirty="0"/>
                <a:t>Yes</a:t>
              </a:r>
            </a:p>
          </p:txBody>
        </p:sp>
        <p:sp>
          <p:nvSpPr>
            <p:cNvPr id="30" name="Rounded Rectangle 29" descr="Was the Face-to-Face Encounter performed by an allowed physician or NPP**?&#10; Yes or No&#10;" title="Step 1.2   "/>
            <p:cNvSpPr/>
            <p:nvPr/>
          </p:nvSpPr>
          <p:spPr>
            <a:xfrm>
              <a:off x="1423030" y="3325511"/>
              <a:ext cx="2809131" cy="836428"/>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1.2</a:t>
              </a:r>
              <a:endParaRPr lang="en-US" sz="1600" dirty="0">
                <a:solidFill>
                  <a:schemeClr val="tx1"/>
                </a:solidFill>
              </a:endParaRPr>
            </a:p>
            <a:p>
              <a:pPr algn="ctr"/>
              <a:r>
                <a:rPr lang="en-US" sz="1100" dirty="0" smtClean="0">
                  <a:solidFill>
                    <a:schemeClr val="tx1"/>
                  </a:solidFill>
                </a:rPr>
                <a:t>Was the Face-to-Face Encounter performed by an allowed physician or NPP**?</a:t>
              </a:r>
            </a:p>
            <a:p>
              <a:pPr algn="ctr"/>
              <a:endParaRPr lang="en-US" sz="1100" dirty="0">
                <a:solidFill>
                  <a:schemeClr val="tx1"/>
                </a:solidFill>
              </a:endParaRPr>
            </a:p>
          </p:txBody>
        </p:sp>
        <p:sp>
          <p:nvSpPr>
            <p:cNvPr id="46" name="TextBox 45"/>
            <p:cNvSpPr txBox="1"/>
            <p:nvPr/>
          </p:nvSpPr>
          <p:spPr>
            <a:xfrm>
              <a:off x="1925918" y="391141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47" name="TextBox 46"/>
            <p:cNvSpPr txBox="1"/>
            <p:nvPr/>
          </p:nvSpPr>
          <p:spPr>
            <a:xfrm>
              <a:off x="3100762" y="3922628"/>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12" name="Group 11" title="Step 1.3 "/>
          <p:cNvGrpSpPr/>
          <p:nvPr/>
        </p:nvGrpSpPr>
        <p:grpSpPr>
          <a:xfrm>
            <a:off x="1404195" y="4525701"/>
            <a:ext cx="2819319" cy="1406176"/>
            <a:chOff x="1404195" y="4525701"/>
            <a:chExt cx="2819319" cy="1406176"/>
          </a:xfrm>
        </p:grpSpPr>
        <p:sp>
          <p:nvSpPr>
            <p:cNvPr id="122" name="Rounded Rectangle 121" descr="Does the Face-to-Face Encounter progress note indicate the reason for the encounter was related to the need for home health services?  &#10;Yes or no" title="Step 1.3 "/>
            <p:cNvSpPr/>
            <p:nvPr/>
          </p:nvSpPr>
          <p:spPr>
            <a:xfrm>
              <a:off x="1404195" y="4525701"/>
              <a:ext cx="2819319" cy="1189290"/>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smtClean="0">
                <a:solidFill>
                  <a:schemeClr val="tx1"/>
                </a:solidFill>
              </a:endParaRPr>
            </a:p>
            <a:p>
              <a:pPr algn="ctr"/>
              <a:r>
                <a:rPr lang="en-US" sz="1600" dirty="0" smtClean="0">
                  <a:solidFill>
                    <a:schemeClr val="tx1"/>
                  </a:solidFill>
                </a:rPr>
                <a:t>1.3</a:t>
              </a:r>
              <a:endParaRPr lang="en-US" sz="1600" dirty="0">
                <a:solidFill>
                  <a:schemeClr val="tx1"/>
                </a:solidFill>
              </a:endParaRPr>
            </a:p>
            <a:p>
              <a:pPr algn="ctr"/>
              <a:r>
                <a:rPr lang="en-US" sz="1100" dirty="0" smtClean="0">
                  <a:solidFill>
                    <a:schemeClr val="tx1"/>
                  </a:solidFill>
                </a:rPr>
                <a:t>Does the Face-to-Face Encounter progress note indicate the reason for the encounter was related to the need for </a:t>
              </a:r>
              <a:r>
                <a:rPr lang="en-US" sz="1100" dirty="0">
                  <a:solidFill>
                    <a:schemeClr val="tx1"/>
                  </a:solidFill>
                </a:rPr>
                <a:t>h</a:t>
              </a:r>
              <a:r>
                <a:rPr lang="en-US" sz="1100" dirty="0" smtClean="0">
                  <a:solidFill>
                    <a:schemeClr val="tx1"/>
                  </a:solidFill>
                </a:rPr>
                <a:t>ome health services?  </a:t>
              </a:r>
            </a:p>
            <a:p>
              <a:pPr algn="ctr"/>
              <a:endParaRPr lang="en-US" sz="1100" dirty="0">
                <a:solidFill>
                  <a:schemeClr val="tx1"/>
                </a:solidFill>
              </a:endParaRPr>
            </a:p>
            <a:p>
              <a:pPr algn="ctr"/>
              <a:endParaRPr lang="en-US" sz="1100" dirty="0">
                <a:solidFill>
                  <a:schemeClr val="tx1"/>
                </a:solidFill>
              </a:endParaRPr>
            </a:p>
          </p:txBody>
        </p:sp>
        <p:sp>
          <p:nvSpPr>
            <p:cNvPr id="40" name="TextBox 39"/>
            <p:cNvSpPr txBox="1"/>
            <p:nvPr/>
          </p:nvSpPr>
          <p:spPr>
            <a:xfrm flipH="1">
              <a:off x="2843792" y="5724128"/>
              <a:ext cx="378484" cy="207749"/>
            </a:xfrm>
            <a:prstGeom prst="rect">
              <a:avLst/>
            </a:prstGeom>
            <a:noFill/>
          </p:spPr>
          <p:txBody>
            <a:bodyPr wrap="square" rtlCol="0">
              <a:spAutoFit/>
            </a:bodyPr>
            <a:lstStyle/>
            <a:p>
              <a:r>
                <a:rPr lang="en-US" sz="750" dirty="0"/>
                <a:t>Yes</a:t>
              </a:r>
            </a:p>
          </p:txBody>
        </p:sp>
        <p:sp>
          <p:nvSpPr>
            <p:cNvPr id="48" name="TextBox 47"/>
            <p:cNvSpPr txBox="1"/>
            <p:nvPr/>
          </p:nvSpPr>
          <p:spPr>
            <a:xfrm>
              <a:off x="3166312" y="547709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49" name="TextBox 48"/>
            <p:cNvSpPr txBox="1"/>
            <p:nvPr/>
          </p:nvSpPr>
          <p:spPr>
            <a:xfrm>
              <a:off x="1935246" y="5468048"/>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grpSp>
      <p:grpSp>
        <p:nvGrpSpPr>
          <p:cNvPr id="13" name="Group 12" title="Step 1.4 "/>
          <p:cNvGrpSpPr/>
          <p:nvPr/>
        </p:nvGrpSpPr>
        <p:grpSpPr>
          <a:xfrm>
            <a:off x="1368165" y="6078753"/>
            <a:ext cx="2827967" cy="1188110"/>
            <a:chOff x="1368165" y="6078753"/>
            <a:chExt cx="2827967" cy="1188110"/>
          </a:xfrm>
        </p:grpSpPr>
        <p:sp>
          <p:nvSpPr>
            <p:cNvPr id="189" name="TextBox 188"/>
            <p:cNvSpPr txBox="1"/>
            <p:nvPr/>
          </p:nvSpPr>
          <p:spPr>
            <a:xfrm flipH="1">
              <a:off x="2816816" y="7059114"/>
              <a:ext cx="378484" cy="207749"/>
            </a:xfrm>
            <a:prstGeom prst="rect">
              <a:avLst/>
            </a:prstGeom>
            <a:noFill/>
          </p:spPr>
          <p:txBody>
            <a:bodyPr wrap="square" rtlCol="0">
              <a:spAutoFit/>
            </a:bodyPr>
            <a:lstStyle/>
            <a:p>
              <a:r>
                <a:rPr lang="en-US" sz="750" dirty="0"/>
                <a:t>Yes</a:t>
              </a:r>
            </a:p>
          </p:txBody>
        </p:sp>
        <p:sp>
          <p:nvSpPr>
            <p:cNvPr id="138" name="Rounded Rectangle 137" descr="Is the Face-to-Face encounter note dated between 90 before or 30 days after the start of home health services? Yes or No &#10;" title="Step 1.4 "/>
            <p:cNvSpPr/>
            <p:nvPr/>
          </p:nvSpPr>
          <p:spPr>
            <a:xfrm>
              <a:off x="1368165" y="6078753"/>
              <a:ext cx="2827967" cy="967322"/>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1.4</a:t>
              </a:r>
              <a:endParaRPr lang="en-US" sz="1600" dirty="0">
                <a:solidFill>
                  <a:schemeClr val="tx1"/>
                </a:solidFill>
              </a:endParaRPr>
            </a:p>
            <a:p>
              <a:pPr algn="ctr"/>
              <a:r>
                <a:rPr lang="en-US" sz="1100" dirty="0" smtClean="0">
                  <a:solidFill>
                    <a:schemeClr val="tx1"/>
                  </a:solidFill>
                </a:rPr>
                <a:t>Is the Face-to-Face encounter note dated between 90 before or 30 days after the start of home health services?  </a:t>
              </a:r>
            </a:p>
            <a:p>
              <a:pPr algn="ctr"/>
              <a:endParaRPr lang="en-US" sz="1100" dirty="0">
                <a:solidFill>
                  <a:schemeClr val="tx1"/>
                </a:solidFill>
              </a:endParaRPr>
            </a:p>
          </p:txBody>
        </p:sp>
        <p:sp>
          <p:nvSpPr>
            <p:cNvPr id="56" name="TextBox 55"/>
            <p:cNvSpPr txBox="1"/>
            <p:nvPr/>
          </p:nvSpPr>
          <p:spPr>
            <a:xfrm>
              <a:off x="3166312" y="6782115"/>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57" name="TextBox 56"/>
            <p:cNvSpPr txBox="1"/>
            <p:nvPr/>
          </p:nvSpPr>
          <p:spPr>
            <a:xfrm>
              <a:off x="1944642" y="6782518"/>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grpSp>
      <p:cxnSp>
        <p:nvCxnSpPr>
          <p:cNvPr id="8" name="Straight Arrow Connector 7" descr="If yes to step one than the straight arrow points to step 1.1." title="Step 1"/>
          <p:cNvCxnSpPr/>
          <p:nvPr/>
        </p:nvCxnSpPr>
        <p:spPr>
          <a:xfrm>
            <a:off x="2796250" y="4162534"/>
            <a:ext cx="0" cy="3564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title="Step "/>
          <p:cNvCxnSpPr/>
          <p:nvPr/>
        </p:nvCxnSpPr>
        <p:spPr>
          <a:xfrm>
            <a:off x="2796250" y="5704859"/>
            <a:ext cx="0" cy="3564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descr="If Yes answer in STep 1.1 than this arrow points to step 1.2." title="Step 1.1 to 1.2"/>
          <p:cNvCxnSpPr/>
          <p:nvPr/>
        </p:nvCxnSpPr>
        <p:spPr>
          <a:xfrm>
            <a:off x="2801075" y="2961659"/>
            <a:ext cx="0" cy="3564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descr="If the answer to Step 1 is yes than the arrow points to the next step 1.1." title="STep 1 to step 1.1"/>
          <p:cNvCxnSpPr/>
          <p:nvPr/>
        </p:nvCxnSpPr>
        <p:spPr>
          <a:xfrm>
            <a:off x="2801075" y="1729450"/>
            <a:ext cx="0" cy="3564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descr="If the Answer is Yes in step 1.4 than move to Step 2. " title="Step 1.4"/>
          <p:cNvCxnSpPr/>
          <p:nvPr/>
        </p:nvCxnSpPr>
        <p:spPr>
          <a:xfrm>
            <a:off x="2796250" y="7064884"/>
            <a:ext cx="0" cy="3564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ctrTitle"/>
          </p:nvPr>
        </p:nvSpPr>
        <p:spPr>
          <a:xfrm>
            <a:off x="609600" y="138897"/>
            <a:ext cx="5829300" cy="829334"/>
          </a:xfrm>
        </p:spPr>
        <p:txBody>
          <a:bodyPr>
            <a:noAutofit/>
          </a:bodyPr>
          <a:lstStyle/>
          <a:p>
            <a:r>
              <a:rPr lang="en-US" sz="2400" b="1" dirty="0"/>
              <a:t>Home Health Review Tool</a:t>
            </a:r>
            <a:br>
              <a:rPr lang="en-US" sz="2400" b="1" dirty="0"/>
            </a:br>
            <a:r>
              <a:rPr lang="en-US" sz="2400" dirty="0"/>
              <a:t>Step 1 (Face-to-Face Encounter Requirement) </a:t>
            </a:r>
            <a:br>
              <a:rPr lang="en-US" sz="2400" dirty="0"/>
            </a:br>
            <a:endParaRPr lang="en-US" sz="2400" dirty="0"/>
          </a:p>
        </p:txBody>
      </p:sp>
    </p:spTree>
    <p:extLst>
      <p:ext uri="{BB962C8B-B14F-4D97-AF65-F5344CB8AC3E}">
        <p14:creationId xmlns:p14="http://schemas.microsoft.com/office/powerpoint/2010/main" val="40599259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Elbow Connector 32" descr="This is the conncecting line between the block containing verbiage &quot;Does the Plan of Care inlcude therapy services.&quot;  If the answer is no then follow this connecting line to Step 3." title="Connecting line from Step 2.3 "/>
          <p:cNvCxnSpPr/>
          <p:nvPr/>
        </p:nvCxnSpPr>
        <p:spPr>
          <a:xfrm rot="16200000" flipH="1">
            <a:off x="1287491" y="7148831"/>
            <a:ext cx="1050802" cy="461914"/>
          </a:xfrm>
          <a:prstGeom prst="bentConnector3">
            <a:avLst>
              <a:gd name="adj1" fmla="val 42685"/>
            </a:avLst>
          </a:prstGeom>
          <a:ln>
            <a:tailEnd type="triangle"/>
          </a:ln>
        </p:spPr>
        <p:style>
          <a:lnRef idx="1">
            <a:schemeClr val="accent1"/>
          </a:lnRef>
          <a:fillRef idx="0">
            <a:schemeClr val="accent1"/>
          </a:fillRef>
          <a:effectRef idx="0">
            <a:schemeClr val="accent1"/>
          </a:effectRef>
          <a:fontRef idx="minor">
            <a:schemeClr val="tx1"/>
          </a:fontRef>
        </p:style>
      </p:cxnSp>
      <p:sp>
        <p:nvSpPr>
          <p:cNvPr id="58" name="TextBox 57" title="Deny/Non-Affirm reason"/>
          <p:cNvSpPr txBox="1"/>
          <p:nvPr/>
        </p:nvSpPr>
        <p:spPr>
          <a:xfrm>
            <a:off x="-2543" y="343114"/>
            <a:ext cx="6803667" cy="307777"/>
          </a:xfrm>
          <a:prstGeom prst="rect">
            <a:avLst/>
          </a:prstGeom>
          <a:noFill/>
        </p:spPr>
        <p:txBody>
          <a:bodyPr wrap="square" rtlCol="0" anchor="ctr">
            <a:spAutoFit/>
          </a:bodyPr>
          <a:lstStyle/>
          <a:p>
            <a:pPr algn="ctr"/>
            <a:endParaRPr lang="en-US" sz="1400" dirty="0"/>
          </a:p>
        </p:txBody>
      </p:sp>
      <p:cxnSp>
        <p:nvCxnSpPr>
          <p:cNvPr id="48" name="Elbow Connector 47" descr="This is the connecting line between step 2 and Step 2.1 when the answer is yes to the question in Step 2. " title="Step 2 connecting line"/>
          <p:cNvCxnSpPr/>
          <p:nvPr/>
        </p:nvCxnSpPr>
        <p:spPr>
          <a:xfrm rot="5400000">
            <a:off x="2454836" y="1624224"/>
            <a:ext cx="434966" cy="69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flipH="1">
            <a:off x="2538783" y="4694027"/>
            <a:ext cx="378484" cy="207749"/>
          </a:xfrm>
          <a:prstGeom prst="rect">
            <a:avLst/>
          </a:prstGeom>
          <a:noFill/>
        </p:spPr>
        <p:txBody>
          <a:bodyPr wrap="square" rtlCol="0">
            <a:spAutoFit/>
          </a:bodyPr>
          <a:lstStyle/>
          <a:p>
            <a:r>
              <a:rPr lang="en-US" sz="750" dirty="0"/>
              <a:t>Yes</a:t>
            </a:r>
          </a:p>
        </p:txBody>
      </p:sp>
      <p:cxnSp>
        <p:nvCxnSpPr>
          <p:cNvPr id="27" name="Elbow Connector 26" descr="This is the connecting line between Step 2.1 and the block to deny or non-affrim when the answer to Step 2.1 is no." title="Step 2.1 connecting line "/>
          <p:cNvCxnSpPr/>
          <p:nvPr/>
        </p:nvCxnSpPr>
        <p:spPr>
          <a:xfrm rot="16200000" flipH="1">
            <a:off x="4193242" y="2251810"/>
            <a:ext cx="1667486" cy="1454058"/>
          </a:xfrm>
          <a:prstGeom prst="bentConnector3">
            <a:avLst>
              <a:gd name="adj1" fmla="val 716"/>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Elbow Connector 78" descr="This is the connecting line from Step 2 to the block with veribiage to Deny/non-affirm when the answer to the question at Step 2 is no. " title="Step 2 connecting line"/>
          <p:cNvCxnSpPr/>
          <p:nvPr/>
        </p:nvCxnSpPr>
        <p:spPr>
          <a:xfrm rot="16200000" flipH="1">
            <a:off x="3756702" y="1605618"/>
            <a:ext cx="2518556" cy="1894745"/>
          </a:xfrm>
          <a:prstGeom prst="bentConnector3">
            <a:avLst>
              <a:gd name="adj1" fmla="val -94"/>
            </a:avLst>
          </a:prstGeom>
          <a:ln>
            <a:tailEnd type="triangle"/>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4863026" y="8242568"/>
            <a:ext cx="242374"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7" name="TextBox 106"/>
          <p:cNvSpPr txBox="1"/>
          <p:nvPr/>
        </p:nvSpPr>
        <p:spPr>
          <a:xfrm>
            <a:off x="2370267" y="5043905"/>
            <a:ext cx="242374"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cxnSp>
        <p:nvCxnSpPr>
          <p:cNvPr id="179" name="Elbow Connector 178" descr="This is the connecting line from Step 2.2 when the answer to the question in Step 2.2 is no.  The line leads to the block note deny/non-affirm. " title="Connecting line from Step 2.2"/>
          <p:cNvCxnSpPr/>
          <p:nvPr/>
        </p:nvCxnSpPr>
        <p:spPr>
          <a:xfrm flipV="1">
            <a:off x="3657600" y="4377508"/>
            <a:ext cx="1669813" cy="773"/>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Box 196"/>
          <p:cNvSpPr txBox="1"/>
          <p:nvPr/>
        </p:nvSpPr>
        <p:spPr>
          <a:xfrm>
            <a:off x="354836" y="7860941"/>
            <a:ext cx="5518655" cy="646331"/>
          </a:xfrm>
          <a:prstGeom prst="rect">
            <a:avLst/>
          </a:prstGeom>
          <a:noFill/>
        </p:spPr>
        <p:txBody>
          <a:bodyPr wrap="square" rtlCol="0" anchor="ctr">
            <a:spAutoFit/>
          </a:bodyPr>
          <a:lstStyle/>
          <a:p>
            <a:pPr algn="ctr"/>
            <a:r>
              <a:rPr lang="en-US" dirty="0" smtClean="0"/>
              <a:t>Plan of Care Requirements </a:t>
            </a:r>
            <a:r>
              <a:rPr lang="en-US" b="1" dirty="0" smtClean="0"/>
              <a:t>ARE MET</a:t>
            </a:r>
            <a:r>
              <a:rPr lang="en-US" dirty="0" smtClean="0"/>
              <a:t>.</a:t>
            </a:r>
          </a:p>
          <a:p>
            <a:pPr algn="ctr"/>
            <a:r>
              <a:rPr lang="en-US" dirty="0" smtClean="0"/>
              <a:t>Proceed to Step 3 (Homebound</a:t>
            </a:r>
            <a:r>
              <a:rPr lang="en-US" b="1" dirty="0" smtClean="0"/>
              <a:t>)</a:t>
            </a:r>
            <a:r>
              <a:rPr lang="en-US" dirty="0" smtClean="0"/>
              <a:t> </a:t>
            </a:r>
            <a:endParaRPr lang="en-US" dirty="0"/>
          </a:p>
        </p:txBody>
      </p:sp>
      <p:cxnSp>
        <p:nvCxnSpPr>
          <p:cNvPr id="139" name="Straight Arrow Connector 138" descr="This is the connecting line between Step 2.3a and Step 2.3 b when the answer to both is yes. " title="Connecting line between Step 2.3 a and b "/>
          <p:cNvCxnSpPr/>
          <p:nvPr/>
        </p:nvCxnSpPr>
        <p:spPr>
          <a:xfrm flipV="1">
            <a:off x="2600722" y="6614545"/>
            <a:ext cx="445526" cy="69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8" name="Elbow Connector 157" descr="This is a connecting line from the deny/non-affirm reason box to Step 2.3b box when the answer to step 2.3b question is no." title="Connecting line from Stpe 2.3b "/>
          <p:cNvCxnSpPr>
            <a:stCxn id="159" idx="3"/>
            <a:endCxn id="50" idx="2"/>
          </p:cNvCxnSpPr>
          <p:nvPr/>
        </p:nvCxnSpPr>
        <p:spPr>
          <a:xfrm flipV="1">
            <a:off x="5646571" y="4893756"/>
            <a:ext cx="246704" cy="186142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70" name="TextBox 169"/>
          <p:cNvSpPr txBox="1"/>
          <p:nvPr/>
        </p:nvSpPr>
        <p:spPr>
          <a:xfrm>
            <a:off x="4266990" y="7338276"/>
            <a:ext cx="467012" cy="207749"/>
          </a:xfrm>
          <a:prstGeom prst="rect">
            <a:avLst/>
          </a:prstGeom>
          <a:noFill/>
        </p:spPr>
        <p:txBody>
          <a:bodyPr wrap="square" rtlCol="0">
            <a:spAutoFit/>
          </a:bodyPr>
          <a:lstStyle/>
          <a:p>
            <a:r>
              <a:rPr lang="en-US" sz="750" dirty="0" smtClean="0"/>
              <a:t>Yes</a:t>
            </a:r>
            <a:endParaRPr lang="en-US" sz="750" dirty="0"/>
          </a:p>
        </p:txBody>
      </p:sp>
      <p:cxnSp>
        <p:nvCxnSpPr>
          <p:cNvPr id="166" name="Elbow Connector 165" descr="Connecting line between Step 2.3 and Step 3 when the answer to the question is yes to the question asked in Step 2.3b." title="Connecting line from 2.3 b"/>
          <p:cNvCxnSpPr/>
          <p:nvPr/>
        </p:nvCxnSpPr>
        <p:spPr>
          <a:xfrm rot="5400000">
            <a:off x="3473698" y="7095170"/>
            <a:ext cx="969074" cy="660421"/>
          </a:xfrm>
          <a:prstGeom prst="bentConnector3">
            <a:avLst>
              <a:gd name="adj1" fmla="val 7269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 name="Group 1" descr="Step 2 Box Question inside &quot;Is plan of care present. " title="Step 2"/>
          <p:cNvGrpSpPr/>
          <p:nvPr/>
        </p:nvGrpSpPr>
        <p:grpSpPr>
          <a:xfrm>
            <a:off x="1066800" y="951901"/>
            <a:ext cx="3451345" cy="856769"/>
            <a:chOff x="1066800" y="951901"/>
            <a:chExt cx="3451345" cy="856769"/>
          </a:xfrm>
        </p:grpSpPr>
        <p:sp>
          <p:nvSpPr>
            <p:cNvPr id="18" name="TextBox 17"/>
            <p:cNvSpPr txBox="1"/>
            <p:nvPr/>
          </p:nvSpPr>
          <p:spPr>
            <a:xfrm flipH="1">
              <a:off x="2671973" y="1600921"/>
              <a:ext cx="319269" cy="207749"/>
            </a:xfrm>
            <a:prstGeom prst="rect">
              <a:avLst/>
            </a:prstGeom>
            <a:noFill/>
          </p:spPr>
          <p:txBody>
            <a:bodyPr wrap="square" rtlCol="0">
              <a:spAutoFit/>
            </a:bodyPr>
            <a:lstStyle/>
            <a:p>
              <a:r>
                <a:rPr lang="en-US" sz="750" dirty="0"/>
                <a:t>Yes</a:t>
              </a:r>
            </a:p>
          </p:txBody>
        </p:sp>
        <p:sp>
          <p:nvSpPr>
            <p:cNvPr id="43" name="TextBox 42"/>
            <p:cNvSpPr txBox="1"/>
            <p:nvPr/>
          </p:nvSpPr>
          <p:spPr>
            <a:xfrm flipH="1">
              <a:off x="4146785" y="1070614"/>
              <a:ext cx="371360" cy="207749"/>
            </a:xfrm>
            <a:prstGeom prst="rect">
              <a:avLst/>
            </a:prstGeom>
            <a:noFill/>
          </p:spPr>
          <p:txBody>
            <a:bodyPr wrap="square" rtlCol="0">
              <a:spAutoFit/>
            </a:bodyPr>
            <a:lstStyle/>
            <a:p>
              <a:r>
                <a:rPr lang="en-US" sz="750" dirty="0"/>
                <a:t>No</a:t>
              </a:r>
            </a:p>
          </p:txBody>
        </p:sp>
        <p:sp>
          <p:nvSpPr>
            <p:cNvPr id="94" name="Rounded Rectangle 93"/>
            <p:cNvSpPr/>
            <p:nvPr/>
          </p:nvSpPr>
          <p:spPr>
            <a:xfrm>
              <a:off x="1066800" y="951901"/>
              <a:ext cx="3132290" cy="652722"/>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a:p>
              <a:pPr algn="ctr"/>
              <a:r>
                <a:rPr lang="en-US" sz="1100" dirty="0">
                  <a:solidFill>
                    <a:schemeClr val="tx1"/>
                  </a:solidFill>
                </a:rPr>
                <a:t>Is </a:t>
              </a:r>
              <a:r>
                <a:rPr lang="en-US" sz="1100" dirty="0" smtClean="0">
                  <a:solidFill>
                    <a:schemeClr val="tx1"/>
                  </a:solidFill>
                </a:rPr>
                <a:t>Plan of Care </a:t>
              </a:r>
              <a:r>
                <a:rPr lang="en-US" sz="1100" b="1" dirty="0" smtClean="0">
                  <a:solidFill>
                    <a:schemeClr val="tx1"/>
                  </a:solidFill>
                </a:rPr>
                <a:t>present?</a:t>
              </a:r>
            </a:p>
            <a:p>
              <a:pPr algn="ctr"/>
              <a:endParaRPr lang="en-US" sz="1100" b="1" dirty="0">
                <a:solidFill>
                  <a:schemeClr val="tx1"/>
                </a:solidFill>
              </a:endParaRPr>
            </a:p>
          </p:txBody>
        </p:sp>
        <p:sp>
          <p:nvSpPr>
            <p:cNvPr id="34" name="TextBox 33"/>
            <p:cNvSpPr txBox="1"/>
            <p:nvPr/>
          </p:nvSpPr>
          <p:spPr>
            <a:xfrm>
              <a:off x="3276600" y="13716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36" name="TextBox 35"/>
            <p:cNvSpPr txBox="1"/>
            <p:nvPr/>
          </p:nvSpPr>
          <p:spPr>
            <a:xfrm>
              <a:off x="1219200" y="13716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grpSp>
      <p:grpSp>
        <p:nvGrpSpPr>
          <p:cNvPr id="4" name="Group 3" descr="Box containing Step 2.1 language, &quot;Is the plan of care signed and dated by the certifying physician?&quot;" title="Step 2.1 "/>
          <p:cNvGrpSpPr/>
          <p:nvPr/>
        </p:nvGrpSpPr>
        <p:grpSpPr>
          <a:xfrm>
            <a:off x="1066801" y="1859771"/>
            <a:ext cx="3529993" cy="901857"/>
            <a:chOff x="1066801" y="1859771"/>
            <a:chExt cx="3529993" cy="901857"/>
          </a:xfrm>
        </p:grpSpPr>
        <p:sp>
          <p:nvSpPr>
            <p:cNvPr id="60" name="TextBox 59"/>
            <p:cNvSpPr txBox="1"/>
            <p:nvPr/>
          </p:nvSpPr>
          <p:spPr>
            <a:xfrm>
              <a:off x="4279420" y="1893874"/>
              <a:ext cx="317374" cy="207749"/>
            </a:xfrm>
            <a:prstGeom prst="rect">
              <a:avLst/>
            </a:prstGeom>
            <a:noFill/>
          </p:spPr>
          <p:txBody>
            <a:bodyPr wrap="square" rtlCol="0">
              <a:spAutoFit/>
            </a:bodyPr>
            <a:lstStyle/>
            <a:p>
              <a:r>
                <a:rPr lang="en-US" sz="750" dirty="0"/>
                <a:t>No</a:t>
              </a:r>
            </a:p>
          </p:txBody>
        </p:sp>
        <p:sp>
          <p:nvSpPr>
            <p:cNvPr id="104" name="Rounded Rectangle 103"/>
            <p:cNvSpPr/>
            <p:nvPr/>
          </p:nvSpPr>
          <p:spPr>
            <a:xfrm>
              <a:off x="1066801" y="1859771"/>
              <a:ext cx="3258510" cy="680579"/>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2.1</a:t>
              </a:r>
            </a:p>
            <a:p>
              <a:pPr algn="ctr"/>
              <a:r>
                <a:rPr lang="en-US" sz="1100" dirty="0" smtClean="0">
                  <a:solidFill>
                    <a:schemeClr val="tx1"/>
                  </a:solidFill>
                </a:rPr>
                <a:t>Is the plan of care signed and dated by the certifying physician?</a:t>
              </a:r>
            </a:p>
            <a:p>
              <a:pPr algn="ctr"/>
              <a:endParaRPr lang="en-US" sz="1100" dirty="0">
                <a:solidFill>
                  <a:schemeClr val="tx1"/>
                </a:solidFill>
              </a:endParaRPr>
            </a:p>
          </p:txBody>
        </p:sp>
        <p:sp>
          <p:nvSpPr>
            <p:cNvPr id="151" name="TextBox 150"/>
            <p:cNvSpPr txBox="1"/>
            <p:nvPr/>
          </p:nvSpPr>
          <p:spPr>
            <a:xfrm flipH="1">
              <a:off x="2670725" y="2553879"/>
              <a:ext cx="319269" cy="207749"/>
            </a:xfrm>
            <a:prstGeom prst="rect">
              <a:avLst/>
            </a:prstGeom>
            <a:noFill/>
          </p:spPr>
          <p:txBody>
            <a:bodyPr wrap="square" rtlCol="0">
              <a:spAutoFit/>
            </a:bodyPr>
            <a:lstStyle/>
            <a:p>
              <a:r>
                <a:rPr lang="en-US" sz="750" dirty="0"/>
                <a:t>Yes</a:t>
              </a:r>
            </a:p>
          </p:txBody>
        </p:sp>
        <p:sp>
          <p:nvSpPr>
            <p:cNvPr id="35" name="TextBox 34"/>
            <p:cNvSpPr txBox="1"/>
            <p:nvPr/>
          </p:nvSpPr>
          <p:spPr>
            <a:xfrm>
              <a:off x="3289838" y="23138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37" name="TextBox 36"/>
            <p:cNvSpPr txBox="1"/>
            <p:nvPr/>
          </p:nvSpPr>
          <p:spPr>
            <a:xfrm>
              <a:off x="1232438" y="23138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grpSp>
      <p:grpSp>
        <p:nvGrpSpPr>
          <p:cNvPr id="6" name="Group 5" descr="Box containing Step 2.2 verbiage, " title="Step 2.2 "/>
          <p:cNvGrpSpPr/>
          <p:nvPr/>
        </p:nvGrpSpPr>
        <p:grpSpPr>
          <a:xfrm>
            <a:off x="914400" y="2887810"/>
            <a:ext cx="4110098" cy="3319879"/>
            <a:chOff x="914400" y="2887810"/>
            <a:chExt cx="4110098" cy="3319879"/>
          </a:xfrm>
        </p:grpSpPr>
        <p:sp>
          <p:nvSpPr>
            <p:cNvPr id="187" name="TextBox 186"/>
            <p:cNvSpPr txBox="1"/>
            <p:nvPr/>
          </p:nvSpPr>
          <p:spPr>
            <a:xfrm>
              <a:off x="4468520" y="4152041"/>
              <a:ext cx="555978" cy="207749"/>
            </a:xfrm>
            <a:prstGeom prst="rect">
              <a:avLst/>
            </a:prstGeom>
            <a:noFill/>
          </p:spPr>
          <p:txBody>
            <a:bodyPr wrap="square" rtlCol="0">
              <a:spAutoFit/>
            </a:bodyPr>
            <a:lstStyle/>
            <a:p>
              <a:r>
                <a:rPr lang="en-US" sz="750" dirty="0"/>
                <a:t>No</a:t>
              </a:r>
            </a:p>
          </p:txBody>
        </p:sp>
        <p:sp>
          <p:nvSpPr>
            <p:cNvPr id="189" name="TextBox 188"/>
            <p:cNvSpPr txBox="1"/>
            <p:nvPr/>
          </p:nvSpPr>
          <p:spPr>
            <a:xfrm flipH="1">
              <a:off x="1584501" y="5999940"/>
              <a:ext cx="378484" cy="207749"/>
            </a:xfrm>
            <a:prstGeom prst="rect">
              <a:avLst/>
            </a:prstGeom>
            <a:noFill/>
          </p:spPr>
          <p:txBody>
            <a:bodyPr wrap="square" rtlCol="0">
              <a:spAutoFit/>
            </a:bodyPr>
            <a:lstStyle/>
            <a:p>
              <a:r>
                <a:rPr lang="en-US" sz="750" dirty="0"/>
                <a:t>Yes</a:t>
              </a:r>
            </a:p>
          </p:txBody>
        </p:sp>
        <p:sp>
          <p:nvSpPr>
            <p:cNvPr id="140" name="Rounded Rectangle 139"/>
            <p:cNvSpPr/>
            <p:nvPr/>
          </p:nvSpPr>
          <p:spPr>
            <a:xfrm>
              <a:off x="914400" y="2887810"/>
              <a:ext cx="3600419" cy="3124651"/>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prstClr val="black"/>
                  </a:solidFill>
                </a:rPr>
                <a:t>2</a:t>
              </a:r>
              <a:r>
                <a:rPr lang="en-US" dirty="0" smtClean="0">
                  <a:solidFill>
                    <a:prstClr val="black"/>
                  </a:solidFill>
                </a:rPr>
                <a:t>.2</a:t>
              </a:r>
              <a:endParaRPr lang="en-US" dirty="0">
                <a:solidFill>
                  <a:prstClr val="black"/>
                </a:solidFill>
              </a:endParaRPr>
            </a:p>
            <a:p>
              <a:pPr lvl="0" algn="ctr"/>
              <a:r>
                <a:rPr lang="en-US" sz="1100" dirty="0">
                  <a:solidFill>
                    <a:prstClr val="black"/>
                  </a:solidFill>
                </a:rPr>
                <a:t>Does the Plan of Care address </a:t>
              </a:r>
              <a:r>
                <a:rPr lang="en-US" sz="1100" dirty="0" smtClean="0">
                  <a:solidFill>
                    <a:prstClr val="black"/>
                  </a:solidFill>
                </a:rPr>
                <a:t>all </a:t>
              </a:r>
              <a:r>
                <a:rPr lang="en-US" sz="1100" u="sng" dirty="0" smtClean="0">
                  <a:solidFill>
                    <a:prstClr val="black"/>
                  </a:solidFill>
                </a:rPr>
                <a:t>pertinent</a:t>
              </a:r>
              <a:r>
                <a:rPr lang="en-US" sz="1100" dirty="0" smtClean="0">
                  <a:solidFill>
                    <a:prstClr val="black"/>
                  </a:solidFill>
                </a:rPr>
                <a:t> details as described </a:t>
              </a:r>
              <a:r>
                <a:rPr lang="en-US" sz="1100" dirty="0">
                  <a:solidFill>
                    <a:prstClr val="black"/>
                  </a:solidFill>
                </a:rPr>
                <a:t>in 42 CFR §484.18(a</a:t>
              </a:r>
              <a:r>
                <a:rPr lang="en-US" sz="1100" dirty="0" smtClean="0">
                  <a:solidFill>
                    <a:prstClr val="black"/>
                  </a:solidFill>
                </a:rPr>
                <a:t>) including:</a:t>
              </a:r>
              <a:endParaRPr lang="en-US" sz="1100" dirty="0">
                <a:solidFill>
                  <a:prstClr val="black"/>
                </a:solidFill>
              </a:endParaRPr>
            </a:p>
            <a:p>
              <a:pPr marL="171450" lvl="0" indent="-171450">
                <a:buFont typeface="Arial" panose="020B0604020202020204" pitchFamily="34" charset="0"/>
                <a:buChar char="•"/>
              </a:pPr>
              <a:r>
                <a:rPr lang="en-US" sz="1100" dirty="0" smtClean="0">
                  <a:solidFill>
                    <a:prstClr val="black"/>
                  </a:solidFill>
                </a:rPr>
                <a:t>Diagnoses</a:t>
              </a:r>
              <a:r>
                <a:rPr lang="en-US" sz="1100" dirty="0">
                  <a:solidFill>
                    <a:prstClr val="black"/>
                  </a:solidFill>
                </a:rPr>
                <a:t>;</a:t>
              </a:r>
            </a:p>
            <a:p>
              <a:pPr marL="171450" lvl="0" indent="-171450">
                <a:buFont typeface="Arial" panose="020B0604020202020204" pitchFamily="34" charset="0"/>
                <a:buChar char="•"/>
              </a:pPr>
              <a:r>
                <a:rPr lang="en-US" sz="1100" dirty="0" smtClean="0">
                  <a:solidFill>
                    <a:prstClr val="black"/>
                  </a:solidFill>
                </a:rPr>
                <a:t>Mental status</a:t>
              </a:r>
              <a:r>
                <a:rPr lang="en-US" sz="1100" dirty="0">
                  <a:solidFill>
                    <a:prstClr val="black"/>
                  </a:solidFill>
                </a:rPr>
                <a:t>,</a:t>
              </a:r>
            </a:p>
            <a:p>
              <a:pPr marL="171450" lvl="0" indent="-171450">
                <a:buFont typeface="Arial" panose="020B0604020202020204" pitchFamily="34" charset="0"/>
                <a:buChar char="•"/>
              </a:pPr>
              <a:r>
                <a:rPr lang="en-US" sz="1100" dirty="0">
                  <a:solidFill>
                    <a:prstClr val="black"/>
                  </a:solidFill>
                </a:rPr>
                <a:t>Types of services and equipment required</a:t>
              </a:r>
            </a:p>
            <a:p>
              <a:pPr marL="171450" lvl="0" indent="-171450">
                <a:buFont typeface="Arial" panose="020B0604020202020204" pitchFamily="34" charset="0"/>
                <a:buChar char="•"/>
              </a:pPr>
              <a:r>
                <a:rPr lang="en-US" sz="1100" dirty="0">
                  <a:solidFill>
                    <a:prstClr val="black"/>
                  </a:solidFill>
                </a:rPr>
                <a:t>Frequency of visits,</a:t>
              </a:r>
            </a:p>
            <a:p>
              <a:pPr marL="171450" lvl="0" indent="-171450">
                <a:buFont typeface="Arial" panose="020B0604020202020204" pitchFamily="34" charset="0"/>
                <a:buChar char="•"/>
              </a:pPr>
              <a:r>
                <a:rPr lang="en-US" sz="1100" dirty="0" smtClean="0">
                  <a:solidFill>
                    <a:prstClr val="black"/>
                  </a:solidFill>
                </a:rPr>
                <a:t>Prognosis,</a:t>
              </a:r>
            </a:p>
            <a:p>
              <a:pPr marL="171450" lvl="0" indent="-171450">
                <a:buFont typeface="Arial" panose="020B0604020202020204" pitchFamily="34" charset="0"/>
                <a:buChar char="•"/>
              </a:pPr>
              <a:r>
                <a:rPr lang="en-US" sz="1100" dirty="0" smtClean="0">
                  <a:solidFill>
                    <a:prstClr val="black"/>
                  </a:solidFill>
                </a:rPr>
                <a:t>Rehab potential</a:t>
              </a:r>
            </a:p>
            <a:p>
              <a:pPr marL="171450" lvl="0" indent="-171450">
                <a:buFont typeface="Arial" panose="020B0604020202020204" pitchFamily="34" charset="0"/>
                <a:buChar char="•"/>
              </a:pPr>
              <a:r>
                <a:rPr lang="en-US" sz="1100" dirty="0" smtClean="0">
                  <a:solidFill>
                    <a:prstClr val="black"/>
                  </a:solidFill>
                </a:rPr>
                <a:t>Functional </a:t>
              </a:r>
              <a:r>
                <a:rPr lang="en-US" sz="1100" dirty="0">
                  <a:solidFill>
                    <a:prstClr val="black"/>
                  </a:solidFill>
                </a:rPr>
                <a:t>limitations</a:t>
              </a:r>
            </a:p>
            <a:p>
              <a:pPr marL="171450" lvl="0" indent="-171450">
                <a:buFont typeface="Arial" panose="020B0604020202020204" pitchFamily="34" charset="0"/>
                <a:buChar char="•"/>
              </a:pPr>
              <a:r>
                <a:rPr lang="en-US" sz="1100" dirty="0">
                  <a:solidFill>
                    <a:prstClr val="black"/>
                  </a:solidFill>
                </a:rPr>
                <a:t>Activities permitted</a:t>
              </a:r>
            </a:p>
            <a:p>
              <a:pPr marL="171450" lvl="0" indent="-171450">
                <a:buFont typeface="Arial" panose="020B0604020202020204" pitchFamily="34" charset="0"/>
                <a:buChar char="•"/>
              </a:pPr>
              <a:r>
                <a:rPr lang="en-US" sz="1100" dirty="0">
                  <a:solidFill>
                    <a:prstClr val="black"/>
                  </a:solidFill>
                </a:rPr>
                <a:t>Nutritional requirements</a:t>
              </a:r>
            </a:p>
            <a:p>
              <a:pPr marL="171450" lvl="0" indent="-171450">
                <a:buFont typeface="Arial" panose="020B0604020202020204" pitchFamily="34" charset="0"/>
                <a:buChar char="•"/>
              </a:pPr>
              <a:r>
                <a:rPr lang="en-US" sz="1100" dirty="0">
                  <a:solidFill>
                    <a:prstClr val="black"/>
                  </a:solidFill>
                </a:rPr>
                <a:t>Medications and treatments</a:t>
              </a:r>
            </a:p>
            <a:p>
              <a:pPr marL="171450" lvl="0" indent="-171450">
                <a:buFont typeface="Arial" panose="020B0604020202020204" pitchFamily="34" charset="0"/>
                <a:buChar char="•"/>
              </a:pPr>
              <a:r>
                <a:rPr lang="en-US" sz="1100" dirty="0">
                  <a:solidFill>
                    <a:prstClr val="black"/>
                  </a:solidFill>
                </a:rPr>
                <a:t>Safety measures to protect against injury</a:t>
              </a:r>
            </a:p>
            <a:p>
              <a:pPr marL="171450" lvl="0" indent="-171450">
                <a:buFont typeface="Arial" panose="020B0604020202020204" pitchFamily="34" charset="0"/>
                <a:buChar char="•"/>
              </a:pPr>
              <a:r>
                <a:rPr lang="en-US" sz="1100" dirty="0">
                  <a:solidFill>
                    <a:prstClr val="black"/>
                  </a:solidFill>
                </a:rPr>
                <a:t>Instructions for timely discharge or referral,</a:t>
              </a:r>
            </a:p>
            <a:p>
              <a:pPr marL="171450" lvl="0" indent="-171450">
                <a:buFont typeface="Arial" panose="020B0604020202020204" pitchFamily="34" charset="0"/>
                <a:buChar char="•"/>
              </a:pPr>
              <a:r>
                <a:rPr lang="en-US" sz="1100" dirty="0">
                  <a:solidFill>
                    <a:prstClr val="black"/>
                  </a:solidFill>
                </a:rPr>
                <a:t>Any other appropriate </a:t>
              </a:r>
              <a:r>
                <a:rPr lang="en-US" sz="1100" dirty="0" smtClean="0">
                  <a:solidFill>
                    <a:prstClr val="black"/>
                  </a:solidFill>
                </a:rPr>
                <a:t>items</a:t>
              </a:r>
            </a:p>
            <a:p>
              <a:pPr lvl="0"/>
              <a:endParaRPr lang="en-US" sz="1100" dirty="0">
                <a:solidFill>
                  <a:prstClr val="black"/>
                </a:solidFill>
              </a:endParaRPr>
            </a:p>
          </p:txBody>
        </p:sp>
        <p:sp>
          <p:nvSpPr>
            <p:cNvPr id="40" name="TextBox 39"/>
            <p:cNvSpPr txBox="1"/>
            <p:nvPr/>
          </p:nvSpPr>
          <p:spPr>
            <a:xfrm>
              <a:off x="1384838" y="57912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41" name="TextBox 40"/>
            <p:cNvSpPr txBox="1"/>
            <p:nvPr/>
          </p:nvSpPr>
          <p:spPr>
            <a:xfrm>
              <a:off x="3289838" y="57912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9" name="Group 8" descr="Box containing Step 2.3b verbiage addressing what teh plan of care addresses. " title="Step 2.3B"/>
          <p:cNvGrpSpPr/>
          <p:nvPr/>
        </p:nvGrpSpPr>
        <p:grpSpPr>
          <a:xfrm>
            <a:off x="3044008" y="6186760"/>
            <a:ext cx="3149201" cy="1159604"/>
            <a:chOff x="2699380" y="6519163"/>
            <a:chExt cx="3149201" cy="1181053"/>
          </a:xfrm>
        </p:grpSpPr>
        <p:sp>
          <p:nvSpPr>
            <p:cNvPr id="159" name="Rounded Rectangle 158"/>
            <p:cNvSpPr/>
            <p:nvPr/>
          </p:nvSpPr>
          <p:spPr>
            <a:xfrm>
              <a:off x="2699380" y="6519163"/>
              <a:ext cx="2602563" cy="1157860"/>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tx1"/>
                </a:solidFill>
              </a:endParaRPr>
            </a:p>
            <a:p>
              <a:pPr algn="ctr"/>
              <a:r>
                <a:rPr lang="en-US" dirty="0">
                  <a:solidFill>
                    <a:schemeClr val="tx1"/>
                  </a:solidFill>
                </a:rPr>
                <a:t>2</a:t>
              </a:r>
              <a:r>
                <a:rPr lang="en-US" dirty="0" smtClean="0">
                  <a:solidFill>
                    <a:schemeClr val="tx1"/>
                  </a:solidFill>
                </a:rPr>
                <a:t>.3b</a:t>
              </a:r>
              <a:endParaRPr lang="en-US" dirty="0">
                <a:solidFill>
                  <a:schemeClr val="tx1"/>
                </a:solidFill>
              </a:endParaRPr>
            </a:p>
            <a:p>
              <a:pPr algn="ctr"/>
              <a:r>
                <a:rPr lang="en-US" sz="1100" dirty="0">
                  <a:solidFill>
                    <a:schemeClr val="tx1"/>
                  </a:solidFill>
                </a:rPr>
                <a:t>Does the Plan of Care </a:t>
              </a:r>
              <a:r>
                <a:rPr lang="en-US" sz="1100" dirty="0" smtClean="0">
                  <a:solidFill>
                    <a:schemeClr val="tx1"/>
                  </a:solidFill>
                </a:rPr>
                <a:t>address;</a:t>
              </a:r>
            </a:p>
            <a:p>
              <a:pPr marL="171450" indent="-171450">
                <a:buFont typeface="Arial" panose="020B0604020202020204" pitchFamily="34" charset="0"/>
                <a:buChar char="•"/>
              </a:pPr>
              <a:r>
                <a:rPr lang="en-US" sz="1100" dirty="0" smtClean="0">
                  <a:solidFill>
                    <a:schemeClr val="tx1"/>
                  </a:solidFill>
                </a:rPr>
                <a:t>Specific procedures and modalities,</a:t>
              </a:r>
            </a:p>
            <a:p>
              <a:pPr marL="171450" indent="-171450">
                <a:buFont typeface="Arial" panose="020B0604020202020204" pitchFamily="34" charset="0"/>
                <a:buChar char="•"/>
              </a:pPr>
              <a:r>
                <a:rPr lang="en-US" sz="1100" dirty="0" smtClean="0">
                  <a:solidFill>
                    <a:schemeClr val="tx1"/>
                  </a:solidFill>
                </a:rPr>
                <a:t>Measurable therapy treatment goals,</a:t>
              </a:r>
            </a:p>
            <a:p>
              <a:pPr marL="171450" indent="-171450">
                <a:buFont typeface="Arial" panose="020B0604020202020204" pitchFamily="34" charset="0"/>
                <a:buChar char="•"/>
              </a:pPr>
              <a:r>
                <a:rPr lang="en-US" sz="1100" dirty="0" smtClean="0">
                  <a:solidFill>
                    <a:schemeClr val="tx1"/>
                  </a:solidFill>
                </a:rPr>
                <a:t>Frequency and duration of services</a:t>
              </a:r>
            </a:p>
            <a:p>
              <a:endParaRPr lang="en-US" sz="1100" dirty="0" smtClean="0">
                <a:solidFill>
                  <a:schemeClr val="tx1"/>
                </a:solidFill>
              </a:endParaRPr>
            </a:p>
            <a:p>
              <a:pPr algn="ctr"/>
              <a:endParaRPr lang="en-US" sz="1100" dirty="0" smtClean="0">
                <a:solidFill>
                  <a:schemeClr val="tx1"/>
                </a:solidFill>
              </a:endParaRPr>
            </a:p>
            <a:p>
              <a:pPr marL="1543050" lvl="3" indent="-171450" algn="ctr">
                <a:buFont typeface="Arial" panose="020B0604020202020204" pitchFamily="34" charset="0"/>
                <a:buChar char="•"/>
              </a:pPr>
              <a:endParaRPr lang="en-US" sz="1100" dirty="0">
                <a:solidFill>
                  <a:schemeClr val="tx1"/>
                </a:solidFill>
              </a:endParaRPr>
            </a:p>
          </p:txBody>
        </p:sp>
        <p:pic>
          <p:nvPicPr>
            <p:cNvPr id="194" name="Picture 193" descr="This is STep 2.3b box and part of the connecting line when the answer is no. " title="Step 2.3 b Box "/>
            <p:cNvPicPr>
              <a:picLocks noChangeAspect="1"/>
            </p:cNvPicPr>
            <p:nvPr/>
          </p:nvPicPr>
          <p:blipFill>
            <a:blip r:embed="rId2"/>
            <a:stretch>
              <a:fillRect/>
            </a:stretch>
          </p:blipFill>
          <p:spPr>
            <a:xfrm>
              <a:off x="5293797" y="6831735"/>
              <a:ext cx="554784" cy="225572"/>
            </a:xfrm>
            <a:prstGeom prst="rect">
              <a:avLst/>
            </a:prstGeom>
          </p:spPr>
        </p:pic>
        <p:sp>
          <p:nvSpPr>
            <p:cNvPr id="44" name="TextBox 43"/>
            <p:cNvSpPr txBox="1"/>
            <p:nvPr/>
          </p:nvSpPr>
          <p:spPr>
            <a:xfrm>
              <a:off x="4208839" y="7423217"/>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47" name="TextBox 46"/>
            <p:cNvSpPr txBox="1"/>
            <p:nvPr/>
          </p:nvSpPr>
          <p:spPr>
            <a:xfrm>
              <a:off x="3063275" y="7423217"/>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grpSp>
      <p:cxnSp>
        <p:nvCxnSpPr>
          <p:cNvPr id="5" name="Straight Arrow Connector 4" descr="Connecting line between boxes STep 2.1 and 2.2 when the answer to the question in Step 2.1 is yes. " title="Connecting Line between steps 2.1 and 2.2."/>
          <p:cNvCxnSpPr/>
          <p:nvPr/>
        </p:nvCxnSpPr>
        <p:spPr>
          <a:xfrm>
            <a:off x="2690150" y="2537750"/>
            <a:ext cx="0" cy="3354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descr="Connecting line between Step 2.2 and Step 2.3a when the asnwer to the question in Step 2.2 is yes." title="Connecting line between Steps 2.2 and 2.3a"/>
          <p:cNvCxnSpPr/>
          <p:nvPr/>
        </p:nvCxnSpPr>
        <p:spPr>
          <a:xfrm>
            <a:off x="1600200" y="6008225"/>
            <a:ext cx="0" cy="228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7" name="Group 6" descr="This section contains the box with step 2.3 a question which is &quot;Does the Plan of CAre inlcude therapy services?&quot; if the answer is no the connceting line points to Step 3. If the answer is yes the connecting line points to 2.3b. " title="Step 2.3a "/>
          <p:cNvGrpSpPr/>
          <p:nvPr/>
        </p:nvGrpSpPr>
        <p:grpSpPr>
          <a:xfrm>
            <a:off x="556349" y="6252305"/>
            <a:ext cx="2568395" cy="1074813"/>
            <a:chOff x="556349" y="6252305"/>
            <a:chExt cx="2568395" cy="1074813"/>
          </a:xfrm>
        </p:grpSpPr>
        <p:sp>
          <p:nvSpPr>
            <p:cNvPr id="188" name="TextBox 187"/>
            <p:cNvSpPr txBox="1"/>
            <p:nvPr/>
          </p:nvSpPr>
          <p:spPr>
            <a:xfrm>
              <a:off x="2657732" y="6405442"/>
              <a:ext cx="467012" cy="207749"/>
            </a:xfrm>
            <a:prstGeom prst="rect">
              <a:avLst/>
            </a:prstGeom>
            <a:noFill/>
          </p:spPr>
          <p:txBody>
            <a:bodyPr wrap="square" rtlCol="0">
              <a:spAutoFit/>
            </a:bodyPr>
            <a:lstStyle/>
            <a:p>
              <a:r>
                <a:rPr lang="en-US" sz="750" dirty="0" smtClean="0"/>
                <a:t>Yes</a:t>
              </a:r>
              <a:endParaRPr lang="en-US" sz="750" dirty="0"/>
            </a:p>
          </p:txBody>
        </p:sp>
        <p:sp>
          <p:nvSpPr>
            <p:cNvPr id="185" name="Rounded Rectangle 184"/>
            <p:cNvSpPr/>
            <p:nvPr/>
          </p:nvSpPr>
          <p:spPr>
            <a:xfrm>
              <a:off x="556349" y="6252305"/>
              <a:ext cx="2115626" cy="822448"/>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2.3a</a:t>
              </a:r>
              <a:endParaRPr lang="en-US" dirty="0">
                <a:solidFill>
                  <a:schemeClr val="tx1"/>
                </a:solidFill>
              </a:endParaRPr>
            </a:p>
            <a:p>
              <a:pPr algn="ctr"/>
              <a:r>
                <a:rPr lang="en-US" sz="1100" dirty="0">
                  <a:solidFill>
                    <a:schemeClr val="tx1"/>
                  </a:solidFill>
                </a:rPr>
                <a:t>Does the Plan of Care </a:t>
              </a:r>
              <a:r>
                <a:rPr lang="en-US" sz="1100" dirty="0" smtClean="0">
                  <a:solidFill>
                    <a:schemeClr val="tx1"/>
                  </a:solidFill>
                </a:rPr>
                <a:t>include therapy services?</a:t>
              </a:r>
            </a:p>
            <a:p>
              <a:pPr algn="ctr"/>
              <a:endParaRPr lang="en-US" sz="1100" dirty="0">
                <a:solidFill>
                  <a:schemeClr val="tx1"/>
                </a:solidFill>
              </a:endParaRPr>
            </a:p>
          </p:txBody>
        </p:sp>
        <p:sp>
          <p:nvSpPr>
            <p:cNvPr id="45" name="TextBox 44"/>
            <p:cNvSpPr txBox="1"/>
            <p:nvPr/>
          </p:nvSpPr>
          <p:spPr>
            <a:xfrm>
              <a:off x="1752600" y="68580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46" name="TextBox 45"/>
            <p:cNvSpPr txBox="1"/>
            <p:nvPr/>
          </p:nvSpPr>
          <p:spPr>
            <a:xfrm>
              <a:off x="609600" y="68580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49" name="TextBox 48"/>
            <p:cNvSpPr txBox="1"/>
            <p:nvPr/>
          </p:nvSpPr>
          <p:spPr>
            <a:xfrm>
              <a:off x="1576837" y="7119369"/>
              <a:ext cx="467012" cy="207749"/>
            </a:xfrm>
            <a:prstGeom prst="rect">
              <a:avLst/>
            </a:prstGeom>
            <a:noFill/>
          </p:spPr>
          <p:txBody>
            <a:bodyPr wrap="square" rtlCol="0">
              <a:spAutoFit/>
            </a:bodyPr>
            <a:lstStyle/>
            <a:p>
              <a:r>
                <a:rPr lang="en-US" sz="750" dirty="0" smtClean="0"/>
                <a:t>No</a:t>
              </a:r>
              <a:endParaRPr lang="en-US" sz="750" dirty="0"/>
            </a:p>
          </p:txBody>
        </p:sp>
      </p:grpSp>
      <p:sp>
        <p:nvSpPr>
          <p:cNvPr id="50" name="Rectangle 49" descr="Note Deny/ Non-Affirm reason  (continue to step 3)&#10;" title="Deny/ Non-Affirm reason"/>
          <p:cNvSpPr/>
          <p:nvPr/>
        </p:nvSpPr>
        <p:spPr>
          <a:xfrm>
            <a:off x="5356581" y="3827618"/>
            <a:ext cx="1073387" cy="1066138"/>
          </a:xfrm>
          <a:prstGeom prst="rect">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200" b="1" dirty="0">
                <a:solidFill>
                  <a:prstClr val="black"/>
                </a:solidFill>
              </a:rPr>
              <a:t>Note Deny/ Non-Affirm reason  (continue to step </a:t>
            </a:r>
            <a:r>
              <a:rPr lang="en-US" sz="1200" b="1" dirty="0" smtClean="0">
                <a:solidFill>
                  <a:prstClr val="black"/>
                </a:solidFill>
              </a:rPr>
              <a:t>3)</a:t>
            </a:r>
            <a:endParaRPr lang="en-US" sz="1200" b="1" dirty="0">
              <a:solidFill>
                <a:prstClr val="black"/>
              </a:solidFill>
            </a:endParaRPr>
          </a:p>
        </p:txBody>
      </p:sp>
      <p:sp>
        <p:nvSpPr>
          <p:cNvPr id="13" name="Title 12"/>
          <p:cNvSpPr>
            <a:spLocks noGrp="1"/>
          </p:cNvSpPr>
          <p:nvPr>
            <p:ph type="ctrTitle"/>
          </p:nvPr>
        </p:nvSpPr>
        <p:spPr>
          <a:xfrm>
            <a:off x="457200" y="54960"/>
            <a:ext cx="5829300" cy="700737"/>
          </a:xfrm>
        </p:spPr>
        <p:txBody>
          <a:bodyPr>
            <a:noAutofit/>
          </a:bodyPr>
          <a:lstStyle/>
          <a:p>
            <a:r>
              <a:rPr lang="en-US" sz="2000" dirty="0"/>
              <a:t>Step 2 (Plan of Care Requirement) </a:t>
            </a:r>
            <a:br>
              <a:rPr lang="en-US" sz="2000" dirty="0"/>
            </a:br>
            <a:endParaRPr lang="en-US" sz="2000" dirty="0"/>
          </a:p>
        </p:txBody>
      </p:sp>
    </p:spTree>
    <p:extLst>
      <p:ext uri="{BB962C8B-B14F-4D97-AF65-F5344CB8AC3E}">
        <p14:creationId xmlns:p14="http://schemas.microsoft.com/office/powerpoint/2010/main" val="379154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Elbow Connector 26" descr="Connecting line between step 3.1 and 3.1a when the answer to the question in Step 3.1 is no." title="Connecting line between step 3.1 and 3.1a"/>
          <p:cNvCxnSpPr>
            <a:endCxn id="117" idx="1"/>
          </p:cNvCxnSpPr>
          <p:nvPr/>
        </p:nvCxnSpPr>
        <p:spPr>
          <a:xfrm flipV="1">
            <a:off x="1988065" y="2356361"/>
            <a:ext cx="1031908" cy="12243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Elbow Connector 32" descr="Connecting line between Step 3.2 (Criteria TWO) and the verbiage HomeBound Proceded to Step 4 when the answer to the question in Step 3.2 is yes." title="Connecting line between Step 3.2 and Homebound"/>
          <p:cNvCxnSpPr/>
          <p:nvPr/>
        </p:nvCxnSpPr>
        <p:spPr>
          <a:xfrm rot="5400000">
            <a:off x="392414" y="6047650"/>
            <a:ext cx="2007488" cy="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flipH="1">
            <a:off x="1335139" y="5770231"/>
            <a:ext cx="360306" cy="207749"/>
          </a:xfrm>
          <a:prstGeom prst="rect">
            <a:avLst/>
          </a:prstGeom>
          <a:noFill/>
        </p:spPr>
        <p:txBody>
          <a:bodyPr wrap="square" rtlCol="0">
            <a:spAutoFit/>
          </a:bodyPr>
          <a:lstStyle/>
          <a:p>
            <a:r>
              <a:rPr lang="en-US" sz="750" dirty="0"/>
              <a:t>Yes</a:t>
            </a:r>
          </a:p>
        </p:txBody>
      </p:sp>
      <p:cxnSp>
        <p:nvCxnSpPr>
          <p:cNvPr id="48" name="Elbow Connector 47" descr="Connecting line between the box containing Step 3 and the box containing Step 3.1 (Criteria One) when the answer to Step 3 is yes. " title="Connecting line between Step 3 and 3.1"/>
          <p:cNvCxnSpPr>
            <a:stCxn id="94" idx="2"/>
            <a:endCxn id="104" idx="0"/>
          </p:cNvCxnSpPr>
          <p:nvPr/>
        </p:nvCxnSpPr>
        <p:spPr>
          <a:xfrm rot="5400000">
            <a:off x="2259722" y="520467"/>
            <a:ext cx="242522" cy="201047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Elbow Connector 78" descr="Connecting line between box with Step 3 and teh Note Deny/non-affirm reason box. wehn the answer is no to the question in Step 3. " title="Connecting line between Step 3 and Decision "/>
          <p:cNvCxnSpPr>
            <a:stCxn id="94" idx="3"/>
            <a:endCxn id="118" idx="3"/>
          </p:cNvCxnSpPr>
          <p:nvPr/>
        </p:nvCxnSpPr>
        <p:spPr>
          <a:xfrm>
            <a:off x="6310868" y="1060606"/>
            <a:ext cx="243576" cy="3567600"/>
          </a:xfrm>
          <a:prstGeom prst="bentConnector3">
            <a:avLst>
              <a:gd name="adj1" fmla="val 193852"/>
            </a:avLst>
          </a:prstGeom>
          <a:ln>
            <a:tailEnd type="triangle"/>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4863026" y="8242568"/>
            <a:ext cx="242374"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7" name="TextBox 106"/>
          <p:cNvSpPr txBox="1"/>
          <p:nvPr/>
        </p:nvSpPr>
        <p:spPr>
          <a:xfrm>
            <a:off x="2370267" y="5043905"/>
            <a:ext cx="242374"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cxnSp>
        <p:nvCxnSpPr>
          <p:cNvPr id="179" name="Elbow Connector 178" descr="Connecting line between the box with Step 3.2c veribiage to the words HomeBound Requirment is MET wehn the answer to 3.2c is yes. " title="Connecting line between Step 3.2c and Homebound"/>
          <p:cNvCxnSpPr/>
          <p:nvPr/>
        </p:nvCxnSpPr>
        <p:spPr>
          <a:xfrm rot="10800000" flipV="1">
            <a:off x="2709632" y="7844110"/>
            <a:ext cx="1271010" cy="1860"/>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Box 196"/>
          <p:cNvSpPr txBox="1"/>
          <p:nvPr/>
        </p:nvSpPr>
        <p:spPr>
          <a:xfrm>
            <a:off x="218718" y="7026260"/>
            <a:ext cx="2471320" cy="1200329"/>
          </a:xfrm>
          <a:prstGeom prst="rect">
            <a:avLst/>
          </a:prstGeom>
          <a:noFill/>
        </p:spPr>
        <p:txBody>
          <a:bodyPr wrap="square" rtlCol="0" anchor="ctr">
            <a:spAutoFit/>
          </a:bodyPr>
          <a:lstStyle/>
          <a:p>
            <a:pPr algn="ctr"/>
            <a:r>
              <a:rPr lang="en-US" dirty="0" err="1" smtClean="0"/>
              <a:t>HomeBound</a:t>
            </a:r>
            <a:r>
              <a:rPr lang="en-US" dirty="0" smtClean="0"/>
              <a:t> Requirement </a:t>
            </a:r>
            <a:r>
              <a:rPr lang="en-US" b="1" dirty="0" smtClean="0"/>
              <a:t>IS MET</a:t>
            </a:r>
            <a:r>
              <a:rPr lang="en-US" dirty="0" smtClean="0"/>
              <a:t>.</a:t>
            </a:r>
          </a:p>
          <a:p>
            <a:pPr algn="ctr"/>
            <a:r>
              <a:rPr lang="en-US" dirty="0" smtClean="0"/>
              <a:t>Proceed Step 4 </a:t>
            </a:r>
          </a:p>
          <a:p>
            <a:pPr algn="ctr"/>
            <a:r>
              <a:rPr lang="en-US" dirty="0" smtClean="0"/>
              <a:t>(Need for </a:t>
            </a:r>
            <a:r>
              <a:rPr lang="en-US" b="1" dirty="0" smtClean="0"/>
              <a:t>Skilled Care)</a:t>
            </a:r>
            <a:r>
              <a:rPr lang="en-US" dirty="0" smtClean="0"/>
              <a:t> </a:t>
            </a:r>
            <a:endParaRPr lang="en-US" dirty="0"/>
          </a:p>
        </p:txBody>
      </p:sp>
      <p:cxnSp>
        <p:nvCxnSpPr>
          <p:cNvPr id="245" name="Elbow Connector 244" descr="Connecting line between the box with Step 3.1 (Criteria ONE) and Step 3.2 when the answer to the question in Step 3.1 is yes." title="Connecting line between Step 3.1 and step 3.2"/>
          <p:cNvCxnSpPr/>
          <p:nvPr/>
        </p:nvCxnSpPr>
        <p:spPr>
          <a:xfrm rot="16200000" flipH="1">
            <a:off x="430884" y="3694039"/>
            <a:ext cx="1887081" cy="264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7" name="Elbow Connector 306" descr="Connecting line between the boxes that contain Step 3.1a and the box containing Step 3.1b when the answer to the question in Step 3.1a is yes. " title="Connecting line between Step 3.1a and 3.2b"/>
          <p:cNvCxnSpPr/>
          <p:nvPr/>
        </p:nvCxnSpPr>
        <p:spPr>
          <a:xfrm rot="16200000" flipH="1">
            <a:off x="4368356" y="2657671"/>
            <a:ext cx="553316" cy="686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1" name="Elbow Connector 310" descr="Connecting line between the box containing Step 3.1b and the box containing 3.1c wehn the answer to the question in Step 3.1b is yes. " title="Connecting line between step 3.1b and 3.1c"/>
          <p:cNvCxnSpPr>
            <a:stCxn id="262" idx="2"/>
            <a:endCxn id="275" idx="0"/>
          </p:cNvCxnSpPr>
          <p:nvPr/>
        </p:nvCxnSpPr>
        <p:spPr>
          <a:xfrm rot="5400000">
            <a:off x="4290416" y="3490670"/>
            <a:ext cx="156532" cy="51590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8" name="Elbow Connector 327" descr="Connecting Box with Step 3.2 (Criteria TWO) with box containing Step 3.2a when the answer to Step 3.2 is no." title="Connecting line between Step 3.2 and Step 3.2a"/>
          <p:cNvCxnSpPr/>
          <p:nvPr/>
        </p:nvCxnSpPr>
        <p:spPr>
          <a:xfrm flipV="1">
            <a:off x="2250037" y="5764833"/>
            <a:ext cx="704636" cy="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8" name="Straight Arrow Connector 347" descr="Connecting line from Step 3.1c to Step 3.2 when the answer to the question in Step 3.1c is yes. " title="Connecting line from Step 3.1c to Step 3.2"/>
          <p:cNvCxnSpPr/>
          <p:nvPr/>
        </p:nvCxnSpPr>
        <p:spPr>
          <a:xfrm flipH="1">
            <a:off x="2567005" y="4699447"/>
            <a:ext cx="631495" cy="322930"/>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81" name="Elbow Connector 380" descr="Connecting line between Step 3.2a and Step 3.2b when the answer to the question in Step 3.2a is yes." title="Connecting line between Step 3.2a and 3.2b"/>
          <p:cNvCxnSpPr/>
          <p:nvPr/>
        </p:nvCxnSpPr>
        <p:spPr>
          <a:xfrm rot="16200000" flipH="1">
            <a:off x="4280927" y="6031258"/>
            <a:ext cx="567018" cy="1477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4" name="Elbow Connector 383" descr="Connecting line between 3.2c and the box containg the verbiage &quot;Deny/non-affirm reason&quot; when the answer to Step 3.2c is no. " title="Connecting line between 3.2c and the deny reason "/>
          <p:cNvCxnSpPr/>
          <p:nvPr/>
        </p:nvCxnSpPr>
        <p:spPr>
          <a:xfrm>
            <a:off x="4807136" y="7874534"/>
            <a:ext cx="957052" cy="2025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9" name="Elbow Connector 398" descr="Connecting line between the box containing Step 3.1c and the box Note Deny/Non-Affirm Reason.(conintue to Step 4). " title="Connecting line between Step 3.1c and the deny/non-affirm reason"/>
          <p:cNvCxnSpPr/>
          <p:nvPr/>
        </p:nvCxnSpPr>
        <p:spPr>
          <a:xfrm flipV="1">
            <a:off x="4546309" y="4422248"/>
            <a:ext cx="1152099" cy="11024"/>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7" name="Elbow Connector 406" descr="Connecting line from box with Step 3.1a to the box with veribiage containing Note Deny/Non-Affirm Reason (continue to Step 4). " title="Connecting line between Step 3.1a and Deny Reason "/>
          <p:cNvCxnSpPr>
            <a:stCxn id="117" idx="3"/>
          </p:cNvCxnSpPr>
          <p:nvPr/>
        </p:nvCxnSpPr>
        <p:spPr>
          <a:xfrm>
            <a:off x="6233297" y="2356361"/>
            <a:ext cx="338121" cy="203119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1" name="Elbow Connector 410" descr="Connecting line between Step 3.1b and the Deny/Anon-Affirm Reason (coninue to step 4) when the answer to the question in Step 3.1b is no." title="Connecting line between Step 3.1b and Deny Decision"/>
          <p:cNvCxnSpPr>
            <a:stCxn id="262" idx="3"/>
          </p:cNvCxnSpPr>
          <p:nvPr/>
        </p:nvCxnSpPr>
        <p:spPr>
          <a:xfrm>
            <a:off x="6233297" y="3315716"/>
            <a:ext cx="77571" cy="85284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4" name="Elbow Connector 423" title="Connecting line "/>
          <p:cNvCxnSpPr/>
          <p:nvPr/>
        </p:nvCxnSpPr>
        <p:spPr>
          <a:xfrm>
            <a:off x="6131567" y="5671774"/>
            <a:ext cx="474477" cy="2023799"/>
          </a:xfrm>
          <a:prstGeom prst="bentConnector3">
            <a:avLst>
              <a:gd name="adj1" fmla="val 13598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9" name="Elbow Connector 428" descr="Connecting line from Step 3.2b to Deny/non-affirm reason when the answer to the question to Step 3.2b is no." title="Connecting line from STep 3.2b to Deny Reason"/>
          <p:cNvCxnSpPr>
            <a:stCxn id="321" idx="3"/>
          </p:cNvCxnSpPr>
          <p:nvPr/>
        </p:nvCxnSpPr>
        <p:spPr>
          <a:xfrm>
            <a:off x="6131480" y="6662425"/>
            <a:ext cx="217170" cy="702111"/>
          </a:xfrm>
          <a:prstGeom prst="bentConnector2">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205026" y="8475874"/>
            <a:ext cx="6433640" cy="553998"/>
          </a:xfrm>
          <a:prstGeom prst="rect">
            <a:avLst/>
          </a:prstGeom>
          <a:noFill/>
        </p:spPr>
        <p:txBody>
          <a:bodyPr wrap="square" rtlCol="0">
            <a:spAutoFit/>
          </a:bodyPr>
          <a:lstStyle/>
          <a:p>
            <a:r>
              <a:rPr lang="en-US" sz="1000" dirty="0"/>
              <a:t>*In determining whether the patient meets criterion two of the homebound definition, the clinician needs to take into account the illness or injury for which the patient met criterion one and consider the illness or injury in the context of the patient’s overall condition.</a:t>
            </a:r>
          </a:p>
        </p:txBody>
      </p:sp>
      <p:cxnSp>
        <p:nvCxnSpPr>
          <p:cNvPr id="4" name="Straight Arrow Connector 3" descr="Connecting line from Step 3.2b to Step 3.2c when the answer to the question in 3.2b is yes. " title="Connecting line from Step 3.2b to 3.2c"/>
          <p:cNvCxnSpPr/>
          <p:nvPr/>
        </p:nvCxnSpPr>
        <p:spPr>
          <a:xfrm>
            <a:off x="4572000" y="6978236"/>
            <a:ext cx="0" cy="249189"/>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grpSp>
        <p:nvGrpSpPr>
          <p:cNvPr id="5" name="Group 4" title="Step 3.1 "/>
          <p:cNvGrpSpPr/>
          <p:nvPr/>
        </p:nvGrpSpPr>
        <p:grpSpPr>
          <a:xfrm>
            <a:off x="193159" y="1646963"/>
            <a:ext cx="3059609" cy="2493479"/>
            <a:chOff x="193159" y="1646963"/>
            <a:chExt cx="3059609" cy="2300997"/>
          </a:xfrm>
          <a:solidFill>
            <a:schemeClr val="bg1"/>
          </a:solidFill>
        </p:grpSpPr>
        <p:sp>
          <p:nvSpPr>
            <p:cNvPr id="104" name="Rounded Rectangle 103" descr="3.1 (Criteria ONE)&#10;Does the physician/facility documentation indicate that the patient requires a: &#10;mobility assist device or&#10;special transportation or&#10;assistance of another person &#10;to leave the home or&#10;has a condition that leaving home is medically contraindicated?&#10;" title="3.1 (Criteria ONE)"/>
            <p:cNvSpPr/>
            <p:nvPr/>
          </p:nvSpPr>
          <p:spPr>
            <a:xfrm>
              <a:off x="193159" y="1646963"/>
              <a:ext cx="2365175" cy="2056795"/>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3.1 (Criteria ONE)</a:t>
              </a:r>
            </a:p>
            <a:p>
              <a:pPr algn="ctr"/>
              <a:r>
                <a:rPr lang="en-US" sz="1200" dirty="0" smtClean="0">
                  <a:solidFill>
                    <a:schemeClr val="tx1"/>
                  </a:solidFill>
                </a:rPr>
                <a:t>Does the physician/facility documentation indicate that the patient requires a: </a:t>
              </a:r>
            </a:p>
            <a:p>
              <a:pPr marL="171450" indent="-171450">
                <a:buFont typeface="Arial" charset="0"/>
                <a:buChar char="•"/>
              </a:pPr>
              <a:r>
                <a:rPr lang="en-US" sz="1050" b="1" dirty="0" smtClean="0">
                  <a:solidFill>
                    <a:schemeClr val="tx1"/>
                  </a:solidFill>
                </a:rPr>
                <a:t>mobility assist device</a:t>
              </a:r>
              <a:r>
                <a:rPr lang="en-US" sz="1050" dirty="0" smtClean="0">
                  <a:solidFill>
                    <a:schemeClr val="tx1"/>
                  </a:solidFill>
                </a:rPr>
                <a:t> or</a:t>
              </a:r>
            </a:p>
            <a:p>
              <a:pPr marL="171450" indent="-171450">
                <a:buFont typeface="Arial" charset="0"/>
                <a:buChar char="•"/>
              </a:pPr>
              <a:r>
                <a:rPr lang="en-US" sz="1050" b="1" dirty="0" smtClean="0">
                  <a:solidFill>
                    <a:schemeClr val="tx1"/>
                  </a:solidFill>
                </a:rPr>
                <a:t>special transportation</a:t>
              </a:r>
              <a:r>
                <a:rPr lang="en-US" sz="1050" dirty="0" smtClean="0">
                  <a:solidFill>
                    <a:schemeClr val="tx1"/>
                  </a:solidFill>
                </a:rPr>
                <a:t> or</a:t>
              </a:r>
            </a:p>
            <a:p>
              <a:pPr marL="171450" indent="-171450">
                <a:buFont typeface="Arial" charset="0"/>
                <a:buChar char="•"/>
              </a:pPr>
              <a:r>
                <a:rPr lang="en-US" sz="1050" b="1" dirty="0" smtClean="0">
                  <a:solidFill>
                    <a:schemeClr val="tx1"/>
                  </a:solidFill>
                </a:rPr>
                <a:t>assistance</a:t>
              </a:r>
              <a:r>
                <a:rPr lang="en-US" sz="1050" dirty="0" smtClean="0">
                  <a:solidFill>
                    <a:schemeClr val="tx1"/>
                  </a:solidFill>
                </a:rPr>
                <a:t> of another person </a:t>
              </a:r>
            </a:p>
            <a:p>
              <a:pPr algn="ctr"/>
              <a:r>
                <a:rPr lang="en-US" sz="1050" dirty="0" smtClean="0">
                  <a:solidFill>
                    <a:schemeClr val="tx1"/>
                  </a:solidFill>
                </a:rPr>
                <a:t>to leave the home or</a:t>
              </a:r>
            </a:p>
            <a:p>
              <a:pPr marL="171450" indent="-171450">
                <a:buFont typeface="Arial" panose="020B0604020202020204" pitchFamily="34" charset="0"/>
                <a:buChar char="•"/>
              </a:pPr>
              <a:r>
                <a:rPr lang="en-US" sz="1050" dirty="0">
                  <a:solidFill>
                    <a:schemeClr val="tx1"/>
                  </a:solidFill>
                </a:rPr>
                <a:t>h</a:t>
              </a:r>
              <a:r>
                <a:rPr lang="en-US" sz="1050" dirty="0" smtClean="0">
                  <a:solidFill>
                    <a:schemeClr val="tx1"/>
                  </a:solidFill>
                </a:rPr>
                <a:t>as a condition that leaving home is </a:t>
              </a:r>
              <a:r>
                <a:rPr lang="en-US" sz="1050" b="1" dirty="0" smtClean="0">
                  <a:solidFill>
                    <a:schemeClr val="tx1"/>
                  </a:solidFill>
                </a:rPr>
                <a:t>medically contraindicated</a:t>
              </a:r>
              <a:r>
                <a:rPr lang="en-US" sz="1100" dirty="0" smtClean="0">
                  <a:solidFill>
                    <a:schemeClr val="tx1"/>
                  </a:solidFill>
                </a:rPr>
                <a:t>?</a:t>
              </a:r>
            </a:p>
            <a:p>
              <a:pPr algn="ctr"/>
              <a:endParaRPr lang="en-US" sz="1200" dirty="0">
                <a:solidFill>
                  <a:schemeClr val="tx1"/>
                </a:solidFill>
              </a:endParaRPr>
            </a:p>
          </p:txBody>
        </p:sp>
        <p:sp>
          <p:nvSpPr>
            <p:cNvPr id="80" name="TextBox 79"/>
            <p:cNvSpPr txBox="1"/>
            <p:nvPr/>
          </p:nvSpPr>
          <p:spPr>
            <a:xfrm>
              <a:off x="2558334" y="2151168"/>
              <a:ext cx="694434" cy="207749"/>
            </a:xfrm>
            <a:prstGeom prst="rect">
              <a:avLst/>
            </a:prstGeom>
            <a:noFill/>
          </p:spPr>
          <p:txBody>
            <a:bodyPr wrap="square" rtlCol="0">
              <a:spAutoFit/>
            </a:bodyPr>
            <a:lstStyle/>
            <a:p>
              <a:r>
                <a:rPr lang="en-US" sz="750" dirty="0" smtClean="0"/>
                <a:t>No</a:t>
              </a:r>
              <a:endParaRPr lang="en-US" sz="750" dirty="0"/>
            </a:p>
          </p:txBody>
        </p:sp>
        <p:sp>
          <p:nvSpPr>
            <p:cNvPr id="82" name="TextBox 81"/>
            <p:cNvSpPr txBox="1"/>
            <p:nvPr/>
          </p:nvSpPr>
          <p:spPr>
            <a:xfrm>
              <a:off x="352426" y="3464128"/>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83" name="TextBox 82"/>
            <p:cNvSpPr txBox="1"/>
            <p:nvPr/>
          </p:nvSpPr>
          <p:spPr>
            <a:xfrm>
              <a:off x="1602905" y="346625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97" name="TextBox 96"/>
            <p:cNvSpPr txBox="1"/>
            <p:nvPr/>
          </p:nvSpPr>
          <p:spPr>
            <a:xfrm flipH="1">
              <a:off x="1385615" y="3740211"/>
              <a:ext cx="321632" cy="207749"/>
            </a:xfrm>
            <a:prstGeom prst="rect">
              <a:avLst/>
            </a:prstGeom>
            <a:grpFill/>
          </p:spPr>
          <p:txBody>
            <a:bodyPr wrap="square" rtlCol="0">
              <a:spAutoFit/>
            </a:bodyPr>
            <a:lstStyle/>
            <a:p>
              <a:r>
                <a:rPr lang="en-US" sz="750" dirty="0"/>
                <a:t>Yes</a:t>
              </a:r>
            </a:p>
          </p:txBody>
        </p:sp>
      </p:grpSp>
      <p:grpSp>
        <p:nvGrpSpPr>
          <p:cNvPr id="2" name="Group 1" title="Step 3 Homebound Requirement "/>
          <p:cNvGrpSpPr/>
          <p:nvPr/>
        </p:nvGrpSpPr>
        <p:grpSpPr>
          <a:xfrm>
            <a:off x="461568" y="716770"/>
            <a:ext cx="6396432" cy="892578"/>
            <a:chOff x="304800" y="670049"/>
            <a:chExt cx="6396432" cy="892578"/>
          </a:xfrm>
        </p:grpSpPr>
        <p:sp>
          <p:nvSpPr>
            <p:cNvPr id="94" name="Rounded Rectangle 93" descr="Was any certifying physician and/or acute or post-acute care facility documentation submitted? &#10;" title="Step 3 Homebound Requirment"/>
            <p:cNvSpPr/>
            <p:nvPr/>
          </p:nvSpPr>
          <p:spPr>
            <a:xfrm>
              <a:off x="304800" y="670049"/>
              <a:ext cx="5849300" cy="687671"/>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a:t>
              </a:r>
            </a:p>
            <a:p>
              <a:pPr algn="ctr"/>
              <a:r>
                <a:rPr lang="en-US" sz="1200" dirty="0" smtClean="0">
                  <a:solidFill>
                    <a:schemeClr val="tx1"/>
                  </a:solidFill>
                </a:rPr>
                <a:t>Was </a:t>
              </a:r>
              <a:r>
                <a:rPr lang="en-US" sz="1200" b="1" dirty="0" smtClean="0">
                  <a:solidFill>
                    <a:schemeClr val="tx1"/>
                  </a:solidFill>
                </a:rPr>
                <a:t>any</a:t>
              </a:r>
              <a:r>
                <a:rPr lang="en-US" sz="1200" dirty="0" smtClean="0">
                  <a:solidFill>
                    <a:schemeClr val="tx1"/>
                  </a:solidFill>
                </a:rPr>
                <a:t> certifying physician and/or acute or post-acute care facility documentation </a:t>
              </a:r>
              <a:r>
                <a:rPr lang="en-US" sz="1200" b="1" dirty="0" smtClean="0">
                  <a:solidFill>
                    <a:schemeClr val="tx1"/>
                  </a:solidFill>
                </a:rPr>
                <a:t>submitted</a:t>
              </a:r>
              <a:r>
                <a:rPr lang="en-US" sz="1200" dirty="0" smtClean="0">
                  <a:solidFill>
                    <a:schemeClr val="tx1"/>
                  </a:solidFill>
                </a:rPr>
                <a:t>? </a:t>
              </a:r>
              <a:endParaRPr lang="en-US" sz="1200" b="1" dirty="0">
                <a:solidFill>
                  <a:schemeClr val="tx1"/>
                </a:solidFill>
              </a:endParaRPr>
            </a:p>
          </p:txBody>
        </p:sp>
        <p:sp>
          <p:nvSpPr>
            <p:cNvPr id="56" name="TextBox 55"/>
            <p:cNvSpPr txBox="1"/>
            <p:nvPr/>
          </p:nvSpPr>
          <p:spPr>
            <a:xfrm>
              <a:off x="4150750" y="112487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87" name="TextBox 86"/>
            <p:cNvSpPr txBox="1"/>
            <p:nvPr/>
          </p:nvSpPr>
          <p:spPr>
            <a:xfrm>
              <a:off x="1613438" y="1130052"/>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102" name="TextBox 101"/>
            <p:cNvSpPr txBox="1"/>
            <p:nvPr/>
          </p:nvSpPr>
          <p:spPr>
            <a:xfrm flipH="1">
              <a:off x="3338696" y="1354878"/>
              <a:ext cx="321632" cy="207749"/>
            </a:xfrm>
            <a:prstGeom prst="rect">
              <a:avLst/>
            </a:prstGeom>
            <a:noFill/>
          </p:spPr>
          <p:txBody>
            <a:bodyPr wrap="square" rtlCol="0">
              <a:spAutoFit/>
            </a:bodyPr>
            <a:lstStyle/>
            <a:p>
              <a:r>
                <a:rPr lang="en-US" sz="750" dirty="0" smtClean="0"/>
                <a:t>Yes</a:t>
              </a:r>
              <a:endParaRPr lang="en-US" sz="750" dirty="0"/>
            </a:p>
          </p:txBody>
        </p:sp>
        <p:sp>
          <p:nvSpPr>
            <p:cNvPr id="109" name="TextBox 108"/>
            <p:cNvSpPr txBox="1"/>
            <p:nvPr/>
          </p:nvSpPr>
          <p:spPr>
            <a:xfrm flipH="1">
              <a:off x="6278268" y="806135"/>
              <a:ext cx="422964" cy="207749"/>
            </a:xfrm>
            <a:prstGeom prst="rect">
              <a:avLst/>
            </a:prstGeom>
            <a:noFill/>
          </p:spPr>
          <p:txBody>
            <a:bodyPr wrap="square" rtlCol="0">
              <a:spAutoFit/>
            </a:bodyPr>
            <a:lstStyle/>
            <a:p>
              <a:r>
                <a:rPr lang="en-US" sz="750" dirty="0"/>
                <a:t>No</a:t>
              </a:r>
            </a:p>
          </p:txBody>
        </p:sp>
      </p:grpSp>
      <p:grpSp>
        <p:nvGrpSpPr>
          <p:cNvPr id="9" name="Group 8" descr="The box containing Step 3.2 veribiage and sourounding words yes and no with various connecting lines pointing to and from the box. " title="Step 3.2 "/>
          <p:cNvGrpSpPr/>
          <p:nvPr/>
        </p:nvGrpSpPr>
        <p:grpSpPr>
          <a:xfrm>
            <a:off x="183059" y="4639425"/>
            <a:ext cx="2836914" cy="1943164"/>
            <a:chOff x="183059" y="4639425"/>
            <a:chExt cx="2836914" cy="1943164"/>
          </a:xfrm>
        </p:grpSpPr>
        <p:sp>
          <p:nvSpPr>
            <p:cNvPr id="138" name="Rounded Rectangle 137" descr="Does the physician/facility documentation support that the patient has a normal inability to leave the home AND requires a considerable and taxing effort to leave the home?&#10;" title="3.2 (Criteria TWO)"/>
            <p:cNvSpPr/>
            <p:nvPr/>
          </p:nvSpPr>
          <p:spPr>
            <a:xfrm>
              <a:off x="183059" y="4639425"/>
              <a:ext cx="2365175" cy="1767117"/>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3.2 (Criteria TWO)*</a:t>
              </a:r>
              <a:endParaRPr lang="en-US" dirty="0">
                <a:solidFill>
                  <a:schemeClr val="tx1"/>
                </a:solidFill>
              </a:endParaRPr>
            </a:p>
            <a:p>
              <a:pPr algn="ctr"/>
              <a:r>
                <a:rPr lang="en-US" sz="1200" dirty="0" smtClean="0">
                  <a:solidFill>
                    <a:schemeClr val="tx1"/>
                  </a:solidFill>
                </a:rPr>
                <a:t>Does the physician/facility documentation support that the patient has a normal inability to leave the home AND requires a considerable and taxing effort to leave the home?</a:t>
              </a:r>
              <a:endParaRPr lang="en-US" sz="1200" dirty="0">
                <a:solidFill>
                  <a:schemeClr val="tx1"/>
                </a:solidFill>
              </a:endParaRPr>
            </a:p>
          </p:txBody>
        </p:sp>
        <p:sp>
          <p:nvSpPr>
            <p:cNvPr id="84" name="TextBox 83"/>
            <p:cNvSpPr txBox="1"/>
            <p:nvPr/>
          </p:nvSpPr>
          <p:spPr>
            <a:xfrm>
              <a:off x="1689638" y="61722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86" name="TextBox 85"/>
            <p:cNvSpPr txBox="1"/>
            <p:nvPr/>
          </p:nvSpPr>
          <p:spPr>
            <a:xfrm>
              <a:off x="304800" y="61722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100" name="TextBox 99"/>
            <p:cNvSpPr txBox="1"/>
            <p:nvPr/>
          </p:nvSpPr>
          <p:spPr>
            <a:xfrm flipH="1">
              <a:off x="1388317" y="6374840"/>
              <a:ext cx="321632" cy="207749"/>
            </a:xfrm>
            <a:prstGeom prst="rect">
              <a:avLst/>
            </a:prstGeom>
            <a:noFill/>
          </p:spPr>
          <p:txBody>
            <a:bodyPr wrap="square" rtlCol="0">
              <a:spAutoFit/>
            </a:bodyPr>
            <a:lstStyle/>
            <a:p>
              <a:r>
                <a:rPr lang="en-US" sz="750" dirty="0"/>
                <a:t>Yes</a:t>
              </a:r>
            </a:p>
          </p:txBody>
        </p:sp>
        <p:sp>
          <p:nvSpPr>
            <p:cNvPr id="110" name="TextBox 109"/>
            <p:cNvSpPr txBox="1"/>
            <p:nvPr/>
          </p:nvSpPr>
          <p:spPr>
            <a:xfrm flipH="1">
              <a:off x="2597009" y="5506281"/>
              <a:ext cx="422964" cy="207749"/>
            </a:xfrm>
            <a:prstGeom prst="rect">
              <a:avLst/>
            </a:prstGeom>
            <a:noFill/>
          </p:spPr>
          <p:txBody>
            <a:bodyPr wrap="square" rtlCol="0">
              <a:spAutoFit/>
            </a:bodyPr>
            <a:lstStyle/>
            <a:p>
              <a:r>
                <a:rPr lang="en-US" sz="750" dirty="0"/>
                <a:t>No</a:t>
              </a:r>
            </a:p>
          </p:txBody>
        </p:sp>
      </p:grpSp>
      <p:grpSp>
        <p:nvGrpSpPr>
          <p:cNvPr id="7" name="Group 6" descr="Area containing the box with Step 3.1b veribiage and the words yes and no surrounding the box with connecting lines going to and from the box." title="Step 3.1B"/>
          <p:cNvGrpSpPr/>
          <p:nvPr/>
        </p:nvGrpSpPr>
        <p:grpSpPr>
          <a:xfrm>
            <a:off x="3019973" y="2961075"/>
            <a:ext cx="3618693" cy="869465"/>
            <a:chOff x="3019973" y="2961075"/>
            <a:chExt cx="3618693" cy="869465"/>
          </a:xfrm>
        </p:grpSpPr>
        <p:sp>
          <p:nvSpPr>
            <p:cNvPr id="262" name="Rounded Rectangle 261" descr="Is the HHA info signed/dated by the certifying " title="3.1b"/>
            <p:cNvSpPr/>
            <p:nvPr/>
          </p:nvSpPr>
          <p:spPr>
            <a:xfrm>
              <a:off x="3019973" y="2961075"/>
              <a:ext cx="3213324" cy="709282"/>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3.1b</a:t>
              </a:r>
            </a:p>
            <a:p>
              <a:pPr algn="ctr"/>
              <a:r>
                <a:rPr lang="en-US" sz="1200" dirty="0" smtClean="0">
                  <a:solidFill>
                    <a:schemeClr val="tx1"/>
                  </a:solidFill>
                </a:rPr>
                <a:t>Is the HHA info signed/dated by the certifying physician ?</a:t>
              </a:r>
            </a:p>
            <a:p>
              <a:pPr algn="ctr"/>
              <a:endParaRPr lang="en-US" sz="1200" dirty="0">
                <a:solidFill>
                  <a:schemeClr val="tx1"/>
                </a:solidFill>
              </a:endParaRPr>
            </a:p>
          </p:txBody>
        </p:sp>
        <p:sp>
          <p:nvSpPr>
            <p:cNvPr id="59" name="TextBox 58"/>
            <p:cNvSpPr txBox="1"/>
            <p:nvPr/>
          </p:nvSpPr>
          <p:spPr>
            <a:xfrm>
              <a:off x="5105400" y="34290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69" name="TextBox 68"/>
            <p:cNvSpPr txBox="1"/>
            <p:nvPr/>
          </p:nvSpPr>
          <p:spPr>
            <a:xfrm>
              <a:off x="3423985" y="34290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105" name="TextBox 104"/>
            <p:cNvSpPr txBox="1"/>
            <p:nvPr/>
          </p:nvSpPr>
          <p:spPr>
            <a:xfrm flipH="1">
              <a:off x="4611683" y="3622791"/>
              <a:ext cx="321632" cy="207749"/>
            </a:xfrm>
            <a:prstGeom prst="rect">
              <a:avLst/>
            </a:prstGeom>
            <a:noFill/>
          </p:spPr>
          <p:txBody>
            <a:bodyPr wrap="square" rtlCol="0">
              <a:spAutoFit/>
            </a:bodyPr>
            <a:lstStyle/>
            <a:p>
              <a:r>
                <a:rPr lang="en-US" sz="750" dirty="0"/>
                <a:t>Yes</a:t>
              </a:r>
            </a:p>
          </p:txBody>
        </p:sp>
        <p:sp>
          <p:nvSpPr>
            <p:cNvPr id="111" name="TextBox 110"/>
            <p:cNvSpPr txBox="1"/>
            <p:nvPr/>
          </p:nvSpPr>
          <p:spPr>
            <a:xfrm flipH="1">
              <a:off x="6215702" y="3146780"/>
              <a:ext cx="422964" cy="207749"/>
            </a:xfrm>
            <a:prstGeom prst="rect">
              <a:avLst/>
            </a:prstGeom>
            <a:noFill/>
          </p:spPr>
          <p:txBody>
            <a:bodyPr wrap="square" rtlCol="0">
              <a:spAutoFit/>
            </a:bodyPr>
            <a:lstStyle/>
            <a:p>
              <a:r>
                <a:rPr lang="en-US" sz="750" dirty="0"/>
                <a:t>No</a:t>
              </a:r>
            </a:p>
          </p:txBody>
        </p:sp>
      </p:grpSp>
      <p:grpSp>
        <p:nvGrpSpPr>
          <p:cNvPr id="6" name="Group 5" descr="Area containg the box with Step 3.1a verbiage and the words yes and no with connceting lines going toward and from the box." title="Step 3.1a"/>
          <p:cNvGrpSpPr/>
          <p:nvPr/>
        </p:nvGrpSpPr>
        <p:grpSpPr>
          <a:xfrm>
            <a:off x="3019973" y="1922135"/>
            <a:ext cx="3741348" cy="1060719"/>
            <a:chOff x="3013108" y="1956829"/>
            <a:chExt cx="3741348" cy="1060719"/>
          </a:xfrm>
        </p:grpSpPr>
        <p:sp>
          <p:nvSpPr>
            <p:cNvPr id="117" name="Rounded Rectangle 116"/>
            <p:cNvSpPr/>
            <p:nvPr/>
          </p:nvSpPr>
          <p:spPr>
            <a:xfrm>
              <a:off x="3013108" y="1956829"/>
              <a:ext cx="3213324" cy="868451"/>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3.1a </a:t>
              </a:r>
            </a:p>
            <a:p>
              <a:pPr algn="ctr"/>
              <a:r>
                <a:rPr lang="en-US" sz="1200" dirty="0" smtClean="0">
                  <a:solidFill>
                    <a:schemeClr val="tx1"/>
                  </a:solidFill>
                </a:rPr>
                <a:t>Do the HHA medical records or plan of care satisfy the homebound criteria ONE requirements?</a:t>
              </a:r>
              <a:endParaRPr lang="en-US" sz="1200" dirty="0">
                <a:solidFill>
                  <a:schemeClr val="tx1"/>
                </a:solidFill>
              </a:endParaRPr>
            </a:p>
          </p:txBody>
        </p:sp>
        <p:sp>
          <p:nvSpPr>
            <p:cNvPr id="57" name="TextBox 56"/>
            <p:cNvSpPr txBox="1"/>
            <p:nvPr/>
          </p:nvSpPr>
          <p:spPr>
            <a:xfrm>
              <a:off x="5188591" y="263136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88" name="TextBox 87"/>
            <p:cNvSpPr txBox="1"/>
            <p:nvPr/>
          </p:nvSpPr>
          <p:spPr>
            <a:xfrm>
              <a:off x="3186857" y="2633314"/>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103" name="TextBox 102"/>
            <p:cNvSpPr txBox="1"/>
            <p:nvPr/>
          </p:nvSpPr>
          <p:spPr>
            <a:xfrm flipH="1">
              <a:off x="4648092" y="2809799"/>
              <a:ext cx="321632" cy="207749"/>
            </a:xfrm>
            <a:prstGeom prst="rect">
              <a:avLst/>
            </a:prstGeom>
            <a:noFill/>
          </p:spPr>
          <p:txBody>
            <a:bodyPr wrap="square" rtlCol="0">
              <a:spAutoFit/>
            </a:bodyPr>
            <a:lstStyle/>
            <a:p>
              <a:r>
                <a:rPr lang="en-US" sz="750" dirty="0"/>
                <a:t>Yes</a:t>
              </a:r>
            </a:p>
          </p:txBody>
        </p:sp>
        <p:sp>
          <p:nvSpPr>
            <p:cNvPr id="112" name="TextBox 111"/>
            <p:cNvSpPr txBox="1"/>
            <p:nvPr/>
          </p:nvSpPr>
          <p:spPr>
            <a:xfrm flipH="1">
              <a:off x="6331492" y="2200472"/>
              <a:ext cx="422964" cy="207749"/>
            </a:xfrm>
            <a:prstGeom prst="rect">
              <a:avLst/>
            </a:prstGeom>
            <a:noFill/>
          </p:spPr>
          <p:txBody>
            <a:bodyPr wrap="square" rtlCol="0">
              <a:spAutoFit/>
            </a:bodyPr>
            <a:lstStyle/>
            <a:p>
              <a:r>
                <a:rPr lang="en-US" sz="750" dirty="0"/>
                <a:t>No</a:t>
              </a:r>
            </a:p>
          </p:txBody>
        </p:sp>
      </p:grpSp>
      <p:grpSp>
        <p:nvGrpSpPr>
          <p:cNvPr id="11" name="Group 10" descr="Area containing the box with Step 3.2b verbiage and the words yes and no and connecting leads leading to and from the box." title="Step 3.2b"/>
          <p:cNvGrpSpPr/>
          <p:nvPr/>
        </p:nvGrpSpPr>
        <p:grpSpPr>
          <a:xfrm>
            <a:off x="2978107" y="6306806"/>
            <a:ext cx="3576337" cy="873039"/>
            <a:chOff x="2978107" y="6306806"/>
            <a:chExt cx="3576337" cy="873039"/>
          </a:xfrm>
        </p:grpSpPr>
        <p:sp>
          <p:nvSpPr>
            <p:cNvPr id="321" name="Rounded Rectangle 320"/>
            <p:cNvSpPr/>
            <p:nvPr/>
          </p:nvSpPr>
          <p:spPr>
            <a:xfrm>
              <a:off x="2978107" y="6306806"/>
              <a:ext cx="3153373" cy="711237"/>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3.2b</a:t>
              </a:r>
            </a:p>
            <a:p>
              <a:pPr algn="ctr"/>
              <a:r>
                <a:rPr lang="en-US" sz="1200" dirty="0" smtClean="0">
                  <a:solidFill>
                    <a:schemeClr val="tx1"/>
                  </a:solidFill>
                </a:rPr>
                <a:t>Is the HHA info signed/dated by the certifying physician ?</a:t>
              </a:r>
            </a:p>
            <a:p>
              <a:pPr algn="ctr"/>
              <a:endParaRPr lang="en-US" sz="1200" dirty="0">
                <a:solidFill>
                  <a:schemeClr val="tx1"/>
                </a:solidFill>
              </a:endParaRPr>
            </a:p>
          </p:txBody>
        </p:sp>
        <p:sp>
          <p:nvSpPr>
            <p:cNvPr id="90" name="TextBox 89"/>
            <p:cNvSpPr txBox="1"/>
            <p:nvPr/>
          </p:nvSpPr>
          <p:spPr>
            <a:xfrm>
              <a:off x="5117910" y="676288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95" name="TextBox 94"/>
            <p:cNvSpPr txBox="1"/>
            <p:nvPr/>
          </p:nvSpPr>
          <p:spPr>
            <a:xfrm>
              <a:off x="3124200" y="6768907"/>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108" name="TextBox 107"/>
            <p:cNvSpPr txBox="1"/>
            <p:nvPr/>
          </p:nvSpPr>
          <p:spPr>
            <a:xfrm flipH="1">
              <a:off x="4583182" y="6972096"/>
              <a:ext cx="321632" cy="207749"/>
            </a:xfrm>
            <a:prstGeom prst="rect">
              <a:avLst/>
            </a:prstGeom>
            <a:noFill/>
          </p:spPr>
          <p:txBody>
            <a:bodyPr wrap="square" rtlCol="0">
              <a:spAutoFit/>
            </a:bodyPr>
            <a:lstStyle/>
            <a:p>
              <a:r>
                <a:rPr lang="en-US" sz="750" dirty="0"/>
                <a:t>Yes</a:t>
              </a:r>
            </a:p>
          </p:txBody>
        </p:sp>
        <p:sp>
          <p:nvSpPr>
            <p:cNvPr id="113" name="TextBox 112"/>
            <p:cNvSpPr txBox="1"/>
            <p:nvPr/>
          </p:nvSpPr>
          <p:spPr>
            <a:xfrm flipH="1">
              <a:off x="6131480" y="6434810"/>
              <a:ext cx="422964" cy="207749"/>
            </a:xfrm>
            <a:prstGeom prst="rect">
              <a:avLst/>
            </a:prstGeom>
            <a:noFill/>
          </p:spPr>
          <p:txBody>
            <a:bodyPr wrap="square" rtlCol="0">
              <a:spAutoFit/>
            </a:bodyPr>
            <a:lstStyle/>
            <a:p>
              <a:r>
                <a:rPr lang="en-US" sz="750" dirty="0"/>
                <a:t>No</a:t>
              </a:r>
            </a:p>
          </p:txBody>
        </p:sp>
      </p:grpSp>
      <p:grpSp>
        <p:nvGrpSpPr>
          <p:cNvPr id="12" name="Group 11" descr="Area containing the box with Step 3.2c verbiage and the words yes and no surrounding the box with connecting lines leading from the box. " title="Step 3.2c"/>
          <p:cNvGrpSpPr/>
          <p:nvPr/>
        </p:nvGrpSpPr>
        <p:grpSpPr>
          <a:xfrm>
            <a:off x="2841977" y="7240392"/>
            <a:ext cx="3063365" cy="1266207"/>
            <a:chOff x="2841977" y="7240392"/>
            <a:chExt cx="3063365" cy="1266207"/>
          </a:xfrm>
        </p:grpSpPr>
        <p:sp>
          <p:nvSpPr>
            <p:cNvPr id="331" name="Rounded Rectangle 330"/>
            <p:cNvSpPr/>
            <p:nvPr/>
          </p:nvSpPr>
          <p:spPr>
            <a:xfrm>
              <a:off x="3295954" y="7240392"/>
              <a:ext cx="2186424" cy="1206483"/>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3.2c</a:t>
              </a:r>
            </a:p>
            <a:p>
              <a:pPr algn="ctr"/>
              <a:r>
                <a:rPr lang="en-US" sz="1200" dirty="0" smtClean="0">
                  <a:solidFill>
                    <a:schemeClr val="tx1"/>
                  </a:solidFill>
                </a:rPr>
                <a:t>Is the HHA info corroborated by the certifying physician and/or acute or post-acute care facility documentation?</a:t>
              </a:r>
            </a:p>
            <a:p>
              <a:pPr algn="ctr"/>
              <a:endParaRPr lang="en-US" sz="1200" dirty="0">
                <a:solidFill>
                  <a:schemeClr val="tx1"/>
                </a:solidFill>
              </a:endParaRPr>
            </a:p>
          </p:txBody>
        </p:sp>
        <p:sp>
          <p:nvSpPr>
            <p:cNvPr id="91" name="TextBox 90"/>
            <p:cNvSpPr txBox="1"/>
            <p:nvPr/>
          </p:nvSpPr>
          <p:spPr>
            <a:xfrm>
              <a:off x="4648200" y="82296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93" name="TextBox 92"/>
            <p:cNvSpPr txBox="1"/>
            <p:nvPr/>
          </p:nvSpPr>
          <p:spPr>
            <a:xfrm>
              <a:off x="3442238" y="82296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101" name="TextBox 100"/>
            <p:cNvSpPr txBox="1"/>
            <p:nvPr/>
          </p:nvSpPr>
          <p:spPr>
            <a:xfrm flipH="1">
              <a:off x="2841977" y="7614861"/>
              <a:ext cx="321632" cy="207749"/>
            </a:xfrm>
            <a:prstGeom prst="rect">
              <a:avLst/>
            </a:prstGeom>
            <a:noFill/>
          </p:spPr>
          <p:txBody>
            <a:bodyPr wrap="square" rtlCol="0">
              <a:spAutoFit/>
            </a:bodyPr>
            <a:lstStyle/>
            <a:p>
              <a:r>
                <a:rPr lang="en-US" sz="750" dirty="0"/>
                <a:t>Yes</a:t>
              </a:r>
            </a:p>
          </p:txBody>
        </p:sp>
        <p:sp>
          <p:nvSpPr>
            <p:cNvPr id="114" name="TextBox 113"/>
            <p:cNvSpPr txBox="1"/>
            <p:nvPr/>
          </p:nvSpPr>
          <p:spPr>
            <a:xfrm flipH="1">
              <a:off x="5482378" y="7675895"/>
              <a:ext cx="422964" cy="207749"/>
            </a:xfrm>
            <a:prstGeom prst="rect">
              <a:avLst/>
            </a:prstGeom>
            <a:noFill/>
          </p:spPr>
          <p:txBody>
            <a:bodyPr wrap="square" rtlCol="0">
              <a:spAutoFit/>
            </a:bodyPr>
            <a:lstStyle/>
            <a:p>
              <a:r>
                <a:rPr lang="en-US" sz="750" dirty="0"/>
                <a:t>No</a:t>
              </a:r>
            </a:p>
          </p:txBody>
        </p:sp>
      </p:grpSp>
      <p:grpSp>
        <p:nvGrpSpPr>
          <p:cNvPr id="8" name="Group 7" descr="Area containing the box with Step 3.1c verbiage and the words yes and no and connecting lines leading from the box. " title="Stp 3.1c"/>
          <p:cNvGrpSpPr/>
          <p:nvPr/>
        </p:nvGrpSpPr>
        <p:grpSpPr>
          <a:xfrm>
            <a:off x="2612641" y="3826889"/>
            <a:ext cx="3060583" cy="1202311"/>
            <a:chOff x="2612641" y="3826889"/>
            <a:chExt cx="3060583" cy="1202311"/>
          </a:xfrm>
          <a:noFill/>
        </p:grpSpPr>
        <p:sp>
          <p:nvSpPr>
            <p:cNvPr id="275" name="Rounded Rectangle 274"/>
            <p:cNvSpPr/>
            <p:nvPr/>
          </p:nvSpPr>
          <p:spPr>
            <a:xfrm>
              <a:off x="3026838" y="3826889"/>
              <a:ext cx="2167782" cy="1176481"/>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3.1c</a:t>
              </a:r>
            </a:p>
            <a:p>
              <a:pPr algn="ctr"/>
              <a:r>
                <a:rPr lang="en-US" sz="1200" dirty="0" smtClean="0">
                  <a:solidFill>
                    <a:schemeClr val="tx1"/>
                  </a:solidFill>
                </a:rPr>
                <a:t>Is the HHA info corroborated by the certifying physician and/or acute or post-acute care facility documentation?</a:t>
              </a:r>
            </a:p>
            <a:p>
              <a:pPr algn="ctr"/>
              <a:endParaRPr lang="en-US" sz="1200" dirty="0">
                <a:solidFill>
                  <a:schemeClr val="tx1"/>
                </a:solidFill>
              </a:endParaRPr>
            </a:p>
          </p:txBody>
        </p:sp>
        <p:sp>
          <p:nvSpPr>
            <p:cNvPr id="96" name="TextBox 95"/>
            <p:cNvSpPr txBox="1"/>
            <p:nvPr/>
          </p:nvSpPr>
          <p:spPr>
            <a:xfrm>
              <a:off x="3137438" y="4752201"/>
              <a:ext cx="901162" cy="276999"/>
            </a:xfrm>
            <a:prstGeom prst="rect">
              <a:avLst/>
            </a:prstGeom>
            <a:grp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99" name="TextBox 98"/>
            <p:cNvSpPr txBox="1"/>
            <p:nvPr/>
          </p:nvSpPr>
          <p:spPr>
            <a:xfrm>
              <a:off x="4191000" y="4752201"/>
              <a:ext cx="901162" cy="276999"/>
            </a:xfrm>
            <a:prstGeom prst="rect">
              <a:avLst/>
            </a:prstGeom>
            <a:grp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98" name="TextBox 97"/>
            <p:cNvSpPr txBox="1"/>
            <p:nvPr/>
          </p:nvSpPr>
          <p:spPr>
            <a:xfrm flipH="1">
              <a:off x="2612641" y="4648386"/>
              <a:ext cx="321632" cy="207749"/>
            </a:xfrm>
            <a:prstGeom prst="rect">
              <a:avLst/>
            </a:prstGeom>
            <a:grpFill/>
          </p:spPr>
          <p:txBody>
            <a:bodyPr wrap="square" rtlCol="0">
              <a:spAutoFit/>
            </a:bodyPr>
            <a:lstStyle/>
            <a:p>
              <a:r>
                <a:rPr lang="en-US" sz="750" dirty="0"/>
                <a:t>Yes</a:t>
              </a:r>
            </a:p>
          </p:txBody>
        </p:sp>
        <p:sp>
          <p:nvSpPr>
            <p:cNvPr id="115" name="TextBox 114"/>
            <p:cNvSpPr txBox="1"/>
            <p:nvPr/>
          </p:nvSpPr>
          <p:spPr>
            <a:xfrm flipH="1">
              <a:off x="5250260" y="4198226"/>
              <a:ext cx="422964" cy="207749"/>
            </a:xfrm>
            <a:prstGeom prst="rect">
              <a:avLst/>
            </a:prstGeom>
            <a:grpFill/>
          </p:spPr>
          <p:txBody>
            <a:bodyPr wrap="square" rtlCol="0">
              <a:spAutoFit/>
            </a:bodyPr>
            <a:lstStyle/>
            <a:p>
              <a:r>
                <a:rPr lang="en-US" sz="750" dirty="0"/>
                <a:t>No</a:t>
              </a:r>
            </a:p>
          </p:txBody>
        </p:sp>
      </p:grpSp>
      <p:grpSp>
        <p:nvGrpSpPr>
          <p:cNvPr id="10" name="Group 9" descr="Area containing the box with Step 3.2a verbiage and the words yes and no and connecting lines leading from the box. " title="Step 3.2a"/>
          <p:cNvGrpSpPr/>
          <p:nvPr/>
        </p:nvGrpSpPr>
        <p:grpSpPr>
          <a:xfrm>
            <a:off x="2965162" y="5173859"/>
            <a:ext cx="3683948" cy="1133492"/>
            <a:chOff x="2965448" y="5153405"/>
            <a:chExt cx="3683948" cy="1133492"/>
          </a:xfrm>
        </p:grpSpPr>
        <p:sp>
          <p:nvSpPr>
            <p:cNvPr id="320" name="Rounded Rectangle 319"/>
            <p:cNvSpPr/>
            <p:nvPr/>
          </p:nvSpPr>
          <p:spPr>
            <a:xfrm>
              <a:off x="2965448" y="5153405"/>
              <a:ext cx="3213324" cy="945948"/>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3.2a</a:t>
              </a:r>
            </a:p>
            <a:p>
              <a:pPr algn="ctr"/>
              <a:r>
                <a:rPr lang="en-US" sz="1200" dirty="0" smtClean="0">
                  <a:solidFill>
                    <a:schemeClr val="tx1"/>
                  </a:solidFill>
                </a:rPr>
                <a:t>Do the HHA medical records or plan of care satisfy the homebound criteria TWO requirements?</a:t>
              </a:r>
            </a:p>
            <a:p>
              <a:pPr algn="ctr"/>
              <a:endParaRPr lang="en-US" sz="1200" dirty="0">
                <a:solidFill>
                  <a:schemeClr val="tx1"/>
                </a:solidFill>
              </a:endParaRPr>
            </a:p>
          </p:txBody>
        </p:sp>
        <p:sp>
          <p:nvSpPr>
            <p:cNvPr id="89" name="TextBox 88"/>
            <p:cNvSpPr txBox="1"/>
            <p:nvPr/>
          </p:nvSpPr>
          <p:spPr>
            <a:xfrm>
              <a:off x="5051912" y="5895202"/>
              <a:ext cx="954650"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92" name="TextBox 91"/>
            <p:cNvSpPr txBox="1"/>
            <p:nvPr/>
          </p:nvSpPr>
          <p:spPr>
            <a:xfrm>
              <a:off x="3124200" y="58952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106" name="TextBox 105"/>
            <p:cNvSpPr txBox="1"/>
            <p:nvPr/>
          </p:nvSpPr>
          <p:spPr>
            <a:xfrm flipH="1">
              <a:off x="4583468" y="6079148"/>
              <a:ext cx="321632" cy="207749"/>
            </a:xfrm>
            <a:prstGeom prst="rect">
              <a:avLst/>
            </a:prstGeom>
            <a:noFill/>
          </p:spPr>
          <p:txBody>
            <a:bodyPr wrap="square" rtlCol="0">
              <a:spAutoFit/>
            </a:bodyPr>
            <a:lstStyle/>
            <a:p>
              <a:r>
                <a:rPr lang="en-US" sz="750" dirty="0"/>
                <a:t>Yes</a:t>
              </a:r>
            </a:p>
          </p:txBody>
        </p:sp>
        <p:sp>
          <p:nvSpPr>
            <p:cNvPr id="116" name="TextBox 115"/>
            <p:cNvSpPr txBox="1"/>
            <p:nvPr/>
          </p:nvSpPr>
          <p:spPr>
            <a:xfrm flipH="1">
              <a:off x="6226432" y="5476478"/>
              <a:ext cx="422964" cy="207749"/>
            </a:xfrm>
            <a:prstGeom prst="rect">
              <a:avLst/>
            </a:prstGeom>
            <a:noFill/>
          </p:spPr>
          <p:txBody>
            <a:bodyPr wrap="square" rtlCol="0">
              <a:spAutoFit/>
            </a:bodyPr>
            <a:lstStyle/>
            <a:p>
              <a:r>
                <a:rPr lang="en-US" sz="750" dirty="0"/>
                <a:t>No</a:t>
              </a:r>
            </a:p>
          </p:txBody>
        </p:sp>
      </p:grpSp>
      <p:sp>
        <p:nvSpPr>
          <p:cNvPr id="118" name="Rectangle 117"/>
          <p:cNvSpPr/>
          <p:nvPr/>
        </p:nvSpPr>
        <p:spPr>
          <a:xfrm>
            <a:off x="5709138" y="4193526"/>
            <a:ext cx="845306" cy="869360"/>
          </a:xfrm>
          <a:prstGeom prst="rect">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050" b="1" dirty="0">
                <a:solidFill>
                  <a:prstClr val="black"/>
                </a:solidFill>
              </a:rPr>
              <a:t>Note Deny/ Non-Affirm reason  (continue to step </a:t>
            </a:r>
            <a:r>
              <a:rPr lang="en-US" sz="1050" b="1" dirty="0" smtClean="0">
                <a:solidFill>
                  <a:prstClr val="black"/>
                </a:solidFill>
              </a:rPr>
              <a:t>4)</a:t>
            </a:r>
            <a:endParaRPr lang="en-US" sz="1050" b="1" dirty="0">
              <a:solidFill>
                <a:prstClr val="black"/>
              </a:solidFill>
            </a:endParaRPr>
          </a:p>
        </p:txBody>
      </p:sp>
      <p:sp>
        <p:nvSpPr>
          <p:cNvPr id="119" name="Rectangle 118"/>
          <p:cNvSpPr/>
          <p:nvPr/>
        </p:nvSpPr>
        <p:spPr>
          <a:xfrm>
            <a:off x="5764188" y="7470888"/>
            <a:ext cx="850330" cy="865600"/>
          </a:xfrm>
          <a:prstGeom prst="rect">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050" b="1" dirty="0">
                <a:solidFill>
                  <a:prstClr val="black"/>
                </a:solidFill>
              </a:rPr>
              <a:t>Note Deny/ Non-Affirm reason  (continue to step </a:t>
            </a:r>
            <a:r>
              <a:rPr lang="en-US" sz="1050" b="1" dirty="0" smtClean="0">
                <a:solidFill>
                  <a:prstClr val="black"/>
                </a:solidFill>
              </a:rPr>
              <a:t>4)</a:t>
            </a:r>
            <a:endParaRPr lang="en-US" sz="1050" b="1" dirty="0">
              <a:solidFill>
                <a:prstClr val="black"/>
              </a:solidFill>
            </a:endParaRPr>
          </a:p>
        </p:txBody>
      </p:sp>
      <p:sp>
        <p:nvSpPr>
          <p:cNvPr id="120" name="Title 119" title="Step 3 (Homebound Requirement) "/>
          <p:cNvSpPr txBox="1">
            <a:spLocks noGrp="1"/>
          </p:cNvSpPr>
          <p:nvPr>
            <p:ph type="ctrTitle"/>
          </p:nvPr>
        </p:nvSpPr>
        <p:spPr>
          <a:xfrm>
            <a:off x="218719" y="139670"/>
            <a:ext cx="6220182" cy="400110"/>
          </a:xfrm>
          <a:prstGeom prst="rect">
            <a:avLst/>
          </a:prstGeom>
          <a:noFill/>
        </p:spPr>
        <p:txBody>
          <a:bodyPr wrap="square" rtlCol="0" anchor="ctr">
            <a:spAutoFit/>
          </a:bodyPr>
          <a:lstStyle/>
          <a:p>
            <a:r>
              <a:rPr lang="en-US" sz="2000" dirty="0" smtClean="0"/>
              <a:t>Step 3 Homebound Requirement</a:t>
            </a:r>
            <a:endParaRPr lang="en-US" sz="2000" dirty="0"/>
          </a:p>
        </p:txBody>
      </p:sp>
    </p:spTree>
    <p:extLst>
      <p:ext uri="{BB962C8B-B14F-4D97-AF65-F5344CB8AC3E}">
        <p14:creationId xmlns:p14="http://schemas.microsoft.com/office/powerpoint/2010/main" val="1315064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 name="Elbow Connector 306" descr="Connecting line that leads from STep 4.1a to 4.1b when the answer to the question in Step 4.1a is yes. " title="Connecting line from Step 4.1a to 4.1b"/>
          <p:cNvCxnSpPr>
            <a:endCxn id="262" idx="0"/>
          </p:cNvCxnSpPr>
          <p:nvPr/>
        </p:nvCxnSpPr>
        <p:spPr>
          <a:xfrm rot="5400000">
            <a:off x="4285665" y="2695478"/>
            <a:ext cx="688808" cy="6868"/>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Elbow Connector 47" descr="Connecting line from Step 4 to 4.1 when the answer in Step 4 is yes." title="Connecting line from Step 4 to 4.1"/>
          <p:cNvCxnSpPr>
            <a:stCxn id="94" idx="2"/>
            <a:endCxn id="104" idx="0"/>
          </p:cNvCxnSpPr>
          <p:nvPr/>
        </p:nvCxnSpPr>
        <p:spPr>
          <a:xfrm rot="5400000">
            <a:off x="2072922" y="684694"/>
            <a:ext cx="473014" cy="1897534"/>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Elbow Connector 26" descr="Connecting line from Step 4.1 to 4.1a when the answer to the question in Step 4.1 is no." title="Connecting line from Step 4.1 to 4.1a"/>
          <p:cNvCxnSpPr>
            <a:stCxn id="104" idx="3"/>
            <a:endCxn id="117" idx="1"/>
          </p:cNvCxnSpPr>
          <p:nvPr/>
        </p:nvCxnSpPr>
        <p:spPr>
          <a:xfrm flipV="1">
            <a:off x="2543249" y="2321373"/>
            <a:ext cx="556112" cy="35687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Elbow Connector 78" descr="Connecting line from Step 4 to Note Deny/ Non-Affirm reason  (continue to step 5) when the answer to Step 4 is no.&#10;" title="Connecting line from Step 4 to Deny Reason"/>
          <p:cNvCxnSpPr>
            <a:stCxn id="94" idx="3"/>
          </p:cNvCxnSpPr>
          <p:nvPr/>
        </p:nvCxnSpPr>
        <p:spPr>
          <a:xfrm>
            <a:off x="6226432" y="1047370"/>
            <a:ext cx="272281" cy="3742850"/>
          </a:xfrm>
          <a:prstGeom prst="bentConnector3">
            <a:avLst>
              <a:gd name="adj1" fmla="val 155972"/>
            </a:avLst>
          </a:prstGeom>
          <a:ln>
            <a:tailEnd type="triangle"/>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4863026" y="8242568"/>
            <a:ext cx="242374"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7" name="TextBox 106"/>
          <p:cNvSpPr txBox="1"/>
          <p:nvPr/>
        </p:nvSpPr>
        <p:spPr>
          <a:xfrm>
            <a:off x="2370267" y="5043905"/>
            <a:ext cx="242374"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97" name="TextBox 196"/>
          <p:cNvSpPr txBox="1"/>
          <p:nvPr/>
        </p:nvSpPr>
        <p:spPr>
          <a:xfrm>
            <a:off x="735900" y="6869122"/>
            <a:ext cx="4308164" cy="923330"/>
          </a:xfrm>
          <a:prstGeom prst="rect">
            <a:avLst/>
          </a:prstGeom>
          <a:noFill/>
        </p:spPr>
        <p:txBody>
          <a:bodyPr wrap="square" rtlCol="0" anchor="ctr">
            <a:spAutoFit/>
          </a:bodyPr>
          <a:lstStyle/>
          <a:p>
            <a:pPr algn="ctr"/>
            <a:r>
              <a:rPr lang="en-US" dirty="0" smtClean="0"/>
              <a:t>Skilled Need Requirement </a:t>
            </a:r>
            <a:r>
              <a:rPr lang="en-US" b="1" dirty="0" smtClean="0"/>
              <a:t>IS MET</a:t>
            </a:r>
            <a:r>
              <a:rPr lang="en-US" dirty="0" smtClean="0"/>
              <a:t>.</a:t>
            </a:r>
          </a:p>
          <a:p>
            <a:pPr algn="ctr"/>
            <a:r>
              <a:rPr lang="en-US" dirty="0" smtClean="0"/>
              <a:t>Proceed Step 5 </a:t>
            </a:r>
          </a:p>
          <a:p>
            <a:pPr algn="ctr"/>
            <a:r>
              <a:rPr lang="en-US" dirty="0" smtClean="0"/>
              <a:t>(</a:t>
            </a:r>
            <a:r>
              <a:rPr lang="en-US" b="1" dirty="0" smtClean="0"/>
              <a:t>Certification)</a:t>
            </a:r>
            <a:r>
              <a:rPr lang="en-US" dirty="0" smtClean="0"/>
              <a:t> </a:t>
            </a:r>
            <a:endParaRPr lang="en-US" dirty="0"/>
          </a:p>
        </p:txBody>
      </p:sp>
      <p:cxnSp>
        <p:nvCxnSpPr>
          <p:cNvPr id="245" name="Elbow Connector 244" descr="Connecting line from Step 4.1 to Skill need requirement is met when the answer in STep 4.1 is yes. " title="Connecting line from Step 4.1 to Skill need met"/>
          <p:cNvCxnSpPr>
            <a:stCxn id="104" idx="2"/>
          </p:cNvCxnSpPr>
          <p:nvPr/>
        </p:nvCxnSpPr>
        <p:spPr>
          <a:xfrm rot="16200000" flipH="1">
            <a:off x="151243" y="4695939"/>
            <a:ext cx="3371480" cy="95264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1" name="Elbow Connector 310" descr="Connecting line from Step 4.1b to 4.1c when the answer to Step 4.1b question is yes. " title="Connecting line from Step 4.1b to 4.1c"/>
          <p:cNvCxnSpPr>
            <a:stCxn id="262" idx="2"/>
            <a:endCxn id="275" idx="0"/>
          </p:cNvCxnSpPr>
          <p:nvPr/>
        </p:nvCxnSpPr>
        <p:spPr>
          <a:xfrm rot="5400000">
            <a:off x="3981279" y="4005356"/>
            <a:ext cx="703711" cy="58700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345" name="TextBox 344"/>
          <p:cNvSpPr txBox="1"/>
          <p:nvPr/>
        </p:nvSpPr>
        <p:spPr>
          <a:xfrm flipH="1">
            <a:off x="4051306" y="5802365"/>
            <a:ext cx="517447" cy="207749"/>
          </a:xfrm>
          <a:prstGeom prst="rect">
            <a:avLst/>
          </a:prstGeom>
          <a:noFill/>
        </p:spPr>
        <p:txBody>
          <a:bodyPr wrap="square" rtlCol="0">
            <a:spAutoFit/>
          </a:bodyPr>
          <a:lstStyle/>
          <a:p>
            <a:r>
              <a:rPr lang="en-US" sz="750" dirty="0"/>
              <a:t>Yes</a:t>
            </a:r>
          </a:p>
        </p:txBody>
      </p:sp>
      <p:cxnSp>
        <p:nvCxnSpPr>
          <p:cNvPr id="399" name="Elbow Connector 398" descr="Connecting line from Step 4.1c toNote Deny/ Non-Affirm reason  (continue to step 5) When the answer to Step 4.1c is yes.&#10;" title="Connecting line from Step 4.1c to Deny Reason"/>
          <p:cNvCxnSpPr>
            <a:endCxn id="60" idx="2"/>
          </p:cNvCxnSpPr>
          <p:nvPr/>
        </p:nvCxnSpPr>
        <p:spPr>
          <a:xfrm flipV="1">
            <a:off x="4984213" y="5188692"/>
            <a:ext cx="1044871" cy="28422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7" name="Elbow Connector 406" descr="Connecting line from Step 4.1a to Note Deny/ Non-Affirm reason  (continue to step 5) when the answer to 4.1a is no.&#10;" title="Connecting line from Step 4.1a to Deny Reason"/>
          <p:cNvCxnSpPr/>
          <p:nvPr/>
        </p:nvCxnSpPr>
        <p:spPr>
          <a:xfrm>
            <a:off x="6196951" y="2340964"/>
            <a:ext cx="272281" cy="2185887"/>
          </a:xfrm>
          <a:prstGeom prst="bentConnector3">
            <a:avLst>
              <a:gd name="adj1" fmla="val 141447"/>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1" name="Elbow Connector 410" descr="Connecting line from Step 4.1b to Note Deny/ Non-Affirm reason  (continue to step 5) when the answer to the queston in 4.1b is no.&#10;" title="Connecting line from Step 4.1b to Deny Reason"/>
          <p:cNvCxnSpPr>
            <a:stCxn id="262" idx="3"/>
          </p:cNvCxnSpPr>
          <p:nvPr/>
        </p:nvCxnSpPr>
        <p:spPr>
          <a:xfrm>
            <a:off x="6233297" y="3495159"/>
            <a:ext cx="119668" cy="73858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Elbow Connector 52" descr="Connecting line from Step 4.1c to Sklled Need is MET when the answer to the question in Step 4.1c is yes. " title="Connecting line from Step 4.1c to Sklled Need is MET."/>
          <p:cNvCxnSpPr/>
          <p:nvPr/>
        </p:nvCxnSpPr>
        <p:spPr>
          <a:xfrm rot="5400000">
            <a:off x="3414368" y="6221063"/>
            <a:ext cx="1214324" cy="59551"/>
          </a:xfrm>
          <a:prstGeom prst="bentConnector3">
            <a:avLst>
              <a:gd name="adj1" fmla="val 11873"/>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178074" y="8352412"/>
            <a:ext cx="6433640" cy="553998"/>
          </a:xfrm>
          <a:prstGeom prst="rect">
            <a:avLst/>
          </a:prstGeom>
          <a:noFill/>
        </p:spPr>
        <p:txBody>
          <a:bodyPr wrap="square" rtlCol="0">
            <a:spAutoFit/>
          </a:bodyPr>
          <a:lstStyle/>
          <a:p>
            <a:r>
              <a:rPr lang="en-US" sz="1000" dirty="0" smtClean="0"/>
              <a:t>*Skilled need may </a:t>
            </a:r>
            <a:r>
              <a:rPr lang="en-US" sz="1000" dirty="0"/>
              <a:t>be substantiated through an examination of all submitted medical record documentation from the certifying physician, acute/post-acute care facility, and/or HHA (see below). The synthesis of progress notes, diagnostic findings, medications, nursing notes, etc., help to create a longitudinal clinical picture of the patient’s health status.</a:t>
            </a:r>
          </a:p>
        </p:txBody>
      </p:sp>
      <p:grpSp>
        <p:nvGrpSpPr>
          <p:cNvPr id="4" name="Group 3" title="Contains STep 4.1a "/>
          <p:cNvGrpSpPr/>
          <p:nvPr/>
        </p:nvGrpSpPr>
        <p:grpSpPr>
          <a:xfrm>
            <a:off x="3099361" y="1791436"/>
            <a:ext cx="3639309" cy="1247673"/>
            <a:chOff x="3013108" y="1715621"/>
            <a:chExt cx="3639309" cy="1247673"/>
          </a:xfrm>
        </p:grpSpPr>
        <p:sp>
          <p:nvSpPr>
            <p:cNvPr id="188" name="TextBox 187"/>
            <p:cNvSpPr txBox="1"/>
            <p:nvPr/>
          </p:nvSpPr>
          <p:spPr>
            <a:xfrm>
              <a:off x="6185405" y="2057400"/>
              <a:ext cx="467012" cy="207749"/>
            </a:xfrm>
            <a:prstGeom prst="rect">
              <a:avLst/>
            </a:prstGeom>
            <a:noFill/>
          </p:spPr>
          <p:txBody>
            <a:bodyPr wrap="square" rtlCol="0">
              <a:spAutoFit/>
            </a:bodyPr>
            <a:lstStyle/>
            <a:p>
              <a:r>
                <a:rPr lang="en-US" sz="750" dirty="0"/>
                <a:t>No</a:t>
              </a:r>
            </a:p>
          </p:txBody>
        </p:sp>
        <p:sp>
          <p:nvSpPr>
            <p:cNvPr id="117" name="Rounded Rectangle 116" descr="&#10;&#10;Do the HHA medical records or plan of care support the &#10;the need for skilled services?&#10;" title="4.1a"/>
            <p:cNvSpPr/>
            <p:nvPr/>
          </p:nvSpPr>
          <p:spPr>
            <a:xfrm>
              <a:off x="3013108" y="1715621"/>
              <a:ext cx="3213324" cy="1059873"/>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4.1a</a:t>
              </a:r>
            </a:p>
            <a:p>
              <a:pPr algn="ctr"/>
              <a:r>
                <a:rPr lang="en-US" sz="1200" dirty="0" smtClean="0">
                  <a:solidFill>
                    <a:schemeClr val="tx1"/>
                  </a:solidFill>
                </a:rPr>
                <a:t>Do the HHA medical records or plan of care support the </a:t>
              </a:r>
            </a:p>
            <a:p>
              <a:pPr algn="ctr"/>
              <a:r>
                <a:rPr lang="en-US" sz="1200" dirty="0" smtClean="0">
                  <a:solidFill>
                    <a:schemeClr val="tx1"/>
                  </a:solidFill>
                </a:rPr>
                <a:t>the need for skilled services?</a:t>
              </a:r>
            </a:p>
            <a:p>
              <a:pPr algn="ctr"/>
              <a:endParaRPr lang="en-US" sz="1200" dirty="0">
                <a:solidFill>
                  <a:schemeClr val="tx1"/>
                </a:solidFill>
              </a:endParaRPr>
            </a:p>
          </p:txBody>
        </p:sp>
        <p:sp>
          <p:nvSpPr>
            <p:cNvPr id="317" name="TextBox 316"/>
            <p:cNvSpPr txBox="1"/>
            <p:nvPr/>
          </p:nvSpPr>
          <p:spPr>
            <a:xfrm flipH="1">
              <a:off x="4627451" y="2755545"/>
              <a:ext cx="517447" cy="207749"/>
            </a:xfrm>
            <a:prstGeom prst="rect">
              <a:avLst/>
            </a:prstGeom>
            <a:noFill/>
          </p:spPr>
          <p:txBody>
            <a:bodyPr wrap="square" rtlCol="0">
              <a:spAutoFit/>
            </a:bodyPr>
            <a:lstStyle/>
            <a:p>
              <a:r>
                <a:rPr lang="en-US" sz="750" dirty="0"/>
                <a:t>Yes</a:t>
              </a:r>
            </a:p>
          </p:txBody>
        </p:sp>
        <p:sp>
          <p:nvSpPr>
            <p:cNvPr id="52" name="TextBox 51"/>
            <p:cNvSpPr txBox="1"/>
            <p:nvPr/>
          </p:nvSpPr>
          <p:spPr>
            <a:xfrm>
              <a:off x="3137438" y="25424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54" name="TextBox 53"/>
            <p:cNvSpPr txBox="1"/>
            <p:nvPr/>
          </p:nvSpPr>
          <p:spPr>
            <a:xfrm>
              <a:off x="5347238" y="25424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5" name="Group 4" descr="Is the HHA medical record or plan of care signed/dated by the physcian? " title="4.1b"/>
          <p:cNvGrpSpPr/>
          <p:nvPr/>
        </p:nvGrpSpPr>
        <p:grpSpPr>
          <a:xfrm>
            <a:off x="3019973" y="3043316"/>
            <a:ext cx="3645016" cy="1101384"/>
            <a:chOff x="3019973" y="3043316"/>
            <a:chExt cx="3645016" cy="1101384"/>
          </a:xfrm>
          <a:noFill/>
        </p:grpSpPr>
        <p:sp>
          <p:nvSpPr>
            <p:cNvPr id="262" name="Rounded Rectangle 261" descr="Do the HHA medical records or plan of care support the &#10;the need for skilled services?&#10;" title=" Step 4.1b"/>
            <p:cNvSpPr/>
            <p:nvPr/>
          </p:nvSpPr>
          <p:spPr>
            <a:xfrm>
              <a:off x="3019973" y="3043316"/>
              <a:ext cx="3213324" cy="903686"/>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4.1b</a:t>
              </a:r>
            </a:p>
            <a:p>
              <a:pPr algn="ctr"/>
              <a:r>
                <a:rPr lang="en-US" sz="1200" dirty="0" smtClean="0">
                  <a:solidFill>
                    <a:schemeClr val="tx1"/>
                  </a:solidFill>
                </a:rPr>
                <a:t>Is the HHA medical record or plan of care signed/dated by the physician?</a:t>
              </a:r>
            </a:p>
            <a:p>
              <a:pPr algn="ctr"/>
              <a:endParaRPr lang="en-US" sz="1200" dirty="0">
                <a:solidFill>
                  <a:schemeClr val="tx1"/>
                </a:solidFill>
              </a:endParaRPr>
            </a:p>
          </p:txBody>
        </p:sp>
        <p:sp>
          <p:nvSpPr>
            <p:cNvPr id="315" name="TextBox 314"/>
            <p:cNvSpPr txBox="1"/>
            <p:nvPr/>
          </p:nvSpPr>
          <p:spPr>
            <a:xfrm>
              <a:off x="6197977" y="3296718"/>
              <a:ext cx="467012" cy="207749"/>
            </a:xfrm>
            <a:prstGeom prst="rect">
              <a:avLst/>
            </a:prstGeom>
            <a:grpFill/>
          </p:spPr>
          <p:txBody>
            <a:bodyPr wrap="square" rtlCol="0">
              <a:spAutoFit/>
            </a:bodyPr>
            <a:lstStyle/>
            <a:p>
              <a:r>
                <a:rPr lang="en-US" sz="750" dirty="0"/>
                <a:t>No</a:t>
              </a:r>
            </a:p>
          </p:txBody>
        </p:sp>
        <p:sp>
          <p:nvSpPr>
            <p:cNvPr id="319" name="TextBox 318"/>
            <p:cNvSpPr txBox="1"/>
            <p:nvPr/>
          </p:nvSpPr>
          <p:spPr>
            <a:xfrm flipH="1">
              <a:off x="4633501" y="3936951"/>
              <a:ext cx="517447" cy="207749"/>
            </a:xfrm>
            <a:prstGeom prst="rect">
              <a:avLst/>
            </a:prstGeom>
            <a:grpFill/>
          </p:spPr>
          <p:txBody>
            <a:bodyPr wrap="square" rtlCol="0">
              <a:spAutoFit/>
            </a:bodyPr>
            <a:lstStyle/>
            <a:p>
              <a:r>
                <a:rPr lang="en-US" sz="750" dirty="0"/>
                <a:t>Yes</a:t>
              </a:r>
            </a:p>
          </p:txBody>
        </p:sp>
        <p:sp>
          <p:nvSpPr>
            <p:cNvPr id="50" name="TextBox 49"/>
            <p:cNvSpPr txBox="1"/>
            <p:nvPr/>
          </p:nvSpPr>
          <p:spPr>
            <a:xfrm>
              <a:off x="3114554" y="3716278"/>
              <a:ext cx="901162" cy="276999"/>
            </a:xfrm>
            <a:prstGeom prst="rect">
              <a:avLst/>
            </a:prstGeom>
            <a:grp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55" name="TextBox 54"/>
            <p:cNvSpPr txBox="1"/>
            <p:nvPr/>
          </p:nvSpPr>
          <p:spPr>
            <a:xfrm>
              <a:off x="5334000" y="3716277"/>
              <a:ext cx="901162" cy="276999"/>
            </a:xfrm>
            <a:prstGeom prst="rect">
              <a:avLst/>
            </a:prstGeom>
            <a:grp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3" name="Group 2" title="4.1"/>
          <p:cNvGrpSpPr/>
          <p:nvPr/>
        </p:nvGrpSpPr>
        <p:grpSpPr>
          <a:xfrm>
            <a:off x="178074" y="1869969"/>
            <a:ext cx="2663400" cy="1804138"/>
            <a:chOff x="178074" y="1769149"/>
            <a:chExt cx="2663400" cy="1904959"/>
          </a:xfrm>
        </p:grpSpPr>
        <p:sp>
          <p:nvSpPr>
            <p:cNvPr id="10" name="TextBox 9"/>
            <p:cNvSpPr txBox="1"/>
            <p:nvPr/>
          </p:nvSpPr>
          <p:spPr>
            <a:xfrm flipH="1">
              <a:off x="2504258" y="2428552"/>
              <a:ext cx="337216" cy="209884"/>
            </a:xfrm>
            <a:prstGeom prst="rect">
              <a:avLst/>
            </a:prstGeom>
            <a:noFill/>
          </p:spPr>
          <p:txBody>
            <a:bodyPr wrap="square" rtlCol="0">
              <a:spAutoFit/>
            </a:bodyPr>
            <a:lstStyle/>
            <a:p>
              <a:r>
                <a:rPr lang="en-US" sz="750" dirty="0"/>
                <a:t>No</a:t>
              </a:r>
            </a:p>
          </p:txBody>
        </p:sp>
        <p:sp>
          <p:nvSpPr>
            <p:cNvPr id="51" name="TextBox 50"/>
            <p:cNvSpPr txBox="1"/>
            <p:nvPr/>
          </p:nvSpPr>
          <p:spPr>
            <a:xfrm flipH="1">
              <a:off x="1333913" y="3466359"/>
              <a:ext cx="378484" cy="207749"/>
            </a:xfrm>
            <a:prstGeom prst="rect">
              <a:avLst/>
            </a:prstGeom>
            <a:noFill/>
          </p:spPr>
          <p:txBody>
            <a:bodyPr wrap="square" rtlCol="0">
              <a:spAutoFit/>
            </a:bodyPr>
            <a:lstStyle/>
            <a:p>
              <a:r>
                <a:rPr lang="en-US" sz="750" dirty="0"/>
                <a:t>Yes</a:t>
              </a:r>
            </a:p>
          </p:txBody>
        </p:sp>
        <p:sp>
          <p:nvSpPr>
            <p:cNvPr id="104" name="Rounded Rectangle 103" descr="Is skilled need (skilled nursing care, PT, SLP, or OT) supported by the certifying physician, acute care facility, or post-acute care facility documentation? &#10;" title="4.1"/>
            <p:cNvSpPr/>
            <p:nvPr/>
          </p:nvSpPr>
          <p:spPr>
            <a:xfrm>
              <a:off x="178074" y="1769149"/>
              <a:ext cx="2365175" cy="1706890"/>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4.1 </a:t>
              </a:r>
            </a:p>
            <a:p>
              <a:pPr algn="ctr"/>
              <a:r>
                <a:rPr lang="en-US" sz="1200" dirty="0" smtClean="0">
                  <a:solidFill>
                    <a:schemeClr val="tx1"/>
                  </a:solidFill>
                </a:rPr>
                <a:t>Is skilled </a:t>
              </a:r>
              <a:r>
                <a:rPr lang="en-US" sz="1200" dirty="0">
                  <a:solidFill>
                    <a:schemeClr val="tx1"/>
                  </a:solidFill>
                </a:rPr>
                <a:t>need </a:t>
              </a:r>
              <a:r>
                <a:rPr lang="en-US" sz="1200" dirty="0" smtClean="0">
                  <a:solidFill>
                    <a:schemeClr val="tx1"/>
                  </a:solidFill>
                </a:rPr>
                <a:t>(skilled </a:t>
              </a:r>
              <a:r>
                <a:rPr lang="en-US" sz="1200" dirty="0">
                  <a:solidFill>
                    <a:schemeClr val="tx1"/>
                  </a:solidFill>
                </a:rPr>
                <a:t>nursing care, PT, SLP, or </a:t>
              </a:r>
              <a:r>
                <a:rPr lang="en-US" sz="1200" dirty="0" smtClean="0">
                  <a:solidFill>
                    <a:schemeClr val="tx1"/>
                  </a:solidFill>
                </a:rPr>
                <a:t>OT) supported by the certifying physician, acute care facility, or post-acute care facility documentation? </a:t>
              </a:r>
            </a:p>
          </p:txBody>
        </p:sp>
        <p:sp>
          <p:nvSpPr>
            <p:cNvPr id="35" name="TextBox 34"/>
            <p:cNvSpPr txBox="1"/>
            <p:nvPr/>
          </p:nvSpPr>
          <p:spPr>
            <a:xfrm>
              <a:off x="318038" y="32282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57" name="TextBox 56"/>
            <p:cNvSpPr txBox="1"/>
            <p:nvPr/>
          </p:nvSpPr>
          <p:spPr>
            <a:xfrm>
              <a:off x="1613438" y="32282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2" name="Group 1" descr="Is skilled need (skilled nursing care, PT, SLP, or OT) supported by the certifying physician, acute care facility, or post-acute care facility documentation? &#10;" title="4.1"/>
          <p:cNvGrpSpPr/>
          <p:nvPr/>
        </p:nvGrpSpPr>
        <p:grpSpPr>
          <a:xfrm>
            <a:off x="289960" y="697786"/>
            <a:ext cx="6318409" cy="893021"/>
            <a:chOff x="289960" y="697786"/>
            <a:chExt cx="6318409" cy="893021"/>
          </a:xfrm>
        </p:grpSpPr>
        <p:sp>
          <p:nvSpPr>
            <p:cNvPr id="18" name="TextBox 17"/>
            <p:cNvSpPr txBox="1"/>
            <p:nvPr/>
          </p:nvSpPr>
          <p:spPr>
            <a:xfrm flipH="1">
              <a:off x="3221882" y="1383058"/>
              <a:ext cx="319269" cy="207749"/>
            </a:xfrm>
            <a:prstGeom prst="rect">
              <a:avLst/>
            </a:prstGeom>
            <a:noFill/>
          </p:spPr>
          <p:txBody>
            <a:bodyPr wrap="square" rtlCol="0">
              <a:spAutoFit/>
            </a:bodyPr>
            <a:lstStyle/>
            <a:p>
              <a:r>
                <a:rPr lang="en-US" sz="750" dirty="0"/>
                <a:t>Yes</a:t>
              </a:r>
            </a:p>
          </p:txBody>
        </p:sp>
        <p:sp>
          <p:nvSpPr>
            <p:cNvPr id="43" name="TextBox 42"/>
            <p:cNvSpPr txBox="1"/>
            <p:nvPr/>
          </p:nvSpPr>
          <p:spPr>
            <a:xfrm flipH="1">
              <a:off x="6185405" y="862272"/>
              <a:ext cx="422964" cy="207749"/>
            </a:xfrm>
            <a:prstGeom prst="rect">
              <a:avLst/>
            </a:prstGeom>
            <a:noFill/>
          </p:spPr>
          <p:txBody>
            <a:bodyPr wrap="square" rtlCol="0">
              <a:spAutoFit/>
            </a:bodyPr>
            <a:lstStyle/>
            <a:p>
              <a:r>
                <a:rPr lang="en-US" sz="750" dirty="0"/>
                <a:t>No</a:t>
              </a:r>
            </a:p>
          </p:txBody>
        </p:sp>
        <p:sp>
          <p:nvSpPr>
            <p:cNvPr id="94" name="Rounded Rectangle 93" descr="Was any certifying physician and/or acute or post-acute care facility documentation " title="4"/>
            <p:cNvSpPr/>
            <p:nvPr/>
          </p:nvSpPr>
          <p:spPr>
            <a:xfrm>
              <a:off x="289960" y="697786"/>
              <a:ext cx="5936472" cy="699168"/>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a:t>
              </a:r>
            </a:p>
            <a:p>
              <a:pPr algn="ctr"/>
              <a:r>
                <a:rPr lang="en-US" sz="1200" dirty="0" smtClean="0">
                  <a:solidFill>
                    <a:schemeClr val="tx1"/>
                  </a:solidFill>
                </a:rPr>
                <a:t>Was </a:t>
              </a:r>
              <a:r>
                <a:rPr lang="en-US" sz="1200" b="1" dirty="0" smtClean="0">
                  <a:solidFill>
                    <a:schemeClr val="tx1"/>
                  </a:solidFill>
                </a:rPr>
                <a:t>any</a:t>
              </a:r>
              <a:r>
                <a:rPr lang="en-US" sz="1200" dirty="0" smtClean="0">
                  <a:solidFill>
                    <a:schemeClr val="tx1"/>
                  </a:solidFill>
                </a:rPr>
                <a:t> certifying physician and/or acute or post-acute care facility documentation </a:t>
              </a:r>
              <a:r>
                <a:rPr lang="en-US" sz="1200" b="1" dirty="0" smtClean="0">
                  <a:solidFill>
                    <a:schemeClr val="tx1"/>
                  </a:solidFill>
                </a:rPr>
                <a:t>submitted</a:t>
              </a:r>
              <a:r>
                <a:rPr lang="en-US" sz="1200" dirty="0" smtClean="0">
                  <a:solidFill>
                    <a:schemeClr val="tx1"/>
                  </a:solidFill>
                </a:rPr>
                <a:t>? </a:t>
              </a:r>
              <a:endParaRPr lang="en-US" sz="1200" b="1" dirty="0">
                <a:solidFill>
                  <a:schemeClr val="tx1"/>
                </a:solidFill>
              </a:endParaRPr>
            </a:p>
          </p:txBody>
        </p:sp>
        <p:sp>
          <p:nvSpPr>
            <p:cNvPr id="34" name="TextBox 33"/>
            <p:cNvSpPr txBox="1"/>
            <p:nvPr/>
          </p:nvSpPr>
          <p:spPr>
            <a:xfrm>
              <a:off x="1478709" y="11708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59" name="TextBox 58"/>
            <p:cNvSpPr txBox="1"/>
            <p:nvPr/>
          </p:nvSpPr>
          <p:spPr>
            <a:xfrm>
              <a:off x="4585238" y="11708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6" name="Group 5" descr="Is the HHA medical record or plan of care corroborated by the certifying physician and/or acute or post-acute care facility documentation?&#10;&#10;" title="4.1c"/>
          <p:cNvGrpSpPr/>
          <p:nvPr/>
        </p:nvGrpSpPr>
        <p:grpSpPr>
          <a:xfrm>
            <a:off x="2955742" y="4650713"/>
            <a:ext cx="2499548" cy="1864760"/>
            <a:chOff x="2955742" y="4650713"/>
            <a:chExt cx="2499548" cy="1864760"/>
          </a:xfrm>
        </p:grpSpPr>
        <p:sp>
          <p:nvSpPr>
            <p:cNvPr id="316" name="TextBox 315"/>
            <p:cNvSpPr txBox="1"/>
            <p:nvPr/>
          </p:nvSpPr>
          <p:spPr>
            <a:xfrm>
              <a:off x="5118196" y="5234966"/>
              <a:ext cx="337094" cy="207749"/>
            </a:xfrm>
            <a:prstGeom prst="rect">
              <a:avLst/>
            </a:prstGeom>
            <a:noFill/>
          </p:spPr>
          <p:txBody>
            <a:bodyPr wrap="square" rtlCol="0">
              <a:spAutoFit/>
            </a:bodyPr>
            <a:lstStyle/>
            <a:p>
              <a:r>
                <a:rPr lang="en-US" sz="750" dirty="0"/>
                <a:t>No</a:t>
              </a:r>
            </a:p>
          </p:txBody>
        </p:sp>
        <p:sp>
          <p:nvSpPr>
            <p:cNvPr id="275" name="Rounded Rectangle 274" descr="Is the HHA medical record or plan of care corroborated by the certifying physician and/or acute or post-acute care facility documentation?&#10;" title="4.1c"/>
            <p:cNvSpPr/>
            <p:nvPr/>
          </p:nvSpPr>
          <p:spPr>
            <a:xfrm>
              <a:off x="2955742" y="4650713"/>
              <a:ext cx="2167782" cy="1617348"/>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4.1c</a:t>
              </a:r>
            </a:p>
            <a:p>
              <a:pPr algn="ctr"/>
              <a:r>
                <a:rPr lang="en-US" sz="1200" dirty="0" smtClean="0">
                  <a:solidFill>
                    <a:schemeClr val="tx1"/>
                  </a:solidFill>
                </a:rPr>
                <a:t>Is the HHA medical record or plan of care corroborated by the certifying physician and/or acute or post-acute care facility documentation?</a:t>
              </a:r>
            </a:p>
            <a:p>
              <a:pPr algn="ctr"/>
              <a:endParaRPr lang="en-US" sz="1200" dirty="0">
                <a:solidFill>
                  <a:schemeClr val="tx1"/>
                </a:solidFill>
              </a:endParaRPr>
            </a:p>
          </p:txBody>
        </p:sp>
        <p:sp>
          <p:nvSpPr>
            <p:cNvPr id="49" name="TextBox 48"/>
            <p:cNvSpPr txBox="1"/>
            <p:nvPr/>
          </p:nvSpPr>
          <p:spPr>
            <a:xfrm>
              <a:off x="3124200" y="58674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56" name="TextBox 55"/>
            <p:cNvSpPr txBox="1"/>
            <p:nvPr/>
          </p:nvSpPr>
          <p:spPr>
            <a:xfrm>
              <a:off x="4267200" y="58674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45" name="TextBox 44"/>
            <p:cNvSpPr txBox="1"/>
            <p:nvPr/>
          </p:nvSpPr>
          <p:spPr>
            <a:xfrm flipH="1">
              <a:off x="3960687" y="6307724"/>
              <a:ext cx="378484" cy="207749"/>
            </a:xfrm>
            <a:prstGeom prst="rect">
              <a:avLst/>
            </a:prstGeom>
            <a:noFill/>
          </p:spPr>
          <p:txBody>
            <a:bodyPr wrap="square" rtlCol="0">
              <a:spAutoFit/>
            </a:bodyPr>
            <a:lstStyle/>
            <a:p>
              <a:r>
                <a:rPr lang="en-US" sz="750" dirty="0"/>
                <a:t>Yes</a:t>
              </a:r>
            </a:p>
          </p:txBody>
        </p:sp>
      </p:grpSp>
      <p:sp>
        <p:nvSpPr>
          <p:cNvPr id="60" name="Rectangle 59"/>
          <p:cNvSpPr/>
          <p:nvPr/>
        </p:nvSpPr>
        <p:spPr>
          <a:xfrm>
            <a:off x="5580877" y="4244422"/>
            <a:ext cx="896413" cy="944270"/>
          </a:xfrm>
          <a:prstGeom prst="rect">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100" b="1" dirty="0">
                <a:solidFill>
                  <a:prstClr val="black"/>
                </a:solidFill>
              </a:rPr>
              <a:t>Note Deny/ Non-Affirm reason  (continue to step </a:t>
            </a:r>
            <a:r>
              <a:rPr lang="en-US" sz="1100" b="1" dirty="0" smtClean="0">
                <a:solidFill>
                  <a:prstClr val="black"/>
                </a:solidFill>
              </a:rPr>
              <a:t>5)</a:t>
            </a:r>
            <a:endParaRPr lang="en-US" sz="1100" b="1" dirty="0">
              <a:solidFill>
                <a:prstClr val="black"/>
              </a:solidFill>
            </a:endParaRPr>
          </a:p>
        </p:txBody>
      </p:sp>
      <p:sp>
        <p:nvSpPr>
          <p:cNvPr id="7" name="Title 6"/>
          <p:cNvSpPr>
            <a:spLocks noGrp="1"/>
          </p:cNvSpPr>
          <p:nvPr>
            <p:ph type="ctrTitle"/>
          </p:nvPr>
        </p:nvSpPr>
        <p:spPr>
          <a:xfrm>
            <a:off x="87709" y="201016"/>
            <a:ext cx="6053690" cy="388769"/>
          </a:xfrm>
        </p:spPr>
        <p:txBody>
          <a:bodyPr>
            <a:normAutofit fontScale="90000"/>
          </a:bodyPr>
          <a:lstStyle/>
          <a:p>
            <a:r>
              <a:rPr lang="en-US" sz="2200" dirty="0" smtClean="0"/>
              <a:t/>
            </a:r>
            <a:br>
              <a:rPr lang="en-US" sz="2200" dirty="0" smtClean="0"/>
            </a:br>
            <a:r>
              <a:rPr lang="en-US" sz="2200" dirty="0"/>
              <a:t/>
            </a:r>
            <a:br>
              <a:rPr lang="en-US" sz="2200" dirty="0"/>
            </a:br>
            <a:r>
              <a:rPr lang="en-US" sz="2200" dirty="0" smtClean="0"/>
              <a:t>Step </a:t>
            </a:r>
            <a:r>
              <a:rPr lang="en-US" sz="2200" dirty="0"/>
              <a:t>4 (Need for Skilled Care Requirement) </a:t>
            </a:r>
            <a:r>
              <a:rPr lang="en-US" dirty="0"/>
              <a:t/>
            </a:r>
            <a:br>
              <a:rPr lang="en-US" dirty="0"/>
            </a:br>
            <a:endParaRPr lang="en-US" dirty="0"/>
          </a:p>
        </p:txBody>
      </p:sp>
    </p:spTree>
    <p:extLst>
      <p:ext uri="{BB962C8B-B14F-4D97-AF65-F5344CB8AC3E}">
        <p14:creationId xmlns:p14="http://schemas.microsoft.com/office/powerpoint/2010/main" val="10616150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Oval 43" descr="Oval at the bottom of the page that contains verbiage " title="When all requirments are met "/>
          <p:cNvSpPr/>
          <p:nvPr/>
        </p:nvSpPr>
        <p:spPr>
          <a:xfrm>
            <a:off x="990600" y="7254789"/>
            <a:ext cx="3942669" cy="984837"/>
          </a:xfrm>
          <a:prstGeom prst="ellipse">
            <a:avLst/>
          </a:prstGeom>
          <a:solidFill>
            <a:srgbClr val="00C85A"/>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Elbow Connector 10" descr="Connecting line from Step 5.5b to the Deny Non-Affirm when the answer to the question in 5.5b is no." title="Connecting line from Step 5.5b to Deny"/>
          <p:cNvCxnSpPr/>
          <p:nvPr/>
        </p:nvCxnSpPr>
        <p:spPr>
          <a:xfrm flipV="1">
            <a:off x="4248722" y="5111363"/>
            <a:ext cx="1668393" cy="1302928"/>
          </a:xfrm>
          <a:prstGeom prst="bentConnector2">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Elbow Connector 22" descr="Connecting line from Step 5.2 to Deny/Non-Affirm when the answer to the question in 5.2 is no." title="Connecting line from Step 5.2 to Deny"/>
          <p:cNvCxnSpPr/>
          <p:nvPr/>
        </p:nvCxnSpPr>
        <p:spPr>
          <a:xfrm>
            <a:off x="4175853" y="3232373"/>
            <a:ext cx="1562453" cy="681862"/>
          </a:xfrm>
          <a:prstGeom prst="bentConnector3">
            <a:avLst>
              <a:gd name="adj1" fmla="val 99634"/>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Elbow Connector 32" descr="Connecting line from Step 5.5a to All Requirements are met when the answer to the questin in 5.5a is yes. " title="Connecting line from Step 5.5a to All Requirements are met."/>
          <p:cNvCxnSpPr/>
          <p:nvPr/>
        </p:nvCxnSpPr>
        <p:spPr>
          <a:xfrm rot="5400000">
            <a:off x="1666340" y="6758497"/>
            <a:ext cx="981679" cy="4"/>
          </a:xfrm>
          <a:prstGeom prst="bentConnector3">
            <a:avLst>
              <a:gd name="adj1" fmla="val 50000"/>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flipH="1">
            <a:off x="2134608" y="6809045"/>
            <a:ext cx="360306" cy="207749"/>
          </a:xfrm>
          <a:prstGeom prst="rect">
            <a:avLst/>
          </a:prstGeom>
          <a:noFill/>
        </p:spPr>
        <p:txBody>
          <a:bodyPr wrap="square" rtlCol="0">
            <a:spAutoFit/>
          </a:bodyPr>
          <a:lstStyle/>
          <a:p>
            <a:r>
              <a:rPr lang="en-US" sz="750" dirty="0"/>
              <a:t>Yes</a:t>
            </a:r>
          </a:p>
        </p:txBody>
      </p:sp>
      <p:sp>
        <p:nvSpPr>
          <p:cNvPr id="66" name="TextBox 65"/>
          <p:cNvSpPr txBox="1"/>
          <p:nvPr/>
        </p:nvSpPr>
        <p:spPr>
          <a:xfrm>
            <a:off x="352324" y="8242567"/>
            <a:ext cx="6429896" cy="738664"/>
          </a:xfrm>
          <a:prstGeom prst="rect">
            <a:avLst/>
          </a:prstGeom>
          <a:noFill/>
        </p:spPr>
        <p:txBody>
          <a:bodyPr wrap="square" rtlCol="0" anchor="ctr">
            <a:spAutoFit/>
          </a:bodyPr>
          <a:lstStyle/>
          <a:p>
            <a:r>
              <a:rPr lang="en-US" sz="1050" dirty="0" smtClean="0"/>
              <a:t>*  A certification statement may appear in a progress note, plan or care, or any other part of the </a:t>
            </a:r>
          </a:p>
          <a:p>
            <a:r>
              <a:rPr lang="en-US" sz="1050" dirty="0" smtClean="0"/>
              <a:t>     patient's medical record.  It may be on any form and in any format. </a:t>
            </a:r>
          </a:p>
          <a:p>
            <a:r>
              <a:rPr lang="en-US" sz="1050" dirty="0" smtClean="0"/>
              <a:t>** "skilled care" means skilled nursing care, PT, SLP, or a continuing need OT</a:t>
            </a:r>
            <a:r>
              <a:rPr lang="en-US" sz="1050" b="1" i="1" dirty="0" smtClean="0"/>
              <a:t> after </a:t>
            </a:r>
            <a:r>
              <a:rPr lang="en-US" sz="1050" dirty="0" smtClean="0"/>
              <a:t>the need for skilled nursing, PT or SLP have ceased.</a:t>
            </a:r>
            <a:endParaRPr lang="en-US" sz="1200" dirty="0"/>
          </a:p>
        </p:txBody>
      </p:sp>
      <p:cxnSp>
        <p:nvCxnSpPr>
          <p:cNvPr id="48" name="Elbow Connector 47" descr="Connecting line from Step 5 to Step 5.1 when the answer in Step 5 is yes. " title="Connecting line from Step 5 to Step 5.1"/>
          <p:cNvCxnSpPr>
            <a:endCxn id="104" idx="0"/>
          </p:cNvCxnSpPr>
          <p:nvPr/>
        </p:nvCxnSpPr>
        <p:spPr>
          <a:xfrm rot="5400000">
            <a:off x="2475672" y="1616343"/>
            <a:ext cx="536570" cy="5800"/>
          </a:xfrm>
          <a:prstGeom prst="bentConnector3">
            <a:avLst>
              <a:gd name="adj1" fmla="val 50000"/>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Elbow Connector 53" descr="Connecting line from Step 5.1 to 5.2 when the answer to the question in 5.1 is yes. " title="Connecting line from Step 5.1 to 5.2"/>
          <p:cNvCxnSpPr>
            <a:endCxn id="122" idx="0"/>
          </p:cNvCxnSpPr>
          <p:nvPr/>
        </p:nvCxnSpPr>
        <p:spPr>
          <a:xfrm rot="16200000" flipH="1">
            <a:off x="2563059" y="2605169"/>
            <a:ext cx="386370" cy="582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Elbow Connector 26" descr="Connecting line from step 5.1 to Deny/Non-Affirm when the asnwer to the question in 5.1 is no." title="Connecting line from step 5.1 to Deny"/>
          <p:cNvCxnSpPr/>
          <p:nvPr/>
        </p:nvCxnSpPr>
        <p:spPr>
          <a:xfrm>
            <a:off x="3940300" y="2236338"/>
            <a:ext cx="1985938" cy="1687480"/>
          </a:xfrm>
          <a:prstGeom prst="bentConnector3">
            <a:avLst>
              <a:gd name="adj1" fmla="val 100124"/>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Elbow Connector 78" descr="Connecting line from Step 5 to Deny/Non-Affirm when the answer to Step 5 is no." title="Connecting line from Step 5 to Deny"/>
          <p:cNvCxnSpPr>
            <a:stCxn id="94" idx="3"/>
          </p:cNvCxnSpPr>
          <p:nvPr/>
        </p:nvCxnSpPr>
        <p:spPr>
          <a:xfrm>
            <a:off x="4126452" y="1370982"/>
            <a:ext cx="1894173" cy="254325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4863026" y="8242568"/>
            <a:ext cx="242374"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7" name="TextBox 106"/>
          <p:cNvSpPr txBox="1"/>
          <p:nvPr/>
        </p:nvSpPr>
        <p:spPr>
          <a:xfrm>
            <a:off x="2370267" y="5043905"/>
            <a:ext cx="242374"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cxnSp>
        <p:nvCxnSpPr>
          <p:cNvPr id="141" name="Elbow Connector 140" descr="Connecting line from Step 5.3 to Deny/Non-Affirm when the answer to the question in Step 5.3 is no." title="Connecting line from Step 5.3 to Deny"/>
          <p:cNvCxnSpPr/>
          <p:nvPr/>
        </p:nvCxnSpPr>
        <p:spPr>
          <a:xfrm>
            <a:off x="2863585" y="4187977"/>
            <a:ext cx="2490378" cy="56073"/>
          </a:xfrm>
          <a:prstGeom prst="bentConnector3">
            <a:avLst>
              <a:gd name="adj1" fmla="val 50000"/>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50" name="Elbow Connector 149" descr="Connecting line from Step 5.2 to 5.3 when the answer to the question in Step 5.2 is yes. " title="Connecting line from Step 5.2 to 5.3"/>
          <p:cNvCxnSpPr>
            <a:endCxn id="138" idx="0"/>
          </p:cNvCxnSpPr>
          <p:nvPr/>
        </p:nvCxnSpPr>
        <p:spPr>
          <a:xfrm rot="16200000" flipH="1">
            <a:off x="2603013" y="3547614"/>
            <a:ext cx="358878" cy="1594"/>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4" name="Elbow Connector 153" descr="Connecting line from Step 5.3 to 5.4 when the answer to the question in Step 5.3 is yes. " title="Connecting line from Step 5.3 to 5.4"/>
          <p:cNvCxnSpPr>
            <a:endCxn id="140" idx="0"/>
          </p:cNvCxnSpPr>
          <p:nvPr/>
        </p:nvCxnSpPr>
        <p:spPr>
          <a:xfrm rot="16200000" flipH="1">
            <a:off x="2562947" y="4638120"/>
            <a:ext cx="489425" cy="35280"/>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9" name="Elbow Connector 178" descr="Connecting line from Step 5.4 to Deny/Non-Affirm when the answer to Step 5.4 is no." title="Connecting line from Step 5.4 to Deny"/>
          <p:cNvCxnSpPr/>
          <p:nvPr/>
        </p:nvCxnSpPr>
        <p:spPr>
          <a:xfrm flipV="1">
            <a:off x="4080234" y="5111518"/>
            <a:ext cx="1465268" cy="245469"/>
          </a:xfrm>
          <a:prstGeom prst="bentConnector2">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90" name="Elbow Connector 189" descr="Connecting line from Step 5.4 to 5.5a when the answer to the question in Step 5.4 is yes. " title="Connecting line from Step 5.4 to 5.5a"/>
          <p:cNvCxnSpPr>
            <a:stCxn id="140" idx="2"/>
            <a:endCxn id="185" idx="0"/>
          </p:cNvCxnSpPr>
          <p:nvPr/>
        </p:nvCxnSpPr>
        <p:spPr>
          <a:xfrm rot="5400000">
            <a:off x="2021478" y="5118772"/>
            <a:ext cx="226261" cy="1381383"/>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Box 196" descr="At the very bottom of the page.&#10;&#10;All Requirements ARE MET.&#10;Mark the case AFFIRMED or PAYABLE&#10;" title="Requiremnts are met."/>
          <p:cNvSpPr txBox="1"/>
          <p:nvPr/>
        </p:nvSpPr>
        <p:spPr>
          <a:xfrm>
            <a:off x="219651" y="7396037"/>
            <a:ext cx="5518655" cy="646331"/>
          </a:xfrm>
          <a:prstGeom prst="rect">
            <a:avLst/>
          </a:prstGeom>
          <a:noFill/>
        </p:spPr>
        <p:txBody>
          <a:bodyPr wrap="square" rtlCol="0" anchor="ctr">
            <a:spAutoFit/>
          </a:bodyPr>
          <a:lstStyle/>
          <a:p>
            <a:pPr algn="ctr"/>
            <a:r>
              <a:rPr lang="en-US" dirty="0" smtClean="0"/>
              <a:t>All Requirements </a:t>
            </a:r>
            <a:r>
              <a:rPr lang="en-US" b="1" dirty="0" smtClean="0"/>
              <a:t>ARE MET</a:t>
            </a:r>
            <a:r>
              <a:rPr lang="en-US" dirty="0" smtClean="0"/>
              <a:t>.</a:t>
            </a:r>
          </a:p>
          <a:p>
            <a:pPr algn="ctr"/>
            <a:r>
              <a:rPr lang="en-US" dirty="0" smtClean="0"/>
              <a:t>Mark the case AFFIRMED or PAYABLE</a:t>
            </a:r>
            <a:endParaRPr lang="en-US" dirty="0"/>
          </a:p>
        </p:txBody>
      </p:sp>
      <p:cxnSp>
        <p:nvCxnSpPr>
          <p:cNvPr id="8" name="Straight Arrow Connector 7" descr="Connecting line between Step 5.5a and 5.5b when the answer to the question in 5.5a is no. " title="Connecting line between Step 5.5a and 5.5b"/>
          <p:cNvCxnSpPr>
            <a:endCxn id="42" idx="1"/>
          </p:cNvCxnSpPr>
          <p:nvPr/>
        </p:nvCxnSpPr>
        <p:spPr>
          <a:xfrm>
            <a:off x="2096380" y="6424134"/>
            <a:ext cx="851692" cy="2187"/>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Elbow Connector 52" descr="Connecting line from Step 5.5b to All Requirements ARE MET Mark te case AFFIRMED or PAYABLE when the answer to the question in 5.5b is yes. " title="Connecting line from Step 5.5b to All Requirements ARE MET. "/>
          <p:cNvCxnSpPr/>
          <p:nvPr/>
        </p:nvCxnSpPr>
        <p:spPr>
          <a:xfrm rot="16200000" flipH="1">
            <a:off x="3563776" y="6824543"/>
            <a:ext cx="726920" cy="160010"/>
          </a:xfrm>
          <a:prstGeom prst="bentConnector3">
            <a:avLst>
              <a:gd name="adj1" fmla="val 50000"/>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grpSp>
        <p:nvGrpSpPr>
          <p:cNvPr id="2" name="Group 1" title="5"/>
          <p:cNvGrpSpPr/>
          <p:nvPr/>
        </p:nvGrpSpPr>
        <p:grpSpPr>
          <a:xfrm>
            <a:off x="1327072" y="1073571"/>
            <a:ext cx="3176098" cy="767538"/>
            <a:chOff x="1399102" y="1018086"/>
            <a:chExt cx="3208532" cy="767538"/>
          </a:xfrm>
        </p:grpSpPr>
        <p:sp>
          <p:nvSpPr>
            <p:cNvPr id="18" name="TextBox 17"/>
            <p:cNvSpPr txBox="1"/>
            <p:nvPr/>
          </p:nvSpPr>
          <p:spPr>
            <a:xfrm flipH="1">
              <a:off x="2870685" y="1577875"/>
              <a:ext cx="319269" cy="207749"/>
            </a:xfrm>
            <a:prstGeom prst="rect">
              <a:avLst/>
            </a:prstGeom>
            <a:noFill/>
          </p:spPr>
          <p:txBody>
            <a:bodyPr wrap="square" rtlCol="0">
              <a:spAutoFit/>
            </a:bodyPr>
            <a:lstStyle/>
            <a:p>
              <a:r>
                <a:rPr lang="en-US" sz="750" dirty="0"/>
                <a:t>Yes</a:t>
              </a:r>
            </a:p>
          </p:txBody>
        </p:sp>
        <p:sp>
          <p:nvSpPr>
            <p:cNvPr id="43" name="TextBox 42"/>
            <p:cNvSpPr txBox="1"/>
            <p:nvPr/>
          </p:nvSpPr>
          <p:spPr>
            <a:xfrm flipH="1">
              <a:off x="4236274" y="1142607"/>
              <a:ext cx="371360" cy="207749"/>
            </a:xfrm>
            <a:prstGeom prst="rect">
              <a:avLst/>
            </a:prstGeom>
            <a:noFill/>
          </p:spPr>
          <p:txBody>
            <a:bodyPr wrap="square" rtlCol="0">
              <a:spAutoFit/>
            </a:bodyPr>
            <a:lstStyle/>
            <a:p>
              <a:r>
                <a:rPr lang="en-US" sz="750" dirty="0"/>
                <a:t>No</a:t>
              </a:r>
            </a:p>
          </p:txBody>
        </p:sp>
        <p:sp>
          <p:nvSpPr>
            <p:cNvPr id="94" name="Rounded Rectangle 93" descr="Is a certification statement(s)* present?&#10;" title="5"/>
            <p:cNvSpPr/>
            <p:nvPr/>
          </p:nvSpPr>
          <p:spPr>
            <a:xfrm>
              <a:off x="1399102" y="1018086"/>
              <a:ext cx="2827967" cy="594822"/>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a:t>
              </a:r>
              <a:endParaRPr lang="en-US" dirty="0">
                <a:solidFill>
                  <a:schemeClr val="tx1"/>
                </a:solidFill>
              </a:endParaRPr>
            </a:p>
            <a:p>
              <a:pPr algn="ctr"/>
              <a:r>
                <a:rPr lang="en-US" sz="1200" dirty="0">
                  <a:solidFill>
                    <a:schemeClr val="tx1"/>
                  </a:solidFill>
                </a:rPr>
                <a:t>Is a </a:t>
              </a:r>
              <a:r>
                <a:rPr lang="en-US" sz="1200" b="1" dirty="0">
                  <a:solidFill>
                    <a:schemeClr val="tx1"/>
                  </a:solidFill>
                </a:rPr>
                <a:t>certification </a:t>
              </a:r>
              <a:r>
                <a:rPr lang="en-US" sz="1200" b="1" dirty="0" smtClean="0">
                  <a:solidFill>
                    <a:schemeClr val="tx1"/>
                  </a:solidFill>
                </a:rPr>
                <a:t>statement(s)* </a:t>
              </a:r>
              <a:r>
                <a:rPr lang="en-US" sz="1200" b="1" dirty="0">
                  <a:solidFill>
                    <a:schemeClr val="tx1"/>
                  </a:solidFill>
                </a:rPr>
                <a:t>present</a:t>
              </a:r>
              <a:r>
                <a:rPr lang="en-US" sz="1200" b="1" dirty="0" smtClean="0">
                  <a:solidFill>
                    <a:schemeClr val="tx1"/>
                  </a:solidFill>
                </a:rPr>
                <a:t>?</a:t>
              </a:r>
            </a:p>
            <a:p>
              <a:pPr algn="ctr"/>
              <a:endParaRPr lang="en-US" sz="1200" b="1" dirty="0">
                <a:solidFill>
                  <a:schemeClr val="tx1"/>
                </a:solidFill>
              </a:endParaRPr>
            </a:p>
          </p:txBody>
        </p:sp>
        <p:sp>
          <p:nvSpPr>
            <p:cNvPr id="49" name="TextBox 48"/>
            <p:cNvSpPr txBox="1"/>
            <p:nvPr/>
          </p:nvSpPr>
          <p:spPr>
            <a:xfrm>
              <a:off x="1461038" y="13994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76" name="TextBox 75"/>
            <p:cNvSpPr txBox="1"/>
            <p:nvPr/>
          </p:nvSpPr>
          <p:spPr>
            <a:xfrm>
              <a:off x="3289838" y="13994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4" name="Group 3" title="5.1"/>
          <p:cNvGrpSpPr/>
          <p:nvPr/>
        </p:nvGrpSpPr>
        <p:grpSpPr>
          <a:xfrm>
            <a:off x="1327073" y="1887528"/>
            <a:ext cx="3226575" cy="929476"/>
            <a:chOff x="1327073" y="1887528"/>
            <a:chExt cx="3226575" cy="929476"/>
          </a:xfrm>
        </p:grpSpPr>
        <p:sp>
          <p:nvSpPr>
            <p:cNvPr id="60" name="TextBox 59"/>
            <p:cNvSpPr txBox="1"/>
            <p:nvPr/>
          </p:nvSpPr>
          <p:spPr>
            <a:xfrm>
              <a:off x="4236274" y="2053070"/>
              <a:ext cx="317374" cy="207749"/>
            </a:xfrm>
            <a:prstGeom prst="rect">
              <a:avLst/>
            </a:prstGeom>
            <a:noFill/>
          </p:spPr>
          <p:txBody>
            <a:bodyPr wrap="square" rtlCol="0">
              <a:spAutoFit/>
            </a:bodyPr>
            <a:lstStyle/>
            <a:p>
              <a:r>
                <a:rPr lang="en-US" sz="750" dirty="0"/>
                <a:t>No</a:t>
              </a:r>
            </a:p>
          </p:txBody>
        </p:sp>
        <p:sp>
          <p:nvSpPr>
            <p:cNvPr id="52" name="TextBox 51"/>
            <p:cNvSpPr txBox="1"/>
            <p:nvPr/>
          </p:nvSpPr>
          <p:spPr>
            <a:xfrm flipH="1">
              <a:off x="2790019" y="2609255"/>
              <a:ext cx="321632" cy="207749"/>
            </a:xfrm>
            <a:prstGeom prst="rect">
              <a:avLst/>
            </a:prstGeom>
            <a:noFill/>
          </p:spPr>
          <p:txBody>
            <a:bodyPr wrap="square" rtlCol="0">
              <a:spAutoFit/>
            </a:bodyPr>
            <a:lstStyle/>
            <a:p>
              <a:r>
                <a:rPr lang="en-US" sz="750" dirty="0"/>
                <a:t>Yes</a:t>
              </a:r>
            </a:p>
          </p:txBody>
        </p:sp>
        <p:sp>
          <p:nvSpPr>
            <p:cNvPr id="104" name="Rounded Rectangle 103" descr="Does the  physician certify that the patient requires skilled care**?&#10;" title="5.1"/>
            <p:cNvSpPr/>
            <p:nvPr/>
          </p:nvSpPr>
          <p:spPr>
            <a:xfrm>
              <a:off x="1327073" y="1887528"/>
              <a:ext cx="2827967" cy="749680"/>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5.1</a:t>
              </a:r>
              <a:endParaRPr lang="en-US" dirty="0">
                <a:solidFill>
                  <a:schemeClr val="tx1"/>
                </a:solidFill>
              </a:endParaRPr>
            </a:p>
            <a:p>
              <a:pPr algn="ctr"/>
              <a:r>
                <a:rPr lang="en-US" sz="1100" dirty="0" smtClean="0">
                  <a:solidFill>
                    <a:schemeClr val="tx1"/>
                  </a:solidFill>
                </a:rPr>
                <a:t>Does the  </a:t>
              </a:r>
              <a:r>
                <a:rPr lang="en-US" sz="1100" dirty="0">
                  <a:solidFill>
                    <a:schemeClr val="tx1"/>
                  </a:solidFill>
                </a:rPr>
                <a:t>physician certify that the patient </a:t>
              </a:r>
              <a:r>
                <a:rPr lang="en-US" sz="1100" dirty="0" smtClean="0">
                  <a:solidFill>
                    <a:schemeClr val="tx1"/>
                  </a:solidFill>
                </a:rPr>
                <a:t>requires </a:t>
              </a:r>
              <a:r>
                <a:rPr lang="en-US" sz="1100" b="1" dirty="0" smtClean="0">
                  <a:solidFill>
                    <a:schemeClr val="tx1"/>
                  </a:solidFill>
                </a:rPr>
                <a:t>skilled care</a:t>
              </a:r>
              <a:r>
                <a:rPr lang="en-US" sz="1100" dirty="0" smtClean="0">
                  <a:solidFill>
                    <a:schemeClr val="tx1"/>
                  </a:solidFill>
                </a:rPr>
                <a:t>**?</a:t>
              </a:r>
            </a:p>
            <a:p>
              <a:pPr algn="ctr"/>
              <a:endParaRPr lang="en-US" sz="1100" dirty="0">
                <a:solidFill>
                  <a:schemeClr val="tx1"/>
                </a:solidFill>
              </a:endParaRPr>
            </a:p>
          </p:txBody>
        </p:sp>
        <p:sp>
          <p:nvSpPr>
            <p:cNvPr id="55" name="TextBox 54"/>
            <p:cNvSpPr txBox="1"/>
            <p:nvPr/>
          </p:nvSpPr>
          <p:spPr>
            <a:xfrm>
              <a:off x="1445027" y="2412506"/>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77" name="TextBox 76"/>
            <p:cNvSpPr txBox="1"/>
            <p:nvPr/>
          </p:nvSpPr>
          <p:spPr>
            <a:xfrm>
              <a:off x="3289838" y="2408429"/>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5" name="Group 4" descr="Does the  physician certify that the patient is homebound?&#10;" title="5.2"/>
          <p:cNvGrpSpPr/>
          <p:nvPr/>
        </p:nvGrpSpPr>
        <p:grpSpPr>
          <a:xfrm>
            <a:off x="1354377" y="2801267"/>
            <a:ext cx="3263379" cy="927557"/>
            <a:chOff x="1404452" y="2879236"/>
            <a:chExt cx="3284760" cy="927557"/>
          </a:xfrm>
        </p:grpSpPr>
        <p:sp>
          <p:nvSpPr>
            <p:cNvPr id="10" name="TextBox 9"/>
            <p:cNvSpPr txBox="1"/>
            <p:nvPr/>
          </p:nvSpPr>
          <p:spPr>
            <a:xfrm flipH="1">
              <a:off x="4251128" y="3083241"/>
              <a:ext cx="438084" cy="207749"/>
            </a:xfrm>
            <a:prstGeom prst="rect">
              <a:avLst/>
            </a:prstGeom>
            <a:noFill/>
          </p:spPr>
          <p:txBody>
            <a:bodyPr wrap="square" rtlCol="0">
              <a:spAutoFit/>
            </a:bodyPr>
            <a:lstStyle/>
            <a:p>
              <a:r>
                <a:rPr lang="en-US" sz="750" dirty="0"/>
                <a:t>No</a:t>
              </a:r>
            </a:p>
          </p:txBody>
        </p:sp>
        <p:sp>
          <p:nvSpPr>
            <p:cNvPr id="122" name="Rounded Rectangle 121" descr="Does the  physician certify that the patient is homebound?&#10;" title="5.2"/>
            <p:cNvSpPr/>
            <p:nvPr/>
          </p:nvSpPr>
          <p:spPr>
            <a:xfrm>
              <a:off x="1404452" y="2879236"/>
              <a:ext cx="2827967" cy="763622"/>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5.2</a:t>
              </a:r>
              <a:endParaRPr lang="en-US" dirty="0">
                <a:solidFill>
                  <a:schemeClr val="tx1"/>
                </a:solidFill>
              </a:endParaRPr>
            </a:p>
            <a:p>
              <a:pPr algn="ctr"/>
              <a:r>
                <a:rPr lang="en-US" sz="1100" dirty="0" smtClean="0">
                  <a:solidFill>
                    <a:schemeClr val="tx1"/>
                  </a:solidFill>
                </a:rPr>
                <a:t>Does the  physician certify that the patient is </a:t>
              </a:r>
              <a:r>
                <a:rPr lang="en-US" sz="1100" b="1" dirty="0" smtClean="0">
                  <a:solidFill>
                    <a:schemeClr val="tx1"/>
                  </a:solidFill>
                </a:rPr>
                <a:t>homebound</a:t>
              </a:r>
              <a:r>
                <a:rPr lang="en-US" sz="1100" dirty="0" smtClean="0">
                  <a:solidFill>
                    <a:schemeClr val="tx1"/>
                  </a:solidFill>
                </a:rPr>
                <a:t>?</a:t>
              </a:r>
            </a:p>
            <a:p>
              <a:pPr algn="ctr"/>
              <a:endParaRPr lang="en-US" sz="1100" dirty="0">
                <a:solidFill>
                  <a:schemeClr val="tx1"/>
                </a:solidFill>
              </a:endParaRPr>
            </a:p>
          </p:txBody>
        </p:sp>
        <p:sp>
          <p:nvSpPr>
            <p:cNvPr id="149" name="TextBox 148"/>
            <p:cNvSpPr txBox="1"/>
            <p:nvPr/>
          </p:nvSpPr>
          <p:spPr>
            <a:xfrm flipH="1">
              <a:off x="2791992" y="3599044"/>
              <a:ext cx="378484" cy="207749"/>
            </a:xfrm>
            <a:prstGeom prst="rect">
              <a:avLst/>
            </a:prstGeom>
            <a:noFill/>
          </p:spPr>
          <p:txBody>
            <a:bodyPr wrap="square" rtlCol="0">
              <a:spAutoFit/>
            </a:bodyPr>
            <a:lstStyle/>
            <a:p>
              <a:r>
                <a:rPr lang="en-US" sz="750" dirty="0"/>
                <a:t>Yes</a:t>
              </a:r>
            </a:p>
          </p:txBody>
        </p:sp>
        <p:sp>
          <p:nvSpPr>
            <p:cNvPr id="57" name="TextBox 56"/>
            <p:cNvSpPr txBox="1"/>
            <p:nvPr/>
          </p:nvSpPr>
          <p:spPr>
            <a:xfrm>
              <a:off x="1461038" y="34290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78" name="TextBox 77"/>
            <p:cNvSpPr txBox="1"/>
            <p:nvPr/>
          </p:nvSpPr>
          <p:spPr>
            <a:xfrm>
              <a:off x="3276600" y="34290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21" name="Group 20" descr="Does the physician certify that a POC has been established by a physician who does not have a financial relationship with the HHA?&#10;" title="5.3"/>
          <p:cNvGrpSpPr/>
          <p:nvPr/>
        </p:nvGrpSpPr>
        <p:grpSpPr>
          <a:xfrm>
            <a:off x="1369265" y="3727850"/>
            <a:ext cx="3383945" cy="1181115"/>
            <a:chOff x="1407012" y="3727884"/>
            <a:chExt cx="3383945" cy="1181115"/>
          </a:xfrm>
        </p:grpSpPr>
        <p:sp>
          <p:nvSpPr>
            <p:cNvPr id="51" name="TextBox 50"/>
            <p:cNvSpPr txBox="1"/>
            <p:nvPr/>
          </p:nvSpPr>
          <p:spPr>
            <a:xfrm flipH="1">
              <a:off x="2819400" y="4701250"/>
              <a:ext cx="378484" cy="207749"/>
            </a:xfrm>
            <a:prstGeom prst="rect">
              <a:avLst/>
            </a:prstGeom>
            <a:noFill/>
          </p:spPr>
          <p:txBody>
            <a:bodyPr wrap="square" rtlCol="0">
              <a:spAutoFit/>
            </a:bodyPr>
            <a:lstStyle/>
            <a:p>
              <a:r>
                <a:rPr lang="en-US" sz="750" dirty="0"/>
                <a:t>Yes</a:t>
              </a:r>
            </a:p>
          </p:txBody>
        </p:sp>
        <p:sp>
          <p:nvSpPr>
            <p:cNvPr id="147" name="TextBox 146"/>
            <p:cNvSpPr txBox="1"/>
            <p:nvPr/>
          </p:nvSpPr>
          <p:spPr>
            <a:xfrm>
              <a:off x="4234979" y="4014663"/>
              <a:ext cx="555978" cy="207749"/>
            </a:xfrm>
            <a:prstGeom prst="rect">
              <a:avLst/>
            </a:prstGeom>
            <a:noFill/>
          </p:spPr>
          <p:txBody>
            <a:bodyPr wrap="square" rtlCol="0">
              <a:spAutoFit/>
            </a:bodyPr>
            <a:lstStyle/>
            <a:p>
              <a:r>
                <a:rPr lang="en-US" sz="750" dirty="0"/>
                <a:t>No</a:t>
              </a:r>
            </a:p>
          </p:txBody>
        </p:sp>
        <p:sp>
          <p:nvSpPr>
            <p:cNvPr id="138" name="Rounded Rectangle 137"/>
            <p:cNvSpPr/>
            <p:nvPr/>
          </p:nvSpPr>
          <p:spPr>
            <a:xfrm>
              <a:off x="1407012" y="3727884"/>
              <a:ext cx="2827967" cy="1015384"/>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5.3</a:t>
              </a:r>
              <a:endParaRPr lang="en-US" dirty="0">
                <a:solidFill>
                  <a:schemeClr val="tx1"/>
                </a:solidFill>
              </a:endParaRPr>
            </a:p>
            <a:p>
              <a:pPr algn="ctr"/>
              <a:r>
                <a:rPr lang="en-US" sz="1100" dirty="0" smtClean="0">
                  <a:solidFill>
                    <a:schemeClr val="tx1"/>
                  </a:solidFill>
                </a:rPr>
                <a:t>Does the physician certify that a POC has been established by a physician who does not have a financial relationship with the HHA?</a:t>
              </a:r>
            </a:p>
            <a:p>
              <a:pPr algn="ctr"/>
              <a:endParaRPr lang="en-US" sz="1100" dirty="0">
                <a:solidFill>
                  <a:schemeClr val="tx1"/>
                </a:solidFill>
              </a:endParaRPr>
            </a:p>
          </p:txBody>
        </p:sp>
        <p:sp>
          <p:nvSpPr>
            <p:cNvPr id="62" name="TextBox 61"/>
            <p:cNvSpPr txBox="1"/>
            <p:nvPr/>
          </p:nvSpPr>
          <p:spPr>
            <a:xfrm>
              <a:off x="1461038" y="45236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80" name="TextBox 79"/>
            <p:cNvSpPr txBox="1"/>
            <p:nvPr/>
          </p:nvSpPr>
          <p:spPr>
            <a:xfrm>
              <a:off x="3276600" y="4523601"/>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6" name="Group 5" descr="Does the physician certify that the patient is under the care of a physician?&#10;" title="5.4"/>
          <p:cNvGrpSpPr/>
          <p:nvPr/>
        </p:nvGrpSpPr>
        <p:grpSpPr>
          <a:xfrm>
            <a:off x="1411315" y="4900473"/>
            <a:ext cx="3371732" cy="966927"/>
            <a:chOff x="1411315" y="4900473"/>
            <a:chExt cx="3371732" cy="966927"/>
          </a:xfrm>
        </p:grpSpPr>
        <p:sp>
          <p:nvSpPr>
            <p:cNvPr id="140" name="Rounded Rectangle 139"/>
            <p:cNvSpPr/>
            <p:nvPr/>
          </p:nvSpPr>
          <p:spPr>
            <a:xfrm>
              <a:off x="1411315" y="4900473"/>
              <a:ext cx="2827967" cy="795860"/>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5.4</a:t>
              </a:r>
              <a:endParaRPr lang="en-US" dirty="0">
                <a:solidFill>
                  <a:schemeClr val="tx1"/>
                </a:solidFill>
              </a:endParaRPr>
            </a:p>
            <a:p>
              <a:pPr algn="ctr"/>
              <a:r>
                <a:rPr lang="en-US" sz="1100" dirty="0" smtClean="0">
                  <a:solidFill>
                    <a:schemeClr val="tx1"/>
                  </a:solidFill>
                </a:rPr>
                <a:t>Does</a:t>
              </a:r>
              <a:r>
                <a:rPr lang="en-US" sz="1100" dirty="0" smtClean="0">
                  <a:solidFill>
                    <a:srgbClr val="FF0000"/>
                  </a:solidFill>
                </a:rPr>
                <a:t> </a:t>
              </a:r>
              <a:r>
                <a:rPr lang="en-US" sz="1100" dirty="0" smtClean="0">
                  <a:solidFill>
                    <a:schemeClr val="tx1"/>
                  </a:solidFill>
                </a:rPr>
                <a:t>the physician certify that the patient is under the care of a physician?</a:t>
              </a:r>
            </a:p>
            <a:p>
              <a:pPr algn="ctr"/>
              <a:endParaRPr lang="en-US" sz="1100" dirty="0">
                <a:solidFill>
                  <a:schemeClr val="tx1"/>
                </a:solidFill>
              </a:endParaRPr>
            </a:p>
          </p:txBody>
        </p:sp>
        <p:sp>
          <p:nvSpPr>
            <p:cNvPr id="187" name="TextBox 186"/>
            <p:cNvSpPr txBox="1"/>
            <p:nvPr/>
          </p:nvSpPr>
          <p:spPr>
            <a:xfrm>
              <a:off x="4227069" y="5141248"/>
              <a:ext cx="555978" cy="207749"/>
            </a:xfrm>
            <a:prstGeom prst="rect">
              <a:avLst/>
            </a:prstGeom>
            <a:noFill/>
          </p:spPr>
          <p:txBody>
            <a:bodyPr wrap="square" rtlCol="0">
              <a:spAutoFit/>
            </a:bodyPr>
            <a:lstStyle/>
            <a:p>
              <a:r>
                <a:rPr lang="en-US" sz="750" dirty="0"/>
                <a:t>No</a:t>
              </a:r>
            </a:p>
          </p:txBody>
        </p:sp>
        <p:sp>
          <p:nvSpPr>
            <p:cNvPr id="189" name="TextBox 188"/>
            <p:cNvSpPr txBox="1"/>
            <p:nvPr/>
          </p:nvSpPr>
          <p:spPr>
            <a:xfrm flipH="1">
              <a:off x="2827156" y="5654704"/>
              <a:ext cx="378484" cy="212696"/>
            </a:xfrm>
            <a:prstGeom prst="rect">
              <a:avLst/>
            </a:prstGeom>
            <a:noFill/>
          </p:spPr>
          <p:txBody>
            <a:bodyPr wrap="square" rtlCol="0">
              <a:spAutoFit/>
            </a:bodyPr>
            <a:lstStyle/>
            <a:p>
              <a:r>
                <a:rPr lang="en-US" sz="750" dirty="0"/>
                <a:t>Yes</a:t>
              </a:r>
            </a:p>
          </p:txBody>
        </p:sp>
        <p:sp>
          <p:nvSpPr>
            <p:cNvPr id="70" name="TextBox 69"/>
            <p:cNvSpPr txBox="1"/>
            <p:nvPr/>
          </p:nvSpPr>
          <p:spPr>
            <a:xfrm>
              <a:off x="1461038" y="54864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81" name="TextBox 80"/>
            <p:cNvSpPr txBox="1"/>
            <p:nvPr/>
          </p:nvSpPr>
          <p:spPr>
            <a:xfrm>
              <a:off x="3276600" y="54864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9" name="Group 8" descr="Does the physician certify that the patient had a face to face encounter and did the physician document the date of the encounter?&#10;" title="5.5b"/>
          <p:cNvGrpSpPr/>
          <p:nvPr/>
        </p:nvGrpSpPr>
        <p:grpSpPr>
          <a:xfrm>
            <a:off x="2948072" y="5824114"/>
            <a:ext cx="2654510" cy="1403655"/>
            <a:chOff x="2948072" y="5824114"/>
            <a:chExt cx="2654510" cy="1403655"/>
          </a:xfrm>
        </p:grpSpPr>
        <p:sp>
          <p:nvSpPr>
            <p:cNvPr id="188" name="TextBox 187"/>
            <p:cNvSpPr txBox="1"/>
            <p:nvPr/>
          </p:nvSpPr>
          <p:spPr>
            <a:xfrm>
              <a:off x="5135570" y="6163784"/>
              <a:ext cx="467012" cy="207749"/>
            </a:xfrm>
            <a:prstGeom prst="rect">
              <a:avLst/>
            </a:prstGeom>
            <a:noFill/>
          </p:spPr>
          <p:txBody>
            <a:bodyPr wrap="square" rtlCol="0">
              <a:spAutoFit/>
            </a:bodyPr>
            <a:lstStyle/>
            <a:p>
              <a:r>
                <a:rPr lang="en-US" sz="750" dirty="0"/>
                <a:t>No</a:t>
              </a:r>
            </a:p>
          </p:txBody>
        </p:sp>
        <p:sp>
          <p:nvSpPr>
            <p:cNvPr id="42" name="Rounded Rectangle 41"/>
            <p:cNvSpPr/>
            <p:nvPr/>
          </p:nvSpPr>
          <p:spPr>
            <a:xfrm>
              <a:off x="2948072" y="5824114"/>
              <a:ext cx="2166000" cy="1204414"/>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5.5b</a:t>
              </a:r>
              <a:endParaRPr lang="en-US" dirty="0">
                <a:solidFill>
                  <a:schemeClr val="tx1"/>
                </a:solidFill>
              </a:endParaRPr>
            </a:p>
            <a:p>
              <a:pPr algn="ctr"/>
              <a:r>
                <a:rPr lang="en-US" sz="1100" dirty="0" smtClean="0">
                  <a:solidFill>
                    <a:schemeClr val="tx1"/>
                  </a:solidFill>
                </a:rPr>
                <a:t>Does the physician certify that the patient had a face to face encounter and did the physician document the date of the encounter?</a:t>
              </a:r>
            </a:p>
            <a:p>
              <a:pPr algn="ctr"/>
              <a:endParaRPr lang="en-US" sz="1100" dirty="0">
                <a:solidFill>
                  <a:schemeClr val="tx1"/>
                </a:solidFill>
              </a:endParaRPr>
            </a:p>
          </p:txBody>
        </p:sp>
        <p:sp>
          <p:nvSpPr>
            <p:cNvPr id="59" name="TextBox 58"/>
            <p:cNvSpPr txBox="1"/>
            <p:nvPr/>
          </p:nvSpPr>
          <p:spPr>
            <a:xfrm flipH="1">
              <a:off x="3992471" y="7020020"/>
              <a:ext cx="360306" cy="207749"/>
            </a:xfrm>
            <a:prstGeom prst="rect">
              <a:avLst/>
            </a:prstGeom>
            <a:noFill/>
          </p:spPr>
          <p:txBody>
            <a:bodyPr wrap="square" rtlCol="0">
              <a:spAutoFit/>
            </a:bodyPr>
            <a:lstStyle/>
            <a:p>
              <a:r>
                <a:rPr lang="en-US" sz="750" dirty="0"/>
                <a:t>Yes</a:t>
              </a:r>
            </a:p>
          </p:txBody>
        </p:sp>
        <p:sp>
          <p:nvSpPr>
            <p:cNvPr id="73" name="TextBox 72"/>
            <p:cNvSpPr txBox="1"/>
            <p:nvPr/>
          </p:nvSpPr>
          <p:spPr>
            <a:xfrm>
              <a:off x="3061238" y="67818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82" name="TextBox 81"/>
            <p:cNvSpPr txBox="1"/>
            <p:nvPr/>
          </p:nvSpPr>
          <p:spPr>
            <a:xfrm>
              <a:off x="4267200" y="67818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grpSp>
      <p:grpSp>
        <p:nvGrpSpPr>
          <p:cNvPr id="7" name="Group 6" descr="Did the certifying physician conduct and sign the face to face encounter note provided?&#10;" title="5.5a"/>
          <p:cNvGrpSpPr/>
          <p:nvPr/>
        </p:nvGrpSpPr>
        <p:grpSpPr>
          <a:xfrm>
            <a:off x="381962" y="5922594"/>
            <a:ext cx="2481623" cy="1251166"/>
            <a:chOff x="381962" y="5922594"/>
            <a:chExt cx="2481623" cy="1251166"/>
          </a:xfrm>
        </p:grpSpPr>
        <p:sp>
          <p:nvSpPr>
            <p:cNvPr id="185" name="Rounded Rectangle 184"/>
            <p:cNvSpPr/>
            <p:nvPr/>
          </p:nvSpPr>
          <p:spPr>
            <a:xfrm>
              <a:off x="381962" y="5922594"/>
              <a:ext cx="2123908" cy="1062316"/>
            </a:xfrm>
            <a:prstGeom prst="roundRect">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5.5a</a:t>
              </a:r>
              <a:endParaRPr lang="en-US" dirty="0">
                <a:solidFill>
                  <a:schemeClr val="tx1"/>
                </a:solidFill>
              </a:endParaRPr>
            </a:p>
            <a:p>
              <a:pPr algn="ctr"/>
              <a:r>
                <a:rPr lang="en-US" sz="1100" dirty="0" smtClean="0">
                  <a:solidFill>
                    <a:schemeClr val="tx1"/>
                  </a:solidFill>
                </a:rPr>
                <a:t>Did the certifying physician conduct and sign the face to face encounter note provided?</a:t>
              </a:r>
            </a:p>
            <a:p>
              <a:pPr algn="ctr"/>
              <a:endParaRPr lang="en-US" sz="1100" dirty="0">
                <a:solidFill>
                  <a:schemeClr val="tx1"/>
                </a:solidFill>
              </a:endParaRPr>
            </a:p>
          </p:txBody>
        </p:sp>
        <p:sp>
          <p:nvSpPr>
            <p:cNvPr id="47" name="TextBox 46"/>
            <p:cNvSpPr txBox="1"/>
            <p:nvPr/>
          </p:nvSpPr>
          <p:spPr>
            <a:xfrm flipH="1">
              <a:off x="2485101" y="6212762"/>
              <a:ext cx="378484" cy="212696"/>
            </a:xfrm>
            <a:prstGeom prst="rect">
              <a:avLst/>
            </a:prstGeom>
            <a:noFill/>
          </p:spPr>
          <p:txBody>
            <a:bodyPr wrap="square" rtlCol="0">
              <a:spAutoFit/>
            </a:bodyPr>
            <a:lstStyle/>
            <a:p>
              <a:r>
                <a:rPr lang="en-US" sz="750" dirty="0" smtClean="0"/>
                <a:t>No</a:t>
              </a:r>
              <a:endParaRPr lang="en-US" sz="750" dirty="0"/>
            </a:p>
          </p:txBody>
        </p:sp>
        <p:sp>
          <p:nvSpPr>
            <p:cNvPr id="75" name="TextBox 74"/>
            <p:cNvSpPr txBox="1"/>
            <p:nvPr/>
          </p:nvSpPr>
          <p:spPr>
            <a:xfrm>
              <a:off x="444559" y="67818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YES</a:t>
              </a:r>
              <a:endParaRPr lang="en-US" sz="1200" dirty="0"/>
            </a:p>
          </p:txBody>
        </p:sp>
        <p:sp>
          <p:nvSpPr>
            <p:cNvPr id="83" name="TextBox 82"/>
            <p:cNvSpPr txBox="1"/>
            <p:nvPr/>
          </p:nvSpPr>
          <p:spPr>
            <a:xfrm>
              <a:off x="1676400" y="6781800"/>
              <a:ext cx="901162" cy="276999"/>
            </a:xfrm>
            <a:prstGeom prst="rect">
              <a:avLst/>
            </a:prstGeom>
            <a:noFill/>
          </p:spPr>
          <p:txBody>
            <a:bodyPr wrap="square" rtlCol="0">
              <a:spAutoFit/>
            </a:bodyPr>
            <a:lstStyle/>
            <a:p>
              <a:pPr marL="285750" indent="-285750">
                <a:buFont typeface="Wingdings" panose="05000000000000000000" pitchFamily="2" charset="2"/>
                <a:buChar char="q"/>
              </a:pPr>
              <a:r>
                <a:rPr lang="en-US" sz="1200" dirty="0" smtClean="0"/>
                <a:t>NO</a:t>
              </a:r>
              <a:endParaRPr lang="en-US" sz="1200" dirty="0"/>
            </a:p>
          </p:txBody>
        </p:sp>
        <p:sp>
          <p:nvSpPr>
            <p:cNvPr id="61" name="TextBox 60"/>
            <p:cNvSpPr txBox="1"/>
            <p:nvPr/>
          </p:nvSpPr>
          <p:spPr>
            <a:xfrm flipH="1">
              <a:off x="2142074" y="6966011"/>
              <a:ext cx="360306" cy="207749"/>
            </a:xfrm>
            <a:prstGeom prst="rect">
              <a:avLst/>
            </a:prstGeom>
            <a:noFill/>
          </p:spPr>
          <p:txBody>
            <a:bodyPr wrap="square" rtlCol="0">
              <a:spAutoFit/>
            </a:bodyPr>
            <a:lstStyle/>
            <a:p>
              <a:r>
                <a:rPr lang="en-US" sz="750" dirty="0"/>
                <a:t>Yes</a:t>
              </a:r>
            </a:p>
          </p:txBody>
        </p:sp>
      </p:grpSp>
      <p:sp>
        <p:nvSpPr>
          <p:cNvPr id="14" name="Hexagon 13"/>
          <p:cNvSpPr/>
          <p:nvPr/>
        </p:nvSpPr>
        <p:spPr>
          <a:xfrm>
            <a:off x="5238202" y="3911064"/>
            <a:ext cx="1361365" cy="1201129"/>
          </a:xfrm>
          <a:prstGeom prst="hexagon">
            <a:avLst/>
          </a:prstGeom>
          <a:solidFill>
            <a:srgbClr val="E25454"/>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400" b="1" dirty="0">
                <a:solidFill>
                  <a:prstClr val="black"/>
                </a:solidFill>
              </a:rPr>
              <a:t>Deny/ </a:t>
            </a:r>
            <a:r>
              <a:rPr lang="en-US" sz="1400" b="1" dirty="0" smtClean="0">
                <a:solidFill>
                  <a:prstClr val="black"/>
                </a:solidFill>
              </a:rPr>
              <a:t>Non-Affirm </a:t>
            </a:r>
          </a:p>
          <a:p>
            <a:pPr lvl="0" algn="ctr"/>
            <a:r>
              <a:rPr lang="en-US" sz="900" b="1" dirty="0" smtClean="0">
                <a:solidFill>
                  <a:prstClr val="black"/>
                </a:solidFill>
              </a:rPr>
              <a:t>(note </a:t>
            </a:r>
            <a:r>
              <a:rPr lang="en-US" sz="900" b="1" smtClean="0">
                <a:solidFill>
                  <a:prstClr val="black"/>
                </a:solidFill>
              </a:rPr>
              <a:t>all denial </a:t>
            </a:r>
            <a:r>
              <a:rPr lang="en-US" sz="900" b="1" dirty="0" smtClean="0">
                <a:solidFill>
                  <a:prstClr val="black"/>
                </a:solidFill>
              </a:rPr>
              <a:t>reasons from steps 1-5)</a:t>
            </a:r>
            <a:endParaRPr lang="en-US" sz="900" b="1" dirty="0">
              <a:solidFill>
                <a:prstClr val="black"/>
              </a:solidFill>
            </a:endParaRPr>
          </a:p>
        </p:txBody>
      </p:sp>
      <p:sp>
        <p:nvSpPr>
          <p:cNvPr id="3" name="Title 2"/>
          <p:cNvSpPr>
            <a:spLocks noGrp="1"/>
          </p:cNvSpPr>
          <p:nvPr>
            <p:ph type="ctrTitle"/>
          </p:nvPr>
        </p:nvSpPr>
        <p:spPr>
          <a:xfrm>
            <a:off x="191325" y="0"/>
            <a:ext cx="5829300" cy="664368"/>
          </a:xfrm>
        </p:spPr>
        <p:txBody>
          <a:bodyPr>
            <a:normAutofit fontScale="90000"/>
          </a:bodyPr>
          <a:lstStyle/>
          <a:p>
            <a:r>
              <a:rPr lang="en-US" sz="2200" dirty="0" smtClean="0"/>
              <a:t/>
            </a:r>
            <a:br>
              <a:rPr lang="en-US" sz="2200" dirty="0" smtClean="0"/>
            </a:br>
            <a:r>
              <a:rPr lang="en-US" sz="2200" dirty="0" smtClean="0"/>
              <a:t>Step </a:t>
            </a:r>
            <a:r>
              <a:rPr lang="en-US" sz="2200" dirty="0"/>
              <a:t>5 (Certification Requirement)</a:t>
            </a:r>
            <a:r>
              <a:rPr lang="en-US" dirty="0"/>
              <a:t> </a:t>
            </a:r>
            <a:br>
              <a:rPr lang="en-US" dirty="0"/>
            </a:br>
            <a:endParaRPr lang="en-US" dirty="0"/>
          </a:p>
        </p:txBody>
      </p:sp>
    </p:spTree>
    <p:extLst>
      <p:ext uri="{BB962C8B-B14F-4D97-AF65-F5344CB8AC3E}">
        <p14:creationId xmlns:p14="http://schemas.microsoft.com/office/powerpoint/2010/main" val="8700706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20000"/>
            <a:lumOff val="80000"/>
          </a:schemeClr>
        </a:solidFill>
        <a:ln>
          <a:solidFill>
            <a:schemeClr val="accent2">
              <a:lumMod val="40000"/>
              <a:lumOff val="60000"/>
            </a:schemeClr>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8057</TotalTime>
  <Words>1097</Words>
  <Application>Microsoft Office PowerPoint</Application>
  <PresentationFormat>On-screen Show (4:3)</PresentationFormat>
  <Paragraphs>256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Wingdings</vt:lpstr>
      <vt:lpstr>Office Theme</vt:lpstr>
      <vt:lpstr>Home Health Review Tool Step 1 (Face-to-Face Encounter Requirement)  </vt:lpstr>
      <vt:lpstr>Step 2 (Plan of Care Requirement)  </vt:lpstr>
      <vt:lpstr>Step 3 Homebound Requirement</vt:lpstr>
      <vt:lpstr>  Step 4 (Need for Skilled Care Requirement)  </vt:lpstr>
      <vt:lpstr> Step 5 (Certification Requirement)  </vt:lpstr>
    </vt:vector>
  </TitlesOfParts>
  <Company>CMS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Crochunis</dc:creator>
  <cp:lastModifiedBy>HEATHER WETHERSON</cp:lastModifiedBy>
  <cp:revision>364</cp:revision>
  <cp:lastPrinted>2017-03-09T21:48:59Z</cp:lastPrinted>
  <dcterms:created xsi:type="dcterms:W3CDTF">2014-05-16T14:48:39Z</dcterms:created>
  <dcterms:modified xsi:type="dcterms:W3CDTF">2017-08-30T09:58:29Z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-1586195328</vt:i4>
  </property>
  <property fmtid="{D5CDD505-2E9C-101B-9397-08002B2CF9AE}" pid="3" name="_NewReviewCycle">
    <vt:lpwstr/>
  </property>
  <property fmtid="{D5CDD505-2E9C-101B-9397-08002B2CF9AE}" pid="4" name="_EmailSubject">
    <vt:lpwstr>Article on targeted probe-and-educate review</vt:lpwstr>
  </property>
  <property fmtid="{D5CDD505-2E9C-101B-9397-08002B2CF9AE}" pid="5" name="_AuthorEmail">
    <vt:lpwstr>Heather.Wetherson@cms.hhs.gov</vt:lpwstr>
  </property>
  <property fmtid="{D5CDD505-2E9C-101B-9397-08002B2CF9AE}" pid="6" name="_AuthorEmailDisplayName">
    <vt:lpwstr>Wetherson, Heather D. (CMS/CPI)</vt:lpwstr>
  </property>
  <property fmtid="{D5CDD505-2E9C-101B-9397-08002B2CF9AE}" pid="7" name="_PreviousAdHocReviewCycleID">
    <vt:i4>-2033796238</vt:i4>
  </property>
</Properties>
</file>