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18"/>
  </p:notesMasterIdLst>
  <p:handoutMasterIdLst>
    <p:handoutMasterId r:id="rId19"/>
  </p:handoutMasterIdLst>
  <p:sldIdLst>
    <p:sldId id="529" r:id="rId2"/>
    <p:sldId id="526" r:id="rId3"/>
    <p:sldId id="525" r:id="rId4"/>
    <p:sldId id="530" r:id="rId5"/>
    <p:sldId id="531" r:id="rId6"/>
    <p:sldId id="532" r:id="rId7"/>
    <p:sldId id="534" r:id="rId8"/>
    <p:sldId id="535" r:id="rId9"/>
    <p:sldId id="536" r:id="rId10"/>
    <p:sldId id="537" r:id="rId11"/>
    <p:sldId id="538" r:id="rId12"/>
    <p:sldId id="539" r:id="rId13"/>
    <p:sldId id="540" r:id="rId14"/>
    <p:sldId id="541" r:id="rId15"/>
    <p:sldId id="543" r:id="rId16"/>
    <p:sldId id="542" r:id="rId1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64">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66FF"/>
    <a:srgbClr val="9933FF"/>
    <a:srgbClr val="66FFFF"/>
    <a:srgbClr val="FF9900"/>
    <a:srgbClr val="FFD004"/>
    <a:srgbClr val="9900FF"/>
    <a:srgbClr val="9966FF"/>
    <a:srgbClr val="CCF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88229" autoAdjust="0"/>
  </p:normalViewPr>
  <p:slideViewPr>
    <p:cSldViewPr>
      <p:cViewPr varScale="1">
        <p:scale>
          <a:sx n="103" d="100"/>
          <a:sy n="103" d="100"/>
        </p:scale>
        <p:origin x="-1026" y="-90"/>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298" y="-6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64955-BA34-44F3-B6FC-871B4219311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82F991C-6AB4-4538-B846-70BC4AC0B907}" type="pres">
      <dgm:prSet presAssocID="{B3A64955-BA34-44F3-B6FC-871B42193115}" presName="compositeShape" presStyleCnt="0">
        <dgm:presLayoutVars>
          <dgm:dir/>
          <dgm:resizeHandles/>
        </dgm:presLayoutVars>
      </dgm:prSet>
      <dgm:spPr/>
      <dgm:t>
        <a:bodyPr/>
        <a:lstStyle/>
        <a:p>
          <a:endParaRPr lang="en-US"/>
        </a:p>
      </dgm:t>
    </dgm:pt>
  </dgm:ptLst>
  <dgm:cxnLst>
    <dgm:cxn modelId="{1D99B001-0D20-48F5-89B9-AB584938D7E7}" type="presOf" srcId="{B3A64955-BA34-44F3-B6FC-871B42193115}" destId="{582F991C-6AB4-4538-B846-70BC4AC0B907}" srcOrd="0"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969" cy="465296"/>
          </a:xfrm>
          <a:prstGeom prst="rect">
            <a:avLst/>
          </a:prstGeom>
        </p:spPr>
        <p:txBody>
          <a:bodyPr vert="horz" lIns="93143" tIns="46570" rIns="93143" bIns="46570" rtlCol="0"/>
          <a:lstStyle>
            <a:lvl1pPr algn="l">
              <a:defRPr sz="1200"/>
            </a:lvl1pPr>
          </a:lstStyle>
          <a:p>
            <a:endParaRPr lang="en-US" dirty="0"/>
          </a:p>
        </p:txBody>
      </p:sp>
      <p:sp>
        <p:nvSpPr>
          <p:cNvPr id="3" name="Date Placeholder 2"/>
          <p:cNvSpPr>
            <a:spLocks noGrp="1"/>
          </p:cNvSpPr>
          <p:nvPr>
            <p:ph type="dt" sz="quarter" idx="1"/>
          </p:nvPr>
        </p:nvSpPr>
        <p:spPr>
          <a:xfrm>
            <a:off x="3976334" y="0"/>
            <a:ext cx="3041969" cy="465296"/>
          </a:xfrm>
          <a:prstGeom prst="rect">
            <a:avLst/>
          </a:prstGeom>
        </p:spPr>
        <p:txBody>
          <a:bodyPr vert="horz" lIns="93143" tIns="46570" rIns="93143" bIns="46570" rtlCol="0"/>
          <a:lstStyle>
            <a:lvl1pPr algn="r">
              <a:defRPr sz="1200"/>
            </a:lvl1pPr>
          </a:lstStyle>
          <a:p>
            <a:fld id="{CC16B254-F755-154D-86D8-705F3C585905}" type="datetimeFigureOut">
              <a:rPr lang="en-US" smtClean="0"/>
              <a:pPr/>
              <a:t>11/10/2015</a:t>
            </a:fld>
            <a:endParaRPr lang="en-US" dirty="0"/>
          </a:p>
        </p:txBody>
      </p:sp>
      <p:sp>
        <p:nvSpPr>
          <p:cNvPr id="4" name="Footer Placeholder 3"/>
          <p:cNvSpPr>
            <a:spLocks noGrp="1"/>
          </p:cNvSpPr>
          <p:nvPr>
            <p:ph type="ftr" sz="quarter" idx="2"/>
          </p:nvPr>
        </p:nvSpPr>
        <p:spPr>
          <a:xfrm>
            <a:off x="2" y="8839015"/>
            <a:ext cx="3041969" cy="465296"/>
          </a:xfrm>
          <a:prstGeom prst="rect">
            <a:avLst/>
          </a:prstGeom>
        </p:spPr>
        <p:txBody>
          <a:bodyPr vert="horz" lIns="93143" tIns="46570" rIns="93143" bIns="465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5"/>
            <a:ext cx="3041969" cy="465296"/>
          </a:xfrm>
          <a:prstGeom prst="rect">
            <a:avLst/>
          </a:prstGeom>
        </p:spPr>
        <p:txBody>
          <a:bodyPr vert="horz" lIns="93143" tIns="46570" rIns="93143" bIns="4657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969" cy="465296"/>
          </a:xfrm>
          <a:prstGeom prst="rect">
            <a:avLst/>
          </a:prstGeom>
        </p:spPr>
        <p:txBody>
          <a:bodyPr vert="horz" lIns="93143" tIns="46570" rIns="93143" bIns="46570" rtlCol="0"/>
          <a:lstStyle>
            <a:lvl1pPr algn="l">
              <a:defRPr sz="1200"/>
            </a:lvl1pPr>
          </a:lstStyle>
          <a:p>
            <a:endParaRPr lang="en-US" dirty="0"/>
          </a:p>
        </p:txBody>
      </p:sp>
      <p:sp>
        <p:nvSpPr>
          <p:cNvPr id="3" name="Date Placeholder 2"/>
          <p:cNvSpPr>
            <a:spLocks noGrp="1"/>
          </p:cNvSpPr>
          <p:nvPr>
            <p:ph type="dt" idx="1"/>
          </p:nvPr>
        </p:nvSpPr>
        <p:spPr>
          <a:xfrm>
            <a:off x="3976334" y="0"/>
            <a:ext cx="3041969" cy="465296"/>
          </a:xfrm>
          <a:prstGeom prst="rect">
            <a:avLst/>
          </a:prstGeom>
        </p:spPr>
        <p:txBody>
          <a:bodyPr vert="horz" lIns="93143" tIns="46570" rIns="93143" bIns="46570" rtlCol="0"/>
          <a:lstStyle>
            <a:lvl1pPr algn="r">
              <a:defRPr sz="1200"/>
            </a:lvl1pPr>
          </a:lstStyle>
          <a:p>
            <a:fld id="{70242358-85E2-2545-8677-79B1E11E6ECD}" type="datetimeFigureOut">
              <a:rPr lang="en-US" smtClean="0"/>
              <a:pPr/>
              <a:t>11/10/2015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143" tIns="46570" rIns="93143" bIns="46570" rtlCol="0" anchor="ctr"/>
          <a:lstStyle/>
          <a:p>
            <a:endParaRPr lang="en-US" dirty="0"/>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143" tIns="46570" rIns="93143" bIns="465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39015"/>
            <a:ext cx="3041969" cy="465296"/>
          </a:xfrm>
          <a:prstGeom prst="rect">
            <a:avLst/>
          </a:prstGeom>
        </p:spPr>
        <p:txBody>
          <a:bodyPr vert="horz" lIns="93143" tIns="46570" rIns="93143" bIns="465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5"/>
            <a:ext cx="3041969" cy="465296"/>
          </a:xfrm>
          <a:prstGeom prst="rect">
            <a:avLst/>
          </a:prstGeom>
        </p:spPr>
        <p:txBody>
          <a:bodyPr vert="horz" lIns="93143" tIns="46570" rIns="93143" bIns="4657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6">
              <a:defRPr/>
            </a:pPr>
            <a:r>
              <a:rPr lang="en-US" sz="1300" dirty="0" smtClean="0">
                <a:latin typeface="Arial" pitchFamily="34" charset="0"/>
                <a:cs typeface="Arial" pitchFamily="34" charset="0"/>
              </a:rPr>
              <a:t>Good morning, everyone, and welcome </a:t>
            </a:r>
            <a:r>
              <a:rPr lang="en-US" sz="1300" dirty="0">
                <a:latin typeface="Arial" pitchFamily="34" charset="0"/>
                <a:cs typeface="Arial" pitchFamily="34" charset="0"/>
              </a:rPr>
              <a:t>to our </a:t>
            </a:r>
            <a:r>
              <a:rPr lang="en-US" sz="1300" dirty="0" smtClean="0">
                <a:latin typeface="Arial" pitchFamily="34" charset="0"/>
                <a:cs typeface="Arial" pitchFamily="34" charset="0"/>
              </a:rPr>
              <a:t>mid-year All Staff Meeting!  I’d </a:t>
            </a:r>
            <a:r>
              <a:rPr lang="en-US" sz="1300" dirty="0">
                <a:latin typeface="Arial" pitchFamily="34" charset="0"/>
                <a:cs typeface="Arial" pitchFamily="34" charset="0"/>
              </a:rPr>
              <a:t>like to extend a special welcome </a:t>
            </a:r>
            <a:r>
              <a:rPr lang="en-US" sz="1300" dirty="0" smtClean="0">
                <a:latin typeface="Arial" pitchFamily="34" charset="0"/>
                <a:cs typeface="Arial" pitchFamily="34" charset="0"/>
              </a:rPr>
              <a:t>to those of you</a:t>
            </a:r>
            <a:r>
              <a:rPr lang="en-US" sz="1300" baseline="0" dirty="0" smtClean="0">
                <a:latin typeface="Arial" pitchFamily="34" charset="0"/>
                <a:cs typeface="Arial" pitchFamily="34" charset="0"/>
              </a:rPr>
              <a:t> joining us via Webinar and calling in.</a:t>
            </a:r>
            <a:endParaRPr lang="en-US" sz="1300" dirty="0" smtClean="0">
              <a:latin typeface="Arial" pitchFamily="34" charset="0"/>
              <a:cs typeface="Arial" pitchFamily="34" charset="0"/>
            </a:endParaRPr>
          </a:p>
          <a:p>
            <a:pPr defTabSz="457146">
              <a:defRPr/>
            </a:pPr>
            <a:endParaRPr lang="en-US" sz="1300" dirty="0" smtClean="0">
              <a:latin typeface="Arial" pitchFamily="34" charset="0"/>
              <a:cs typeface="Arial" pitchFamily="34" charset="0"/>
            </a:endParaRPr>
          </a:p>
          <a:p>
            <a:pPr defTabSz="457146">
              <a:defRPr/>
            </a:pPr>
            <a:r>
              <a:rPr lang="en-US" sz="1300" dirty="0" smtClean="0">
                <a:latin typeface="Arial" pitchFamily="34" charset="0"/>
                <a:cs typeface="Arial" pitchFamily="34" charset="0"/>
              </a:rPr>
              <a:t>Believe it or not, we will be half way</a:t>
            </a:r>
            <a:r>
              <a:rPr lang="en-US" sz="1300" baseline="0" dirty="0" smtClean="0">
                <a:latin typeface="Arial" pitchFamily="34" charset="0"/>
                <a:cs typeface="Arial" pitchFamily="34" charset="0"/>
              </a:rPr>
              <a:t> through Fiscal Year 2015 at the end of this month.  And</a:t>
            </a:r>
            <a:r>
              <a:rPr lang="en-US" sz="1300" dirty="0" smtClean="0">
                <a:latin typeface="Arial" pitchFamily="34" charset="0"/>
                <a:cs typeface="Arial" pitchFamily="34" charset="0"/>
              </a:rPr>
              <a:t> it certainly has been </a:t>
            </a:r>
            <a:r>
              <a:rPr lang="en-US" sz="1300" baseline="0" dirty="0" smtClean="0">
                <a:latin typeface="Arial" pitchFamily="34" charset="0"/>
                <a:cs typeface="Arial" pitchFamily="34" charset="0"/>
              </a:rPr>
              <a:t>a busy year thus</a:t>
            </a:r>
            <a:r>
              <a:rPr lang="en-US" sz="1300" dirty="0" smtClean="0">
                <a:latin typeface="Arial" pitchFamily="34" charset="0"/>
                <a:cs typeface="Arial" pitchFamily="34" charset="0"/>
              </a:rPr>
              <a:t> far</a:t>
            </a:r>
            <a:r>
              <a:rPr lang="en-US" sz="1300" baseline="0" dirty="0" smtClean="0">
                <a:latin typeface="Arial" pitchFamily="34" charset="0"/>
                <a:cs typeface="Arial" pitchFamily="34" charset="0"/>
              </a:rPr>
              <a:t>.  As you can see, we have a lot to cover during this meeting.  So,  please hold all questions until the </a:t>
            </a:r>
            <a:r>
              <a:rPr lang="en-US" sz="1300" dirty="0" smtClean="0">
                <a:latin typeface="Arial" pitchFamily="34" charset="0"/>
                <a:cs typeface="Arial" pitchFamily="34" charset="0"/>
              </a:rPr>
              <a:t>very </a:t>
            </a:r>
            <a:r>
              <a:rPr lang="en-US" sz="1300" dirty="0">
                <a:latin typeface="Arial" pitchFamily="34" charset="0"/>
                <a:cs typeface="Arial" pitchFamily="34" charset="0"/>
              </a:rPr>
              <a:t>end. We hope to have some time then to address them. </a:t>
            </a:r>
            <a:r>
              <a:rPr lang="en-US" sz="1300" dirty="0" smtClean="0">
                <a:latin typeface="Arial" pitchFamily="34" charset="0"/>
                <a:cs typeface="Arial" pitchFamily="34" charset="0"/>
              </a:rPr>
              <a:t>And for those of you joining us on the phone, please remember to keep your phones on mute until we open the floor for questions.</a:t>
            </a:r>
          </a:p>
          <a:p>
            <a:pPr defTabSz="457146">
              <a:defRPr/>
            </a:pPr>
            <a:endParaRPr lang="en-US" sz="13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94668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pitchFamily="34" charset="0"/>
                <a:cs typeface="Arial" pitchFamily="34" charset="0"/>
              </a:rPr>
              <a:t>We are very fortunate to have added </a:t>
            </a:r>
            <a:r>
              <a:rPr lang="en-US" sz="1050" u="sng" dirty="0" smtClean="0">
                <a:latin typeface="Arial" pitchFamily="34" charset="0"/>
                <a:cs typeface="Arial" pitchFamily="34" charset="0"/>
              </a:rPr>
              <a:t>10 </a:t>
            </a:r>
            <a:r>
              <a:rPr lang="en-US" sz="1050" u="sng" dirty="0">
                <a:latin typeface="Arial" pitchFamily="34" charset="0"/>
                <a:cs typeface="Arial" pitchFamily="34" charset="0"/>
              </a:rPr>
              <a:t>new employees </a:t>
            </a:r>
            <a:r>
              <a:rPr lang="en-US" sz="1050" dirty="0">
                <a:latin typeface="Arial" pitchFamily="34" charset="0"/>
                <a:cs typeface="Arial" pitchFamily="34" charset="0"/>
              </a:rPr>
              <a:t>to OAGM’s staff since </a:t>
            </a:r>
            <a:r>
              <a:rPr lang="en-US" sz="1050" dirty="0" smtClean="0">
                <a:latin typeface="Arial" pitchFamily="34" charset="0"/>
                <a:cs typeface="Arial" pitchFamily="34" charset="0"/>
              </a:rPr>
              <a:t>October 2014—some </a:t>
            </a:r>
            <a:r>
              <a:rPr lang="en-US" sz="1050" dirty="0">
                <a:latin typeface="Arial" pitchFamily="34" charset="0"/>
                <a:cs typeface="Arial" pitchFamily="34" charset="0"/>
              </a:rPr>
              <a:t>of whom are previous </a:t>
            </a:r>
            <a:r>
              <a:rPr lang="en-US" sz="1050" dirty="0" smtClean="0">
                <a:latin typeface="Arial" pitchFamily="34" charset="0"/>
                <a:cs typeface="Arial" pitchFamily="34" charset="0"/>
              </a:rPr>
              <a:t>CMS/OAGM employees or are on detail with</a:t>
            </a:r>
            <a:r>
              <a:rPr lang="en-US" sz="1050" baseline="0" dirty="0" smtClean="0">
                <a:latin typeface="Arial" pitchFamily="34" charset="0"/>
                <a:cs typeface="Arial" pitchFamily="34" charset="0"/>
              </a:rPr>
              <a:t> us for a few months</a:t>
            </a:r>
            <a:r>
              <a:rPr lang="en-US" sz="1050" dirty="0" smtClean="0">
                <a:latin typeface="Arial" pitchFamily="34" charset="0"/>
                <a:cs typeface="Arial" pitchFamily="34" charset="0"/>
              </a:rPr>
              <a:t>!  </a:t>
            </a:r>
            <a:r>
              <a:rPr lang="en-US" sz="1050" dirty="0">
                <a:latin typeface="Arial" pitchFamily="34" charset="0"/>
                <a:cs typeface="Arial" pitchFamily="34" charset="0"/>
              </a:rPr>
              <a:t>If you’re here with us today, please stand in place when your name is announced.</a:t>
            </a:r>
          </a:p>
          <a:p>
            <a:endParaRPr lang="en-US" sz="1050" dirty="0">
              <a:latin typeface="Arial" pitchFamily="34" charset="0"/>
              <a:cs typeface="Arial" pitchFamily="34" charset="0"/>
            </a:endParaRPr>
          </a:p>
          <a:p>
            <a:r>
              <a:rPr lang="en-US" sz="1050" b="1" u="sng" dirty="0">
                <a:latin typeface="Arial" panose="020B0604020202020204" pitchFamily="34" charset="0"/>
                <a:cs typeface="Arial" panose="020B0604020202020204" pitchFamily="34" charset="0"/>
              </a:rPr>
              <a:t>AGG (Ed’s Group):</a:t>
            </a:r>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William</a:t>
            </a:r>
            <a:r>
              <a:rPr lang="en-US" sz="1050" baseline="0" dirty="0" smtClean="0">
                <a:latin typeface="Arial" panose="020B0604020202020204" pitchFamily="34" charset="0"/>
                <a:cs typeface="Arial" panose="020B0604020202020204" pitchFamily="34" charset="0"/>
              </a:rPr>
              <a:t> Houseman </a:t>
            </a:r>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ASG (Brian’s Group):</a:t>
            </a:r>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Avery Bishop</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Matthew Norris</a:t>
            </a:r>
          </a:p>
          <a:p>
            <a:pPr lvl="0"/>
            <a:r>
              <a:rPr lang="en-US" sz="1050" dirty="0" smtClean="0">
                <a:latin typeface="Arial" panose="020B0604020202020204" pitchFamily="34" charset="0"/>
                <a:cs typeface="Arial" panose="020B0604020202020204" pitchFamily="34" charset="0"/>
              </a:rPr>
              <a:t>Ashlee</a:t>
            </a:r>
            <a:r>
              <a:rPr lang="en-US" sz="1050" baseline="0" dirty="0" smtClean="0">
                <a:latin typeface="Arial" panose="020B0604020202020204" pitchFamily="34" charset="0"/>
                <a:cs typeface="Arial" panose="020B0604020202020204" pitchFamily="34" charset="0"/>
              </a:rPr>
              <a:t> Stem</a:t>
            </a:r>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1050" b="1" u="sng" dirty="0" smtClean="0">
                <a:latin typeface="Arial" panose="020B0604020202020204" pitchFamily="34" charset="0"/>
                <a:cs typeface="Arial" panose="020B0604020202020204" pitchFamily="34" charset="0"/>
              </a:rPr>
              <a:t>MACG </a:t>
            </a:r>
            <a:r>
              <a:rPr lang="en-US" sz="1050" b="1" u="sng" dirty="0">
                <a:latin typeface="Arial" panose="020B0604020202020204" pitchFamily="34" charset="0"/>
                <a:cs typeface="Arial" panose="020B0604020202020204" pitchFamily="34" charset="0"/>
              </a:rPr>
              <a:t>(Linda’s Group):</a:t>
            </a:r>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Jaime Galvez (Welcome back!)</a:t>
            </a:r>
          </a:p>
          <a:p>
            <a:pPr lvl="0"/>
            <a:r>
              <a:rPr lang="en-US" sz="1050" dirty="0" smtClean="0">
                <a:latin typeface="Arial" panose="020B0604020202020204" pitchFamily="34" charset="0"/>
                <a:cs typeface="Arial" panose="020B0604020202020204" pitchFamily="34" charset="0"/>
              </a:rPr>
              <a:t>Christine Hill</a:t>
            </a:r>
          </a:p>
          <a:p>
            <a:pPr lvl="0"/>
            <a:r>
              <a:rPr lang="en-US" sz="1050" dirty="0" smtClean="0">
                <a:latin typeface="Arial" panose="020B0604020202020204" pitchFamily="34" charset="0"/>
                <a:cs typeface="Arial" panose="020B0604020202020204" pitchFamily="34" charset="0"/>
              </a:rPr>
              <a:t>Karla Santiago</a:t>
            </a:r>
          </a:p>
          <a:p>
            <a:pPr lvl="0"/>
            <a:r>
              <a:rPr lang="en-US" sz="1050" dirty="0" smtClean="0">
                <a:latin typeface="Arial" panose="020B0604020202020204" pitchFamily="34" charset="0"/>
                <a:cs typeface="Arial" panose="020B0604020202020204" pitchFamily="34" charset="0"/>
              </a:rPr>
              <a:t>Melanie Suris- Rodrigues </a:t>
            </a:r>
          </a:p>
          <a:p>
            <a:pPr lvl="0"/>
            <a:endParaRPr lang="en-US" sz="1050" dirty="0" smtClean="0">
              <a:latin typeface="Arial" panose="020B0604020202020204" pitchFamily="34" charset="0"/>
              <a:cs typeface="Arial" panose="020B0604020202020204" pitchFamily="34" charset="0"/>
            </a:endParaRPr>
          </a:p>
          <a:p>
            <a:r>
              <a:rPr lang="en-US" sz="1050" b="1" u="sng" dirty="0" smtClean="0">
                <a:latin typeface="Arial" panose="020B0604020202020204" pitchFamily="34" charset="0"/>
                <a:cs typeface="Arial" panose="020B0604020202020204" pitchFamily="34" charset="0"/>
              </a:rPr>
              <a:t>ABSG (Leisa’s Group):</a:t>
            </a:r>
            <a:endParaRPr lang="en-US" sz="1050" dirty="0" smtClean="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Estelle Sarricks</a:t>
            </a:r>
            <a:r>
              <a:rPr lang="en-US" sz="1050" baseline="0" dirty="0" smtClean="0">
                <a:latin typeface="Arial" panose="020B0604020202020204" pitchFamily="34" charset="0"/>
                <a:cs typeface="Arial" panose="020B0604020202020204" pitchFamily="34" charset="0"/>
              </a:rPr>
              <a:t> (on detail)</a:t>
            </a:r>
          </a:p>
          <a:p>
            <a:pPr lvl="0"/>
            <a:endParaRPr lang="en-US" sz="1050" baseline="0" dirty="0" smtClean="0">
              <a:latin typeface="Arial" panose="020B0604020202020204" pitchFamily="34" charset="0"/>
              <a:cs typeface="Arial" panose="020B0604020202020204" pitchFamily="34" charset="0"/>
            </a:endParaRPr>
          </a:p>
          <a:p>
            <a:r>
              <a:rPr lang="en-US" sz="1050" b="1" u="sng" dirty="0" smtClean="0">
                <a:latin typeface="Arial" panose="020B0604020202020204" pitchFamily="34" charset="0"/>
                <a:cs typeface="Arial" panose="020B0604020202020204" pitchFamily="34" charset="0"/>
              </a:rPr>
              <a:t>BOS (Dan’s Group):</a:t>
            </a:r>
            <a:endParaRPr lang="en-US" sz="1050" dirty="0" smtClean="0">
              <a:latin typeface="Arial" panose="020B0604020202020204" pitchFamily="34" charset="0"/>
              <a:cs typeface="Arial" panose="020B0604020202020204" pitchFamily="34" charset="0"/>
            </a:endParaRPr>
          </a:p>
          <a:p>
            <a:r>
              <a:rPr lang="en-US" sz="1050" kern="1200" dirty="0" smtClean="0">
                <a:solidFill>
                  <a:schemeClr val="tx1"/>
                </a:solidFill>
                <a:effectLst/>
                <a:latin typeface="Arial" panose="020B0604020202020204" pitchFamily="34" charset="0"/>
                <a:ea typeface="+mn-ea"/>
                <a:cs typeface="Arial" panose="020B0604020202020204" pitchFamily="34" charset="0"/>
              </a:rPr>
              <a:t>Chris Motsiopoulos  (HHS SES Candidate Development Program)</a:t>
            </a:r>
          </a:p>
          <a:p>
            <a:endParaRPr lang="en-US" sz="1050" kern="1200" dirty="0" smtClean="0">
              <a:solidFill>
                <a:schemeClr val="tx1"/>
              </a:solidFill>
              <a:effectLst/>
              <a:latin typeface="Arial" panose="020B0604020202020204" pitchFamily="34" charset="0"/>
              <a:ea typeface="+mn-ea"/>
              <a:cs typeface="Arial" panose="020B0604020202020204" pitchFamily="34" charset="0"/>
            </a:endParaRPr>
          </a:p>
          <a:p>
            <a:endParaRPr lang="en-US" sz="1050" kern="1200" dirty="0" smtClean="0">
              <a:solidFill>
                <a:schemeClr val="tx1"/>
              </a:solidFill>
              <a:effectLst/>
              <a:latin typeface="Arial" panose="020B0604020202020204" pitchFamily="34" charset="0"/>
              <a:ea typeface="+mn-ea"/>
              <a:cs typeface="Arial" panose="020B0604020202020204" pitchFamily="34" charset="0"/>
            </a:endParaRPr>
          </a:p>
          <a:p>
            <a:r>
              <a:rPr lang="en-US" sz="1050" kern="1200" dirty="0" smtClean="0">
                <a:solidFill>
                  <a:schemeClr val="tx1"/>
                </a:solidFill>
                <a:effectLst/>
                <a:latin typeface="Arial" panose="020B0604020202020204" pitchFamily="34" charset="0"/>
                <a:ea typeface="+mn-ea"/>
                <a:cs typeface="Arial" panose="020B0604020202020204" pitchFamily="34" charset="0"/>
              </a:rPr>
              <a:t>…speaking</a:t>
            </a:r>
            <a:r>
              <a:rPr lang="en-US" sz="1050" kern="1200" baseline="0" dirty="0" smtClean="0">
                <a:solidFill>
                  <a:schemeClr val="tx1"/>
                </a:solidFill>
                <a:effectLst/>
                <a:latin typeface="Arial" panose="020B0604020202020204" pitchFamily="34" charset="0"/>
                <a:ea typeface="+mn-ea"/>
                <a:cs typeface="Arial" panose="020B0604020202020204" pitchFamily="34" charset="0"/>
              </a:rPr>
              <a:t> of details…we also have Lou Anderson on detail to MACG.</a:t>
            </a:r>
            <a:endParaRPr lang="en-US" sz="1050" kern="1200" dirty="0" smtClean="0">
              <a:solidFill>
                <a:schemeClr val="tx1"/>
              </a:solidFill>
              <a:effectLst/>
              <a:latin typeface="Arial" panose="020B0604020202020204" pitchFamily="34" charset="0"/>
              <a:ea typeface="+mn-ea"/>
              <a:cs typeface="Arial" panose="020B0604020202020204" pitchFamily="34" charset="0"/>
            </a:endParaRPr>
          </a:p>
          <a:p>
            <a:pPr lvl="0"/>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Let’s </a:t>
            </a:r>
            <a:r>
              <a:rPr lang="en-US" sz="1050" dirty="0">
                <a:latin typeface="Arial" panose="020B0604020202020204" pitchFamily="34" charset="0"/>
                <a:cs typeface="Arial" panose="020B0604020202020204" pitchFamily="34" charset="0"/>
              </a:rPr>
              <a:t>welcome them all with a round of applause!</a:t>
            </a:r>
          </a:p>
          <a:p>
            <a:r>
              <a:rPr lang="en-US" sz="1100" dirty="0"/>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68502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Arial" pitchFamily="34" charset="0"/>
                <a:cs typeface="Arial" pitchFamily="34" charset="0"/>
              </a:rPr>
              <a:t>We are very fortunate to have added </a:t>
            </a:r>
            <a:r>
              <a:rPr lang="en-US" sz="1050" u="sng" dirty="0" smtClean="0">
                <a:latin typeface="Arial" pitchFamily="34" charset="0"/>
                <a:cs typeface="Arial" pitchFamily="34" charset="0"/>
              </a:rPr>
              <a:t>10 </a:t>
            </a:r>
            <a:r>
              <a:rPr lang="en-US" sz="1050" u="sng" dirty="0">
                <a:latin typeface="Arial" pitchFamily="34" charset="0"/>
                <a:cs typeface="Arial" pitchFamily="34" charset="0"/>
              </a:rPr>
              <a:t>new employees </a:t>
            </a:r>
            <a:r>
              <a:rPr lang="en-US" sz="1050" dirty="0">
                <a:latin typeface="Arial" pitchFamily="34" charset="0"/>
                <a:cs typeface="Arial" pitchFamily="34" charset="0"/>
              </a:rPr>
              <a:t>to OAGM’s staff since </a:t>
            </a:r>
            <a:r>
              <a:rPr lang="en-US" sz="1050" dirty="0" smtClean="0">
                <a:latin typeface="Arial" pitchFamily="34" charset="0"/>
                <a:cs typeface="Arial" pitchFamily="34" charset="0"/>
              </a:rPr>
              <a:t>October 2014—some </a:t>
            </a:r>
            <a:r>
              <a:rPr lang="en-US" sz="1050" dirty="0">
                <a:latin typeface="Arial" pitchFamily="34" charset="0"/>
                <a:cs typeface="Arial" pitchFamily="34" charset="0"/>
              </a:rPr>
              <a:t>of whom are previous </a:t>
            </a:r>
            <a:r>
              <a:rPr lang="en-US" sz="1050" dirty="0" smtClean="0">
                <a:latin typeface="Arial" pitchFamily="34" charset="0"/>
                <a:cs typeface="Arial" pitchFamily="34" charset="0"/>
              </a:rPr>
              <a:t>CMS/OAGM employees or are on detail with</a:t>
            </a:r>
            <a:r>
              <a:rPr lang="en-US" sz="1050" baseline="0" dirty="0" smtClean="0">
                <a:latin typeface="Arial" pitchFamily="34" charset="0"/>
                <a:cs typeface="Arial" pitchFamily="34" charset="0"/>
              </a:rPr>
              <a:t> us for a few months</a:t>
            </a:r>
            <a:r>
              <a:rPr lang="en-US" sz="1050" dirty="0" smtClean="0">
                <a:latin typeface="Arial" pitchFamily="34" charset="0"/>
                <a:cs typeface="Arial" pitchFamily="34" charset="0"/>
              </a:rPr>
              <a:t>!  </a:t>
            </a:r>
            <a:r>
              <a:rPr lang="en-US" sz="1050" dirty="0">
                <a:latin typeface="Arial" pitchFamily="34" charset="0"/>
                <a:cs typeface="Arial" pitchFamily="34" charset="0"/>
              </a:rPr>
              <a:t>If you’re here with us today, please stand in place when your name is announced.</a:t>
            </a:r>
          </a:p>
          <a:p>
            <a:endParaRPr lang="en-US" sz="1050" dirty="0">
              <a:latin typeface="Arial" pitchFamily="34" charset="0"/>
              <a:cs typeface="Arial" pitchFamily="34" charset="0"/>
            </a:endParaRPr>
          </a:p>
          <a:p>
            <a:r>
              <a:rPr lang="en-US" sz="1050" b="1" u="sng" dirty="0">
                <a:latin typeface="Arial" panose="020B0604020202020204" pitchFamily="34" charset="0"/>
                <a:cs typeface="Arial" panose="020B0604020202020204" pitchFamily="34" charset="0"/>
              </a:rPr>
              <a:t>AGG (Ed’s Group):</a:t>
            </a:r>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William</a:t>
            </a:r>
            <a:r>
              <a:rPr lang="en-US" sz="1050" baseline="0" dirty="0" smtClean="0">
                <a:latin typeface="Arial" panose="020B0604020202020204" pitchFamily="34" charset="0"/>
                <a:cs typeface="Arial" panose="020B0604020202020204" pitchFamily="34" charset="0"/>
              </a:rPr>
              <a:t> Houseman </a:t>
            </a:r>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ASG (Brian’s Group):</a:t>
            </a:r>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Avery Bishop</a:t>
            </a:r>
            <a:br>
              <a:rPr lang="en-US" sz="105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Matthew Norris</a:t>
            </a:r>
          </a:p>
          <a:p>
            <a:pPr lvl="0"/>
            <a:r>
              <a:rPr lang="en-US" sz="1050" dirty="0" smtClean="0">
                <a:latin typeface="Arial" panose="020B0604020202020204" pitchFamily="34" charset="0"/>
                <a:cs typeface="Arial" panose="020B0604020202020204" pitchFamily="34" charset="0"/>
              </a:rPr>
              <a:t>Ashlee</a:t>
            </a:r>
            <a:r>
              <a:rPr lang="en-US" sz="1050" baseline="0" dirty="0" smtClean="0">
                <a:latin typeface="Arial" panose="020B0604020202020204" pitchFamily="34" charset="0"/>
                <a:cs typeface="Arial" panose="020B0604020202020204" pitchFamily="34" charset="0"/>
              </a:rPr>
              <a:t> Stem</a:t>
            </a:r>
            <a:r>
              <a:rPr lang="en-US" sz="1050" dirty="0">
                <a:latin typeface="Arial" panose="020B0604020202020204" pitchFamily="34" charset="0"/>
                <a:cs typeface="Arial" panose="020B0604020202020204" pitchFamily="34" charset="0"/>
              </a:rPr>
              <a:t/>
            </a:r>
            <a:br>
              <a:rPr lang="en-US" sz="1050" dirty="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1050" b="1" u="sng" dirty="0" smtClean="0">
                <a:latin typeface="Arial" panose="020B0604020202020204" pitchFamily="34" charset="0"/>
                <a:cs typeface="Arial" panose="020B0604020202020204" pitchFamily="34" charset="0"/>
              </a:rPr>
              <a:t>MACG </a:t>
            </a:r>
            <a:r>
              <a:rPr lang="en-US" sz="1050" b="1" u="sng" dirty="0">
                <a:latin typeface="Arial" panose="020B0604020202020204" pitchFamily="34" charset="0"/>
                <a:cs typeface="Arial" panose="020B0604020202020204" pitchFamily="34" charset="0"/>
              </a:rPr>
              <a:t>(Linda’s Group):</a:t>
            </a:r>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Jaime Galvez (Welcome back!)</a:t>
            </a:r>
          </a:p>
          <a:p>
            <a:pPr lvl="0"/>
            <a:r>
              <a:rPr lang="en-US" sz="1050" dirty="0" smtClean="0">
                <a:latin typeface="Arial" panose="020B0604020202020204" pitchFamily="34" charset="0"/>
                <a:cs typeface="Arial" panose="020B0604020202020204" pitchFamily="34" charset="0"/>
              </a:rPr>
              <a:t>Christine Hill</a:t>
            </a:r>
          </a:p>
          <a:p>
            <a:pPr lvl="0"/>
            <a:r>
              <a:rPr lang="en-US" sz="1050" dirty="0" smtClean="0">
                <a:latin typeface="Arial" panose="020B0604020202020204" pitchFamily="34" charset="0"/>
                <a:cs typeface="Arial" panose="020B0604020202020204" pitchFamily="34" charset="0"/>
              </a:rPr>
              <a:t>Karla Santiago</a:t>
            </a:r>
          </a:p>
          <a:p>
            <a:pPr lvl="0"/>
            <a:r>
              <a:rPr lang="en-US" sz="1050" dirty="0" smtClean="0">
                <a:latin typeface="Arial" panose="020B0604020202020204" pitchFamily="34" charset="0"/>
                <a:cs typeface="Arial" panose="020B0604020202020204" pitchFamily="34" charset="0"/>
              </a:rPr>
              <a:t>Melanie Suris- Rodrigues </a:t>
            </a:r>
          </a:p>
          <a:p>
            <a:pPr lvl="0"/>
            <a:endParaRPr lang="en-US" sz="1050" dirty="0" smtClean="0">
              <a:latin typeface="Arial" panose="020B0604020202020204" pitchFamily="34" charset="0"/>
              <a:cs typeface="Arial" panose="020B0604020202020204" pitchFamily="34" charset="0"/>
            </a:endParaRPr>
          </a:p>
          <a:p>
            <a:r>
              <a:rPr lang="en-US" sz="1050" b="1" u="sng" dirty="0" smtClean="0">
                <a:latin typeface="Arial" panose="020B0604020202020204" pitchFamily="34" charset="0"/>
                <a:cs typeface="Arial" panose="020B0604020202020204" pitchFamily="34" charset="0"/>
              </a:rPr>
              <a:t>ABSG (Leisa’s Group):</a:t>
            </a:r>
            <a:endParaRPr lang="en-US" sz="1050" dirty="0" smtClean="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Estelle Sarricks</a:t>
            </a:r>
            <a:r>
              <a:rPr lang="en-US" sz="1050" baseline="0" dirty="0" smtClean="0">
                <a:latin typeface="Arial" panose="020B0604020202020204" pitchFamily="34" charset="0"/>
                <a:cs typeface="Arial" panose="020B0604020202020204" pitchFamily="34" charset="0"/>
              </a:rPr>
              <a:t> (on detail)</a:t>
            </a:r>
          </a:p>
          <a:p>
            <a:pPr lvl="0"/>
            <a:endParaRPr lang="en-US" sz="1050" baseline="0" dirty="0" smtClean="0">
              <a:latin typeface="Arial" panose="020B0604020202020204" pitchFamily="34" charset="0"/>
              <a:cs typeface="Arial" panose="020B0604020202020204" pitchFamily="34" charset="0"/>
            </a:endParaRPr>
          </a:p>
          <a:p>
            <a:r>
              <a:rPr lang="en-US" sz="1050" b="1" u="sng" dirty="0" smtClean="0">
                <a:latin typeface="Arial" panose="020B0604020202020204" pitchFamily="34" charset="0"/>
                <a:cs typeface="Arial" panose="020B0604020202020204" pitchFamily="34" charset="0"/>
              </a:rPr>
              <a:t>BOS (Dan’s Group):</a:t>
            </a:r>
            <a:endParaRPr lang="en-US" sz="1050" dirty="0" smtClean="0">
              <a:latin typeface="Arial" panose="020B0604020202020204" pitchFamily="34" charset="0"/>
              <a:cs typeface="Arial" panose="020B0604020202020204" pitchFamily="34" charset="0"/>
            </a:endParaRPr>
          </a:p>
          <a:p>
            <a:r>
              <a:rPr lang="en-US" sz="1050" kern="1200" dirty="0" smtClean="0">
                <a:solidFill>
                  <a:schemeClr val="tx1"/>
                </a:solidFill>
                <a:effectLst/>
                <a:latin typeface="Arial" panose="020B0604020202020204" pitchFamily="34" charset="0"/>
                <a:ea typeface="+mn-ea"/>
                <a:cs typeface="Arial" panose="020B0604020202020204" pitchFamily="34" charset="0"/>
              </a:rPr>
              <a:t>Chris Motsiopoulos  (HHS SES Candidate Development Program)</a:t>
            </a:r>
          </a:p>
          <a:p>
            <a:endParaRPr lang="en-US" sz="1050" kern="1200" dirty="0" smtClean="0">
              <a:solidFill>
                <a:schemeClr val="tx1"/>
              </a:solidFill>
              <a:effectLst/>
              <a:latin typeface="Arial" panose="020B0604020202020204" pitchFamily="34" charset="0"/>
              <a:ea typeface="+mn-ea"/>
              <a:cs typeface="Arial" panose="020B0604020202020204" pitchFamily="34" charset="0"/>
            </a:endParaRPr>
          </a:p>
          <a:p>
            <a:endParaRPr lang="en-US" sz="1050" kern="1200" dirty="0" smtClean="0">
              <a:solidFill>
                <a:schemeClr val="tx1"/>
              </a:solidFill>
              <a:effectLst/>
              <a:latin typeface="Arial" panose="020B0604020202020204" pitchFamily="34" charset="0"/>
              <a:ea typeface="+mn-ea"/>
              <a:cs typeface="Arial" panose="020B0604020202020204" pitchFamily="34" charset="0"/>
            </a:endParaRPr>
          </a:p>
          <a:p>
            <a:r>
              <a:rPr lang="en-US" sz="1050" kern="1200" dirty="0" smtClean="0">
                <a:solidFill>
                  <a:schemeClr val="tx1"/>
                </a:solidFill>
                <a:effectLst/>
                <a:latin typeface="Arial" panose="020B0604020202020204" pitchFamily="34" charset="0"/>
                <a:ea typeface="+mn-ea"/>
                <a:cs typeface="Arial" panose="020B0604020202020204" pitchFamily="34" charset="0"/>
              </a:rPr>
              <a:t>…speaking</a:t>
            </a:r>
            <a:r>
              <a:rPr lang="en-US" sz="1050" kern="1200" baseline="0" dirty="0" smtClean="0">
                <a:solidFill>
                  <a:schemeClr val="tx1"/>
                </a:solidFill>
                <a:effectLst/>
                <a:latin typeface="Arial" panose="020B0604020202020204" pitchFamily="34" charset="0"/>
                <a:ea typeface="+mn-ea"/>
                <a:cs typeface="Arial" panose="020B0604020202020204" pitchFamily="34" charset="0"/>
              </a:rPr>
              <a:t> of details…we also have Lou Anderson on detail to MACG.</a:t>
            </a:r>
            <a:endParaRPr lang="en-US" sz="1050" kern="1200" dirty="0" smtClean="0">
              <a:solidFill>
                <a:schemeClr val="tx1"/>
              </a:solidFill>
              <a:effectLst/>
              <a:latin typeface="Arial" panose="020B0604020202020204" pitchFamily="34" charset="0"/>
              <a:ea typeface="+mn-ea"/>
              <a:cs typeface="Arial" panose="020B0604020202020204" pitchFamily="34" charset="0"/>
            </a:endParaRPr>
          </a:p>
          <a:p>
            <a:pPr lvl="0"/>
            <a:endParaRPr lang="en-US" sz="1050" dirty="0">
              <a:latin typeface="Arial" panose="020B0604020202020204" pitchFamily="34" charset="0"/>
              <a:cs typeface="Arial" panose="020B0604020202020204" pitchFamily="34" charset="0"/>
            </a:endParaRPr>
          </a:p>
          <a:p>
            <a:pPr lvl="0"/>
            <a:r>
              <a:rPr lang="en-US" sz="1050" dirty="0" smtClean="0">
                <a:latin typeface="Arial" panose="020B0604020202020204" pitchFamily="34" charset="0"/>
                <a:cs typeface="Arial" panose="020B0604020202020204" pitchFamily="34" charset="0"/>
              </a:rPr>
              <a:t>Let’s </a:t>
            </a:r>
            <a:r>
              <a:rPr lang="en-US" sz="1050" dirty="0">
                <a:latin typeface="Arial" panose="020B0604020202020204" pitchFamily="34" charset="0"/>
                <a:cs typeface="Arial" panose="020B0604020202020204" pitchFamily="34" charset="0"/>
              </a:rPr>
              <a:t>welcome them all with a round of applause!</a:t>
            </a:r>
          </a:p>
          <a:p>
            <a:r>
              <a:rPr lang="en-US" sz="1100" dirty="0"/>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368502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90685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906851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07/12/2012</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04635DB-A3F0-4075-815E-840842C9021E}" type="slidenum">
              <a:rPr lang="en-US" smtClean="0"/>
              <a:pPr/>
              <a:t>‹#›</a:t>
            </a:fld>
            <a:endParaRPr lang="en-US" dirty="0"/>
          </a:p>
        </p:txBody>
      </p:sp>
      <p:sp>
        <p:nvSpPr>
          <p:cNvPr id="7" name="Title 1"/>
          <p:cNvSpPr txBox="1">
            <a:spLocks/>
          </p:cNvSpPr>
          <p:nvPr userDrawn="1"/>
        </p:nvSpPr>
        <p:spPr>
          <a:xfrm>
            <a:off x="0" y="0"/>
            <a:ext cx="9144000" cy="1417638"/>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Content Placeholder 11"/>
          <p:cNvSpPr>
            <a:spLocks noGrp="1"/>
          </p:cNvSpPr>
          <p:nvPr userDrawn="1">
            <p:ph idx="1"/>
          </p:nvPr>
        </p:nvSpPr>
        <p:spPr>
          <a:xfrm>
            <a:off x="457200" y="1600200"/>
            <a:ext cx="8229600" cy="4525963"/>
          </a:xfrm>
        </p:spPr>
        <p:txBody>
          <a:bodyPr/>
          <a:lstStyle/>
          <a:p>
            <a:endParaRPr lang="en-US" dirty="0"/>
          </a:p>
        </p:txBody>
      </p:sp>
      <p:sp>
        <p:nvSpPr>
          <p:cNvPr id="11" name="Title 10"/>
          <p:cNvSpPr>
            <a:spLocks noGrp="1"/>
          </p:cNvSpPr>
          <p:nvPr userDrawn="1">
            <p:ph type="title"/>
          </p:nvPr>
        </p:nvSpPr>
        <p:spPr>
          <a:xfrm>
            <a:off x="457200" y="274638"/>
            <a:ext cx="8229600" cy="1143000"/>
          </a:xfrm>
        </p:spPr>
        <p:txBody>
          <a:bodyPr/>
          <a:lstStyle>
            <a:lvl1pPr>
              <a:defRPr baseline="0">
                <a:solidFill>
                  <a:schemeClr val="bg1"/>
                </a:solidFill>
              </a:defRPr>
            </a:lvl1pPr>
          </a:lstStyle>
          <a:p>
            <a:endParaRPr lang="en-US" dirty="0"/>
          </a:p>
        </p:txBody>
      </p:sp>
    </p:spTree>
    <p:extLst>
      <p:ext uri="{BB962C8B-B14F-4D97-AF65-F5344CB8AC3E}">
        <p14:creationId xmlns:p14="http://schemas.microsoft.com/office/powerpoint/2010/main" val="22984984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 id="2147483881" r:id="rId21"/>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title="Business Ethics, Conflicts of Interest and Compliance"/>
          <p:cNvGraphicFramePr/>
          <p:nvPr>
            <p:extLst>
              <p:ext uri="{D42A27DB-BD31-4B8C-83A1-F6EECF244321}">
                <p14:modId xmlns:p14="http://schemas.microsoft.com/office/powerpoint/2010/main" val="1253960898"/>
              </p:ext>
            </p:extLst>
          </p:nvPr>
        </p:nvGraphicFramePr>
        <p:xfrm>
          <a:off x="990600" y="990599"/>
          <a:ext cx="7239000" cy="5029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743200" y="5257800"/>
            <a:ext cx="2743200" cy="369332"/>
          </a:xfrm>
          <a:prstGeom prst="rect">
            <a:avLst/>
          </a:prstGeom>
          <a:noFill/>
        </p:spPr>
        <p:txBody>
          <a:bodyPr wrap="square" rtlCol="0">
            <a:spAutoFit/>
          </a:bodyPr>
          <a:lstStyle/>
          <a:p>
            <a:r>
              <a:rPr lang="en-US" dirty="0" smtClean="0">
                <a:solidFill>
                  <a:schemeClr val="bg1"/>
                </a:solidFill>
              </a:rPr>
              <a:t>October 30, 2015</a:t>
            </a:r>
            <a:endParaRPr lang="en-US" dirty="0">
              <a:solidFill>
                <a:schemeClr val="bg1"/>
              </a:solidFill>
            </a:endParaRPr>
          </a:p>
        </p:txBody>
      </p:sp>
      <p:sp>
        <p:nvSpPr>
          <p:cNvPr id="2" name="Title 1"/>
          <p:cNvSpPr>
            <a:spLocks noGrp="1"/>
          </p:cNvSpPr>
          <p:nvPr>
            <p:ph type="title"/>
          </p:nvPr>
        </p:nvSpPr>
        <p:spPr/>
        <p:txBody>
          <a:bodyPr>
            <a:normAutofit/>
          </a:bodyPr>
          <a:lstStyle/>
          <a:p>
            <a:r>
              <a:rPr lang="en-US" sz="2800" dirty="0">
                <a:solidFill>
                  <a:schemeClr val="accent1"/>
                </a:solidFill>
              </a:rPr>
              <a:t>2015 CONTRACTING WITH CMS CONFERENCE</a:t>
            </a:r>
          </a:p>
        </p:txBody>
      </p:sp>
      <p:pic>
        <p:nvPicPr>
          <p:cNvPr id="4" name="Picture 2" title="Business Ethics, Conflict of Interest and Complia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645299"/>
            <a:ext cx="7458075" cy="512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7261826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a:bodyPr>
          <a:lstStyle/>
          <a:p>
            <a:pPr marL="0" indent="0" defTabSz="933450">
              <a:lnSpc>
                <a:spcPct val="90000"/>
              </a:lnSpc>
              <a:spcBef>
                <a:spcPct val="0"/>
              </a:spcBef>
              <a:spcAft>
                <a:spcPct val="20000"/>
              </a:spcAft>
              <a:buNone/>
            </a:pPr>
            <a:r>
              <a:rPr lang="en-US" sz="2000" b="1" dirty="0" smtClean="0"/>
              <a:t>Pre-Award Memo for Apparent Successful Awardee</a:t>
            </a:r>
          </a:p>
          <a:p>
            <a:pPr defTabSz="711200">
              <a:lnSpc>
                <a:spcPct val="90000"/>
              </a:lnSpc>
              <a:spcBef>
                <a:spcPct val="0"/>
              </a:spcBef>
              <a:spcAft>
                <a:spcPct val="20000"/>
              </a:spcAft>
            </a:pPr>
            <a:r>
              <a:rPr lang="en-US" sz="2400" dirty="0"/>
              <a:t>Memo is Prepared by CO; part of the Official Contract File</a:t>
            </a:r>
          </a:p>
          <a:p>
            <a:pPr defTabSz="711200">
              <a:lnSpc>
                <a:spcPct val="90000"/>
              </a:lnSpc>
              <a:spcBef>
                <a:spcPct val="0"/>
              </a:spcBef>
              <a:spcAft>
                <a:spcPct val="20000"/>
              </a:spcAft>
            </a:pPr>
            <a:r>
              <a:rPr lang="en-US" sz="2400" dirty="0"/>
              <a:t>If the Apparent Successful Awardee has unresolved COIs, a more in-depth COI review </a:t>
            </a:r>
            <a:r>
              <a:rPr lang="en-US" sz="2400" u="sng" dirty="0"/>
              <a:t>must</a:t>
            </a:r>
            <a:r>
              <a:rPr lang="en-US" sz="2400" dirty="0"/>
              <a:t> take place</a:t>
            </a:r>
          </a:p>
          <a:p>
            <a:pPr marL="914400" indent="-457200" defTabSz="711200">
              <a:lnSpc>
                <a:spcPct val="90000"/>
              </a:lnSpc>
              <a:spcBef>
                <a:spcPct val="0"/>
              </a:spcBef>
              <a:spcAft>
                <a:spcPct val="20000"/>
              </a:spcAft>
            </a:pPr>
            <a:r>
              <a:rPr lang="en-US" sz="2000" dirty="0"/>
              <a:t>Reliance on previous analytical work-papers is appropriate</a:t>
            </a:r>
          </a:p>
          <a:p>
            <a:pPr marL="914400" indent="-457200" defTabSz="711200">
              <a:lnSpc>
                <a:spcPct val="90000"/>
              </a:lnSpc>
              <a:spcBef>
                <a:spcPct val="0"/>
              </a:spcBef>
              <a:spcAft>
                <a:spcPct val="20000"/>
              </a:spcAft>
            </a:pPr>
            <a:r>
              <a:rPr lang="en-US" sz="2000" dirty="0"/>
              <a:t>Documentation regarding the acceptable COI remediation is critical to a successful defense of the CO’s COI determination</a:t>
            </a:r>
          </a:p>
          <a:p>
            <a:pPr marL="914400" indent="-457200" defTabSz="711200">
              <a:lnSpc>
                <a:spcPct val="90000"/>
              </a:lnSpc>
              <a:spcBef>
                <a:spcPct val="0"/>
              </a:spcBef>
              <a:spcAft>
                <a:spcPct val="20000"/>
              </a:spcAft>
              <a:defRPr/>
            </a:pPr>
            <a:r>
              <a:rPr lang="en-US" sz="2000" dirty="0"/>
              <a:t>But, the COI determination only needs to be “reasonable”</a:t>
            </a:r>
          </a:p>
          <a:p>
            <a:pPr defTabSz="711200">
              <a:lnSpc>
                <a:spcPct val="90000"/>
              </a:lnSpc>
              <a:spcBef>
                <a:spcPct val="0"/>
              </a:spcBef>
              <a:spcAft>
                <a:spcPct val="20000"/>
              </a:spcAft>
            </a:pPr>
            <a:r>
              <a:rPr lang="en-US" sz="2400" dirty="0"/>
              <a:t>Exchanges in order to resolve Apparent Successful Awardee COIs are not “discussions”</a:t>
            </a:r>
          </a:p>
          <a:p>
            <a:pPr marL="914400" indent="-457200" defTabSz="711200">
              <a:lnSpc>
                <a:spcPct val="90000"/>
              </a:lnSpc>
              <a:spcBef>
                <a:spcPct val="0"/>
              </a:spcBef>
              <a:spcAft>
                <a:spcPct val="20000"/>
              </a:spcAft>
            </a:pPr>
            <a:r>
              <a:rPr lang="en-US" sz="2000" dirty="0"/>
              <a:t>This rule is ONLY applicable to the Apparent Successful Awardee</a:t>
            </a:r>
          </a:p>
          <a:p>
            <a:pPr marL="914400" indent="-457200" defTabSz="711200">
              <a:lnSpc>
                <a:spcPct val="90000"/>
              </a:lnSpc>
              <a:spcBef>
                <a:spcPct val="0"/>
              </a:spcBef>
              <a:spcAft>
                <a:spcPct val="20000"/>
              </a:spcAft>
            </a:pPr>
            <a:r>
              <a:rPr lang="en-US" sz="2000" u="sng" dirty="0"/>
              <a:t>Caution</a:t>
            </a:r>
            <a:r>
              <a:rPr lang="en-US" sz="2000" dirty="0"/>
              <a:t> – If an acceptable COI resolution plan requires changes to the proposal and/or proposed subcontractors which is material to the proposal’s technical or cost aspects, CMS may be required to reopen discussions</a:t>
            </a:r>
            <a:endParaRPr lang="en-US" sz="2400" dirty="0"/>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10</a:t>
            </a:fld>
            <a:endParaRPr lang="en-US" dirty="0"/>
          </a:p>
        </p:txBody>
      </p:sp>
    </p:spTree>
    <p:extLst>
      <p:ext uri="{BB962C8B-B14F-4D97-AF65-F5344CB8AC3E}">
        <p14:creationId xmlns:p14="http://schemas.microsoft.com/office/powerpoint/2010/main" val="273417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fontScale="77500" lnSpcReduction="20000"/>
          </a:bodyPr>
          <a:lstStyle/>
          <a:p>
            <a:pPr marL="0" indent="0" defTabSz="933450">
              <a:lnSpc>
                <a:spcPct val="90000"/>
              </a:lnSpc>
              <a:spcBef>
                <a:spcPct val="0"/>
              </a:spcBef>
              <a:spcAft>
                <a:spcPct val="20000"/>
              </a:spcAft>
              <a:buNone/>
            </a:pPr>
            <a:r>
              <a:rPr lang="en-US" sz="3000" b="1" dirty="0" smtClean="0"/>
              <a:t>Business Ethics, COI and Compliance</a:t>
            </a:r>
          </a:p>
          <a:p>
            <a:pPr defTabSz="711200">
              <a:lnSpc>
                <a:spcPct val="90000"/>
              </a:lnSpc>
              <a:spcBef>
                <a:spcPct val="0"/>
              </a:spcBef>
              <a:spcAft>
                <a:spcPct val="20000"/>
              </a:spcAft>
            </a:pPr>
            <a:r>
              <a:rPr lang="en-US" sz="2800" dirty="0"/>
              <a:t>Under FAR 9.5, Conflict of Interest Rules Do Not Exclude Small Businesses</a:t>
            </a:r>
          </a:p>
          <a:p>
            <a:pPr defTabSz="711200">
              <a:lnSpc>
                <a:spcPct val="90000"/>
              </a:lnSpc>
              <a:spcBef>
                <a:spcPct val="0"/>
              </a:spcBef>
              <a:spcAft>
                <a:spcPct val="20000"/>
              </a:spcAft>
            </a:pPr>
            <a:r>
              <a:rPr lang="en-US" sz="2800" dirty="0"/>
              <a:t>Under FAR 3.10 Business Ethics and Compliance Programs also Apply to Small Business </a:t>
            </a:r>
          </a:p>
          <a:p>
            <a:pPr marL="914400" indent="-457200" defTabSz="711200">
              <a:lnSpc>
                <a:spcPct val="90000"/>
              </a:lnSpc>
              <a:spcBef>
                <a:spcPct val="0"/>
              </a:spcBef>
              <a:spcAft>
                <a:spcPct val="20000"/>
              </a:spcAft>
            </a:pPr>
            <a:r>
              <a:rPr lang="en-US" sz="2800" dirty="0"/>
              <a:t>Formal Internal Controls and Training required where the prime contract or subcontract amount exceeds $5 Million </a:t>
            </a:r>
            <a:r>
              <a:rPr lang="en-US" sz="2800" u="sng" dirty="0"/>
              <a:t>in value</a:t>
            </a:r>
          </a:p>
          <a:p>
            <a:pPr marL="914400" indent="-457200" defTabSz="711200">
              <a:lnSpc>
                <a:spcPct val="90000"/>
              </a:lnSpc>
              <a:spcBef>
                <a:spcPct val="0"/>
              </a:spcBef>
              <a:spcAft>
                <a:spcPct val="20000"/>
              </a:spcAft>
            </a:pPr>
            <a:r>
              <a:rPr lang="en-US" sz="2800" dirty="0"/>
              <a:t>Regardless of the threshold, a Small Business must have a Code of Business Ethics and Conduct</a:t>
            </a:r>
          </a:p>
          <a:p>
            <a:pPr defTabSz="711200">
              <a:lnSpc>
                <a:spcPct val="90000"/>
              </a:lnSpc>
              <a:spcBef>
                <a:spcPct val="0"/>
              </a:spcBef>
              <a:spcAft>
                <a:spcPct val="20000"/>
              </a:spcAft>
              <a:defRPr/>
            </a:pPr>
            <a:r>
              <a:rPr lang="en-US" sz="2800" dirty="0"/>
              <a:t>US Sentencing Guidelines note that the difference between small and large business for compliance program effectiveness determination is only the degree of formality</a:t>
            </a:r>
          </a:p>
          <a:p>
            <a:pPr defTabSz="711200">
              <a:lnSpc>
                <a:spcPct val="90000"/>
              </a:lnSpc>
              <a:spcBef>
                <a:spcPct val="0"/>
              </a:spcBef>
              <a:spcAft>
                <a:spcPct val="20000"/>
              </a:spcAft>
              <a:defRPr/>
            </a:pPr>
            <a:r>
              <a:rPr lang="en-US" sz="2800" dirty="0"/>
              <a:t>CMS’ position is Small Business must Demonstrate an Effective Compliance Program especially regarding Fraud, Waste and Abuse, and COI detection and remediation</a:t>
            </a:r>
          </a:p>
          <a:p>
            <a:pPr marL="914400" indent="-457200" defTabSz="711200">
              <a:lnSpc>
                <a:spcPct val="90000"/>
              </a:lnSpc>
              <a:spcBef>
                <a:spcPct val="0"/>
              </a:spcBef>
              <a:spcAft>
                <a:spcPct val="20000"/>
              </a:spcAft>
            </a:pPr>
            <a:r>
              <a:rPr lang="en-US" sz="2400" dirty="0"/>
              <a:t>Justified because CMS programs are generally high-risk, high-profile and under intense scrutiny</a:t>
            </a:r>
          </a:p>
          <a:p>
            <a:pPr marL="914400" indent="-457200" defTabSz="711200">
              <a:lnSpc>
                <a:spcPct val="90000"/>
              </a:lnSpc>
              <a:spcBef>
                <a:spcPct val="0"/>
              </a:spcBef>
              <a:spcAft>
                <a:spcPct val="20000"/>
              </a:spcAft>
            </a:pPr>
            <a:r>
              <a:rPr lang="en-US" sz="2400" dirty="0"/>
              <a:t>The Degree of Formality can be tailored to the size of the entity, and magnitude of the CMS business</a:t>
            </a:r>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11</a:t>
            </a:fld>
            <a:endParaRPr lang="en-US" dirty="0"/>
          </a:p>
        </p:txBody>
      </p:sp>
    </p:spTree>
    <p:extLst>
      <p:ext uri="{BB962C8B-B14F-4D97-AF65-F5344CB8AC3E}">
        <p14:creationId xmlns:p14="http://schemas.microsoft.com/office/powerpoint/2010/main" val="28402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fontScale="92500" lnSpcReduction="10000"/>
          </a:bodyPr>
          <a:lstStyle/>
          <a:p>
            <a:pPr marL="0" indent="0" defTabSz="933450">
              <a:lnSpc>
                <a:spcPct val="90000"/>
              </a:lnSpc>
              <a:spcBef>
                <a:spcPct val="0"/>
              </a:spcBef>
              <a:spcAft>
                <a:spcPct val="20000"/>
              </a:spcAft>
              <a:buNone/>
            </a:pPr>
            <a:r>
              <a:rPr lang="en-US" sz="3000" b="1" dirty="0" smtClean="0"/>
              <a:t>HCA Waiver</a:t>
            </a:r>
          </a:p>
          <a:p>
            <a:pPr defTabSz="711200">
              <a:lnSpc>
                <a:spcPct val="90000"/>
              </a:lnSpc>
              <a:spcBef>
                <a:spcPct val="0"/>
              </a:spcBef>
              <a:spcAft>
                <a:spcPct val="20000"/>
              </a:spcAft>
            </a:pPr>
            <a:r>
              <a:rPr lang="en-US" sz="2800" dirty="0"/>
              <a:t>If the Apparent Successful Awardee has COIs which cannot be adequately resolved to the CO’s satisfaction, then a CO’s request for Waiver may be required  </a:t>
            </a:r>
          </a:p>
          <a:p>
            <a:pPr marL="914400" indent="-457200" defTabSz="711200">
              <a:lnSpc>
                <a:spcPct val="90000"/>
              </a:lnSpc>
              <a:spcBef>
                <a:spcPct val="0"/>
              </a:spcBef>
              <a:spcAft>
                <a:spcPct val="20000"/>
              </a:spcAft>
            </a:pPr>
            <a:r>
              <a:rPr lang="en-US" sz="2400" dirty="0"/>
              <a:t>This remedy should not occur often – </a:t>
            </a:r>
            <a:r>
              <a:rPr lang="en-US" sz="2400" u="sng" dirty="0"/>
              <a:t>rare event</a:t>
            </a:r>
          </a:p>
          <a:p>
            <a:pPr marL="914400" indent="-457200" defTabSz="711200">
              <a:lnSpc>
                <a:spcPct val="90000"/>
              </a:lnSpc>
              <a:spcBef>
                <a:spcPct val="0"/>
              </a:spcBef>
              <a:spcAft>
                <a:spcPct val="20000"/>
              </a:spcAft>
            </a:pPr>
            <a:r>
              <a:rPr lang="en-US" sz="2400" dirty="0"/>
              <a:t>Should only be considered an option for post-award performance business risk, not for procurement integrity risk</a:t>
            </a:r>
          </a:p>
          <a:p>
            <a:pPr defTabSz="711200">
              <a:lnSpc>
                <a:spcPct val="90000"/>
              </a:lnSpc>
              <a:spcBef>
                <a:spcPct val="0"/>
              </a:spcBef>
              <a:spcAft>
                <a:spcPct val="20000"/>
              </a:spcAft>
              <a:defRPr/>
            </a:pPr>
            <a:r>
              <a:rPr lang="en-US" sz="2800" dirty="0"/>
              <a:t>CMS Request for HCA Waiver Memo Prepared by CO</a:t>
            </a:r>
          </a:p>
          <a:p>
            <a:pPr marL="914400" indent="-457200" defTabSz="711200">
              <a:lnSpc>
                <a:spcPct val="90000"/>
              </a:lnSpc>
              <a:spcBef>
                <a:spcPct val="0"/>
              </a:spcBef>
              <a:spcAft>
                <a:spcPct val="20000"/>
              </a:spcAft>
            </a:pPr>
            <a:r>
              <a:rPr lang="en-US" sz="2400" dirty="0"/>
              <a:t>Justifies the CO’s determination for the needed waiver</a:t>
            </a:r>
          </a:p>
          <a:p>
            <a:pPr marL="1257300" defTabSz="711200">
              <a:lnSpc>
                <a:spcPct val="90000"/>
              </a:lnSpc>
              <a:spcBef>
                <a:spcPct val="0"/>
              </a:spcBef>
              <a:spcAft>
                <a:spcPct val="20000"/>
              </a:spcAft>
            </a:pPr>
            <a:r>
              <a:rPr lang="en-US" sz="2400" dirty="0"/>
              <a:t>Must always be in the Government’s best interest despite COI</a:t>
            </a:r>
          </a:p>
          <a:p>
            <a:pPr marL="1257300" defTabSz="711200">
              <a:lnSpc>
                <a:spcPct val="90000"/>
              </a:lnSpc>
              <a:spcBef>
                <a:spcPct val="0"/>
              </a:spcBef>
              <a:spcAft>
                <a:spcPct val="20000"/>
              </a:spcAft>
            </a:pPr>
            <a:r>
              <a:rPr lang="en-US" sz="2400" dirty="0"/>
              <a:t>No other viable solution – fully explained</a:t>
            </a:r>
          </a:p>
          <a:p>
            <a:pPr marL="914400" indent="-457200" defTabSz="711200">
              <a:lnSpc>
                <a:spcPct val="90000"/>
              </a:lnSpc>
              <a:spcBef>
                <a:spcPct val="0"/>
              </a:spcBef>
              <a:spcAft>
                <a:spcPct val="20000"/>
              </a:spcAft>
            </a:pPr>
            <a:r>
              <a:rPr lang="en-US" sz="2400" dirty="0"/>
              <a:t>Only the HCA or designee can grant the</a:t>
            </a:r>
            <a:r>
              <a:rPr lang="en-US" sz="2800" dirty="0"/>
              <a:t> </a:t>
            </a:r>
            <a:r>
              <a:rPr lang="en-US" sz="2400" dirty="0"/>
              <a:t>waiver</a:t>
            </a:r>
            <a:r>
              <a:rPr lang="en-US" sz="2800" dirty="0"/>
              <a:t> </a:t>
            </a:r>
          </a:p>
          <a:p>
            <a:pPr marL="914400" indent="-457200" defTabSz="711200">
              <a:lnSpc>
                <a:spcPct val="90000"/>
              </a:lnSpc>
              <a:spcBef>
                <a:spcPct val="0"/>
              </a:spcBef>
              <a:spcAft>
                <a:spcPct val="20000"/>
              </a:spcAft>
            </a:pPr>
            <a:r>
              <a:rPr lang="en-US" sz="2400" dirty="0"/>
              <a:t>Waiver Memo Becomes Part of the Official Contract File</a:t>
            </a:r>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12</a:t>
            </a:fld>
            <a:endParaRPr lang="en-US" dirty="0"/>
          </a:p>
        </p:txBody>
      </p:sp>
    </p:spTree>
    <p:extLst>
      <p:ext uri="{BB962C8B-B14F-4D97-AF65-F5344CB8AC3E}">
        <p14:creationId xmlns:p14="http://schemas.microsoft.com/office/powerpoint/2010/main" val="1085444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fontScale="85000" lnSpcReduction="20000"/>
          </a:bodyPr>
          <a:lstStyle/>
          <a:p>
            <a:pPr marL="0" indent="0" defTabSz="933450">
              <a:lnSpc>
                <a:spcPct val="90000"/>
              </a:lnSpc>
              <a:spcBef>
                <a:spcPct val="0"/>
              </a:spcBef>
              <a:spcAft>
                <a:spcPct val="20000"/>
              </a:spcAft>
              <a:buNone/>
            </a:pPr>
            <a:r>
              <a:rPr lang="en-US" sz="3000" b="1" dirty="0" smtClean="0"/>
              <a:t>Post-Award COIs</a:t>
            </a:r>
          </a:p>
          <a:p>
            <a:pPr defTabSz="711200">
              <a:lnSpc>
                <a:spcPct val="90000"/>
              </a:lnSpc>
              <a:spcBef>
                <a:spcPct val="0"/>
              </a:spcBef>
              <a:spcAft>
                <a:spcPct val="20000"/>
              </a:spcAft>
            </a:pPr>
            <a:r>
              <a:rPr lang="en-US" sz="2800" dirty="0"/>
              <a:t>Both the Long and Short versions of Section H.1 have the same requirements post-award</a:t>
            </a:r>
          </a:p>
          <a:p>
            <a:pPr defTabSz="711200">
              <a:lnSpc>
                <a:spcPct val="90000"/>
              </a:lnSpc>
              <a:spcBef>
                <a:spcPct val="0"/>
              </a:spcBef>
              <a:spcAft>
                <a:spcPct val="20000"/>
              </a:spcAft>
            </a:pPr>
            <a:r>
              <a:rPr lang="en-US" sz="2800" dirty="0"/>
              <a:t>Primarily used as a contingent against the development of post-award COIs due to changing business environment, mergers/ acquisitions, and new contract opportunities</a:t>
            </a:r>
          </a:p>
          <a:p>
            <a:pPr defTabSz="711200">
              <a:lnSpc>
                <a:spcPct val="90000"/>
              </a:lnSpc>
              <a:spcBef>
                <a:spcPct val="0"/>
              </a:spcBef>
              <a:spcAft>
                <a:spcPct val="20000"/>
              </a:spcAft>
              <a:defRPr/>
            </a:pPr>
            <a:r>
              <a:rPr lang="en-US" sz="2800" dirty="0"/>
              <a:t>Attachments </a:t>
            </a:r>
            <a:r>
              <a:rPr lang="en-US" sz="2800" dirty="0" err="1"/>
              <a:t>J.x</a:t>
            </a:r>
            <a:r>
              <a:rPr lang="en-US" sz="2800" dirty="0"/>
              <a:t> and </a:t>
            </a:r>
            <a:r>
              <a:rPr lang="en-US" sz="2800" dirty="0" err="1"/>
              <a:t>J.y</a:t>
            </a:r>
            <a:r>
              <a:rPr lang="en-US" sz="2800" dirty="0"/>
              <a:t> are included in the contract for the same reason regardless of which clause (long or short) was used in the solicitation materials</a:t>
            </a:r>
          </a:p>
          <a:p>
            <a:pPr defTabSz="711200">
              <a:lnSpc>
                <a:spcPct val="90000"/>
              </a:lnSpc>
              <a:spcBef>
                <a:spcPct val="0"/>
              </a:spcBef>
              <a:spcAft>
                <a:spcPct val="20000"/>
              </a:spcAft>
              <a:defRPr/>
            </a:pPr>
            <a:r>
              <a:rPr lang="en-US" sz="2800" dirty="0"/>
              <a:t>If a COI arises, Section H.1 </a:t>
            </a:r>
            <a:r>
              <a:rPr lang="en-US" sz="2800" u="sng" dirty="0"/>
              <a:t>Requires Timely Disclosure</a:t>
            </a:r>
            <a:r>
              <a:rPr lang="en-US" sz="2800" dirty="0"/>
              <a:t> to the CO</a:t>
            </a:r>
          </a:p>
          <a:p>
            <a:pPr marL="914400" indent="-457200" defTabSz="711200">
              <a:lnSpc>
                <a:spcPct val="90000"/>
              </a:lnSpc>
              <a:spcBef>
                <a:spcPct val="0"/>
              </a:spcBef>
              <a:spcAft>
                <a:spcPct val="20000"/>
              </a:spcAft>
            </a:pPr>
            <a:r>
              <a:rPr lang="en-US" sz="2400" dirty="0"/>
              <a:t>Use Attachment </a:t>
            </a:r>
            <a:r>
              <a:rPr lang="en-US" sz="2400" dirty="0" err="1"/>
              <a:t>J.x</a:t>
            </a:r>
            <a:r>
              <a:rPr lang="en-US" sz="2400" dirty="0"/>
              <a:t> to provide the CO disclosure information on the newly developed COI</a:t>
            </a:r>
          </a:p>
          <a:p>
            <a:pPr marL="1257300" defTabSz="711200">
              <a:lnSpc>
                <a:spcPct val="90000"/>
              </a:lnSpc>
              <a:spcBef>
                <a:spcPct val="0"/>
              </a:spcBef>
              <a:spcAft>
                <a:spcPct val="20000"/>
              </a:spcAft>
            </a:pPr>
            <a:r>
              <a:rPr lang="en-US" sz="2000" dirty="0"/>
              <a:t>A similar analysis will occur as described for the pre-award process</a:t>
            </a:r>
          </a:p>
          <a:p>
            <a:pPr marL="914400" indent="-457200" defTabSz="711200">
              <a:lnSpc>
                <a:spcPct val="90000"/>
              </a:lnSpc>
              <a:spcBef>
                <a:spcPct val="0"/>
              </a:spcBef>
              <a:spcAft>
                <a:spcPct val="20000"/>
              </a:spcAft>
            </a:pPr>
            <a:r>
              <a:rPr lang="en-US" sz="2400" dirty="0"/>
              <a:t>Use Attachment </a:t>
            </a:r>
            <a:r>
              <a:rPr lang="en-US" sz="2400" dirty="0" err="1"/>
              <a:t>J.y</a:t>
            </a:r>
            <a:r>
              <a:rPr lang="en-US" sz="2400" dirty="0"/>
              <a:t> to gather information on director, key personnel and managers as described  under the pre-award process</a:t>
            </a:r>
          </a:p>
          <a:p>
            <a:pPr marL="1257300" defTabSz="711200">
              <a:lnSpc>
                <a:spcPct val="90000"/>
              </a:lnSpc>
              <a:spcBef>
                <a:spcPct val="0"/>
              </a:spcBef>
              <a:spcAft>
                <a:spcPct val="20000"/>
              </a:spcAft>
            </a:pPr>
            <a:r>
              <a:rPr lang="en-US" sz="2000" dirty="0"/>
              <a:t>This information NOT provided to CMS; only the compliance officer certification is submitted to CMS</a:t>
            </a:r>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13</a:t>
            </a:fld>
            <a:endParaRPr lang="en-US" dirty="0"/>
          </a:p>
        </p:txBody>
      </p:sp>
    </p:spTree>
    <p:extLst>
      <p:ext uri="{BB962C8B-B14F-4D97-AF65-F5344CB8AC3E}">
        <p14:creationId xmlns:p14="http://schemas.microsoft.com/office/powerpoint/2010/main" val="297189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486400"/>
          </a:xfrm>
        </p:spPr>
        <p:txBody>
          <a:bodyPr>
            <a:normAutofit fontScale="62500" lnSpcReduction="20000"/>
          </a:bodyPr>
          <a:lstStyle/>
          <a:p>
            <a:r>
              <a:rPr lang="en-US" sz="3600" b="1" dirty="0"/>
              <a:t>General</a:t>
            </a:r>
          </a:p>
          <a:p>
            <a:pPr marL="685800"/>
            <a:r>
              <a:rPr lang="en-US" sz="2400" dirty="0"/>
              <a:t>Q: Will CMS modify existing contracts with this H.1 clause?</a:t>
            </a:r>
          </a:p>
          <a:p>
            <a:pPr marL="685800"/>
            <a:r>
              <a:rPr lang="en-US" sz="2400" dirty="0"/>
              <a:t>A: This new process became effective October 1, 2015.  Is intended as a “going forward” requirement for “new awards” (including those currently in the pre-award stage). Generally, for post award/existing contracts it will be at the CO’s discretion.  However, in some instances where the contract has a relatively long POP, or the program is high profile/high risk, then a contract mod to include these new Materials may be appropriate.   </a:t>
            </a:r>
            <a:endParaRPr lang="en-US" sz="2400" b="1" dirty="0"/>
          </a:p>
          <a:p>
            <a:pPr lvl="0"/>
            <a:r>
              <a:rPr lang="en-US" sz="3600" b="1" dirty="0">
                <a:solidFill>
                  <a:prstClr val="black"/>
                </a:solidFill>
              </a:rPr>
              <a:t>COI Clause H.1</a:t>
            </a:r>
            <a:endParaRPr lang="en-US" sz="3600" b="1" dirty="0">
              <a:solidFill>
                <a:srgbClr val="00B050"/>
              </a:solidFill>
            </a:endParaRPr>
          </a:p>
          <a:p>
            <a:pPr marL="685800" lvl="0"/>
            <a:r>
              <a:rPr lang="en-US" sz="2400" dirty="0">
                <a:solidFill>
                  <a:prstClr val="black"/>
                </a:solidFill>
              </a:rPr>
              <a:t>Q:  There is a “potential post-award audit” requirement mentioned in COI Clause H.1.  What is meant by this, and how is this audit different than the audit requirements currently included in many CMS contracts?</a:t>
            </a:r>
          </a:p>
          <a:p>
            <a:pPr marL="685800" lvl="0"/>
            <a:r>
              <a:rPr lang="en-US" sz="2400" dirty="0">
                <a:solidFill>
                  <a:prstClr val="black"/>
                </a:solidFill>
              </a:rPr>
              <a:t>A:  Generally CMS contracts contain an </a:t>
            </a:r>
            <a:r>
              <a:rPr lang="en-US" sz="2400" u="sng" dirty="0">
                <a:solidFill>
                  <a:prstClr val="black"/>
                </a:solidFill>
              </a:rPr>
              <a:t>annual</a:t>
            </a:r>
            <a:r>
              <a:rPr lang="en-US" sz="2400" dirty="0">
                <a:solidFill>
                  <a:prstClr val="black"/>
                </a:solidFill>
              </a:rPr>
              <a:t> compliance/COI audit.  Usually, this audit is linked to the annual COI certification also required by the contract.  </a:t>
            </a:r>
          </a:p>
          <a:p>
            <a:pPr marL="685800" lvl="0" indent="0">
              <a:buNone/>
            </a:pPr>
            <a:r>
              <a:rPr lang="en-US" sz="2400" dirty="0">
                <a:solidFill>
                  <a:prstClr val="black"/>
                </a:solidFill>
              </a:rPr>
              <a:t>CMS has determined that routine, annual audits are too resource heavy given CMS’ return experience.  CMS’ new approach is to require an audit </a:t>
            </a:r>
            <a:r>
              <a:rPr lang="en-US" sz="2400" u="sng" dirty="0">
                <a:solidFill>
                  <a:prstClr val="black"/>
                </a:solidFill>
              </a:rPr>
              <a:t>only</a:t>
            </a:r>
            <a:r>
              <a:rPr lang="en-US" sz="2400" dirty="0">
                <a:solidFill>
                  <a:prstClr val="black"/>
                </a:solidFill>
              </a:rPr>
              <a:t> where there is a mitigation plan needed to resolve a COI. These will be negotiated prior to award, and both will be incorporated into the contract. </a:t>
            </a:r>
          </a:p>
          <a:p>
            <a:pPr marL="685800" lvl="0" indent="0">
              <a:buNone/>
            </a:pPr>
            <a:r>
              <a:rPr lang="en-US" sz="2400" dirty="0">
                <a:solidFill>
                  <a:prstClr val="black"/>
                </a:solidFill>
              </a:rPr>
              <a:t>The audit will usually be conducted after the first year of performance to confirm that the agreed upon mitigation plan was implemented and is operating as intended.  If there are no findings resulting from this audit, then the </a:t>
            </a:r>
            <a:r>
              <a:rPr lang="en-US" sz="2400" u="sng" dirty="0">
                <a:solidFill>
                  <a:prstClr val="black"/>
                </a:solidFill>
              </a:rPr>
              <a:t>CO has discretion to not require additional audits</a:t>
            </a:r>
            <a:r>
              <a:rPr lang="en-US" sz="2400" dirty="0">
                <a:solidFill>
                  <a:prstClr val="black"/>
                </a:solidFill>
              </a:rPr>
              <a:t> or certifications for the remaining POP.  However, if there are findings or other evidence suggesting the need, then the CO may require additional audits</a:t>
            </a:r>
            <a:r>
              <a:rPr lang="en-US" sz="2400" dirty="0" smtClean="0">
                <a:solidFill>
                  <a:prstClr val="black"/>
                </a:solidFill>
              </a:rPr>
              <a:t>.</a:t>
            </a:r>
            <a:endParaRPr lang="en-US" sz="2400" dirty="0">
              <a:solidFill>
                <a:prstClr val="black"/>
              </a:solidFill>
            </a:endParaRPr>
          </a:p>
        </p:txBody>
      </p:sp>
      <p:sp>
        <p:nvSpPr>
          <p:cNvPr id="3" name="Title 2"/>
          <p:cNvSpPr>
            <a:spLocks noGrp="1"/>
          </p:cNvSpPr>
          <p:nvPr>
            <p:ph type="title"/>
          </p:nvPr>
        </p:nvSpPr>
        <p:spPr/>
        <p:txBody>
          <a:bodyPr/>
          <a:lstStyle/>
          <a:p>
            <a:r>
              <a:rPr lang="en-US" dirty="0" smtClean="0"/>
              <a:t>Frequently Asked Questions </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14</a:t>
            </a:fld>
            <a:endParaRPr lang="en-US" dirty="0"/>
          </a:p>
        </p:txBody>
      </p:sp>
    </p:spTree>
    <p:extLst>
      <p:ext uri="{BB962C8B-B14F-4D97-AF65-F5344CB8AC3E}">
        <p14:creationId xmlns:p14="http://schemas.microsoft.com/office/powerpoint/2010/main" val="35774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229600" cy="5486400"/>
          </a:xfrm>
        </p:spPr>
        <p:txBody>
          <a:bodyPr>
            <a:normAutofit/>
          </a:bodyPr>
          <a:lstStyle/>
          <a:p>
            <a:pPr marL="0" indent="0">
              <a:buNone/>
            </a:pPr>
            <a:endParaRPr lang="en-US" sz="3600" b="1" dirty="0" smtClean="0"/>
          </a:p>
          <a:p>
            <a:pPr marL="0" indent="0">
              <a:buNone/>
            </a:pPr>
            <a:endParaRPr lang="en-US" sz="3600" b="1" dirty="0"/>
          </a:p>
          <a:p>
            <a:pPr marL="0" indent="0">
              <a:buNone/>
            </a:pPr>
            <a:endParaRPr lang="en-US" sz="3600" b="1" dirty="0" smtClean="0"/>
          </a:p>
          <a:p>
            <a:pPr marL="0" indent="0" algn="ctr">
              <a:buNone/>
            </a:pPr>
            <a:r>
              <a:rPr lang="en-US" sz="3600" b="1" dirty="0" smtClean="0"/>
              <a:t>Any Questions? </a:t>
            </a:r>
            <a:endParaRPr lang="en-US" sz="2400" dirty="0">
              <a:solidFill>
                <a:prstClr val="black"/>
              </a:solidFill>
            </a:endParaRPr>
          </a:p>
        </p:txBody>
      </p:sp>
      <p:sp>
        <p:nvSpPr>
          <p:cNvPr id="3" name="Title 2"/>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15</a:t>
            </a:fld>
            <a:endParaRPr lang="en-US" dirty="0"/>
          </a:p>
        </p:txBody>
      </p:sp>
    </p:spTree>
    <p:extLst>
      <p:ext uri="{BB962C8B-B14F-4D97-AF65-F5344CB8AC3E}">
        <p14:creationId xmlns:p14="http://schemas.microsoft.com/office/powerpoint/2010/main" val="1264336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22FF3C-310F-4809-A5BE-BC5BA8AA108D}" type="slidenum">
              <a:rPr lang="en-US" smtClean="0"/>
              <a:t>16</a:t>
            </a:fld>
            <a:endParaRPr lang="en-US" dirty="0"/>
          </a:p>
        </p:txBody>
      </p:sp>
      <p:sp>
        <p:nvSpPr>
          <p:cNvPr id="2" name="Content Placeholder 1"/>
          <p:cNvSpPr>
            <a:spLocks noGrp="1"/>
          </p:cNvSpPr>
          <p:nvPr>
            <p:ph idx="1"/>
          </p:nvPr>
        </p:nvSpPr>
        <p:spPr/>
        <p:txBody>
          <a:bodyPr>
            <a:normAutofit/>
          </a:bodyPr>
          <a:lstStyle/>
          <a:p>
            <a:pPr marL="0" lvl="0" indent="0">
              <a:buNone/>
            </a:pPr>
            <a:endParaRPr lang="en-US" sz="4400" b="1" dirty="0" smtClean="0"/>
          </a:p>
          <a:p>
            <a:pPr marL="0" lvl="0" indent="0">
              <a:buNone/>
            </a:pPr>
            <a:endParaRPr lang="en-US" sz="4400" b="1" dirty="0"/>
          </a:p>
          <a:p>
            <a:pPr marL="0" lvl="0" indent="0" algn="ctr">
              <a:buNone/>
            </a:pPr>
            <a:r>
              <a:rPr lang="en-US" sz="4400" b="1" dirty="0" smtClean="0"/>
              <a:t>Other Questions?</a:t>
            </a:r>
            <a:endParaRPr lang="en-US" sz="4000" dirty="0"/>
          </a:p>
        </p:txBody>
      </p:sp>
      <p:sp>
        <p:nvSpPr>
          <p:cNvPr id="7" name="Title 6"/>
          <p:cNvSpPr>
            <a:spLocks noGrp="1"/>
          </p:cNvSpPr>
          <p:nvPr>
            <p:ph type="title"/>
          </p:nvPr>
        </p:nvSpPr>
        <p:spPr/>
        <p:txBody>
          <a:bodyPr/>
          <a:lstStyle/>
          <a:p>
            <a:r>
              <a:rPr lang="en-US" dirty="0" smtClean="0">
                <a:solidFill>
                  <a:schemeClr val="tx1"/>
                </a:solidFill>
              </a:rPr>
              <a:t>Conclusion</a:t>
            </a:r>
            <a:endParaRPr lang="en-US" dirty="0">
              <a:solidFill>
                <a:schemeClr val="tx1"/>
              </a:solidFill>
            </a:endParaRPr>
          </a:p>
        </p:txBody>
      </p:sp>
    </p:spTree>
    <p:extLst>
      <p:ext uri="{BB962C8B-B14F-4D97-AF65-F5344CB8AC3E}">
        <p14:creationId xmlns:p14="http://schemas.microsoft.com/office/powerpoint/2010/main" val="158647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2</a:t>
            </a:fld>
            <a:endParaRPr lang="en-US" dirty="0"/>
          </a:p>
        </p:txBody>
      </p:sp>
      <p:sp>
        <p:nvSpPr>
          <p:cNvPr id="12" name="Title 11"/>
          <p:cNvSpPr>
            <a:spLocks noGrp="1"/>
          </p:cNvSpPr>
          <p:nvPr>
            <p:ph type="title"/>
          </p:nvPr>
        </p:nvSpPr>
        <p:spPr>
          <a:xfrm>
            <a:off x="0" y="0"/>
            <a:ext cx="9144000" cy="914400"/>
          </a:xfrm>
        </p:spPr>
        <p:txBody>
          <a:bodyPr/>
          <a:lstStyle/>
          <a:p>
            <a:r>
              <a:rPr lang="en-US" sz="4000" dirty="0">
                <a:solidFill>
                  <a:srgbClr val="084A9C"/>
                </a:solidFill>
                <a:latin typeface="Times New Roman" pitchFamily="18" charset="0"/>
                <a:cs typeface="Times New Roman" pitchFamily="18" charset="0"/>
              </a:rPr>
              <a:t>Conflict of Interest – What is a Conflict?</a:t>
            </a:r>
          </a:p>
        </p:txBody>
      </p:sp>
      <p:sp>
        <p:nvSpPr>
          <p:cNvPr id="2" name="Content Placeholder 1"/>
          <p:cNvSpPr>
            <a:spLocks noGrp="1"/>
          </p:cNvSpPr>
          <p:nvPr>
            <p:ph idx="1"/>
          </p:nvPr>
        </p:nvSpPr>
        <p:spPr>
          <a:xfrm>
            <a:off x="457200" y="1066800"/>
            <a:ext cx="8229600" cy="5791200"/>
          </a:xfrm>
        </p:spPr>
        <p:txBody>
          <a:bodyPr>
            <a:normAutofit fontScale="92500" lnSpcReduction="10000"/>
          </a:bodyPr>
          <a:lstStyle/>
          <a:p>
            <a:pPr marL="463550" lvl="0" indent="-463550" defTabSz="711200">
              <a:lnSpc>
                <a:spcPct val="90000"/>
              </a:lnSpc>
              <a:spcBef>
                <a:spcPct val="0"/>
              </a:spcBef>
              <a:spcAft>
                <a:spcPct val="20000"/>
              </a:spcAft>
              <a:buNone/>
            </a:pPr>
            <a:r>
              <a:rPr lang="en-US" sz="2400" b="1" dirty="0" smtClean="0"/>
              <a:t>Three Forms of Conflicts</a:t>
            </a:r>
          </a:p>
          <a:p>
            <a:pPr marL="463550" lvl="0" indent="-463550" defTabSz="711200">
              <a:lnSpc>
                <a:spcPct val="90000"/>
              </a:lnSpc>
              <a:spcBef>
                <a:spcPct val="0"/>
              </a:spcBef>
              <a:spcAft>
                <a:spcPct val="20000"/>
              </a:spcAft>
              <a:buNone/>
            </a:pPr>
            <a:endParaRPr lang="en-US" sz="2400" b="1" dirty="0" smtClean="0"/>
          </a:p>
          <a:p>
            <a:pPr marL="463550" lvl="0" indent="-463550" defTabSz="711200">
              <a:lnSpc>
                <a:spcPct val="90000"/>
              </a:lnSpc>
              <a:spcBef>
                <a:spcPct val="0"/>
              </a:spcBef>
              <a:spcAft>
                <a:spcPct val="20000"/>
              </a:spcAft>
              <a:buNone/>
            </a:pPr>
            <a:r>
              <a:rPr lang="en-US" sz="2400" b="1" dirty="0" smtClean="0"/>
              <a:t>Biased </a:t>
            </a:r>
            <a:r>
              <a:rPr lang="en-US" sz="2400" b="1" dirty="0"/>
              <a:t>Ground Rules (BGR)</a:t>
            </a:r>
            <a:r>
              <a:rPr lang="en-US" sz="2400" dirty="0"/>
              <a:t> – An Example is where the contractor helped develop the statement of work (SOW), or technical evaluation criteria, or created source selection material</a:t>
            </a:r>
          </a:p>
          <a:p>
            <a:pPr marL="685800" lvl="1" indent="-228600" defTabSz="711200">
              <a:lnSpc>
                <a:spcPct val="90000"/>
              </a:lnSpc>
              <a:spcBef>
                <a:spcPct val="0"/>
              </a:spcBef>
              <a:spcAft>
                <a:spcPct val="20000"/>
              </a:spcAft>
              <a:buNone/>
              <a:defRPr/>
            </a:pPr>
            <a:r>
              <a:rPr lang="en-US" sz="2000" dirty="0"/>
              <a:t>Concern – May provide an </a:t>
            </a:r>
            <a:r>
              <a:rPr lang="en-US" sz="2000" u="sng" dirty="0"/>
              <a:t>unfair competitive advantage</a:t>
            </a:r>
            <a:r>
              <a:rPr lang="en-US" sz="2000" dirty="0"/>
              <a:t> because may have tilted the procurement material to favor, whether intentionally or not, its or an affiliate’s interests, services or products</a:t>
            </a:r>
          </a:p>
          <a:p>
            <a:pPr marL="685800" lvl="1" indent="-228600" defTabSz="711200">
              <a:lnSpc>
                <a:spcPct val="90000"/>
              </a:lnSpc>
              <a:spcBef>
                <a:spcPct val="0"/>
              </a:spcBef>
              <a:spcAft>
                <a:spcPct val="20000"/>
              </a:spcAft>
              <a:buNone/>
              <a:defRPr/>
            </a:pPr>
            <a:r>
              <a:rPr lang="en-US" sz="2000" dirty="0"/>
              <a:t>Usually a </a:t>
            </a:r>
            <a:r>
              <a:rPr lang="en-US" sz="2000" u="sng" dirty="0"/>
              <a:t>procurement integrity</a:t>
            </a:r>
            <a:r>
              <a:rPr lang="en-US" sz="2000" dirty="0"/>
              <a:t> COI</a:t>
            </a:r>
          </a:p>
          <a:p>
            <a:pPr marL="457200" lvl="1" indent="-457200" defTabSz="711200">
              <a:lnSpc>
                <a:spcPct val="90000"/>
              </a:lnSpc>
              <a:spcBef>
                <a:spcPct val="0"/>
              </a:spcBef>
              <a:spcAft>
                <a:spcPct val="20000"/>
              </a:spcAft>
              <a:buNone/>
            </a:pPr>
            <a:r>
              <a:rPr lang="en-US" sz="2400" b="1" dirty="0"/>
              <a:t>Unequal Access to Information (UAI)</a:t>
            </a:r>
            <a:r>
              <a:rPr lang="en-US" sz="2400" dirty="0"/>
              <a:t> – An Example is where the contractor obtained government supplied information, to which no other potential contractor has access</a:t>
            </a:r>
            <a:endParaRPr lang="en-US" sz="2000" dirty="0"/>
          </a:p>
          <a:p>
            <a:pPr marL="685800" lvl="1" indent="-228600" defTabSz="711200">
              <a:lnSpc>
                <a:spcPct val="90000"/>
              </a:lnSpc>
              <a:spcBef>
                <a:spcPct val="0"/>
              </a:spcBef>
              <a:spcAft>
                <a:spcPct val="20000"/>
              </a:spcAft>
              <a:buNone/>
            </a:pPr>
            <a:r>
              <a:rPr lang="en-US" sz="2000" dirty="0"/>
              <a:t>Concern – May provide an </a:t>
            </a:r>
            <a:r>
              <a:rPr lang="en-US" sz="2000" u="sng" dirty="0"/>
              <a:t>unfair competitive advantage</a:t>
            </a:r>
            <a:r>
              <a:rPr lang="en-US" sz="2000" dirty="0"/>
              <a:t> because the “secret” information provides insight to the government’s needs.</a:t>
            </a:r>
          </a:p>
          <a:p>
            <a:pPr marL="685800" lvl="1" indent="-228600" defTabSz="711200">
              <a:lnSpc>
                <a:spcPct val="90000"/>
              </a:lnSpc>
              <a:spcBef>
                <a:spcPct val="0"/>
              </a:spcBef>
              <a:spcAft>
                <a:spcPct val="20000"/>
              </a:spcAft>
              <a:buNone/>
            </a:pPr>
            <a:r>
              <a:rPr lang="en-US" sz="2000" dirty="0"/>
              <a:t>Usually a </a:t>
            </a:r>
            <a:r>
              <a:rPr lang="en-US" sz="2000" u="sng" dirty="0"/>
              <a:t>procurement integrity</a:t>
            </a:r>
            <a:r>
              <a:rPr lang="en-US" sz="2000" dirty="0"/>
              <a:t> COI</a:t>
            </a:r>
          </a:p>
          <a:p>
            <a:pPr marL="457200" lvl="0" indent="-457200" defTabSz="711200">
              <a:lnSpc>
                <a:spcPct val="90000"/>
              </a:lnSpc>
              <a:spcBef>
                <a:spcPct val="0"/>
              </a:spcBef>
              <a:spcAft>
                <a:spcPct val="20000"/>
              </a:spcAft>
              <a:buNone/>
              <a:defRPr/>
            </a:pPr>
            <a:r>
              <a:rPr lang="en-US" sz="2400" b="1" dirty="0"/>
              <a:t>NOTE:</a:t>
            </a:r>
            <a:r>
              <a:rPr lang="en-US" sz="2400" dirty="0"/>
              <a:t>  Knowledge or experience gained from incumbency alone, is NOT considered “unfair”</a:t>
            </a:r>
          </a:p>
          <a:p>
            <a:pPr marL="0" indent="0">
              <a:buNone/>
            </a:pPr>
            <a:endParaRPr lang="en-US" dirty="0"/>
          </a:p>
        </p:txBody>
      </p:sp>
    </p:spTree>
    <p:extLst>
      <p:ext uri="{BB962C8B-B14F-4D97-AF65-F5344CB8AC3E}">
        <p14:creationId xmlns:p14="http://schemas.microsoft.com/office/powerpoint/2010/main" val="162171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257800"/>
          </a:xfrm>
        </p:spPr>
        <p:txBody>
          <a:bodyPr>
            <a:normAutofit fontScale="85000" lnSpcReduction="20000"/>
          </a:bodyPr>
          <a:lstStyle/>
          <a:p>
            <a:pPr marL="0" indent="0">
              <a:buNone/>
            </a:pPr>
            <a:r>
              <a:rPr lang="en-US" b="1" dirty="0" smtClean="0"/>
              <a:t>Three Forms of Conflicts (continued)</a:t>
            </a:r>
          </a:p>
          <a:p>
            <a:r>
              <a:rPr lang="en-US" dirty="0" smtClean="0"/>
              <a:t>Impaired </a:t>
            </a:r>
            <a:r>
              <a:rPr lang="en-US" dirty="0"/>
              <a:t>Objectivity (IO) – An Example is where the contractor’s other interests may effect decisions it makes or services it provides to the Government</a:t>
            </a:r>
          </a:p>
          <a:p>
            <a:pPr lvl="1"/>
            <a:r>
              <a:rPr lang="en-US" dirty="0" smtClean="0"/>
              <a:t>Concern </a:t>
            </a:r>
            <a:r>
              <a:rPr lang="en-US" dirty="0"/>
              <a:t>– Risk that performance may not be in best interests of the government, or biased to favor the contractor’s interests</a:t>
            </a:r>
          </a:p>
          <a:p>
            <a:pPr lvl="1"/>
            <a:r>
              <a:rPr lang="en-US" dirty="0"/>
              <a:t>Usually a performance or business risk COI</a:t>
            </a:r>
          </a:p>
          <a:p>
            <a:pPr lvl="1"/>
            <a:r>
              <a:rPr lang="en-US" dirty="0"/>
              <a:t>NOTE:  If the contractor participated in the SOW, etc. development, has access to government supplied information where no other contractor has access, or has financial interests that could conflict with providing unbiased advice or services to the Government, then CMS must assume the worst case scenario in order to make a reasonable determination on how the COI is to be addressed</a:t>
            </a:r>
          </a:p>
          <a:p>
            <a:endParaRPr lang="en-US" dirty="0"/>
          </a:p>
        </p:txBody>
      </p:sp>
      <p:sp>
        <p:nvSpPr>
          <p:cNvPr id="12" name="Title 11"/>
          <p:cNvSpPr>
            <a:spLocks noGrp="1"/>
          </p:cNvSpPr>
          <p:nvPr>
            <p:ph type="title"/>
          </p:nvPr>
        </p:nvSpPr>
        <p:spPr/>
        <p:txBody>
          <a:bodyPr/>
          <a:lstStyle/>
          <a:p>
            <a:r>
              <a:rPr lang="en-US" dirty="0">
                <a:solidFill>
                  <a:srgbClr val="084A9C"/>
                </a:solidFill>
                <a:latin typeface="Times New Roman" pitchFamily="18" charset="0"/>
                <a:cs typeface="Times New Roman" pitchFamily="18" charset="0"/>
              </a:rPr>
              <a:t>New OAGM Employees</a:t>
            </a:r>
          </a:p>
        </p:txBody>
      </p:sp>
      <p:sp>
        <p:nvSpPr>
          <p:cNvPr id="4" name="Slide Number Placeholder 6"/>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3</a:t>
            </a:fld>
            <a:endParaRPr lang="en-US" dirty="0"/>
          </a:p>
        </p:txBody>
      </p:sp>
    </p:spTree>
    <p:extLst>
      <p:ext uri="{BB962C8B-B14F-4D97-AF65-F5344CB8AC3E}">
        <p14:creationId xmlns:p14="http://schemas.microsoft.com/office/powerpoint/2010/main" val="427911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257800"/>
          </a:xfrm>
        </p:spPr>
        <p:txBody>
          <a:bodyPr>
            <a:normAutofit fontScale="62500" lnSpcReduction="20000"/>
          </a:bodyPr>
          <a:lstStyle/>
          <a:p>
            <a:r>
              <a:rPr lang="en-US" sz="3600" b="1" dirty="0"/>
              <a:t>Purpose</a:t>
            </a:r>
            <a:r>
              <a:rPr lang="en-US" sz="3600" dirty="0"/>
              <a:t> –</a:t>
            </a:r>
            <a:r>
              <a:rPr lang="en-US" dirty="0"/>
              <a:t> </a:t>
            </a:r>
          </a:p>
          <a:p>
            <a:pPr marL="571500" indent="-228600"/>
            <a:r>
              <a:rPr lang="en-US" dirty="0"/>
              <a:t>To determine </a:t>
            </a:r>
            <a:r>
              <a:rPr lang="en-US" u="sng" dirty="0"/>
              <a:t>as early in the acquisition cycle as possible</a:t>
            </a:r>
            <a:r>
              <a:rPr lang="en-US" dirty="0"/>
              <a:t> whether a COI exists</a:t>
            </a:r>
          </a:p>
          <a:p>
            <a:pPr marL="571500" lvl="0" indent="-228600"/>
            <a:r>
              <a:rPr lang="en-US" dirty="0"/>
              <a:t>Early detection permits broader remedial action and saves time</a:t>
            </a:r>
          </a:p>
          <a:p>
            <a:r>
              <a:rPr lang="en-US" sz="3600" b="1" dirty="0"/>
              <a:t>Two Kinds of COI Risk </a:t>
            </a:r>
            <a:r>
              <a:rPr lang="en-US" sz="3600" dirty="0"/>
              <a:t>– </a:t>
            </a:r>
          </a:p>
          <a:p>
            <a:pPr marL="571500" lvl="0" indent="-228600"/>
            <a:r>
              <a:rPr lang="en-US" dirty="0"/>
              <a:t>Risk to Procurement Integrity – Focus is Pre-Solicitation/Pre-Award</a:t>
            </a:r>
          </a:p>
          <a:p>
            <a:pPr marL="571500" indent="-228600"/>
            <a:r>
              <a:rPr lang="en-US" dirty="0"/>
              <a:t>Business/Performance Risk – Focus is Post-Award</a:t>
            </a:r>
          </a:p>
          <a:p>
            <a:r>
              <a:rPr lang="en-US" sz="3600" b="1" dirty="0"/>
              <a:t>CMS’ Goal</a:t>
            </a:r>
            <a:r>
              <a:rPr lang="en-US" sz="3600" dirty="0"/>
              <a:t> –</a:t>
            </a:r>
            <a:r>
              <a:rPr lang="en-US" dirty="0"/>
              <a:t> </a:t>
            </a:r>
            <a:r>
              <a:rPr lang="en-US" b="1" u="sng" dirty="0"/>
              <a:t>Before</a:t>
            </a:r>
            <a:r>
              <a:rPr lang="en-US" b="1" dirty="0"/>
              <a:t> Contract Award</a:t>
            </a:r>
            <a:r>
              <a:rPr lang="en-US" dirty="0"/>
              <a:t>…</a:t>
            </a:r>
          </a:p>
          <a:p>
            <a:pPr marL="571500" indent="-228600"/>
            <a:r>
              <a:rPr lang="en-US" dirty="0"/>
              <a:t>Prevent unfair competitive advantage</a:t>
            </a:r>
          </a:p>
          <a:p>
            <a:pPr marL="571500" indent="-228600"/>
            <a:r>
              <a:rPr lang="en-US" dirty="0"/>
              <a:t>Prevent the existence of conflicting roles that might bias a contractor’s performance</a:t>
            </a:r>
          </a:p>
          <a:p>
            <a:r>
              <a:rPr lang="en-US" sz="3600" b="1" dirty="0"/>
              <a:t>Analytical Framework: When CMS Considers COIs </a:t>
            </a:r>
            <a:r>
              <a:rPr lang="en-US" sz="3600" dirty="0"/>
              <a:t>–</a:t>
            </a:r>
          </a:p>
          <a:p>
            <a:pPr marL="571500" indent="-228600"/>
            <a:r>
              <a:rPr lang="en-US" u="sng" dirty="0"/>
              <a:t>Before solicitation preparation </a:t>
            </a:r>
            <a:r>
              <a:rPr lang="en-US" dirty="0"/>
              <a:t>(both pre-award procurement integrity and post-award business performance risks – forward thinking)</a:t>
            </a:r>
          </a:p>
          <a:p>
            <a:pPr marL="571500" indent="-228600"/>
            <a:r>
              <a:rPr lang="en-US" u="sng" dirty="0"/>
              <a:t>At Pre-award </a:t>
            </a:r>
            <a:r>
              <a:rPr lang="en-US" dirty="0"/>
              <a:t>(post-award business/performance risk – discovered during proposal review)</a:t>
            </a:r>
            <a:endParaRPr lang="en-US" sz="2800" dirty="0"/>
          </a:p>
          <a:p>
            <a:endParaRPr lang="en-US" dirty="0"/>
          </a:p>
        </p:txBody>
      </p:sp>
      <p:sp>
        <p:nvSpPr>
          <p:cNvPr id="12" name="Title 11"/>
          <p:cNvSpPr>
            <a:spLocks noGrp="1"/>
          </p:cNvSpPr>
          <p:nvPr>
            <p:ph type="title"/>
          </p:nvPr>
        </p:nvSpPr>
        <p:spPr/>
        <p:txBody>
          <a:bodyPr/>
          <a:lstStyle/>
          <a:p>
            <a:r>
              <a:rPr lang="en-US" dirty="0" smtClean="0">
                <a:solidFill>
                  <a:srgbClr val="084A9C"/>
                </a:solidFill>
                <a:latin typeface="Times New Roman" pitchFamily="18" charset="0"/>
                <a:cs typeface="Times New Roman" pitchFamily="18" charset="0"/>
              </a:rPr>
              <a:t>Conflict of Interest Overview</a:t>
            </a:r>
            <a:endParaRPr lang="en-US" dirty="0">
              <a:solidFill>
                <a:srgbClr val="084A9C"/>
              </a:solidFill>
              <a:latin typeface="Times New Roman" pitchFamily="18" charset="0"/>
              <a:cs typeface="Times New Roman" pitchFamily="18" charset="0"/>
            </a:endParaRPr>
          </a:p>
        </p:txBody>
      </p:sp>
      <p:sp>
        <p:nvSpPr>
          <p:cNvPr id="4" name="Slide Number Placeholder 6"/>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4</a:t>
            </a:fld>
            <a:endParaRPr lang="en-US" dirty="0"/>
          </a:p>
        </p:txBody>
      </p:sp>
    </p:spTree>
    <p:extLst>
      <p:ext uri="{BB962C8B-B14F-4D97-AF65-F5344CB8AC3E}">
        <p14:creationId xmlns:p14="http://schemas.microsoft.com/office/powerpoint/2010/main" val="3891741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fontScale="92500" lnSpcReduction="10000"/>
          </a:bodyPr>
          <a:lstStyle/>
          <a:p>
            <a:pPr marL="463550" lvl="0" indent="-463550" defTabSz="933450">
              <a:lnSpc>
                <a:spcPct val="90000"/>
              </a:lnSpc>
              <a:spcBef>
                <a:spcPct val="0"/>
              </a:spcBef>
              <a:spcAft>
                <a:spcPct val="20000"/>
              </a:spcAft>
              <a:buNone/>
              <a:defRPr/>
            </a:pPr>
            <a:r>
              <a:rPr lang="en-US" sz="2000" b="1" dirty="0" smtClean="0"/>
              <a:t>Required COI Clauses—Inserted info Solicitation Materials and Contracts</a:t>
            </a:r>
          </a:p>
          <a:p>
            <a:pPr defTabSz="933450">
              <a:lnSpc>
                <a:spcPct val="90000"/>
              </a:lnSpc>
              <a:spcBef>
                <a:spcPct val="0"/>
              </a:spcBef>
              <a:spcAft>
                <a:spcPct val="20000"/>
              </a:spcAft>
              <a:defRPr/>
            </a:pPr>
            <a:r>
              <a:rPr lang="en-US" sz="2000" dirty="0" smtClean="0"/>
              <a:t>Section </a:t>
            </a:r>
            <a:r>
              <a:rPr lang="en-US" sz="2000" dirty="0"/>
              <a:t>H.1 </a:t>
            </a:r>
            <a:r>
              <a:rPr lang="en-US" sz="2000" u="sng" dirty="0"/>
              <a:t>shall be in every contract</a:t>
            </a:r>
            <a:r>
              <a:rPr lang="en-US" sz="2000" dirty="0"/>
              <a:t> that is above the simplified acquisition threshold (currently $150,000)</a:t>
            </a:r>
          </a:p>
          <a:p>
            <a:pPr defTabSz="933450">
              <a:lnSpc>
                <a:spcPct val="90000"/>
              </a:lnSpc>
              <a:spcBef>
                <a:spcPct val="0"/>
              </a:spcBef>
              <a:spcAft>
                <a:spcPct val="20000"/>
              </a:spcAft>
              <a:defRPr/>
            </a:pPr>
            <a:r>
              <a:rPr lang="en-US" sz="2000" dirty="0"/>
              <a:t>Section H.1 (Long) – Business Ethics, COI and Compliance (OCT 2015)</a:t>
            </a:r>
            <a:endParaRPr lang="en-US" sz="2000" b="1" dirty="0"/>
          </a:p>
          <a:p>
            <a:pPr marL="800100" defTabSz="933450">
              <a:lnSpc>
                <a:spcPct val="90000"/>
              </a:lnSpc>
              <a:spcBef>
                <a:spcPct val="0"/>
              </a:spcBef>
              <a:spcAft>
                <a:spcPct val="20000"/>
              </a:spcAft>
              <a:defRPr/>
            </a:pPr>
            <a:r>
              <a:rPr lang="en-US" sz="1800" dirty="0"/>
              <a:t>This clause is </a:t>
            </a:r>
            <a:r>
              <a:rPr lang="en-US" sz="1800" b="1" dirty="0"/>
              <a:t>used when CO identifies significant potential COIs</a:t>
            </a:r>
          </a:p>
          <a:p>
            <a:pPr marL="800100">
              <a:spcBef>
                <a:spcPts val="0"/>
              </a:spcBef>
              <a:defRPr/>
            </a:pPr>
            <a:r>
              <a:rPr lang="en-US" sz="1800" dirty="0"/>
              <a:t>Format -</a:t>
            </a:r>
          </a:p>
          <a:p>
            <a:pPr marL="1143000" defTabSz="800100">
              <a:lnSpc>
                <a:spcPct val="90000"/>
              </a:lnSpc>
              <a:spcBef>
                <a:spcPct val="0"/>
              </a:spcBef>
              <a:spcAft>
                <a:spcPct val="20000"/>
              </a:spcAft>
            </a:pPr>
            <a:r>
              <a:rPr lang="en-US" sz="1600" dirty="0"/>
              <a:t>Will always be the first numbered provision in Section H</a:t>
            </a:r>
          </a:p>
          <a:p>
            <a:pPr marL="1143000" defTabSz="800100">
              <a:lnSpc>
                <a:spcPct val="90000"/>
              </a:lnSpc>
              <a:spcBef>
                <a:spcPct val="0"/>
              </a:spcBef>
              <a:spcAft>
                <a:spcPct val="20000"/>
              </a:spcAft>
            </a:pPr>
            <a:r>
              <a:rPr lang="en-US" sz="1600" dirty="0"/>
              <a:t>Contains Standardized text and cross references</a:t>
            </a:r>
          </a:p>
          <a:p>
            <a:pPr marL="1143000" defTabSz="800100">
              <a:lnSpc>
                <a:spcPct val="90000"/>
              </a:lnSpc>
              <a:spcBef>
                <a:spcPct val="0"/>
              </a:spcBef>
              <a:spcAft>
                <a:spcPct val="20000"/>
              </a:spcAft>
            </a:pPr>
            <a:r>
              <a:rPr lang="en-US" sz="1600" dirty="0"/>
              <a:t>Contains pre-award Disclosure Requirements; potential post-award Audit Requirement </a:t>
            </a:r>
          </a:p>
          <a:p>
            <a:pPr marL="1143000" defTabSz="800100">
              <a:lnSpc>
                <a:spcPct val="90000"/>
              </a:lnSpc>
              <a:spcBef>
                <a:spcPct val="0"/>
              </a:spcBef>
              <a:spcAft>
                <a:spcPct val="20000"/>
              </a:spcAft>
            </a:pPr>
            <a:r>
              <a:rPr lang="en-US" sz="1600" dirty="0"/>
              <a:t>Alternative Section H.1.c – For High Risk/Profile Programs (ZPIC, MAC, QIC, QIO, etc.) – Alternatives are designed for specific programs; otherwise, default already at H.1.c will be used</a:t>
            </a:r>
          </a:p>
          <a:p>
            <a:pPr marL="457200" lvl="1" indent="-457200" defTabSz="933450">
              <a:lnSpc>
                <a:spcPct val="90000"/>
              </a:lnSpc>
              <a:spcBef>
                <a:spcPct val="0"/>
              </a:spcBef>
              <a:spcAft>
                <a:spcPct val="20000"/>
              </a:spcAft>
            </a:pPr>
            <a:r>
              <a:rPr lang="en-US" sz="2000" dirty="0"/>
              <a:t>Section H.1 (Short) – Post-Award Business Ethics, COI and Compliance (OCT 2015)</a:t>
            </a:r>
          </a:p>
          <a:p>
            <a:pPr lvl="1" defTabSz="933450">
              <a:lnSpc>
                <a:spcPct val="90000"/>
              </a:lnSpc>
              <a:spcBef>
                <a:spcPct val="0"/>
              </a:spcBef>
              <a:spcAft>
                <a:spcPct val="20000"/>
              </a:spcAft>
            </a:pPr>
            <a:r>
              <a:rPr lang="en-US" sz="1800" dirty="0"/>
              <a:t>This clause is </a:t>
            </a:r>
            <a:r>
              <a:rPr lang="en-US" sz="1800" b="1" dirty="0"/>
              <a:t>used when NO significant potential COIs are identified</a:t>
            </a:r>
          </a:p>
          <a:p>
            <a:pPr lvl="1" defTabSz="933450">
              <a:lnSpc>
                <a:spcPct val="90000"/>
              </a:lnSpc>
              <a:spcBef>
                <a:spcPct val="0"/>
              </a:spcBef>
              <a:spcAft>
                <a:spcPct val="20000"/>
              </a:spcAft>
            </a:pPr>
            <a:r>
              <a:rPr lang="en-US" sz="1800" dirty="0"/>
              <a:t>Designed as a contingent clause in the event COIs arise during the POP</a:t>
            </a:r>
          </a:p>
          <a:p>
            <a:pPr lvl="1" defTabSz="933450">
              <a:lnSpc>
                <a:spcPct val="90000"/>
              </a:lnSpc>
              <a:spcBef>
                <a:spcPct val="0"/>
              </a:spcBef>
              <a:spcAft>
                <a:spcPct val="20000"/>
              </a:spcAft>
              <a:defRPr/>
            </a:pPr>
            <a:r>
              <a:rPr lang="en-US" sz="1800" dirty="0"/>
              <a:t>Contractor community required to notify CO of newly discovered COIs</a:t>
            </a:r>
          </a:p>
          <a:p>
            <a:pPr lvl="1" defTabSz="933450">
              <a:lnSpc>
                <a:spcPct val="90000"/>
              </a:lnSpc>
              <a:spcBef>
                <a:spcPct val="0"/>
              </a:spcBef>
              <a:spcAft>
                <a:spcPct val="20000"/>
              </a:spcAft>
              <a:defRPr/>
            </a:pPr>
            <a:r>
              <a:rPr lang="en-US" sz="1800" dirty="0"/>
              <a:t>The text is abbreviated (e.g., fewer defined terms, no Alternative sections, no </a:t>
            </a:r>
            <a:r>
              <a:rPr lang="en-US" sz="1800" u="sng" dirty="0"/>
              <a:t>pre-award</a:t>
            </a:r>
            <a:r>
              <a:rPr lang="en-US" sz="1800" dirty="0"/>
              <a:t> disclosure requirements)</a:t>
            </a:r>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5</a:t>
            </a:fld>
            <a:endParaRPr lang="en-US" dirty="0"/>
          </a:p>
        </p:txBody>
      </p:sp>
    </p:spTree>
    <p:extLst>
      <p:ext uri="{BB962C8B-B14F-4D97-AF65-F5344CB8AC3E}">
        <p14:creationId xmlns:p14="http://schemas.microsoft.com/office/powerpoint/2010/main" val="260258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fontScale="92500" lnSpcReduction="10000"/>
          </a:bodyPr>
          <a:lstStyle/>
          <a:p>
            <a:pPr marL="0" indent="0" defTabSz="933450">
              <a:lnSpc>
                <a:spcPct val="90000"/>
              </a:lnSpc>
              <a:spcBef>
                <a:spcPct val="0"/>
              </a:spcBef>
              <a:spcAft>
                <a:spcPct val="20000"/>
              </a:spcAft>
              <a:buNone/>
            </a:pPr>
            <a:r>
              <a:rPr lang="en-US" sz="2000" b="1" dirty="0" smtClean="0"/>
              <a:t>Required J Attachments – Inserted info Solicitation Materials and Contracts</a:t>
            </a:r>
          </a:p>
          <a:p>
            <a:pPr defTabSz="933450">
              <a:lnSpc>
                <a:spcPct val="90000"/>
              </a:lnSpc>
              <a:spcBef>
                <a:spcPct val="0"/>
              </a:spcBef>
              <a:spcAft>
                <a:spcPct val="20000"/>
              </a:spcAft>
            </a:pPr>
            <a:r>
              <a:rPr lang="en-US" sz="2000" dirty="0" smtClean="0"/>
              <a:t>H.1 </a:t>
            </a:r>
            <a:r>
              <a:rPr lang="en-US" sz="2000" dirty="0"/>
              <a:t>Clauses cross-reference the disclosure requirements of the J Attachments (“x” and “y” are place holders only; CMS will conform to numbering sequence)</a:t>
            </a:r>
          </a:p>
          <a:p>
            <a:pPr defTabSz="933450">
              <a:lnSpc>
                <a:spcPct val="90000"/>
              </a:lnSpc>
              <a:spcBef>
                <a:spcPct val="0"/>
              </a:spcBef>
              <a:spcAft>
                <a:spcPct val="20000"/>
              </a:spcAft>
              <a:defRPr/>
            </a:pPr>
            <a:r>
              <a:rPr lang="en-US" sz="2000" dirty="0" err="1"/>
              <a:t>J.x</a:t>
            </a:r>
            <a:r>
              <a:rPr lang="en-US" sz="2000" dirty="0"/>
              <a:t> Template format is not required to be used, but information requested therein is required to be submitted</a:t>
            </a:r>
          </a:p>
          <a:p>
            <a:pPr defTabSz="933450">
              <a:lnSpc>
                <a:spcPct val="90000"/>
              </a:lnSpc>
              <a:spcBef>
                <a:spcPct val="0"/>
              </a:spcBef>
              <a:spcAft>
                <a:spcPct val="20000"/>
              </a:spcAft>
            </a:pPr>
            <a:r>
              <a:rPr lang="en-US" sz="2000" dirty="0"/>
              <a:t>Attachment </a:t>
            </a:r>
            <a:r>
              <a:rPr lang="en-US" sz="2000" dirty="0" err="1"/>
              <a:t>J.x</a:t>
            </a:r>
            <a:r>
              <a:rPr lang="en-US" sz="2000" dirty="0"/>
              <a:t> – Contractor Business Ethics, COI and Compliance Program Requirements</a:t>
            </a:r>
          </a:p>
          <a:p>
            <a:pPr marL="742950" indent="-285750" defTabSz="933450">
              <a:lnSpc>
                <a:spcPct val="90000"/>
              </a:lnSpc>
              <a:spcBef>
                <a:spcPct val="0"/>
              </a:spcBef>
              <a:spcAft>
                <a:spcPct val="20000"/>
              </a:spcAft>
            </a:pPr>
            <a:r>
              <a:rPr lang="en-US" sz="1800" dirty="0"/>
              <a:t>To be completed by </a:t>
            </a:r>
            <a:r>
              <a:rPr lang="en-US" sz="1800" dirty="0" err="1"/>
              <a:t>offeror</a:t>
            </a:r>
            <a:r>
              <a:rPr lang="en-US" sz="1800" dirty="0"/>
              <a:t>/contractor and all proposed subcontractors</a:t>
            </a:r>
          </a:p>
          <a:p>
            <a:pPr marL="742950" indent="-285750">
              <a:spcBef>
                <a:spcPts val="0"/>
              </a:spcBef>
              <a:defRPr/>
            </a:pPr>
            <a:r>
              <a:rPr lang="en-US" sz="1800" dirty="0"/>
              <a:t>Designed as guide to information categories and depth of disclosures</a:t>
            </a:r>
          </a:p>
          <a:p>
            <a:pPr marL="742950" indent="-285750">
              <a:spcBef>
                <a:spcPts val="0"/>
              </a:spcBef>
              <a:defRPr/>
            </a:pPr>
            <a:r>
              <a:rPr lang="en-US" sz="1800" dirty="0"/>
              <a:t>This information will be submitted to CMS for independent analysis; must </a:t>
            </a:r>
            <a:r>
              <a:rPr lang="en-US" sz="1800" u="sng" dirty="0"/>
              <a:t>provide sufficient detail</a:t>
            </a:r>
            <a:r>
              <a:rPr lang="en-US" sz="1800" dirty="0"/>
              <a:t> for CMS independent analysis</a:t>
            </a:r>
          </a:p>
          <a:p>
            <a:pPr marL="742950" indent="-285750">
              <a:spcBef>
                <a:spcPts val="0"/>
              </a:spcBef>
              <a:defRPr/>
            </a:pPr>
            <a:r>
              <a:rPr lang="en-US" sz="1800" dirty="0"/>
              <a:t>Requires corporate organizational chart(s)</a:t>
            </a:r>
          </a:p>
          <a:p>
            <a:pPr marL="742950" indent="-285750" defTabSz="933450">
              <a:lnSpc>
                <a:spcPct val="90000"/>
              </a:lnSpc>
              <a:spcBef>
                <a:spcPct val="0"/>
              </a:spcBef>
              <a:spcAft>
                <a:spcPct val="20000"/>
              </a:spcAft>
              <a:defRPr/>
            </a:pPr>
            <a:r>
              <a:rPr lang="en-US" sz="1800" dirty="0"/>
              <a:t>Requires full description of identified COIs (actual, potential or apparent; BGR, UAI, OI); financial relationships; proposed mitigation plans</a:t>
            </a:r>
          </a:p>
          <a:p>
            <a:pPr marL="742950" indent="-285750" defTabSz="933450">
              <a:lnSpc>
                <a:spcPct val="90000"/>
              </a:lnSpc>
              <a:spcBef>
                <a:spcPct val="0"/>
              </a:spcBef>
              <a:spcAft>
                <a:spcPct val="20000"/>
              </a:spcAft>
              <a:defRPr/>
            </a:pPr>
            <a:r>
              <a:rPr lang="en-US" sz="1800" dirty="0"/>
              <a:t>Requires Business Ethics/Integrity disclosures (filed complaint or enforcement action)</a:t>
            </a:r>
          </a:p>
          <a:p>
            <a:pPr marL="742950" indent="-285750" defTabSz="933450">
              <a:lnSpc>
                <a:spcPct val="90000"/>
              </a:lnSpc>
              <a:spcBef>
                <a:spcPct val="0"/>
              </a:spcBef>
              <a:spcAft>
                <a:spcPct val="20000"/>
              </a:spcAft>
              <a:defRPr/>
            </a:pPr>
            <a:r>
              <a:rPr lang="en-US" sz="1800" dirty="0"/>
              <a:t>Includes Subcontractor flow-down requirements (same information and lead/prime)</a:t>
            </a:r>
          </a:p>
          <a:p>
            <a:pPr marL="742950" indent="-285750" defTabSz="933450">
              <a:lnSpc>
                <a:spcPct val="90000"/>
              </a:lnSpc>
              <a:spcBef>
                <a:spcPct val="0"/>
              </a:spcBef>
              <a:spcAft>
                <a:spcPct val="20000"/>
              </a:spcAft>
              <a:defRPr/>
            </a:pPr>
            <a:r>
              <a:rPr lang="en-US" sz="1800" dirty="0"/>
              <a:t>Certification Signed by Person with Authority to Bind the Company</a:t>
            </a:r>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6</a:t>
            </a:fld>
            <a:endParaRPr lang="en-US" dirty="0"/>
          </a:p>
        </p:txBody>
      </p:sp>
    </p:spTree>
    <p:extLst>
      <p:ext uri="{BB962C8B-B14F-4D97-AF65-F5344CB8AC3E}">
        <p14:creationId xmlns:p14="http://schemas.microsoft.com/office/powerpoint/2010/main" val="2161612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a:bodyPr>
          <a:lstStyle/>
          <a:p>
            <a:pPr marL="0" indent="0" defTabSz="933450">
              <a:lnSpc>
                <a:spcPct val="90000"/>
              </a:lnSpc>
              <a:spcBef>
                <a:spcPct val="0"/>
              </a:spcBef>
              <a:spcAft>
                <a:spcPct val="20000"/>
              </a:spcAft>
              <a:buNone/>
            </a:pPr>
            <a:r>
              <a:rPr lang="en-US" sz="2000" b="1" dirty="0" smtClean="0"/>
              <a:t>Required J Attachments (continued)</a:t>
            </a:r>
          </a:p>
          <a:p>
            <a:pPr defTabSz="933450">
              <a:lnSpc>
                <a:spcPct val="90000"/>
              </a:lnSpc>
              <a:spcBef>
                <a:spcPct val="0"/>
              </a:spcBef>
              <a:spcAft>
                <a:spcPct val="20000"/>
              </a:spcAft>
            </a:pPr>
            <a:r>
              <a:rPr lang="en-US" sz="2000" dirty="0"/>
              <a:t>Attachment </a:t>
            </a:r>
            <a:r>
              <a:rPr lang="en-US" sz="2000" dirty="0" err="1"/>
              <a:t>J.y</a:t>
            </a:r>
            <a:r>
              <a:rPr lang="en-US" sz="2000" dirty="0"/>
              <a:t> – Personal COI Financial Disclosure</a:t>
            </a:r>
          </a:p>
          <a:p>
            <a:pPr marL="742950" indent="-285750">
              <a:spcBef>
                <a:spcPts val="0"/>
              </a:spcBef>
              <a:defRPr/>
            </a:pPr>
            <a:r>
              <a:rPr lang="en-US" sz="1800" dirty="0"/>
              <a:t>Similar to Government’s OGE 450 Financial Disclosure for Federal Employees</a:t>
            </a:r>
            <a:endParaRPr lang="en-US" sz="2000" dirty="0"/>
          </a:p>
          <a:p>
            <a:pPr marL="971550" indent="-285750">
              <a:spcBef>
                <a:spcPts val="0"/>
              </a:spcBef>
              <a:defRPr/>
            </a:pPr>
            <a:r>
              <a:rPr lang="en-US" sz="1600" dirty="0"/>
              <a:t>Limited to Health Care Related Investments/Interests</a:t>
            </a:r>
          </a:p>
          <a:p>
            <a:pPr marL="971550" indent="-285750">
              <a:spcBef>
                <a:spcPts val="0"/>
              </a:spcBef>
              <a:defRPr/>
            </a:pPr>
            <a:r>
              <a:rPr lang="en-US" sz="1600" dirty="0"/>
              <a:t>Reporting Thresholds Raised</a:t>
            </a:r>
          </a:p>
          <a:p>
            <a:pPr marL="742950" indent="-285750">
              <a:spcBef>
                <a:spcPts val="0"/>
              </a:spcBef>
              <a:defRPr/>
            </a:pPr>
            <a:r>
              <a:rPr lang="en-US" sz="1800" dirty="0"/>
              <a:t>To be completed by </a:t>
            </a:r>
            <a:r>
              <a:rPr lang="en-US" sz="1800" dirty="0" err="1"/>
              <a:t>offeror’s</a:t>
            </a:r>
            <a:r>
              <a:rPr lang="en-US" sz="1800" dirty="0"/>
              <a:t>/contractor’s/subcontractor’s officers, directors, managers and key personnel assigned to the contract</a:t>
            </a:r>
            <a:endParaRPr lang="en-US" sz="2000" dirty="0"/>
          </a:p>
          <a:p>
            <a:pPr lvl="1" defTabSz="933450">
              <a:lnSpc>
                <a:spcPct val="90000"/>
              </a:lnSpc>
              <a:spcBef>
                <a:spcPct val="0"/>
              </a:spcBef>
              <a:spcAft>
                <a:spcPct val="20000"/>
              </a:spcAft>
            </a:pPr>
            <a:r>
              <a:rPr lang="en-US" sz="1800" dirty="0"/>
              <a:t>Designed as guide to information categories and depth of disclosures</a:t>
            </a:r>
          </a:p>
          <a:p>
            <a:pPr marL="457200" lvl="1" indent="-457200" defTabSz="933450">
              <a:lnSpc>
                <a:spcPct val="90000"/>
              </a:lnSpc>
              <a:spcBef>
                <a:spcPct val="0"/>
              </a:spcBef>
              <a:spcAft>
                <a:spcPct val="20000"/>
              </a:spcAft>
              <a:defRPr/>
            </a:pPr>
            <a:r>
              <a:rPr lang="en-US" sz="2000" dirty="0"/>
              <a:t>Underlying information NOT to be submitted to CMS due to Personally Identifiable Information (PII) risks</a:t>
            </a:r>
          </a:p>
          <a:p>
            <a:pPr marL="457200" lvl="1" indent="-457200" defTabSz="933450">
              <a:lnSpc>
                <a:spcPct val="90000"/>
              </a:lnSpc>
              <a:spcBef>
                <a:spcPct val="0"/>
              </a:spcBef>
              <a:spcAft>
                <a:spcPct val="20000"/>
              </a:spcAft>
              <a:defRPr/>
            </a:pPr>
            <a:r>
              <a:rPr lang="en-US" sz="2000" dirty="0"/>
              <a:t>Offeror’s/contractor’s/subcontractor’s compliance officer will analyze disclosures and certify in writing to CMS whether personal COIs were identified and any mitigation plans implemented</a:t>
            </a:r>
            <a:endParaRPr lang="en-US" sz="1800" dirty="0"/>
          </a:p>
          <a:p>
            <a:pPr marL="457200" lvl="1" indent="-457200" defTabSz="933450">
              <a:lnSpc>
                <a:spcPct val="90000"/>
              </a:lnSpc>
              <a:spcBef>
                <a:spcPct val="0"/>
              </a:spcBef>
              <a:spcAft>
                <a:spcPct val="20000"/>
              </a:spcAft>
              <a:defRPr/>
            </a:pPr>
            <a:r>
              <a:rPr lang="en-US" sz="2000" dirty="0"/>
              <a:t>CO has discretion to inquire further</a:t>
            </a:r>
            <a:endParaRPr lang="en-US" sz="1800" dirty="0"/>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7</a:t>
            </a:fld>
            <a:endParaRPr lang="en-US" dirty="0"/>
          </a:p>
        </p:txBody>
      </p:sp>
    </p:spTree>
    <p:extLst>
      <p:ext uri="{BB962C8B-B14F-4D97-AF65-F5344CB8AC3E}">
        <p14:creationId xmlns:p14="http://schemas.microsoft.com/office/powerpoint/2010/main" val="216400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a:bodyPr>
          <a:lstStyle/>
          <a:p>
            <a:pPr marL="0" indent="0" defTabSz="933450">
              <a:lnSpc>
                <a:spcPct val="90000"/>
              </a:lnSpc>
              <a:spcBef>
                <a:spcPct val="0"/>
              </a:spcBef>
              <a:spcAft>
                <a:spcPct val="20000"/>
              </a:spcAft>
              <a:buNone/>
            </a:pPr>
            <a:r>
              <a:rPr lang="en-US" sz="2000" b="1" dirty="0" smtClean="0"/>
              <a:t>Required L and M Clauses—Inserted into Solicitation Materials</a:t>
            </a:r>
          </a:p>
          <a:p>
            <a:pPr defTabSz="933450">
              <a:lnSpc>
                <a:spcPct val="90000"/>
              </a:lnSpc>
              <a:spcBef>
                <a:spcPct val="0"/>
              </a:spcBef>
              <a:spcAft>
                <a:spcPct val="20000"/>
              </a:spcAft>
              <a:defRPr/>
            </a:pPr>
            <a:r>
              <a:rPr lang="en-US" sz="2000" dirty="0"/>
              <a:t>Section L – Proposal Submission Instructions</a:t>
            </a:r>
          </a:p>
          <a:p>
            <a:pPr marL="800100" defTabSz="933450">
              <a:lnSpc>
                <a:spcPct val="90000"/>
              </a:lnSpc>
              <a:spcBef>
                <a:spcPct val="0"/>
              </a:spcBef>
              <a:spcAft>
                <a:spcPct val="20000"/>
              </a:spcAft>
              <a:defRPr/>
            </a:pPr>
            <a:r>
              <a:rPr lang="en-US" sz="2000" dirty="0"/>
              <a:t>Describes how the </a:t>
            </a:r>
            <a:r>
              <a:rPr lang="en-US" sz="2000" dirty="0" err="1"/>
              <a:t>offeror</a:t>
            </a:r>
            <a:r>
              <a:rPr lang="en-US" sz="2000" dirty="0"/>
              <a:t>/contractor will present the Ethics and COI materials to CMS</a:t>
            </a:r>
          </a:p>
          <a:p>
            <a:pPr marL="800100" defTabSz="933450">
              <a:lnSpc>
                <a:spcPct val="90000"/>
              </a:lnSpc>
              <a:spcBef>
                <a:spcPct val="0"/>
              </a:spcBef>
              <a:spcAft>
                <a:spcPct val="20000"/>
              </a:spcAft>
              <a:defRPr/>
            </a:pPr>
            <a:r>
              <a:rPr lang="en-US" sz="2000" dirty="0"/>
              <a:t>Two Instruction Versions – </a:t>
            </a:r>
          </a:p>
          <a:p>
            <a:pPr marL="1257300" indent="-457200" defTabSz="933450">
              <a:lnSpc>
                <a:spcPct val="90000"/>
              </a:lnSpc>
              <a:spcBef>
                <a:spcPct val="0"/>
              </a:spcBef>
              <a:spcAft>
                <a:spcPct val="20000"/>
              </a:spcAft>
              <a:defRPr/>
            </a:pPr>
            <a:r>
              <a:rPr lang="en-US" sz="2000" dirty="0"/>
              <a:t>When Significant Potential COIs have been Identified</a:t>
            </a:r>
          </a:p>
          <a:p>
            <a:pPr marL="1257300" indent="-457200" defTabSz="933450">
              <a:lnSpc>
                <a:spcPct val="90000"/>
              </a:lnSpc>
              <a:spcBef>
                <a:spcPct val="0"/>
              </a:spcBef>
              <a:spcAft>
                <a:spcPct val="20000"/>
              </a:spcAft>
              <a:defRPr/>
            </a:pPr>
            <a:r>
              <a:rPr lang="en-US" sz="2000" dirty="0"/>
              <a:t>When NO COIs have been Identified</a:t>
            </a:r>
          </a:p>
          <a:p>
            <a:pPr marL="1257300" indent="-457200" defTabSz="933450">
              <a:lnSpc>
                <a:spcPct val="90000"/>
              </a:lnSpc>
              <a:spcBef>
                <a:spcPct val="0"/>
              </a:spcBef>
              <a:spcAft>
                <a:spcPct val="20000"/>
              </a:spcAft>
              <a:defRPr/>
            </a:pPr>
            <a:r>
              <a:rPr lang="en-US" sz="2000" dirty="0"/>
              <a:t>The instruction not used will be deleted by CMS</a:t>
            </a:r>
          </a:p>
          <a:p>
            <a:pPr marL="457200" lvl="1" indent="-457200" defTabSz="933450">
              <a:lnSpc>
                <a:spcPct val="90000"/>
              </a:lnSpc>
              <a:spcBef>
                <a:spcPct val="0"/>
              </a:spcBef>
              <a:spcAft>
                <a:spcPct val="20000"/>
              </a:spcAft>
              <a:defRPr/>
            </a:pPr>
            <a:r>
              <a:rPr lang="en-US" sz="2000" dirty="0"/>
              <a:t>Section M – COI Evaluation Factors for Award</a:t>
            </a:r>
          </a:p>
          <a:p>
            <a:pPr lvl="1" defTabSz="933450">
              <a:lnSpc>
                <a:spcPct val="90000"/>
              </a:lnSpc>
              <a:spcBef>
                <a:spcPct val="0"/>
              </a:spcBef>
              <a:spcAft>
                <a:spcPct val="20000"/>
              </a:spcAft>
              <a:defRPr/>
            </a:pPr>
            <a:r>
              <a:rPr lang="en-US" sz="2000" dirty="0"/>
              <a:t>CMS Disclosure on how CMS will analyze Business Ethics, COI and Compliance submissions</a:t>
            </a:r>
          </a:p>
          <a:p>
            <a:pPr lvl="1" defTabSz="933450">
              <a:lnSpc>
                <a:spcPct val="90000"/>
              </a:lnSpc>
              <a:spcBef>
                <a:spcPct val="0"/>
              </a:spcBef>
              <a:spcAft>
                <a:spcPct val="20000"/>
              </a:spcAft>
              <a:defRPr/>
            </a:pPr>
            <a:r>
              <a:rPr lang="en-US" sz="2000" dirty="0"/>
              <a:t>Material is not “scored”; more of a go/no go determination</a:t>
            </a:r>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8</a:t>
            </a:fld>
            <a:endParaRPr lang="en-US" dirty="0"/>
          </a:p>
        </p:txBody>
      </p:sp>
    </p:spTree>
    <p:extLst>
      <p:ext uri="{BB962C8B-B14F-4D97-AF65-F5344CB8AC3E}">
        <p14:creationId xmlns:p14="http://schemas.microsoft.com/office/powerpoint/2010/main" val="312386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normAutofit/>
          </a:bodyPr>
          <a:lstStyle/>
          <a:p>
            <a:pPr marL="0" indent="0" defTabSz="933450">
              <a:lnSpc>
                <a:spcPct val="90000"/>
              </a:lnSpc>
              <a:spcBef>
                <a:spcPct val="0"/>
              </a:spcBef>
              <a:spcAft>
                <a:spcPct val="20000"/>
              </a:spcAft>
              <a:buNone/>
            </a:pPr>
            <a:r>
              <a:rPr lang="en-US" sz="2000" b="1" dirty="0" smtClean="0"/>
              <a:t>Discussions</a:t>
            </a:r>
          </a:p>
          <a:p>
            <a:pPr defTabSz="933450">
              <a:lnSpc>
                <a:spcPct val="90000"/>
              </a:lnSpc>
              <a:spcBef>
                <a:spcPct val="0"/>
              </a:spcBef>
              <a:spcAft>
                <a:spcPct val="20000"/>
              </a:spcAft>
              <a:defRPr/>
            </a:pPr>
            <a:r>
              <a:rPr lang="en-US" sz="2000" dirty="0"/>
              <a:t>CMS will perform an independent analysis on the </a:t>
            </a:r>
            <a:r>
              <a:rPr lang="en-US" sz="2000" dirty="0" err="1"/>
              <a:t>offeror</a:t>
            </a:r>
            <a:r>
              <a:rPr lang="en-US" sz="2000" dirty="0"/>
              <a:t>/contractor materials disclosed in the </a:t>
            </a:r>
            <a:r>
              <a:rPr lang="en-US" sz="2000" dirty="0" err="1"/>
              <a:t>J.x</a:t>
            </a:r>
            <a:r>
              <a:rPr lang="en-US" sz="2000" dirty="0"/>
              <a:t> submissions</a:t>
            </a:r>
          </a:p>
          <a:p>
            <a:pPr defTabSz="933450">
              <a:lnSpc>
                <a:spcPct val="90000"/>
              </a:lnSpc>
              <a:spcBef>
                <a:spcPct val="0"/>
              </a:spcBef>
              <a:spcAft>
                <a:spcPct val="20000"/>
              </a:spcAft>
              <a:defRPr/>
            </a:pPr>
            <a:r>
              <a:rPr lang="en-US" sz="2000" dirty="0"/>
              <a:t>CO will determine whether Discussions with the </a:t>
            </a:r>
            <a:r>
              <a:rPr lang="en-US" sz="2000" dirty="0" err="1"/>
              <a:t>offeror</a:t>
            </a:r>
            <a:r>
              <a:rPr lang="en-US" sz="2000" dirty="0"/>
              <a:t>/contractor are required for identified COIs and/or proposed mitigation plans </a:t>
            </a:r>
          </a:p>
          <a:p>
            <a:pPr marL="800100" defTabSz="933450">
              <a:lnSpc>
                <a:spcPct val="90000"/>
              </a:lnSpc>
              <a:spcBef>
                <a:spcPct val="0"/>
              </a:spcBef>
              <a:spcAft>
                <a:spcPct val="20000"/>
              </a:spcAft>
              <a:defRPr/>
            </a:pPr>
            <a:r>
              <a:rPr lang="en-US" sz="2000" dirty="0"/>
              <a:t>If Discussions are NOT required, CO may go directly to pre-award process for determining apparent successful awardee</a:t>
            </a:r>
          </a:p>
          <a:p>
            <a:pPr marL="800100" defTabSz="933450">
              <a:lnSpc>
                <a:spcPct val="90000"/>
              </a:lnSpc>
              <a:spcBef>
                <a:spcPct val="0"/>
              </a:spcBef>
              <a:spcAft>
                <a:spcPct val="20000"/>
              </a:spcAft>
              <a:defRPr/>
            </a:pPr>
            <a:r>
              <a:rPr lang="en-US" sz="2000" dirty="0"/>
              <a:t>If Discussions ARE required, CO will prepare requests for additional information – </a:t>
            </a:r>
          </a:p>
          <a:p>
            <a:pPr marL="1257300" indent="-457200" defTabSz="933450">
              <a:lnSpc>
                <a:spcPct val="90000"/>
              </a:lnSpc>
              <a:spcBef>
                <a:spcPct val="0"/>
              </a:spcBef>
              <a:spcAft>
                <a:spcPct val="20000"/>
              </a:spcAft>
              <a:defRPr/>
            </a:pPr>
            <a:r>
              <a:rPr lang="en-US" sz="2000" dirty="0"/>
              <a:t>Offer/contractor will submit supplemental </a:t>
            </a:r>
            <a:r>
              <a:rPr lang="en-US" sz="2000" dirty="0" err="1"/>
              <a:t>J.x</a:t>
            </a:r>
            <a:r>
              <a:rPr lang="en-US" sz="2000" dirty="0"/>
              <a:t> with new information</a:t>
            </a:r>
          </a:p>
          <a:p>
            <a:pPr marL="1257300" indent="-457200" defTabSz="933450">
              <a:lnSpc>
                <a:spcPct val="90000"/>
              </a:lnSpc>
              <a:spcBef>
                <a:spcPct val="0"/>
              </a:spcBef>
              <a:spcAft>
                <a:spcPct val="20000"/>
              </a:spcAft>
              <a:defRPr/>
            </a:pPr>
            <a:r>
              <a:rPr lang="en-US" sz="2000" dirty="0"/>
              <a:t>New information will be assessed in same manor as described above</a:t>
            </a:r>
          </a:p>
          <a:p>
            <a:pPr marL="1257300" indent="-457200" defTabSz="933450">
              <a:lnSpc>
                <a:spcPct val="90000"/>
              </a:lnSpc>
              <a:spcBef>
                <a:spcPct val="0"/>
              </a:spcBef>
              <a:spcAft>
                <a:spcPct val="20000"/>
              </a:spcAft>
              <a:defRPr/>
            </a:pPr>
            <a:r>
              <a:rPr lang="en-US" sz="2000" dirty="0"/>
              <a:t>Process will repeat until CO is satisfied with the resolution</a:t>
            </a:r>
          </a:p>
          <a:p>
            <a:pPr defTabSz="933450">
              <a:lnSpc>
                <a:spcPct val="90000"/>
              </a:lnSpc>
              <a:spcBef>
                <a:spcPct val="0"/>
              </a:spcBef>
              <a:spcAft>
                <a:spcPct val="20000"/>
              </a:spcAft>
              <a:defRPr/>
            </a:pPr>
            <a:r>
              <a:rPr lang="en-US" sz="2000" dirty="0"/>
              <a:t>Following discussions, CO may request Final Revised Proposals, if necessary</a:t>
            </a:r>
          </a:p>
          <a:p>
            <a:endParaRPr lang="en-US" dirty="0"/>
          </a:p>
        </p:txBody>
      </p:sp>
      <p:sp>
        <p:nvSpPr>
          <p:cNvPr id="3" name="Title 2"/>
          <p:cNvSpPr>
            <a:spLocks noGrp="1"/>
          </p:cNvSpPr>
          <p:nvPr>
            <p:ph type="title"/>
          </p:nvPr>
        </p:nvSpPr>
        <p:spPr/>
        <p:txBody>
          <a:bodyPr/>
          <a:lstStyle/>
          <a:p>
            <a:r>
              <a:rPr lang="en-US" dirty="0" smtClean="0"/>
              <a:t>Conflict of Interest Process</a:t>
            </a:r>
            <a:endParaRPr lang="en-US" dirty="0"/>
          </a:p>
        </p:txBody>
      </p:sp>
      <p:sp>
        <p:nvSpPr>
          <p:cNvPr id="4" name="Slide Number Placeholder 3"/>
          <p:cNvSpPr>
            <a:spLocks noGrp="1"/>
          </p:cNvSpPr>
          <p:nvPr>
            <p:ph type="sldNum" sz="quarter" idx="4"/>
          </p:nvPr>
        </p:nvSpPr>
        <p:spPr/>
        <p:txBody>
          <a:bodyPr/>
          <a:lstStyle/>
          <a:p>
            <a:fld id="{7022FF3C-310F-4809-A5BE-BC5BA8AA108D}" type="slidenum">
              <a:rPr lang="en-US" smtClean="0"/>
              <a:t>9</a:t>
            </a:fld>
            <a:endParaRPr lang="en-US" dirty="0"/>
          </a:p>
        </p:txBody>
      </p:sp>
    </p:spTree>
    <p:extLst>
      <p:ext uri="{BB962C8B-B14F-4D97-AF65-F5344CB8AC3E}">
        <p14:creationId xmlns:p14="http://schemas.microsoft.com/office/powerpoint/2010/main" val="1980080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16498</TotalTime>
  <Words>2200</Words>
  <Application>Microsoft Office PowerPoint</Application>
  <PresentationFormat>On-screen Show (4:3)</PresentationFormat>
  <Paragraphs>230</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CMS_template</vt:lpstr>
      <vt:lpstr>2015 CONTRACTING WITH CMS CONFERENCE</vt:lpstr>
      <vt:lpstr>Conflict of Interest – What is a Conflict?</vt:lpstr>
      <vt:lpstr>New OAGM Employees</vt:lpstr>
      <vt:lpstr>Conflict of Interest Overview</vt:lpstr>
      <vt:lpstr>Conflict of Interest Process</vt:lpstr>
      <vt:lpstr>Conflict of Interest Process</vt:lpstr>
      <vt:lpstr>Conflict of Interest Process</vt:lpstr>
      <vt:lpstr>Conflict of Interest Process</vt:lpstr>
      <vt:lpstr>Conflict of Interest Process</vt:lpstr>
      <vt:lpstr>Conflict of Interest Process</vt:lpstr>
      <vt:lpstr>Conflict of Interest Process</vt:lpstr>
      <vt:lpstr>Conflict of Interest Process</vt:lpstr>
      <vt:lpstr>Conflict of Interest Process</vt:lpstr>
      <vt:lpstr>Frequently Asked Questions </vt:lpstr>
      <vt:lpstr>Conclusion</vt:lpstr>
      <vt:lpstr>Conclusion</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Kevin Whetham</cp:lastModifiedBy>
  <cp:revision>1200</cp:revision>
  <cp:lastPrinted>2014-03-11T15:39:22Z</cp:lastPrinted>
  <dcterms:created xsi:type="dcterms:W3CDTF">2012-02-10T20:51:24Z</dcterms:created>
  <dcterms:modified xsi:type="dcterms:W3CDTF">2015-11-10T14:02:03Z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-1281886180</vt:i4>
  </property>
  <property fmtid="{D5CDD505-2E9C-101B-9397-08002B2CF9AE}" pid="3" name="_NewReviewCycle">
    <vt:lpwstr/>
  </property>
  <property fmtid="{D5CDD505-2E9C-101B-9397-08002B2CF9AE}" pid="4" name="_EmailSubject">
    <vt:lpwstr>Industry Day Documents/ Page - Internet</vt:lpwstr>
  </property>
  <property fmtid="{D5CDD505-2E9C-101B-9397-08002B2CF9AE}" pid="5" name="_AuthorEmail">
    <vt:lpwstr>Jason.Vollmer@cms.hhs.gov</vt:lpwstr>
  </property>
  <property fmtid="{D5CDD505-2E9C-101B-9397-08002B2CF9AE}" pid="6" name="_AuthorEmailDisplayName">
    <vt:lpwstr>Vollmer, Jason (CMS/OAGM)</vt:lpwstr>
  </property>
  <property fmtid="{D5CDD505-2E9C-101B-9397-08002B2CF9AE}" pid="7" name="_PreviousAdHocReviewCycleID">
    <vt:i4>-344801066</vt:i4>
  </property>
</Properties>
</file>