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93" r:id="rId4"/>
    <p:sldMasterId id="2147483860" r:id="rId5"/>
  </p:sldMasterIdLst>
  <p:notesMasterIdLst>
    <p:notesMasterId r:id="rId17"/>
  </p:notesMasterIdLst>
  <p:handoutMasterIdLst>
    <p:handoutMasterId r:id="rId18"/>
  </p:handoutMasterIdLst>
  <p:sldIdLst>
    <p:sldId id="286" r:id="rId6"/>
    <p:sldId id="570" r:id="rId7"/>
    <p:sldId id="564" r:id="rId8"/>
    <p:sldId id="563" r:id="rId9"/>
    <p:sldId id="565" r:id="rId10"/>
    <p:sldId id="566" r:id="rId11"/>
    <p:sldId id="567" r:id="rId12"/>
    <p:sldId id="577" r:id="rId13"/>
    <p:sldId id="549" r:id="rId14"/>
    <p:sldId id="390" r:id="rId15"/>
    <p:sldId id="576" r:id="rId16"/>
  </p:sldIdLst>
  <p:sldSz cx="9144000" cy="6858000" type="screen4x3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064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MS" initials="EG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  <a:srgbClr val="FFD004"/>
    <a:srgbClr val="FA7D00"/>
    <a:srgbClr val="084A9C"/>
    <a:srgbClr val="0066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7" autoAdjust="0"/>
    <p:restoredTop sz="90206" autoAdjust="0"/>
  </p:normalViewPr>
  <p:slideViewPr>
    <p:cSldViewPr snapToGrid="0">
      <p:cViewPr varScale="1">
        <p:scale>
          <a:sx n="76" d="100"/>
          <a:sy n="76" d="100"/>
        </p:scale>
        <p:origin x="-1421" y="-86"/>
      </p:cViewPr>
      <p:guideLst>
        <p:guide orient="horz" pos="2064"/>
        <p:guide pos="3120"/>
      </p:guideLst>
    </p:cSldViewPr>
  </p:slideViewPr>
  <p:outlineViewPr>
    <p:cViewPr>
      <p:scale>
        <a:sx n="33" d="100"/>
        <a:sy n="33" d="100"/>
      </p:scale>
      <p:origin x="0" y="-5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6338" y="0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/>
          <a:lstStyle>
            <a:lvl1pPr algn="r">
              <a:defRPr sz="1200"/>
            </a:lvl1pPr>
          </a:lstStyle>
          <a:p>
            <a:fld id="{CC16B254-F755-154D-86D8-705F3C585905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839016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6338" y="8839016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 anchor="b"/>
          <a:lstStyle>
            <a:lvl1pPr algn="r">
              <a:defRPr sz="1200"/>
            </a:lvl1pPr>
          </a:lstStyle>
          <a:p>
            <a:fld id="{D8B07BA0-83C1-274E-9BA1-643DFA6696F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4873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0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8" y="0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/>
          <a:lstStyle>
            <a:lvl1pPr algn="r">
              <a:defRPr sz="1200"/>
            </a:lvl1pPr>
          </a:lstStyle>
          <a:p>
            <a:fld id="{70242358-85E2-2545-8677-79B1E11E6ECD}" type="datetimeFigureOut">
              <a:rPr lang="en-US" smtClean="0"/>
              <a:pPr/>
              <a:t>10/28/2015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5325"/>
            <a:ext cx="4657725" cy="34925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602" tIns="46300" rIns="92602" bIns="4630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20316"/>
            <a:ext cx="5615940" cy="4187668"/>
          </a:xfrm>
          <a:prstGeom prst="rect">
            <a:avLst/>
          </a:prstGeom>
        </p:spPr>
        <p:txBody>
          <a:bodyPr vert="horz" lIns="92602" tIns="46300" rIns="92602" bIns="4630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839016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8" y="8839016"/>
            <a:ext cx="3041969" cy="465298"/>
          </a:xfrm>
          <a:prstGeom prst="rect">
            <a:avLst/>
          </a:prstGeom>
        </p:spPr>
        <p:txBody>
          <a:bodyPr vert="horz" lIns="92602" tIns="46300" rIns="92602" bIns="46300" rtlCol="0" anchor="b"/>
          <a:lstStyle>
            <a:lvl1pPr algn="r">
              <a:defRPr sz="1200"/>
            </a:lvl1pPr>
          </a:lstStyle>
          <a:p>
            <a:fld id="{7B898A01-842B-0042-9AB7-55364486B929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190352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717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508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17508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3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2243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1286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898A01-842B-0042-9AB7-55364486B929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56508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n African American business woman standing with her arms crossed and a team of professionals behind h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>
            <a:fillRect/>
          </a:stretch>
        </p:blipFill>
        <p:spPr bwMode="auto">
          <a:xfrm>
            <a:off x="13819" y="2438400"/>
            <a:ext cx="5243981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 group of children standing with their school supplies in han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/>
          <a:stretch>
            <a:fillRect/>
          </a:stretch>
        </p:blipFill>
        <p:spPr>
          <a:xfrm>
            <a:off x="14600" y="2963450"/>
            <a:ext cx="52954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082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n active adult couple riding bicycles in a park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7" y="2438400"/>
            <a:ext cx="66294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50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267200"/>
            <a:ext cx="3505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group of physicians reviewing x-rays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733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733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517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Centers for Medicare and Medicaid logo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pic>
        <p:nvPicPr>
          <p:cNvPr id="6" name="Picture 5" descr="A group of seniors playing cards in a sunroom, sitting in wicker furnitur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  <a:ln>
            <a:noFill/>
          </a:ln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41892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collage of photos. These photos are health professionals giving care to patients.&#10;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7"/>
          <a:stretch/>
        </p:blipFill>
        <p:spPr bwMode="auto">
          <a:xfrm>
            <a:off x="-8417" y="2438400"/>
            <a:ext cx="56472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0262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ical design of 1's and 0's to represent technology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62200"/>
            <a:ext cx="6807107" cy="4477935"/>
          </a:xfrm>
          <a:prstGeom prst="rect">
            <a:avLst/>
          </a:prstGeom>
          <a:ln>
            <a:solidFill>
              <a:schemeClr val="tx1">
                <a:alpha val="77000"/>
              </a:schemeClr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2122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is an image of a pill bottle on it's side with the lid off and a few of the pills lying on the table in front of it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3854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2550068"/>
            <a:ext cx="8915400" cy="308873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8194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7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The Centers for Medicare and Medicaid logo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3627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51751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844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woman standing in a meeting with her arms crossed with a team of professionals in the background at a table.&#10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38400"/>
            <a:ext cx="3673984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3048000"/>
            <a:ext cx="4724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4267200"/>
            <a:ext cx="472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2874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09600" y="1752600"/>
            <a:ext cx="3886200" cy="6858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609600" y="25908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724400" y="1752600"/>
            <a:ext cx="3886200" cy="685800"/>
          </a:xfrm>
        </p:spPr>
        <p:txBody>
          <a:bodyPr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1" name="Content Placeholder 8"/>
          <p:cNvSpPr>
            <a:spLocks noGrp="1"/>
          </p:cNvSpPr>
          <p:nvPr>
            <p:ph sz="quarter" idx="13"/>
          </p:nvPr>
        </p:nvSpPr>
        <p:spPr>
          <a:xfrm>
            <a:off x="4724400" y="2590800"/>
            <a:ext cx="3886200" cy="3581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53779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242874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22729" y="1519517"/>
            <a:ext cx="3886200" cy="41685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1"/>
          </p:nvPr>
        </p:nvSpPr>
        <p:spPr>
          <a:xfrm>
            <a:off x="322729" y="1936376"/>
            <a:ext cx="3886200" cy="167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322729" y="3877235"/>
            <a:ext cx="3886200" cy="41685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2" name="Content Placeholder 8"/>
          <p:cNvSpPr>
            <a:spLocks noGrp="1"/>
          </p:cNvSpPr>
          <p:nvPr>
            <p:ph sz="quarter" idx="13"/>
          </p:nvPr>
        </p:nvSpPr>
        <p:spPr>
          <a:xfrm>
            <a:off x="322729" y="4294094"/>
            <a:ext cx="3886200" cy="167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800600" y="1497923"/>
            <a:ext cx="3886200" cy="41685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4" name="Content Placeholder 8"/>
          <p:cNvSpPr>
            <a:spLocks noGrp="1"/>
          </p:cNvSpPr>
          <p:nvPr>
            <p:ph sz="quarter" idx="15"/>
          </p:nvPr>
        </p:nvSpPr>
        <p:spPr>
          <a:xfrm>
            <a:off x="4800600" y="1914782"/>
            <a:ext cx="3886200" cy="167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6"/>
          </p:nvPr>
        </p:nvSpPr>
        <p:spPr>
          <a:xfrm>
            <a:off x="4800600" y="4008041"/>
            <a:ext cx="3886200" cy="41685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6" name="Content Placeholder 8"/>
          <p:cNvSpPr>
            <a:spLocks noGrp="1"/>
          </p:cNvSpPr>
          <p:nvPr>
            <p:ph sz="quarter" idx="17"/>
          </p:nvPr>
        </p:nvSpPr>
        <p:spPr>
          <a:xfrm>
            <a:off x="4800600" y="4424900"/>
            <a:ext cx="3886200" cy="16764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43324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7735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>
                <a:solidFill>
                  <a:prstClr val="black">
                    <a:tint val="75000"/>
                  </a:prstClr>
                </a:solidFill>
              </a:rPr>
              <a:t>07/12/2012</a:t>
            </a: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4635DB-A3F0-4075-815E-840842C9021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 vert="horz" lIns="91440" tIns="45720" rIns="91440" bIns="45720" rtlCol="0"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algn="ctr">
              <a:spcBef>
                <a:spcPct val="0"/>
              </a:spcBef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0" name="Content Placeholder 11"/>
          <p:cNvSpPr>
            <a:spLocks noGrp="1"/>
          </p:cNvSpPr>
          <p:nvPr userDrawn="1">
            <p:ph idx="1"/>
          </p:nvPr>
        </p:nvSpPr>
        <p:spPr>
          <a:xfrm>
            <a:off x="457200" y="1600201"/>
            <a:ext cx="8229600" cy="4525963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Title 10"/>
          <p:cNvSpPr>
            <a:spLocks noGrp="1"/>
          </p:cNvSpPr>
          <p:nvPr userDrawn="1"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38210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n African American business woman standing with her arms crossed and a team of professionals behind her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01"/>
          <a:stretch>
            <a:fillRect/>
          </a:stretch>
        </p:blipFill>
        <p:spPr bwMode="auto">
          <a:xfrm>
            <a:off x="13819" y="2438400"/>
            <a:ext cx="5243981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99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0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woman standing in a meeting with her arms crossed with a team of professionals in the background at a table.&#10;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2438400"/>
            <a:ext cx="3673984" cy="44358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191000" y="3048000"/>
            <a:ext cx="47244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191000" y="4267200"/>
            <a:ext cx="472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065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wo professional women at a laptop computer."/>
          <p:cNvPicPr>
            <a:picLocks noChangeAspect="1" noChangeArrowheads="1"/>
          </p:cNvPicPr>
          <p:nvPr/>
        </p:nvPicPr>
        <p:blipFill>
          <a:blip r:embed="rId2" cstate="print"/>
          <a:srcRect l="7702" r="6739"/>
          <a:stretch>
            <a:fillRect/>
          </a:stretch>
        </p:blipFill>
        <p:spPr bwMode="auto">
          <a:xfrm>
            <a:off x="3785960" y="2514600"/>
            <a:ext cx="53580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23237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group of professional men and women discussing the documents they are holding."/>
          <p:cNvPicPr>
            <a:picLocks noChangeAspect="1" noChangeArrowheads="1"/>
          </p:cNvPicPr>
          <p:nvPr/>
        </p:nvPicPr>
        <p:blipFill>
          <a:blip r:embed="rId2" cstate="print"/>
          <a:srcRect l="6069"/>
          <a:stretch>
            <a:fillRect/>
          </a:stretch>
        </p:blipFill>
        <p:spPr bwMode="auto">
          <a:xfrm>
            <a:off x="-34899" y="2438401"/>
            <a:ext cx="53544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8840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 cstate="print"/>
          <a:srcRect l="7031" r="4688"/>
          <a:stretch>
            <a:fillRect/>
          </a:stretch>
        </p:blipFill>
        <p:spPr bwMode="auto">
          <a:xfrm>
            <a:off x="1055" y="2514600"/>
            <a:ext cx="57538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699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multi-cultural family standing against a white background. The family has two children, a mom and a dad."/>
          <p:cNvPicPr>
            <a:picLocks noChangeAspect="1" noChangeArrowheads="1"/>
          </p:cNvPicPr>
          <p:nvPr/>
        </p:nvPicPr>
        <p:blipFill>
          <a:blip r:embed="rId2" cstate="print"/>
          <a:srcRect l="16406" r="24141" b="1553"/>
          <a:stretch>
            <a:fillRect/>
          </a:stretch>
        </p:blipFill>
        <p:spPr bwMode="auto">
          <a:xfrm>
            <a:off x="5463038" y="2286000"/>
            <a:ext cx="3661776" cy="45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048000"/>
            <a:ext cx="4876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2672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912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Two professional women at a laptop computer."/>
          <p:cNvPicPr>
            <a:picLocks noChangeAspect="1" noChangeArrowheads="1"/>
          </p:cNvPicPr>
          <p:nvPr/>
        </p:nvPicPr>
        <p:blipFill>
          <a:blip r:embed="rId2" cstate="print"/>
          <a:srcRect l="7702" r="6739"/>
          <a:stretch>
            <a:fillRect/>
          </a:stretch>
        </p:blipFill>
        <p:spPr bwMode="auto">
          <a:xfrm>
            <a:off x="3785960" y="2514600"/>
            <a:ext cx="53580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286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young woman dressed casually with a backpack on, walking in a park."/>
          <p:cNvPicPr>
            <a:picLocks noChangeAspect="1" noChangeArrowheads="1"/>
          </p:cNvPicPr>
          <p:nvPr/>
        </p:nvPicPr>
        <p:blipFill>
          <a:blip r:embed="rId2" cstate="print"/>
          <a:srcRect l="39844" r="4687"/>
          <a:stretch>
            <a:fillRect/>
          </a:stretch>
        </p:blipFill>
        <p:spPr bwMode="auto">
          <a:xfrm>
            <a:off x="0" y="2280607"/>
            <a:ext cx="3810000" cy="45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43400" y="3048000"/>
            <a:ext cx="4267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4267200"/>
            <a:ext cx="4267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2905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 cstate="print"/>
          <a:srcRect l="14062" r="7031"/>
          <a:stretch>
            <a:fillRect/>
          </a:stretch>
        </p:blipFill>
        <p:spPr bwMode="auto">
          <a:xfrm>
            <a:off x="3910920" y="2438401"/>
            <a:ext cx="52330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&#10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35482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young woman helping a child at a computer."/>
          <p:cNvPicPr>
            <a:picLocks noChangeAspect="1" noChangeArrowheads="1"/>
          </p:cNvPicPr>
          <p:nvPr/>
        </p:nvPicPr>
        <p:blipFill>
          <a:blip r:embed="rId2" cstate="print"/>
          <a:srcRect l="9375" r="14062" b="3517"/>
          <a:stretch>
            <a:fillRect/>
          </a:stretch>
        </p:blipFill>
        <p:spPr bwMode="auto">
          <a:xfrm>
            <a:off x="16432" y="2514600"/>
            <a:ext cx="5165168" cy="4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3048000"/>
            <a:ext cx="34290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4267200"/>
            <a:ext cx="342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069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4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8" name="Picture 7" descr="A group of children standing with their school supplies in hand.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88"/>
          <a:stretch>
            <a:fillRect/>
          </a:stretch>
        </p:blipFill>
        <p:spPr>
          <a:xfrm>
            <a:off x="14600" y="2963450"/>
            <a:ext cx="5295431" cy="3891090"/>
          </a:xfrm>
          <a:prstGeom prst="rect">
            <a:avLst/>
          </a:prstGeom>
          <a:effectLst/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18769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4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n active adult couple riding bicycles in a park.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697" y="2438400"/>
            <a:ext cx="6629401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505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267200"/>
            <a:ext cx="3505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0460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 group of physicians reviewing x-rays.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0" y="2438400"/>
            <a:ext cx="463973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733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733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5762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he Centers for Medicare and Medicaid logo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pic>
        <p:nvPicPr>
          <p:cNvPr id="6" name="Picture 5" descr="A group of seniors playing cards in a sunroom, sitting in wicker furniture.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3340" y="2514600"/>
            <a:ext cx="5615940" cy="4343400"/>
          </a:xfrm>
          <a:prstGeom prst="rect">
            <a:avLst/>
          </a:prstGeom>
          <a:ln>
            <a:noFill/>
          </a:ln>
        </p:spPr>
      </p:pic>
      <p:sp>
        <p:nvSpPr>
          <p:cNvPr id="7" name="Title 8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4189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collage of photos. These photos are health professionals giving care to patients.&#10;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107"/>
          <a:stretch/>
        </p:blipFill>
        <p:spPr bwMode="auto">
          <a:xfrm>
            <a:off x="-8417" y="2438400"/>
            <a:ext cx="5647217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79747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graphical design of 1's and 0's to represent technology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64" t="-2980"/>
          <a:stretch/>
        </p:blipFill>
        <p:spPr>
          <a:xfrm>
            <a:off x="-1600200" y="2362200"/>
            <a:ext cx="6807107" cy="4477935"/>
          </a:xfrm>
          <a:prstGeom prst="rect">
            <a:avLst/>
          </a:prstGeom>
          <a:ln>
            <a:solidFill>
              <a:schemeClr val="tx1">
                <a:alpha val="77000"/>
              </a:schemeClr>
            </a:solidFill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102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102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2174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5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his is an image of a pill bottle on it's side with the lid off and a few of the pills lying on the table in front of it.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967" t="1177" r="-182" b="3456"/>
          <a:stretch/>
        </p:blipFill>
        <p:spPr>
          <a:xfrm>
            <a:off x="-76201" y="2286000"/>
            <a:ext cx="5614737" cy="4572000"/>
          </a:xfrm>
          <a:prstGeom prst="rect">
            <a:avLst/>
          </a:prstGeom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5626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191000"/>
            <a:ext cx="3276600" cy="838200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1226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2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group of professional men and women discussing the documents they are holding."/>
          <p:cNvPicPr>
            <a:picLocks noChangeAspect="1" noChangeArrowheads="1"/>
          </p:cNvPicPr>
          <p:nvPr/>
        </p:nvPicPr>
        <p:blipFill>
          <a:blip r:embed="rId2" cstate="print"/>
          <a:srcRect l="6069"/>
          <a:stretch>
            <a:fillRect/>
          </a:stretch>
        </p:blipFill>
        <p:spPr bwMode="auto">
          <a:xfrm>
            <a:off x="-34899" y="2438401"/>
            <a:ext cx="5354484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3048000"/>
            <a:ext cx="3352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5626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Picture 14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-76200" y="-28738"/>
            <a:ext cx="9244148" cy="14478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 descr="The Centers for Medicare and Medicaid logo.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6200" y="2550068"/>
            <a:ext cx="8915400" cy="3088732"/>
          </a:xfrm>
          <a:prstGeom prst="rect">
            <a:avLst/>
          </a:prstGeom>
        </p:spPr>
      </p:pic>
      <p:sp>
        <p:nvSpPr>
          <p:cNvPr id="1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2819400"/>
            <a:ext cx="8534400" cy="17526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724400"/>
            <a:ext cx="85344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6171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title6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953000" y="41910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9" name="Picture 8" descr="The Centers for Medicare and Medicaid logo.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81777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17638"/>
          </a:xfrm>
          <a:prstGeom prst="rect">
            <a:avLst/>
          </a:prstGeom>
          <a:solidFill>
            <a:srgbClr val="084A9C"/>
          </a:solidFill>
          <a:effectLst>
            <a:outerShdw dist="76200" dir="5640000" algn="tl" rotWithShape="0">
              <a:srgbClr val="FFD004"/>
            </a:outerShdw>
          </a:effectLst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381976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MS content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78400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 cstate="print"/>
          <a:srcRect l="7031" r="4688"/>
          <a:stretch>
            <a:fillRect/>
          </a:stretch>
        </p:blipFill>
        <p:spPr bwMode="auto">
          <a:xfrm>
            <a:off x="1055" y="2514600"/>
            <a:ext cx="575384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943600" y="3048000"/>
            <a:ext cx="2971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943600" y="4267200"/>
            <a:ext cx="2971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2400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6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multi-cultural family standing against a white background. The family has two children, a mom and a dad."/>
          <p:cNvPicPr>
            <a:picLocks noChangeAspect="1" noChangeArrowheads="1"/>
          </p:cNvPicPr>
          <p:nvPr/>
        </p:nvPicPr>
        <p:blipFill>
          <a:blip r:embed="rId2" cstate="print"/>
          <a:srcRect l="16406" r="24141" b="1553"/>
          <a:stretch>
            <a:fillRect/>
          </a:stretch>
        </p:blipFill>
        <p:spPr bwMode="auto">
          <a:xfrm>
            <a:off x="5463038" y="2286000"/>
            <a:ext cx="3661776" cy="45760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81000" y="3048000"/>
            <a:ext cx="48768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" y="4267200"/>
            <a:ext cx="48768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young woman dressed casually with a backpack on, walking in a park."/>
          <p:cNvPicPr>
            <a:picLocks noChangeAspect="1" noChangeArrowheads="1"/>
          </p:cNvPicPr>
          <p:nvPr/>
        </p:nvPicPr>
        <p:blipFill>
          <a:blip r:embed="rId2" cstate="print"/>
          <a:srcRect l="39844" r="4687"/>
          <a:stretch>
            <a:fillRect/>
          </a:stretch>
        </p:blipFill>
        <p:spPr bwMode="auto">
          <a:xfrm>
            <a:off x="0" y="2280607"/>
            <a:ext cx="3810000" cy="4577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343400" y="3048000"/>
            <a:ext cx="42672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4343400" y="4267200"/>
            <a:ext cx="42672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team of professionals standing in a group."/>
          <p:cNvPicPr>
            <a:picLocks noChangeAspect="1" noChangeArrowheads="1"/>
          </p:cNvPicPr>
          <p:nvPr/>
        </p:nvPicPr>
        <p:blipFill>
          <a:blip r:embed="rId2" cstate="print"/>
          <a:srcRect l="14062" r="7031"/>
          <a:stretch>
            <a:fillRect/>
          </a:stretch>
        </p:blipFill>
        <p:spPr bwMode="auto">
          <a:xfrm>
            <a:off x="3910920" y="2438401"/>
            <a:ext cx="523308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304800" y="3048000"/>
            <a:ext cx="32766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" y="4267200"/>
            <a:ext cx="32766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&#10;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CMS title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A young woman helping a child at a computer."/>
          <p:cNvPicPr>
            <a:picLocks noChangeAspect="1" noChangeArrowheads="1"/>
          </p:cNvPicPr>
          <p:nvPr/>
        </p:nvPicPr>
        <p:blipFill>
          <a:blip r:embed="rId2" cstate="print"/>
          <a:srcRect l="9375" r="14062" b="3517"/>
          <a:stretch>
            <a:fillRect/>
          </a:stretch>
        </p:blipFill>
        <p:spPr bwMode="auto">
          <a:xfrm>
            <a:off x="16432" y="2514600"/>
            <a:ext cx="5165168" cy="43376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>
              <a:rot lat="0" lon="10800000" rev="0"/>
            </a:camera>
            <a:lightRig rig="threePt" dir="t"/>
          </a:scene3d>
        </p:spPr>
      </p:pic>
      <p:sp>
        <p:nvSpPr>
          <p:cNvPr id="13" name="TextBox 12"/>
          <p:cNvSpPr txBox="1"/>
          <p:nvPr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2" name="Title 7"/>
          <p:cNvSpPr>
            <a:spLocks noGrp="1"/>
          </p:cNvSpPr>
          <p:nvPr>
            <p:ph type="title"/>
          </p:nvPr>
        </p:nvSpPr>
        <p:spPr>
          <a:xfrm>
            <a:off x="0" y="1371600"/>
            <a:ext cx="9144000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5486400" y="3048000"/>
            <a:ext cx="3429000" cy="9144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1" i="1" dirty="0" smtClean="0">
                <a:solidFill>
                  <a:srgbClr val="084A9C"/>
                </a:solidFill>
              </a:rPr>
              <a:t>Subtitle</a:t>
            </a:r>
          </a:p>
          <a:p>
            <a:pPr algn="l"/>
            <a:endParaRPr lang="en-US" sz="2800" b="0" i="1" dirty="0" smtClean="0">
              <a:solidFill>
                <a:srgbClr val="084A9C"/>
              </a:solidFill>
            </a:endParaRPr>
          </a:p>
        </p:txBody>
      </p:sp>
      <p:sp>
        <p:nvSpPr>
          <p:cNvPr id="9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4267200"/>
            <a:ext cx="3429000" cy="838200"/>
          </a:xfrm>
        </p:spPr>
        <p:txBody>
          <a:bodyPr>
            <a:normAutofit/>
          </a:bodyPr>
          <a:lstStyle>
            <a:lvl1pPr marL="0" indent="0" algn="l">
              <a:buNone/>
              <a:defRPr sz="2400" b="1" i="1">
                <a:solidFill>
                  <a:srgbClr val="084A9C"/>
                </a:solidFill>
              </a:defRPr>
            </a:lvl1pPr>
          </a:lstStyle>
          <a:p>
            <a:pPr algn="l"/>
            <a:r>
              <a:rPr lang="en-US" sz="2400" b="0" i="1" dirty="0" smtClean="0">
                <a:solidFill>
                  <a:srgbClr val="084A9C"/>
                </a:solidFill>
              </a:rPr>
              <a:t>Presenter/Date</a:t>
            </a:r>
            <a:endParaRPr lang="en-US" sz="2800" b="0" i="1" dirty="0" smtClean="0">
              <a:solidFill>
                <a:srgbClr val="084A9C"/>
              </a:solidFill>
            </a:endParaRPr>
          </a:p>
        </p:txBody>
      </p:sp>
      <p:pic>
        <p:nvPicPr>
          <p:cNvPr id="11" name="Picture 10" descr="The Centers for Medicare and Medicaid logo.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7595" y="228600"/>
            <a:ext cx="2652325" cy="91440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-1668146" y="4928188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71770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slideLayout" Target="../slideLayouts/slideLayout36.xml"/><Relationship Id="rId1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26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17" Type="http://schemas.openxmlformats.org/officeDocument/2006/relationships/slideLayout" Target="../slideLayouts/slideLayout40.xml"/><Relationship Id="rId2" Type="http://schemas.openxmlformats.org/officeDocument/2006/relationships/slideLayout" Target="../slideLayouts/slideLayout25.xml"/><Relationship Id="rId16" Type="http://schemas.openxmlformats.org/officeDocument/2006/relationships/slideLayout" Target="../slideLayouts/slideLayout39.xml"/><Relationship Id="rId20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33.xml"/><Relationship Id="rId19" Type="http://schemas.openxmlformats.org/officeDocument/2006/relationships/slideLayout" Target="../slideLayouts/slideLayout42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813" r:id="rId2"/>
    <p:sldLayoutId id="2147483814" r:id="rId3"/>
    <p:sldLayoutId id="2147483815" r:id="rId4"/>
    <p:sldLayoutId id="2147483812" r:id="rId5"/>
    <p:sldLayoutId id="2147483809" r:id="rId6"/>
    <p:sldLayoutId id="2147483811" r:id="rId7"/>
    <p:sldLayoutId id="2147483810" r:id="rId8"/>
    <p:sldLayoutId id="2147483808" r:id="rId9"/>
    <p:sldLayoutId id="2147483801" r:id="rId10"/>
    <p:sldLayoutId id="2147483807" r:id="rId11"/>
    <p:sldLayoutId id="2147483798" r:id="rId12"/>
    <p:sldLayoutId id="2147483797" r:id="rId13"/>
    <p:sldLayoutId id="2147483794" r:id="rId14"/>
    <p:sldLayoutId id="2147483799" r:id="rId15"/>
    <p:sldLayoutId id="2147483802" r:id="rId16"/>
    <p:sldLayoutId id="2147483806" r:id="rId17"/>
    <p:sldLayoutId id="2147483803" r:id="rId18"/>
    <p:sldLayoutId id="2147483804" r:id="rId19"/>
    <p:sldLayoutId id="2147483912" r:id="rId20"/>
    <p:sldLayoutId id="2147483913" r:id="rId21"/>
    <p:sldLayoutId id="2147483805" r:id="rId22"/>
    <p:sldLayoutId id="2147483911" r:id="rId23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447800"/>
          </a:xfrm>
          <a:prstGeom prst="rect">
            <a:avLst/>
          </a:prstGeom>
          <a:solidFill>
            <a:srgbClr val="FFD004"/>
          </a:solidFill>
          <a:effectLst>
            <a:outerShdw dist="76200" dir="5640000" algn="tl" rotWithShape="0">
              <a:srgbClr val="084A9C"/>
            </a:outerShdw>
          </a:effectLst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419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1" r:id="rId1"/>
    <p:sldLayoutId id="2147483862" r:id="rId2"/>
    <p:sldLayoutId id="2147483863" r:id="rId3"/>
    <p:sldLayoutId id="2147483864" r:id="rId4"/>
    <p:sldLayoutId id="2147483865" r:id="rId5"/>
    <p:sldLayoutId id="2147483866" r:id="rId6"/>
    <p:sldLayoutId id="2147483867" r:id="rId7"/>
    <p:sldLayoutId id="2147483868" r:id="rId8"/>
    <p:sldLayoutId id="2147483869" r:id="rId9"/>
    <p:sldLayoutId id="2147483870" r:id="rId10"/>
    <p:sldLayoutId id="2147483871" r:id="rId11"/>
    <p:sldLayoutId id="2147483872" r:id="rId12"/>
    <p:sldLayoutId id="2147483873" r:id="rId13"/>
    <p:sldLayoutId id="2147483874" r:id="rId14"/>
    <p:sldLayoutId id="2147483875" r:id="rId15"/>
    <p:sldLayoutId id="2147483876" r:id="rId16"/>
    <p:sldLayoutId id="2147483877" r:id="rId17"/>
    <p:sldLayoutId id="2147483878" r:id="rId18"/>
    <p:sldLayoutId id="2147483879" r:id="rId19"/>
    <p:sldLayoutId id="2147483880" r:id="rId20"/>
  </p:sldLayoutIdLst>
  <p:timing>
    <p:tnLst>
      <p:par>
        <p:cTn id="1" dur="indefinite" restart="never" nodeType="tmRoot"/>
      </p:par>
    </p:tnLst>
  </p:timing>
  <p:hf hdr="0" ftr="0" dt="0"/>
  <p:txStyles>
    <p:titleStyle>
      <a:lvl1pPr indent="0" algn="ctr" defTabSz="914400" rtl="0" eaLnBrk="1" latinLnBrk="0" hangingPunct="1">
        <a:spcBef>
          <a:spcPts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quisition.gov/sites/default/files/current/far/html/Subpart%2015_2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Relationship Id="rId5" Type="http://schemas.openxmlformats.org/officeDocument/2006/relationships/hyperlink" Target="http://www.hhs.gov/grants/contracts/get-ready-to-do-business/vendor-communication-plan/" TargetMode="External"/><Relationship Id="rId4" Type="http://schemas.openxmlformats.org/officeDocument/2006/relationships/hyperlink" Target="https://www.whitehouse.gov/sites/default/files/omb/procurement/memo/Myth-Busting.pdf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Picture of business people shaking hands through comput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819400"/>
            <a:ext cx="2120020" cy="3639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80965" y="2667000"/>
            <a:ext cx="4423144" cy="2514600"/>
          </a:xfrm>
        </p:spPr>
        <p:txBody>
          <a:bodyPr>
            <a:normAutofit fontScale="92500" lnSpcReduction="10000"/>
          </a:bodyPr>
          <a:lstStyle/>
          <a:p>
            <a:pPr algn="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CMS Industry Day</a:t>
            </a:r>
          </a:p>
          <a:p>
            <a:pPr algn="r"/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October 30, 2015</a:t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Brian Hebbel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Director of the Acquisition Support Group, OAGM)</a:t>
            </a:r>
          </a:p>
          <a:p>
            <a:pPr algn="r"/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Exchanges with </a:t>
            </a:r>
            <a:r>
              <a:rPr lang="en-US" sz="4800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Industry</a:t>
            </a:r>
            <a:endParaRPr lang="en-US" sz="4800" dirty="0">
              <a:solidFill>
                <a:srgbClr val="084A9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7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2673" y="1891908"/>
            <a:ext cx="7867462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 the 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 and educate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 officials about the 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rules.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en-US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 a value proposition before you contact CMS officials (must have done your homework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b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Don’t leave unless they know how to reach 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 about your </a:t>
            </a:r>
            <a:r>
              <a:rPr lang="en-US" sz="280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contracting </a:t>
            </a:r>
            <a:r>
              <a:rPr lang="en-US" sz="280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vehicles; explain how they work!</a:t>
            </a:r>
            <a:endParaRPr lang="en-US" sz="280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Tips for Vendors</a:t>
            </a:r>
            <a:endParaRPr lang="en-US" dirty="0">
              <a:solidFill>
                <a:srgbClr val="084A9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714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2FF3C-310F-4809-A5BE-BC5BA8AA108D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026" name="Picture 2" descr="Picture of multiple question marks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0895" y="2136446"/>
            <a:ext cx="3766105" cy="3730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Questions</a:t>
            </a:r>
            <a:endParaRPr lang="en-US" dirty="0">
              <a:solidFill>
                <a:srgbClr val="084A9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208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2</a:t>
            </a:fld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4776" y="4876026"/>
            <a:ext cx="8229600" cy="119883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Brian Hebbel</a:t>
            </a:r>
            <a:br>
              <a:rPr lang="en-US" sz="3600" b="1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b="1" i="1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(Director of the Acquisition Support Group, OAGM)</a:t>
            </a:r>
          </a:p>
        </p:txBody>
      </p:sp>
      <p:pic>
        <p:nvPicPr>
          <p:cNvPr id="4098" name="Picture 2" descr="Picture of light bulbs flying like hot air balloons in the sky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658" y="1881431"/>
            <a:ext cx="2209800" cy="2719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Importance of </a:t>
            </a:r>
            <a:br>
              <a:rPr lang="en-US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Engaging Industry</a:t>
            </a:r>
            <a:endParaRPr lang="en-US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889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Federal Acquisition Regulations – 15.201 – Exchanges with Industry before receipt of </a:t>
            </a:r>
            <a:r>
              <a:rPr lang="en-US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proposals</a:t>
            </a:r>
            <a:endParaRPr lang="en-US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kern="0" dirty="0" err="1">
                <a:solidFill>
                  <a:srgbClr val="084A9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Mythbusters</a:t>
            </a:r>
            <a:r>
              <a:rPr lang="en-US" kern="0" dirty="0">
                <a:solidFill>
                  <a:srgbClr val="084A9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 – Office of Federal Procurement </a:t>
            </a:r>
            <a:r>
              <a:rPr lang="en-US" kern="0" dirty="0" smtClean="0">
                <a:solidFill>
                  <a:srgbClr val="084A9C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Policy</a:t>
            </a:r>
            <a:endParaRPr lang="en-US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Char char="ü"/>
            </a:pP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HHS Vendor Communication Plan – April 2014</a:t>
            </a: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Guidance Available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85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4</a:t>
            </a:fld>
            <a:endParaRPr lang="en-US" dirty="0"/>
          </a:p>
        </p:txBody>
      </p:sp>
      <p:pic>
        <p:nvPicPr>
          <p:cNvPr id="2052" name="Picture 4" descr="Picture of business people sitting around a table talking about a piece of pa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446351"/>
            <a:ext cx="2421802" cy="2460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743200"/>
            <a:ext cx="6477000" cy="19812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G</a:t>
            </a:r>
            <a:r>
              <a:rPr lang="en-US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overnment officials </a:t>
            </a: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engage Industry</a:t>
            </a:r>
            <a:r>
              <a:rPr lang="en-US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3000"/>
              </a:spcAft>
            </a:pP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Government officials </a:t>
            </a:r>
            <a:r>
              <a:rPr lang="en-US" i="1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en-US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to engage Industry</a:t>
            </a:r>
            <a:r>
              <a:rPr lang="en-US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Common Questions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5773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trends in the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technologies in the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marketplace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solve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problem on your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save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money on your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program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Market research: commercial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vs. non-commercial/small vs.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business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Ø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Acquisition Strategies: Other Agency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Statement of Work (SOW), deliverables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evaluation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criteria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Why Engage Industry?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7791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OAGM Industry Day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Chief Technology Officer (CTO)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 with industry (George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Linares)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Cyber Security Conference was open to CMS employees and contractors and had contractors giving presentations </a:t>
            </a: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Contract Management Association (NCMA) Activities – networking and education events mixed with OAGM and contractor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staff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400"/>
              </a:spcAft>
              <a:buFont typeface="Wingdings" panose="05000000000000000000" pitchFamily="2" charset="2"/>
              <a:buChar char="ü"/>
            </a:pP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1st </a:t>
            </a:r>
            <a:r>
              <a:rPr lang="en-US" sz="24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Annual CMS IT Conference – CMS Convergence </a:t>
            </a:r>
            <a:r>
              <a:rPr lang="en-US" sz="24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2015</a:t>
            </a:r>
            <a:endParaRPr lang="en-US" sz="24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Actions Already Taking Place at CMS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653143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022FF3C-310F-4809-A5BE-BC5BA8AA108D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763000" cy="2895600"/>
          </a:xfrm>
          <a:prstGeom prst="rect">
            <a:avLst/>
          </a:prstGeo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CMS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Grand Rounds (Patrick Conway) includes contractors giving roundtable </a:t>
            </a: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endParaRPr lang="en-US" sz="22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OAGM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Posting the Annual Acquisition </a:t>
            </a: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Forecast</a:t>
            </a:r>
            <a:endParaRPr lang="en-US" sz="22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Regular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Meetings </a:t>
            </a: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throughout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Agency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 Contractors 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Requests for Information (</a:t>
            </a:r>
            <a:r>
              <a:rPr lang="en-US" sz="2200" kern="0" dirty="0" err="1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RFIs</a:t>
            </a: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2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Pre-solicitation/pre-proposal conferences</a:t>
            </a:r>
            <a:endParaRPr lang="en-US" sz="22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HHS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Access Forums at CMS –which include program managers </a:t>
            </a: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meeting with </a:t>
            </a:r>
            <a:r>
              <a:rPr lang="en-US" sz="2200" kern="0" dirty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capable small businesses </a:t>
            </a:r>
          </a:p>
          <a:p>
            <a:pPr>
              <a:spcBef>
                <a:spcPts val="0"/>
              </a:spcBef>
              <a:spcAft>
                <a:spcPts val="2000"/>
              </a:spcAft>
              <a:buFont typeface="Wingdings" panose="05000000000000000000" pitchFamily="2" charset="2"/>
              <a:buChar char="ü"/>
            </a:pPr>
            <a:r>
              <a:rPr lang="en-US" sz="2200" kern="0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Industry-sponsored Initiatives</a:t>
            </a:r>
            <a:endParaRPr lang="en-US" sz="2200" kern="0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D004"/>
          </a:solidFill>
        </p:spPr>
        <p:txBody>
          <a:bodyPr/>
          <a:lstStyle/>
          <a:p>
            <a:r>
              <a:rPr lang="en-US" sz="4000" dirty="0" smtClean="0">
                <a:solidFill>
                  <a:srgbClr val="084A9C"/>
                </a:solidFill>
                <a:latin typeface="Times New Roman" pitchFamily="18" charset="0"/>
                <a:cs typeface="Times New Roman" pitchFamily="18" charset="0"/>
              </a:rPr>
              <a:t>Actions Already Taking Place at CMS (…continued)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24996754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E8555075-F7D8-774D-92CE-0FFE5404D32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26" name="Content Placeholder 2"/>
          <p:cNvSpPr txBox="1">
            <a:spLocks noGrp="1"/>
          </p:cNvSpPr>
          <p:nvPr>
            <p:ph sz="quarter" idx="13"/>
          </p:nvPr>
        </p:nvSpPr>
        <p:spPr>
          <a:xfrm>
            <a:off x="4800600" y="2209800"/>
            <a:ext cx="38862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D004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084A9C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/>
              <a:t>Structure </a:t>
            </a:r>
            <a:r>
              <a:rPr lang="en-US" dirty="0" smtClean="0"/>
              <a:t>&amp; organization</a:t>
            </a:r>
            <a:endParaRPr lang="en-US" dirty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 smtClean="0"/>
              <a:t>Meet and reach out to industry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 smtClean="0"/>
              <a:t>Learn from industry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 smtClean="0"/>
              <a:t>Staff education, currency, and viability with technology</a:t>
            </a:r>
          </a:p>
        </p:txBody>
      </p:sp>
      <p:sp>
        <p:nvSpPr>
          <p:cNvPr id="27" name="Text Placeholder 26"/>
          <p:cNvSpPr>
            <a:spLocks noGrp="1"/>
          </p:cNvSpPr>
          <p:nvPr>
            <p:ph type="body" sz="quarter" idx="12"/>
          </p:nvPr>
        </p:nvSpPr>
        <p:spPr>
          <a:xfrm>
            <a:off x="4800600" y="17526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D00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    What CMS Wants</a:t>
            </a:r>
            <a:endParaRPr lang="en-US" sz="2400" b="1" dirty="0"/>
          </a:p>
        </p:txBody>
      </p:sp>
      <p:pic>
        <p:nvPicPr>
          <p:cNvPr id="16" name="Picture 15" title="Alt=&quot;&quot;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653501"/>
            <a:ext cx="877900" cy="883997"/>
          </a:xfrm>
          <a:prstGeom prst="rect">
            <a:avLst/>
          </a:prstGeom>
        </p:spPr>
      </p:pic>
      <p:sp>
        <p:nvSpPr>
          <p:cNvPr id="24" name="Content Placeholder 2"/>
          <p:cNvSpPr txBox="1">
            <a:spLocks noGrp="1"/>
          </p:cNvSpPr>
          <p:nvPr>
            <p:ph sz="quarter" idx="11"/>
          </p:nvPr>
        </p:nvSpPr>
        <p:spPr>
          <a:xfrm>
            <a:off x="458131" y="2209800"/>
            <a:ext cx="3886200" cy="38862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20000"/>
                  <a:lumOff val="80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FFD004"/>
              </a:buClr>
              <a:buFont typeface="Arial" pitchFamily="34" charset="0"/>
              <a:buChar char="•"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914400" indent="-457200" algn="l" defTabSz="914400" rtl="0" eaLnBrk="1" latinLnBrk="0" hangingPunct="1">
              <a:spcBef>
                <a:spcPct val="20000"/>
              </a:spcBef>
              <a:buClr>
                <a:srgbClr val="084A9C"/>
              </a:buClr>
              <a:buFont typeface="Arial" pitchFamily="34" charset="0"/>
              <a:buChar char="–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  <a:spcAft>
                <a:spcPts val="600"/>
              </a:spcAft>
              <a:buClr>
                <a:schemeClr val="accent4">
                  <a:lumMod val="50000"/>
                </a:schemeClr>
              </a:buClr>
            </a:pPr>
            <a:endParaRPr lang="en-US" sz="1600" dirty="0" smtClean="0"/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 smtClean="0"/>
              <a:t>Talk to the leadership at CMS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 smtClean="0"/>
              <a:t>Learn how to engage CMS</a:t>
            </a:r>
          </a:p>
          <a:p>
            <a:pPr>
              <a:spcBef>
                <a:spcPts val="0"/>
              </a:spcBef>
              <a:spcAft>
                <a:spcPts val="1200"/>
              </a:spcAft>
              <a:buClr>
                <a:schemeClr val="accent4">
                  <a:lumMod val="50000"/>
                </a:schemeClr>
              </a:buClr>
            </a:pPr>
            <a:r>
              <a:rPr lang="en-US" dirty="0" smtClean="0"/>
              <a:t>Showcase products and services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0"/>
          </p:nvPr>
        </p:nvSpPr>
        <p:spPr>
          <a:xfrm>
            <a:off x="458131" y="1752600"/>
            <a:ext cx="3886200" cy="68580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rgbClr val="FFD004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       What Vendors Want             </a:t>
            </a:r>
            <a:endParaRPr lang="en-US" sz="2400" b="1" dirty="0"/>
          </a:p>
        </p:txBody>
      </p:sp>
      <p:pic>
        <p:nvPicPr>
          <p:cNvPr id="15" name="Picture 14" title="Alt=&quot;&quot;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" y="1660428"/>
            <a:ext cx="877900" cy="88399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FFD004"/>
          </a:solidFill>
          <a:ln>
            <a:noFill/>
          </a:ln>
          <a:effectLst>
            <a:outerShdw dist="76200" dir="5640000" algn="tl" rotWithShape="0">
              <a:srgbClr val="003399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Vendors vs. CMS Needs</a:t>
            </a:r>
            <a:endParaRPr lang="en-US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6224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 animBg="1"/>
      <p:bldP spid="24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 descr="Begins with Vendor Chaos - Vendor documents and materials are funneled and get organized.&#10;Process - Vendor Management goes through qualitifed vendors' questionnaires and materials.  Vendor Week Execution: Presentations are given.  Post Vendor Week: Communication&#10;Outcomes - Structured and documented vendor interaction; Focused learning of specific technologies; A centralized reference library of vendors; A continuous forum to engage industry; Evolve the Agency's Technical Environment; Contributes to CMS' Industry Outreach Efforts; An Opportunity for Data mining" title="Vendor Week Process and Outcomes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26774" y="1334679"/>
            <a:ext cx="8317392" cy="5433869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6990522" y="6507663"/>
            <a:ext cx="2133600" cy="365125"/>
          </a:xfrm>
        </p:spPr>
        <p:txBody>
          <a:bodyPr/>
          <a:lstStyle/>
          <a:p>
            <a:fld id="{E8555075-F7D8-774D-92CE-0FFE5404D32F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solidFill>
            <a:srgbClr val="FFD004"/>
          </a:solidFill>
          <a:effectLst>
            <a:outerShdw dist="76200" dir="5640000" algn="tl" rotWithShape="0">
              <a:srgbClr val="003399"/>
            </a:outerShdw>
          </a:effectLst>
        </p:spPr>
        <p:txBody>
          <a:bodyPr/>
          <a:lstStyle/>
          <a:p>
            <a:r>
              <a:rPr lang="en-US" dirty="0" smtClean="0">
                <a:solidFill>
                  <a:srgbClr val="0033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“Vendor Week” Outcomes</a:t>
            </a:r>
            <a:endParaRPr lang="en-US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832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MS_template">
  <a:themeElements>
    <a:clrScheme name="CMS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CMS_template">
  <a:themeElements>
    <a:clrScheme name="CMS">
      <a:dk1>
        <a:sysClr val="windowText" lastClr="000000"/>
      </a:dk1>
      <a:lt1>
        <a:sysClr val="window" lastClr="FFFFFF"/>
      </a:lt1>
      <a:dk2>
        <a:srgbClr val="1F497D"/>
      </a:dk2>
      <a:lt2>
        <a:srgbClr val="6B94C7"/>
      </a:lt2>
      <a:accent1>
        <a:srgbClr val="2F527D"/>
      </a:accent1>
      <a:accent2>
        <a:srgbClr val="FAD94C"/>
      </a:accent2>
      <a:accent3>
        <a:srgbClr val="C0C0C0"/>
      </a:accent3>
      <a:accent4>
        <a:srgbClr val="FDF699"/>
      </a:accent4>
      <a:accent5>
        <a:srgbClr val="72A3C4"/>
      </a:accent5>
      <a:accent6>
        <a:srgbClr val="5C5C5C"/>
      </a:accent6>
      <a:hlink>
        <a:srgbClr val="000000"/>
      </a:hlink>
      <a:folHlink>
        <a:srgbClr val="00000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ategory xmlns="5060e8da-a933-48bf-a5e4-93b2291ed8bc">Dashboard</Category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3AC645B8D38804CB8D8A69B2CA56A9F" ma:contentTypeVersion="1" ma:contentTypeDescription="Create a new document." ma:contentTypeScope="" ma:versionID="ad8e51d18b91cb5a76a8cc999d2862fd">
  <xsd:schema xmlns:xsd="http://www.w3.org/2001/XMLSchema" xmlns:xs="http://www.w3.org/2001/XMLSchema" xmlns:p="http://schemas.microsoft.com/office/2006/metadata/properties" xmlns:ns2="5060e8da-a933-48bf-a5e4-93b2291ed8bc" targetNamespace="http://schemas.microsoft.com/office/2006/metadata/properties" ma:root="true" ma:fieldsID="90c44b89c73124688be81a4cd7a20301" ns2:_="">
    <xsd:import namespace="5060e8da-a933-48bf-a5e4-93b2291ed8bc"/>
    <xsd:element name="properties">
      <xsd:complexType>
        <xsd:sequence>
          <xsd:element name="documentManagement">
            <xsd:complexType>
              <xsd:all>
                <xsd:element ref="ns2:Category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60e8da-a933-48bf-a5e4-93b2291ed8bc" elementFormDefault="qualified">
    <xsd:import namespace="http://schemas.microsoft.com/office/2006/documentManagement/types"/>
    <xsd:import namespace="http://schemas.microsoft.com/office/infopath/2007/PartnerControls"/>
    <xsd:element name="Category" ma:index="8" ma:displayName="Category" ma:default="Agenda" ma:format="Dropdown" ma:internalName="Category">
      <xsd:simpleType>
        <xsd:restriction base="dms:Choice">
          <xsd:enumeration value="Agenda"/>
          <xsd:enumeration value="Meeting Minutes"/>
          <xsd:enumeration value="Dashboard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53A984E-20DD-45CD-AC81-5582028F63CC}">
  <ds:schemaRefs>
    <ds:schemaRef ds:uri="http://schemas.microsoft.com/office/2006/documentManagement/types"/>
    <ds:schemaRef ds:uri="http://schemas.microsoft.com/office/infopath/2007/PartnerControls"/>
    <ds:schemaRef ds:uri="5060e8da-a933-48bf-a5e4-93b2291ed8bc"/>
    <ds:schemaRef ds:uri="http://purl.org/dc/terms/"/>
    <ds:schemaRef ds:uri="http://schemas.openxmlformats.org/package/2006/metadata/core-properties"/>
    <ds:schemaRef ds:uri="http://purl.org/dc/dcmitype/"/>
    <ds:schemaRef ds:uri="http://purl.org/dc/elements/1.1/"/>
    <ds:schemaRef ds:uri="http://www.w3.org/XML/1998/namespace"/>
    <ds:schemaRef ds:uri="http://schemas.microsoft.com/office/2006/metadata/properties"/>
  </ds:schemaRefs>
</ds:datastoreItem>
</file>

<file path=customXml/itemProps2.xml><?xml version="1.0" encoding="utf-8"?>
<ds:datastoreItem xmlns:ds="http://schemas.openxmlformats.org/officeDocument/2006/customXml" ds:itemID="{5057963B-70CD-4B88-A563-764788C8CDC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067CBB6-9E5D-4A53-A74C-B167D5A47D5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060e8da-a933-48bf-a5e4-93b2291ed8b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22348</TotalTime>
  <Words>347</Words>
  <Application>Microsoft Office PowerPoint</Application>
  <PresentationFormat>On-screen Show (4:3)</PresentationFormat>
  <Paragraphs>74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13" baseType="lpstr">
      <vt:lpstr>CMS_template</vt:lpstr>
      <vt:lpstr>1_CMS_template</vt:lpstr>
      <vt:lpstr>Exchanges with Industry</vt:lpstr>
      <vt:lpstr>The Importance of  Engaging Industry</vt:lpstr>
      <vt:lpstr>Guidance Available</vt:lpstr>
      <vt:lpstr>Common Questions</vt:lpstr>
      <vt:lpstr>Why Engage Industry?</vt:lpstr>
      <vt:lpstr>Actions Already Taking Place at CMS</vt:lpstr>
      <vt:lpstr>Actions Already Taking Place at CMS (…continued)</vt:lpstr>
      <vt:lpstr>Vendors vs. CMS Needs</vt:lpstr>
      <vt:lpstr>“Vendor Week” Outcomes</vt:lpstr>
      <vt:lpstr>Tips for Vendors</vt:lpstr>
      <vt:lpstr>Questions</vt:lpstr>
    </vt:vector>
  </TitlesOfParts>
  <Company>CMS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CMS All Managers Meeting</dc:title>
  <dc:creator>CMS</dc:creator>
  <cp:lastModifiedBy>Abby Smith</cp:lastModifiedBy>
  <cp:revision>1458</cp:revision>
  <cp:lastPrinted>2015-10-14T20:06:21Z</cp:lastPrinted>
  <dcterms:created xsi:type="dcterms:W3CDTF">2012-02-10T20:51:24Z</dcterms:created>
  <dcterms:modified xsi:type="dcterms:W3CDTF">2015-10-28T17:43:13Z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  <property fmtid="{D5CDD505-2E9C-101B-9397-08002B2CF9AE}" pid="3" name="ContentTypeId">
    <vt:lpwstr>0x010100D3AC645B8D38804CB8D8A69B2CA56A9F</vt:lpwstr>
  </property>
  <property fmtid="{D5CDD505-2E9C-101B-9397-08002B2CF9AE}" pid="4" name="_AdHocReviewCycleID">
    <vt:i4>-620089635</vt:i4>
  </property>
  <property fmtid="{D5CDD505-2E9C-101B-9397-08002B2CF9AE}" pid="5" name="_EmailSubject">
    <vt:lpwstr>Industry Day Slides</vt:lpwstr>
  </property>
  <property fmtid="{D5CDD505-2E9C-101B-9397-08002B2CF9AE}" pid="6" name="_AuthorEmail">
    <vt:lpwstr>beth.waskiewicz@cms.hhs.gov</vt:lpwstr>
  </property>
  <property fmtid="{D5CDD505-2E9C-101B-9397-08002B2CF9AE}" pid="7" name="_AuthorEmailDisplayName">
    <vt:lpwstr>Waskiewicz, Beth (CMS/OAGM)</vt:lpwstr>
  </property>
  <property fmtid="{D5CDD505-2E9C-101B-9397-08002B2CF9AE}" pid="8" name="_PreviousAdHocReviewCycleID">
    <vt:i4>1757088728</vt:i4>
  </property>
</Properties>
</file>