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4"/>
  </p:sldMasterIdLst>
  <p:notesMasterIdLst>
    <p:notesMasterId r:id="rId34"/>
  </p:notesMasterIdLst>
  <p:handoutMasterIdLst>
    <p:handoutMasterId r:id="rId35"/>
  </p:handoutMasterIdLst>
  <p:sldIdLst>
    <p:sldId id="483" r:id="rId5"/>
    <p:sldId id="575" r:id="rId6"/>
    <p:sldId id="585" r:id="rId7"/>
    <p:sldId id="586" r:id="rId8"/>
    <p:sldId id="568" r:id="rId9"/>
    <p:sldId id="582" r:id="rId10"/>
    <p:sldId id="572" r:id="rId11"/>
    <p:sldId id="527" r:id="rId12"/>
    <p:sldId id="580" r:id="rId13"/>
    <p:sldId id="578" r:id="rId14"/>
    <p:sldId id="576" r:id="rId15"/>
    <p:sldId id="531" r:id="rId16"/>
    <p:sldId id="574" r:id="rId17"/>
    <p:sldId id="587" r:id="rId18"/>
    <p:sldId id="584" r:id="rId19"/>
    <p:sldId id="542" r:id="rId20"/>
    <p:sldId id="588" r:id="rId21"/>
    <p:sldId id="544" r:id="rId22"/>
    <p:sldId id="547" r:id="rId23"/>
    <p:sldId id="548" r:id="rId24"/>
    <p:sldId id="551" r:id="rId25"/>
    <p:sldId id="552" r:id="rId26"/>
    <p:sldId id="555" r:id="rId27"/>
    <p:sldId id="556" r:id="rId28"/>
    <p:sldId id="559" r:id="rId29"/>
    <p:sldId id="560" r:id="rId30"/>
    <p:sldId id="563" r:id="rId31"/>
    <p:sldId id="564" r:id="rId32"/>
    <p:sldId id="566" r:id="rId33"/>
  </p:sldIdLst>
  <p:sldSz cx="9144000" cy="6858000" type="screen4x3"/>
  <p:notesSz cx="7019925" cy="9305925"/>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64">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04"/>
    <a:srgbClr val="F1EFF0"/>
    <a:srgbClr val="FEFBE6"/>
    <a:srgbClr val="FFFC20"/>
    <a:srgbClr val="084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7644" autoAdjust="0"/>
  </p:normalViewPr>
  <p:slideViewPr>
    <p:cSldViewPr>
      <p:cViewPr varScale="1">
        <p:scale>
          <a:sx n="107" d="100"/>
          <a:sy n="107" d="100"/>
        </p:scale>
        <p:origin x="-1506" y="-84"/>
      </p:cViewPr>
      <p:guideLst>
        <p:guide orient="horz" pos="2064"/>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D1A23A-948E-46B2-9C20-9FD9D41E4117}" type="doc">
      <dgm:prSet loTypeId="urn:microsoft.com/office/officeart/2005/8/layout/cycle6" loCatId="relationship" qsTypeId="urn:microsoft.com/office/officeart/2005/8/quickstyle/simple1" qsCatId="simple" csTypeId="urn:microsoft.com/office/officeart/2005/8/colors/colorful4" csCatId="colorful" phldr="1"/>
      <dgm:spPr/>
      <dgm:t>
        <a:bodyPr/>
        <a:lstStyle/>
        <a:p>
          <a:endParaRPr lang="en-US"/>
        </a:p>
      </dgm:t>
    </dgm:pt>
    <dgm:pt modelId="{2D2009DB-5881-4336-B817-03CA7AC438B4}">
      <dgm:prSet phldrT="[Text]" custT="1"/>
      <dgm:spPr/>
      <dgm:t>
        <a:bodyPr/>
        <a:lstStyle/>
        <a:p>
          <a:r>
            <a:rPr lang="en-US" sz="1400" b="1" u="sng" dirty="0" smtClean="0"/>
            <a:t>Product</a:t>
          </a:r>
        </a:p>
        <a:p>
          <a:r>
            <a:rPr lang="en-US" sz="1200" dirty="0" smtClean="0"/>
            <a:t>Rule Development Tool</a:t>
          </a:r>
        </a:p>
        <a:p>
          <a:r>
            <a:rPr lang="en-US" sz="1200" dirty="0" smtClean="0"/>
            <a:t>(ODM)</a:t>
          </a:r>
          <a:endParaRPr lang="en-US" sz="1200" dirty="0"/>
        </a:p>
      </dgm:t>
    </dgm:pt>
    <dgm:pt modelId="{135ECA0A-D219-43CE-BE68-28904BB4EE80}" type="parTrans" cxnId="{E7AFC445-3F41-4C57-A808-26039A59E2F3}">
      <dgm:prSet/>
      <dgm:spPr/>
      <dgm:t>
        <a:bodyPr/>
        <a:lstStyle/>
        <a:p>
          <a:endParaRPr lang="en-US"/>
        </a:p>
      </dgm:t>
    </dgm:pt>
    <dgm:pt modelId="{9299D9F8-0DD5-4DEE-B16B-90FA35AE0BA7}" type="sibTrans" cxnId="{E7AFC445-3F41-4C57-A808-26039A59E2F3}">
      <dgm:prSet/>
      <dgm:spPr/>
      <dgm:t>
        <a:bodyPr/>
        <a:lstStyle/>
        <a:p>
          <a:endParaRPr lang="en-US" dirty="0"/>
        </a:p>
      </dgm:t>
    </dgm:pt>
    <dgm:pt modelId="{41F13B54-675C-4D43-9237-3DB14BA369E7}">
      <dgm:prSet phldrT="[Text]" custT="1"/>
      <dgm:spPr>
        <a:solidFill>
          <a:schemeClr val="accent4"/>
        </a:solidFill>
      </dgm:spPr>
      <dgm:t>
        <a:bodyPr/>
        <a:lstStyle/>
        <a:p>
          <a:r>
            <a:rPr lang="en-US" sz="1400" b="1" u="sng" dirty="0" smtClean="0"/>
            <a:t>Infrastructure</a:t>
          </a:r>
        </a:p>
        <a:p>
          <a:r>
            <a:rPr lang="en-US" sz="1200" dirty="0" smtClean="0"/>
            <a:t>H/W &amp; S/W</a:t>
          </a:r>
          <a:endParaRPr lang="en-US" sz="1200" dirty="0"/>
        </a:p>
      </dgm:t>
    </dgm:pt>
    <dgm:pt modelId="{FE825BF9-15B6-4FDD-8124-DF905E91F6C9}" type="parTrans" cxnId="{56496AB2-3746-46B2-BCC3-28374CA0A2DD}">
      <dgm:prSet/>
      <dgm:spPr/>
      <dgm:t>
        <a:bodyPr/>
        <a:lstStyle/>
        <a:p>
          <a:endParaRPr lang="en-US"/>
        </a:p>
      </dgm:t>
    </dgm:pt>
    <dgm:pt modelId="{5DD5666B-E547-4091-90DA-CB0310BB2E65}" type="sibTrans" cxnId="{56496AB2-3746-46B2-BCC3-28374CA0A2DD}">
      <dgm:prSet/>
      <dgm:spPr/>
      <dgm:t>
        <a:bodyPr/>
        <a:lstStyle/>
        <a:p>
          <a:endParaRPr lang="en-US" dirty="0"/>
        </a:p>
      </dgm:t>
    </dgm:pt>
    <dgm:pt modelId="{BE6EEB4C-9EBA-4DBB-B160-353EC672A4EB}">
      <dgm:prSet phldrT="[Text]" custT="1"/>
      <dgm:spPr>
        <a:solidFill>
          <a:schemeClr val="accent4"/>
        </a:solidFill>
      </dgm:spPr>
      <dgm:t>
        <a:bodyPr/>
        <a:lstStyle/>
        <a:p>
          <a:r>
            <a:rPr lang="en-US" sz="1400" b="1" u="sng" dirty="0" smtClean="0">
              <a:solidFill>
                <a:schemeClr val="bg1"/>
              </a:solidFill>
            </a:rPr>
            <a:t>Rule Governance</a:t>
          </a:r>
        </a:p>
        <a:p>
          <a:r>
            <a:rPr lang="en-US" sz="1200" dirty="0" smtClean="0">
              <a:solidFill>
                <a:schemeClr val="bg1"/>
              </a:solidFill>
            </a:rPr>
            <a:t>Procedures and Processes</a:t>
          </a:r>
          <a:endParaRPr lang="en-US" sz="1200" dirty="0">
            <a:solidFill>
              <a:schemeClr val="bg1"/>
            </a:solidFill>
          </a:endParaRPr>
        </a:p>
      </dgm:t>
    </dgm:pt>
    <dgm:pt modelId="{35F4C105-7416-4585-8366-0F24A54CF762}" type="parTrans" cxnId="{6E346FB8-5B30-48E8-913E-0A2200A9DAFC}">
      <dgm:prSet/>
      <dgm:spPr/>
      <dgm:t>
        <a:bodyPr/>
        <a:lstStyle/>
        <a:p>
          <a:endParaRPr lang="en-US"/>
        </a:p>
      </dgm:t>
    </dgm:pt>
    <dgm:pt modelId="{E37747A8-344D-4965-9261-17A056D8B57E}" type="sibTrans" cxnId="{6E346FB8-5B30-48E8-913E-0A2200A9DAFC}">
      <dgm:prSet/>
      <dgm:spPr/>
      <dgm:t>
        <a:bodyPr/>
        <a:lstStyle/>
        <a:p>
          <a:endParaRPr lang="en-US" dirty="0"/>
        </a:p>
      </dgm:t>
    </dgm:pt>
    <dgm:pt modelId="{C529CED6-73B5-4B5A-9240-B635F3BF1D44}">
      <dgm:prSet phldrT="[Text]" custT="1"/>
      <dgm:spPr>
        <a:solidFill>
          <a:schemeClr val="accent4"/>
        </a:solidFill>
      </dgm:spPr>
      <dgm:t>
        <a:bodyPr/>
        <a:lstStyle/>
        <a:p>
          <a:r>
            <a:rPr lang="en-US" sz="1400" b="1" u="sng" dirty="0" smtClean="0">
              <a:solidFill>
                <a:schemeClr val="bg1"/>
              </a:solidFill>
            </a:rPr>
            <a:t>Rule Development</a:t>
          </a:r>
        </a:p>
        <a:p>
          <a:r>
            <a:rPr lang="en-US" sz="1200" b="0" u="none" dirty="0" smtClean="0">
              <a:solidFill>
                <a:schemeClr val="bg1"/>
              </a:solidFill>
            </a:rPr>
            <a:t>Enterprise or Business-specific Rules</a:t>
          </a:r>
          <a:endParaRPr lang="en-US" sz="1200" b="0" u="none" dirty="0">
            <a:solidFill>
              <a:schemeClr val="bg1"/>
            </a:solidFill>
          </a:endParaRPr>
        </a:p>
      </dgm:t>
    </dgm:pt>
    <dgm:pt modelId="{82FB17DC-7EAE-4810-8A0A-EAB8D1444125}" type="parTrans" cxnId="{F146A8E4-6C57-478E-8E50-2D88024D4084}">
      <dgm:prSet/>
      <dgm:spPr/>
      <dgm:t>
        <a:bodyPr/>
        <a:lstStyle/>
        <a:p>
          <a:endParaRPr lang="en-US"/>
        </a:p>
      </dgm:t>
    </dgm:pt>
    <dgm:pt modelId="{C7B6EA54-CE09-4E05-B429-379D3301F668}" type="sibTrans" cxnId="{F146A8E4-6C57-478E-8E50-2D88024D4084}">
      <dgm:prSet/>
      <dgm:spPr/>
      <dgm:t>
        <a:bodyPr/>
        <a:lstStyle/>
        <a:p>
          <a:endParaRPr lang="en-US" dirty="0"/>
        </a:p>
      </dgm:t>
    </dgm:pt>
    <dgm:pt modelId="{CA3B417B-1779-419D-9B74-22F1B81CC61F}">
      <dgm:prSet phldrT="[Text]" custT="1"/>
      <dgm:spPr>
        <a:solidFill>
          <a:schemeClr val="accent4"/>
        </a:solidFill>
      </dgm:spPr>
      <dgm:t>
        <a:bodyPr/>
        <a:lstStyle/>
        <a:p>
          <a:r>
            <a:rPr lang="en-US" sz="1400" b="1" u="sng" dirty="0" smtClean="0">
              <a:solidFill>
                <a:schemeClr val="bg1"/>
              </a:solidFill>
            </a:rPr>
            <a:t>Rule Support</a:t>
          </a:r>
        </a:p>
        <a:p>
          <a:r>
            <a:rPr lang="en-US" sz="1200" dirty="0" smtClean="0">
              <a:solidFill>
                <a:schemeClr val="bg1"/>
              </a:solidFill>
            </a:rPr>
            <a:t>Project Setup and Rule administration</a:t>
          </a:r>
          <a:endParaRPr lang="en-US" sz="1200" dirty="0">
            <a:solidFill>
              <a:schemeClr val="bg1"/>
            </a:solidFill>
          </a:endParaRPr>
        </a:p>
      </dgm:t>
    </dgm:pt>
    <dgm:pt modelId="{68DE1CA5-FD38-4CFE-8403-0F4449E8D580}" type="parTrans" cxnId="{038CD83D-7527-4A21-92FE-371CF7356B09}">
      <dgm:prSet/>
      <dgm:spPr/>
      <dgm:t>
        <a:bodyPr/>
        <a:lstStyle/>
        <a:p>
          <a:endParaRPr lang="en-US"/>
        </a:p>
      </dgm:t>
    </dgm:pt>
    <dgm:pt modelId="{B46FAE68-8DB1-4B50-8185-771F4A124F9D}" type="sibTrans" cxnId="{038CD83D-7527-4A21-92FE-371CF7356B09}">
      <dgm:prSet/>
      <dgm:spPr/>
      <dgm:t>
        <a:bodyPr/>
        <a:lstStyle/>
        <a:p>
          <a:endParaRPr lang="en-US" dirty="0"/>
        </a:p>
      </dgm:t>
    </dgm:pt>
    <dgm:pt modelId="{4D615E05-90E1-47EF-9AC4-44BA9AC75B4A}" type="pres">
      <dgm:prSet presAssocID="{24D1A23A-948E-46B2-9C20-9FD9D41E4117}" presName="cycle" presStyleCnt="0">
        <dgm:presLayoutVars>
          <dgm:dir/>
          <dgm:resizeHandles val="exact"/>
        </dgm:presLayoutVars>
      </dgm:prSet>
      <dgm:spPr/>
      <dgm:t>
        <a:bodyPr/>
        <a:lstStyle/>
        <a:p>
          <a:endParaRPr lang="en-US"/>
        </a:p>
      </dgm:t>
    </dgm:pt>
    <dgm:pt modelId="{E5B82667-B953-4AA6-9A50-7B51B291CF2A}" type="pres">
      <dgm:prSet presAssocID="{2D2009DB-5881-4336-B817-03CA7AC438B4}" presName="node" presStyleLbl="node1" presStyleIdx="0" presStyleCnt="5">
        <dgm:presLayoutVars>
          <dgm:bulletEnabled val="1"/>
        </dgm:presLayoutVars>
      </dgm:prSet>
      <dgm:spPr/>
      <dgm:t>
        <a:bodyPr/>
        <a:lstStyle/>
        <a:p>
          <a:endParaRPr lang="en-US"/>
        </a:p>
      </dgm:t>
    </dgm:pt>
    <dgm:pt modelId="{8743AAD3-99B4-4951-AF21-1DC6CE3CF7DF}" type="pres">
      <dgm:prSet presAssocID="{2D2009DB-5881-4336-B817-03CA7AC438B4}" presName="spNode" presStyleCnt="0"/>
      <dgm:spPr/>
    </dgm:pt>
    <dgm:pt modelId="{0D166EFD-7942-4306-9A27-6512DA0461B5}" type="pres">
      <dgm:prSet presAssocID="{9299D9F8-0DD5-4DEE-B16B-90FA35AE0BA7}" presName="sibTrans" presStyleLbl="sibTrans1D1" presStyleIdx="0" presStyleCnt="5"/>
      <dgm:spPr/>
      <dgm:t>
        <a:bodyPr/>
        <a:lstStyle/>
        <a:p>
          <a:endParaRPr lang="en-US"/>
        </a:p>
      </dgm:t>
    </dgm:pt>
    <dgm:pt modelId="{D8E35BA3-7CAF-4674-85F1-913673DB2004}" type="pres">
      <dgm:prSet presAssocID="{41F13B54-675C-4D43-9237-3DB14BA369E7}" presName="node" presStyleLbl="node1" presStyleIdx="1" presStyleCnt="5">
        <dgm:presLayoutVars>
          <dgm:bulletEnabled val="1"/>
        </dgm:presLayoutVars>
      </dgm:prSet>
      <dgm:spPr/>
      <dgm:t>
        <a:bodyPr/>
        <a:lstStyle/>
        <a:p>
          <a:endParaRPr lang="en-US"/>
        </a:p>
      </dgm:t>
    </dgm:pt>
    <dgm:pt modelId="{35F9BA57-29B3-46E5-A2AC-EE8B54ACE456}" type="pres">
      <dgm:prSet presAssocID="{41F13B54-675C-4D43-9237-3DB14BA369E7}" presName="spNode" presStyleCnt="0"/>
      <dgm:spPr/>
    </dgm:pt>
    <dgm:pt modelId="{F4C14E75-D344-4276-BD17-52AACFD3543F}" type="pres">
      <dgm:prSet presAssocID="{5DD5666B-E547-4091-90DA-CB0310BB2E65}" presName="sibTrans" presStyleLbl="sibTrans1D1" presStyleIdx="1" presStyleCnt="5"/>
      <dgm:spPr/>
      <dgm:t>
        <a:bodyPr/>
        <a:lstStyle/>
        <a:p>
          <a:endParaRPr lang="en-US"/>
        </a:p>
      </dgm:t>
    </dgm:pt>
    <dgm:pt modelId="{62BA887E-A7B9-4C68-8418-4E35FD5E1D0C}" type="pres">
      <dgm:prSet presAssocID="{BE6EEB4C-9EBA-4DBB-B160-353EC672A4EB}" presName="node" presStyleLbl="node1" presStyleIdx="2" presStyleCnt="5">
        <dgm:presLayoutVars>
          <dgm:bulletEnabled val="1"/>
        </dgm:presLayoutVars>
      </dgm:prSet>
      <dgm:spPr/>
      <dgm:t>
        <a:bodyPr/>
        <a:lstStyle/>
        <a:p>
          <a:endParaRPr lang="en-US"/>
        </a:p>
      </dgm:t>
    </dgm:pt>
    <dgm:pt modelId="{624D4CE9-029B-4797-9B2E-FD2A8AED528A}" type="pres">
      <dgm:prSet presAssocID="{BE6EEB4C-9EBA-4DBB-B160-353EC672A4EB}" presName="spNode" presStyleCnt="0"/>
      <dgm:spPr/>
    </dgm:pt>
    <dgm:pt modelId="{469F6C2F-460C-4AFD-970D-117933C5F8C5}" type="pres">
      <dgm:prSet presAssocID="{E37747A8-344D-4965-9261-17A056D8B57E}" presName="sibTrans" presStyleLbl="sibTrans1D1" presStyleIdx="2" presStyleCnt="5"/>
      <dgm:spPr/>
      <dgm:t>
        <a:bodyPr/>
        <a:lstStyle/>
        <a:p>
          <a:endParaRPr lang="en-US"/>
        </a:p>
      </dgm:t>
    </dgm:pt>
    <dgm:pt modelId="{2589472C-5D9C-4F1C-9066-79D2E89E46B0}" type="pres">
      <dgm:prSet presAssocID="{C529CED6-73B5-4B5A-9240-B635F3BF1D44}" presName="node" presStyleLbl="node1" presStyleIdx="3" presStyleCnt="5">
        <dgm:presLayoutVars>
          <dgm:bulletEnabled val="1"/>
        </dgm:presLayoutVars>
      </dgm:prSet>
      <dgm:spPr/>
      <dgm:t>
        <a:bodyPr/>
        <a:lstStyle/>
        <a:p>
          <a:endParaRPr lang="en-US"/>
        </a:p>
      </dgm:t>
    </dgm:pt>
    <dgm:pt modelId="{AB88819F-6330-4898-8841-6432B18C0DE6}" type="pres">
      <dgm:prSet presAssocID="{C529CED6-73B5-4B5A-9240-B635F3BF1D44}" presName="spNode" presStyleCnt="0"/>
      <dgm:spPr/>
    </dgm:pt>
    <dgm:pt modelId="{282B98AD-6B9F-409F-9D08-B1710B2AE3EA}" type="pres">
      <dgm:prSet presAssocID="{C7B6EA54-CE09-4E05-B429-379D3301F668}" presName="sibTrans" presStyleLbl="sibTrans1D1" presStyleIdx="3" presStyleCnt="5"/>
      <dgm:spPr/>
      <dgm:t>
        <a:bodyPr/>
        <a:lstStyle/>
        <a:p>
          <a:endParaRPr lang="en-US"/>
        </a:p>
      </dgm:t>
    </dgm:pt>
    <dgm:pt modelId="{F9D5F7D5-6CC7-4F28-B304-AA784DE5054E}" type="pres">
      <dgm:prSet presAssocID="{CA3B417B-1779-419D-9B74-22F1B81CC61F}" presName="node" presStyleLbl="node1" presStyleIdx="4" presStyleCnt="5">
        <dgm:presLayoutVars>
          <dgm:bulletEnabled val="1"/>
        </dgm:presLayoutVars>
      </dgm:prSet>
      <dgm:spPr/>
      <dgm:t>
        <a:bodyPr/>
        <a:lstStyle/>
        <a:p>
          <a:endParaRPr lang="en-US"/>
        </a:p>
      </dgm:t>
    </dgm:pt>
    <dgm:pt modelId="{18706834-B00F-4469-8FC1-9460D1C0E754}" type="pres">
      <dgm:prSet presAssocID="{CA3B417B-1779-419D-9B74-22F1B81CC61F}" presName="spNode" presStyleCnt="0"/>
      <dgm:spPr/>
    </dgm:pt>
    <dgm:pt modelId="{A8977E15-F7F2-40AE-8FC1-DB6C97F9F7D2}" type="pres">
      <dgm:prSet presAssocID="{B46FAE68-8DB1-4B50-8185-771F4A124F9D}" presName="sibTrans" presStyleLbl="sibTrans1D1" presStyleIdx="4" presStyleCnt="5"/>
      <dgm:spPr/>
      <dgm:t>
        <a:bodyPr/>
        <a:lstStyle/>
        <a:p>
          <a:endParaRPr lang="en-US"/>
        </a:p>
      </dgm:t>
    </dgm:pt>
  </dgm:ptLst>
  <dgm:cxnLst>
    <dgm:cxn modelId="{56496AB2-3746-46B2-BCC3-28374CA0A2DD}" srcId="{24D1A23A-948E-46B2-9C20-9FD9D41E4117}" destId="{41F13B54-675C-4D43-9237-3DB14BA369E7}" srcOrd="1" destOrd="0" parTransId="{FE825BF9-15B6-4FDD-8124-DF905E91F6C9}" sibTransId="{5DD5666B-E547-4091-90DA-CB0310BB2E65}"/>
    <dgm:cxn modelId="{C09179D5-6DEA-40D0-8B08-03E3C13F4D8B}" type="presOf" srcId="{B46FAE68-8DB1-4B50-8185-771F4A124F9D}" destId="{A8977E15-F7F2-40AE-8FC1-DB6C97F9F7D2}" srcOrd="0" destOrd="0" presId="urn:microsoft.com/office/officeart/2005/8/layout/cycle6"/>
    <dgm:cxn modelId="{F146A8E4-6C57-478E-8E50-2D88024D4084}" srcId="{24D1A23A-948E-46B2-9C20-9FD9D41E4117}" destId="{C529CED6-73B5-4B5A-9240-B635F3BF1D44}" srcOrd="3" destOrd="0" parTransId="{82FB17DC-7EAE-4810-8A0A-EAB8D1444125}" sibTransId="{C7B6EA54-CE09-4E05-B429-379D3301F668}"/>
    <dgm:cxn modelId="{FBA75DFA-3F26-4896-AAA6-F94EE18B7CA3}" type="presOf" srcId="{9299D9F8-0DD5-4DEE-B16B-90FA35AE0BA7}" destId="{0D166EFD-7942-4306-9A27-6512DA0461B5}" srcOrd="0" destOrd="0" presId="urn:microsoft.com/office/officeart/2005/8/layout/cycle6"/>
    <dgm:cxn modelId="{E1183615-81C1-40CE-8EBF-4E8DB38A5E1D}" type="presOf" srcId="{BE6EEB4C-9EBA-4DBB-B160-353EC672A4EB}" destId="{62BA887E-A7B9-4C68-8418-4E35FD5E1D0C}" srcOrd="0" destOrd="0" presId="urn:microsoft.com/office/officeart/2005/8/layout/cycle6"/>
    <dgm:cxn modelId="{6E346FB8-5B30-48E8-913E-0A2200A9DAFC}" srcId="{24D1A23A-948E-46B2-9C20-9FD9D41E4117}" destId="{BE6EEB4C-9EBA-4DBB-B160-353EC672A4EB}" srcOrd="2" destOrd="0" parTransId="{35F4C105-7416-4585-8366-0F24A54CF762}" sibTransId="{E37747A8-344D-4965-9261-17A056D8B57E}"/>
    <dgm:cxn modelId="{5C7DAD2E-559D-41BF-A31A-0C3A2FB8EEA6}" type="presOf" srcId="{5DD5666B-E547-4091-90DA-CB0310BB2E65}" destId="{F4C14E75-D344-4276-BD17-52AACFD3543F}" srcOrd="0" destOrd="0" presId="urn:microsoft.com/office/officeart/2005/8/layout/cycle6"/>
    <dgm:cxn modelId="{6603FF05-F137-4C5C-967A-246B2FC0F249}" type="presOf" srcId="{24D1A23A-948E-46B2-9C20-9FD9D41E4117}" destId="{4D615E05-90E1-47EF-9AC4-44BA9AC75B4A}" srcOrd="0" destOrd="0" presId="urn:microsoft.com/office/officeart/2005/8/layout/cycle6"/>
    <dgm:cxn modelId="{19094CD5-62FE-493B-9DB0-74BEE6557E3F}" type="presOf" srcId="{2D2009DB-5881-4336-B817-03CA7AC438B4}" destId="{E5B82667-B953-4AA6-9A50-7B51B291CF2A}" srcOrd="0" destOrd="0" presId="urn:microsoft.com/office/officeart/2005/8/layout/cycle6"/>
    <dgm:cxn modelId="{1A2CB3A1-3A00-42FB-8403-C96AAB926D07}" type="presOf" srcId="{CA3B417B-1779-419D-9B74-22F1B81CC61F}" destId="{F9D5F7D5-6CC7-4F28-B304-AA784DE5054E}" srcOrd="0" destOrd="0" presId="urn:microsoft.com/office/officeart/2005/8/layout/cycle6"/>
    <dgm:cxn modelId="{166EEDC8-279F-473B-A61B-D185F7B3636E}" type="presOf" srcId="{C7B6EA54-CE09-4E05-B429-379D3301F668}" destId="{282B98AD-6B9F-409F-9D08-B1710B2AE3EA}" srcOrd="0" destOrd="0" presId="urn:microsoft.com/office/officeart/2005/8/layout/cycle6"/>
    <dgm:cxn modelId="{E7AFC445-3F41-4C57-A808-26039A59E2F3}" srcId="{24D1A23A-948E-46B2-9C20-9FD9D41E4117}" destId="{2D2009DB-5881-4336-B817-03CA7AC438B4}" srcOrd="0" destOrd="0" parTransId="{135ECA0A-D219-43CE-BE68-28904BB4EE80}" sibTransId="{9299D9F8-0DD5-4DEE-B16B-90FA35AE0BA7}"/>
    <dgm:cxn modelId="{527D1C20-F4C7-4BE8-AE4A-30FF7898669A}" type="presOf" srcId="{C529CED6-73B5-4B5A-9240-B635F3BF1D44}" destId="{2589472C-5D9C-4F1C-9066-79D2E89E46B0}" srcOrd="0" destOrd="0" presId="urn:microsoft.com/office/officeart/2005/8/layout/cycle6"/>
    <dgm:cxn modelId="{038CD83D-7527-4A21-92FE-371CF7356B09}" srcId="{24D1A23A-948E-46B2-9C20-9FD9D41E4117}" destId="{CA3B417B-1779-419D-9B74-22F1B81CC61F}" srcOrd="4" destOrd="0" parTransId="{68DE1CA5-FD38-4CFE-8403-0F4449E8D580}" sibTransId="{B46FAE68-8DB1-4B50-8185-771F4A124F9D}"/>
    <dgm:cxn modelId="{CF824599-BC5A-4FB5-BF39-D3204BD92FA5}" type="presOf" srcId="{E37747A8-344D-4965-9261-17A056D8B57E}" destId="{469F6C2F-460C-4AFD-970D-117933C5F8C5}" srcOrd="0" destOrd="0" presId="urn:microsoft.com/office/officeart/2005/8/layout/cycle6"/>
    <dgm:cxn modelId="{8FBEF58E-4031-445A-9F05-54803A9B89CE}" type="presOf" srcId="{41F13B54-675C-4D43-9237-3DB14BA369E7}" destId="{D8E35BA3-7CAF-4674-85F1-913673DB2004}" srcOrd="0" destOrd="0" presId="urn:microsoft.com/office/officeart/2005/8/layout/cycle6"/>
    <dgm:cxn modelId="{BC8A8BC3-DF5C-4DAD-8762-9317F4D78CF4}" type="presParOf" srcId="{4D615E05-90E1-47EF-9AC4-44BA9AC75B4A}" destId="{E5B82667-B953-4AA6-9A50-7B51B291CF2A}" srcOrd="0" destOrd="0" presId="urn:microsoft.com/office/officeart/2005/8/layout/cycle6"/>
    <dgm:cxn modelId="{DF8AB6B4-3F4E-463A-8841-5035CA204030}" type="presParOf" srcId="{4D615E05-90E1-47EF-9AC4-44BA9AC75B4A}" destId="{8743AAD3-99B4-4951-AF21-1DC6CE3CF7DF}" srcOrd="1" destOrd="0" presId="urn:microsoft.com/office/officeart/2005/8/layout/cycle6"/>
    <dgm:cxn modelId="{6C43B02B-9EB7-4B6A-B0DC-9E788C631E70}" type="presParOf" srcId="{4D615E05-90E1-47EF-9AC4-44BA9AC75B4A}" destId="{0D166EFD-7942-4306-9A27-6512DA0461B5}" srcOrd="2" destOrd="0" presId="urn:microsoft.com/office/officeart/2005/8/layout/cycle6"/>
    <dgm:cxn modelId="{CCC822EC-49B2-4F7B-90EE-DE917A9C17F4}" type="presParOf" srcId="{4D615E05-90E1-47EF-9AC4-44BA9AC75B4A}" destId="{D8E35BA3-7CAF-4674-85F1-913673DB2004}" srcOrd="3" destOrd="0" presId="urn:microsoft.com/office/officeart/2005/8/layout/cycle6"/>
    <dgm:cxn modelId="{CB8EB513-8427-43EF-B1B4-108070ED64BA}" type="presParOf" srcId="{4D615E05-90E1-47EF-9AC4-44BA9AC75B4A}" destId="{35F9BA57-29B3-46E5-A2AC-EE8B54ACE456}" srcOrd="4" destOrd="0" presId="urn:microsoft.com/office/officeart/2005/8/layout/cycle6"/>
    <dgm:cxn modelId="{63FEFCDB-9C95-46A1-995D-76CF5A8E9DCE}" type="presParOf" srcId="{4D615E05-90E1-47EF-9AC4-44BA9AC75B4A}" destId="{F4C14E75-D344-4276-BD17-52AACFD3543F}" srcOrd="5" destOrd="0" presId="urn:microsoft.com/office/officeart/2005/8/layout/cycle6"/>
    <dgm:cxn modelId="{6C11DD55-2BD9-42A9-A79E-569C5743E28B}" type="presParOf" srcId="{4D615E05-90E1-47EF-9AC4-44BA9AC75B4A}" destId="{62BA887E-A7B9-4C68-8418-4E35FD5E1D0C}" srcOrd="6" destOrd="0" presId="urn:microsoft.com/office/officeart/2005/8/layout/cycle6"/>
    <dgm:cxn modelId="{2A3283F0-5D86-4A22-A759-3495FDDC9545}" type="presParOf" srcId="{4D615E05-90E1-47EF-9AC4-44BA9AC75B4A}" destId="{624D4CE9-029B-4797-9B2E-FD2A8AED528A}" srcOrd="7" destOrd="0" presId="urn:microsoft.com/office/officeart/2005/8/layout/cycle6"/>
    <dgm:cxn modelId="{2C4660E0-A993-42BA-A2F4-038FB820272E}" type="presParOf" srcId="{4D615E05-90E1-47EF-9AC4-44BA9AC75B4A}" destId="{469F6C2F-460C-4AFD-970D-117933C5F8C5}" srcOrd="8" destOrd="0" presId="urn:microsoft.com/office/officeart/2005/8/layout/cycle6"/>
    <dgm:cxn modelId="{14352B0F-CCF5-4FC3-A78E-02E0B5285CE7}" type="presParOf" srcId="{4D615E05-90E1-47EF-9AC4-44BA9AC75B4A}" destId="{2589472C-5D9C-4F1C-9066-79D2E89E46B0}" srcOrd="9" destOrd="0" presId="urn:microsoft.com/office/officeart/2005/8/layout/cycle6"/>
    <dgm:cxn modelId="{B1BBB1C8-6857-4EF4-88E6-4FBBBD06214A}" type="presParOf" srcId="{4D615E05-90E1-47EF-9AC4-44BA9AC75B4A}" destId="{AB88819F-6330-4898-8841-6432B18C0DE6}" srcOrd="10" destOrd="0" presId="urn:microsoft.com/office/officeart/2005/8/layout/cycle6"/>
    <dgm:cxn modelId="{4F901F0C-DA30-49B8-A55B-E11389EBE142}" type="presParOf" srcId="{4D615E05-90E1-47EF-9AC4-44BA9AC75B4A}" destId="{282B98AD-6B9F-409F-9D08-B1710B2AE3EA}" srcOrd="11" destOrd="0" presId="urn:microsoft.com/office/officeart/2005/8/layout/cycle6"/>
    <dgm:cxn modelId="{DF29A896-C32B-43DE-B59D-D5950AC504B9}" type="presParOf" srcId="{4D615E05-90E1-47EF-9AC4-44BA9AC75B4A}" destId="{F9D5F7D5-6CC7-4F28-B304-AA784DE5054E}" srcOrd="12" destOrd="0" presId="urn:microsoft.com/office/officeart/2005/8/layout/cycle6"/>
    <dgm:cxn modelId="{7DABCD67-6B1A-4FB9-9FF2-C1E02BBC281D}" type="presParOf" srcId="{4D615E05-90E1-47EF-9AC4-44BA9AC75B4A}" destId="{18706834-B00F-4469-8FC1-9460D1C0E754}" srcOrd="13" destOrd="0" presId="urn:microsoft.com/office/officeart/2005/8/layout/cycle6"/>
    <dgm:cxn modelId="{3099D064-1956-46BC-8081-AC06796AE24B}" type="presParOf" srcId="{4D615E05-90E1-47EF-9AC4-44BA9AC75B4A}" destId="{A8977E15-F7F2-40AE-8FC1-DB6C97F9F7D2}"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82667-B953-4AA6-9A50-7B51B291CF2A}">
      <dsp:nvSpPr>
        <dsp:cNvPr id="0" name=""/>
        <dsp:cNvSpPr/>
      </dsp:nvSpPr>
      <dsp:spPr>
        <a:xfrm>
          <a:off x="3351311" y="62"/>
          <a:ext cx="1526976" cy="99253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u="sng" kern="1200" dirty="0" smtClean="0"/>
            <a:t>Product</a:t>
          </a:r>
        </a:p>
        <a:p>
          <a:pPr lvl="0" algn="ctr" defTabSz="622300">
            <a:lnSpc>
              <a:spcPct val="90000"/>
            </a:lnSpc>
            <a:spcBef>
              <a:spcPct val="0"/>
            </a:spcBef>
            <a:spcAft>
              <a:spcPct val="35000"/>
            </a:spcAft>
          </a:pPr>
          <a:r>
            <a:rPr lang="en-US" sz="1200" kern="1200" dirty="0" smtClean="0"/>
            <a:t>Rule Development Tool</a:t>
          </a:r>
        </a:p>
        <a:p>
          <a:pPr lvl="0" algn="ctr" defTabSz="622300">
            <a:lnSpc>
              <a:spcPct val="90000"/>
            </a:lnSpc>
            <a:spcBef>
              <a:spcPct val="0"/>
            </a:spcBef>
            <a:spcAft>
              <a:spcPct val="35000"/>
            </a:spcAft>
          </a:pPr>
          <a:r>
            <a:rPr lang="en-US" sz="1200" kern="1200" dirty="0" smtClean="0"/>
            <a:t>(ODM)</a:t>
          </a:r>
          <a:endParaRPr lang="en-US" sz="1200" kern="1200" dirty="0"/>
        </a:p>
      </dsp:txBody>
      <dsp:txXfrm>
        <a:off x="3399763" y="48514"/>
        <a:ext cx="1430072" cy="895630"/>
      </dsp:txXfrm>
    </dsp:sp>
    <dsp:sp modelId="{0D166EFD-7942-4306-9A27-6512DA0461B5}">
      <dsp:nvSpPr>
        <dsp:cNvPr id="0" name=""/>
        <dsp:cNvSpPr/>
      </dsp:nvSpPr>
      <dsp:spPr>
        <a:xfrm>
          <a:off x="2130515" y="496330"/>
          <a:ext cx="3968569" cy="3968569"/>
        </a:xfrm>
        <a:custGeom>
          <a:avLst/>
          <a:gdLst/>
          <a:ahLst/>
          <a:cxnLst/>
          <a:rect l="0" t="0" r="0" b="0"/>
          <a:pathLst>
            <a:path>
              <a:moveTo>
                <a:pt x="2758279" y="157178"/>
              </a:moveTo>
              <a:arcTo wR="1984284" hR="1984284" stAng="17577502" swAng="1963074"/>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E35BA3-7CAF-4674-85F1-913673DB2004}">
      <dsp:nvSpPr>
        <dsp:cNvPr id="0" name=""/>
        <dsp:cNvSpPr/>
      </dsp:nvSpPr>
      <dsp:spPr>
        <a:xfrm>
          <a:off x="5238478" y="1371169"/>
          <a:ext cx="1526976" cy="992534"/>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u="sng" kern="1200" dirty="0" smtClean="0"/>
            <a:t>Infrastructure</a:t>
          </a:r>
        </a:p>
        <a:p>
          <a:pPr lvl="0" algn="ctr" defTabSz="622300">
            <a:lnSpc>
              <a:spcPct val="90000"/>
            </a:lnSpc>
            <a:spcBef>
              <a:spcPct val="0"/>
            </a:spcBef>
            <a:spcAft>
              <a:spcPct val="35000"/>
            </a:spcAft>
          </a:pPr>
          <a:r>
            <a:rPr lang="en-US" sz="1200" kern="1200" dirty="0" smtClean="0"/>
            <a:t>H/W &amp; S/W</a:t>
          </a:r>
          <a:endParaRPr lang="en-US" sz="1200" kern="1200" dirty="0"/>
        </a:p>
      </dsp:txBody>
      <dsp:txXfrm>
        <a:off x="5286930" y="1419621"/>
        <a:ext cx="1430072" cy="895630"/>
      </dsp:txXfrm>
    </dsp:sp>
    <dsp:sp modelId="{F4C14E75-D344-4276-BD17-52AACFD3543F}">
      <dsp:nvSpPr>
        <dsp:cNvPr id="0" name=""/>
        <dsp:cNvSpPr/>
      </dsp:nvSpPr>
      <dsp:spPr>
        <a:xfrm>
          <a:off x="2130515" y="496330"/>
          <a:ext cx="3968569" cy="3968569"/>
        </a:xfrm>
        <a:custGeom>
          <a:avLst/>
          <a:gdLst/>
          <a:ahLst/>
          <a:cxnLst/>
          <a:rect l="0" t="0" r="0" b="0"/>
          <a:pathLst>
            <a:path>
              <a:moveTo>
                <a:pt x="3965831" y="1880064"/>
              </a:moveTo>
              <a:arcTo wR="1984284" hR="1984284" stAng="21419357" swAng="2197483"/>
            </a:path>
          </a:pathLst>
        </a:custGeom>
        <a:noFill/>
        <a:ln w="9525" cap="flat" cmpd="sng" algn="ctr">
          <a:solidFill>
            <a:schemeClr val="accent4">
              <a:hueOff val="-1116192"/>
              <a:satOff val="6725"/>
              <a:lumOff val="539"/>
              <a:alphaOff val="0"/>
            </a:schemeClr>
          </a:solidFill>
          <a:prstDash val="solid"/>
        </a:ln>
        <a:effectLst/>
      </dsp:spPr>
      <dsp:style>
        <a:lnRef idx="1">
          <a:scrgbClr r="0" g="0" b="0"/>
        </a:lnRef>
        <a:fillRef idx="0">
          <a:scrgbClr r="0" g="0" b="0"/>
        </a:fillRef>
        <a:effectRef idx="0">
          <a:scrgbClr r="0" g="0" b="0"/>
        </a:effectRef>
        <a:fontRef idx="minor"/>
      </dsp:style>
    </dsp:sp>
    <dsp:sp modelId="{62BA887E-A7B9-4C68-8418-4E35FD5E1D0C}">
      <dsp:nvSpPr>
        <dsp:cNvPr id="0" name=""/>
        <dsp:cNvSpPr/>
      </dsp:nvSpPr>
      <dsp:spPr>
        <a:xfrm>
          <a:off x="4517645" y="3589667"/>
          <a:ext cx="1526976" cy="992534"/>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u="sng" kern="1200" dirty="0" smtClean="0">
              <a:solidFill>
                <a:schemeClr val="bg1"/>
              </a:solidFill>
            </a:rPr>
            <a:t>Rule Governance</a:t>
          </a:r>
        </a:p>
        <a:p>
          <a:pPr lvl="0" algn="ctr" defTabSz="622300">
            <a:lnSpc>
              <a:spcPct val="90000"/>
            </a:lnSpc>
            <a:spcBef>
              <a:spcPct val="0"/>
            </a:spcBef>
            <a:spcAft>
              <a:spcPct val="35000"/>
            </a:spcAft>
          </a:pPr>
          <a:r>
            <a:rPr lang="en-US" sz="1200" kern="1200" dirty="0" smtClean="0">
              <a:solidFill>
                <a:schemeClr val="bg1"/>
              </a:solidFill>
            </a:rPr>
            <a:t>Procedures and Processes</a:t>
          </a:r>
          <a:endParaRPr lang="en-US" sz="1200" kern="1200" dirty="0">
            <a:solidFill>
              <a:schemeClr val="bg1"/>
            </a:solidFill>
          </a:endParaRPr>
        </a:p>
      </dsp:txBody>
      <dsp:txXfrm>
        <a:off x="4566097" y="3638119"/>
        <a:ext cx="1430072" cy="895630"/>
      </dsp:txXfrm>
    </dsp:sp>
    <dsp:sp modelId="{469F6C2F-460C-4AFD-970D-117933C5F8C5}">
      <dsp:nvSpPr>
        <dsp:cNvPr id="0" name=""/>
        <dsp:cNvSpPr/>
      </dsp:nvSpPr>
      <dsp:spPr>
        <a:xfrm>
          <a:off x="2130515" y="496330"/>
          <a:ext cx="3968569" cy="3968569"/>
        </a:xfrm>
        <a:custGeom>
          <a:avLst/>
          <a:gdLst/>
          <a:ahLst/>
          <a:cxnLst/>
          <a:rect l="0" t="0" r="0" b="0"/>
          <a:pathLst>
            <a:path>
              <a:moveTo>
                <a:pt x="2379237" y="3928866"/>
              </a:moveTo>
              <a:arcTo wR="1984284" hR="1984284" stAng="4711149" swAng="1377701"/>
            </a:path>
          </a:pathLst>
        </a:custGeom>
        <a:noFill/>
        <a:ln w="9525" cap="flat" cmpd="sng" algn="ctr">
          <a:solidFill>
            <a:schemeClr val="accent4">
              <a:hueOff val="-2232385"/>
              <a:satOff val="13449"/>
              <a:lumOff val="1078"/>
              <a:alphaOff val="0"/>
            </a:schemeClr>
          </a:solidFill>
          <a:prstDash val="solid"/>
        </a:ln>
        <a:effectLst/>
      </dsp:spPr>
      <dsp:style>
        <a:lnRef idx="1">
          <a:scrgbClr r="0" g="0" b="0"/>
        </a:lnRef>
        <a:fillRef idx="0">
          <a:scrgbClr r="0" g="0" b="0"/>
        </a:fillRef>
        <a:effectRef idx="0">
          <a:scrgbClr r="0" g="0" b="0"/>
        </a:effectRef>
        <a:fontRef idx="minor"/>
      </dsp:style>
    </dsp:sp>
    <dsp:sp modelId="{2589472C-5D9C-4F1C-9066-79D2E89E46B0}">
      <dsp:nvSpPr>
        <dsp:cNvPr id="0" name=""/>
        <dsp:cNvSpPr/>
      </dsp:nvSpPr>
      <dsp:spPr>
        <a:xfrm>
          <a:off x="2184978" y="3589667"/>
          <a:ext cx="1526976" cy="992534"/>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u="sng" kern="1200" dirty="0" smtClean="0">
              <a:solidFill>
                <a:schemeClr val="bg1"/>
              </a:solidFill>
            </a:rPr>
            <a:t>Rule Development</a:t>
          </a:r>
        </a:p>
        <a:p>
          <a:pPr lvl="0" algn="ctr" defTabSz="622300">
            <a:lnSpc>
              <a:spcPct val="90000"/>
            </a:lnSpc>
            <a:spcBef>
              <a:spcPct val="0"/>
            </a:spcBef>
            <a:spcAft>
              <a:spcPct val="35000"/>
            </a:spcAft>
          </a:pPr>
          <a:r>
            <a:rPr lang="en-US" sz="1200" b="0" u="none" kern="1200" dirty="0" smtClean="0">
              <a:solidFill>
                <a:schemeClr val="bg1"/>
              </a:solidFill>
            </a:rPr>
            <a:t>Enterprise or Business-specific Rules</a:t>
          </a:r>
          <a:endParaRPr lang="en-US" sz="1200" b="0" u="none" kern="1200" dirty="0">
            <a:solidFill>
              <a:schemeClr val="bg1"/>
            </a:solidFill>
          </a:endParaRPr>
        </a:p>
      </dsp:txBody>
      <dsp:txXfrm>
        <a:off x="2233430" y="3638119"/>
        <a:ext cx="1430072" cy="895630"/>
      </dsp:txXfrm>
    </dsp:sp>
    <dsp:sp modelId="{282B98AD-6B9F-409F-9D08-B1710B2AE3EA}">
      <dsp:nvSpPr>
        <dsp:cNvPr id="0" name=""/>
        <dsp:cNvSpPr/>
      </dsp:nvSpPr>
      <dsp:spPr>
        <a:xfrm>
          <a:off x="2130515" y="496330"/>
          <a:ext cx="3968569" cy="3968569"/>
        </a:xfrm>
        <a:custGeom>
          <a:avLst/>
          <a:gdLst/>
          <a:ahLst/>
          <a:cxnLst/>
          <a:rect l="0" t="0" r="0" b="0"/>
          <a:pathLst>
            <a:path>
              <a:moveTo>
                <a:pt x="331800" y="3082775"/>
              </a:moveTo>
              <a:arcTo wR="1984284" hR="1984284" stAng="8783159" swAng="2197483"/>
            </a:path>
          </a:pathLst>
        </a:custGeom>
        <a:noFill/>
        <a:ln w="9525" cap="flat" cmpd="sng" algn="ctr">
          <a:solidFill>
            <a:schemeClr val="accent4">
              <a:hueOff val="-3348577"/>
              <a:satOff val="20174"/>
              <a:lumOff val="1617"/>
              <a:alphaOff val="0"/>
            </a:schemeClr>
          </a:solidFill>
          <a:prstDash val="solid"/>
        </a:ln>
        <a:effectLst/>
      </dsp:spPr>
      <dsp:style>
        <a:lnRef idx="1">
          <a:scrgbClr r="0" g="0" b="0"/>
        </a:lnRef>
        <a:fillRef idx="0">
          <a:scrgbClr r="0" g="0" b="0"/>
        </a:fillRef>
        <a:effectRef idx="0">
          <a:scrgbClr r="0" g="0" b="0"/>
        </a:effectRef>
        <a:fontRef idx="minor"/>
      </dsp:style>
    </dsp:sp>
    <dsp:sp modelId="{F9D5F7D5-6CC7-4F28-B304-AA784DE5054E}">
      <dsp:nvSpPr>
        <dsp:cNvPr id="0" name=""/>
        <dsp:cNvSpPr/>
      </dsp:nvSpPr>
      <dsp:spPr>
        <a:xfrm>
          <a:off x="1464144" y="1371169"/>
          <a:ext cx="1526976" cy="992534"/>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u="sng" kern="1200" dirty="0" smtClean="0">
              <a:solidFill>
                <a:schemeClr val="bg1"/>
              </a:solidFill>
            </a:rPr>
            <a:t>Rule Support</a:t>
          </a:r>
        </a:p>
        <a:p>
          <a:pPr lvl="0" algn="ctr" defTabSz="622300">
            <a:lnSpc>
              <a:spcPct val="90000"/>
            </a:lnSpc>
            <a:spcBef>
              <a:spcPct val="0"/>
            </a:spcBef>
            <a:spcAft>
              <a:spcPct val="35000"/>
            </a:spcAft>
          </a:pPr>
          <a:r>
            <a:rPr lang="en-US" sz="1200" kern="1200" dirty="0" smtClean="0">
              <a:solidFill>
                <a:schemeClr val="bg1"/>
              </a:solidFill>
            </a:rPr>
            <a:t>Project Setup and Rule administration</a:t>
          </a:r>
          <a:endParaRPr lang="en-US" sz="1200" kern="1200" dirty="0">
            <a:solidFill>
              <a:schemeClr val="bg1"/>
            </a:solidFill>
          </a:endParaRPr>
        </a:p>
      </dsp:txBody>
      <dsp:txXfrm>
        <a:off x="1512596" y="1419621"/>
        <a:ext cx="1430072" cy="895630"/>
      </dsp:txXfrm>
    </dsp:sp>
    <dsp:sp modelId="{A8977E15-F7F2-40AE-8FC1-DB6C97F9F7D2}">
      <dsp:nvSpPr>
        <dsp:cNvPr id="0" name=""/>
        <dsp:cNvSpPr/>
      </dsp:nvSpPr>
      <dsp:spPr>
        <a:xfrm>
          <a:off x="2130515" y="496330"/>
          <a:ext cx="3968569" cy="3968569"/>
        </a:xfrm>
        <a:custGeom>
          <a:avLst/>
          <a:gdLst/>
          <a:ahLst/>
          <a:cxnLst/>
          <a:rect l="0" t="0" r="0" b="0"/>
          <a:pathLst>
            <a:path>
              <a:moveTo>
                <a:pt x="345533" y="865409"/>
              </a:moveTo>
              <a:arcTo wR="1984284" hR="1984284" stAng="12859424" swAng="1963074"/>
            </a:path>
          </a:pathLst>
        </a:custGeom>
        <a:noFill/>
        <a:ln w="9525" cap="flat" cmpd="sng" algn="ctr">
          <a:solidFill>
            <a:schemeClr val="accent4">
              <a:hueOff val="-4464770"/>
              <a:satOff val="26899"/>
              <a:lumOff val="215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67" tIns="46634" rIns="93267" bIns="46634"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3267" tIns="46634" rIns="93267" bIns="46634" rtlCol="0"/>
          <a:lstStyle>
            <a:lvl1pPr algn="r">
              <a:defRPr sz="1200"/>
            </a:lvl1pPr>
          </a:lstStyle>
          <a:p>
            <a:fld id="{CC16B254-F755-154D-86D8-705F3C585905}" type="datetimeFigureOut">
              <a:rPr lang="en-US" smtClean="0"/>
              <a:pPr/>
              <a:t>11/13/2015</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67" tIns="46634" rIns="93267" bIns="4663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67" tIns="46634" rIns="93267" bIns="46634"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67" tIns="46634" rIns="93267" bIns="4663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67" tIns="46634" rIns="93267" bIns="46634" rtlCol="0"/>
          <a:lstStyle>
            <a:lvl1pPr algn="r">
              <a:defRPr sz="1200"/>
            </a:lvl1pPr>
          </a:lstStyle>
          <a:p>
            <a:fld id="{70242358-85E2-2545-8677-79B1E11E6ECD}" type="datetimeFigureOut">
              <a:rPr lang="en-US" smtClean="0"/>
              <a:pPr/>
              <a:t>11/13/2015</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67" tIns="46634" rIns="93267" bIns="4663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67" tIns="46634" rIns="93267" bIns="4663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67" tIns="46634" rIns="93267" bIns="4663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67" tIns="46634" rIns="93267" bIns="46634"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 we have </a:t>
            </a:r>
            <a:r>
              <a:rPr lang="en-US" b="1" dirty="0" smtClean="0"/>
              <a:t>information security</a:t>
            </a:r>
            <a:r>
              <a:rPr lang="en-US" dirty="0" smtClean="0"/>
              <a:t> is to protect the confidentiality, integrity, and availability of information.  </a:t>
            </a:r>
            <a:r>
              <a:rPr lang="en-US" b="1" i="1" dirty="0" smtClean="0">
                <a:solidFill>
                  <a:schemeClr val="accent1"/>
                </a:solidFill>
              </a:rPr>
              <a:t>Risk Management</a:t>
            </a:r>
            <a:r>
              <a:rPr lang="en-US" dirty="0" smtClean="0">
                <a:solidFill>
                  <a:schemeClr val="accent1"/>
                </a:solidFill>
              </a:rPr>
              <a:t>  </a:t>
            </a:r>
            <a:r>
              <a:rPr lang="en-US" dirty="0" smtClean="0"/>
              <a:t>is the security governance process that includes building and assuring security as part of the </a:t>
            </a:r>
            <a:r>
              <a:rPr lang="en-US" b="1" dirty="0" err="1" smtClean="0"/>
              <a:t>eXpedited</a:t>
            </a:r>
            <a:r>
              <a:rPr lang="en-US" b="1" dirty="0" smtClean="0"/>
              <a:t> life cycle</a:t>
            </a:r>
            <a:r>
              <a:rPr lang="en-US" dirty="0" smtClean="0"/>
              <a:t> and continuously monitoring security and mitigating risk in the Operations &amp; Maintenance Phase as part of the </a:t>
            </a:r>
            <a:r>
              <a:rPr lang="en-US" b="1" dirty="0" smtClean="0"/>
              <a:t>larger</a:t>
            </a:r>
            <a:r>
              <a:rPr lang="en-US" b="1" baseline="0" dirty="0" smtClean="0"/>
              <a:t> Security Life Cycle</a:t>
            </a:r>
            <a:r>
              <a:rPr lang="en-US" dirty="0" smtClean="0"/>
              <a:t>. </a:t>
            </a:r>
          </a:p>
          <a:p>
            <a:endParaRPr lang="en-US" dirty="0" smtClean="0"/>
          </a:p>
          <a:p>
            <a:r>
              <a:rPr lang="en-US" sz="1100" dirty="0" smtClean="0"/>
              <a:t>This point is so important that it has been codified into laws and guidance: </a:t>
            </a:r>
          </a:p>
          <a:p>
            <a:pPr marL="171616" indent="-171616" defTabSz="457585">
              <a:buClr>
                <a:srgbClr val="F9D83F"/>
              </a:buClr>
              <a:buFont typeface="Arial" pitchFamily="34" charset="0"/>
              <a:buChar char="•"/>
              <a:defRPr/>
            </a:pPr>
            <a:r>
              <a:rPr lang="en-US" sz="1100" dirty="0" smtClean="0"/>
              <a:t>Federal Information Security Management Act (FISMA) … improve the way all agencies secure federal information and information systems</a:t>
            </a:r>
          </a:p>
          <a:p>
            <a:pPr marL="171616" indent="-171616">
              <a:buClr>
                <a:srgbClr val="F9D83F"/>
              </a:buClr>
              <a:buFont typeface="Arial" pitchFamily="34" charset="0"/>
              <a:buChar char="•"/>
            </a:pPr>
            <a:r>
              <a:rPr lang="en-US" sz="1100" dirty="0" smtClean="0"/>
              <a:t>Privacy Act  … requires</a:t>
            </a:r>
            <a:r>
              <a:rPr lang="en-US" sz="1100" baseline="0" dirty="0" smtClean="0"/>
              <a:t> protection of information about individuals</a:t>
            </a:r>
          </a:p>
          <a:p>
            <a:pPr marL="171616" indent="-171616">
              <a:buClr>
                <a:srgbClr val="F9D83F"/>
              </a:buClr>
              <a:buFont typeface="Arial" pitchFamily="34" charset="0"/>
              <a:buChar char="•"/>
            </a:pPr>
            <a:r>
              <a:rPr lang="en-US" sz="1100" baseline="0" dirty="0" smtClean="0"/>
              <a:t>HIPAA … requires protection of health information regarding individuals</a:t>
            </a:r>
          </a:p>
          <a:p>
            <a:pPr marL="171616" indent="-171616">
              <a:buClr>
                <a:srgbClr val="F9D83F"/>
              </a:buClr>
              <a:buFont typeface="Arial" pitchFamily="34" charset="0"/>
              <a:buChar char="•"/>
            </a:pPr>
            <a:r>
              <a:rPr lang="en-US" sz="1100" dirty="0" smtClean="0"/>
              <a:t>OMB A-130, Appendix III … requirements for </a:t>
            </a:r>
            <a:r>
              <a:rPr lang="en-US" sz="1100" i="1" dirty="0" smtClean="0"/>
              <a:t>Security of Federal Automated Information Resources</a:t>
            </a:r>
          </a:p>
          <a:p>
            <a:pPr marL="171616" indent="-171616">
              <a:buClr>
                <a:srgbClr val="F9D83F"/>
              </a:buClr>
              <a:buFont typeface="Arial" pitchFamily="34" charset="0"/>
              <a:buChar char="•"/>
            </a:pPr>
            <a:r>
              <a:rPr lang="en-US" sz="1100" dirty="0" smtClean="0"/>
              <a:t>Federal Information Processing Standards … Provide mandatory standards for agencies regarding all aspects of Information Technology</a:t>
            </a:r>
          </a:p>
          <a:p>
            <a:pPr marL="171616" indent="-171616" defTabSz="932871">
              <a:buClr>
                <a:srgbClr val="F9D83F"/>
              </a:buClr>
              <a:buFont typeface="Arial" pitchFamily="34" charset="0"/>
              <a:buChar char="•"/>
              <a:defRPr/>
            </a:pPr>
            <a:r>
              <a:rPr lang="en-US" sz="1100" dirty="0" smtClean="0"/>
              <a:t>HHS OCIO Policy for Information Security and Privacy</a:t>
            </a:r>
          </a:p>
          <a:p>
            <a:pPr marL="171616" indent="-171616">
              <a:buClr>
                <a:srgbClr val="F9D83F"/>
              </a:buClr>
            </a:pPr>
            <a:endParaRPr lang="en-US" dirty="0" smtClean="0"/>
          </a:p>
          <a:p>
            <a:r>
              <a:rPr lang="en-US" sz="1100" dirty="0" smtClean="0"/>
              <a:t>This graphic</a:t>
            </a:r>
            <a:r>
              <a:rPr lang="en-US" sz="1100" baseline="0" dirty="0" smtClean="0"/>
              <a:t> on the slide </a:t>
            </a:r>
            <a:r>
              <a:rPr lang="en-US" sz="1100" dirty="0" smtClean="0"/>
              <a:t>shows the XLC and its relation to Risk Management.  </a:t>
            </a:r>
          </a:p>
          <a:p>
            <a:pPr marL="174913" indent="-174913">
              <a:buFont typeface="Arial" pitchFamily="34" charset="0"/>
              <a:buChar char="•"/>
            </a:pPr>
            <a:r>
              <a:rPr lang="en-US" sz="1100" dirty="0" smtClean="0"/>
              <a:t>The XLC deals </a:t>
            </a:r>
            <a:r>
              <a:rPr lang="en-US" sz="1100" baseline="0" dirty="0" smtClean="0"/>
              <a:t>with projects that create or modify systems</a:t>
            </a:r>
          </a:p>
          <a:p>
            <a:pPr marL="174913" indent="-174913">
              <a:buFont typeface="Arial" pitchFamily="34" charset="0"/>
              <a:buChar char="•"/>
            </a:pPr>
            <a:r>
              <a:rPr lang="en-US" sz="1100" baseline="0" dirty="0" smtClean="0"/>
              <a:t>The Operations and Maintenance phase deals with running systems and keeping them running</a:t>
            </a:r>
          </a:p>
          <a:p>
            <a:pPr marL="174913" indent="-174913">
              <a:buFont typeface="Arial" pitchFamily="34" charset="0"/>
              <a:buChar char="•"/>
            </a:pPr>
            <a:r>
              <a:rPr lang="en-US" sz="1100" baseline="0" dirty="0" smtClean="0"/>
              <a:t>Risk Management deals with managing risks associated with information and systems; from creation, through operations, to eventual disposal.</a:t>
            </a:r>
          </a:p>
          <a:p>
            <a:endParaRPr lang="en-US" sz="1100" dirty="0" smtClean="0"/>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a:p>
        </p:txBody>
      </p:sp>
    </p:spTree>
    <p:extLst>
      <p:ext uri="{BB962C8B-B14F-4D97-AF65-F5344CB8AC3E}">
        <p14:creationId xmlns:p14="http://schemas.microsoft.com/office/powerpoint/2010/main" val="3194426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11" name="Picture 10" descr="Phot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62200"/>
            <a:ext cx="5469890" cy="4495800"/>
          </a:xfrm>
          <a:prstGeom prst="rect">
            <a:avLst/>
          </a:prstGeom>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lvl1pPr>
              <a:defRPr sz="4000"/>
            </a:lvl1p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864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Centers for Medicare and Medicaid Service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590800" cy="965746"/>
          </a:xfrm>
          <a:prstGeom prst="rect">
            <a:avLst/>
          </a:prstGeom>
        </p:spPr>
      </p:pic>
    </p:spTree>
    <p:extLst>
      <p:ext uri="{BB962C8B-B14F-4D97-AF65-F5344CB8AC3E}">
        <p14:creationId xmlns:p14="http://schemas.microsoft.com/office/powerpoint/2010/main" val="8190874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10" name="Picture 9" descr="Phot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62200"/>
            <a:ext cx="5097916" cy="4495800"/>
          </a:xfrm>
          <a:prstGeom prst="rect">
            <a:avLst/>
          </a:prstGeom>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hasCustomPrompt="1"/>
          </p:nvPr>
        </p:nvSpPr>
        <p:spPr>
          <a:xfrm>
            <a:off x="0" y="1371600"/>
            <a:ext cx="9144000" cy="1066800"/>
          </a:xfrm>
          <a:solidFill>
            <a:srgbClr val="084A9C"/>
          </a:solidFill>
          <a:effectLst>
            <a:outerShdw dist="76200" dir="5640000" algn="tl" rotWithShape="0">
              <a:srgbClr val="FFD004"/>
            </a:outerShdw>
          </a:effectLst>
        </p:spPr>
        <p:txBody>
          <a:bodyPr/>
          <a:lstStyle>
            <a:lvl1pPr>
              <a:defRPr sz="4000">
                <a:solidFill>
                  <a:srgbClr val="FFFFFF"/>
                </a:solidFill>
              </a:defRPr>
            </a:lvl1p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864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Centers for Medicare and Medicaid Service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177254"/>
            <a:ext cx="2590800" cy="965746"/>
          </a:xfrm>
          <a:prstGeom prst="rect">
            <a:avLst/>
          </a:prstGeom>
        </p:spPr>
      </p:pic>
    </p:spTree>
    <p:extLst>
      <p:ext uri="{BB962C8B-B14F-4D97-AF65-F5344CB8AC3E}">
        <p14:creationId xmlns:p14="http://schemas.microsoft.com/office/powerpoint/2010/main" val="11992061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10" name="Picture 9" descr="Phot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62200"/>
            <a:ext cx="5469890" cy="4495800"/>
          </a:xfrm>
          <a:prstGeom prst="rect">
            <a:avLst/>
          </a:prstGeom>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hasCustomPrompt="1"/>
          </p:nvPr>
        </p:nvSpPr>
        <p:spPr>
          <a:xfrm>
            <a:off x="0" y="1371600"/>
            <a:ext cx="9144000" cy="1066800"/>
          </a:xfrm>
          <a:solidFill>
            <a:srgbClr val="084A9C"/>
          </a:solidFill>
          <a:effectLst>
            <a:outerShdw dist="76200" dir="5640000" algn="tl" rotWithShape="0">
              <a:srgbClr val="FFD004"/>
            </a:outerShdw>
          </a:effectLst>
        </p:spPr>
        <p:txBody>
          <a:bodyPr/>
          <a:lstStyle>
            <a:lvl1pPr>
              <a:defRPr sz="4000">
                <a:solidFill>
                  <a:srgbClr val="FFFFFF"/>
                </a:solidFill>
              </a:defRPr>
            </a:lvl1p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864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1" name="Picture 10" descr="Centers for Medicare and Medicaid Service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590800" cy="965746"/>
          </a:xfrm>
          <a:prstGeom prst="rect">
            <a:avLst/>
          </a:prstGeom>
        </p:spPr>
      </p:pic>
    </p:spTree>
    <p:extLst>
      <p:ext uri="{BB962C8B-B14F-4D97-AF65-F5344CB8AC3E}">
        <p14:creationId xmlns:p14="http://schemas.microsoft.com/office/powerpoint/2010/main" val="40241584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990600"/>
          </a:xfrm>
          <a:prstGeom prst="rect">
            <a:avLst/>
          </a:prstGeom>
          <a:solidFill>
            <a:srgbClr val="084A9C"/>
          </a:solidFill>
          <a:effectLst>
            <a:outerShdw dist="76200" dir="5640000" algn="tl" rotWithShape="0">
              <a:srgbClr val="FFD004"/>
            </a:outerShdw>
          </a:effectLst>
        </p:spPr>
        <p:txBody>
          <a:bodyPr/>
          <a:lstStyle>
            <a:lvl1pPr>
              <a:defRPr sz="3000">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295400"/>
            <a:ext cx="8229600" cy="4830763"/>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7"/>
          <p:cNvSpPr>
            <a:spLocks noGrp="1"/>
          </p:cNvSpPr>
          <p:nvPr>
            <p:ph type="dt" sz="half" idx="2"/>
          </p:nvPr>
        </p:nvSpPr>
        <p:spPr>
          <a:xfrm>
            <a:off x="1524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7" name="Slide Number Placeholder 9"/>
          <p:cNvSpPr>
            <a:spLocks noGrp="1"/>
          </p:cNvSpPr>
          <p:nvPr>
            <p:ph type="sldNum" sz="quarter" idx="4"/>
          </p:nvPr>
        </p:nvSpPr>
        <p:spPr>
          <a:xfrm>
            <a:off x="8001000" y="6324600"/>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990600"/>
          </a:xfrm>
          <a:prstGeom prst="rect">
            <a:avLst/>
          </a:prstGeom>
          <a:solidFill>
            <a:srgbClr val="084A9C"/>
          </a:solidFill>
          <a:effectLst>
            <a:outerShdw dist="76200" dir="5640000" algn="tl" rotWithShape="0">
              <a:srgbClr val="FFD004"/>
            </a:outerShdw>
          </a:effectLst>
        </p:spPr>
        <p:txBody>
          <a:bodyPr/>
          <a:lstStyle>
            <a:lvl1pPr>
              <a:defRPr sz="4000">
                <a:solidFill>
                  <a:schemeClr val="bg1"/>
                </a:solidFill>
              </a:defRPr>
            </a:lvl1pPr>
          </a:lstStyle>
          <a:p>
            <a:r>
              <a:rPr lang="en-US" smtClean="0"/>
              <a:t>Click to edit Master title style</a:t>
            </a:r>
            <a:endParaRPr lang="en-US" dirty="0"/>
          </a:p>
        </p:txBody>
      </p:sp>
      <p:sp>
        <p:nvSpPr>
          <p:cNvPr id="4" name="Date Placeholder 7"/>
          <p:cNvSpPr>
            <a:spLocks noGrp="1"/>
          </p:cNvSpPr>
          <p:nvPr>
            <p:ph type="dt" sz="half" idx="2"/>
          </p:nvPr>
        </p:nvSpPr>
        <p:spPr>
          <a:xfrm>
            <a:off x="1524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7" name="Slide Number Placeholder 9"/>
          <p:cNvSpPr>
            <a:spLocks noGrp="1"/>
          </p:cNvSpPr>
          <p:nvPr>
            <p:ph type="sldNum" sz="quarter" idx="4"/>
          </p:nvPr>
        </p:nvSpPr>
        <p:spPr>
          <a:xfrm>
            <a:off x="8001000" y="6324600"/>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55075-F7D8-774D-92CE-0FFE5404D32F}" type="slidenum">
              <a:rPr lang="en-US" smtClean="0"/>
              <a:pPr/>
              <a:t>‹#›</a:t>
            </a:fld>
            <a:endParaRPr lang="en-US" dirty="0"/>
          </a:p>
        </p:txBody>
      </p:sp>
      <p:sp>
        <p:nvSpPr>
          <p:cNvPr id="8" name="Content Placeholder 2"/>
          <p:cNvSpPr>
            <a:spLocks noGrp="1"/>
          </p:cNvSpPr>
          <p:nvPr>
            <p:ph idx="10"/>
          </p:nvPr>
        </p:nvSpPr>
        <p:spPr>
          <a:xfrm>
            <a:off x="4191000" y="1295400"/>
            <a:ext cx="4495800" cy="3429001"/>
          </a:xfrm>
        </p:spPr>
        <p:txBody>
          <a:bodyPr>
            <a:normAutofit/>
          </a:bodyPr>
          <a:lstStyle>
            <a:lvl1pPr marL="457200" indent="-457200">
              <a:lnSpc>
                <a:spcPct val="90000"/>
              </a:lnSpc>
              <a:spcBef>
                <a:spcPts val="0"/>
              </a:spcBef>
              <a:spcAft>
                <a:spcPts val="400"/>
              </a:spcAft>
              <a:buFont typeface="Arial"/>
              <a:buChar char="•"/>
              <a:defRPr sz="2800" b="1">
                <a:solidFill>
                  <a:srgbClr val="004990"/>
                </a:solidFill>
              </a:defRPr>
            </a:lvl1pPr>
            <a:lvl2pPr marL="914400" indent="-457200">
              <a:buFont typeface="Lucida Grande"/>
              <a:buChar char="-"/>
              <a:defRPr sz="2400"/>
            </a:lvl2pPr>
            <a:lvl3pPr marL="914400" indent="0">
              <a:buNone/>
              <a:defRPr/>
            </a:lvl3pPr>
            <a:lvl4pPr marL="1714500" indent="-342900">
              <a:buFont typeface="Arial"/>
              <a:buChar char="•"/>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9" name="Content Placeholder 2"/>
          <p:cNvSpPr>
            <a:spLocks noGrp="1"/>
          </p:cNvSpPr>
          <p:nvPr>
            <p:ph idx="11"/>
          </p:nvPr>
        </p:nvSpPr>
        <p:spPr>
          <a:xfrm>
            <a:off x="4191000" y="4876800"/>
            <a:ext cx="2057400" cy="1371600"/>
          </a:xfrm>
        </p:spPr>
        <p:txBody>
          <a:bodyPr>
            <a:normAutofit/>
          </a:bodyPr>
          <a:lstStyle>
            <a:lvl1pPr marL="0" indent="0">
              <a:buNone/>
              <a:defRPr sz="2000">
                <a:solidFill>
                  <a:schemeClr val="tx1">
                    <a:lumMod val="75000"/>
                    <a:lumOff val="25000"/>
                  </a:schemeClr>
                </a:solidFill>
              </a:defRPr>
            </a:lvl1pPr>
          </a:lstStyle>
          <a:p>
            <a:pPr lvl="0"/>
            <a:r>
              <a:rPr lang="en-US" smtClean="0"/>
              <a:t>Click to edit Master text styles</a:t>
            </a:r>
          </a:p>
        </p:txBody>
      </p:sp>
      <p:sp>
        <p:nvSpPr>
          <p:cNvPr id="10" name="Content Placeholder 2"/>
          <p:cNvSpPr>
            <a:spLocks noGrp="1"/>
          </p:cNvSpPr>
          <p:nvPr>
            <p:ph idx="12"/>
          </p:nvPr>
        </p:nvSpPr>
        <p:spPr>
          <a:xfrm>
            <a:off x="6553200" y="4876800"/>
            <a:ext cx="2133600" cy="1371600"/>
          </a:xfrm>
        </p:spPr>
        <p:txBody>
          <a:bodyPr>
            <a:normAutofit/>
          </a:bodyPr>
          <a:lstStyle>
            <a:lvl1pPr marL="0" indent="0">
              <a:buNone/>
              <a:defRPr sz="2000">
                <a:solidFill>
                  <a:schemeClr val="tx1">
                    <a:lumMod val="75000"/>
                    <a:lumOff val="25000"/>
                  </a:schemeClr>
                </a:solidFill>
              </a:defRPr>
            </a:lvl1pPr>
          </a:lstStyle>
          <a:p>
            <a:pPr lvl="0"/>
            <a:r>
              <a:rPr lang="en-US" smtClean="0"/>
              <a:t>Click to edit Master text styles</a:t>
            </a:r>
          </a:p>
        </p:txBody>
      </p:sp>
    </p:spTree>
    <p:extLst>
      <p:ext uri="{BB962C8B-B14F-4D97-AF65-F5344CB8AC3E}">
        <p14:creationId xmlns:p14="http://schemas.microsoft.com/office/powerpoint/2010/main" val="100108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295400"/>
            <a:ext cx="8229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9906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a:defRPr sz="4000"/>
            </a:lvl1pPr>
          </a:lstStyle>
          <a:p>
            <a:r>
              <a:rPr lang="en-US" smtClean="0"/>
              <a:t>Click to edit Master title style</a:t>
            </a:r>
            <a:endParaRPr lang="en-US" dirty="0"/>
          </a:p>
        </p:txBody>
      </p:sp>
      <p:sp>
        <p:nvSpPr>
          <p:cNvPr id="4" name="Date Placeholder 7"/>
          <p:cNvSpPr>
            <a:spLocks noGrp="1"/>
          </p:cNvSpPr>
          <p:nvPr>
            <p:ph type="dt" sz="half" idx="2"/>
          </p:nvPr>
        </p:nvSpPr>
        <p:spPr>
          <a:xfrm>
            <a:off x="1524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Slide Number Placeholder 9"/>
          <p:cNvSpPr>
            <a:spLocks noGrp="1"/>
          </p:cNvSpPr>
          <p:nvPr>
            <p:ph type="sldNum" sz="quarter" idx="4"/>
          </p:nvPr>
        </p:nvSpPr>
        <p:spPr>
          <a:xfrm>
            <a:off x="8001000" y="6324600"/>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74773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r>
              <a:rPr lang="en-US" dirty="0" smtClean="0"/>
              <a:t>October 2015</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04635DB-A3F0-4075-815E-840842C9021E}" type="slidenum">
              <a:rPr lang="en-US" smtClean="0"/>
              <a:pPr/>
              <a:t>‹#›</a:t>
            </a:fld>
            <a:endParaRPr lang="en-US" dirty="0"/>
          </a:p>
        </p:txBody>
      </p:sp>
      <p:sp>
        <p:nvSpPr>
          <p:cNvPr id="7" name="Title 1"/>
          <p:cNvSpPr txBox="1">
            <a:spLocks/>
          </p:cNvSpPr>
          <p:nvPr userDrawn="1"/>
        </p:nvSpPr>
        <p:spPr>
          <a:xfrm>
            <a:off x="0" y="0"/>
            <a:ext cx="9144000" cy="1417638"/>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bodyPr>
          <a:lstStyle>
            <a:lvl1pPr>
              <a:defRPr sz="4000">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Content Placeholder 11"/>
          <p:cNvSpPr>
            <a:spLocks noGrp="1"/>
          </p:cNvSpPr>
          <p:nvPr userDrawn="1">
            <p:ph idx="1"/>
          </p:nvPr>
        </p:nvSpPr>
        <p:spPr>
          <a:xfrm>
            <a:off x="457200" y="1600200"/>
            <a:ext cx="8229600" cy="4525963"/>
          </a:xfrm>
        </p:spPr>
        <p:txBody>
          <a:bodyPr/>
          <a:lstStyle/>
          <a:p>
            <a:endParaRPr lang="en-US" dirty="0"/>
          </a:p>
        </p:txBody>
      </p:sp>
      <p:sp>
        <p:nvSpPr>
          <p:cNvPr id="11" name="Title 10"/>
          <p:cNvSpPr>
            <a:spLocks noGrp="1"/>
          </p:cNvSpPr>
          <p:nvPr userDrawn="1">
            <p:ph type="title"/>
          </p:nvPr>
        </p:nvSpPr>
        <p:spPr>
          <a:xfrm>
            <a:off x="457200" y="274638"/>
            <a:ext cx="8229600" cy="1143000"/>
          </a:xfrm>
        </p:spPr>
        <p:txBody>
          <a:bodyPr/>
          <a:lstStyle>
            <a:lvl1pPr>
              <a:defRPr baseline="0">
                <a:solidFill>
                  <a:schemeClr val="bg1"/>
                </a:solidFill>
              </a:defRPr>
            </a:lvl1pPr>
          </a:lstStyle>
          <a:p>
            <a:endParaRPr lang="en-US" dirty="0"/>
          </a:p>
        </p:txBody>
      </p:sp>
    </p:spTree>
    <p:extLst>
      <p:ext uri="{BB962C8B-B14F-4D97-AF65-F5344CB8AC3E}">
        <p14:creationId xmlns:p14="http://schemas.microsoft.com/office/powerpoint/2010/main" val="409738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8382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1524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0" name="Slide Number Placeholder 9"/>
          <p:cNvSpPr>
            <a:spLocks noGrp="1"/>
          </p:cNvSpPr>
          <p:nvPr>
            <p:ph type="sldNum" sz="quarter" idx="4"/>
          </p:nvPr>
        </p:nvSpPr>
        <p:spPr>
          <a:xfrm>
            <a:off x="8001000" y="6324600"/>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55075-F7D8-774D-92CE-0FFE5404D3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1" r:id="rId3"/>
    <p:sldLayoutId id="2147483804" r:id="rId4"/>
    <p:sldLayoutId id="2147483812" r:id="rId5"/>
    <p:sldLayoutId id="2147483805" r:id="rId6"/>
    <p:sldLayoutId id="2147483814" r:id="rId7"/>
  </p:sldLayoutIdLst>
  <p:timing>
    <p:tnLst>
      <p:par>
        <p:cTn id="1" dur="indefinite" restart="never" nodeType="tmRoot"/>
      </p:par>
    </p:tnLst>
  </p:timing>
  <p:hf hdr="0" ftr="0" dt="0"/>
  <p:txStyles>
    <p:titleStyle>
      <a:lvl1pPr indent="0" algn="ctr" defTabSz="914400" rtl="0" eaLnBrk="1" latinLnBrk="0" hangingPunct="1">
        <a:spcBef>
          <a:spcPts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D004"/>
        </a:buClr>
        <a:buFont typeface="Arial" pitchFamily="34" charset="0"/>
        <a:buChar char="•"/>
        <a:defRPr sz="2800" kern="1200">
          <a:solidFill>
            <a:schemeClr val="tx1">
              <a:lumMod val="75000"/>
              <a:lumOff val="25000"/>
            </a:schemeClr>
          </a:solidFill>
          <a:latin typeface="+mn-lt"/>
          <a:ea typeface="+mn-ea"/>
          <a:cs typeface="+mn-cs"/>
        </a:defRPr>
      </a:lvl1pPr>
      <a:lvl2pPr marL="914400" indent="-457200" algn="l" defTabSz="914400" rtl="0" eaLnBrk="1" latinLnBrk="0" hangingPunct="1">
        <a:spcBef>
          <a:spcPct val="20000"/>
        </a:spcBef>
        <a:buClr>
          <a:srgbClr val="084A9C"/>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Information Technology Governance and Services</a:t>
            </a:r>
            <a:endParaRPr lang="en-US" sz="2800" dirty="0"/>
          </a:p>
        </p:txBody>
      </p:sp>
      <p:sp>
        <p:nvSpPr>
          <p:cNvPr id="3" name="Text Placeholder 2"/>
          <p:cNvSpPr>
            <a:spLocks noGrp="1"/>
          </p:cNvSpPr>
          <p:nvPr>
            <p:ph type="body" sz="quarter" idx="10"/>
          </p:nvPr>
        </p:nvSpPr>
        <p:spPr>
          <a:xfrm>
            <a:off x="5334000" y="3124200"/>
            <a:ext cx="3657600" cy="1828800"/>
          </a:xfrm>
        </p:spPr>
        <p:txBody>
          <a:bodyPr>
            <a:normAutofit fontScale="70000" lnSpcReduction="20000"/>
          </a:bodyPr>
          <a:lstStyle/>
          <a:p>
            <a:r>
              <a:rPr lang="en-US" sz="3000" dirty="0" smtClean="0"/>
              <a:t>Janet L. D. Vogel</a:t>
            </a:r>
          </a:p>
          <a:p>
            <a:endParaRPr lang="en-US" dirty="0" smtClean="0"/>
          </a:p>
          <a:p>
            <a:r>
              <a:rPr lang="en-US" dirty="0" smtClean="0"/>
              <a:t>Director, Office of Technology Solutions, </a:t>
            </a:r>
          </a:p>
          <a:p>
            <a:r>
              <a:rPr lang="en-US" dirty="0" smtClean="0"/>
              <a:t>Deputy CIO</a:t>
            </a:r>
          </a:p>
          <a:p>
            <a:r>
              <a:rPr lang="en-US" dirty="0" smtClean="0"/>
              <a:t>Centers for Medicare &amp; Medicaid Services</a:t>
            </a:r>
            <a:endParaRPr lang="en-US" dirty="0"/>
          </a:p>
        </p:txBody>
      </p:sp>
      <p:sp>
        <p:nvSpPr>
          <p:cNvPr id="4" name="Text Placeholder 3"/>
          <p:cNvSpPr>
            <a:spLocks noGrp="1"/>
          </p:cNvSpPr>
          <p:nvPr>
            <p:ph type="body" sz="quarter" idx="11"/>
          </p:nvPr>
        </p:nvSpPr>
        <p:spPr>
          <a:xfrm>
            <a:off x="5562600" y="5486400"/>
            <a:ext cx="3352800" cy="838200"/>
          </a:xfrm>
        </p:spPr>
        <p:txBody>
          <a:bodyPr>
            <a:normAutofit/>
          </a:bodyPr>
          <a:lstStyle/>
          <a:p>
            <a:r>
              <a:rPr lang="en-US" dirty="0" smtClean="0"/>
              <a:t>Friday, October 30, 2015</a:t>
            </a:r>
            <a:endParaRPr lang="en-US" dirty="0"/>
          </a:p>
        </p:txBody>
      </p:sp>
    </p:spTree>
    <p:extLst>
      <p:ext uri="{BB962C8B-B14F-4D97-AF65-F5344CB8AC3E}">
        <p14:creationId xmlns:p14="http://schemas.microsoft.com/office/powerpoint/2010/main" val="2992063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FFFF"/>
                </a:solidFill>
              </a:rPr>
              <a:t>CMS Technical Reference Architecture</a:t>
            </a:r>
            <a:endParaRPr lang="en-US" dirty="0"/>
          </a:p>
        </p:txBody>
      </p:sp>
      <p:sp>
        <p:nvSpPr>
          <p:cNvPr id="4" name="Slide Number Placeholder 3"/>
          <p:cNvSpPr>
            <a:spLocks noGrp="1"/>
          </p:cNvSpPr>
          <p:nvPr>
            <p:ph type="sldNum" sz="quarter" idx="4"/>
          </p:nvPr>
        </p:nvSpPr>
        <p:spPr/>
        <p:txBody>
          <a:bodyPr/>
          <a:lstStyle/>
          <a:p>
            <a:fld id="{E8555075-F7D8-774D-92CE-0FFE5404D32F}" type="slidenum">
              <a:rPr lang="en-US" smtClean="0"/>
              <a:pPr/>
              <a:t>10</a:t>
            </a:fld>
            <a:endParaRPr lang="en-US" dirty="0"/>
          </a:p>
        </p:txBody>
      </p:sp>
      <p:sp>
        <p:nvSpPr>
          <p:cNvPr id="6" name="Content Placeholder 2"/>
          <p:cNvSpPr>
            <a:spLocks noGrp="1"/>
          </p:cNvSpPr>
          <p:nvPr>
            <p:ph idx="1"/>
          </p:nvPr>
        </p:nvSpPr>
        <p:spPr>
          <a:xfrm>
            <a:off x="4876800" y="1562985"/>
            <a:ext cx="3886200" cy="4761615"/>
          </a:xfrm>
        </p:spPr>
        <p:txBody>
          <a:bodyPr>
            <a:normAutofit/>
          </a:bodyPr>
          <a:lstStyle/>
          <a:p>
            <a:r>
              <a:rPr lang="en-US" dirty="0" smtClean="0">
                <a:solidFill>
                  <a:schemeClr val="accent1">
                    <a:lumMod val="75000"/>
                  </a:schemeClr>
                </a:solidFill>
              </a:rPr>
              <a:t>Framework for CMS’s Architecture Standards &amp; Best Practice</a:t>
            </a:r>
          </a:p>
          <a:p>
            <a:r>
              <a:rPr lang="en-US" dirty="0" smtClean="0">
                <a:solidFill>
                  <a:schemeClr val="accent1">
                    <a:lumMod val="75000"/>
                  </a:schemeClr>
                </a:solidFill>
              </a:rPr>
              <a:t>Standardized </a:t>
            </a:r>
            <a:r>
              <a:rPr lang="en-US" dirty="0">
                <a:solidFill>
                  <a:schemeClr val="accent1">
                    <a:lumMod val="75000"/>
                  </a:schemeClr>
                </a:solidFill>
              </a:rPr>
              <a:t>O</a:t>
            </a:r>
            <a:r>
              <a:rPr lang="en-US" dirty="0" smtClean="0">
                <a:solidFill>
                  <a:schemeClr val="accent1">
                    <a:lumMod val="75000"/>
                  </a:schemeClr>
                </a:solidFill>
              </a:rPr>
              <a:t>perating </a:t>
            </a:r>
            <a:r>
              <a:rPr lang="en-US" dirty="0">
                <a:solidFill>
                  <a:schemeClr val="accent1">
                    <a:lumMod val="75000"/>
                  </a:schemeClr>
                </a:solidFill>
              </a:rPr>
              <a:t>E</a:t>
            </a:r>
            <a:r>
              <a:rPr lang="en-US" dirty="0" smtClean="0">
                <a:solidFill>
                  <a:schemeClr val="accent1">
                    <a:lumMod val="75000"/>
                  </a:schemeClr>
                </a:solidFill>
              </a:rPr>
              <a:t>nvironment</a:t>
            </a:r>
          </a:p>
          <a:p>
            <a:r>
              <a:rPr lang="en-US" dirty="0">
                <a:solidFill>
                  <a:schemeClr val="accent1">
                    <a:lumMod val="75000"/>
                  </a:schemeClr>
                </a:solidFill>
              </a:rPr>
              <a:t>C</a:t>
            </a:r>
            <a:r>
              <a:rPr lang="en-US" dirty="0" smtClean="0">
                <a:solidFill>
                  <a:schemeClr val="accent1">
                    <a:lumMod val="75000"/>
                  </a:schemeClr>
                </a:solidFill>
              </a:rPr>
              <a:t>onsistent </a:t>
            </a:r>
            <a:r>
              <a:rPr lang="en-US" dirty="0">
                <a:solidFill>
                  <a:schemeClr val="accent1">
                    <a:lumMod val="75000"/>
                  </a:schemeClr>
                </a:solidFill>
              </a:rPr>
              <a:t>S</a:t>
            </a:r>
            <a:r>
              <a:rPr lang="en-US" dirty="0" smtClean="0">
                <a:solidFill>
                  <a:schemeClr val="accent1">
                    <a:lumMod val="75000"/>
                  </a:schemeClr>
                </a:solidFill>
              </a:rPr>
              <a:t>ecurity </a:t>
            </a:r>
            <a:r>
              <a:rPr lang="en-US" dirty="0">
                <a:solidFill>
                  <a:schemeClr val="accent1">
                    <a:lumMod val="75000"/>
                  </a:schemeClr>
                </a:solidFill>
              </a:rPr>
              <a:t>P</a:t>
            </a:r>
            <a:r>
              <a:rPr lang="en-US" dirty="0" smtClean="0">
                <a:solidFill>
                  <a:schemeClr val="accent1">
                    <a:lumMod val="75000"/>
                  </a:schemeClr>
                </a:solidFill>
              </a:rPr>
              <a:t>ractices</a:t>
            </a:r>
          </a:p>
          <a:p>
            <a:r>
              <a:rPr lang="en-US" dirty="0">
                <a:solidFill>
                  <a:schemeClr val="accent1">
                    <a:lumMod val="75000"/>
                  </a:schemeClr>
                </a:solidFill>
              </a:rPr>
              <a:t>Interoperability and R</a:t>
            </a:r>
            <a:r>
              <a:rPr lang="en-US" dirty="0" smtClean="0">
                <a:solidFill>
                  <a:schemeClr val="accent1">
                    <a:lumMod val="75000"/>
                  </a:schemeClr>
                </a:solidFill>
              </a:rPr>
              <a:t>euse </a:t>
            </a:r>
            <a:r>
              <a:rPr lang="en-US" dirty="0">
                <a:solidFill>
                  <a:schemeClr val="accent1">
                    <a:lumMod val="75000"/>
                  </a:schemeClr>
                </a:solidFill>
              </a:rPr>
              <a:t>of </a:t>
            </a:r>
            <a:r>
              <a:rPr lang="en-US" dirty="0" smtClean="0">
                <a:solidFill>
                  <a:schemeClr val="accent1">
                    <a:lumMod val="75000"/>
                  </a:schemeClr>
                </a:solidFill>
              </a:rPr>
              <a:t>Shared Infrastructure</a:t>
            </a:r>
            <a:endParaRPr lang="en-US" dirty="0">
              <a:solidFill>
                <a:schemeClr val="accent1">
                  <a:lumMod val="75000"/>
                </a:schemeClr>
              </a:solidFill>
            </a:endParaRPr>
          </a:p>
          <a:p>
            <a:r>
              <a:rPr lang="en-US" dirty="0" smtClean="0">
                <a:solidFill>
                  <a:schemeClr val="accent1">
                    <a:lumMod val="75000"/>
                  </a:schemeClr>
                </a:solidFill>
              </a:rPr>
              <a:t>Required for IT Procurements/Contracts </a:t>
            </a:r>
          </a:p>
        </p:txBody>
      </p:sp>
      <p:pic>
        <p:nvPicPr>
          <p:cNvPr id="5" name="Picture 4" descr="framework graphic-01.png" title="IT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472682"/>
            <a:ext cx="3810000" cy="4851918"/>
          </a:xfrm>
          <a:prstGeom prst="rect">
            <a:avLst/>
          </a:prstGeom>
        </p:spPr>
      </p:pic>
    </p:spTree>
    <p:extLst>
      <p:ext uri="{BB962C8B-B14F-4D97-AF65-F5344CB8AC3E}">
        <p14:creationId xmlns:p14="http://schemas.microsoft.com/office/powerpoint/2010/main" val="2921712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Delivery</a:t>
            </a:r>
            <a:endParaRPr lang="en-US" dirty="0"/>
          </a:p>
        </p:txBody>
      </p:sp>
      <p:sp>
        <p:nvSpPr>
          <p:cNvPr id="4" name="Slide Number Placeholder 3"/>
          <p:cNvSpPr>
            <a:spLocks noGrp="1"/>
          </p:cNvSpPr>
          <p:nvPr>
            <p:ph type="sldNum" sz="quarter" idx="4"/>
          </p:nvPr>
        </p:nvSpPr>
        <p:spPr/>
        <p:txBody>
          <a:bodyPr/>
          <a:lstStyle/>
          <a:p>
            <a:fld id="{E8555075-F7D8-774D-92CE-0FFE5404D32F}" type="slidenum">
              <a:rPr lang="en-US" smtClean="0"/>
              <a:pPr/>
              <a:t>11</a:t>
            </a:fld>
            <a:endParaRPr lang="en-US" dirty="0"/>
          </a:p>
        </p:txBody>
      </p:sp>
      <p:pic>
        <p:nvPicPr>
          <p:cNvPr id="1026" name="Picture 2" title="Three zone Architectur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8991600" cy="54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794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TRB Process and “Gateways”</a:t>
            </a:r>
            <a:endParaRPr lang="en-US" dirty="0"/>
          </a:p>
        </p:txBody>
      </p:sp>
      <p:sp>
        <p:nvSpPr>
          <p:cNvPr id="4" name="Slide Number Placeholder 3"/>
          <p:cNvSpPr>
            <a:spLocks noGrp="1"/>
          </p:cNvSpPr>
          <p:nvPr>
            <p:ph type="sldNum" sz="quarter" idx="4"/>
          </p:nvPr>
        </p:nvSpPr>
        <p:spPr/>
        <p:txBody>
          <a:bodyPr/>
          <a:lstStyle/>
          <a:p>
            <a:fld id="{E8555075-F7D8-774D-92CE-0FFE5404D32F}" type="slidenum">
              <a:rPr lang="en-US" smtClean="0"/>
              <a:pPr/>
              <a:t>12</a:t>
            </a:fld>
            <a:endParaRPr lang="en-US" dirty="0"/>
          </a:p>
        </p:txBody>
      </p:sp>
      <p:grpSp>
        <p:nvGrpSpPr>
          <p:cNvPr id="75" name="Group 74" title="TRB Process and Gateway flowchart"/>
          <p:cNvGrpSpPr/>
          <p:nvPr/>
        </p:nvGrpSpPr>
        <p:grpSpPr>
          <a:xfrm>
            <a:off x="76200" y="1371600"/>
            <a:ext cx="9007065" cy="5174323"/>
            <a:chOff x="76200" y="1371600"/>
            <a:chExt cx="9007065" cy="5174323"/>
          </a:xfrm>
        </p:grpSpPr>
        <p:sp>
          <p:nvSpPr>
            <p:cNvPr id="5" name="Rectangle 4"/>
            <p:cNvSpPr/>
            <p:nvPr/>
          </p:nvSpPr>
          <p:spPr>
            <a:xfrm>
              <a:off x="146046" y="5860123"/>
              <a:ext cx="8823964" cy="685800"/>
            </a:xfrm>
            <a:prstGeom prst="rect">
              <a:avLst/>
            </a:prstGeom>
            <a:gradFill>
              <a:gsLst>
                <a:gs pos="0">
                  <a:srgbClr val="FFFFFF"/>
                </a:gs>
                <a:gs pos="10000">
                  <a:srgbClr val="E6E6E6"/>
                </a:gs>
                <a:gs pos="22000">
                  <a:srgbClr val="7D8496"/>
                </a:gs>
                <a:gs pos="40000">
                  <a:srgbClr val="E6E6E6"/>
                </a:gs>
                <a:gs pos="100000">
                  <a:srgbClr val="7D8496"/>
                </a:gs>
                <a:gs pos="72000">
                  <a:schemeClr val="bg1">
                    <a:lumMod val="95000"/>
                  </a:schemeClr>
                </a:gs>
              </a:gsLst>
              <a:lin ang="16200000" scaled="0"/>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129"/>
            <p:cNvSpPr>
              <a:spLocks noChangeArrowheads="1"/>
            </p:cNvSpPr>
            <p:nvPr/>
          </p:nvSpPr>
          <p:spPr bwMode="auto">
            <a:xfrm>
              <a:off x="1819275" y="2385923"/>
              <a:ext cx="6667500" cy="1482725"/>
            </a:xfrm>
            <a:prstGeom prst="rect">
              <a:avLst/>
            </a:prstGeom>
            <a:solidFill>
              <a:schemeClr val="accent5">
                <a:lumMod val="60000"/>
                <a:lumOff val="40000"/>
              </a:schemeClr>
            </a:solidFill>
            <a:ln>
              <a:headEnd/>
              <a:tailEnd/>
            </a:ln>
            <a:effectLst>
              <a:innerShdw blurRad="63500" dist="50800">
                <a:schemeClr val="accent6">
                  <a:lumMod val="20000"/>
                  <a:lumOff val="80000"/>
                  <a:alpha val="50000"/>
                </a:schemeClr>
              </a:innerShdw>
            </a:effectLst>
          </p:spPr>
          <p:style>
            <a:lnRef idx="0">
              <a:schemeClr val="accent5"/>
            </a:lnRef>
            <a:fillRef idx="3">
              <a:schemeClr val="accent5"/>
            </a:fillRef>
            <a:effectRef idx="3">
              <a:schemeClr val="accent5"/>
            </a:effectRef>
            <a:fontRef idx="minor">
              <a:schemeClr val="lt1"/>
            </a:fontRef>
          </p:style>
          <p:txBody>
            <a:bodyPr wrap="none" anchor="ctr">
              <a:flatTx/>
            </a:bodyPr>
            <a:lstStyle/>
            <a:p>
              <a:pPr algn="ctr" eaLnBrk="0" hangingPunct="0">
                <a:spcBef>
                  <a:spcPct val="0"/>
                </a:spcBef>
                <a:defRPr/>
              </a:pPr>
              <a:endParaRPr lang="en-US" kern="0" dirty="0" smtClean="0">
                <a:solidFill>
                  <a:sysClr val="windowText" lastClr="000000"/>
                </a:solidFill>
              </a:endParaRPr>
            </a:p>
          </p:txBody>
        </p:sp>
        <p:sp>
          <p:nvSpPr>
            <p:cNvPr id="7" name="Line 249"/>
            <p:cNvSpPr>
              <a:spLocks noChangeShapeType="1"/>
            </p:cNvSpPr>
            <p:nvPr/>
          </p:nvSpPr>
          <p:spPr bwMode="auto">
            <a:xfrm flipH="1">
              <a:off x="4346575" y="2057664"/>
              <a:ext cx="0" cy="373459"/>
            </a:xfrm>
            <a:prstGeom prst="line">
              <a:avLst/>
            </a:prstGeom>
            <a:noFill/>
            <a:ln w="9525">
              <a:solidFill>
                <a:srgbClr val="000000"/>
              </a:solidFill>
              <a:round/>
              <a:headEnd/>
              <a:tailEnd type="triangle" w="med" len="med"/>
            </a:ln>
            <a:effectLst/>
          </p:spPr>
          <p:txBody>
            <a:bodyPr wrap="none" anchor="ctr"/>
            <a:lstStyle/>
            <a:p>
              <a:pPr>
                <a:defRPr/>
              </a:pPr>
              <a:endParaRPr lang="en-US" kern="0" dirty="0" smtClean="0">
                <a:solidFill>
                  <a:sysClr val="windowText" lastClr="000000"/>
                </a:solidFill>
              </a:endParaRPr>
            </a:p>
          </p:txBody>
        </p:sp>
        <p:sp>
          <p:nvSpPr>
            <p:cNvPr id="8" name="Line 258"/>
            <p:cNvSpPr>
              <a:spLocks noChangeShapeType="1"/>
            </p:cNvSpPr>
            <p:nvPr/>
          </p:nvSpPr>
          <p:spPr bwMode="auto">
            <a:xfrm flipV="1">
              <a:off x="6116146" y="3854841"/>
              <a:ext cx="7938" cy="1295400"/>
            </a:xfrm>
            <a:prstGeom prst="line">
              <a:avLst/>
            </a:prstGeom>
            <a:noFill/>
            <a:ln w="9525">
              <a:solidFill>
                <a:srgbClr val="000000"/>
              </a:solidFill>
              <a:round/>
              <a:headEnd/>
              <a:tailEnd type="triangle" w="med" len="med"/>
            </a:ln>
            <a:effectLst/>
          </p:spPr>
          <p:txBody>
            <a:bodyPr wrap="none" anchor="ctr"/>
            <a:lstStyle/>
            <a:p>
              <a:pPr>
                <a:defRPr/>
              </a:pPr>
              <a:endParaRPr lang="en-US" kern="0" dirty="0" smtClean="0">
                <a:solidFill>
                  <a:sysClr val="windowText" lastClr="000000"/>
                </a:solidFill>
              </a:endParaRPr>
            </a:p>
          </p:txBody>
        </p:sp>
        <p:sp>
          <p:nvSpPr>
            <p:cNvPr id="9" name="Line 265"/>
            <p:cNvSpPr>
              <a:spLocks noChangeShapeType="1"/>
            </p:cNvSpPr>
            <p:nvPr/>
          </p:nvSpPr>
          <p:spPr bwMode="auto">
            <a:xfrm flipV="1">
              <a:off x="7656344" y="3852773"/>
              <a:ext cx="7938" cy="1295400"/>
            </a:xfrm>
            <a:prstGeom prst="line">
              <a:avLst/>
            </a:prstGeom>
            <a:noFill/>
            <a:ln w="9525">
              <a:solidFill>
                <a:srgbClr val="000000"/>
              </a:solidFill>
              <a:prstDash val="dashDot"/>
              <a:round/>
              <a:headEnd/>
              <a:tailEnd type="triangle" w="med" len="med"/>
            </a:ln>
            <a:effectLst/>
          </p:spPr>
          <p:txBody>
            <a:bodyPr wrap="none" anchor="ctr"/>
            <a:lstStyle/>
            <a:p>
              <a:pPr>
                <a:defRPr/>
              </a:pPr>
              <a:endParaRPr lang="en-US" kern="0" dirty="0" smtClean="0">
                <a:solidFill>
                  <a:sysClr val="windowText" lastClr="000000"/>
                </a:solidFill>
              </a:endParaRPr>
            </a:p>
          </p:txBody>
        </p:sp>
        <p:sp>
          <p:nvSpPr>
            <p:cNvPr id="10" name="Line 260"/>
            <p:cNvSpPr>
              <a:spLocks noChangeShapeType="1"/>
            </p:cNvSpPr>
            <p:nvPr/>
          </p:nvSpPr>
          <p:spPr bwMode="auto">
            <a:xfrm flipV="1">
              <a:off x="8335036" y="3859123"/>
              <a:ext cx="7938" cy="1314450"/>
            </a:xfrm>
            <a:prstGeom prst="line">
              <a:avLst/>
            </a:prstGeom>
            <a:noFill/>
            <a:ln w="9525">
              <a:solidFill>
                <a:srgbClr val="000000"/>
              </a:solidFill>
              <a:round/>
              <a:headEnd/>
              <a:tailEnd type="triangle" w="med" len="med"/>
            </a:ln>
            <a:effectLst/>
          </p:spPr>
          <p:txBody>
            <a:bodyPr wrap="none" anchor="ctr"/>
            <a:lstStyle/>
            <a:p>
              <a:pPr>
                <a:defRPr/>
              </a:pPr>
              <a:endParaRPr lang="en-US" kern="0" dirty="0" smtClean="0">
                <a:solidFill>
                  <a:sysClr val="windowText" lastClr="000000"/>
                </a:solidFill>
              </a:endParaRPr>
            </a:p>
          </p:txBody>
        </p:sp>
        <p:sp>
          <p:nvSpPr>
            <p:cNvPr id="11" name="Line 258"/>
            <p:cNvSpPr>
              <a:spLocks noChangeShapeType="1"/>
            </p:cNvSpPr>
            <p:nvPr/>
          </p:nvSpPr>
          <p:spPr bwMode="auto">
            <a:xfrm flipV="1">
              <a:off x="7019925" y="3865473"/>
              <a:ext cx="7938" cy="1295400"/>
            </a:xfrm>
            <a:prstGeom prst="line">
              <a:avLst/>
            </a:prstGeom>
            <a:noFill/>
            <a:ln w="9525">
              <a:solidFill>
                <a:srgbClr val="000000"/>
              </a:solidFill>
              <a:round/>
              <a:headEnd/>
              <a:tailEnd type="triangle" w="med" len="med"/>
            </a:ln>
            <a:effectLst/>
          </p:spPr>
          <p:txBody>
            <a:bodyPr wrap="none" anchor="ctr"/>
            <a:lstStyle/>
            <a:p>
              <a:pPr>
                <a:defRPr/>
              </a:pPr>
              <a:endParaRPr lang="en-US" kern="0" dirty="0" smtClean="0">
                <a:solidFill>
                  <a:sysClr val="windowText" lastClr="000000"/>
                </a:solidFill>
              </a:endParaRPr>
            </a:p>
          </p:txBody>
        </p:sp>
        <p:sp>
          <p:nvSpPr>
            <p:cNvPr id="12" name="Line 172"/>
            <p:cNvSpPr>
              <a:spLocks noChangeShapeType="1"/>
            </p:cNvSpPr>
            <p:nvPr/>
          </p:nvSpPr>
          <p:spPr bwMode="auto">
            <a:xfrm flipV="1">
              <a:off x="1597025" y="3081248"/>
              <a:ext cx="241300" cy="4763"/>
            </a:xfrm>
            <a:prstGeom prst="line">
              <a:avLst/>
            </a:prstGeom>
            <a:noFill/>
            <a:ln w="9525">
              <a:solidFill>
                <a:srgbClr val="000000"/>
              </a:solidFill>
              <a:round/>
              <a:headEnd/>
              <a:tailEnd type="triangle" w="med" len="med"/>
            </a:ln>
            <a:effectLst/>
          </p:spPr>
          <p:txBody>
            <a:bodyPr wrap="none" anchor="ctr"/>
            <a:lstStyle/>
            <a:p>
              <a:pPr>
                <a:defRPr/>
              </a:pPr>
              <a:endParaRPr lang="en-US" kern="0" dirty="0" smtClean="0">
                <a:solidFill>
                  <a:sysClr val="windowText" lastClr="000000"/>
                </a:solidFill>
              </a:endParaRPr>
            </a:p>
          </p:txBody>
        </p:sp>
        <p:sp>
          <p:nvSpPr>
            <p:cNvPr id="13" name="Rectangle 247"/>
            <p:cNvSpPr>
              <a:spLocks noChangeArrowheads="1"/>
            </p:cNvSpPr>
            <p:nvPr/>
          </p:nvSpPr>
          <p:spPr bwMode="auto">
            <a:xfrm flipH="1">
              <a:off x="146046" y="2057743"/>
              <a:ext cx="1438275" cy="2043026"/>
            </a:xfrm>
            <a:prstGeom prst="rect">
              <a:avLst/>
            </a:prstGeom>
            <a:solidFill>
              <a:srgbClr val="5400A8"/>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spcBef>
                  <a:spcPct val="0"/>
                </a:spcBef>
                <a:defRPr/>
              </a:pPr>
              <a:endParaRPr lang="en-US" kern="0" dirty="0" smtClean="0">
                <a:solidFill>
                  <a:sysClr val="windowText" lastClr="000000"/>
                </a:solidFill>
              </a:endParaRPr>
            </a:p>
          </p:txBody>
        </p:sp>
        <p:sp>
          <p:nvSpPr>
            <p:cNvPr id="14" name="Line 126"/>
            <p:cNvSpPr>
              <a:spLocks noChangeShapeType="1"/>
            </p:cNvSpPr>
            <p:nvPr/>
          </p:nvSpPr>
          <p:spPr bwMode="auto">
            <a:xfrm flipH="1" flipV="1">
              <a:off x="3927592" y="3860711"/>
              <a:ext cx="15875" cy="1301750"/>
            </a:xfrm>
            <a:prstGeom prst="line">
              <a:avLst/>
            </a:prstGeom>
            <a:noFill/>
            <a:ln w="9525">
              <a:solidFill>
                <a:srgbClr val="000000"/>
              </a:solidFill>
              <a:prstDash val="solid"/>
              <a:round/>
              <a:headEnd/>
              <a:tailEnd type="triangle" w="med" len="med"/>
            </a:ln>
            <a:effectLst/>
          </p:spPr>
          <p:txBody>
            <a:bodyPr wrap="none" anchor="ctr"/>
            <a:lstStyle/>
            <a:p>
              <a:pPr>
                <a:defRPr/>
              </a:pPr>
              <a:endParaRPr lang="en-US" kern="0" dirty="0" smtClean="0">
                <a:solidFill>
                  <a:sysClr val="windowText" lastClr="000000"/>
                </a:solidFill>
              </a:endParaRPr>
            </a:p>
          </p:txBody>
        </p:sp>
        <p:sp>
          <p:nvSpPr>
            <p:cNvPr id="15" name="Line 125"/>
            <p:cNvSpPr>
              <a:spLocks noChangeShapeType="1"/>
            </p:cNvSpPr>
            <p:nvPr/>
          </p:nvSpPr>
          <p:spPr bwMode="auto">
            <a:xfrm flipH="1" flipV="1">
              <a:off x="3362325" y="3865473"/>
              <a:ext cx="9525" cy="1312863"/>
            </a:xfrm>
            <a:prstGeom prst="line">
              <a:avLst/>
            </a:prstGeom>
            <a:noFill/>
            <a:ln w="9525">
              <a:solidFill>
                <a:srgbClr val="000000"/>
              </a:solidFill>
              <a:round/>
              <a:headEnd/>
              <a:tailEnd type="triangle" w="med" len="med"/>
            </a:ln>
            <a:effectLst/>
          </p:spPr>
          <p:txBody>
            <a:bodyPr wrap="none" anchor="ctr"/>
            <a:lstStyle/>
            <a:p>
              <a:pPr>
                <a:defRPr/>
              </a:pPr>
              <a:endParaRPr lang="en-US" kern="0" dirty="0" smtClean="0">
                <a:solidFill>
                  <a:sysClr val="windowText" lastClr="000000"/>
                </a:solidFill>
              </a:endParaRPr>
            </a:p>
          </p:txBody>
        </p:sp>
        <p:sp>
          <p:nvSpPr>
            <p:cNvPr id="16" name="Rectangle 165"/>
            <p:cNvSpPr>
              <a:spLocks noChangeArrowheads="1"/>
            </p:cNvSpPr>
            <p:nvPr/>
          </p:nvSpPr>
          <p:spPr bwMode="auto">
            <a:xfrm flipH="1">
              <a:off x="131206" y="4902111"/>
              <a:ext cx="8834994" cy="854075"/>
            </a:xfrm>
            <a:prstGeom prst="rect">
              <a:avLst/>
            </a:prstGeom>
            <a:solidFill>
              <a:srgbClr val="5400A8"/>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17" name="AutoShape 7"/>
            <p:cNvSpPr>
              <a:spLocks noChangeArrowheads="1"/>
            </p:cNvSpPr>
            <p:nvPr/>
          </p:nvSpPr>
          <p:spPr bwMode="auto">
            <a:xfrm>
              <a:off x="169475" y="5092611"/>
              <a:ext cx="1092200" cy="596900"/>
            </a:xfrm>
            <a:prstGeom prst="chevron">
              <a:avLst>
                <a:gd name="adj" fmla="val 45745"/>
              </a:avLst>
            </a:prstGeom>
            <a:solidFill>
              <a:srgbClr val="EAEAEA"/>
            </a:solidFill>
            <a:ln w="9525" algn="ctr">
              <a:solidFill>
                <a:srgbClr val="000000"/>
              </a:solidFill>
              <a:miter lim="800000"/>
              <a:headEnd/>
              <a:tailEnd/>
            </a:ln>
            <a:effectLst/>
          </p:spPr>
          <p:txBody>
            <a:bodyPr wrap="none" anchor="ctr"/>
            <a:lstStyle/>
            <a:p>
              <a:pPr algn="ctr" eaLnBrk="0" hangingPunct="0">
                <a:spcBef>
                  <a:spcPct val="0"/>
                </a:spcBef>
                <a:defRPr/>
              </a:pPr>
              <a:endParaRPr lang="en-US" sz="1200" kern="0" dirty="0" smtClean="0">
                <a:solidFill>
                  <a:sysClr val="windowText" lastClr="000000"/>
                </a:solidFill>
              </a:endParaRPr>
            </a:p>
          </p:txBody>
        </p:sp>
        <p:sp>
          <p:nvSpPr>
            <p:cNvPr id="18" name="AutoShape 8"/>
            <p:cNvSpPr>
              <a:spLocks noChangeArrowheads="1"/>
            </p:cNvSpPr>
            <p:nvPr/>
          </p:nvSpPr>
          <p:spPr bwMode="auto">
            <a:xfrm>
              <a:off x="1019038" y="5092611"/>
              <a:ext cx="1092200" cy="596900"/>
            </a:xfrm>
            <a:prstGeom prst="chevron">
              <a:avLst>
                <a:gd name="adj" fmla="val 45745"/>
              </a:avLst>
            </a:prstGeom>
            <a:solidFill>
              <a:srgbClr val="EAEAEA"/>
            </a:solidFill>
            <a:ln w="9525" algn="ctr">
              <a:solidFill>
                <a:srgbClr val="000000"/>
              </a:solidFill>
              <a:miter lim="800000"/>
              <a:headEnd/>
              <a:tailEnd/>
            </a:ln>
            <a:effectLst/>
          </p:spPr>
          <p:txBody>
            <a:bodyPr wrap="none" anchor="ctr"/>
            <a:lstStyle/>
            <a:p>
              <a:pPr>
                <a:defRPr/>
              </a:pPr>
              <a:endParaRPr lang="en-US" kern="0" dirty="0" smtClean="0">
                <a:solidFill>
                  <a:sysClr val="windowText" lastClr="000000"/>
                </a:solidFill>
              </a:endParaRPr>
            </a:p>
          </p:txBody>
        </p:sp>
        <p:sp>
          <p:nvSpPr>
            <p:cNvPr id="19" name="AutoShape 9"/>
            <p:cNvSpPr>
              <a:spLocks noChangeArrowheads="1"/>
            </p:cNvSpPr>
            <p:nvPr/>
          </p:nvSpPr>
          <p:spPr bwMode="auto">
            <a:xfrm>
              <a:off x="2604850" y="5092611"/>
              <a:ext cx="1092200" cy="596900"/>
            </a:xfrm>
            <a:prstGeom prst="chevron">
              <a:avLst>
                <a:gd name="adj" fmla="val 45745"/>
              </a:avLst>
            </a:prstGeom>
            <a:solidFill>
              <a:srgbClr val="EAEAEA"/>
            </a:solidFill>
            <a:ln w="9525" algn="ctr">
              <a:solidFill>
                <a:srgbClr val="000000"/>
              </a:solidFill>
              <a:miter lim="800000"/>
              <a:headEnd/>
              <a:tailEnd/>
            </a:ln>
            <a:effectLst/>
          </p:spPr>
          <p:txBody>
            <a:bodyPr wrap="none" anchor="ctr"/>
            <a:lstStyle/>
            <a:p>
              <a:pPr>
                <a:defRPr/>
              </a:pPr>
              <a:endParaRPr lang="en-US" kern="0" dirty="0" smtClean="0">
                <a:solidFill>
                  <a:sysClr val="windowText" lastClr="000000"/>
                </a:solidFill>
              </a:endParaRPr>
            </a:p>
          </p:txBody>
        </p:sp>
        <p:sp>
          <p:nvSpPr>
            <p:cNvPr id="20" name="AutoShape 10"/>
            <p:cNvSpPr>
              <a:spLocks noChangeArrowheads="1"/>
            </p:cNvSpPr>
            <p:nvPr/>
          </p:nvSpPr>
          <p:spPr bwMode="auto">
            <a:xfrm>
              <a:off x="3466288" y="5092611"/>
              <a:ext cx="1092200" cy="596900"/>
            </a:xfrm>
            <a:prstGeom prst="chevron">
              <a:avLst>
                <a:gd name="adj" fmla="val 45745"/>
              </a:avLst>
            </a:prstGeom>
            <a:solidFill>
              <a:srgbClr val="EAEAEA"/>
            </a:solidFill>
            <a:ln w="9525" algn="ctr">
              <a:solidFill>
                <a:srgbClr val="000000"/>
              </a:solidFill>
              <a:miter lim="800000"/>
              <a:headEnd/>
              <a:tailEnd/>
            </a:ln>
            <a:effectLst/>
          </p:spPr>
          <p:txBody>
            <a:bodyPr wrap="none" anchor="ctr"/>
            <a:lstStyle/>
            <a:p>
              <a:pPr>
                <a:defRPr/>
              </a:pPr>
              <a:endParaRPr lang="en-US" kern="0" dirty="0" smtClean="0">
                <a:solidFill>
                  <a:sysClr val="windowText" lastClr="000000"/>
                </a:solidFill>
              </a:endParaRPr>
            </a:p>
          </p:txBody>
        </p:sp>
        <p:sp>
          <p:nvSpPr>
            <p:cNvPr id="21" name="AutoShape 11"/>
            <p:cNvSpPr>
              <a:spLocks noChangeArrowheads="1"/>
            </p:cNvSpPr>
            <p:nvPr/>
          </p:nvSpPr>
          <p:spPr bwMode="auto">
            <a:xfrm>
              <a:off x="4327725" y="5092611"/>
              <a:ext cx="1092200" cy="596900"/>
            </a:xfrm>
            <a:prstGeom prst="chevron">
              <a:avLst>
                <a:gd name="adj" fmla="val 45745"/>
              </a:avLst>
            </a:prstGeom>
            <a:solidFill>
              <a:srgbClr val="EAEAEA"/>
            </a:solidFill>
            <a:ln w="9525" algn="ctr">
              <a:solidFill>
                <a:srgbClr val="000000"/>
              </a:solidFill>
              <a:miter lim="800000"/>
              <a:headEnd/>
              <a:tailEnd/>
            </a:ln>
            <a:effectLst/>
          </p:spPr>
          <p:txBody>
            <a:bodyPr wrap="none" anchor="ctr"/>
            <a:lstStyle/>
            <a:p>
              <a:pPr>
                <a:defRPr/>
              </a:pPr>
              <a:endParaRPr lang="en-US" kern="0" dirty="0" smtClean="0">
                <a:solidFill>
                  <a:sysClr val="windowText" lastClr="000000"/>
                </a:solidFill>
              </a:endParaRPr>
            </a:p>
          </p:txBody>
        </p:sp>
        <p:sp>
          <p:nvSpPr>
            <p:cNvPr id="22" name="AutoShape 12"/>
            <p:cNvSpPr>
              <a:spLocks noChangeArrowheads="1"/>
            </p:cNvSpPr>
            <p:nvPr/>
          </p:nvSpPr>
          <p:spPr bwMode="auto">
            <a:xfrm>
              <a:off x="5189163" y="5092611"/>
              <a:ext cx="1092200" cy="596900"/>
            </a:xfrm>
            <a:prstGeom prst="chevron">
              <a:avLst>
                <a:gd name="adj" fmla="val 45745"/>
              </a:avLst>
            </a:prstGeom>
            <a:solidFill>
              <a:srgbClr val="EAEAEA"/>
            </a:solidFill>
            <a:ln w="9525" algn="ctr">
              <a:solidFill>
                <a:srgbClr val="000000"/>
              </a:solidFill>
              <a:miter lim="800000"/>
              <a:headEnd/>
              <a:tailEnd/>
            </a:ln>
            <a:effectLst/>
          </p:spPr>
          <p:txBody>
            <a:bodyPr wrap="none" anchor="ctr"/>
            <a:lstStyle/>
            <a:p>
              <a:pPr>
                <a:defRPr/>
              </a:pPr>
              <a:endParaRPr lang="en-US" kern="0" dirty="0" smtClean="0">
                <a:solidFill>
                  <a:sysClr val="windowText" lastClr="000000"/>
                </a:solidFill>
              </a:endParaRPr>
            </a:p>
          </p:txBody>
        </p:sp>
        <p:sp>
          <p:nvSpPr>
            <p:cNvPr id="23" name="AutoShape 13"/>
            <p:cNvSpPr>
              <a:spLocks noChangeArrowheads="1"/>
            </p:cNvSpPr>
            <p:nvPr/>
          </p:nvSpPr>
          <p:spPr bwMode="auto">
            <a:xfrm>
              <a:off x="6062475" y="5092611"/>
              <a:ext cx="1143000" cy="596900"/>
            </a:xfrm>
            <a:prstGeom prst="chevron">
              <a:avLst>
                <a:gd name="adj" fmla="val 47872"/>
              </a:avLst>
            </a:prstGeom>
            <a:solidFill>
              <a:srgbClr val="EAEAEA"/>
            </a:solidFill>
            <a:ln w="9525" algn="ctr">
              <a:solidFill>
                <a:srgbClr val="000000"/>
              </a:solidFill>
              <a:miter lim="800000"/>
              <a:headEnd/>
              <a:tailEnd/>
            </a:ln>
            <a:effectLst/>
          </p:spPr>
          <p:txBody>
            <a:bodyPr wrap="none" anchor="ctr"/>
            <a:lstStyle/>
            <a:p>
              <a:pPr>
                <a:defRPr/>
              </a:pPr>
              <a:endParaRPr lang="en-US" kern="0" dirty="0" smtClean="0">
                <a:solidFill>
                  <a:sysClr val="windowText" lastClr="000000"/>
                </a:solidFill>
              </a:endParaRPr>
            </a:p>
          </p:txBody>
        </p:sp>
        <p:sp>
          <p:nvSpPr>
            <p:cNvPr id="24" name="Text Box 14"/>
            <p:cNvSpPr txBox="1">
              <a:spLocks noChangeArrowheads="1"/>
            </p:cNvSpPr>
            <p:nvPr/>
          </p:nvSpPr>
          <p:spPr bwMode="auto">
            <a:xfrm>
              <a:off x="393313" y="5202148"/>
              <a:ext cx="755650" cy="336550"/>
            </a:xfrm>
            <a:prstGeom prst="rect">
              <a:avLst/>
            </a:prstGeom>
            <a:noFill/>
            <a:ln w="9525" algn="ctr">
              <a:noFill/>
              <a:miter lim="800000"/>
              <a:headEnd/>
              <a:tailEnd/>
            </a:ln>
            <a:effectLst/>
          </p:spPr>
          <p:txBody>
            <a:bodyPr wrap="none">
              <a:spAutoFit/>
            </a:bodyPr>
            <a:lstStyle/>
            <a:p>
              <a:pPr algn="ctr" eaLnBrk="0" hangingPunct="0">
                <a:spcBef>
                  <a:spcPct val="0"/>
                </a:spcBef>
              </a:pPr>
              <a:r>
                <a:rPr lang="en-US" sz="800" b="1" dirty="0">
                  <a:solidFill>
                    <a:prstClr val="black"/>
                  </a:solidFill>
                  <a:latin typeface="Verdana" pitchFamily="34" charset="0"/>
                </a:rPr>
                <a:t>Initiation </a:t>
              </a:r>
            </a:p>
            <a:p>
              <a:pPr algn="ctr" eaLnBrk="0" hangingPunct="0">
                <a:spcBef>
                  <a:spcPct val="0"/>
                </a:spcBef>
              </a:pPr>
              <a:r>
                <a:rPr lang="en-US" sz="800" b="1" dirty="0">
                  <a:solidFill>
                    <a:prstClr val="black"/>
                  </a:solidFill>
                  <a:latin typeface="Verdana" pitchFamily="34" charset="0"/>
                </a:rPr>
                <a:t>Phase</a:t>
              </a:r>
            </a:p>
          </p:txBody>
        </p:sp>
        <p:sp>
          <p:nvSpPr>
            <p:cNvPr id="25" name="Text Box 15"/>
            <p:cNvSpPr txBox="1">
              <a:spLocks noChangeArrowheads="1"/>
            </p:cNvSpPr>
            <p:nvPr/>
          </p:nvSpPr>
          <p:spPr bwMode="auto">
            <a:xfrm>
              <a:off x="1259638" y="5202148"/>
              <a:ext cx="646112" cy="336550"/>
            </a:xfrm>
            <a:prstGeom prst="rect">
              <a:avLst/>
            </a:prstGeom>
            <a:noFill/>
            <a:ln w="9525" algn="ctr">
              <a:noFill/>
              <a:miter lim="800000"/>
              <a:headEnd/>
              <a:tailEnd/>
            </a:ln>
            <a:effectLst/>
          </p:spPr>
          <p:txBody>
            <a:bodyPr wrap="none">
              <a:spAutoFit/>
            </a:bodyPr>
            <a:lstStyle/>
            <a:p>
              <a:pPr algn="ctr" eaLnBrk="0" hangingPunct="0">
                <a:spcBef>
                  <a:spcPct val="0"/>
                </a:spcBef>
              </a:pPr>
              <a:r>
                <a:rPr lang="en-US" sz="800" b="1" dirty="0">
                  <a:solidFill>
                    <a:prstClr val="black"/>
                  </a:solidFill>
                  <a:latin typeface="Verdana" pitchFamily="34" charset="0"/>
                </a:rPr>
                <a:t>Concept</a:t>
              </a:r>
            </a:p>
            <a:p>
              <a:pPr algn="ctr" eaLnBrk="0" hangingPunct="0">
                <a:spcBef>
                  <a:spcPct val="0"/>
                </a:spcBef>
              </a:pPr>
              <a:r>
                <a:rPr lang="en-US" sz="800" b="1" dirty="0">
                  <a:solidFill>
                    <a:prstClr val="black"/>
                  </a:solidFill>
                  <a:latin typeface="Verdana" pitchFamily="34" charset="0"/>
                </a:rPr>
                <a:t>Phase</a:t>
              </a:r>
            </a:p>
          </p:txBody>
        </p:sp>
        <p:sp>
          <p:nvSpPr>
            <p:cNvPr id="26" name="Text Box 16"/>
            <p:cNvSpPr txBox="1">
              <a:spLocks noChangeArrowheads="1"/>
            </p:cNvSpPr>
            <p:nvPr/>
          </p:nvSpPr>
          <p:spPr bwMode="auto">
            <a:xfrm>
              <a:off x="2825513" y="5202148"/>
              <a:ext cx="661987" cy="458788"/>
            </a:xfrm>
            <a:prstGeom prst="rect">
              <a:avLst/>
            </a:prstGeom>
            <a:noFill/>
            <a:ln w="9525" algn="ctr">
              <a:noFill/>
              <a:miter lim="800000"/>
              <a:headEnd/>
              <a:tailEnd/>
            </a:ln>
            <a:effectLst/>
          </p:spPr>
          <p:txBody>
            <a:bodyPr wrap="none">
              <a:spAutoFit/>
            </a:bodyPr>
            <a:lstStyle/>
            <a:p>
              <a:pPr algn="ctr" eaLnBrk="0" hangingPunct="0">
                <a:spcBef>
                  <a:spcPct val="0"/>
                </a:spcBef>
              </a:pPr>
              <a:r>
                <a:rPr lang="en-US" sz="800" b="1" dirty="0">
                  <a:solidFill>
                    <a:prstClr val="black"/>
                  </a:solidFill>
                  <a:latin typeface="Verdana" pitchFamily="34" charset="0"/>
                </a:rPr>
                <a:t>Rqmts</a:t>
              </a:r>
            </a:p>
            <a:p>
              <a:pPr algn="ctr" eaLnBrk="0" hangingPunct="0">
                <a:spcBef>
                  <a:spcPct val="0"/>
                </a:spcBef>
              </a:pPr>
              <a:r>
                <a:rPr lang="en-US" sz="800" b="1" dirty="0">
                  <a:solidFill>
                    <a:prstClr val="black"/>
                  </a:solidFill>
                  <a:latin typeface="Verdana" pitchFamily="34" charset="0"/>
                </a:rPr>
                <a:t>Analysis</a:t>
              </a:r>
            </a:p>
            <a:p>
              <a:pPr algn="ctr" eaLnBrk="0" hangingPunct="0">
                <a:spcBef>
                  <a:spcPct val="0"/>
                </a:spcBef>
              </a:pPr>
              <a:r>
                <a:rPr lang="en-US" sz="800" b="1" dirty="0">
                  <a:solidFill>
                    <a:prstClr val="black"/>
                  </a:solidFill>
                  <a:latin typeface="Verdana" pitchFamily="34" charset="0"/>
                </a:rPr>
                <a:t>Phase</a:t>
              </a:r>
            </a:p>
          </p:txBody>
        </p:sp>
        <p:sp>
          <p:nvSpPr>
            <p:cNvPr id="27" name="Text Box 17"/>
            <p:cNvSpPr txBox="1">
              <a:spLocks noChangeArrowheads="1"/>
            </p:cNvSpPr>
            <p:nvPr/>
          </p:nvSpPr>
          <p:spPr bwMode="auto">
            <a:xfrm>
              <a:off x="3761563" y="5202148"/>
              <a:ext cx="576262" cy="336550"/>
            </a:xfrm>
            <a:prstGeom prst="rect">
              <a:avLst/>
            </a:prstGeom>
            <a:noFill/>
            <a:ln w="9525" algn="ctr">
              <a:noFill/>
              <a:miter lim="800000"/>
              <a:headEnd/>
              <a:tailEnd/>
            </a:ln>
            <a:effectLst/>
          </p:spPr>
          <p:txBody>
            <a:bodyPr wrap="none">
              <a:spAutoFit/>
            </a:bodyPr>
            <a:lstStyle/>
            <a:p>
              <a:pPr algn="ctr" eaLnBrk="0" hangingPunct="0">
                <a:spcBef>
                  <a:spcPct val="0"/>
                </a:spcBef>
              </a:pPr>
              <a:r>
                <a:rPr lang="en-US" sz="800" b="1" dirty="0">
                  <a:solidFill>
                    <a:prstClr val="black"/>
                  </a:solidFill>
                  <a:latin typeface="Verdana" pitchFamily="34" charset="0"/>
                </a:rPr>
                <a:t>Design</a:t>
              </a:r>
            </a:p>
            <a:p>
              <a:pPr algn="ctr" eaLnBrk="0" hangingPunct="0">
                <a:spcBef>
                  <a:spcPct val="0"/>
                </a:spcBef>
              </a:pPr>
              <a:r>
                <a:rPr lang="en-US" sz="800" b="1" dirty="0">
                  <a:solidFill>
                    <a:prstClr val="black"/>
                  </a:solidFill>
                  <a:latin typeface="Verdana" pitchFamily="34" charset="0"/>
                </a:rPr>
                <a:t>Phase</a:t>
              </a:r>
            </a:p>
          </p:txBody>
        </p:sp>
        <p:sp>
          <p:nvSpPr>
            <p:cNvPr id="28" name="Text Box 18"/>
            <p:cNvSpPr txBox="1">
              <a:spLocks noChangeArrowheads="1"/>
            </p:cNvSpPr>
            <p:nvPr/>
          </p:nvSpPr>
          <p:spPr bwMode="auto">
            <a:xfrm>
              <a:off x="4475363" y="5202148"/>
              <a:ext cx="942975" cy="336550"/>
            </a:xfrm>
            <a:prstGeom prst="rect">
              <a:avLst/>
            </a:prstGeom>
            <a:noFill/>
            <a:ln w="9525" algn="ctr">
              <a:noFill/>
              <a:miter lim="800000"/>
              <a:headEnd/>
              <a:tailEnd/>
            </a:ln>
            <a:effectLst/>
          </p:spPr>
          <p:txBody>
            <a:bodyPr wrap="none">
              <a:spAutoFit/>
            </a:bodyPr>
            <a:lstStyle/>
            <a:p>
              <a:pPr algn="ctr" eaLnBrk="0" hangingPunct="0">
                <a:spcBef>
                  <a:spcPct val="0"/>
                </a:spcBef>
              </a:pPr>
              <a:r>
                <a:rPr lang="en-US" sz="800" b="1" dirty="0">
                  <a:solidFill>
                    <a:prstClr val="black"/>
                  </a:solidFill>
                  <a:latin typeface="Verdana" pitchFamily="34" charset="0"/>
                </a:rPr>
                <a:t>Development</a:t>
              </a:r>
            </a:p>
            <a:p>
              <a:pPr algn="ctr" eaLnBrk="0" hangingPunct="0">
                <a:spcBef>
                  <a:spcPct val="0"/>
                </a:spcBef>
              </a:pPr>
              <a:r>
                <a:rPr lang="en-US" sz="800" b="1" dirty="0">
                  <a:solidFill>
                    <a:prstClr val="black"/>
                  </a:solidFill>
                  <a:latin typeface="Verdana" pitchFamily="34" charset="0"/>
                </a:rPr>
                <a:t>Phase</a:t>
              </a:r>
            </a:p>
          </p:txBody>
        </p:sp>
        <p:sp>
          <p:nvSpPr>
            <p:cNvPr id="29" name="Text Box 19"/>
            <p:cNvSpPr txBox="1">
              <a:spLocks noChangeArrowheads="1"/>
            </p:cNvSpPr>
            <p:nvPr/>
          </p:nvSpPr>
          <p:spPr bwMode="auto">
            <a:xfrm>
              <a:off x="5500313" y="5202148"/>
              <a:ext cx="528637" cy="336550"/>
            </a:xfrm>
            <a:prstGeom prst="rect">
              <a:avLst/>
            </a:prstGeom>
            <a:noFill/>
            <a:ln w="9525" algn="ctr">
              <a:noFill/>
              <a:miter lim="800000"/>
              <a:headEnd/>
              <a:tailEnd/>
            </a:ln>
            <a:effectLst/>
          </p:spPr>
          <p:txBody>
            <a:bodyPr wrap="none">
              <a:spAutoFit/>
            </a:bodyPr>
            <a:lstStyle/>
            <a:p>
              <a:pPr algn="ctr" eaLnBrk="0" hangingPunct="0">
                <a:spcBef>
                  <a:spcPct val="0"/>
                </a:spcBef>
              </a:pPr>
              <a:r>
                <a:rPr lang="en-US" sz="800" b="1" dirty="0">
                  <a:solidFill>
                    <a:prstClr val="black"/>
                  </a:solidFill>
                  <a:latin typeface="Verdana" pitchFamily="34" charset="0"/>
                </a:rPr>
                <a:t>Test</a:t>
              </a:r>
            </a:p>
            <a:p>
              <a:pPr algn="ctr" eaLnBrk="0" hangingPunct="0">
                <a:spcBef>
                  <a:spcPct val="0"/>
                </a:spcBef>
              </a:pPr>
              <a:r>
                <a:rPr lang="en-US" sz="800" b="1" dirty="0">
                  <a:solidFill>
                    <a:prstClr val="black"/>
                  </a:solidFill>
                  <a:latin typeface="Verdana" pitchFamily="34" charset="0"/>
                </a:rPr>
                <a:t>Phase</a:t>
              </a:r>
            </a:p>
          </p:txBody>
        </p:sp>
        <p:sp>
          <p:nvSpPr>
            <p:cNvPr id="30" name="Text Box 20"/>
            <p:cNvSpPr txBox="1">
              <a:spLocks noChangeArrowheads="1"/>
            </p:cNvSpPr>
            <p:nvPr/>
          </p:nvSpPr>
          <p:spPr bwMode="auto">
            <a:xfrm>
              <a:off x="6208525" y="5202148"/>
              <a:ext cx="989013" cy="320675"/>
            </a:xfrm>
            <a:prstGeom prst="rect">
              <a:avLst/>
            </a:prstGeom>
            <a:noFill/>
            <a:ln w="9525" algn="ctr">
              <a:noFill/>
              <a:miter lim="800000"/>
              <a:headEnd/>
              <a:tailEnd/>
            </a:ln>
            <a:effectLst/>
          </p:spPr>
          <p:txBody>
            <a:bodyPr wrap="none">
              <a:spAutoFit/>
            </a:bodyPr>
            <a:lstStyle/>
            <a:p>
              <a:pPr algn="ctr" eaLnBrk="0" hangingPunct="0">
                <a:spcBef>
                  <a:spcPct val="0"/>
                </a:spcBef>
              </a:pPr>
              <a:r>
                <a:rPr lang="en-US" sz="700" b="1" dirty="0">
                  <a:solidFill>
                    <a:prstClr val="black"/>
                  </a:solidFill>
                  <a:latin typeface="Verdana" pitchFamily="34" charset="0"/>
                </a:rPr>
                <a:t>Implementation</a:t>
              </a:r>
            </a:p>
            <a:p>
              <a:pPr algn="ctr" eaLnBrk="0" hangingPunct="0">
                <a:spcBef>
                  <a:spcPct val="0"/>
                </a:spcBef>
              </a:pPr>
              <a:r>
                <a:rPr lang="en-US" sz="800" b="1" dirty="0">
                  <a:solidFill>
                    <a:prstClr val="black"/>
                  </a:solidFill>
                  <a:latin typeface="Verdana" pitchFamily="34" charset="0"/>
                </a:rPr>
                <a:t>Phase</a:t>
              </a:r>
            </a:p>
          </p:txBody>
        </p:sp>
        <p:sp>
          <p:nvSpPr>
            <p:cNvPr id="31" name="Text Box 103"/>
            <p:cNvSpPr txBox="1">
              <a:spLocks noChangeArrowheads="1"/>
            </p:cNvSpPr>
            <p:nvPr/>
          </p:nvSpPr>
          <p:spPr bwMode="auto">
            <a:xfrm>
              <a:off x="2640220" y="4009329"/>
              <a:ext cx="766555" cy="523220"/>
            </a:xfrm>
            <a:prstGeom prst="rect">
              <a:avLst/>
            </a:prstGeom>
            <a:noFill/>
            <a:ln w="9525" algn="ctr">
              <a:noFill/>
              <a:miter lim="800000"/>
              <a:headEnd/>
              <a:tailEnd/>
            </a:ln>
            <a:effectLst/>
          </p:spPr>
          <p:txBody>
            <a:bodyPr wrap="none">
              <a:spAutoFit/>
            </a:bodyPr>
            <a:lstStyle/>
            <a:p>
              <a:pPr algn="r" eaLnBrk="0" hangingPunct="0">
                <a:spcBef>
                  <a:spcPct val="0"/>
                </a:spcBef>
                <a:defRPr/>
              </a:pPr>
              <a:r>
                <a:rPr lang="en-US" sz="700" b="1" kern="0" dirty="0" smtClean="0">
                  <a:solidFill>
                    <a:srgbClr val="00007D"/>
                  </a:solidFill>
                  <a:latin typeface="Verdana" pitchFamily="34" charset="0"/>
                </a:rPr>
                <a:t>Preliminary</a:t>
              </a:r>
            </a:p>
            <a:p>
              <a:pPr algn="r" eaLnBrk="0" hangingPunct="0">
                <a:spcBef>
                  <a:spcPct val="0"/>
                </a:spcBef>
                <a:defRPr/>
              </a:pPr>
              <a:r>
                <a:rPr lang="en-US" sz="700" b="1" kern="0" dirty="0" smtClean="0">
                  <a:solidFill>
                    <a:srgbClr val="00007D"/>
                  </a:solidFill>
                  <a:latin typeface="Verdana" pitchFamily="34" charset="0"/>
                </a:rPr>
                <a:t>Design</a:t>
              </a:r>
            </a:p>
            <a:p>
              <a:pPr algn="r" eaLnBrk="0" hangingPunct="0">
                <a:spcBef>
                  <a:spcPct val="0"/>
                </a:spcBef>
                <a:defRPr/>
              </a:pPr>
              <a:r>
                <a:rPr lang="en-US" sz="700" b="1" kern="0" dirty="0" smtClean="0">
                  <a:solidFill>
                    <a:srgbClr val="00007D"/>
                  </a:solidFill>
                  <a:latin typeface="Verdana" pitchFamily="34" charset="0"/>
                </a:rPr>
                <a:t>Review</a:t>
              </a:r>
            </a:p>
            <a:p>
              <a:pPr algn="r" eaLnBrk="0" hangingPunct="0">
                <a:spcBef>
                  <a:spcPct val="0"/>
                </a:spcBef>
                <a:defRPr/>
              </a:pPr>
              <a:r>
                <a:rPr lang="en-US" sz="700" b="1" kern="0" dirty="0" smtClean="0">
                  <a:solidFill>
                    <a:srgbClr val="00007D"/>
                  </a:solidFill>
                  <a:latin typeface="Verdana" pitchFamily="34" charset="0"/>
                </a:rPr>
                <a:t>(PDR)</a:t>
              </a:r>
            </a:p>
          </p:txBody>
        </p:sp>
        <p:sp>
          <p:nvSpPr>
            <p:cNvPr id="32" name="Text Box 105"/>
            <p:cNvSpPr txBox="1">
              <a:spLocks noChangeArrowheads="1"/>
            </p:cNvSpPr>
            <p:nvPr/>
          </p:nvSpPr>
          <p:spPr bwMode="auto">
            <a:xfrm>
              <a:off x="3919654" y="4006481"/>
              <a:ext cx="631904" cy="523220"/>
            </a:xfrm>
            <a:prstGeom prst="rect">
              <a:avLst/>
            </a:prstGeom>
            <a:noFill/>
            <a:ln w="9525" algn="ctr">
              <a:noFill/>
              <a:miter lim="800000"/>
              <a:headEnd/>
              <a:tailEnd/>
            </a:ln>
            <a:effectLst/>
          </p:spPr>
          <p:txBody>
            <a:bodyPr wrap="none">
              <a:spAutoFit/>
            </a:bodyPr>
            <a:lstStyle/>
            <a:p>
              <a:pPr eaLnBrk="0" hangingPunct="0">
                <a:spcBef>
                  <a:spcPct val="0"/>
                </a:spcBef>
                <a:defRPr/>
              </a:pPr>
              <a:r>
                <a:rPr lang="en-US" sz="700" b="1" kern="0" dirty="0" smtClean="0">
                  <a:solidFill>
                    <a:srgbClr val="00007D"/>
                  </a:solidFill>
                  <a:latin typeface="Verdana" pitchFamily="34" charset="0"/>
                </a:rPr>
                <a:t>Detailed </a:t>
              </a:r>
            </a:p>
            <a:p>
              <a:pPr eaLnBrk="0" hangingPunct="0">
                <a:spcBef>
                  <a:spcPct val="0"/>
                </a:spcBef>
                <a:defRPr/>
              </a:pPr>
              <a:r>
                <a:rPr lang="en-US" sz="700" b="1" kern="0" dirty="0" smtClean="0">
                  <a:solidFill>
                    <a:srgbClr val="00007D"/>
                  </a:solidFill>
                  <a:latin typeface="Verdana" pitchFamily="34" charset="0"/>
                </a:rPr>
                <a:t>Design </a:t>
              </a:r>
            </a:p>
            <a:p>
              <a:pPr eaLnBrk="0" hangingPunct="0">
                <a:spcBef>
                  <a:spcPct val="0"/>
                </a:spcBef>
                <a:defRPr/>
              </a:pPr>
              <a:r>
                <a:rPr lang="en-US" sz="700" b="1" kern="0" dirty="0" smtClean="0">
                  <a:solidFill>
                    <a:srgbClr val="00007D"/>
                  </a:solidFill>
                  <a:latin typeface="Verdana" pitchFamily="34" charset="0"/>
                </a:rPr>
                <a:t>Review</a:t>
              </a:r>
            </a:p>
            <a:p>
              <a:pPr eaLnBrk="0" hangingPunct="0">
                <a:spcBef>
                  <a:spcPct val="0"/>
                </a:spcBef>
                <a:defRPr/>
              </a:pPr>
              <a:r>
                <a:rPr lang="en-US" sz="700" b="1" kern="0" dirty="0" smtClean="0">
                  <a:solidFill>
                    <a:srgbClr val="00007D"/>
                  </a:solidFill>
                  <a:latin typeface="Verdana" pitchFamily="34" charset="0"/>
                </a:rPr>
                <a:t>(DDR)</a:t>
              </a:r>
            </a:p>
          </p:txBody>
        </p:sp>
        <p:sp>
          <p:nvSpPr>
            <p:cNvPr id="33" name="Rectangle 175"/>
            <p:cNvSpPr>
              <a:spLocks noChangeArrowheads="1"/>
            </p:cNvSpPr>
            <p:nvPr/>
          </p:nvSpPr>
          <p:spPr bwMode="auto">
            <a:xfrm flipH="1">
              <a:off x="2689225" y="1372553"/>
              <a:ext cx="3425825" cy="758825"/>
            </a:xfrm>
            <a:prstGeom prst="rect">
              <a:avLst/>
            </a:prstGeom>
            <a:solidFill>
              <a:srgbClr val="5400A8"/>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spcBef>
                  <a:spcPct val="0"/>
                </a:spcBef>
                <a:defRPr/>
              </a:pPr>
              <a:endParaRPr lang="en-US" kern="0" dirty="0" smtClean="0">
                <a:solidFill>
                  <a:sysClr val="windowText" lastClr="000000"/>
                </a:solidFill>
              </a:endParaRPr>
            </a:p>
          </p:txBody>
        </p:sp>
        <p:sp>
          <p:nvSpPr>
            <p:cNvPr id="34" name="Text Box 174"/>
            <p:cNvSpPr txBox="1">
              <a:spLocks noChangeArrowheads="1"/>
            </p:cNvSpPr>
            <p:nvPr/>
          </p:nvSpPr>
          <p:spPr bwMode="auto">
            <a:xfrm>
              <a:off x="337185" y="4862423"/>
              <a:ext cx="5735638" cy="244475"/>
            </a:xfrm>
            <a:prstGeom prst="rect">
              <a:avLst/>
            </a:prstGeom>
            <a:noFill/>
            <a:ln w="9525" algn="ctr">
              <a:noFill/>
              <a:miter lim="800000"/>
              <a:headEnd/>
              <a:tailEnd/>
            </a:ln>
            <a:effectLst/>
          </p:spPr>
          <p:txBody>
            <a:bodyPr>
              <a:spAutoFit/>
            </a:bodyPr>
            <a:lstStyle/>
            <a:p>
              <a:pPr eaLnBrk="0" hangingPunct="0">
                <a:spcBef>
                  <a:spcPct val="0"/>
                </a:spcBef>
                <a:defRPr/>
              </a:pPr>
              <a:r>
                <a:rPr lang="en-US" sz="1000" b="1" kern="0" dirty="0" smtClean="0">
                  <a:solidFill>
                    <a:srgbClr val="FFFFFF"/>
                  </a:solidFill>
                  <a:latin typeface="Verdana" pitchFamily="34" charset="0"/>
                </a:rPr>
                <a:t>System Development Projects</a:t>
              </a:r>
            </a:p>
          </p:txBody>
        </p:sp>
        <p:sp>
          <p:nvSpPr>
            <p:cNvPr id="35" name="Text Box 176"/>
            <p:cNvSpPr txBox="1">
              <a:spLocks noChangeArrowheads="1"/>
            </p:cNvSpPr>
            <p:nvPr/>
          </p:nvSpPr>
          <p:spPr bwMode="auto">
            <a:xfrm>
              <a:off x="2692400" y="1371600"/>
              <a:ext cx="1187450" cy="244475"/>
            </a:xfrm>
            <a:prstGeom prst="rect">
              <a:avLst/>
            </a:prstGeom>
            <a:noFill/>
            <a:ln w="9525" algn="ctr">
              <a:noFill/>
              <a:miter lim="800000"/>
              <a:headEnd/>
              <a:tailEnd/>
            </a:ln>
            <a:effectLst/>
          </p:spPr>
          <p:txBody>
            <a:bodyPr>
              <a:spAutoFit/>
            </a:bodyPr>
            <a:lstStyle/>
            <a:p>
              <a:pPr eaLnBrk="0" hangingPunct="0">
                <a:spcBef>
                  <a:spcPct val="0"/>
                </a:spcBef>
                <a:defRPr/>
              </a:pPr>
              <a:r>
                <a:rPr lang="en-US" sz="1000" b="1" kern="0" dirty="0" smtClean="0">
                  <a:solidFill>
                    <a:srgbClr val="FFFFFF"/>
                  </a:solidFill>
                  <a:latin typeface="Verdana" pitchFamily="34" charset="0"/>
                </a:rPr>
                <a:t>Architecture</a:t>
              </a:r>
            </a:p>
          </p:txBody>
        </p:sp>
        <p:sp>
          <p:nvSpPr>
            <p:cNvPr id="36" name="Text Box 191"/>
            <p:cNvSpPr txBox="1">
              <a:spLocks noChangeArrowheads="1"/>
            </p:cNvSpPr>
            <p:nvPr/>
          </p:nvSpPr>
          <p:spPr bwMode="auto">
            <a:xfrm>
              <a:off x="2124075" y="2511336"/>
              <a:ext cx="6210300" cy="1231106"/>
            </a:xfrm>
            <a:prstGeom prst="rect">
              <a:avLst/>
            </a:prstGeom>
            <a:noFill/>
            <a:ln w="9525" algn="ctr">
              <a:noFill/>
              <a:miter lim="800000"/>
              <a:headEnd/>
              <a:tailEnd/>
            </a:ln>
            <a:effectLst/>
          </p:spPr>
          <p:txBody>
            <a:bodyPr>
              <a:spAutoFit/>
            </a:bodyPr>
            <a:lstStyle/>
            <a:p>
              <a:pPr eaLnBrk="0" hangingPunct="0">
                <a:spcBef>
                  <a:spcPct val="0"/>
                </a:spcBef>
                <a:defRPr/>
              </a:pPr>
              <a:r>
                <a:rPr lang="en-US" sz="1400" b="1" kern="0" dirty="0" smtClean="0">
                  <a:solidFill>
                    <a:srgbClr val="FF0000"/>
                  </a:solidFill>
                </a:rPr>
                <a:t>TRB Mission</a:t>
              </a:r>
            </a:p>
            <a:p>
              <a:pPr eaLnBrk="0" hangingPunct="0">
                <a:spcBef>
                  <a:spcPct val="0"/>
                </a:spcBef>
                <a:buFontTx/>
                <a:buChar char="•"/>
                <a:defRPr/>
              </a:pPr>
              <a:r>
                <a:rPr lang="en-US" sz="1200" b="1" kern="0" dirty="0" smtClean="0">
                  <a:solidFill>
                    <a:srgbClr val="000099"/>
                  </a:solidFill>
                </a:rPr>
                <a:t>  To help ensure that the agency’s IT investments are positioned for success and adhere to the CMS architecture, standards, and guidance.</a:t>
              </a:r>
            </a:p>
            <a:p>
              <a:pPr eaLnBrk="0" hangingPunct="0">
                <a:spcBef>
                  <a:spcPct val="0"/>
                </a:spcBef>
                <a:buFontTx/>
                <a:buChar char="•"/>
                <a:defRPr/>
              </a:pPr>
              <a:endParaRPr lang="en-US" sz="1200" b="1" kern="0" dirty="0" smtClean="0">
                <a:solidFill>
                  <a:srgbClr val="000099"/>
                </a:solidFill>
              </a:endParaRPr>
            </a:p>
            <a:p>
              <a:pPr eaLnBrk="0" hangingPunct="0">
                <a:spcBef>
                  <a:spcPct val="0"/>
                </a:spcBef>
                <a:buFontTx/>
                <a:buChar char="•"/>
                <a:defRPr/>
              </a:pPr>
              <a:r>
                <a:rPr lang="en-US" sz="1200" b="1" kern="0" dirty="0" smtClean="0">
                  <a:solidFill>
                    <a:srgbClr val="000099"/>
                  </a:solidFill>
                </a:rPr>
                <a:t>  To ensure that the agency gets the most value out of its IT investments by maximizing opportunities for reuse and information sharing.</a:t>
              </a:r>
            </a:p>
          </p:txBody>
        </p:sp>
        <p:sp>
          <p:nvSpPr>
            <p:cNvPr id="37" name="Text Box 193"/>
            <p:cNvSpPr txBox="1">
              <a:spLocks noChangeArrowheads="1"/>
            </p:cNvSpPr>
            <p:nvPr/>
          </p:nvSpPr>
          <p:spPr bwMode="auto">
            <a:xfrm>
              <a:off x="959430" y="5963311"/>
              <a:ext cx="832279" cy="215444"/>
            </a:xfrm>
            <a:prstGeom prst="rect">
              <a:avLst/>
            </a:prstGeom>
            <a:noFill/>
            <a:ln w="9525" algn="ctr">
              <a:noFill/>
              <a:miter lim="800000"/>
              <a:headEnd/>
              <a:tailEnd/>
            </a:ln>
            <a:effectLst/>
          </p:spPr>
          <p:txBody>
            <a:bodyPr wrap="none">
              <a:spAutoFit/>
            </a:bodyPr>
            <a:lstStyle/>
            <a:p>
              <a:pPr algn="ctr" eaLnBrk="0" hangingPunct="0">
                <a:spcBef>
                  <a:spcPct val="0"/>
                </a:spcBef>
              </a:pPr>
              <a:r>
                <a:rPr lang="en-US" sz="800" b="1" i="1" dirty="0" smtClean="0">
                  <a:solidFill>
                    <a:prstClr val="black"/>
                  </a:solidFill>
                  <a:latin typeface="Verdana" pitchFamily="34" charset="0"/>
                </a:rPr>
                <a:t>OTS </a:t>
              </a:r>
              <a:r>
                <a:rPr lang="en-US" sz="800" b="1" i="1" dirty="0">
                  <a:solidFill>
                    <a:prstClr val="black"/>
                  </a:solidFill>
                  <a:latin typeface="Verdana" pitchFamily="34" charset="0"/>
                </a:rPr>
                <a:t>Intake</a:t>
              </a:r>
            </a:p>
          </p:txBody>
        </p:sp>
        <p:sp>
          <p:nvSpPr>
            <p:cNvPr id="38" name="Text Box 194"/>
            <p:cNvSpPr txBox="1">
              <a:spLocks noChangeArrowheads="1"/>
            </p:cNvSpPr>
            <p:nvPr/>
          </p:nvSpPr>
          <p:spPr bwMode="auto">
            <a:xfrm>
              <a:off x="2608878" y="5940451"/>
              <a:ext cx="884238" cy="458787"/>
            </a:xfrm>
            <a:prstGeom prst="rect">
              <a:avLst/>
            </a:prstGeom>
            <a:noFill/>
            <a:ln w="9525" algn="ctr">
              <a:noFill/>
              <a:miter lim="800000"/>
              <a:headEnd/>
              <a:tailEnd/>
            </a:ln>
            <a:effectLst/>
          </p:spPr>
          <p:txBody>
            <a:bodyPr wrap="none">
              <a:spAutoFit/>
            </a:bodyPr>
            <a:lstStyle/>
            <a:p>
              <a:pPr algn="ctr" eaLnBrk="0" hangingPunct="0">
                <a:spcBef>
                  <a:spcPct val="0"/>
                </a:spcBef>
              </a:pPr>
              <a:r>
                <a:rPr lang="en-US" sz="800" b="1" i="1" dirty="0">
                  <a:solidFill>
                    <a:prstClr val="black"/>
                  </a:solidFill>
                  <a:latin typeface="Verdana" pitchFamily="34" charset="0"/>
                </a:rPr>
                <a:t>Investment </a:t>
              </a:r>
            </a:p>
            <a:p>
              <a:pPr algn="ctr" eaLnBrk="0" hangingPunct="0">
                <a:spcBef>
                  <a:spcPct val="0"/>
                </a:spcBef>
              </a:pPr>
              <a:r>
                <a:rPr lang="en-US" sz="800" b="1" i="1" dirty="0">
                  <a:solidFill>
                    <a:prstClr val="black"/>
                  </a:solidFill>
                  <a:latin typeface="Verdana" pitchFamily="34" charset="0"/>
                </a:rPr>
                <a:t>Selection </a:t>
              </a:r>
            </a:p>
            <a:p>
              <a:pPr algn="ctr" eaLnBrk="0" hangingPunct="0">
                <a:spcBef>
                  <a:spcPct val="0"/>
                </a:spcBef>
              </a:pPr>
              <a:r>
                <a:rPr lang="en-US" sz="800" b="1" i="1" dirty="0">
                  <a:solidFill>
                    <a:prstClr val="black"/>
                  </a:solidFill>
                  <a:latin typeface="Verdana" pitchFamily="34" charset="0"/>
                </a:rPr>
                <a:t>Review</a:t>
              </a:r>
            </a:p>
          </p:txBody>
        </p:sp>
        <p:sp>
          <p:nvSpPr>
            <p:cNvPr id="39" name="Text Box 196"/>
            <p:cNvSpPr txBox="1">
              <a:spLocks noChangeArrowheads="1"/>
            </p:cNvSpPr>
            <p:nvPr/>
          </p:nvSpPr>
          <p:spPr bwMode="auto">
            <a:xfrm>
              <a:off x="3752850" y="5963311"/>
              <a:ext cx="985838" cy="336550"/>
            </a:xfrm>
            <a:prstGeom prst="rect">
              <a:avLst/>
            </a:prstGeom>
            <a:noFill/>
            <a:ln w="9525" algn="ctr">
              <a:noFill/>
              <a:miter lim="800000"/>
              <a:headEnd/>
              <a:tailEnd/>
            </a:ln>
            <a:effectLst/>
          </p:spPr>
          <p:txBody>
            <a:bodyPr wrap="none">
              <a:spAutoFit/>
            </a:bodyPr>
            <a:lstStyle/>
            <a:p>
              <a:pPr algn="ctr" eaLnBrk="0" hangingPunct="0">
                <a:spcBef>
                  <a:spcPct val="0"/>
                </a:spcBef>
              </a:pPr>
              <a:r>
                <a:rPr lang="en-US" sz="800" b="1" i="1" dirty="0">
                  <a:solidFill>
                    <a:prstClr val="black"/>
                  </a:solidFill>
                  <a:latin typeface="Verdana" pitchFamily="34" charset="0"/>
                </a:rPr>
                <a:t>Requirements</a:t>
              </a:r>
            </a:p>
            <a:p>
              <a:pPr algn="ctr" eaLnBrk="0" hangingPunct="0">
                <a:spcBef>
                  <a:spcPct val="0"/>
                </a:spcBef>
              </a:pPr>
              <a:r>
                <a:rPr lang="en-US" sz="800" b="1" i="1" dirty="0">
                  <a:solidFill>
                    <a:prstClr val="black"/>
                  </a:solidFill>
                  <a:latin typeface="Verdana" pitchFamily="34" charset="0"/>
                </a:rPr>
                <a:t>Review</a:t>
              </a:r>
            </a:p>
          </p:txBody>
        </p:sp>
        <p:sp>
          <p:nvSpPr>
            <p:cNvPr id="40" name="Text Box 198"/>
            <p:cNvSpPr txBox="1">
              <a:spLocks noChangeArrowheads="1"/>
            </p:cNvSpPr>
            <p:nvPr/>
          </p:nvSpPr>
          <p:spPr bwMode="auto">
            <a:xfrm>
              <a:off x="5279097" y="5932831"/>
              <a:ext cx="925253" cy="461665"/>
            </a:xfrm>
            <a:prstGeom prst="rect">
              <a:avLst/>
            </a:prstGeom>
            <a:noFill/>
            <a:ln w="9525" algn="ctr">
              <a:noFill/>
              <a:miter lim="800000"/>
              <a:headEnd/>
              <a:tailEnd/>
            </a:ln>
            <a:effectLst/>
          </p:spPr>
          <p:txBody>
            <a:bodyPr wrap="none">
              <a:spAutoFit/>
            </a:bodyPr>
            <a:lstStyle/>
            <a:p>
              <a:pPr algn="ctr" eaLnBrk="0" hangingPunct="0">
                <a:spcBef>
                  <a:spcPct val="0"/>
                </a:spcBef>
              </a:pPr>
              <a:r>
                <a:rPr lang="en-US" sz="800" b="1" i="1" dirty="0">
                  <a:solidFill>
                    <a:prstClr val="black"/>
                  </a:solidFill>
                  <a:latin typeface="Verdana" pitchFamily="34" charset="0"/>
                </a:rPr>
                <a:t>Environment</a:t>
              </a:r>
            </a:p>
            <a:p>
              <a:pPr algn="ctr" eaLnBrk="0" hangingPunct="0">
                <a:spcBef>
                  <a:spcPct val="0"/>
                </a:spcBef>
              </a:pPr>
              <a:r>
                <a:rPr lang="en-US" sz="800" b="1" i="1" dirty="0">
                  <a:solidFill>
                    <a:prstClr val="black"/>
                  </a:solidFill>
                  <a:latin typeface="Verdana" pitchFamily="34" charset="0"/>
                </a:rPr>
                <a:t>Readiness</a:t>
              </a:r>
            </a:p>
            <a:p>
              <a:pPr algn="ctr" eaLnBrk="0" hangingPunct="0">
                <a:spcBef>
                  <a:spcPct val="0"/>
                </a:spcBef>
              </a:pPr>
              <a:r>
                <a:rPr lang="en-US" sz="800" b="1" i="1" dirty="0">
                  <a:solidFill>
                    <a:prstClr val="black"/>
                  </a:solidFill>
                  <a:latin typeface="Verdana" pitchFamily="34" charset="0"/>
                </a:rPr>
                <a:t>Review</a:t>
              </a:r>
            </a:p>
          </p:txBody>
        </p:sp>
        <p:sp>
          <p:nvSpPr>
            <p:cNvPr id="41" name="Rectangle 200"/>
            <p:cNvSpPr>
              <a:spLocks noChangeArrowheads="1"/>
            </p:cNvSpPr>
            <p:nvPr/>
          </p:nvSpPr>
          <p:spPr bwMode="auto">
            <a:xfrm flipH="1">
              <a:off x="868363" y="5925211"/>
              <a:ext cx="7845425" cy="485775"/>
            </a:xfrm>
            <a:prstGeom prst="rect">
              <a:avLst/>
            </a:prstGeom>
            <a:noFill/>
            <a:ln w="9525" algn="ctr">
              <a:solidFill>
                <a:srgbClr val="969696"/>
              </a:solidFill>
              <a:miter lim="800000"/>
              <a:headEnd/>
              <a:tailEnd/>
            </a:ln>
            <a:effectLst/>
          </p:spPr>
          <p:txBody>
            <a:bodyPr wrap="none" anchor="ctr"/>
            <a:lstStyle/>
            <a:p>
              <a:pPr>
                <a:defRPr/>
              </a:pPr>
              <a:endParaRPr lang="en-US" kern="0" dirty="0" smtClean="0">
                <a:solidFill>
                  <a:sysClr val="windowText" lastClr="000000"/>
                </a:solidFill>
              </a:endParaRPr>
            </a:p>
          </p:txBody>
        </p:sp>
        <p:sp>
          <p:nvSpPr>
            <p:cNvPr id="42" name="Text Box 202"/>
            <p:cNvSpPr txBox="1">
              <a:spLocks noChangeArrowheads="1"/>
            </p:cNvSpPr>
            <p:nvPr/>
          </p:nvSpPr>
          <p:spPr bwMode="auto">
            <a:xfrm>
              <a:off x="79375" y="5860123"/>
              <a:ext cx="787400" cy="581025"/>
            </a:xfrm>
            <a:prstGeom prst="rect">
              <a:avLst/>
            </a:prstGeom>
            <a:noFill/>
            <a:ln w="9525" algn="ctr">
              <a:noFill/>
              <a:miter lim="800000"/>
              <a:headEnd/>
              <a:tailEnd/>
            </a:ln>
            <a:effectLst/>
          </p:spPr>
          <p:txBody>
            <a:bodyPr>
              <a:spAutoFit/>
            </a:bodyPr>
            <a:lstStyle/>
            <a:p>
              <a:pPr eaLnBrk="0" hangingPunct="0">
                <a:spcBef>
                  <a:spcPct val="0"/>
                </a:spcBef>
              </a:pPr>
              <a:r>
                <a:rPr lang="en-US" sz="800" b="1" i="1" dirty="0">
                  <a:solidFill>
                    <a:prstClr val="black"/>
                  </a:solidFill>
                  <a:latin typeface="Verdana" pitchFamily="34" charset="0"/>
                </a:rPr>
                <a:t>Out of scope reviews for </a:t>
              </a:r>
              <a:r>
                <a:rPr lang="en-US" sz="800" b="1" i="1" dirty="0" smtClean="0">
                  <a:solidFill>
                    <a:prstClr val="black"/>
                  </a:solidFill>
                  <a:latin typeface="Verdana" pitchFamily="34" charset="0"/>
                </a:rPr>
                <a:t>TRB</a:t>
              </a:r>
              <a:endParaRPr lang="en-US" sz="800" b="1" i="1" dirty="0">
                <a:solidFill>
                  <a:prstClr val="black"/>
                </a:solidFill>
                <a:latin typeface="Verdana" pitchFamily="34" charset="0"/>
              </a:endParaRPr>
            </a:p>
          </p:txBody>
        </p:sp>
        <p:sp>
          <p:nvSpPr>
            <p:cNvPr id="43" name="Line 203"/>
            <p:cNvSpPr>
              <a:spLocks noChangeShapeType="1"/>
            </p:cNvSpPr>
            <p:nvPr/>
          </p:nvSpPr>
          <p:spPr bwMode="auto">
            <a:xfrm>
              <a:off x="631825" y="6156986"/>
              <a:ext cx="228600" cy="0"/>
            </a:xfrm>
            <a:prstGeom prst="line">
              <a:avLst/>
            </a:prstGeom>
            <a:noFill/>
            <a:ln w="9525">
              <a:solidFill>
                <a:srgbClr val="000000"/>
              </a:solidFill>
              <a:round/>
              <a:headEnd/>
              <a:tailEnd type="triangle" w="med" len="med"/>
            </a:ln>
            <a:effectLst/>
          </p:spPr>
          <p:txBody>
            <a:bodyPr wrap="none" anchor="ctr"/>
            <a:lstStyle/>
            <a:p>
              <a:pPr>
                <a:defRPr/>
              </a:pPr>
              <a:endParaRPr lang="en-US" kern="0" dirty="0" smtClean="0">
                <a:solidFill>
                  <a:sysClr val="windowText" lastClr="000000"/>
                </a:solidFill>
              </a:endParaRPr>
            </a:p>
          </p:txBody>
        </p:sp>
        <p:sp>
          <p:nvSpPr>
            <p:cNvPr id="44" name="Text Box 204"/>
            <p:cNvSpPr txBox="1">
              <a:spLocks noChangeArrowheads="1"/>
            </p:cNvSpPr>
            <p:nvPr/>
          </p:nvSpPr>
          <p:spPr bwMode="auto">
            <a:xfrm>
              <a:off x="76200" y="4052533"/>
              <a:ext cx="958850" cy="458787"/>
            </a:xfrm>
            <a:prstGeom prst="rect">
              <a:avLst/>
            </a:prstGeom>
            <a:noFill/>
            <a:ln w="9525" algn="ctr">
              <a:noFill/>
              <a:miter lim="800000"/>
              <a:headEnd/>
              <a:tailEnd/>
            </a:ln>
            <a:effectLst/>
          </p:spPr>
          <p:txBody>
            <a:bodyPr>
              <a:spAutoFit/>
            </a:bodyPr>
            <a:lstStyle/>
            <a:p>
              <a:pPr eaLnBrk="0" hangingPunct="0">
                <a:spcBef>
                  <a:spcPct val="0"/>
                </a:spcBef>
              </a:pPr>
              <a:r>
                <a:rPr lang="en-US" sz="800" b="1" i="1" dirty="0">
                  <a:solidFill>
                    <a:prstClr val="black"/>
                  </a:solidFill>
                  <a:latin typeface="Verdana" pitchFamily="34" charset="0"/>
                </a:rPr>
                <a:t>In scope reviews for the </a:t>
              </a:r>
              <a:r>
                <a:rPr lang="en-US" sz="800" b="1" i="1" dirty="0" smtClean="0">
                  <a:solidFill>
                    <a:prstClr val="black"/>
                  </a:solidFill>
                  <a:latin typeface="Verdana" pitchFamily="34" charset="0"/>
                </a:rPr>
                <a:t>TRB</a:t>
              </a:r>
              <a:endParaRPr lang="en-US" sz="800" b="1" i="1" dirty="0">
                <a:solidFill>
                  <a:prstClr val="black"/>
                </a:solidFill>
                <a:latin typeface="Verdana" pitchFamily="34" charset="0"/>
              </a:endParaRPr>
            </a:p>
          </p:txBody>
        </p:sp>
        <p:sp>
          <p:nvSpPr>
            <p:cNvPr id="45" name="Text Box 244"/>
            <p:cNvSpPr txBox="1">
              <a:spLocks noChangeArrowheads="1"/>
            </p:cNvSpPr>
            <p:nvPr/>
          </p:nvSpPr>
          <p:spPr bwMode="auto">
            <a:xfrm>
              <a:off x="2934970" y="4606985"/>
              <a:ext cx="4831080" cy="261610"/>
            </a:xfrm>
            <a:prstGeom prst="rect">
              <a:avLst/>
            </a:prstGeom>
            <a:noFill/>
            <a:ln w="9525" algn="ctr">
              <a:noFill/>
              <a:miter lim="800000"/>
              <a:headEnd/>
              <a:tailEnd/>
            </a:ln>
            <a:effectLst/>
          </p:spPr>
          <p:txBody>
            <a:bodyPr wrap="square">
              <a:spAutoFit/>
            </a:bodyPr>
            <a:lstStyle/>
            <a:p>
              <a:pPr algn="ctr" eaLnBrk="0" hangingPunct="0">
                <a:spcBef>
                  <a:spcPct val="0"/>
                </a:spcBef>
                <a:defRPr/>
              </a:pPr>
              <a:r>
                <a:rPr lang="en-US" sz="1100" b="1" i="1" kern="0" spc="1000" dirty="0" smtClean="0">
                  <a:solidFill>
                    <a:srgbClr val="FF0000"/>
                  </a:solidFill>
                  <a:latin typeface="Verdana" pitchFamily="34" charset="0"/>
                </a:rPr>
                <a:t>   Ad Hoc  Consults</a:t>
              </a:r>
            </a:p>
          </p:txBody>
        </p:sp>
        <p:sp>
          <p:nvSpPr>
            <p:cNvPr id="46" name="Rectangle 245"/>
            <p:cNvSpPr>
              <a:spLocks noChangeArrowheads="1"/>
            </p:cNvSpPr>
            <p:nvPr/>
          </p:nvSpPr>
          <p:spPr bwMode="auto">
            <a:xfrm>
              <a:off x="215900" y="2350046"/>
              <a:ext cx="1304925" cy="3746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eaLnBrk="0" hangingPunct="0">
                <a:spcBef>
                  <a:spcPct val="0"/>
                </a:spcBef>
                <a:defRPr/>
              </a:pPr>
              <a:r>
                <a:rPr lang="en-US" sz="800" b="1" kern="0" dirty="0" smtClean="0">
                  <a:solidFill>
                    <a:sysClr val="windowText" lastClr="000000"/>
                  </a:solidFill>
                  <a:latin typeface="Verdana" pitchFamily="34" charset="0"/>
                </a:rPr>
                <a:t>New Products &amp; </a:t>
              </a:r>
            </a:p>
            <a:p>
              <a:pPr algn="ctr" eaLnBrk="0" hangingPunct="0">
                <a:spcBef>
                  <a:spcPct val="0"/>
                </a:spcBef>
                <a:defRPr/>
              </a:pPr>
              <a:r>
                <a:rPr lang="en-US" sz="800" b="1" kern="0" dirty="0" smtClean="0">
                  <a:solidFill>
                    <a:sysClr val="windowText" lastClr="000000"/>
                  </a:solidFill>
                  <a:latin typeface="Verdana" pitchFamily="34" charset="0"/>
                </a:rPr>
                <a:t>Technologies</a:t>
              </a:r>
            </a:p>
          </p:txBody>
        </p:sp>
        <p:sp>
          <p:nvSpPr>
            <p:cNvPr id="47" name="Rectangle 246"/>
            <p:cNvSpPr>
              <a:spLocks noChangeArrowheads="1"/>
            </p:cNvSpPr>
            <p:nvPr/>
          </p:nvSpPr>
          <p:spPr bwMode="auto">
            <a:xfrm>
              <a:off x="219393" y="2755811"/>
              <a:ext cx="1295400" cy="4127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eaLnBrk="0" hangingPunct="0">
                <a:spcBef>
                  <a:spcPct val="0"/>
                </a:spcBef>
                <a:defRPr/>
              </a:pPr>
              <a:r>
                <a:rPr lang="en-US" sz="800" b="1" kern="0" dirty="0" smtClean="0">
                  <a:solidFill>
                    <a:sysClr val="windowText" lastClr="000000"/>
                  </a:solidFill>
                  <a:latin typeface="Verdana" pitchFamily="34" charset="0"/>
                </a:rPr>
                <a:t>Advisory Services </a:t>
              </a:r>
            </a:p>
            <a:p>
              <a:pPr algn="ctr" eaLnBrk="0" hangingPunct="0">
                <a:spcBef>
                  <a:spcPct val="0"/>
                </a:spcBef>
                <a:defRPr/>
              </a:pPr>
              <a:r>
                <a:rPr lang="en-US" sz="800" b="1" kern="0" dirty="0" smtClean="0">
                  <a:solidFill>
                    <a:sysClr val="windowText" lastClr="000000"/>
                  </a:solidFill>
                  <a:latin typeface="Verdana" pitchFamily="34" charset="0"/>
                </a:rPr>
                <a:t>for </a:t>
              </a:r>
            </a:p>
            <a:p>
              <a:pPr algn="ctr" eaLnBrk="0" hangingPunct="0">
                <a:spcBef>
                  <a:spcPct val="0"/>
                </a:spcBef>
                <a:defRPr/>
              </a:pPr>
              <a:r>
                <a:rPr lang="en-US" sz="800" b="1" kern="0" dirty="0" smtClean="0">
                  <a:solidFill>
                    <a:sysClr val="windowText" lastClr="000000"/>
                  </a:solidFill>
                  <a:latin typeface="Verdana" pitchFamily="34" charset="0"/>
                </a:rPr>
                <a:t>Technical SOWs</a:t>
              </a:r>
            </a:p>
          </p:txBody>
        </p:sp>
        <p:sp>
          <p:nvSpPr>
            <p:cNvPr id="48" name="Rectangle 248"/>
            <p:cNvSpPr>
              <a:spLocks noChangeArrowheads="1"/>
            </p:cNvSpPr>
            <p:nvPr/>
          </p:nvSpPr>
          <p:spPr bwMode="auto">
            <a:xfrm>
              <a:off x="219075" y="3203486"/>
              <a:ext cx="1295400" cy="3746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eaLnBrk="0" hangingPunct="0">
                <a:spcBef>
                  <a:spcPct val="0"/>
                </a:spcBef>
                <a:defRPr/>
              </a:pPr>
              <a:r>
                <a:rPr lang="en-US" sz="800" b="1" kern="0" dirty="0" smtClean="0">
                  <a:solidFill>
                    <a:sysClr val="windowText" lastClr="000000"/>
                  </a:solidFill>
                  <a:latin typeface="Verdana" pitchFamily="34" charset="0"/>
                </a:rPr>
                <a:t>Infrastructure </a:t>
              </a:r>
            </a:p>
            <a:p>
              <a:pPr algn="ctr" eaLnBrk="0" hangingPunct="0">
                <a:spcBef>
                  <a:spcPct val="0"/>
                </a:spcBef>
                <a:defRPr/>
              </a:pPr>
              <a:r>
                <a:rPr lang="en-US" sz="800" b="1" kern="0" dirty="0" smtClean="0">
                  <a:solidFill>
                    <a:sysClr val="windowText" lastClr="000000"/>
                  </a:solidFill>
                  <a:latin typeface="Verdana" pitchFamily="34" charset="0"/>
                </a:rPr>
                <a:t>Changes</a:t>
              </a:r>
            </a:p>
          </p:txBody>
        </p:sp>
        <p:sp>
          <p:nvSpPr>
            <p:cNvPr id="49" name="Rectangle 177"/>
            <p:cNvSpPr>
              <a:spLocks noChangeArrowheads="1"/>
            </p:cNvSpPr>
            <p:nvPr/>
          </p:nvSpPr>
          <p:spPr bwMode="auto">
            <a:xfrm>
              <a:off x="2770188" y="1670050"/>
              <a:ext cx="990600" cy="3651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hangingPunct="0">
                <a:spcBef>
                  <a:spcPct val="0"/>
                </a:spcBef>
                <a:defRPr/>
              </a:pPr>
              <a:r>
                <a:rPr lang="en-US" sz="800" b="1" kern="0" dirty="0" smtClean="0">
                  <a:solidFill>
                    <a:sysClr val="windowText" lastClr="000000"/>
                  </a:solidFill>
                  <a:latin typeface="Verdana" pitchFamily="34" charset="0"/>
                </a:rPr>
                <a:t>TRA</a:t>
              </a:r>
            </a:p>
          </p:txBody>
        </p:sp>
        <p:sp>
          <p:nvSpPr>
            <p:cNvPr id="50" name="Rectangle 178"/>
            <p:cNvSpPr>
              <a:spLocks noChangeArrowheads="1"/>
            </p:cNvSpPr>
            <p:nvPr/>
          </p:nvSpPr>
          <p:spPr bwMode="auto">
            <a:xfrm>
              <a:off x="3908425" y="1658938"/>
              <a:ext cx="990600" cy="3746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hangingPunct="0">
                <a:spcBef>
                  <a:spcPct val="0"/>
                </a:spcBef>
                <a:defRPr/>
              </a:pPr>
              <a:r>
                <a:rPr lang="en-US" sz="800" b="1" kern="0" dirty="0" smtClean="0">
                  <a:solidFill>
                    <a:sysClr val="windowText" lastClr="000000"/>
                  </a:solidFill>
                  <a:latin typeface="Verdana" pitchFamily="34" charset="0"/>
                </a:rPr>
                <a:t>Tech Standards</a:t>
              </a:r>
            </a:p>
          </p:txBody>
        </p:sp>
        <p:sp>
          <p:nvSpPr>
            <p:cNvPr id="51" name="Text Box 252"/>
            <p:cNvSpPr txBox="1">
              <a:spLocks noChangeArrowheads="1"/>
            </p:cNvSpPr>
            <p:nvPr/>
          </p:nvSpPr>
          <p:spPr bwMode="auto">
            <a:xfrm>
              <a:off x="8064500" y="5963311"/>
              <a:ext cx="690563" cy="336550"/>
            </a:xfrm>
            <a:prstGeom prst="rect">
              <a:avLst/>
            </a:prstGeom>
            <a:noFill/>
            <a:ln w="9525" algn="ctr">
              <a:noFill/>
              <a:miter lim="800000"/>
              <a:headEnd/>
              <a:tailEnd/>
            </a:ln>
            <a:effectLst/>
          </p:spPr>
          <p:txBody>
            <a:bodyPr wrap="none">
              <a:spAutoFit/>
            </a:bodyPr>
            <a:lstStyle/>
            <a:p>
              <a:pPr algn="ctr" eaLnBrk="0" hangingPunct="0">
                <a:spcBef>
                  <a:spcPct val="0"/>
                </a:spcBef>
              </a:pPr>
              <a:r>
                <a:rPr lang="en-US" sz="800" b="1" i="1" dirty="0">
                  <a:solidFill>
                    <a:prstClr val="black"/>
                  </a:solidFill>
                  <a:latin typeface="Verdana" pitchFamily="34" charset="0"/>
                </a:rPr>
                <a:t>Security </a:t>
              </a:r>
            </a:p>
            <a:p>
              <a:pPr algn="ctr" eaLnBrk="0" hangingPunct="0">
                <a:spcBef>
                  <a:spcPct val="0"/>
                </a:spcBef>
              </a:pPr>
              <a:r>
                <a:rPr lang="en-US" sz="800" b="1" i="1" dirty="0">
                  <a:solidFill>
                    <a:prstClr val="black"/>
                  </a:solidFill>
                  <a:latin typeface="Verdana" pitchFamily="34" charset="0"/>
                </a:rPr>
                <a:t>C&amp;A</a:t>
              </a:r>
            </a:p>
          </p:txBody>
        </p:sp>
        <p:sp>
          <p:nvSpPr>
            <p:cNvPr id="52" name="Rectangle 253"/>
            <p:cNvSpPr>
              <a:spLocks noChangeArrowheads="1"/>
            </p:cNvSpPr>
            <p:nvPr/>
          </p:nvSpPr>
          <p:spPr bwMode="auto">
            <a:xfrm>
              <a:off x="5046663" y="1660525"/>
              <a:ext cx="990600" cy="3746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hangingPunct="0">
                <a:spcBef>
                  <a:spcPct val="0"/>
                </a:spcBef>
                <a:defRPr/>
              </a:pPr>
              <a:r>
                <a:rPr lang="en-US" sz="800" b="1" kern="0" dirty="0" smtClean="0">
                  <a:solidFill>
                    <a:sysClr val="windowText" lastClr="000000"/>
                  </a:solidFill>
                  <a:latin typeface="Verdana" pitchFamily="34" charset="0"/>
                </a:rPr>
                <a:t>Guidance</a:t>
              </a:r>
            </a:p>
          </p:txBody>
        </p:sp>
        <p:sp>
          <p:nvSpPr>
            <p:cNvPr id="53" name="AutoShape 254"/>
            <p:cNvSpPr>
              <a:spLocks noChangeArrowheads="1"/>
            </p:cNvSpPr>
            <p:nvPr/>
          </p:nvSpPr>
          <p:spPr bwMode="auto">
            <a:xfrm>
              <a:off x="6979350" y="5102136"/>
              <a:ext cx="1092200" cy="596900"/>
            </a:xfrm>
            <a:prstGeom prst="chevron">
              <a:avLst>
                <a:gd name="adj" fmla="val 45745"/>
              </a:avLst>
            </a:prstGeom>
            <a:solidFill>
              <a:srgbClr val="EAEAEA"/>
            </a:solidFill>
            <a:ln w="9525" algn="ctr">
              <a:solidFill>
                <a:srgbClr val="000000"/>
              </a:solidFill>
              <a:miter lim="800000"/>
              <a:headEnd/>
              <a:tailEnd/>
            </a:ln>
            <a:effectLst/>
          </p:spPr>
          <p:txBody>
            <a:bodyPr wrap="none" anchor="ctr"/>
            <a:lstStyle/>
            <a:p>
              <a:pPr>
                <a:defRPr/>
              </a:pPr>
              <a:endParaRPr lang="en-US" kern="0" dirty="0" smtClean="0">
                <a:solidFill>
                  <a:sysClr val="windowText" lastClr="000000"/>
                </a:solidFill>
              </a:endParaRPr>
            </a:p>
          </p:txBody>
        </p:sp>
        <p:sp>
          <p:nvSpPr>
            <p:cNvPr id="54" name="Text Box 255"/>
            <p:cNvSpPr txBox="1">
              <a:spLocks noChangeArrowheads="1"/>
            </p:cNvSpPr>
            <p:nvPr/>
          </p:nvSpPr>
          <p:spPr bwMode="auto">
            <a:xfrm>
              <a:off x="7257163" y="5202148"/>
              <a:ext cx="528637" cy="336550"/>
            </a:xfrm>
            <a:prstGeom prst="rect">
              <a:avLst/>
            </a:prstGeom>
            <a:noFill/>
            <a:ln w="9525" algn="ctr">
              <a:noFill/>
              <a:miter lim="800000"/>
              <a:headEnd/>
              <a:tailEnd/>
            </a:ln>
            <a:effectLst/>
          </p:spPr>
          <p:txBody>
            <a:bodyPr wrap="none">
              <a:spAutoFit/>
            </a:bodyPr>
            <a:lstStyle/>
            <a:p>
              <a:pPr algn="ctr" eaLnBrk="0" hangingPunct="0">
                <a:spcBef>
                  <a:spcPct val="0"/>
                </a:spcBef>
              </a:pPr>
              <a:r>
                <a:rPr lang="en-US" sz="800" b="1" dirty="0">
                  <a:solidFill>
                    <a:prstClr val="black"/>
                  </a:solidFill>
                  <a:latin typeface="Verdana" pitchFamily="34" charset="0"/>
                </a:rPr>
                <a:t>O&amp;M </a:t>
              </a:r>
            </a:p>
            <a:p>
              <a:pPr algn="ctr" eaLnBrk="0" hangingPunct="0">
                <a:spcBef>
                  <a:spcPct val="0"/>
                </a:spcBef>
              </a:pPr>
              <a:r>
                <a:rPr lang="en-US" sz="800" b="1" dirty="0">
                  <a:solidFill>
                    <a:prstClr val="black"/>
                  </a:solidFill>
                  <a:latin typeface="Verdana" pitchFamily="34" charset="0"/>
                </a:rPr>
                <a:t>Phase</a:t>
              </a:r>
            </a:p>
          </p:txBody>
        </p:sp>
        <p:sp>
          <p:nvSpPr>
            <p:cNvPr id="55" name="AutoShape 256"/>
            <p:cNvSpPr>
              <a:spLocks noChangeArrowheads="1"/>
            </p:cNvSpPr>
            <p:nvPr/>
          </p:nvSpPr>
          <p:spPr bwMode="auto">
            <a:xfrm>
              <a:off x="7858125" y="5111661"/>
              <a:ext cx="1092200" cy="596900"/>
            </a:xfrm>
            <a:prstGeom prst="chevron">
              <a:avLst>
                <a:gd name="adj" fmla="val 45745"/>
              </a:avLst>
            </a:prstGeom>
            <a:solidFill>
              <a:srgbClr val="EAEAEA"/>
            </a:solidFill>
            <a:ln w="9525" algn="ctr">
              <a:solidFill>
                <a:srgbClr val="000000"/>
              </a:solidFill>
              <a:miter lim="800000"/>
              <a:headEnd/>
              <a:tailEnd/>
            </a:ln>
            <a:effectLst/>
          </p:spPr>
          <p:txBody>
            <a:bodyPr wrap="none" anchor="ctr"/>
            <a:lstStyle/>
            <a:p>
              <a:pPr>
                <a:defRPr/>
              </a:pPr>
              <a:endParaRPr lang="en-US" kern="0" dirty="0" smtClean="0">
                <a:solidFill>
                  <a:sysClr val="windowText" lastClr="000000"/>
                </a:solidFill>
              </a:endParaRPr>
            </a:p>
          </p:txBody>
        </p:sp>
        <p:sp>
          <p:nvSpPr>
            <p:cNvPr id="56" name="Text Box 257"/>
            <p:cNvSpPr txBox="1">
              <a:spLocks noChangeArrowheads="1"/>
            </p:cNvSpPr>
            <p:nvPr/>
          </p:nvSpPr>
          <p:spPr bwMode="auto">
            <a:xfrm>
              <a:off x="8010525" y="5202148"/>
              <a:ext cx="858838" cy="336550"/>
            </a:xfrm>
            <a:prstGeom prst="rect">
              <a:avLst/>
            </a:prstGeom>
            <a:noFill/>
            <a:ln w="9525" algn="ctr">
              <a:noFill/>
              <a:miter lim="800000"/>
              <a:headEnd/>
              <a:tailEnd/>
            </a:ln>
            <a:effectLst/>
          </p:spPr>
          <p:txBody>
            <a:bodyPr wrap="none">
              <a:spAutoFit/>
            </a:bodyPr>
            <a:lstStyle/>
            <a:p>
              <a:pPr algn="ctr" eaLnBrk="0" hangingPunct="0">
                <a:spcBef>
                  <a:spcPct val="0"/>
                </a:spcBef>
              </a:pPr>
              <a:r>
                <a:rPr lang="en-US" sz="800" b="1" dirty="0">
                  <a:solidFill>
                    <a:prstClr val="black"/>
                  </a:solidFill>
                  <a:latin typeface="Verdana" pitchFamily="34" charset="0"/>
                </a:rPr>
                <a:t>Disposition </a:t>
              </a:r>
            </a:p>
            <a:p>
              <a:pPr algn="ctr" eaLnBrk="0" hangingPunct="0">
                <a:spcBef>
                  <a:spcPct val="0"/>
                </a:spcBef>
              </a:pPr>
              <a:r>
                <a:rPr lang="en-US" sz="800" b="1" dirty="0">
                  <a:solidFill>
                    <a:prstClr val="black"/>
                  </a:solidFill>
                  <a:latin typeface="Verdana" pitchFamily="34" charset="0"/>
                </a:rPr>
                <a:t>Phase</a:t>
              </a:r>
            </a:p>
          </p:txBody>
        </p:sp>
        <p:sp>
          <p:nvSpPr>
            <p:cNvPr id="57" name="Text Box 259"/>
            <p:cNvSpPr txBox="1">
              <a:spLocks noChangeArrowheads="1"/>
            </p:cNvSpPr>
            <p:nvPr/>
          </p:nvSpPr>
          <p:spPr bwMode="auto">
            <a:xfrm>
              <a:off x="7022459" y="4016790"/>
              <a:ext cx="717550" cy="411163"/>
            </a:xfrm>
            <a:prstGeom prst="rect">
              <a:avLst/>
            </a:prstGeom>
            <a:noFill/>
            <a:ln w="9525" algn="ctr">
              <a:noFill/>
              <a:miter lim="800000"/>
              <a:headEnd/>
              <a:tailEnd/>
            </a:ln>
            <a:effectLst/>
          </p:spPr>
          <p:txBody>
            <a:bodyPr wrap="none">
              <a:spAutoFit/>
            </a:bodyPr>
            <a:lstStyle/>
            <a:p>
              <a:pPr algn="r" eaLnBrk="0" hangingPunct="0">
                <a:spcBef>
                  <a:spcPct val="0"/>
                </a:spcBef>
                <a:defRPr/>
              </a:pPr>
              <a:r>
                <a:rPr lang="en-US" sz="700" b="1" kern="0" dirty="0" smtClean="0">
                  <a:solidFill>
                    <a:srgbClr val="00007D"/>
                  </a:solidFill>
                  <a:latin typeface="Verdana" pitchFamily="34" charset="0"/>
                </a:rPr>
                <a:t>Arch</a:t>
              </a:r>
              <a:br>
                <a:rPr lang="en-US" sz="700" b="1" kern="0" dirty="0" smtClean="0">
                  <a:solidFill>
                    <a:srgbClr val="00007D"/>
                  </a:solidFill>
                  <a:latin typeface="Verdana" pitchFamily="34" charset="0"/>
                </a:rPr>
              </a:br>
              <a:r>
                <a:rPr lang="en-US" sz="700" b="1" kern="0" dirty="0" smtClean="0">
                  <a:solidFill>
                    <a:srgbClr val="00007D"/>
                  </a:solidFill>
                  <a:latin typeface="Verdana" pitchFamily="34" charset="0"/>
                </a:rPr>
                <a:t>Significant</a:t>
              </a:r>
            </a:p>
            <a:p>
              <a:pPr algn="r" eaLnBrk="0" hangingPunct="0">
                <a:spcBef>
                  <a:spcPct val="0"/>
                </a:spcBef>
                <a:defRPr/>
              </a:pPr>
              <a:r>
                <a:rPr lang="en-US" sz="700" b="1" kern="0" dirty="0" smtClean="0">
                  <a:solidFill>
                    <a:srgbClr val="00007D"/>
                  </a:solidFill>
                  <a:latin typeface="Verdana" pitchFamily="34" charset="0"/>
                </a:rPr>
                <a:t>Changes</a:t>
              </a:r>
            </a:p>
          </p:txBody>
        </p:sp>
        <p:sp>
          <p:nvSpPr>
            <p:cNvPr id="58" name="Text Box 262"/>
            <p:cNvSpPr txBox="1">
              <a:spLocks noChangeArrowheads="1"/>
            </p:cNvSpPr>
            <p:nvPr/>
          </p:nvSpPr>
          <p:spPr bwMode="auto">
            <a:xfrm>
              <a:off x="129540" y="2102078"/>
              <a:ext cx="1187450" cy="244475"/>
            </a:xfrm>
            <a:prstGeom prst="rect">
              <a:avLst/>
            </a:prstGeom>
            <a:noFill/>
            <a:ln w="9525" algn="ctr">
              <a:noFill/>
              <a:miter lim="800000"/>
              <a:headEnd/>
              <a:tailEnd/>
            </a:ln>
            <a:effectLst/>
          </p:spPr>
          <p:txBody>
            <a:bodyPr>
              <a:spAutoFit/>
            </a:bodyPr>
            <a:lstStyle/>
            <a:p>
              <a:pPr eaLnBrk="0" hangingPunct="0">
                <a:spcBef>
                  <a:spcPct val="0"/>
                </a:spcBef>
                <a:defRPr/>
              </a:pPr>
              <a:r>
                <a:rPr lang="en-US" sz="1000" b="1" kern="0" dirty="0" smtClean="0">
                  <a:solidFill>
                    <a:srgbClr val="FFFFFF"/>
                  </a:solidFill>
                  <a:latin typeface="Verdana" pitchFamily="34" charset="0"/>
                </a:rPr>
                <a:t>Other</a:t>
              </a:r>
            </a:p>
          </p:txBody>
        </p:sp>
        <p:sp>
          <p:nvSpPr>
            <p:cNvPr id="59" name="Text Box 266"/>
            <p:cNvSpPr txBox="1">
              <a:spLocks noChangeArrowheads="1"/>
            </p:cNvSpPr>
            <p:nvPr/>
          </p:nvSpPr>
          <p:spPr bwMode="auto">
            <a:xfrm>
              <a:off x="6036514" y="4006481"/>
              <a:ext cx="1029449" cy="523220"/>
            </a:xfrm>
            <a:prstGeom prst="rect">
              <a:avLst/>
            </a:prstGeom>
            <a:noFill/>
            <a:ln w="9525" algn="ctr">
              <a:noFill/>
              <a:miter lim="800000"/>
              <a:headEnd/>
              <a:tailEnd/>
            </a:ln>
            <a:effectLst/>
          </p:spPr>
          <p:txBody>
            <a:bodyPr wrap="none">
              <a:spAutoFit/>
            </a:bodyPr>
            <a:lstStyle/>
            <a:p>
              <a:pPr algn="r" eaLnBrk="0" hangingPunct="0">
                <a:spcBef>
                  <a:spcPct val="0"/>
                </a:spcBef>
                <a:defRPr/>
              </a:pPr>
              <a:r>
                <a:rPr lang="en-US" sz="700" b="1" kern="0" dirty="0" smtClean="0">
                  <a:solidFill>
                    <a:srgbClr val="00007D"/>
                  </a:solidFill>
                  <a:latin typeface="Verdana" pitchFamily="34" charset="0"/>
                </a:rPr>
                <a:t>Post</a:t>
              </a:r>
            </a:p>
            <a:p>
              <a:pPr algn="r" eaLnBrk="0" hangingPunct="0">
                <a:spcBef>
                  <a:spcPct val="0"/>
                </a:spcBef>
                <a:defRPr/>
              </a:pPr>
              <a:r>
                <a:rPr lang="en-US" sz="700" b="1" kern="0" dirty="0" smtClean="0">
                  <a:solidFill>
                    <a:srgbClr val="00007D"/>
                  </a:solidFill>
                  <a:latin typeface="Verdana" pitchFamily="34" charset="0"/>
                </a:rPr>
                <a:t>Implementation</a:t>
              </a:r>
            </a:p>
            <a:p>
              <a:pPr algn="r" eaLnBrk="0" hangingPunct="0">
                <a:spcBef>
                  <a:spcPct val="0"/>
                </a:spcBef>
                <a:defRPr/>
              </a:pPr>
              <a:r>
                <a:rPr lang="en-US" sz="700" b="1" kern="0" dirty="0" smtClean="0">
                  <a:solidFill>
                    <a:srgbClr val="00007D"/>
                  </a:solidFill>
                  <a:latin typeface="Verdana" pitchFamily="34" charset="0"/>
                </a:rPr>
                <a:t>Review</a:t>
              </a:r>
            </a:p>
            <a:p>
              <a:pPr algn="r" eaLnBrk="0" hangingPunct="0">
                <a:spcBef>
                  <a:spcPct val="0"/>
                </a:spcBef>
                <a:defRPr/>
              </a:pPr>
              <a:r>
                <a:rPr lang="en-US" sz="700" b="1" kern="0" dirty="0" smtClean="0">
                  <a:solidFill>
                    <a:srgbClr val="00007D"/>
                  </a:solidFill>
                  <a:latin typeface="Verdana" pitchFamily="34" charset="0"/>
                </a:rPr>
                <a:t>(PIR)</a:t>
              </a:r>
            </a:p>
          </p:txBody>
        </p:sp>
        <p:sp>
          <p:nvSpPr>
            <p:cNvPr id="60" name="Text Box 268"/>
            <p:cNvSpPr txBox="1">
              <a:spLocks noChangeArrowheads="1"/>
            </p:cNvSpPr>
            <p:nvPr/>
          </p:nvSpPr>
          <p:spPr bwMode="auto">
            <a:xfrm>
              <a:off x="1565498" y="5933226"/>
              <a:ext cx="808074" cy="461665"/>
            </a:xfrm>
            <a:prstGeom prst="rect">
              <a:avLst/>
            </a:prstGeom>
            <a:noFill/>
            <a:ln w="9525" algn="ctr">
              <a:noFill/>
              <a:miter lim="800000"/>
              <a:headEnd/>
              <a:tailEnd/>
            </a:ln>
            <a:effectLst/>
          </p:spPr>
          <p:txBody>
            <a:bodyPr wrap="square">
              <a:spAutoFit/>
            </a:bodyPr>
            <a:lstStyle/>
            <a:p>
              <a:pPr algn="r" eaLnBrk="0" hangingPunct="0">
                <a:spcBef>
                  <a:spcPct val="0"/>
                </a:spcBef>
                <a:defRPr/>
              </a:pPr>
              <a:r>
                <a:rPr lang="en-US" sz="700" b="1" kern="0" dirty="0" smtClean="0">
                  <a:solidFill>
                    <a:srgbClr val="00007D"/>
                  </a:solidFill>
                  <a:latin typeface="Verdana" pitchFamily="34" charset="0"/>
                </a:rPr>
                <a:t> </a:t>
              </a:r>
              <a:r>
                <a:rPr lang="en-US" sz="800" b="1" i="1" dirty="0">
                  <a:solidFill>
                    <a:prstClr val="black"/>
                  </a:solidFill>
                  <a:latin typeface="Verdana" pitchFamily="34" charset="0"/>
                </a:rPr>
                <a:t>Project </a:t>
              </a:r>
            </a:p>
            <a:p>
              <a:pPr algn="r" eaLnBrk="0" hangingPunct="0">
                <a:spcBef>
                  <a:spcPct val="0"/>
                </a:spcBef>
                <a:defRPr/>
              </a:pPr>
              <a:r>
                <a:rPr lang="en-US" sz="800" b="1" i="1" dirty="0">
                  <a:solidFill>
                    <a:prstClr val="black"/>
                  </a:solidFill>
                  <a:latin typeface="Verdana" pitchFamily="34" charset="0"/>
                </a:rPr>
                <a:t>Baseline Review</a:t>
              </a:r>
            </a:p>
          </p:txBody>
        </p:sp>
        <p:sp>
          <p:nvSpPr>
            <p:cNvPr id="61" name="Text Box 199"/>
            <p:cNvSpPr txBox="1">
              <a:spLocks noChangeArrowheads="1"/>
            </p:cNvSpPr>
            <p:nvPr/>
          </p:nvSpPr>
          <p:spPr bwMode="auto">
            <a:xfrm>
              <a:off x="5406651" y="4006481"/>
              <a:ext cx="805029" cy="523220"/>
            </a:xfrm>
            <a:prstGeom prst="rect">
              <a:avLst/>
            </a:prstGeom>
            <a:noFill/>
            <a:ln w="9525" algn="ctr">
              <a:noFill/>
              <a:miter lim="800000"/>
              <a:headEnd/>
              <a:tailEnd/>
            </a:ln>
            <a:effectLst/>
          </p:spPr>
          <p:txBody>
            <a:bodyPr wrap="none">
              <a:spAutoFit/>
            </a:bodyPr>
            <a:lstStyle/>
            <a:p>
              <a:pPr algn="ctr" eaLnBrk="0" hangingPunct="0">
                <a:spcBef>
                  <a:spcPct val="0"/>
                </a:spcBef>
              </a:pPr>
              <a:r>
                <a:rPr lang="en-US" sz="700" b="1" kern="0" dirty="0">
                  <a:solidFill>
                    <a:srgbClr val="00007D"/>
                  </a:solidFill>
                  <a:latin typeface="Verdana" pitchFamily="34" charset="0"/>
                </a:rPr>
                <a:t>Operational </a:t>
              </a:r>
            </a:p>
            <a:p>
              <a:pPr algn="ctr" eaLnBrk="0" hangingPunct="0">
                <a:spcBef>
                  <a:spcPct val="0"/>
                </a:spcBef>
              </a:pPr>
              <a:r>
                <a:rPr lang="en-US" sz="700" b="1" kern="0" dirty="0">
                  <a:solidFill>
                    <a:srgbClr val="00007D"/>
                  </a:solidFill>
                  <a:latin typeface="Verdana" pitchFamily="34" charset="0"/>
                </a:rPr>
                <a:t>Readiness</a:t>
              </a:r>
            </a:p>
            <a:p>
              <a:pPr algn="ctr" eaLnBrk="0" hangingPunct="0">
                <a:spcBef>
                  <a:spcPct val="0"/>
                </a:spcBef>
              </a:pPr>
              <a:r>
                <a:rPr lang="en-US" sz="700" b="1" kern="0" dirty="0">
                  <a:solidFill>
                    <a:srgbClr val="00007D"/>
                  </a:solidFill>
                  <a:latin typeface="Verdana" pitchFamily="34" charset="0"/>
                </a:rPr>
                <a:t>Review</a:t>
              </a:r>
            </a:p>
            <a:p>
              <a:pPr algn="ctr" eaLnBrk="0" hangingPunct="0">
                <a:spcBef>
                  <a:spcPct val="0"/>
                </a:spcBef>
              </a:pPr>
              <a:r>
                <a:rPr lang="en-US" sz="700" b="1" kern="0" dirty="0">
                  <a:solidFill>
                    <a:srgbClr val="00007D"/>
                  </a:solidFill>
                  <a:latin typeface="Verdana" pitchFamily="34" charset="0"/>
                </a:rPr>
                <a:t>(ORR)</a:t>
              </a:r>
            </a:p>
          </p:txBody>
        </p:sp>
        <p:sp>
          <p:nvSpPr>
            <p:cNvPr id="62" name="Text Box 105"/>
            <p:cNvSpPr txBox="1">
              <a:spLocks noChangeArrowheads="1"/>
            </p:cNvSpPr>
            <p:nvPr/>
          </p:nvSpPr>
          <p:spPr bwMode="auto">
            <a:xfrm>
              <a:off x="4337050" y="2173080"/>
              <a:ext cx="1795599" cy="200055"/>
            </a:xfrm>
            <a:prstGeom prst="rect">
              <a:avLst/>
            </a:prstGeom>
            <a:noFill/>
            <a:ln w="9525" algn="ctr">
              <a:noFill/>
              <a:miter lim="800000"/>
              <a:headEnd/>
              <a:tailEnd/>
            </a:ln>
            <a:effectLst/>
          </p:spPr>
          <p:txBody>
            <a:bodyPr wrap="square">
              <a:spAutoFit/>
            </a:bodyPr>
            <a:lstStyle/>
            <a:p>
              <a:pPr algn="ctr" eaLnBrk="0" hangingPunct="0">
                <a:spcBef>
                  <a:spcPct val="0"/>
                </a:spcBef>
                <a:defRPr/>
              </a:pPr>
              <a:r>
                <a:rPr lang="en-US" sz="700" b="1" kern="0" dirty="0" smtClean="0">
                  <a:solidFill>
                    <a:srgbClr val="00007D"/>
                  </a:solidFill>
                  <a:latin typeface="Verdana" pitchFamily="34" charset="0"/>
                </a:rPr>
                <a:t>Standards &amp; Guidance Review</a:t>
              </a:r>
            </a:p>
          </p:txBody>
        </p:sp>
        <p:sp>
          <p:nvSpPr>
            <p:cNvPr id="63" name="Text Box 198"/>
            <p:cNvSpPr txBox="1">
              <a:spLocks noChangeArrowheads="1"/>
            </p:cNvSpPr>
            <p:nvPr/>
          </p:nvSpPr>
          <p:spPr bwMode="auto">
            <a:xfrm>
              <a:off x="6889340" y="5952680"/>
              <a:ext cx="862737" cy="461665"/>
            </a:xfrm>
            <a:prstGeom prst="rect">
              <a:avLst/>
            </a:prstGeom>
            <a:noFill/>
            <a:ln w="9525" algn="ctr">
              <a:noFill/>
              <a:miter lim="800000"/>
              <a:headEnd/>
              <a:tailEnd/>
            </a:ln>
            <a:effectLst/>
          </p:spPr>
          <p:txBody>
            <a:bodyPr wrap="none">
              <a:spAutoFit/>
            </a:bodyPr>
            <a:lstStyle/>
            <a:p>
              <a:pPr algn="ctr" eaLnBrk="0" hangingPunct="0">
                <a:spcBef>
                  <a:spcPct val="0"/>
                </a:spcBef>
              </a:pPr>
              <a:r>
                <a:rPr lang="en-US" sz="800" b="1" i="1" dirty="0">
                  <a:solidFill>
                    <a:prstClr val="black"/>
                  </a:solidFill>
                  <a:latin typeface="Verdana" pitchFamily="34" charset="0"/>
                </a:rPr>
                <a:t>Annual</a:t>
              </a:r>
            </a:p>
            <a:p>
              <a:pPr algn="ctr" eaLnBrk="0" hangingPunct="0">
                <a:spcBef>
                  <a:spcPct val="0"/>
                </a:spcBef>
              </a:pPr>
              <a:r>
                <a:rPr lang="en-US" sz="800" b="1" i="1" dirty="0">
                  <a:solidFill>
                    <a:prstClr val="black"/>
                  </a:solidFill>
                  <a:latin typeface="Verdana" pitchFamily="34" charset="0"/>
                </a:rPr>
                <a:t>Operational</a:t>
              </a:r>
            </a:p>
            <a:p>
              <a:pPr algn="ctr" eaLnBrk="0" hangingPunct="0">
                <a:spcBef>
                  <a:spcPct val="0"/>
                </a:spcBef>
              </a:pPr>
              <a:r>
                <a:rPr lang="en-US" sz="800" b="1" i="1" dirty="0">
                  <a:solidFill>
                    <a:prstClr val="black"/>
                  </a:solidFill>
                  <a:latin typeface="Verdana" pitchFamily="34" charset="0"/>
                </a:rPr>
                <a:t>Analysis</a:t>
              </a:r>
            </a:p>
          </p:txBody>
        </p:sp>
        <p:sp>
          <p:nvSpPr>
            <p:cNvPr id="64" name="AutoShape 9"/>
            <p:cNvSpPr>
              <a:spLocks noChangeArrowheads="1"/>
            </p:cNvSpPr>
            <p:nvPr/>
          </p:nvSpPr>
          <p:spPr bwMode="auto">
            <a:xfrm>
              <a:off x="1865003" y="5092611"/>
              <a:ext cx="973777" cy="596900"/>
            </a:xfrm>
            <a:prstGeom prst="chevron">
              <a:avLst>
                <a:gd name="adj" fmla="val 45745"/>
              </a:avLst>
            </a:prstGeom>
            <a:solidFill>
              <a:srgbClr val="EAEAEA"/>
            </a:solidFill>
            <a:ln w="9525" algn="ctr">
              <a:solidFill>
                <a:srgbClr val="000000"/>
              </a:solidFill>
              <a:miter lim="800000"/>
              <a:headEnd/>
              <a:tailEnd/>
            </a:ln>
            <a:effectLst/>
          </p:spPr>
          <p:txBody>
            <a:bodyPr wrap="none" anchor="ctr"/>
            <a:lstStyle/>
            <a:p>
              <a:pPr>
                <a:defRPr/>
              </a:pPr>
              <a:endParaRPr lang="en-US" kern="0" dirty="0" smtClean="0">
                <a:solidFill>
                  <a:sysClr val="windowText" lastClr="000000"/>
                </a:solidFill>
              </a:endParaRPr>
            </a:p>
          </p:txBody>
        </p:sp>
        <p:sp>
          <p:nvSpPr>
            <p:cNvPr id="65" name="Text Box 16"/>
            <p:cNvSpPr txBox="1">
              <a:spLocks noChangeArrowheads="1"/>
            </p:cNvSpPr>
            <p:nvPr/>
          </p:nvSpPr>
          <p:spPr bwMode="auto">
            <a:xfrm>
              <a:off x="2014451" y="5202148"/>
              <a:ext cx="692818" cy="338554"/>
            </a:xfrm>
            <a:prstGeom prst="rect">
              <a:avLst/>
            </a:prstGeom>
            <a:noFill/>
            <a:ln w="9525" algn="ctr">
              <a:noFill/>
              <a:miter lim="800000"/>
              <a:headEnd/>
              <a:tailEnd/>
            </a:ln>
            <a:effectLst/>
          </p:spPr>
          <p:txBody>
            <a:bodyPr wrap="none">
              <a:spAutoFit/>
            </a:bodyPr>
            <a:lstStyle/>
            <a:p>
              <a:pPr algn="ctr" eaLnBrk="0" hangingPunct="0">
                <a:spcBef>
                  <a:spcPct val="0"/>
                </a:spcBef>
              </a:pPr>
              <a:r>
                <a:rPr lang="en-US" sz="800" b="1" dirty="0" smtClean="0">
                  <a:solidFill>
                    <a:prstClr val="black"/>
                  </a:solidFill>
                  <a:latin typeface="Verdana" pitchFamily="34" charset="0"/>
                </a:rPr>
                <a:t>Planning</a:t>
              </a:r>
              <a:endParaRPr lang="en-US" sz="800" b="1" dirty="0">
                <a:solidFill>
                  <a:prstClr val="black"/>
                </a:solidFill>
                <a:latin typeface="Verdana" pitchFamily="34" charset="0"/>
              </a:endParaRPr>
            </a:p>
            <a:p>
              <a:pPr algn="ctr" eaLnBrk="0" hangingPunct="0">
                <a:spcBef>
                  <a:spcPct val="0"/>
                </a:spcBef>
              </a:pPr>
              <a:r>
                <a:rPr lang="en-US" sz="800" b="1" dirty="0" smtClean="0">
                  <a:solidFill>
                    <a:prstClr val="black"/>
                  </a:solidFill>
                  <a:latin typeface="Verdana" pitchFamily="34" charset="0"/>
                </a:rPr>
                <a:t>Phase</a:t>
              </a:r>
              <a:endParaRPr lang="en-US" sz="800" b="1" dirty="0">
                <a:solidFill>
                  <a:prstClr val="black"/>
                </a:solidFill>
                <a:latin typeface="Verdana" pitchFamily="34" charset="0"/>
              </a:endParaRPr>
            </a:p>
          </p:txBody>
        </p:sp>
        <p:sp>
          <p:nvSpPr>
            <p:cNvPr id="66" name="Line 124"/>
            <p:cNvSpPr>
              <a:spLocks noChangeShapeType="1"/>
            </p:cNvSpPr>
            <p:nvPr/>
          </p:nvSpPr>
          <p:spPr bwMode="auto">
            <a:xfrm flipV="1">
              <a:off x="1951990" y="3865473"/>
              <a:ext cx="3493" cy="1004050"/>
            </a:xfrm>
            <a:prstGeom prst="line">
              <a:avLst/>
            </a:prstGeom>
            <a:noFill/>
            <a:ln w="9525">
              <a:solidFill>
                <a:srgbClr val="000000"/>
              </a:solidFill>
              <a:prstDash val="dashDot"/>
              <a:round/>
              <a:headEnd/>
              <a:tailEnd type="triangle" w="med" len="med"/>
            </a:ln>
            <a:effectLst/>
          </p:spPr>
          <p:txBody>
            <a:bodyPr wrap="none" anchor="ctr"/>
            <a:lstStyle/>
            <a:p>
              <a:pPr>
                <a:defRPr/>
              </a:pPr>
              <a:endParaRPr lang="en-US" kern="0" dirty="0" smtClean="0">
                <a:solidFill>
                  <a:sysClr val="windowText" lastClr="000000"/>
                </a:solidFill>
              </a:endParaRPr>
            </a:p>
          </p:txBody>
        </p:sp>
        <p:sp>
          <p:nvSpPr>
            <p:cNvPr id="67" name="Text Box 101"/>
            <p:cNvSpPr txBox="1">
              <a:spLocks noChangeArrowheads="1"/>
            </p:cNvSpPr>
            <p:nvPr/>
          </p:nvSpPr>
          <p:spPr bwMode="auto">
            <a:xfrm>
              <a:off x="847090" y="4100769"/>
              <a:ext cx="1424940" cy="415498"/>
            </a:xfrm>
            <a:prstGeom prst="rect">
              <a:avLst/>
            </a:prstGeom>
            <a:noFill/>
            <a:ln w="9525" algn="ctr">
              <a:noFill/>
              <a:miter lim="800000"/>
              <a:headEnd/>
              <a:tailEnd/>
            </a:ln>
            <a:effectLst/>
          </p:spPr>
          <p:txBody>
            <a:bodyPr wrap="square">
              <a:spAutoFit/>
            </a:bodyPr>
            <a:lstStyle/>
            <a:p>
              <a:pPr algn="ctr" eaLnBrk="0" hangingPunct="0">
                <a:spcBef>
                  <a:spcPct val="0"/>
                </a:spcBef>
                <a:defRPr/>
              </a:pPr>
              <a:r>
                <a:rPr lang="en-US" sz="700" b="1" kern="0" dirty="0" smtClean="0">
                  <a:solidFill>
                    <a:srgbClr val="00007D"/>
                  </a:solidFill>
                  <a:latin typeface="Verdana" pitchFamily="34" charset="0"/>
                </a:rPr>
                <a:t> Architecture Review(AR)</a:t>
              </a:r>
            </a:p>
            <a:p>
              <a:pPr algn="ctr" eaLnBrk="0" hangingPunct="0">
                <a:spcBef>
                  <a:spcPct val="0"/>
                </a:spcBef>
                <a:defRPr/>
              </a:pPr>
              <a:r>
                <a:rPr lang="en-US" sz="700" kern="0" dirty="0" smtClean="0">
                  <a:solidFill>
                    <a:srgbClr val="00007D"/>
                  </a:solidFill>
                  <a:latin typeface="Verdana" pitchFamily="34" charset="0"/>
                </a:rPr>
                <a:t>(BATS  Review)</a:t>
              </a:r>
            </a:p>
          </p:txBody>
        </p:sp>
        <p:sp>
          <p:nvSpPr>
            <p:cNvPr id="68" name="Line 172"/>
            <p:cNvSpPr>
              <a:spLocks noChangeShapeType="1"/>
            </p:cNvSpPr>
            <p:nvPr/>
          </p:nvSpPr>
          <p:spPr bwMode="auto">
            <a:xfrm flipV="1">
              <a:off x="827405" y="4300448"/>
              <a:ext cx="241300" cy="4763"/>
            </a:xfrm>
            <a:prstGeom prst="line">
              <a:avLst/>
            </a:prstGeom>
            <a:noFill/>
            <a:ln w="9525">
              <a:solidFill>
                <a:srgbClr val="000000"/>
              </a:solidFill>
              <a:round/>
              <a:headEnd/>
              <a:tailEnd type="triangle" w="med" len="med"/>
            </a:ln>
            <a:effectLst/>
          </p:spPr>
          <p:txBody>
            <a:bodyPr wrap="none" anchor="ctr"/>
            <a:lstStyle/>
            <a:p>
              <a:pPr>
                <a:defRPr/>
              </a:pPr>
              <a:endParaRPr lang="en-US" kern="0" dirty="0" smtClean="0">
                <a:solidFill>
                  <a:sysClr val="windowText" lastClr="000000"/>
                </a:solidFill>
              </a:endParaRPr>
            </a:p>
          </p:txBody>
        </p:sp>
        <p:sp>
          <p:nvSpPr>
            <p:cNvPr id="69" name="Left Arrow 68"/>
            <p:cNvSpPr/>
            <p:nvPr/>
          </p:nvSpPr>
          <p:spPr bwMode="auto">
            <a:xfrm>
              <a:off x="123190" y="4457240"/>
              <a:ext cx="3771900" cy="550247"/>
            </a:xfrm>
            <a:prstGeom prst="leftArrow">
              <a:avLst/>
            </a:prstGeom>
            <a:solidFill>
              <a:schemeClr val="accent5">
                <a:lumMod val="60000"/>
                <a:lumOff val="4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Pct val="85000"/>
                <a:buFont typeface="Monotype Sorts" pitchFamily="2" charset="2"/>
                <a:buNone/>
              </a:pPr>
              <a:endParaRPr lang="en-US" sz="1200" dirty="0" smtClean="0">
                <a:solidFill>
                  <a:srgbClr val="000066"/>
                </a:solidFill>
                <a:latin typeface="Arial" charset="0"/>
              </a:endParaRPr>
            </a:p>
          </p:txBody>
        </p:sp>
        <p:sp>
          <p:nvSpPr>
            <p:cNvPr id="70" name="Left Arrow 69"/>
            <p:cNvSpPr/>
            <p:nvPr/>
          </p:nvSpPr>
          <p:spPr bwMode="auto">
            <a:xfrm rot="10800000">
              <a:off x="7171690" y="4480098"/>
              <a:ext cx="1798320" cy="550247"/>
            </a:xfrm>
            <a:prstGeom prst="leftArrow">
              <a:avLst/>
            </a:prstGeom>
            <a:solidFill>
              <a:schemeClr val="accent5">
                <a:lumMod val="60000"/>
                <a:lumOff val="4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buSzPct val="85000"/>
                <a:buFont typeface="Monotype Sorts" pitchFamily="2" charset="2"/>
                <a:buNone/>
              </a:pPr>
              <a:endParaRPr lang="en-US" sz="1200" dirty="0" smtClean="0">
                <a:solidFill>
                  <a:srgbClr val="000066"/>
                </a:solidFill>
                <a:latin typeface="Arial" charset="0"/>
              </a:endParaRPr>
            </a:p>
          </p:txBody>
        </p:sp>
        <p:sp>
          <p:nvSpPr>
            <p:cNvPr id="71" name="Rectangle 248"/>
            <p:cNvSpPr>
              <a:spLocks noChangeArrowheads="1"/>
            </p:cNvSpPr>
            <p:nvPr/>
          </p:nvSpPr>
          <p:spPr bwMode="auto">
            <a:xfrm>
              <a:off x="219075" y="3614966"/>
              <a:ext cx="1295400" cy="3746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eaLnBrk="0" hangingPunct="0">
                <a:spcBef>
                  <a:spcPct val="0"/>
                </a:spcBef>
                <a:defRPr/>
              </a:pPr>
              <a:r>
                <a:rPr lang="en-US" sz="800" b="1" kern="0" dirty="0" smtClean="0">
                  <a:solidFill>
                    <a:sysClr val="windowText" lastClr="000000"/>
                  </a:solidFill>
                  <a:latin typeface="Verdana" pitchFamily="34" charset="0"/>
                </a:rPr>
                <a:t>Ad Hoc Inquiries</a:t>
              </a:r>
            </a:p>
          </p:txBody>
        </p:sp>
        <p:cxnSp>
          <p:nvCxnSpPr>
            <p:cNvPr id="72" name="Shape 120"/>
            <p:cNvCxnSpPr/>
            <p:nvPr/>
          </p:nvCxnSpPr>
          <p:spPr bwMode="auto">
            <a:xfrm rot="5400000">
              <a:off x="5503144" y="2161535"/>
              <a:ext cx="12700" cy="4294337"/>
            </a:xfrm>
            <a:prstGeom prst="curvedConnector3">
              <a:avLst>
                <a:gd name="adj1" fmla="val 12237504"/>
              </a:avLst>
            </a:prstGeom>
            <a:solidFill>
              <a:srgbClr val="B3D9FF"/>
            </a:solidFill>
            <a:ln w="12700" cap="flat" cmpd="sng" algn="ctr">
              <a:solidFill>
                <a:schemeClr val="tx2"/>
              </a:solidFill>
              <a:prstDash val="dash"/>
              <a:round/>
              <a:headEnd type="none" w="med" len="med"/>
              <a:tailEnd type="arrow"/>
            </a:ln>
            <a:effectLst/>
          </p:spPr>
        </p:cxnSp>
        <p:sp>
          <p:nvSpPr>
            <p:cNvPr id="73" name="Text Box 261"/>
            <p:cNvSpPr txBox="1">
              <a:spLocks noChangeArrowheads="1"/>
            </p:cNvSpPr>
            <p:nvPr/>
          </p:nvSpPr>
          <p:spPr bwMode="auto">
            <a:xfrm>
              <a:off x="8307090" y="4060342"/>
              <a:ext cx="776175" cy="415498"/>
            </a:xfrm>
            <a:prstGeom prst="rect">
              <a:avLst/>
            </a:prstGeom>
            <a:noFill/>
            <a:ln w="9525" algn="ctr">
              <a:noFill/>
              <a:miter lim="800000"/>
              <a:headEnd/>
              <a:tailEnd/>
            </a:ln>
            <a:effectLst/>
          </p:spPr>
          <p:txBody>
            <a:bodyPr wrap="none">
              <a:spAutoFit/>
            </a:bodyPr>
            <a:lstStyle/>
            <a:p>
              <a:pPr eaLnBrk="0" hangingPunct="0">
                <a:spcBef>
                  <a:spcPct val="0"/>
                </a:spcBef>
                <a:defRPr/>
              </a:pPr>
              <a:r>
                <a:rPr lang="en-US" sz="700" b="1" kern="0" dirty="0" smtClean="0">
                  <a:solidFill>
                    <a:srgbClr val="00007D"/>
                  </a:solidFill>
                  <a:latin typeface="Verdana" pitchFamily="34" charset="0"/>
                </a:rPr>
                <a:t>Disposition </a:t>
              </a:r>
            </a:p>
            <a:p>
              <a:pPr eaLnBrk="0" hangingPunct="0">
                <a:spcBef>
                  <a:spcPct val="0"/>
                </a:spcBef>
                <a:defRPr/>
              </a:pPr>
              <a:r>
                <a:rPr lang="en-US" sz="700" b="1" kern="0" dirty="0" smtClean="0">
                  <a:solidFill>
                    <a:srgbClr val="00007D"/>
                  </a:solidFill>
                  <a:latin typeface="Verdana" pitchFamily="34" charset="0"/>
                </a:rPr>
                <a:t>Review </a:t>
              </a:r>
            </a:p>
            <a:p>
              <a:pPr eaLnBrk="0" hangingPunct="0">
                <a:spcBef>
                  <a:spcPct val="0"/>
                </a:spcBef>
                <a:defRPr/>
              </a:pPr>
              <a:r>
                <a:rPr lang="en-US" sz="700" b="1" kern="0" dirty="0" smtClean="0">
                  <a:solidFill>
                    <a:srgbClr val="00007D"/>
                  </a:solidFill>
                  <a:latin typeface="Verdana" pitchFamily="34" charset="0"/>
                </a:rPr>
                <a:t>(DR)</a:t>
              </a:r>
            </a:p>
          </p:txBody>
        </p:sp>
        <p:sp>
          <p:nvSpPr>
            <p:cNvPr id="74" name="Slide Number Placeholder 1"/>
            <p:cNvSpPr txBox="1">
              <a:spLocks/>
            </p:cNvSpPr>
            <p:nvPr/>
          </p:nvSpPr>
          <p:spPr>
            <a:xfrm>
              <a:off x="7918450" y="6088723"/>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grpSp>
    </p:spTree>
    <p:extLst>
      <p:ext uri="{BB962C8B-B14F-4D97-AF65-F5344CB8AC3E}">
        <p14:creationId xmlns:p14="http://schemas.microsoft.com/office/powerpoint/2010/main" val="291793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9259" y="152400"/>
            <a:ext cx="8229600" cy="1143000"/>
          </a:xfrm>
          <a:noFill/>
        </p:spPr>
        <p:txBody>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Information Security</a:t>
            </a:r>
            <a:endParaRPr lang="en-US" dirty="0"/>
          </a:p>
        </p:txBody>
      </p:sp>
      <p:sp>
        <p:nvSpPr>
          <p:cNvPr id="5" name="Slide Number Placeholder 4"/>
          <p:cNvSpPr>
            <a:spLocks noGrp="1"/>
          </p:cNvSpPr>
          <p:nvPr>
            <p:ph type="sldNum" sz="quarter" idx="12"/>
          </p:nvPr>
        </p:nvSpPr>
        <p:spPr/>
        <p:txBody>
          <a:bodyPr/>
          <a:lstStyle/>
          <a:p>
            <a:fld id="{B04635DB-A3F0-4075-815E-840842C9021E}" type="slidenum">
              <a:rPr lang="en-US" smtClean="0"/>
              <a:pPr/>
              <a:t>13</a:t>
            </a:fld>
            <a:endParaRPr lang="en-US"/>
          </a:p>
        </p:txBody>
      </p:sp>
      <p:pic>
        <p:nvPicPr>
          <p:cNvPr id="7" name="Picture 6" title="CMS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05000"/>
            <a:ext cx="8583688" cy="3845377"/>
          </a:xfrm>
          <a:prstGeom prst="rect">
            <a:avLst/>
          </a:prstGeom>
        </p:spPr>
      </p:pic>
    </p:spTree>
    <p:extLst>
      <p:ext uri="{BB962C8B-B14F-4D97-AF65-F5344CB8AC3E}">
        <p14:creationId xmlns:p14="http://schemas.microsoft.com/office/powerpoint/2010/main" val="3050828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9259" y="152400"/>
            <a:ext cx="8229600" cy="1143000"/>
          </a:xfrm>
          <a:noFill/>
        </p:spPr>
        <p:txBody>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IT Security</a:t>
            </a:r>
            <a:endParaRPr lang="en-US" dirty="0"/>
          </a:p>
        </p:txBody>
      </p:sp>
      <p:sp>
        <p:nvSpPr>
          <p:cNvPr id="5" name="Slide Number Placeholder 4"/>
          <p:cNvSpPr>
            <a:spLocks noGrp="1"/>
          </p:cNvSpPr>
          <p:nvPr>
            <p:ph type="sldNum" sz="quarter" idx="12"/>
          </p:nvPr>
        </p:nvSpPr>
        <p:spPr/>
        <p:txBody>
          <a:bodyPr/>
          <a:lstStyle/>
          <a:p>
            <a:fld id="{B04635DB-A3F0-4075-815E-840842C9021E}" type="slidenum">
              <a:rPr lang="en-US" smtClean="0"/>
              <a:pPr/>
              <a:t>14</a:t>
            </a:fld>
            <a:endParaRPr lang="en-US"/>
          </a:p>
        </p:txBody>
      </p:sp>
      <p:sp>
        <p:nvSpPr>
          <p:cNvPr id="6" name="Rectangle 5"/>
          <p:cNvSpPr/>
          <p:nvPr/>
        </p:nvSpPr>
        <p:spPr>
          <a:xfrm>
            <a:off x="457200" y="1981200"/>
            <a:ext cx="8229599" cy="4862870"/>
          </a:xfrm>
          <a:prstGeom prst="rect">
            <a:avLst/>
          </a:prstGeom>
        </p:spPr>
        <p:txBody>
          <a:bodyPr wrap="square">
            <a:spAutoFit/>
          </a:bodyPr>
          <a:lstStyle/>
          <a:p>
            <a:pPr marL="457200" indent="-457200">
              <a:spcBef>
                <a:spcPts val="900"/>
              </a:spcBef>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Key and critical to any IT activity in CMS</a:t>
            </a:r>
          </a:p>
          <a:p>
            <a:pPr marL="457200" indent="-457200">
              <a:spcBef>
                <a:spcPts val="900"/>
              </a:spcBef>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Consider, also, the Privacy implications of any activity</a:t>
            </a:r>
          </a:p>
          <a:p>
            <a:pPr marL="457200" indent="-457200">
              <a:spcBef>
                <a:spcPts val="900"/>
              </a:spcBef>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Data Guardians Program</a:t>
            </a:r>
          </a:p>
          <a:p>
            <a:pPr marL="457200" indent="-457200">
              <a:spcBef>
                <a:spcPts val="900"/>
              </a:spcBef>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CIO Directive 15-01:</a:t>
            </a:r>
          </a:p>
          <a:p>
            <a:pPr marL="914400" lvl="1" indent="-457200">
              <a:spcBef>
                <a:spcPts val="900"/>
              </a:spcBef>
              <a:buFont typeface="Courier New" panose="02070309020205020404" pitchFamily="49" charset="0"/>
              <a:buChar char="o"/>
            </a:pPr>
            <a:r>
              <a:rPr lang="en-US" sz="2800" dirty="0" smtClean="0">
                <a:latin typeface="Calibri" panose="020F0502020204030204" pitchFamily="34" charset="0"/>
                <a:ea typeface="Calibri" panose="020F0502020204030204" pitchFamily="34" charset="0"/>
                <a:cs typeface="Times New Roman" panose="02020603050405020304" pitchFamily="18" charset="0"/>
              </a:rPr>
              <a:t>Requires </a:t>
            </a:r>
            <a:r>
              <a:rPr lang="en-US" sz="2800" dirty="0">
                <a:latin typeface="Calibri" panose="020F0502020204030204" pitchFamily="34" charset="0"/>
                <a:ea typeface="Calibri" panose="020F0502020204030204" pitchFamily="34" charset="0"/>
                <a:cs typeface="Times New Roman" panose="02020603050405020304" pitchFamily="18" charset="0"/>
              </a:rPr>
              <a:t>CMS systems and applications to utilize </a:t>
            </a:r>
            <a:r>
              <a:rPr lang="en-US" sz="2800" dirty="0" smtClean="0">
                <a:latin typeface="Calibri" panose="020F0502020204030204" pitchFamily="34" charset="0"/>
                <a:ea typeface="Calibri" panose="020F0502020204030204" pitchFamily="34" charset="0"/>
                <a:cs typeface="Times New Roman" panose="02020603050405020304" pitchFamily="18" charset="0"/>
              </a:rPr>
              <a:t>strong authentication</a:t>
            </a:r>
            <a:r>
              <a:rPr lang="en-US" sz="2800" dirty="0">
                <a:latin typeface="Calibri" panose="020F0502020204030204" pitchFamily="34" charset="0"/>
                <a:ea typeface="Calibri" panose="020F0502020204030204" pitchFamily="34" charset="0"/>
                <a:cs typeface="Times New Roman" panose="02020603050405020304" pitchFamily="18" charset="0"/>
              </a:rPr>
              <a:t>, also referred to as Multi-Factor Authentication (MFA), mechanisms for privileged user access in accordance with CMS security and privacy guidelines. </a:t>
            </a:r>
            <a:r>
              <a:rPr lang="en-US" sz="28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6252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descr="Graphic of the SCA and ATO process showing how Security Controls Assessment (SCA) &amp; Authority to Operate) encompass both XLC (Development) and Operations &amp; Maintenance)"/>
          <p:cNvSpPr txBox="1"/>
          <p:nvPr/>
        </p:nvSpPr>
        <p:spPr>
          <a:xfrm>
            <a:off x="6528697" y="3276600"/>
            <a:ext cx="2615303" cy="3429000"/>
          </a:xfrm>
          <a:prstGeom prst="rect">
            <a:avLst/>
          </a:prstGeom>
          <a:solidFill>
            <a:srgbClr val="D9D9D9"/>
          </a:solidFill>
        </p:spPr>
        <p:txBody>
          <a:bodyPr wrap="square" rtlCol="0">
            <a:spAutoFit/>
          </a:bodyPr>
          <a:lstStyle/>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5" name="Title 4"/>
          <p:cNvSpPr>
            <a:spLocks noGrp="1"/>
          </p:cNvSpPr>
          <p:nvPr>
            <p:ph type="title"/>
          </p:nvPr>
        </p:nvSpPr>
        <p:spPr/>
        <p:txBody>
          <a:bodyPr/>
          <a:lstStyle/>
          <a:p>
            <a:r>
              <a:rPr lang="en-US" dirty="0"/>
              <a:t>SCA/ATO</a:t>
            </a:r>
          </a:p>
        </p:txBody>
      </p:sp>
      <p:sp>
        <p:nvSpPr>
          <p:cNvPr id="6" name="Content Placeholder 5"/>
          <p:cNvSpPr>
            <a:spLocks noGrp="1"/>
          </p:cNvSpPr>
          <p:nvPr>
            <p:ph idx="4294967295"/>
          </p:nvPr>
        </p:nvSpPr>
        <p:spPr>
          <a:xfrm>
            <a:off x="249716" y="3172953"/>
            <a:ext cx="6172200" cy="1676401"/>
          </a:xfrm>
          <a:prstGeom prst="rect">
            <a:avLst/>
          </a:prstGeom>
        </p:spPr>
        <p:txBody>
          <a:bodyPr>
            <a:noAutofit/>
          </a:bodyPr>
          <a:lstStyle/>
          <a:p>
            <a:pPr marL="0" indent="0">
              <a:buNone/>
            </a:pPr>
            <a:r>
              <a:rPr lang="en-US" sz="1700" u="sng" dirty="0">
                <a:solidFill>
                  <a:srgbClr val="084A9C"/>
                </a:solidFill>
              </a:rPr>
              <a:t>Security Controls Assessment (SCA)</a:t>
            </a:r>
            <a:r>
              <a:rPr lang="en-US" sz="1700" dirty="0">
                <a:solidFill>
                  <a:srgbClr val="084A9C"/>
                </a:solidFill>
              </a:rPr>
              <a:t> </a:t>
            </a:r>
            <a:r>
              <a:rPr lang="en-US" sz="1700" dirty="0">
                <a:solidFill>
                  <a:schemeClr val="tx1">
                    <a:lumMod val="75000"/>
                    <a:lumOff val="25000"/>
                  </a:schemeClr>
                </a:solidFill>
              </a:rPr>
              <a:t>- </a:t>
            </a:r>
            <a:r>
              <a:rPr lang="en-US" sz="1700" dirty="0" smtClean="0">
                <a:solidFill>
                  <a:schemeClr val="tx1">
                    <a:lumMod val="75000"/>
                    <a:lumOff val="25000"/>
                  </a:schemeClr>
                </a:solidFill>
              </a:rPr>
              <a:t> </a:t>
            </a:r>
            <a:r>
              <a:rPr lang="en-US" sz="1700" b="0" dirty="0" smtClean="0">
                <a:solidFill>
                  <a:schemeClr val="tx1">
                    <a:lumMod val="75000"/>
                    <a:lumOff val="25000"/>
                  </a:schemeClr>
                </a:solidFill>
              </a:rPr>
              <a:t>All </a:t>
            </a:r>
            <a:r>
              <a:rPr lang="en-US" sz="1700" b="0" dirty="0">
                <a:solidFill>
                  <a:schemeClr val="tx1">
                    <a:lumMod val="75000"/>
                    <a:lumOff val="25000"/>
                  </a:schemeClr>
                </a:solidFill>
              </a:rPr>
              <a:t>controls supporting the application and/or system are tested every </a:t>
            </a:r>
            <a:r>
              <a:rPr lang="en-US" sz="1700" b="0" dirty="0" smtClean="0">
                <a:solidFill>
                  <a:schemeClr val="tx1">
                    <a:lumMod val="75000"/>
                    <a:lumOff val="25000"/>
                  </a:schemeClr>
                </a:solidFill>
              </a:rPr>
              <a:t>three </a:t>
            </a:r>
            <a:r>
              <a:rPr lang="en-US" sz="1700" b="0" dirty="0">
                <a:solidFill>
                  <a:schemeClr val="tx1">
                    <a:lumMod val="75000"/>
                    <a:lumOff val="25000"/>
                  </a:schemeClr>
                </a:solidFill>
              </a:rPr>
              <a:t>years by a third party vendor.  And at least 1/3 of the controls are tested on a yearly basis.  An </a:t>
            </a:r>
            <a:r>
              <a:rPr lang="en-US" sz="1700" b="0" dirty="0" smtClean="0">
                <a:solidFill>
                  <a:schemeClr val="tx1">
                    <a:lumMod val="75000"/>
                    <a:lumOff val="25000"/>
                  </a:schemeClr>
                </a:solidFill>
              </a:rPr>
              <a:t>Authority To Operate (ATO) </a:t>
            </a:r>
            <a:r>
              <a:rPr lang="en-US" sz="1700" b="0" dirty="0">
                <a:solidFill>
                  <a:schemeClr val="tx1">
                    <a:lumMod val="75000"/>
                    <a:lumOff val="25000"/>
                  </a:schemeClr>
                </a:solidFill>
              </a:rPr>
              <a:t>will NOT be granted unless an SCA is performed, all controls tested and is signed off by the CMS Chief of Information Security Officer (CISO)</a:t>
            </a:r>
          </a:p>
        </p:txBody>
      </p:sp>
      <p:sp>
        <p:nvSpPr>
          <p:cNvPr id="3" name="Content Placeholder 2"/>
          <p:cNvSpPr>
            <a:spLocks noGrp="1"/>
          </p:cNvSpPr>
          <p:nvPr>
            <p:ph idx="10"/>
          </p:nvPr>
        </p:nvSpPr>
        <p:spPr>
          <a:xfrm>
            <a:off x="281849" y="5079475"/>
            <a:ext cx="6172200" cy="1371600"/>
          </a:xfrm>
        </p:spPr>
        <p:txBody>
          <a:bodyPr>
            <a:noAutofit/>
          </a:bodyPr>
          <a:lstStyle/>
          <a:p>
            <a:pPr marL="0" indent="0">
              <a:buNone/>
            </a:pPr>
            <a:r>
              <a:rPr lang="en-US" sz="1700" b="1" u="sng" dirty="0">
                <a:solidFill>
                  <a:srgbClr val="084A9C"/>
                </a:solidFill>
              </a:rPr>
              <a:t>What is an ATO</a:t>
            </a:r>
            <a:r>
              <a:rPr lang="en-US" sz="1700" b="1" dirty="0">
                <a:solidFill>
                  <a:srgbClr val="084A9C"/>
                </a:solidFill>
              </a:rPr>
              <a:t>?  </a:t>
            </a:r>
            <a:r>
              <a:rPr lang="en-US" sz="1700" dirty="0">
                <a:solidFill>
                  <a:schemeClr val="tx1">
                    <a:lumMod val="75000"/>
                    <a:lumOff val="25000"/>
                  </a:schemeClr>
                </a:solidFill>
              </a:rPr>
              <a:t>- The ATO process is an essential part of the CMS enterprise-wide Information Security Program.  It is used in making a risk determination decision for the operation of the subject system.  When the level of risk to the CMS enterprise is deemed acceptable, the system is granted an ATO for up to three years.  </a:t>
            </a:r>
          </a:p>
        </p:txBody>
      </p:sp>
      <p:sp>
        <p:nvSpPr>
          <p:cNvPr id="2" name="Content Placeholder 1"/>
          <p:cNvSpPr>
            <a:spLocks noGrp="1"/>
          </p:cNvSpPr>
          <p:nvPr>
            <p:ph idx="11"/>
          </p:nvPr>
        </p:nvSpPr>
        <p:spPr>
          <a:xfrm>
            <a:off x="6809632" y="3230562"/>
            <a:ext cx="2053431" cy="3352800"/>
          </a:xfrm>
        </p:spPr>
        <p:txBody>
          <a:bodyPr>
            <a:noAutofit/>
          </a:bodyPr>
          <a:lstStyle/>
          <a:p>
            <a:pPr>
              <a:spcBef>
                <a:spcPct val="50000"/>
              </a:spcBef>
              <a:buClr>
                <a:srgbClr val="990033"/>
              </a:buClr>
              <a:buSzPct val="80000"/>
            </a:pPr>
            <a:r>
              <a:rPr lang="en-US" sz="1600" b="1" dirty="0">
                <a:solidFill>
                  <a:schemeClr val="tx1">
                    <a:lumMod val="75000"/>
                    <a:lumOff val="25000"/>
                  </a:schemeClr>
                </a:solidFill>
              </a:rPr>
              <a:t>Remember</a:t>
            </a:r>
            <a:r>
              <a:rPr lang="en-US" sz="1600" dirty="0">
                <a:solidFill>
                  <a:schemeClr val="tx1">
                    <a:lumMod val="75000"/>
                    <a:lumOff val="25000"/>
                  </a:schemeClr>
                </a:solidFill>
              </a:rPr>
              <a:t> - “Security assessments are not about checklists, simple pass-fail results, or generating paperwork to pass inspections or audits—rather, they are the last line of defense in knowing the strengths and weaknesses of an organization’s information system…”</a:t>
            </a:r>
          </a:p>
        </p:txBody>
      </p:sp>
      <p:grpSp>
        <p:nvGrpSpPr>
          <p:cNvPr id="7" name="Group 6" descr="Graphic of the SCA and ATO process showing how Security Controls Assessment (SCA) &amp; Authority to Operate) encompass both XLC (Development) and Operations &amp; Maintenance)"/>
          <p:cNvGrpSpPr/>
          <p:nvPr/>
        </p:nvGrpSpPr>
        <p:grpSpPr>
          <a:xfrm>
            <a:off x="606917" y="1664367"/>
            <a:ext cx="8029575" cy="1383633"/>
            <a:chOff x="606917" y="1644555"/>
            <a:chExt cx="8029575" cy="1383633"/>
          </a:xfrm>
        </p:grpSpPr>
        <p:grpSp>
          <p:nvGrpSpPr>
            <p:cNvPr id="24" name="Group 23" descr="Graphic showcasing the XLC and its relation to Risk Management.  &#10;The XLC deals with projects that create or modify systems.&#10;The Operations and Maintenance phase deals with running systems and keeping them running.&#10;Risk Management deals with managing risks associated with information and systems; from creation, through operations, to eventual disposal.&#10;"/>
            <p:cNvGrpSpPr/>
            <p:nvPr/>
          </p:nvGrpSpPr>
          <p:grpSpPr>
            <a:xfrm>
              <a:off x="606917" y="1644555"/>
              <a:ext cx="8029575" cy="1383633"/>
              <a:chOff x="5066029" y="3960646"/>
              <a:chExt cx="3622651" cy="1484733"/>
            </a:xfrm>
          </p:grpSpPr>
          <p:sp>
            <p:nvSpPr>
              <p:cNvPr id="25" name="TextBox 24" descr="Graphic of the SCA and ATO process showing how Security Controls Assessment (SCA) &amp; Authority to Operate) encompass both XLC (Development) and Operations &amp; Maintenance)"/>
              <p:cNvSpPr txBox="1"/>
              <p:nvPr/>
            </p:nvSpPr>
            <p:spPr>
              <a:xfrm>
                <a:off x="5066656" y="3960646"/>
                <a:ext cx="3620814" cy="1484733"/>
              </a:xfrm>
              <a:prstGeom prst="rect">
                <a:avLst/>
              </a:prstGeom>
              <a:solidFill>
                <a:srgbClr val="D9D9D9"/>
              </a:solidFill>
            </p:spPr>
            <p:txBody>
              <a:bodyPr wrap="square" rtlCol="0">
                <a:spAutoFit/>
              </a:bodyPr>
              <a:lstStyle/>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26" name="Rounded Rectangle 25"/>
              <p:cNvSpPr/>
              <p:nvPr/>
            </p:nvSpPr>
            <p:spPr bwMode="auto">
              <a:xfrm>
                <a:off x="5066029" y="3961225"/>
                <a:ext cx="3622651" cy="450623"/>
              </a:xfrm>
              <a:prstGeom prst="roundRect">
                <a:avLst>
                  <a:gd name="adj" fmla="val 0"/>
                </a:avLst>
              </a:prstGeom>
              <a:gradFill flip="none" rotWithShape="1">
                <a:gsLst>
                  <a:gs pos="12000">
                    <a:srgbClr val="FFDC00"/>
                  </a:gs>
                  <a:gs pos="100000">
                    <a:srgbClr val="FFEEA8"/>
                  </a:gs>
                </a:gsLst>
                <a:lin ang="16200000" scaled="0"/>
                <a:tileRect/>
              </a:gradFill>
              <a:ln w="19050" cap="flat" cmpd="sng" algn="ctr">
                <a:solidFill>
                  <a:srgbClr val="F9D83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buSzPct val="85000"/>
                </a:pPr>
                <a:endParaRPr kumimoji="0" lang="en-US" sz="1200" b="1" i="0" u="none" strike="noStrike" cap="none" normalizeH="0" baseline="0" dirty="0" smtClean="0">
                  <a:ln>
                    <a:noFill/>
                  </a:ln>
                  <a:solidFill>
                    <a:schemeClr val="tx2"/>
                  </a:solidFill>
                  <a:effectLst/>
                  <a:latin typeface="Arial Narrow" pitchFamily="34" charset="0"/>
                </a:endParaRPr>
              </a:p>
            </p:txBody>
          </p:sp>
          <p:sp>
            <p:nvSpPr>
              <p:cNvPr id="27" name="TextBox 26"/>
              <p:cNvSpPr txBox="1"/>
              <p:nvPr/>
            </p:nvSpPr>
            <p:spPr>
              <a:xfrm>
                <a:off x="6648657" y="4567190"/>
                <a:ext cx="1890827" cy="716286"/>
              </a:xfrm>
              <a:prstGeom prst="rect">
                <a:avLst/>
              </a:prstGeom>
              <a:solidFill>
                <a:schemeClr val="accent3">
                  <a:lumMod val="75000"/>
                </a:schemeClr>
              </a:solidFill>
            </p:spPr>
            <p:txBody>
              <a:bodyPr wrap="square" tIns="182880" bIns="182880" rtlCol="0">
                <a:spAutoFit/>
              </a:bodyPr>
              <a:lstStyle/>
              <a:p>
                <a:pPr algn="ctr">
                  <a:lnSpc>
                    <a:spcPct val="80000"/>
                  </a:lnSpc>
                </a:pPr>
                <a:r>
                  <a:rPr lang="en-US" b="1" dirty="0" smtClean="0">
                    <a:solidFill>
                      <a:srgbClr val="FFFFFF"/>
                    </a:solidFill>
                  </a:rPr>
                  <a:t>Operations &amp;</a:t>
                </a:r>
                <a:r>
                  <a:rPr lang="en-US" b="1" dirty="0">
                    <a:solidFill>
                      <a:srgbClr val="FFFFFF"/>
                    </a:solidFill>
                  </a:rPr>
                  <a:t> </a:t>
                </a:r>
                <a:r>
                  <a:rPr lang="en-US" b="1" dirty="0" smtClean="0">
                    <a:solidFill>
                      <a:srgbClr val="FFFFFF"/>
                    </a:solidFill>
                  </a:rPr>
                  <a:t>Maintenance</a:t>
                </a:r>
                <a:endParaRPr lang="en-US" b="1" dirty="0">
                  <a:solidFill>
                    <a:srgbClr val="FFFFFF"/>
                  </a:solidFill>
                </a:endParaRPr>
              </a:p>
            </p:txBody>
          </p:sp>
          <p:sp>
            <p:nvSpPr>
              <p:cNvPr id="28" name="TextBox 27"/>
              <p:cNvSpPr txBox="1"/>
              <p:nvPr/>
            </p:nvSpPr>
            <p:spPr>
              <a:xfrm>
                <a:off x="5170788" y="4012775"/>
                <a:ext cx="3451055" cy="923330"/>
              </a:xfrm>
              <a:prstGeom prst="rect">
                <a:avLst/>
              </a:prstGeom>
              <a:noFill/>
            </p:spPr>
            <p:txBody>
              <a:bodyPr wrap="square" rtlCol="0">
                <a:spAutoFit/>
              </a:bodyPr>
              <a:lstStyle/>
              <a:p>
                <a:pPr algn="ctr"/>
                <a:r>
                  <a:rPr lang="en-US" b="1" dirty="0" smtClean="0">
                    <a:solidFill>
                      <a:srgbClr val="084A9C"/>
                    </a:solidFill>
                  </a:rPr>
                  <a:t>Security Controls Assessment (SCA) &amp; Authority To Operate (ATO)</a:t>
                </a:r>
                <a:endParaRPr lang="en-US" b="1" dirty="0">
                  <a:solidFill>
                    <a:srgbClr val="084A9C"/>
                  </a:solidFill>
                </a:endParaRPr>
              </a:p>
            </p:txBody>
          </p:sp>
        </p:grpSp>
        <p:sp>
          <p:nvSpPr>
            <p:cNvPr id="29" name="TextBox 28"/>
            <p:cNvSpPr txBox="1"/>
            <p:nvPr/>
          </p:nvSpPr>
          <p:spPr>
            <a:xfrm>
              <a:off x="990601" y="2209800"/>
              <a:ext cx="3017520" cy="667511"/>
            </a:xfrm>
            <a:prstGeom prst="rect">
              <a:avLst/>
            </a:prstGeom>
            <a:solidFill>
              <a:schemeClr val="accent1">
                <a:lumMod val="75000"/>
              </a:schemeClr>
            </a:solidFill>
          </p:spPr>
          <p:txBody>
            <a:bodyPr wrap="square" tIns="182880" bIns="182880" rtlCol="0">
              <a:spAutoFit/>
            </a:bodyPr>
            <a:lstStyle/>
            <a:p>
              <a:pPr algn="ctr">
                <a:lnSpc>
                  <a:spcPct val="80000"/>
                </a:lnSpc>
              </a:pPr>
              <a:r>
                <a:rPr lang="en-US" b="1" dirty="0">
                  <a:solidFill>
                    <a:schemeClr val="bg1"/>
                  </a:solidFill>
                </a:rPr>
                <a:t>XLC (</a:t>
              </a:r>
              <a:r>
                <a:rPr lang="en-US" b="1" dirty="0" smtClean="0">
                  <a:solidFill>
                    <a:schemeClr val="bg1"/>
                  </a:solidFill>
                </a:rPr>
                <a:t>Development)</a:t>
              </a:r>
              <a:endParaRPr lang="en-US" b="1" dirty="0">
                <a:solidFill>
                  <a:schemeClr val="bg1"/>
                </a:solidFill>
              </a:endParaRPr>
            </a:p>
          </p:txBody>
        </p:sp>
      </p:grpSp>
    </p:spTree>
    <p:extLst>
      <p:ext uri="{BB962C8B-B14F-4D97-AF65-F5344CB8AC3E}">
        <p14:creationId xmlns:p14="http://schemas.microsoft.com/office/powerpoint/2010/main" val="1117551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title="Color Background Graphic"/>
          <p:cNvSpPr/>
          <p:nvPr/>
        </p:nvSpPr>
        <p:spPr>
          <a:xfrm rot="10800000">
            <a:off x="5072446" y="2476500"/>
            <a:ext cx="3958970" cy="2971800"/>
          </a:xfrm>
          <a:prstGeom prst="rect">
            <a:avLst/>
          </a:prstGeom>
          <a:gradFill>
            <a:gsLst>
              <a:gs pos="100000">
                <a:schemeClr val="tx2">
                  <a:lumMod val="20000"/>
                  <a:lumOff val="80000"/>
                </a:schemeClr>
              </a:gs>
              <a:gs pos="40000">
                <a:schemeClr val="bg1"/>
              </a:gs>
              <a:gs pos="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smtClean="0"/>
              <a:t>October 2015</a:t>
            </a:r>
          </a:p>
        </p:txBody>
      </p:sp>
      <p:sp>
        <p:nvSpPr>
          <p:cNvPr id="3" name="Slide Number Placeholder 2"/>
          <p:cNvSpPr>
            <a:spLocks noGrp="1"/>
          </p:cNvSpPr>
          <p:nvPr>
            <p:ph type="sldNum" sz="quarter" idx="12"/>
          </p:nvPr>
        </p:nvSpPr>
        <p:spPr/>
        <p:txBody>
          <a:bodyPr/>
          <a:lstStyle/>
          <a:p>
            <a:fld id="{B04635DB-A3F0-4075-815E-840842C9021E}" type="slidenum">
              <a:rPr lang="en-US" smtClean="0"/>
              <a:pPr/>
              <a:t>16</a:t>
            </a:fld>
            <a:endParaRPr lang="en-US" dirty="0"/>
          </a:p>
        </p:txBody>
      </p:sp>
      <p:sp>
        <p:nvSpPr>
          <p:cNvPr id="5" name="Title 4"/>
          <p:cNvSpPr>
            <a:spLocks noGrp="1"/>
          </p:cNvSpPr>
          <p:nvPr>
            <p:ph type="title"/>
          </p:nvPr>
        </p:nvSpPr>
        <p:spPr>
          <a:xfrm>
            <a:off x="457200" y="176439"/>
            <a:ext cx="8229600" cy="1143000"/>
          </a:xfrm>
          <a:noFill/>
        </p:spPr>
        <p:txBody>
          <a:bodyPr/>
          <a:lstStyle/>
          <a:p>
            <a:r>
              <a:rPr lang="en-US" dirty="0" smtClean="0"/>
              <a:t>Enterprise Shared Services</a:t>
            </a:r>
            <a:endParaRPr lang="en-US" dirty="0"/>
          </a:p>
        </p:txBody>
      </p:sp>
      <p:sp>
        <p:nvSpPr>
          <p:cNvPr id="8" name="Content Placeholder 8" title="Shared Services Logol"/>
          <p:cNvSpPr txBox="1">
            <a:spLocks/>
          </p:cNvSpPr>
          <p:nvPr/>
        </p:nvSpPr>
        <p:spPr>
          <a:xfrm>
            <a:off x="228600" y="1676400"/>
            <a:ext cx="8610600" cy="4572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728"/>
              </a:spcBef>
            </a:pPr>
            <a:endParaRPr lang="en-US" sz="2200" dirty="0"/>
          </a:p>
        </p:txBody>
      </p:sp>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669932"/>
            <a:ext cx="4719590" cy="2779108"/>
          </a:xfrm>
          <a:prstGeom prst="rect">
            <a:avLst/>
          </a:prstGeom>
        </p:spPr>
      </p:pic>
      <p:sp>
        <p:nvSpPr>
          <p:cNvPr id="11" name="Content Placeholder 6"/>
          <p:cNvSpPr txBox="1">
            <a:spLocks/>
          </p:cNvSpPr>
          <p:nvPr/>
        </p:nvSpPr>
        <p:spPr>
          <a:xfrm>
            <a:off x="5069016" y="2844182"/>
            <a:ext cx="3962400" cy="259080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i="1" dirty="0" smtClean="0">
                <a:solidFill>
                  <a:srgbClr val="0F4B9A"/>
                </a:solidFill>
              </a:rPr>
              <a:t>IT shared services also complement other major federal IT initiatives laid out in OMB’s December 2010 </a:t>
            </a:r>
            <a:br>
              <a:rPr lang="en-US" sz="2000" i="1" dirty="0" smtClean="0">
                <a:solidFill>
                  <a:srgbClr val="0F4B9A"/>
                </a:solidFill>
              </a:rPr>
            </a:br>
            <a:r>
              <a:rPr lang="en-US" sz="2000" i="1" dirty="0" smtClean="0">
                <a:solidFill>
                  <a:srgbClr val="0F4B9A"/>
                </a:solidFill>
              </a:rPr>
              <a:t>25-Point Implementation Plan to Reform Federal IT Management, including federal strategies for cloud computing, digital government, and enterprise architecture.</a:t>
            </a:r>
            <a:endParaRPr lang="en-US" sz="2000" i="1" dirty="0">
              <a:solidFill>
                <a:srgbClr val="0F4B9A"/>
              </a:solidFill>
            </a:endParaRPr>
          </a:p>
        </p:txBody>
      </p:sp>
    </p:spTree>
    <p:extLst>
      <p:ext uri="{BB962C8B-B14F-4D97-AF65-F5344CB8AC3E}">
        <p14:creationId xmlns:p14="http://schemas.microsoft.com/office/powerpoint/2010/main" val="2633637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October 2015</a:t>
            </a:r>
          </a:p>
        </p:txBody>
      </p:sp>
      <p:sp>
        <p:nvSpPr>
          <p:cNvPr id="3" name="Slide Number Placeholder 2"/>
          <p:cNvSpPr>
            <a:spLocks noGrp="1"/>
          </p:cNvSpPr>
          <p:nvPr>
            <p:ph type="sldNum" sz="quarter" idx="12"/>
          </p:nvPr>
        </p:nvSpPr>
        <p:spPr/>
        <p:txBody>
          <a:bodyPr/>
          <a:lstStyle/>
          <a:p>
            <a:fld id="{B04635DB-A3F0-4075-815E-840842C9021E}" type="slidenum">
              <a:rPr lang="en-US" smtClean="0"/>
              <a:pPr/>
              <a:t>17</a:t>
            </a:fld>
            <a:endParaRPr lang="en-US" dirty="0"/>
          </a:p>
        </p:txBody>
      </p:sp>
      <p:sp>
        <p:nvSpPr>
          <p:cNvPr id="5" name="Title 4"/>
          <p:cNvSpPr>
            <a:spLocks noGrp="1"/>
          </p:cNvSpPr>
          <p:nvPr>
            <p:ph type="title"/>
          </p:nvPr>
        </p:nvSpPr>
        <p:spPr>
          <a:xfrm>
            <a:off x="457200" y="176439"/>
            <a:ext cx="8229600" cy="1143000"/>
          </a:xfrm>
          <a:noFill/>
        </p:spPr>
        <p:txBody>
          <a:bodyPr/>
          <a:lstStyle/>
          <a:p>
            <a:r>
              <a:rPr lang="en-US" dirty="0"/>
              <a:t>What are Shared </a:t>
            </a:r>
            <a:r>
              <a:rPr lang="en-US" dirty="0" smtClean="0"/>
              <a:t>Services ?</a:t>
            </a:r>
            <a:endParaRPr lang="en-US" dirty="0"/>
          </a:p>
        </p:txBody>
      </p:sp>
      <p:sp>
        <p:nvSpPr>
          <p:cNvPr id="7" name="Content Placeholder 6"/>
          <p:cNvSpPr>
            <a:spLocks noGrp="1"/>
          </p:cNvSpPr>
          <p:nvPr>
            <p:ph sz="half" idx="1"/>
          </p:nvPr>
        </p:nvSpPr>
        <p:spPr>
          <a:xfrm>
            <a:off x="457200" y="1752601"/>
            <a:ext cx="8229600" cy="990599"/>
          </a:xfrm>
          <a:prstGeom prst="roundRect">
            <a:avLst/>
          </a:prstGeom>
          <a:solidFill>
            <a:schemeClr val="accent1">
              <a:lumMod val="20000"/>
              <a:lumOff val="80000"/>
            </a:schemeClr>
          </a:solidFill>
          <a:ln w="28575">
            <a:solidFill>
              <a:schemeClr val="accent4">
                <a:lumMod val="60000"/>
                <a:lumOff val="40000"/>
              </a:schemeClr>
            </a:solidFill>
          </a:ln>
          <a:effectLst>
            <a:outerShdw blurRad="63500" sx="102000" sy="102000" algn="ctr" rotWithShape="0">
              <a:prstClr val="black">
                <a:alpha val="40000"/>
              </a:prstClr>
            </a:outerShdw>
          </a:effectLst>
        </p:spPr>
        <p:txBody>
          <a:bodyPr>
            <a:normAutofit lnSpcReduction="10000"/>
          </a:bodyPr>
          <a:lstStyle/>
          <a:p>
            <a:pPr marL="0" indent="0" algn="ctr">
              <a:lnSpc>
                <a:spcPct val="110000"/>
              </a:lnSpc>
              <a:buNone/>
            </a:pPr>
            <a:r>
              <a:rPr lang="en-US" sz="2400" b="1" dirty="0" smtClean="0">
                <a:solidFill>
                  <a:srgbClr val="0F4B9A"/>
                </a:solidFill>
              </a:rPr>
              <a:t>Shared services are the consolidation of business operations used by multiple parts of the same organization</a:t>
            </a:r>
            <a:endParaRPr lang="en-US" sz="2400" dirty="0"/>
          </a:p>
        </p:txBody>
      </p:sp>
      <p:sp>
        <p:nvSpPr>
          <p:cNvPr id="8" name="Content Placeholder 8"/>
          <p:cNvSpPr txBox="1">
            <a:spLocks/>
          </p:cNvSpPr>
          <p:nvPr/>
        </p:nvSpPr>
        <p:spPr>
          <a:xfrm>
            <a:off x="457200" y="3124201"/>
            <a:ext cx="4800600" cy="312420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728"/>
              </a:spcBef>
            </a:pPr>
            <a:r>
              <a:rPr lang="en-US" sz="2200" dirty="0" smtClean="0"/>
              <a:t>Shared services are cost-efficient because they centralize operations that are used by multiple components within the enterprise</a:t>
            </a:r>
          </a:p>
          <a:p>
            <a:pPr>
              <a:spcBef>
                <a:spcPts val="1728"/>
              </a:spcBef>
            </a:pPr>
            <a:r>
              <a:rPr lang="en-US" sz="2200" dirty="0" smtClean="0"/>
              <a:t>The goal of a shared services delivery model is to allow each component to focus limited resources on activities that support their goals</a:t>
            </a:r>
          </a:p>
          <a:p>
            <a:pPr>
              <a:spcBef>
                <a:spcPts val="1728"/>
              </a:spcBef>
            </a:pPr>
            <a:r>
              <a:rPr lang="en-US" sz="2200" dirty="0" smtClean="0"/>
              <a:t>Purpose is to shorten the time to market, reduce cost, improve interoperability, streamline communications, and provide standardization  </a:t>
            </a:r>
            <a:endParaRPr lang="en-US" sz="2200" dirty="0"/>
          </a:p>
        </p:txBody>
      </p:sp>
      <p:pic>
        <p:nvPicPr>
          <p:cNvPr id="9" name="Picture 4" descr="Book Logo&#10;" title="Book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0312" y="3697514"/>
            <a:ext cx="2917371" cy="1944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72824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October 2015</a:t>
            </a:r>
            <a:endParaRPr lang="en-US" dirty="0"/>
          </a:p>
        </p:txBody>
      </p:sp>
      <p:sp>
        <p:nvSpPr>
          <p:cNvPr id="3" name="Slide Number Placeholder 2"/>
          <p:cNvSpPr>
            <a:spLocks noGrp="1"/>
          </p:cNvSpPr>
          <p:nvPr>
            <p:ph type="sldNum" sz="quarter" idx="12"/>
          </p:nvPr>
        </p:nvSpPr>
        <p:spPr/>
        <p:txBody>
          <a:bodyPr/>
          <a:lstStyle/>
          <a:p>
            <a:fld id="{B04635DB-A3F0-4075-815E-840842C9021E}" type="slidenum">
              <a:rPr lang="en-US" smtClean="0"/>
              <a:pPr/>
              <a:t>18</a:t>
            </a:fld>
            <a:endParaRPr lang="en-US" dirty="0"/>
          </a:p>
        </p:txBody>
      </p:sp>
      <p:sp>
        <p:nvSpPr>
          <p:cNvPr id="5" name="Title 4"/>
          <p:cNvSpPr>
            <a:spLocks noGrp="1"/>
          </p:cNvSpPr>
          <p:nvPr>
            <p:ph type="title"/>
          </p:nvPr>
        </p:nvSpPr>
        <p:spPr>
          <a:xfrm>
            <a:off x="503072" y="90655"/>
            <a:ext cx="8229600" cy="1143000"/>
          </a:xfrm>
          <a:noFill/>
        </p:spPr>
        <p:txBody>
          <a:bodyPr>
            <a:normAutofit/>
          </a:bodyPr>
          <a:lstStyle/>
          <a:p>
            <a:r>
              <a:rPr lang="en-US" dirty="0"/>
              <a:t>Summary of Available Shared Services</a:t>
            </a:r>
          </a:p>
        </p:txBody>
      </p:sp>
      <p:sp>
        <p:nvSpPr>
          <p:cNvPr id="27" name="Text Placeholder 14"/>
          <p:cNvSpPr txBox="1">
            <a:spLocks/>
          </p:cNvSpPr>
          <p:nvPr/>
        </p:nvSpPr>
        <p:spPr>
          <a:xfrm>
            <a:off x="233714" y="1531009"/>
            <a:ext cx="8768316" cy="639762"/>
          </a:xfrm>
          <a:prstGeom prst="rect">
            <a:avLst/>
          </a:prstGeom>
        </p:spPr>
        <p:txBody>
          <a:bodyPr vert="horz" lIns="91440" tIns="45720" rIns="91440" bIns="45720" rtlCol="0" anchor="ct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b="1" dirty="0"/>
              <a:t>CMS currently has five shared services,  </a:t>
            </a:r>
            <a:br>
              <a:rPr lang="en-US" sz="2200" b="1" dirty="0"/>
            </a:br>
            <a:r>
              <a:rPr lang="en-US" sz="2200" b="1" dirty="0"/>
              <a:t>with additional services expected to be </a:t>
            </a:r>
            <a:r>
              <a:rPr lang="en-US" sz="2200" b="1" dirty="0" smtClean="0"/>
              <a:t>implemented.  </a:t>
            </a:r>
            <a:endParaRPr lang="en-US" sz="2200" b="1" dirty="0"/>
          </a:p>
        </p:txBody>
      </p:sp>
      <p:sp>
        <p:nvSpPr>
          <p:cNvPr id="28" name="Content Placeholder 15"/>
          <p:cNvSpPr>
            <a:spLocks noGrp="1"/>
          </p:cNvSpPr>
          <p:nvPr>
            <p:ph sz="half" idx="4294967295"/>
          </p:nvPr>
        </p:nvSpPr>
        <p:spPr>
          <a:xfrm>
            <a:off x="223284" y="2310796"/>
            <a:ext cx="4707489" cy="1274157"/>
          </a:xfrm>
          <a:prstGeom prst="rect">
            <a:avLst/>
          </a:prstGeom>
        </p:spPr>
        <p:txBody>
          <a:bodyPr anchor="t"/>
          <a:lstStyle/>
          <a:p>
            <a:pPr marL="0" indent="0">
              <a:spcBef>
                <a:spcPts val="0"/>
              </a:spcBef>
              <a:spcAft>
                <a:spcPts val="4800"/>
              </a:spcAft>
              <a:buNone/>
            </a:pPr>
            <a:r>
              <a:rPr lang="en-US" sz="1800" b="1" dirty="0">
                <a:solidFill>
                  <a:srgbClr val="0F4B9A"/>
                </a:solidFill>
              </a:rPr>
              <a:t>Master Data Management (MDM)</a:t>
            </a:r>
            <a:r>
              <a:rPr lang="en-US" sz="1800" dirty="0">
                <a:solidFill>
                  <a:srgbClr val="0F4B9A"/>
                </a:solidFill>
              </a:rPr>
              <a:t> </a:t>
            </a:r>
            <a:r>
              <a:rPr lang="en-US" sz="1800" dirty="0" smtClean="0">
                <a:solidFill>
                  <a:srgbClr val="0F4B9A"/>
                </a:solidFill>
              </a:rPr>
              <a:t>– </a:t>
            </a:r>
            <a:r>
              <a:rPr lang="en-US" sz="1800" dirty="0" smtClean="0"/>
              <a:t>service </a:t>
            </a:r>
            <a:r>
              <a:rPr lang="en-US" sz="1800" dirty="0"/>
              <a:t>that </a:t>
            </a:r>
            <a:r>
              <a:rPr lang="en-US" sz="1800" dirty="0" smtClean="0"/>
              <a:t>synchronizes </a:t>
            </a:r>
            <a:r>
              <a:rPr lang="en-US" sz="1800" dirty="0"/>
              <a:t>and </a:t>
            </a:r>
            <a:r>
              <a:rPr lang="en-US" sz="1800" dirty="0" smtClean="0"/>
              <a:t>links beneficiary</a:t>
            </a:r>
            <a:r>
              <a:rPr lang="en-US" sz="1800" dirty="0"/>
              <a:t>, provider, and organizational data from different databases throughout the </a:t>
            </a:r>
            <a:r>
              <a:rPr lang="en-US" sz="1800" dirty="0" smtClean="0"/>
              <a:t>agency (Managed by OTS-EDSG)</a:t>
            </a:r>
            <a:endParaRPr lang="en-US" sz="1800" dirty="0"/>
          </a:p>
        </p:txBody>
      </p:sp>
      <p:sp>
        <p:nvSpPr>
          <p:cNvPr id="29" name="Text Placeholder 16"/>
          <p:cNvSpPr txBox="1">
            <a:spLocks/>
          </p:cNvSpPr>
          <p:nvPr/>
        </p:nvSpPr>
        <p:spPr>
          <a:xfrm>
            <a:off x="5333998" y="2332062"/>
            <a:ext cx="3427229" cy="1656283"/>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00" b="1" dirty="0" smtClean="0">
                <a:solidFill>
                  <a:srgbClr val="0F4B9A"/>
                </a:solidFill>
              </a:rPr>
              <a:t>Business Rules Engine Services (BRES) </a:t>
            </a:r>
            <a:r>
              <a:rPr lang="en-US" sz="1800" dirty="0" smtClean="0">
                <a:solidFill>
                  <a:srgbClr val="0F4B9A"/>
                </a:solidFill>
              </a:rPr>
              <a:t>– </a:t>
            </a:r>
            <a:r>
              <a:rPr lang="en-US" sz="1800" dirty="0" smtClean="0"/>
              <a:t>service that expands agency-wide use and management of business rules (Managed by OTS-ESSG)</a:t>
            </a:r>
            <a:endParaRPr lang="en-US" sz="1800" dirty="0"/>
          </a:p>
        </p:txBody>
      </p:sp>
      <p:sp>
        <p:nvSpPr>
          <p:cNvPr id="30" name="Content Placeholder 17"/>
          <p:cNvSpPr>
            <a:spLocks noGrp="1"/>
          </p:cNvSpPr>
          <p:nvPr>
            <p:ph sz="quarter" idx="4294967295"/>
          </p:nvPr>
        </p:nvSpPr>
        <p:spPr>
          <a:xfrm>
            <a:off x="265814" y="4971568"/>
            <a:ext cx="4898749" cy="1203960"/>
          </a:xfrm>
          <a:prstGeom prst="rect">
            <a:avLst/>
          </a:prstGeom>
        </p:spPr>
        <p:txBody>
          <a:bodyPr anchor="t"/>
          <a:lstStyle/>
          <a:p>
            <a:pPr marL="0" indent="0">
              <a:spcBef>
                <a:spcPts val="0"/>
              </a:spcBef>
              <a:buNone/>
            </a:pPr>
            <a:r>
              <a:rPr lang="en-US" sz="1800" b="1" dirty="0">
                <a:solidFill>
                  <a:srgbClr val="0F4B9A"/>
                </a:solidFill>
              </a:rPr>
              <a:t>Enterprise Identity Management (EIDM</a:t>
            </a:r>
            <a:r>
              <a:rPr lang="en-US" sz="1800" dirty="0">
                <a:solidFill>
                  <a:srgbClr val="0F4B9A"/>
                </a:solidFill>
              </a:rPr>
              <a:t>) </a:t>
            </a:r>
            <a:r>
              <a:rPr lang="en-US" sz="1800" dirty="0" smtClean="0">
                <a:solidFill>
                  <a:srgbClr val="0F4B9A"/>
                </a:solidFill>
              </a:rPr>
              <a:t>– </a:t>
            </a:r>
            <a:r>
              <a:rPr lang="en-US" sz="1800" dirty="0"/>
              <a:t>helps to ensure individuals and organizations have secure, authorized access to a variety of CMS business applications</a:t>
            </a:r>
            <a:r>
              <a:rPr lang="en-US" sz="1800" dirty="0" smtClean="0"/>
              <a:t> (</a:t>
            </a:r>
            <a:r>
              <a:rPr lang="en-US" sz="1800" dirty="0"/>
              <a:t>Managed by OTS-ESSG)</a:t>
            </a:r>
          </a:p>
        </p:txBody>
      </p:sp>
      <p:sp>
        <p:nvSpPr>
          <p:cNvPr id="31" name="Content Placeholder 18"/>
          <p:cNvSpPr>
            <a:spLocks noGrp="1"/>
          </p:cNvSpPr>
          <p:nvPr>
            <p:ph sz="half" idx="4294967295"/>
          </p:nvPr>
        </p:nvSpPr>
        <p:spPr>
          <a:xfrm>
            <a:off x="5344633" y="4490259"/>
            <a:ext cx="3512288" cy="1673478"/>
          </a:xfrm>
          <a:prstGeom prst="rect">
            <a:avLst/>
          </a:prstGeom>
        </p:spPr>
        <p:txBody>
          <a:bodyPr anchor="t"/>
          <a:lstStyle/>
          <a:p>
            <a:pPr marL="0" indent="0">
              <a:spcBef>
                <a:spcPts val="0"/>
              </a:spcBef>
              <a:buNone/>
            </a:pPr>
            <a:r>
              <a:rPr lang="en-US" sz="1800" b="1" dirty="0">
                <a:solidFill>
                  <a:srgbClr val="0F4B9A"/>
                </a:solidFill>
              </a:rPr>
              <a:t>Enterprise Eligibility </a:t>
            </a:r>
            <a:r>
              <a:rPr lang="en-US" sz="1800" b="1" dirty="0" smtClean="0">
                <a:solidFill>
                  <a:srgbClr val="0F4B9A"/>
                </a:solidFill>
              </a:rPr>
              <a:t>Services – </a:t>
            </a:r>
            <a:r>
              <a:rPr lang="en-US" sz="1800" dirty="0" smtClean="0"/>
              <a:t> provides </a:t>
            </a:r>
            <a:r>
              <a:rPr lang="en-US" sz="1800" dirty="0"/>
              <a:t>a secure, consistent and re-usable way for applications to access beneficiary eligibility </a:t>
            </a:r>
            <a:r>
              <a:rPr lang="en-US" sz="1800" dirty="0" smtClean="0"/>
              <a:t>data </a:t>
            </a:r>
            <a:r>
              <a:rPr lang="en-US" sz="1800" dirty="0"/>
              <a:t>(Managed by OTS-BAMG</a:t>
            </a:r>
            <a:r>
              <a:rPr lang="en-US" sz="1800" dirty="0" smtClean="0"/>
              <a:t>)</a:t>
            </a:r>
            <a:endParaRPr lang="en-US" sz="1800" dirty="0"/>
          </a:p>
        </p:txBody>
      </p:sp>
      <p:sp>
        <p:nvSpPr>
          <p:cNvPr id="35" name="Content Placeholder 17"/>
          <p:cNvSpPr>
            <a:spLocks noGrp="1"/>
          </p:cNvSpPr>
          <p:nvPr>
            <p:ph sz="quarter" idx="4294967295"/>
          </p:nvPr>
        </p:nvSpPr>
        <p:spPr>
          <a:xfrm>
            <a:off x="237453" y="3699146"/>
            <a:ext cx="4898749" cy="1203960"/>
          </a:xfrm>
          <a:prstGeom prst="rect">
            <a:avLst/>
          </a:prstGeom>
        </p:spPr>
        <p:txBody>
          <a:bodyPr anchor="t"/>
          <a:lstStyle/>
          <a:p>
            <a:pPr marL="0" indent="0">
              <a:spcBef>
                <a:spcPts val="0"/>
              </a:spcBef>
              <a:buNone/>
            </a:pPr>
            <a:r>
              <a:rPr lang="en-US" sz="1800" b="1" dirty="0">
                <a:solidFill>
                  <a:srgbClr val="0F4B9A"/>
                </a:solidFill>
              </a:rPr>
              <a:t>Enterprise </a:t>
            </a:r>
            <a:r>
              <a:rPr lang="en-US" sz="1800" b="1" dirty="0" smtClean="0">
                <a:solidFill>
                  <a:srgbClr val="0F4B9A"/>
                </a:solidFill>
              </a:rPr>
              <a:t>Portal</a:t>
            </a:r>
            <a:r>
              <a:rPr lang="en-US" sz="1800" dirty="0" smtClean="0">
                <a:solidFill>
                  <a:srgbClr val="0F4B9A"/>
                </a:solidFill>
              </a:rPr>
              <a:t> – </a:t>
            </a:r>
            <a:r>
              <a:rPr lang="en-US" sz="1800" dirty="0"/>
              <a:t>a gateway </a:t>
            </a:r>
            <a:r>
              <a:rPr lang="en-US" sz="1800" dirty="0" smtClean="0"/>
              <a:t>allowing the </a:t>
            </a:r>
            <a:r>
              <a:rPr lang="en-US" sz="1800" dirty="0"/>
              <a:t>public to access a number of systems related to Medicare Advantage, Prescription Drug, and other CMS programs </a:t>
            </a:r>
            <a:r>
              <a:rPr lang="en-US" sz="1800" dirty="0" smtClean="0"/>
              <a:t> (</a:t>
            </a:r>
            <a:r>
              <a:rPr lang="en-US" sz="1800" dirty="0"/>
              <a:t>Managed by OTS-EDSG)</a:t>
            </a:r>
          </a:p>
        </p:txBody>
      </p:sp>
    </p:spTree>
    <p:extLst>
      <p:ext uri="{BB962C8B-B14F-4D97-AF65-F5344CB8AC3E}">
        <p14:creationId xmlns:p14="http://schemas.microsoft.com/office/powerpoint/2010/main" val="3822076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A4B5B-83ED-4204-8975-CA8A24C48B86}" type="datetime1">
              <a:rPr lang="en-US" smtClean="0"/>
              <a:t>11/13/2015</a:t>
            </a:fld>
            <a:endParaRPr lang="en-US" dirty="0"/>
          </a:p>
        </p:txBody>
      </p:sp>
      <p:sp>
        <p:nvSpPr>
          <p:cNvPr id="5" name="Slide Number Placeholder 4"/>
          <p:cNvSpPr>
            <a:spLocks noGrp="1"/>
          </p:cNvSpPr>
          <p:nvPr>
            <p:ph type="sldNum" sz="quarter" idx="12"/>
          </p:nvPr>
        </p:nvSpPr>
        <p:spPr/>
        <p:txBody>
          <a:bodyPr/>
          <a:lstStyle/>
          <a:p>
            <a:fld id="{C9FD2734-6131-485B-B878-BAE8260830F0}" type="slidenum">
              <a:rPr lang="en-US" smtClean="0"/>
              <a:pPr/>
              <a:t>19</a:t>
            </a:fld>
            <a:endParaRPr lang="en-US" dirty="0"/>
          </a:p>
        </p:txBody>
      </p:sp>
      <p:sp>
        <p:nvSpPr>
          <p:cNvPr id="4" name="Content Placeholder 3"/>
          <p:cNvSpPr>
            <a:spLocks noGrp="1"/>
          </p:cNvSpPr>
          <p:nvPr>
            <p:ph idx="1"/>
          </p:nvPr>
        </p:nvSpPr>
        <p:spPr/>
        <p:txBody>
          <a:bodyPr>
            <a:normAutofit fontScale="55000" lnSpcReduction="20000"/>
          </a:bodyPr>
          <a:lstStyle/>
          <a:p>
            <a:r>
              <a:rPr lang="en-US" sz="3600" dirty="0" smtClean="0">
                <a:solidFill>
                  <a:schemeClr val="tx2"/>
                </a:solidFill>
              </a:rPr>
              <a:t>Master Data Management (MDM) is an enterprise </a:t>
            </a:r>
            <a:r>
              <a:rPr lang="en-US" sz="3600" dirty="0">
                <a:solidFill>
                  <a:schemeClr val="tx2"/>
                </a:solidFill>
              </a:rPr>
              <a:t>i</a:t>
            </a:r>
            <a:r>
              <a:rPr lang="en-US" sz="3600" dirty="0" smtClean="0">
                <a:solidFill>
                  <a:schemeClr val="tx2"/>
                </a:solidFill>
              </a:rPr>
              <a:t>nfrastructure and associated </a:t>
            </a:r>
            <a:r>
              <a:rPr lang="en-US" sz="3600" dirty="0">
                <a:solidFill>
                  <a:schemeClr val="tx2"/>
                </a:solidFill>
              </a:rPr>
              <a:t>processes for collecting, aggregating, matching, consolidating, quality-assuring, persisting and distributing </a:t>
            </a:r>
            <a:r>
              <a:rPr lang="en-US" sz="3600" dirty="0" smtClean="0">
                <a:solidFill>
                  <a:schemeClr val="tx2"/>
                </a:solidFill>
              </a:rPr>
              <a:t>Master Data throughout </a:t>
            </a:r>
            <a:r>
              <a:rPr lang="en-US" sz="3600" dirty="0">
                <a:solidFill>
                  <a:schemeClr val="tx2"/>
                </a:solidFill>
              </a:rPr>
              <a:t>an organization to ensure consistency and control in the ongoing maintenance and </a:t>
            </a:r>
            <a:r>
              <a:rPr lang="en-US" sz="3600" dirty="0" smtClean="0">
                <a:solidFill>
                  <a:schemeClr val="tx2"/>
                </a:solidFill>
              </a:rPr>
              <a:t>use </a:t>
            </a:r>
            <a:r>
              <a:rPr lang="en-US" sz="3600" dirty="0">
                <a:solidFill>
                  <a:schemeClr val="tx2"/>
                </a:solidFill>
              </a:rPr>
              <a:t>of this </a:t>
            </a:r>
            <a:r>
              <a:rPr lang="en-US" sz="3600" dirty="0" smtClean="0">
                <a:solidFill>
                  <a:schemeClr val="tx2"/>
                </a:solidFill>
              </a:rPr>
              <a:t>information.  </a:t>
            </a:r>
          </a:p>
          <a:p>
            <a:r>
              <a:rPr lang="en-US" sz="3600" dirty="0" smtClean="0">
                <a:solidFill>
                  <a:schemeClr val="tx2"/>
                </a:solidFill>
              </a:rPr>
              <a:t>At CMS, MDM cross references and stores data obtained from CMS operational </a:t>
            </a:r>
            <a:r>
              <a:rPr lang="en-US" sz="3600" b="1" i="1" dirty="0" smtClean="0">
                <a:solidFill>
                  <a:schemeClr val="tx2"/>
                </a:solidFill>
              </a:rPr>
              <a:t>Systems of Record</a:t>
            </a:r>
            <a:r>
              <a:rPr lang="en-US" sz="3600" dirty="0" smtClean="0">
                <a:solidFill>
                  <a:schemeClr val="tx2"/>
                </a:solidFill>
              </a:rPr>
              <a:t>. </a:t>
            </a:r>
          </a:p>
          <a:p>
            <a:pPr lvl="1"/>
            <a:r>
              <a:rPr lang="en-US" dirty="0" smtClean="0">
                <a:solidFill>
                  <a:schemeClr val="tx2"/>
                </a:solidFill>
              </a:rPr>
              <a:t>MDM does not change source data, so MDM data can be considered to be as authoritative as the data is in the source System of Record from which it is obtained. </a:t>
            </a:r>
          </a:p>
          <a:p>
            <a:pPr lvl="1"/>
            <a:endParaRPr lang="en-US" dirty="0" smtClean="0">
              <a:solidFill>
                <a:schemeClr val="tx2"/>
              </a:solidFill>
            </a:endParaRPr>
          </a:p>
          <a:p>
            <a:r>
              <a:rPr lang="en-US" sz="3600" dirty="0" smtClean="0">
                <a:solidFill>
                  <a:schemeClr val="tx2">
                    <a:lumMod val="75000"/>
                  </a:schemeClr>
                </a:solidFill>
              </a:rPr>
              <a:t>Its primary areas of focus at CMS are to:</a:t>
            </a:r>
            <a:endParaRPr lang="en-US" sz="3600" dirty="0">
              <a:solidFill>
                <a:schemeClr val="tx2">
                  <a:lumMod val="75000"/>
                </a:schemeClr>
              </a:solidFill>
            </a:endParaRPr>
          </a:p>
          <a:p>
            <a:pPr lvl="1"/>
            <a:r>
              <a:rPr lang="en-US" sz="2500" dirty="0" smtClean="0">
                <a:solidFill>
                  <a:schemeClr val="tx2">
                    <a:lumMod val="75000"/>
                  </a:schemeClr>
                </a:solidFill>
              </a:rPr>
              <a:t>Provide a </a:t>
            </a:r>
            <a:r>
              <a:rPr lang="en-US" sz="2500" b="1" i="1" dirty="0">
                <a:solidFill>
                  <a:schemeClr val="tx2">
                    <a:lumMod val="50000"/>
                  </a:schemeClr>
                </a:solidFill>
              </a:rPr>
              <a:t>trusted </a:t>
            </a:r>
            <a:r>
              <a:rPr lang="en-US" sz="2500" b="1" i="1" dirty="0" smtClean="0">
                <a:solidFill>
                  <a:schemeClr val="tx2">
                    <a:lumMod val="50000"/>
                  </a:schemeClr>
                </a:solidFill>
              </a:rPr>
              <a:t>Identity Resolution</a:t>
            </a:r>
            <a:r>
              <a:rPr lang="en-US" sz="2500" i="1" dirty="0" smtClean="0">
                <a:solidFill>
                  <a:schemeClr val="tx2">
                    <a:lumMod val="50000"/>
                  </a:schemeClr>
                </a:solidFill>
              </a:rPr>
              <a:t> </a:t>
            </a:r>
            <a:r>
              <a:rPr lang="en-US" sz="2500" dirty="0">
                <a:solidFill>
                  <a:schemeClr val="tx2">
                    <a:lumMod val="75000"/>
                  </a:schemeClr>
                </a:solidFill>
              </a:rPr>
              <a:t>capability for CMS’ expanding catalog of Master Data sources</a:t>
            </a:r>
            <a:r>
              <a:rPr lang="en-US" sz="2500" dirty="0" smtClean="0">
                <a:solidFill>
                  <a:schemeClr val="tx2">
                    <a:lumMod val="75000"/>
                  </a:schemeClr>
                </a:solidFill>
              </a:rPr>
              <a:t>.</a:t>
            </a:r>
            <a:endParaRPr lang="en-US" sz="2500" dirty="0">
              <a:solidFill>
                <a:schemeClr val="tx2">
                  <a:lumMod val="75000"/>
                </a:schemeClr>
              </a:solidFill>
            </a:endParaRPr>
          </a:p>
          <a:p>
            <a:pPr lvl="1"/>
            <a:r>
              <a:rPr lang="en-US" sz="2500" dirty="0">
                <a:solidFill>
                  <a:schemeClr val="tx2">
                    <a:lumMod val="75000"/>
                  </a:schemeClr>
                </a:solidFill>
              </a:rPr>
              <a:t>Provide </a:t>
            </a:r>
            <a:r>
              <a:rPr lang="en-US" sz="2500" b="1" i="1" dirty="0" smtClean="0">
                <a:solidFill>
                  <a:schemeClr val="tx2">
                    <a:lumMod val="50000"/>
                  </a:schemeClr>
                </a:solidFill>
              </a:rPr>
              <a:t>trusted Integration and Consolidation of </a:t>
            </a:r>
            <a:r>
              <a:rPr lang="en-US" sz="2500" b="1" i="1" dirty="0">
                <a:solidFill>
                  <a:schemeClr val="tx2">
                    <a:lumMod val="50000"/>
                  </a:schemeClr>
                </a:solidFill>
              </a:rPr>
              <a:t>Master Data</a:t>
            </a:r>
            <a:r>
              <a:rPr lang="en-US" sz="2500" i="1" dirty="0">
                <a:solidFill>
                  <a:schemeClr val="tx2">
                    <a:lumMod val="50000"/>
                  </a:schemeClr>
                </a:solidFill>
              </a:rPr>
              <a:t> </a:t>
            </a:r>
            <a:r>
              <a:rPr lang="en-US" sz="2500" dirty="0">
                <a:solidFill>
                  <a:schemeClr val="tx2">
                    <a:lumMod val="75000"/>
                  </a:schemeClr>
                </a:solidFill>
              </a:rPr>
              <a:t>from numerous disparate data sources to create a </a:t>
            </a:r>
            <a:r>
              <a:rPr lang="en-US" sz="2500" dirty="0" smtClean="0">
                <a:solidFill>
                  <a:schemeClr val="tx2">
                    <a:lumMod val="75000"/>
                  </a:schemeClr>
                </a:solidFill>
              </a:rPr>
              <a:t>consolidated, authoritative </a:t>
            </a:r>
            <a:r>
              <a:rPr lang="en-US" sz="2500" dirty="0">
                <a:solidFill>
                  <a:schemeClr val="tx2">
                    <a:lumMod val="75000"/>
                  </a:schemeClr>
                </a:solidFill>
              </a:rPr>
              <a:t>view of each entity.</a:t>
            </a:r>
          </a:p>
          <a:p>
            <a:pPr lvl="1"/>
            <a:r>
              <a:rPr lang="en-US" sz="2500" dirty="0">
                <a:solidFill>
                  <a:schemeClr val="tx2">
                    <a:lumMod val="75000"/>
                  </a:schemeClr>
                </a:solidFill>
              </a:rPr>
              <a:t>Provide </a:t>
            </a:r>
            <a:r>
              <a:rPr lang="en-US" sz="2500" b="1" i="1" dirty="0">
                <a:solidFill>
                  <a:schemeClr val="tx2">
                    <a:lumMod val="50000"/>
                  </a:schemeClr>
                </a:solidFill>
              </a:rPr>
              <a:t>flexible and easy </a:t>
            </a:r>
            <a:r>
              <a:rPr lang="en-US" sz="2500" b="1" i="1" dirty="0" smtClean="0">
                <a:solidFill>
                  <a:schemeClr val="tx2">
                    <a:lumMod val="50000"/>
                  </a:schemeClr>
                </a:solidFill>
              </a:rPr>
              <a:t>Access </a:t>
            </a:r>
            <a:r>
              <a:rPr lang="en-US" sz="2500" b="1" i="1" dirty="0">
                <a:solidFill>
                  <a:schemeClr val="tx2">
                    <a:lumMod val="50000"/>
                  </a:schemeClr>
                </a:solidFill>
              </a:rPr>
              <a:t>to Master Data</a:t>
            </a:r>
            <a:r>
              <a:rPr lang="en-US" sz="2500" i="1" dirty="0">
                <a:solidFill>
                  <a:schemeClr val="tx2">
                    <a:lumMod val="50000"/>
                  </a:schemeClr>
                </a:solidFill>
              </a:rPr>
              <a:t> </a:t>
            </a:r>
            <a:r>
              <a:rPr lang="en-US" sz="2500" dirty="0">
                <a:solidFill>
                  <a:schemeClr val="tx2">
                    <a:lumMod val="75000"/>
                  </a:schemeClr>
                </a:solidFill>
              </a:rPr>
              <a:t>(e.g., </a:t>
            </a:r>
            <a:r>
              <a:rPr lang="en-US" sz="2500" dirty="0" smtClean="0">
                <a:solidFill>
                  <a:schemeClr val="tx2">
                    <a:lumMod val="75000"/>
                  </a:schemeClr>
                </a:solidFill>
              </a:rPr>
              <a:t>near real-time web </a:t>
            </a:r>
            <a:r>
              <a:rPr lang="en-US" sz="2500" dirty="0">
                <a:solidFill>
                  <a:schemeClr val="tx2">
                    <a:lumMod val="75000"/>
                  </a:schemeClr>
                </a:solidFill>
              </a:rPr>
              <a:t>services, extracts for batch processing, BI reporting, and real time portal access to BI tools through CMS’ Enterprise BI Environment</a:t>
            </a:r>
            <a:r>
              <a:rPr lang="en-US" sz="2500" dirty="0" smtClean="0">
                <a:solidFill>
                  <a:schemeClr val="tx2">
                    <a:lumMod val="75000"/>
                  </a:schemeClr>
                </a:solidFill>
              </a:rPr>
              <a:t>). </a:t>
            </a:r>
          </a:p>
          <a:p>
            <a:pPr lvl="1"/>
            <a:r>
              <a:rPr lang="en-US" sz="2500" dirty="0" smtClean="0">
                <a:solidFill>
                  <a:schemeClr val="tx2">
                    <a:lumMod val="75000"/>
                  </a:schemeClr>
                </a:solidFill>
              </a:rPr>
              <a:t>Promote </a:t>
            </a:r>
            <a:r>
              <a:rPr lang="en-US" sz="2500" dirty="0">
                <a:solidFill>
                  <a:schemeClr val="tx2">
                    <a:lumMod val="75000"/>
                  </a:schemeClr>
                </a:solidFill>
              </a:rPr>
              <a:t>the development of </a:t>
            </a:r>
            <a:r>
              <a:rPr lang="en-US" sz="2500" b="1" i="1" dirty="0">
                <a:solidFill>
                  <a:schemeClr val="tx2">
                    <a:lumMod val="50000"/>
                  </a:schemeClr>
                </a:solidFill>
              </a:rPr>
              <a:t>E</a:t>
            </a:r>
            <a:r>
              <a:rPr lang="en-US" sz="2500" b="1" i="1" dirty="0" smtClean="0">
                <a:solidFill>
                  <a:schemeClr val="tx2">
                    <a:lumMod val="50000"/>
                  </a:schemeClr>
                </a:solidFill>
              </a:rPr>
              <a:t>nterprise Data Governance of </a:t>
            </a:r>
            <a:r>
              <a:rPr lang="en-US" sz="2500" b="1" i="1" dirty="0">
                <a:solidFill>
                  <a:schemeClr val="tx2">
                    <a:lumMod val="50000"/>
                  </a:schemeClr>
                </a:solidFill>
              </a:rPr>
              <a:t>Master </a:t>
            </a:r>
            <a:r>
              <a:rPr lang="en-US" sz="2500" b="1" i="1" dirty="0" smtClean="0">
                <a:solidFill>
                  <a:schemeClr val="tx2">
                    <a:lumMod val="50000"/>
                  </a:schemeClr>
                </a:solidFill>
              </a:rPr>
              <a:t>Data</a:t>
            </a:r>
            <a:endParaRPr lang="en-US" sz="2500" i="1" dirty="0">
              <a:solidFill>
                <a:schemeClr val="tx2">
                  <a:lumMod val="50000"/>
                </a:schemeClr>
              </a:solidFill>
            </a:endParaRPr>
          </a:p>
          <a:p>
            <a:pPr lvl="1"/>
            <a:r>
              <a:rPr lang="en-US" sz="2500" dirty="0">
                <a:solidFill>
                  <a:schemeClr val="tx2">
                    <a:lumMod val="75000"/>
                  </a:schemeClr>
                </a:solidFill>
              </a:rPr>
              <a:t>Promote the </a:t>
            </a:r>
            <a:r>
              <a:rPr lang="en-US" sz="2500" b="1" i="1" dirty="0">
                <a:solidFill>
                  <a:schemeClr val="tx2">
                    <a:lumMod val="50000"/>
                  </a:schemeClr>
                </a:solidFill>
              </a:rPr>
              <a:t>improvement of data </a:t>
            </a:r>
            <a:r>
              <a:rPr lang="en-US" sz="2500" b="1" i="1" dirty="0" smtClean="0">
                <a:solidFill>
                  <a:schemeClr val="tx2">
                    <a:lumMod val="50000"/>
                  </a:schemeClr>
                </a:solidFill>
              </a:rPr>
              <a:t>quality, integrity, </a:t>
            </a:r>
            <a:r>
              <a:rPr lang="en-US" sz="2500" b="1" i="1" dirty="0">
                <a:solidFill>
                  <a:schemeClr val="tx2">
                    <a:lumMod val="50000"/>
                  </a:schemeClr>
                </a:solidFill>
              </a:rPr>
              <a:t>and </a:t>
            </a:r>
            <a:r>
              <a:rPr lang="en-US" sz="2500" b="1" i="1" dirty="0" smtClean="0">
                <a:solidFill>
                  <a:schemeClr val="tx2">
                    <a:lumMod val="50000"/>
                  </a:schemeClr>
                </a:solidFill>
              </a:rPr>
              <a:t>understanding (Data Stewardship) </a:t>
            </a:r>
            <a:endParaRPr lang="en-US" sz="2500" i="1" dirty="0">
              <a:solidFill>
                <a:schemeClr val="tx2">
                  <a:lumMod val="50000"/>
                </a:schemeClr>
              </a:solidFill>
            </a:endParaRPr>
          </a:p>
          <a:p>
            <a:endParaRPr lang="en-US" dirty="0">
              <a:solidFill>
                <a:schemeClr val="tx2">
                  <a:lumMod val="75000"/>
                </a:schemeClr>
              </a:solidFill>
            </a:endParaRPr>
          </a:p>
        </p:txBody>
      </p:sp>
      <p:sp>
        <p:nvSpPr>
          <p:cNvPr id="3" name="Title 2"/>
          <p:cNvSpPr>
            <a:spLocks noGrp="1"/>
          </p:cNvSpPr>
          <p:nvPr>
            <p:ph type="title"/>
          </p:nvPr>
        </p:nvSpPr>
        <p:spPr>
          <a:xfrm>
            <a:off x="457200" y="189943"/>
            <a:ext cx="8229600" cy="1143000"/>
          </a:xfrm>
          <a:noFill/>
        </p:spPr>
        <p:txBody>
          <a:bodyPr>
            <a:normAutofit fontScale="90000"/>
          </a:bodyPr>
          <a:lstStyle/>
          <a:p>
            <a:r>
              <a:rPr lang="en-US" sz="3600" dirty="0" smtClean="0"/>
              <a:t>What is </a:t>
            </a:r>
            <a:r>
              <a:rPr lang="en-US" sz="3600" i="1" dirty="0" smtClean="0"/>
              <a:t>“Master Data Management” </a:t>
            </a:r>
            <a:r>
              <a:rPr lang="en-US" sz="3600" dirty="0" smtClean="0"/>
              <a:t>at CMS?</a:t>
            </a:r>
            <a:endParaRPr lang="en-US" sz="3600" dirty="0"/>
          </a:p>
        </p:txBody>
      </p:sp>
    </p:spTree>
    <p:extLst>
      <p:ext uri="{BB962C8B-B14F-4D97-AF65-F5344CB8AC3E}">
        <p14:creationId xmlns:p14="http://schemas.microsoft.com/office/powerpoint/2010/main" val="3733665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IT Program Support</a:t>
            </a:r>
            <a:endParaRPr lang="en-US" dirty="0"/>
          </a:p>
        </p:txBody>
      </p:sp>
      <p:sp>
        <p:nvSpPr>
          <p:cNvPr id="4" name="Slide Number Placeholder 3"/>
          <p:cNvSpPr>
            <a:spLocks noGrp="1"/>
          </p:cNvSpPr>
          <p:nvPr>
            <p:ph type="sldNum" sz="quarter" idx="4"/>
          </p:nvPr>
        </p:nvSpPr>
        <p:spPr/>
        <p:txBody>
          <a:bodyPr/>
          <a:lstStyle/>
          <a:p>
            <a:fld id="{E8555075-F7D8-774D-92CE-0FFE5404D32F}" type="slidenum">
              <a:rPr lang="en-US" smtClean="0"/>
              <a:pPr/>
              <a:t>2</a:t>
            </a:fld>
            <a:endParaRPr lang="en-US" dirty="0"/>
          </a:p>
        </p:txBody>
      </p:sp>
      <p:sp>
        <p:nvSpPr>
          <p:cNvPr id="6" name="Content Placeholder 2"/>
          <p:cNvSpPr>
            <a:spLocks noGrp="1"/>
          </p:cNvSpPr>
          <p:nvPr>
            <p:ph idx="1"/>
          </p:nvPr>
        </p:nvSpPr>
        <p:spPr>
          <a:xfrm>
            <a:off x="5105400" y="1905000"/>
            <a:ext cx="3810000" cy="4495800"/>
          </a:xfrm>
        </p:spPr>
        <p:txBody>
          <a:bodyPr>
            <a:noAutofit/>
          </a:bodyPr>
          <a:lstStyle/>
          <a:p>
            <a:pPr marL="0" indent="0">
              <a:buNone/>
            </a:pPr>
            <a:r>
              <a:rPr lang="en-US" sz="2800" dirty="0" smtClean="0">
                <a:solidFill>
                  <a:schemeClr val="accent1">
                    <a:lumMod val="75000"/>
                  </a:schemeClr>
                </a:solidFill>
              </a:rPr>
              <a:t>Foundational IT Support</a:t>
            </a:r>
          </a:p>
          <a:p>
            <a:pPr marL="0" indent="0">
              <a:buNone/>
            </a:pPr>
            <a:endParaRPr lang="en-US" sz="2800" dirty="0" smtClean="0">
              <a:solidFill>
                <a:schemeClr val="accent1">
                  <a:lumMod val="75000"/>
                </a:schemeClr>
              </a:solidFill>
            </a:endParaRPr>
          </a:p>
          <a:p>
            <a:pPr lvl="1"/>
            <a:r>
              <a:rPr lang="en-US" sz="2400" dirty="0" smtClean="0">
                <a:solidFill>
                  <a:schemeClr val="accent1">
                    <a:lumMod val="75000"/>
                  </a:schemeClr>
                </a:solidFill>
              </a:rPr>
              <a:t>Technical Delivery</a:t>
            </a:r>
          </a:p>
          <a:p>
            <a:pPr lvl="1"/>
            <a:r>
              <a:rPr lang="en-US" sz="2400" dirty="0">
                <a:solidFill>
                  <a:schemeClr val="accent1">
                    <a:lumMod val="75000"/>
                  </a:schemeClr>
                </a:solidFill>
              </a:rPr>
              <a:t>Hosting</a:t>
            </a:r>
          </a:p>
          <a:p>
            <a:pPr lvl="1"/>
            <a:r>
              <a:rPr lang="en-US" sz="2400" dirty="0" smtClean="0">
                <a:solidFill>
                  <a:schemeClr val="accent1">
                    <a:lumMod val="75000"/>
                  </a:schemeClr>
                </a:solidFill>
              </a:rPr>
              <a:t>Methodology</a:t>
            </a:r>
          </a:p>
          <a:p>
            <a:pPr lvl="1"/>
            <a:r>
              <a:rPr lang="en-US" sz="2400" dirty="0" smtClean="0">
                <a:solidFill>
                  <a:schemeClr val="accent1">
                    <a:lumMod val="75000"/>
                  </a:schemeClr>
                </a:solidFill>
              </a:rPr>
              <a:t>Shared Services</a:t>
            </a:r>
          </a:p>
          <a:p>
            <a:pPr marL="0" indent="0">
              <a:buNone/>
            </a:pPr>
            <a:endParaRPr lang="en-US" sz="3600" dirty="0" smtClean="0">
              <a:solidFill>
                <a:schemeClr val="accent1">
                  <a:lumMod val="75000"/>
                </a:schemeClr>
              </a:solidFill>
            </a:endParaRPr>
          </a:p>
        </p:txBody>
      </p:sp>
      <p:pic>
        <p:nvPicPr>
          <p:cNvPr id="3" name="Picture 2" descr="Mediare&#10;Medicaid&#10;Marketplace&#10;Innovations center&#10;program integrity&#10;Quality Program&#10;" title="Foundational IT support ch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524000"/>
            <a:ext cx="4572000" cy="4565904"/>
          </a:xfrm>
          <a:prstGeom prst="rect">
            <a:avLst/>
          </a:prstGeom>
        </p:spPr>
      </p:pic>
    </p:spTree>
    <p:extLst>
      <p:ext uri="{BB962C8B-B14F-4D97-AF65-F5344CB8AC3E}">
        <p14:creationId xmlns:p14="http://schemas.microsoft.com/office/powerpoint/2010/main" val="3269583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October 2015</a:t>
            </a:r>
            <a:endParaRPr lang="en-US" dirty="0"/>
          </a:p>
        </p:txBody>
      </p:sp>
      <p:sp>
        <p:nvSpPr>
          <p:cNvPr id="3" name="Slide Number Placeholder 2"/>
          <p:cNvSpPr>
            <a:spLocks noGrp="1"/>
          </p:cNvSpPr>
          <p:nvPr>
            <p:ph type="sldNum" sz="quarter" idx="12"/>
          </p:nvPr>
        </p:nvSpPr>
        <p:spPr/>
        <p:txBody>
          <a:bodyPr/>
          <a:lstStyle/>
          <a:p>
            <a:fld id="{B04635DB-A3F0-4075-815E-840842C9021E}" type="slidenum">
              <a:rPr lang="en-US" smtClean="0"/>
              <a:pPr/>
              <a:t>20</a:t>
            </a:fld>
            <a:endParaRPr lang="en-US" dirty="0"/>
          </a:p>
        </p:txBody>
      </p:sp>
      <p:sp>
        <p:nvSpPr>
          <p:cNvPr id="5" name="Title 4"/>
          <p:cNvSpPr>
            <a:spLocks noGrp="1"/>
          </p:cNvSpPr>
          <p:nvPr>
            <p:ph type="title"/>
          </p:nvPr>
        </p:nvSpPr>
        <p:spPr>
          <a:xfrm>
            <a:off x="457200" y="141910"/>
            <a:ext cx="8229600" cy="1143000"/>
          </a:xfrm>
          <a:noFill/>
        </p:spPr>
        <p:txBody>
          <a:bodyPr/>
          <a:lstStyle/>
          <a:p>
            <a:r>
              <a:rPr lang="en-US" dirty="0" smtClean="0"/>
              <a:t>MDM Summary</a:t>
            </a:r>
            <a:endParaRPr lang="en-US" dirty="0"/>
          </a:p>
        </p:txBody>
      </p:sp>
      <p:sp>
        <p:nvSpPr>
          <p:cNvPr id="15" name="TextBox 14"/>
          <p:cNvSpPr txBox="1"/>
          <p:nvPr/>
        </p:nvSpPr>
        <p:spPr>
          <a:xfrm>
            <a:off x="5369811" y="1465594"/>
            <a:ext cx="3226541" cy="646331"/>
          </a:xfrm>
          <a:prstGeom prst="rect">
            <a:avLst/>
          </a:prstGeom>
          <a:noFill/>
        </p:spPr>
        <p:txBody>
          <a:bodyPr wrap="square" rtlCol="0">
            <a:spAutoFit/>
          </a:bodyPr>
          <a:lstStyle/>
          <a:p>
            <a:pPr algn="ctr"/>
            <a:r>
              <a:rPr lang="en-US" sz="1200" b="1" i="1" u="sng" dirty="0" smtClean="0">
                <a:solidFill>
                  <a:srgbClr val="FF0000"/>
                </a:solidFill>
                <a:latin typeface="Arial" pitchFamily="34" charset="0"/>
                <a:cs typeface="Arial" pitchFamily="34" charset="0"/>
              </a:rPr>
              <a:t>MDM does not change source system data</a:t>
            </a:r>
            <a:r>
              <a:rPr lang="en-US" sz="1200" b="1" dirty="0" smtClean="0">
                <a:latin typeface="Arial" pitchFamily="34" charset="0"/>
                <a:cs typeface="Arial" pitchFamily="34" charset="0"/>
              </a:rPr>
              <a:t>, and</a:t>
            </a:r>
            <a:r>
              <a:rPr lang="en-US" sz="1200" b="1" dirty="0" smtClean="0">
                <a:solidFill>
                  <a:schemeClr val="tx1"/>
                </a:solidFill>
                <a:latin typeface="Arial" pitchFamily="34" charset="0"/>
                <a:cs typeface="Arial" pitchFamily="34" charset="0"/>
              </a:rPr>
              <a:t> will not replace program-specific SOR applications</a:t>
            </a:r>
            <a:r>
              <a:rPr lang="en-US" sz="1200" b="1" dirty="0" smtClean="0">
                <a:solidFill>
                  <a:schemeClr val="accent1">
                    <a:lumMod val="50000"/>
                  </a:schemeClr>
                </a:solidFill>
                <a:latin typeface="Arial" pitchFamily="34" charset="0"/>
                <a:cs typeface="Arial" pitchFamily="34" charset="0"/>
              </a:rPr>
              <a:t>.</a:t>
            </a:r>
            <a:endParaRPr lang="en-US" sz="1200" b="1" dirty="0">
              <a:solidFill>
                <a:schemeClr val="accent1">
                  <a:lumMod val="50000"/>
                </a:schemeClr>
              </a:solidFill>
              <a:latin typeface="Arial" pitchFamily="34" charset="0"/>
              <a:cs typeface="Arial" pitchFamily="34" charset="0"/>
            </a:endParaRPr>
          </a:p>
        </p:txBody>
      </p:sp>
      <p:sp>
        <p:nvSpPr>
          <p:cNvPr id="16" name="TextBox 15"/>
          <p:cNvSpPr txBox="1"/>
          <p:nvPr/>
        </p:nvSpPr>
        <p:spPr>
          <a:xfrm>
            <a:off x="5176882" y="2031261"/>
            <a:ext cx="3633784" cy="461665"/>
          </a:xfrm>
          <a:prstGeom prst="rect">
            <a:avLst/>
          </a:prstGeom>
          <a:noFill/>
        </p:spPr>
        <p:txBody>
          <a:bodyPr wrap="square" rtlCol="0">
            <a:spAutoFit/>
          </a:bodyPr>
          <a:lstStyle/>
          <a:p>
            <a:pPr algn="ctr"/>
            <a:r>
              <a:rPr lang="en-US" sz="1200" b="1" dirty="0" smtClean="0">
                <a:solidFill>
                  <a:schemeClr val="tx2">
                    <a:lumMod val="75000"/>
                  </a:schemeClr>
                </a:solidFill>
                <a:latin typeface="Arial" pitchFamily="34" charset="0"/>
                <a:cs typeface="Arial" pitchFamily="34" charset="0"/>
              </a:rPr>
              <a:t>MDM provides a </a:t>
            </a:r>
            <a:r>
              <a:rPr lang="en-US" sz="1200" b="1" dirty="0" smtClean="0">
                <a:solidFill>
                  <a:schemeClr val="tx1"/>
                </a:solidFill>
                <a:latin typeface="Arial" pitchFamily="34" charset="0"/>
                <a:cs typeface="Arial" pitchFamily="34" charset="0"/>
              </a:rPr>
              <a:t>“Master Data Environment” (MDE) for 4 Domains of CMS Data</a:t>
            </a:r>
            <a:r>
              <a:rPr lang="en-US" sz="1200" b="1" dirty="0" smtClean="0">
                <a:solidFill>
                  <a:schemeClr val="tx2">
                    <a:lumMod val="75000"/>
                  </a:schemeClr>
                </a:solidFill>
                <a:latin typeface="Arial" pitchFamily="34" charset="0"/>
                <a:cs typeface="Arial" pitchFamily="34" charset="0"/>
              </a:rPr>
              <a:t>:</a:t>
            </a:r>
          </a:p>
        </p:txBody>
      </p:sp>
      <p:sp>
        <p:nvSpPr>
          <p:cNvPr id="17" name="TextBox 16"/>
          <p:cNvSpPr txBox="1"/>
          <p:nvPr/>
        </p:nvSpPr>
        <p:spPr>
          <a:xfrm>
            <a:off x="5243557" y="4073565"/>
            <a:ext cx="3567109" cy="1738938"/>
          </a:xfrm>
          <a:prstGeom prst="rect">
            <a:avLst/>
          </a:prstGeom>
          <a:noFill/>
        </p:spPr>
        <p:txBody>
          <a:bodyPr wrap="square" rtlCol="0">
            <a:spAutoFit/>
          </a:bodyPr>
          <a:lstStyle/>
          <a:p>
            <a:r>
              <a:rPr lang="en-US" sz="1100" b="1" dirty="0" smtClean="0">
                <a:solidFill>
                  <a:schemeClr val="tx2">
                    <a:lumMod val="75000"/>
                  </a:schemeClr>
                </a:solidFill>
                <a:latin typeface="Arial" pitchFamily="34" charset="0"/>
                <a:cs typeface="Arial" pitchFamily="34" charset="0"/>
              </a:rPr>
              <a:t>1) </a:t>
            </a:r>
            <a:r>
              <a:rPr lang="en-US" sz="1100" b="1" dirty="0" smtClean="0">
                <a:solidFill>
                  <a:srgbClr val="C00000"/>
                </a:solidFill>
                <a:latin typeface="Arial" pitchFamily="34" charset="0"/>
                <a:cs typeface="Arial" pitchFamily="34" charset="0"/>
              </a:rPr>
              <a:t>MDM Enterprise Master Person Indexes (EMPI)</a:t>
            </a:r>
            <a:br>
              <a:rPr lang="en-US" sz="1100" b="1" dirty="0" smtClean="0">
                <a:solidFill>
                  <a:srgbClr val="C00000"/>
                </a:solidFill>
                <a:latin typeface="Arial" pitchFamily="34" charset="0"/>
                <a:cs typeface="Arial" pitchFamily="34" charset="0"/>
              </a:rPr>
            </a:br>
            <a:r>
              <a:rPr lang="en-US" sz="1100" b="1" dirty="0" smtClean="0">
                <a:solidFill>
                  <a:srgbClr val="C00000"/>
                </a:solidFill>
                <a:latin typeface="Arial" pitchFamily="34" charset="0"/>
                <a:cs typeface="Arial" pitchFamily="34" charset="0"/>
              </a:rPr>
              <a:t>    </a:t>
            </a:r>
            <a:r>
              <a:rPr lang="en-US" sz="1100" b="1" dirty="0" smtClean="0">
                <a:solidFill>
                  <a:schemeClr val="tx2">
                    <a:lumMod val="75000"/>
                  </a:schemeClr>
                </a:solidFill>
                <a:latin typeface="Arial" pitchFamily="34" charset="0"/>
                <a:cs typeface="Arial" pitchFamily="34" charset="0"/>
              </a:rPr>
              <a:t>that will provide identity resolution and linking</a:t>
            </a:r>
            <a:br>
              <a:rPr lang="en-US" sz="1100" b="1" dirty="0" smtClean="0">
                <a:solidFill>
                  <a:schemeClr val="tx2">
                    <a:lumMod val="75000"/>
                  </a:schemeClr>
                </a:solidFill>
                <a:latin typeface="Arial" pitchFamily="34" charset="0"/>
                <a:cs typeface="Arial" pitchFamily="34" charset="0"/>
              </a:rPr>
            </a:br>
            <a:r>
              <a:rPr lang="en-US" sz="1100" b="1" dirty="0" smtClean="0">
                <a:solidFill>
                  <a:schemeClr val="tx2">
                    <a:lumMod val="75000"/>
                  </a:schemeClr>
                </a:solidFill>
                <a:latin typeface="Arial" pitchFamily="34" charset="0"/>
                <a:cs typeface="Arial" pitchFamily="34" charset="0"/>
              </a:rPr>
              <a:t>    using </a:t>
            </a:r>
            <a:r>
              <a:rPr lang="en-US" sz="1100" b="1" dirty="0">
                <a:solidFill>
                  <a:schemeClr val="tx2">
                    <a:lumMod val="75000"/>
                  </a:schemeClr>
                </a:solidFill>
                <a:latin typeface="Arial" pitchFamily="34" charset="0"/>
                <a:cs typeface="Arial" pitchFamily="34" charset="0"/>
              </a:rPr>
              <a:t>key </a:t>
            </a:r>
            <a:r>
              <a:rPr lang="en-US" sz="1100" b="1" dirty="0" smtClean="0">
                <a:solidFill>
                  <a:schemeClr val="tx2">
                    <a:lumMod val="75000"/>
                  </a:schemeClr>
                </a:solidFill>
                <a:latin typeface="Arial" pitchFamily="34" charset="0"/>
                <a:cs typeface="Arial" pitchFamily="34" charset="0"/>
              </a:rPr>
              <a:t>data in each </a:t>
            </a:r>
            <a:r>
              <a:rPr lang="en-US" sz="1100" b="1" dirty="0">
                <a:solidFill>
                  <a:schemeClr val="tx2">
                    <a:lumMod val="75000"/>
                  </a:schemeClr>
                </a:solidFill>
                <a:latin typeface="Arial" pitchFamily="34" charset="0"/>
                <a:cs typeface="Arial" pitchFamily="34" charset="0"/>
              </a:rPr>
              <a:t>domain </a:t>
            </a:r>
            <a:r>
              <a:rPr lang="en-US" sz="1100" b="1" dirty="0" smtClean="0">
                <a:solidFill>
                  <a:schemeClr val="tx2">
                    <a:lumMod val="75000"/>
                  </a:schemeClr>
                </a:solidFill>
                <a:latin typeface="Arial" pitchFamily="34" charset="0"/>
                <a:cs typeface="Arial" pitchFamily="34" charset="0"/>
              </a:rPr>
              <a:t>from multiple </a:t>
            </a:r>
            <a:br>
              <a:rPr lang="en-US" sz="1100" b="1" dirty="0" smtClean="0">
                <a:solidFill>
                  <a:schemeClr val="tx2">
                    <a:lumMod val="75000"/>
                  </a:schemeClr>
                </a:solidFill>
                <a:latin typeface="Arial" pitchFamily="34" charset="0"/>
                <a:cs typeface="Arial" pitchFamily="34" charset="0"/>
              </a:rPr>
            </a:br>
            <a:r>
              <a:rPr lang="en-US" sz="1100" b="1" dirty="0" smtClean="0">
                <a:solidFill>
                  <a:schemeClr val="tx2">
                    <a:lumMod val="75000"/>
                  </a:schemeClr>
                </a:solidFill>
                <a:latin typeface="Arial" pitchFamily="34" charset="0"/>
                <a:cs typeface="Arial" pitchFamily="34" charset="0"/>
              </a:rPr>
              <a:t>    data sources</a:t>
            </a:r>
            <a:br>
              <a:rPr lang="en-US" sz="1100" b="1" dirty="0" smtClean="0">
                <a:solidFill>
                  <a:schemeClr val="tx2">
                    <a:lumMod val="75000"/>
                  </a:schemeClr>
                </a:solidFill>
                <a:latin typeface="Arial" pitchFamily="34" charset="0"/>
                <a:cs typeface="Arial" pitchFamily="34" charset="0"/>
              </a:rPr>
            </a:br>
            <a:r>
              <a:rPr lang="en-US" sz="800" b="1" dirty="0">
                <a:solidFill>
                  <a:schemeClr val="tx2">
                    <a:lumMod val="75000"/>
                  </a:schemeClr>
                </a:solidFill>
                <a:latin typeface="Arial" pitchFamily="34" charset="0"/>
                <a:cs typeface="Arial" pitchFamily="34" charset="0"/>
              </a:rPr>
              <a:t/>
            </a:r>
            <a:br>
              <a:rPr lang="en-US" sz="800" b="1" dirty="0">
                <a:solidFill>
                  <a:schemeClr val="tx2">
                    <a:lumMod val="75000"/>
                  </a:schemeClr>
                </a:solidFill>
                <a:latin typeface="Arial" pitchFamily="34" charset="0"/>
                <a:cs typeface="Arial" pitchFamily="34" charset="0"/>
              </a:rPr>
            </a:br>
            <a:r>
              <a:rPr lang="en-US" sz="1100" b="1" dirty="0">
                <a:solidFill>
                  <a:schemeClr val="tx2">
                    <a:lumMod val="75000"/>
                  </a:schemeClr>
                </a:solidFill>
                <a:latin typeface="Arial" pitchFamily="34" charset="0"/>
                <a:cs typeface="Arial" pitchFamily="34" charset="0"/>
              </a:rPr>
              <a:t>2) </a:t>
            </a:r>
            <a:r>
              <a:rPr lang="en-US" sz="1100" b="1" dirty="0" smtClean="0">
                <a:solidFill>
                  <a:srgbClr val="C00000"/>
                </a:solidFill>
                <a:latin typeface="Arial" pitchFamily="34" charset="0"/>
                <a:cs typeface="Arial" pitchFamily="34" charset="0"/>
              </a:rPr>
              <a:t>MDM Profiles and Relationships </a:t>
            </a:r>
            <a:r>
              <a:rPr lang="en-US" sz="1100" b="1" dirty="0" smtClean="0">
                <a:solidFill>
                  <a:schemeClr val="tx2">
                    <a:lumMod val="75000"/>
                  </a:schemeClr>
                </a:solidFill>
                <a:latin typeface="Arial" pitchFamily="34" charset="0"/>
                <a:cs typeface="Arial" pitchFamily="34" charset="0"/>
              </a:rPr>
              <a:t>that will store</a:t>
            </a:r>
            <a:br>
              <a:rPr lang="en-US" sz="1100" b="1" dirty="0" smtClean="0">
                <a:solidFill>
                  <a:schemeClr val="tx2">
                    <a:lumMod val="75000"/>
                  </a:schemeClr>
                </a:solidFill>
                <a:latin typeface="Arial" pitchFamily="34" charset="0"/>
                <a:cs typeface="Arial" pitchFamily="34" charset="0"/>
              </a:rPr>
            </a:br>
            <a:r>
              <a:rPr lang="en-US" sz="1100" b="1" dirty="0" smtClean="0">
                <a:solidFill>
                  <a:schemeClr val="tx2">
                    <a:lumMod val="75000"/>
                  </a:schemeClr>
                </a:solidFill>
                <a:latin typeface="Arial" pitchFamily="34" charset="0"/>
                <a:cs typeface="Arial" pitchFamily="34" charset="0"/>
              </a:rPr>
              <a:t>    domain-specific profiles and relationships </a:t>
            </a:r>
            <a:br>
              <a:rPr lang="en-US" sz="1100" b="1" dirty="0" smtClean="0">
                <a:solidFill>
                  <a:schemeClr val="tx2">
                    <a:lumMod val="75000"/>
                  </a:schemeClr>
                </a:solidFill>
                <a:latin typeface="Arial" pitchFamily="34" charset="0"/>
                <a:cs typeface="Arial" pitchFamily="34" charset="0"/>
              </a:rPr>
            </a:br>
            <a:r>
              <a:rPr lang="en-US" sz="1100" b="1" dirty="0" smtClean="0">
                <a:solidFill>
                  <a:schemeClr val="tx2">
                    <a:lumMod val="75000"/>
                  </a:schemeClr>
                </a:solidFill>
                <a:latin typeface="Arial" pitchFamily="34" charset="0"/>
                <a:cs typeface="Arial" pitchFamily="34" charset="0"/>
              </a:rPr>
              <a:t>    between each </a:t>
            </a:r>
            <a:r>
              <a:rPr lang="en-US" sz="1100" b="1" dirty="0">
                <a:solidFill>
                  <a:schemeClr val="tx2">
                    <a:lumMod val="75000"/>
                  </a:schemeClr>
                </a:solidFill>
                <a:latin typeface="Arial" pitchFamily="34" charset="0"/>
                <a:cs typeface="Arial" pitchFamily="34" charset="0"/>
              </a:rPr>
              <a:t>data </a:t>
            </a:r>
            <a:r>
              <a:rPr lang="en-US" sz="1100" b="1" dirty="0" smtClean="0">
                <a:solidFill>
                  <a:schemeClr val="tx2">
                    <a:lumMod val="75000"/>
                  </a:schemeClr>
                </a:solidFill>
                <a:latin typeface="Arial" pitchFamily="34" charset="0"/>
                <a:cs typeface="Arial" pitchFamily="34" charset="0"/>
              </a:rPr>
              <a:t>domain</a:t>
            </a:r>
            <a:br>
              <a:rPr lang="en-US" sz="1100" b="1" dirty="0" smtClean="0">
                <a:solidFill>
                  <a:schemeClr val="tx2">
                    <a:lumMod val="75000"/>
                  </a:schemeClr>
                </a:solidFill>
                <a:latin typeface="Arial" pitchFamily="34" charset="0"/>
                <a:cs typeface="Arial" pitchFamily="34" charset="0"/>
              </a:rPr>
            </a:br>
            <a:r>
              <a:rPr lang="en-US" sz="1100" b="1" dirty="0">
                <a:solidFill>
                  <a:schemeClr val="tx2">
                    <a:lumMod val="75000"/>
                  </a:schemeClr>
                </a:solidFill>
                <a:latin typeface="Arial" pitchFamily="34" charset="0"/>
                <a:cs typeface="Arial" pitchFamily="34" charset="0"/>
              </a:rPr>
              <a:t/>
            </a:r>
            <a:br>
              <a:rPr lang="en-US" sz="1100" b="1" dirty="0">
                <a:solidFill>
                  <a:schemeClr val="tx2">
                    <a:lumMod val="75000"/>
                  </a:schemeClr>
                </a:solidFill>
                <a:latin typeface="Arial" pitchFamily="34" charset="0"/>
                <a:cs typeface="Arial" pitchFamily="34" charset="0"/>
              </a:rPr>
            </a:br>
            <a:r>
              <a:rPr lang="en-US" sz="1100" b="1" dirty="0">
                <a:solidFill>
                  <a:schemeClr val="tx2">
                    <a:lumMod val="75000"/>
                  </a:schemeClr>
                </a:solidFill>
                <a:latin typeface="Arial" pitchFamily="34" charset="0"/>
                <a:cs typeface="Arial" pitchFamily="34" charset="0"/>
              </a:rPr>
              <a:t>3) </a:t>
            </a:r>
            <a:r>
              <a:rPr lang="en-US" sz="1100" b="1" dirty="0" smtClean="0">
                <a:solidFill>
                  <a:srgbClr val="C00000"/>
                </a:solidFill>
                <a:latin typeface="Arial" pitchFamily="34" charset="0"/>
                <a:cs typeface="Arial" pitchFamily="34" charset="0"/>
              </a:rPr>
              <a:t>MDM Data Access methods</a:t>
            </a:r>
            <a:r>
              <a:rPr lang="en-US" sz="1100" b="1" dirty="0" smtClean="0">
                <a:solidFill>
                  <a:schemeClr val="tx2">
                    <a:lumMod val="75000"/>
                  </a:schemeClr>
                </a:solidFill>
                <a:latin typeface="Arial" pitchFamily="34" charset="0"/>
                <a:cs typeface="Arial" pitchFamily="34" charset="0"/>
              </a:rPr>
              <a:t>:</a:t>
            </a:r>
            <a:endParaRPr lang="en-US" sz="1100" dirty="0">
              <a:solidFill>
                <a:schemeClr val="tx2">
                  <a:lumMod val="75000"/>
                </a:schemeClr>
              </a:solidFill>
            </a:endParaRPr>
          </a:p>
        </p:txBody>
      </p:sp>
      <p:sp>
        <p:nvSpPr>
          <p:cNvPr id="18" name="TextBox 17"/>
          <p:cNvSpPr txBox="1"/>
          <p:nvPr/>
        </p:nvSpPr>
        <p:spPr>
          <a:xfrm>
            <a:off x="5849608" y="2409285"/>
            <a:ext cx="2047875" cy="769441"/>
          </a:xfrm>
          <a:prstGeom prst="rect">
            <a:avLst/>
          </a:prstGeom>
          <a:noFill/>
        </p:spPr>
        <p:txBody>
          <a:bodyPr wrap="square" rtlCol="0">
            <a:spAutoFit/>
          </a:bodyPr>
          <a:lstStyle/>
          <a:p>
            <a:r>
              <a:rPr lang="en-US" sz="1100" b="1" dirty="0">
                <a:solidFill>
                  <a:srgbClr val="C00000"/>
                </a:solidFill>
                <a:latin typeface="Arial" pitchFamily="34" charset="0"/>
                <a:cs typeface="Arial" pitchFamily="34" charset="0"/>
              </a:rPr>
              <a:t>1. Beneficiaries</a:t>
            </a:r>
            <a:br>
              <a:rPr lang="en-US" sz="1100" b="1" dirty="0">
                <a:solidFill>
                  <a:srgbClr val="C00000"/>
                </a:solidFill>
                <a:latin typeface="Arial" pitchFamily="34" charset="0"/>
                <a:cs typeface="Arial" pitchFamily="34" charset="0"/>
              </a:rPr>
            </a:br>
            <a:r>
              <a:rPr lang="en-US" sz="1100" b="1" dirty="0">
                <a:solidFill>
                  <a:srgbClr val="C00000"/>
                </a:solidFill>
                <a:latin typeface="Arial" pitchFamily="34" charset="0"/>
                <a:cs typeface="Arial" pitchFamily="34" charset="0"/>
              </a:rPr>
              <a:t>2. Providers</a:t>
            </a:r>
            <a:br>
              <a:rPr lang="en-US" sz="1100" b="1" dirty="0">
                <a:solidFill>
                  <a:srgbClr val="C00000"/>
                </a:solidFill>
                <a:latin typeface="Arial" pitchFamily="34" charset="0"/>
                <a:cs typeface="Arial" pitchFamily="34" charset="0"/>
              </a:rPr>
            </a:br>
            <a:r>
              <a:rPr lang="en-US" sz="1100" b="1" dirty="0">
                <a:solidFill>
                  <a:srgbClr val="C00000"/>
                </a:solidFill>
                <a:latin typeface="Arial" pitchFamily="34" charset="0"/>
                <a:cs typeface="Arial" pitchFamily="34" charset="0"/>
              </a:rPr>
              <a:t>3. </a:t>
            </a:r>
            <a:r>
              <a:rPr lang="en-US" sz="1100" b="1" dirty="0" smtClean="0">
                <a:solidFill>
                  <a:srgbClr val="C00000"/>
                </a:solidFill>
                <a:latin typeface="Arial" pitchFamily="34" charset="0"/>
                <a:cs typeface="Arial" pitchFamily="34" charset="0"/>
              </a:rPr>
              <a:t>Organizations/Plans</a:t>
            </a:r>
            <a:r>
              <a:rPr lang="en-US" sz="1100" b="1" dirty="0">
                <a:solidFill>
                  <a:srgbClr val="C00000"/>
                </a:solidFill>
                <a:latin typeface="Arial" pitchFamily="34" charset="0"/>
                <a:cs typeface="Arial" pitchFamily="34" charset="0"/>
              </a:rPr>
              <a:t/>
            </a:r>
            <a:br>
              <a:rPr lang="en-US" sz="1100" b="1" dirty="0">
                <a:solidFill>
                  <a:srgbClr val="C00000"/>
                </a:solidFill>
                <a:latin typeface="Arial" pitchFamily="34" charset="0"/>
                <a:cs typeface="Arial" pitchFamily="34" charset="0"/>
              </a:rPr>
            </a:br>
            <a:r>
              <a:rPr lang="en-US" sz="1100" b="1" dirty="0">
                <a:solidFill>
                  <a:srgbClr val="C00000"/>
                </a:solidFill>
                <a:latin typeface="Arial" pitchFamily="34" charset="0"/>
                <a:cs typeface="Arial" pitchFamily="34" charset="0"/>
              </a:rPr>
              <a:t>4. </a:t>
            </a:r>
            <a:r>
              <a:rPr lang="en-US" sz="1100" b="1" dirty="0" smtClean="0">
                <a:solidFill>
                  <a:srgbClr val="C00000"/>
                </a:solidFill>
                <a:latin typeface="Arial" pitchFamily="34" charset="0"/>
                <a:cs typeface="Arial" pitchFamily="34" charset="0"/>
              </a:rPr>
              <a:t>Programs</a:t>
            </a:r>
            <a:endParaRPr lang="en-US" sz="1100" b="1" dirty="0">
              <a:solidFill>
                <a:srgbClr val="C00000"/>
              </a:solidFill>
              <a:latin typeface="Arial" pitchFamily="34" charset="0"/>
              <a:cs typeface="Arial" pitchFamily="34" charset="0"/>
            </a:endParaRPr>
          </a:p>
        </p:txBody>
      </p:sp>
      <p:sp>
        <p:nvSpPr>
          <p:cNvPr id="19" name="TextBox 18"/>
          <p:cNvSpPr txBox="1"/>
          <p:nvPr/>
        </p:nvSpPr>
        <p:spPr>
          <a:xfrm>
            <a:off x="5243558" y="3821549"/>
            <a:ext cx="2800349" cy="276999"/>
          </a:xfrm>
          <a:prstGeom prst="rect">
            <a:avLst/>
          </a:prstGeom>
          <a:noFill/>
        </p:spPr>
        <p:txBody>
          <a:bodyPr wrap="square" rtlCol="0">
            <a:spAutoFit/>
          </a:bodyPr>
          <a:lstStyle/>
          <a:p>
            <a:r>
              <a:rPr lang="en-US" sz="1200" b="1" dirty="0" smtClean="0">
                <a:solidFill>
                  <a:schemeClr val="tx2">
                    <a:lumMod val="75000"/>
                  </a:schemeClr>
                </a:solidFill>
                <a:latin typeface="Arial" pitchFamily="34" charset="0"/>
                <a:cs typeface="Arial" pitchFamily="34" charset="0"/>
              </a:rPr>
              <a:t>The MDM MDE contains:</a:t>
            </a:r>
          </a:p>
        </p:txBody>
      </p:sp>
      <p:sp>
        <p:nvSpPr>
          <p:cNvPr id="20" name="TextBox 19"/>
          <p:cNvSpPr txBox="1"/>
          <p:nvPr/>
        </p:nvSpPr>
        <p:spPr>
          <a:xfrm>
            <a:off x="5454659" y="5700056"/>
            <a:ext cx="2870571" cy="553998"/>
          </a:xfrm>
          <a:prstGeom prst="rect">
            <a:avLst/>
          </a:prstGeom>
          <a:noFill/>
        </p:spPr>
        <p:txBody>
          <a:bodyPr wrap="square" rtlCol="0">
            <a:spAutoFit/>
          </a:bodyPr>
          <a:lstStyle/>
          <a:p>
            <a:pPr marL="171450" indent="-171450">
              <a:buFont typeface="Arial" pitchFamily="34" charset="0"/>
              <a:buChar char="•"/>
            </a:pPr>
            <a:r>
              <a:rPr lang="en-US" sz="1000" b="1" dirty="0" smtClean="0">
                <a:solidFill>
                  <a:schemeClr val="tx2">
                    <a:lumMod val="75000"/>
                  </a:schemeClr>
                </a:solidFill>
                <a:latin typeface="Arial" pitchFamily="34" charset="0"/>
                <a:cs typeface="Arial" pitchFamily="34" charset="0"/>
              </a:rPr>
              <a:t>Master Data Services (e.g., web services)</a:t>
            </a:r>
          </a:p>
          <a:p>
            <a:pPr marL="171450" indent="-171450">
              <a:buFont typeface="Arial" pitchFamily="34" charset="0"/>
              <a:buChar char="•"/>
            </a:pPr>
            <a:r>
              <a:rPr lang="en-US" sz="1000" b="1" dirty="0" smtClean="0">
                <a:solidFill>
                  <a:schemeClr val="tx2">
                    <a:lumMod val="75000"/>
                  </a:schemeClr>
                </a:solidFill>
                <a:latin typeface="Arial" pitchFamily="34" charset="0"/>
                <a:cs typeface="Arial" pitchFamily="34" charset="0"/>
              </a:rPr>
              <a:t>MDM Data Extracts</a:t>
            </a:r>
          </a:p>
          <a:p>
            <a:pPr marL="171450" indent="-171450">
              <a:buFont typeface="Arial" pitchFamily="34" charset="0"/>
              <a:buChar char="•"/>
            </a:pPr>
            <a:r>
              <a:rPr lang="en-US" sz="1000" b="1" dirty="0" smtClean="0">
                <a:solidFill>
                  <a:schemeClr val="tx2">
                    <a:lumMod val="75000"/>
                  </a:schemeClr>
                </a:solidFill>
                <a:latin typeface="Arial" pitchFamily="34" charset="0"/>
                <a:cs typeface="Arial" pitchFamily="34" charset="0"/>
              </a:rPr>
              <a:t>Business Intelligence (BI) Tools</a:t>
            </a:r>
            <a:endParaRPr lang="en-US" sz="1000" b="1" dirty="0">
              <a:solidFill>
                <a:schemeClr val="tx2">
                  <a:lumMod val="75000"/>
                </a:schemeClr>
              </a:solidFill>
              <a:latin typeface="Arial" pitchFamily="34" charset="0"/>
              <a:cs typeface="Arial" pitchFamily="34" charset="0"/>
            </a:endParaRPr>
          </a:p>
        </p:txBody>
      </p:sp>
      <p:sp>
        <p:nvSpPr>
          <p:cNvPr id="21" name="TextBox 20"/>
          <p:cNvSpPr txBox="1"/>
          <p:nvPr/>
        </p:nvSpPr>
        <p:spPr>
          <a:xfrm>
            <a:off x="5176882" y="3114341"/>
            <a:ext cx="3709856" cy="646331"/>
          </a:xfrm>
          <a:prstGeom prst="rect">
            <a:avLst/>
          </a:prstGeom>
          <a:noFill/>
        </p:spPr>
        <p:txBody>
          <a:bodyPr wrap="square" rtlCol="0">
            <a:spAutoFit/>
          </a:bodyPr>
          <a:lstStyle/>
          <a:p>
            <a:r>
              <a:rPr lang="en-US" sz="1200" b="1" dirty="0" smtClean="0">
                <a:solidFill>
                  <a:schemeClr val="tx2">
                    <a:lumMod val="75000"/>
                  </a:schemeClr>
                </a:solidFill>
                <a:latin typeface="Arial" pitchFamily="34" charset="0"/>
                <a:cs typeface="Arial" pitchFamily="34" charset="0"/>
              </a:rPr>
              <a:t>MDM provides a mechanism for consistently identifying, organizing, synchronizing, and easily accessing authoritative data across CMS.</a:t>
            </a:r>
          </a:p>
        </p:txBody>
      </p:sp>
      <p:sp>
        <p:nvSpPr>
          <p:cNvPr id="22" name="TextBox 21"/>
          <p:cNvSpPr txBox="1"/>
          <p:nvPr/>
        </p:nvSpPr>
        <p:spPr>
          <a:xfrm>
            <a:off x="304800" y="1726461"/>
            <a:ext cx="4854867" cy="461665"/>
          </a:xfrm>
          <a:prstGeom prst="rect">
            <a:avLst/>
          </a:prstGeom>
          <a:noFill/>
        </p:spPr>
        <p:txBody>
          <a:bodyPr wrap="square" rtlCol="0">
            <a:spAutoFit/>
          </a:bodyPr>
          <a:lstStyle/>
          <a:p>
            <a:r>
              <a:rPr lang="en-US" sz="1200" b="1" i="1" u="sng" dirty="0">
                <a:solidFill>
                  <a:srgbClr val="FF0000"/>
                </a:solidFill>
                <a:latin typeface="Arial" pitchFamily="34" charset="0"/>
                <a:cs typeface="Arial" pitchFamily="34" charset="0"/>
              </a:rPr>
              <a:t>MDM is</a:t>
            </a:r>
            <a:r>
              <a:rPr lang="en-US" sz="1200" b="1" i="1" dirty="0">
                <a:solidFill>
                  <a:schemeClr val="tx1"/>
                </a:solidFill>
                <a:latin typeface="Arial" pitchFamily="34" charset="0"/>
                <a:cs typeface="Arial" pitchFamily="34" charset="0"/>
              </a:rPr>
              <a:t> </a:t>
            </a:r>
            <a:r>
              <a:rPr lang="en-US" sz="1200" b="1" dirty="0">
                <a:solidFill>
                  <a:schemeClr val="tx1"/>
                </a:solidFill>
                <a:latin typeface="Arial" pitchFamily="34" charset="0"/>
                <a:cs typeface="Arial" pitchFamily="34" charset="0"/>
              </a:rPr>
              <a:t>a standard methodology for accessing a comprehensive unified view of data across data repositories and </a:t>
            </a:r>
            <a:r>
              <a:rPr lang="en-US" sz="1200" b="1" dirty="0" smtClean="0">
                <a:solidFill>
                  <a:schemeClr val="tx1"/>
                </a:solidFill>
                <a:latin typeface="Arial" pitchFamily="34" charset="0"/>
                <a:cs typeface="Arial" pitchFamily="34" charset="0"/>
              </a:rPr>
              <a:t>systems.</a:t>
            </a:r>
            <a:endParaRPr lang="en-US" sz="1200" b="1" dirty="0">
              <a:solidFill>
                <a:schemeClr val="tx1"/>
              </a:solidFill>
              <a:latin typeface="Arial" pitchFamily="34" charset="0"/>
              <a:cs typeface="Arial" pitchFamily="34" charset="0"/>
            </a:endParaRPr>
          </a:p>
        </p:txBody>
      </p:sp>
      <p:pic>
        <p:nvPicPr>
          <p:cNvPr id="23" name="Picture 2" descr="Diagram of relationships&#10;" title="MDM Master Data Enviro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23" y="2188124"/>
            <a:ext cx="4191000" cy="4212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586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October 2015</a:t>
            </a:r>
            <a:endParaRPr lang="en-US" dirty="0"/>
          </a:p>
        </p:txBody>
      </p:sp>
      <p:sp>
        <p:nvSpPr>
          <p:cNvPr id="3" name="Slide Number Placeholder 2"/>
          <p:cNvSpPr>
            <a:spLocks noGrp="1"/>
          </p:cNvSpPr>
          <p:nvPr>
            <p:ph type="sldNum" sz="quarter" idx="12"/>
          </p:nvPr>
        </p:nvSpPr>
        <p:spPr/>
        <p:txBody>
          <a:bodyPr/>
          <a:lstStyle/>
          <a:p>
            <a:fld id="{B04635DB-A3F0-4075-815E-840842C9021E}" type="slidenum">
              <a:rPr lang="en-US" smtClean="0"/>
              <a:pPr/>
              <a:t>21</a:t>
            </a:fld>
            <a:endParaRPr lang="en-US" dirty="0"/>
          </a:p>
        </p:txBody>
      </p:sp>
      <p:sp>
        <p:nvSpPr>
          <p:cNvPr id="5" name="Title 4"/>
          <p:cNvSpPr>
            <a:spLocks noGrp="1"/>
          </p:cNvSpPr>
          <p:nvPr>
            <p:ph type="title"/>
          </p:nvPr>
        </p:nvSpPr>
        <p:spPr>
          <a:xfrm>
            <a:off x="442784" y="76200"/>
            <a:ext cx="8229600" cy="1143000"/>
          </a:xfrm>
          <a:noFill/>
        </p:spPr>
        <p:txBody>
          <a:bodyPr/>
          <a:lstStyle/>
          <a:p>
            <a:r>
              <a:rPr lang="en-US" dirty="0" smtClean="0"/>
              <a:t>What is Enterprise Portal?</a:t>
            </a:r>
            <a:endParaRPr lang="en-US" dirty="0"/>
          </a:p>
        </p:txBody>
      </p:sp>
      <p:sp>
        <p:nvSpPr>
          <p:cNvPr id="6" name="Content Placeholder 2"/>
          <p:cNvSpPr>
            <a:spLocks noGrp="1"/>
          </p:cNvSpPr>
          <p:nvPr>
            <p:ph idx="1"/>
          </p:nvPr>
        </p:nvSpPr>
        <p:spPr/>
        <p:txBody>
          <a:bodyPr>
            <a:normAutofit fontScale="70000" lnSpcReduction="20000"/>
          </a:bodyPr>
          <a:lstStyle/>
          <a:p>
            <a:r>
              <a:rPr lang="en-US" sz="2800" dirty="0" smtClean="0">
                <a:latin typeface="+mn-lt"/>
              </a:rPr>
              <a:t>Enterprise Portal is a Shared Service (Horizontal service) to support multiple business units (Vertical applications/projects)</a:t>
            </a:r>
          </a:p>
          <a:p>
            <a:endParaRPr lang="en-US" sz="2800" dirty="0" smtClean="0">
              <a:latin typeface="+mn-lt"/>
            </a:endParaRPr>
          </a:p>
          <a:p>
            <a:r>
              <a:rPr lang="en-US" sz="2800" dirty="0" smtClean="0">
                <a:latin typeface="+mn-lt"/>
              </a:rPr>
              <a:t>Provide a single point of access for users</a:t>
            </a:r>
          </a:p>
          <a:p>
            <a:endParaRPr lang="en-US" sz="2800" dirty="0" smtClean="0">
              <a:latin typeface="+mn-lt"/>
            </a:endParaRPr>
          </a:p>
          <a:p>
            <a:r>
              <a:rPr lang="en-US" sz="2800" dirty="0" smtClean="0">
                <a:latin typeface="+mn-lt"/>
              </a:rPr>
              <a:t>Provide authentication and minimum authorization mechanisms to vertical applications</a:t>
            </a:r>
          </a:p>
          <a:p>
            <a:pPr lvl="1"/>
            <a:r>
              <a:rPr lang="en-US" sz="1800" dirty="0" smtClean="0">
                <a:latin typeface="+mn-lt"/>
              </a:rPr>
              <a:t>Integrated with Enterprise Identity Management (EIDM), Enterprise User Access, and Enterprise LDAP for authentication</a:t>
            </a:r>
          </a:p>
          <a:p>
            <a:pPr lvl="1"/>
            <a:r>
              <a:rPr lang="en-US" sz="1800" dirty="0" smtClean="0">
                <a:latin typeface="+mn-lt"/>
              </a:rPr>
              <a:t>Users can use EUA, IACS and EIDM accounts</a:t>
            </a:r>
          </a:p>
          <a:p>
            <a:pPr lvl="1"/>
            <a:endParaRPr lang="en-US" sz="1800" dirty="0" smtClean="0">
              <a:latin typeface="+mn-lt"/>
            </a:endParaRPr>
          </a:p>
          <a:p>
            <a:r>
              <a:rPr lang="en-US" sz="2800" dirty="0" smtClean="0">
                <a:latin typeface="+mn-lt"/>
              </a:rPr>
              <a:t>Integrated with Business Intelligence Tools –  MicroStrategy,  Cognos, SASEBI and Business Objects via OnePI</a:t>
            </a:r>
          </a:p>
          <a:p>
            <a:pPr marL="0" indent="0">
              <a:buNone/>
            </a:pPr>
            <a:endParaRPr lang="en-US" sz="2800" dirty="0" smtClean="0">
              <a:latin typeface="+mn-lt"/>
            </a:endParaRPr>
          </a:p>
          <a:p>
            <a:r>
              <a:rPr lang="en-US" sz="2800" dirty="0" smtClean="0">
                <a:latin typeface="+mn-lt"/>
              </a:rPr>
              <a:t>Support 373,081 users and 33 business applications</a:t>
            </a:r>
          </a:p>
          <a:p>
            <a:pPr lvl="1"/>
            <a:r>
              <a:rPr lang="en-US" sz="2400" dirty="0" smtClean="0">
                <a:latin typeface="+mn-lt"/>
              </a:rPr>
              <a:t>Customers include Professionals, providers, hospitals, issuers, Agent/Brokers, states,</a:t>
            </a:r>
          </a:p>
          <a:p>
            <a:pPr lvl="1"/>
            <a:endParaRPr lang="en-US" sz="2400" dirty="0">
              <a:latin typeface="+mn-lt"/>
            </a:endParaRPr>
          </a:p>
        </p:txBody>
      </p:sp>
    </p:spTree>
    <p:extLst>
      <p:ext uri="{BB962C8B-B14F-4D97-AF65-F5344CB8AC3E}">
        <p14:creationId xmlns:p14="http://schemas.microsoft.com/office/powerpoint/2010/main" val="3594087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October 2015</a:t>
            </a:r>
            <a:endParaRPr lang="en-US" dirty="0"/>
          </a:p>
        </p:txBody>
      </p:sp>
      <p:sp>
        <p:nvSpPr>
          <p:cNvPr id="3" name="Slide Number Placeholder 2"/>
          <p:cNvSpPr>
            <a:spLocks noGrp="1"/>
          </p:cNvSpPr>
          <p:nvPr>
            <p:ph type="sldNum" sz="quarter" idx="12"/>
          </p:nvPr>
        </p:nvSpPr>
        <p:spPr/>
        <p:txBody>
          <a:bodyPr/>
          <a:lstStyle/>
          <a:p>
            <a:fld id="{B04635DB-A3F0-4075-815E-840842C9021E}" type="slidenum">
              <a:rPr lang="en-US" smtClean="0"/>
              <a:pPr/>
              <a:t>22</a:t>
            </a:fld>
            <a:endParaRPr lang="en-US" dirty="0"/>
          </a:p>
        </p:txBody>
      </p:sp>
      <p:sp>
        <p:nvSpPr>
          <p:cNvPr id="4" name="Content Placeholder 3"/>
          <p:cNvSpPr>
            <a:spLocks noGrp="1"/>
          </p:cNvSpPr>
          <p:nvPr>
            <p:ph idx="1"/>
          </p:nvPr>
        </p:nvSpPr>
        <p:spPr>
          <a:xfrm>
            <a:off x="190500" y="1524000"/>
            <a:ext cx="8877300" cy="4953000"/>
          </a:xfrm>
        </p:spPr>
        <p:txBody>
          <a:bodyPr>
            <a:noAutofit/>
          </a:bodyPr>
          <a:lstStyle/>
          <a:p>
            <a:r>
              <a:rPr lang="en-US" sz="1400" dirty="0">
                <a:latin typeface="Calibri" panose="020F0502020204030204" pitchFamily="34" charset="0"/>
                <a:cs typeface="Calibri" panose="020F0502020204030204" pitchFamily="34" charset="0"/>
              </a:rPr>
              <a:t>Support new vertical application integration into Enterprise portal</a:t>
            </a:r>
          </a:p>
          <a:p>
            <a:pPr lvl="1"/>
            <a:r>
              <a:rPr lang="en-US" sz="1400" dirty="0">
                <a:latin typeface="Calibri" panose="020F0502020204030204" pitchFamily="34" charset="0"/>
                <a:cs typeface="Calibri" panose="020F0502020204030204" pitchFamily="34" charset="0"/>
              </a:rPr>
              <a:t>Portal is deployed across CMS 3-Zone architecture and 508 compliant</a:t>
            </a:r>
          </a:p>
          <a:p>
            <a:pPr lvl="1"/>
            <a:r>
              <a:rPr lang="en-US" sz="1400" dirty="0">
                <a:latin typeface="Calibri" panose="020F0502020204030204" pitchFamily="34" charset="0"/>
                <a:cs typeface="Calibri" panose="020F0502020204030204" pitchFamily="34" charset="0"/>
              </a:rPr>
              <a:t>Portal UI is built as responsive web with web 2.0 technologies</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Detailed Integration Life Cycle Phases (refer to Portal Integration Life Cycle  - PILC)</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Provide shared features for end users, application teams and developers</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Provide operations and maintenance support for applications post production</a:t>
            </a:r>
          </a:p>
          <a:p>
            <a:pPr lvl="1"/>
            <a:r>
              <a:rPr lang="en-US" sz="1400" dirty="0">
                <a:latin typeface="Calibri" panose="020F0502020204030204" pitchFamily="34" charset="0"/>
                <a:cs typeface="Calibri" panose="020F0502020204030204" pitchFamily="34" charset="0"/>
              </a:rPr>
              <a:t>Concurrent usage</a:t>
            </a:r>
          </a:p>
          <a:p>
            <a:pPr lvl="1"/>
            <a:r>
              <a:rPr lang="en-US" sz="1400" dirty="0">
                <a:latin typeface="Calibri" panose="020F0502020204030204" pitchFamily="34" charset="0"/>
                <a:cs typeface="Calibri" panose="020F0502020204030204" pitchFamily="34" charset="0"/>
              </a:rPr>
              <a:t>Splunk reports</a:t>
            </a:r>
          </a:p>
          <a:p>
            <a:pPr lvl="1"/>
            <a:r>
              <a:rPr lang="en-US" sz="1400" dirty="0">
                <a:latin typeface="Calibri" panose="020F0502020204030204" pitchFamily="34" charset="0"/>
                <a:cs typeface="Calibri" panose="020F0502020204030204" pitchFamily="34" charset="0"/>
              </a:rPr>
              <a:t>Maintenance pages</a:t>
            </a:r>
          </a:p>
          <a:p>
            <a:pPr lvl="1"/>
            <a:r>
              <a:rPr lang="en-US" sz="1400" dirty="0">
                <a:latin typeface="Calibri" panose="020F0502020204030204" pitchFamily="34" charset="0"/>
                <a:cs typeface="Calibri" panose="020F0502020204030204" pitchFamily="34" charset="0"/>
              </a:rPr>
              <a:t>Sev1 issues</a:t>
            </a:r>
          </a:p>
          <a:p>
            <a:pPr marL="0" indent="0">
              <a:buNone/>
            </a:pPr>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Support Application performance testing </a:t>
            </a:r>
          </a:p>
          <a:p>
            <a:pPr lvl="1"/>
            <a:r>
              <a:rPr lang="en-US" sz="1400" dirty="0">
                <a:latin typeface="Calibri" panose="020F0502020204030204" pitchFamily="34" charset="0"/>
                <a:cs typeface="Calibri" panose="020F0502020204030204" pitchFamily="34" charset="0"/>
              </a:rPr>
              <a:t>Load tests up to 9000 concurrent users at each data center that we will continue to  fine tune and test.</a:t>
            </a:r>
          </a:p>
          <a:p>
            <a:pPr lvl="1"/>
            <a:r>
              <a:rPr lang="en-US" sz="1400" dirty="0">
                <a:latin typeface="Calibri" panose="020F0502020204030204" pitchFamily="34" charset="0"/>
                <a:cs typeface="Calibri" panose="020F0502020204030204" pitchFamily="34" charset="0"/>
              </a:rPr>
              <a:t>Continue to fine tune Portal infrastructure to meet higher </a:t>
            </a:r>
            <a:r>
              <a:rPr lang="en-US" sz="1400" dirty="0" smtClean="0">
                <a:latin typeface="Calibri" panose="020F0502020204030204" pitchFamily="34" charset="0"/>
                <a:cs typeface="Calibri" panose="020F0502020204030204" pitchFamily="34" charset="0"/>
              </a:rPr>
              <a:t>loads</a:t>
            </a:r>
          </a:p>
          <a:p>
            <a:pPr marL="457200" lvl="1" indent="0">
              <a:buNone/>
            </a:pPr>
            <a:endParaRPr lang="en-US" sz="1400" dirty="0">
              <a:latin typeface="Calibri" panose="020F0502020204030204" pitchFamily="34" charset="0"/>
              <a:cs typeface="Calibri" panose="020F0502020204030204" pitchFamily="34" charset="0"/>
            </a:endParaRPr>
          </a:p>
          <a:p>
            <a:r>
              <a:rPr lang="en-US" sz="1400" dirty="0" smtClean="0">
                <a:latin typeface="Calibri" panose="020F0502020204030204" pitchFamily="34" charset="0"/>
                <a:cs typeface="Calibri" panose="020F0502020204030204" pitchFamily="34" charset="0"/>
              </a:rPr>
              <a:t>Multi </a:t>
            </a:r>
            <a:r>
              <a:rPr lang="en-US" sz="1400" dirty="0">
                <a:latin typeface="Calibri" panose="020F0502020204030204" pitchFamily="34" charset="0"/>
                <a:cs typeface="Calibri" panose="020F0502020204030204" pitchFamily="34" charset="0"/>
              </a:rPr>
              <a:t>data center approach to minimize downtime for applications</a:t>
            </a:r>
            <a:r>
              <a:rPr lang="en-US" sz="1400" dirty="0" smtClean="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p:txBody>
      </p:sp>
      <p:sp>
        <p:nvSpPr>
          <p:cNvPr id="5" name="Title 4"/>
          <p:cNvSpPr>
            <a:spLocks noGrp="1"/>
          </p:cNvSpPr>
          <p:nvPr>
            <p:ph type="title"/>
          </p:nvPr>
        </p:nvSpPr>
        <p:spPr>
          <a:xfrm>
            <a:off x="514350" y="99455"/>
            <a:ext cx="8229600" cy="1143000"/>
          </a:xfrm>
          <a:noFill/>
        </p:spPr>
        <p:txBody>
          <a:bodyPr>
            <a:normAutofit/>
          </a:bodyPr>
          <a:lstStyle/>
          <a:p>
            <a:r>
              <a:rPr lang="en-US" dirty="0" smtClean="0"/>
              <a:t>What Does Portal Deliver to Business?</a:t>
            </a:r>
            <a:endParaRPr lang="en-US" dirty="0"/>
          </a:p>
        </p:txBody>
      </p:sp>
    </p:spTree>
    <p:extLst>
      <p:ext uri="{BB962C8B-B14F-4D97-AF65-F5344CB8AC3E}">
        <p14:creationId xmlns:p14="http://schemas.microsoft.com/office/powerpoint/2010/main" val="1344424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EIDM at CMS?</a:t>
            </a:r>
            <a:endParaRPr lang="en-US" dirty="0"/>
          </a:p>
        </p:txBody>
      </p:sp>
      <p:sp>
        <p:nvSpPr>
          <p:cNvPr id="3" name="Content Placeholder 2"/>
          <p:cNvSpPr>
            <a:spLocks noGrp="1"/>
          </p:cNvSpPr>
          <p:nvPr>
            <p:ph idx="1"/>
          </p:nvPr>
        </p:nvSpPr>
        <p:spPr/>
        <p:txBody>
          <a:bodyPr>
            <a:normAutofit fontScale="92500" lnSpcReduction="10000"/>
          </a:bodyPr>
          <a:lstStyle/>
          <a:p>
            <a:pPr eaLnBrk="0" fontAlgn="base" hangingPunct="0">
              <a:spcBef>
                <a:spcPct val="0"/>
              </a:spcBef>
              <a:spcAft>
                <a:spcPct val="0"/>
              </a:spcAft>
            </a:pPr>
            <a:r>
              <a:rPr lang="en-US" dirty="0"/>
              <a:t>EIDM is one of CMS’ enterprise shared services, along with:</a:t>
            </a:r>
          </a:p>
          <a:p>
            <a:pPr lvl="1" eaLnBrk="0" fontAlgn="base" hangingPunct="0">
              <a:spcBef>
                <a:spcPct val="0"/>
              </a:spcBef>
              <a:spcAft>
                <a:spcPct val="0"/>
              </a:spcAft>
            </a:pPr>
            <a:r>
              <a:rPr lang="en-US" dirty="0"/>
              <a:t>Enterprise Portal</a:t>
            </a:r>
          </a:p>
          <a:p>
            <a:pPr lvl="1" eaLnBrk="0" fontAlgn="base" hangingPunct="0">
              <a:spcBef>
                <a:spcPct val="0"/>
              </a:spcBef>
              <a:spcAft>
                <a:spcPct val="0"/>
              </a:spcAft>
            </a:pPr>
            <a:r>
              <a:rPr lang="en-US" dirty="0"/>
              <a:t>Master Data Management (MDM)</a:t>
            </a:r>
          </a:p>
          <a:p>
            <a:pPr lvl="1" eaLnBrk="0" fontAlgn="base" hangingPunct="0">
              <a:spcBef>
                <a:spcPct val="0"/>
              </a:spcBef>
              <a:spcAft>
                <a:spcPct val="0"/>
              </a:spcAft>
            </a:pPr>
            <a:r>
              <a:rPr lang="en-US" dirty="0"/>
              <a:t>Business Rules Enterprise Service (BRES)</a:t>
            </a:r>
          </a:p>
          <a:p>
            <a:pPr lvl="1" eaLnBrk="0" fontAlgn="base" hangingPunct="0">
              <a:spcBef>
                <a:spcPct val="0"/>
              </a:spcBef>
              <a:spcAft>
                <a:spcPct val="0"/>
              </a:spcAft>
            </a:pPr>
            <a:r>
              <a:rPr lang="en-US" dirty="0"/>
              <a:t>Enterprise Eligibility Service (EES</a:t>
            </a:r>
            <a:r>
              <a:rPr lang="en-US" dirty="0" smtClean="0"/>
              <a:t>)</a:t>
            </a:r>
          </a:p>
          <a:p>
            <a:pPr eaLnBrk="0" fontAlgn="base" hangingPunct="0">
              <a:spcBef>
                <a:spcPct val="0"/>
              </a:spcBef>
              <a:spcAft>
                <a:spcPct val="0"/>
              </a:spcAft>
            </a:pPr>
            <a:endParaRPr lang="en-US" dirty="0"/>
          </a:p>
          <a:p>
            <a:pPr eaLnBrk="0" fontAlgn="base" hangingPunct="0">
              <a:spcBef>
                <a:spcPct val="0"/>
              </a:spcBef>
              <a:spcAft>
                <a:spcPct val="0"/>
              </a:spcAft>
            </a:pPr>
            <a:r>
              <a:rPr lang="en-US" dirty="0" smtClean="0"/>
              <a:t>EIDM </a:t>
            </a:r>
            <a:r>
              <a:rPr lang="en-US" dirty="0"/>
              <a:t>is </a:t>
            </a:r>
            <a:r>
              <a:rPr lang="en-US" dirty="0" smtClean="0"/>
              <a:t>the enterprise CMS </a:t>
            </a:r>
            <a:r>
              <a:rPr lang="en-US" dirty="0"/>
              <a:t>identity and access management </a:t>
            </a:r>
            <a:r>
              <a:rPr lang="en-US" dirty="0" smtClean="0"/>
              <a:t>solution </a:t>
            </a:r>
            <a:r>
              <a:rPr lang="en-US" dirty="0"/>
              <a:t>designed to protect the security of CMS’ </a:t>
            </a:r>
            <a:r>
              <a:rPr lang="en-US" dirty="0" smtClean="0"/>
              <a:t>data.</a:t>
            </a:r>
            <a:endParaRPr lang="en-US" dirty="0"/>
          </a:p>
          <a:p>
            <a:pPr eaLnBrk="0" fontAlgn="base" hangingPunct="0">
              <a:spcBef>
                <a:spcPct val="0"/>
              </a:spcBef>
              <a:spcAft>
                <a:spcPct val="0"/>
              </a:spcAft>
            </a:pPr>
            <a:endParaRPr lang="en-US" dirty="0"/>
          </a:p>
          <a:p>
            <a:pPr eaLnBrk="0" fontAlgn="base" hangingPunct="0">
              <a:spcBef>
                <a:spcPct val="0"/>
              </a:spcBef>
              <a:spcAft>
                <a:spcPct val="0"/>
              </a:spcAft>
            </a:pPr>
            <a:r>
              <a:rPr lang="en-US" dirty="0" smtClean="0"/>
              <a:t>EIDM ensures individuals are identity proofed and </a:t>
            </a:r>
            <a:r>
              <a:rPr lang="en-US" dirty="0"/>
              <a:t>have secure, authorized access to CMS business applications.</a:t>
            </a:r>
          </a:p>
          <a:p>
            <a:pPr eaLnBrk="0" fontAlgn="base" hangingPunct="0">
              <a:spcBef>
                <a:spcPct val="0"/>
              </a:spcBef>
              <a:spcAft>
                <a:spcPct val="0"/>
              </a:spcAft>
            </a:pPr>
            <a:endParaRPr lang="en-US" dirty="0"/>
          </a:p>
          <a:p>
            <a:pPr eaLnBrk="0" fontAlgn="base" hangingPunct="0">
              <a:spcBef>
                <a:spcPct val="0"/>
              </a:spcBef>
              <a:spcAft>
                <a:spcPct val="0"/>
              </a:spcAft>
            </a:pPr>
            <a:r>
              <a:rPr lang="en-US" dirty="0" smtClean="0"/>
              <a:t>EIDM supports </a:t>
            </a:r>
            <a:r>
              <a:rPr lang="en-US" dirty="0"/>
              <a:t>CMS’ goal to improve the user experience by providing an enterprise-wide set of credentials and simplified sign-on capability for multiple CMS applications</a:t>
            </a:r>
            <a:r>
              <a:rPr lang="en-US" dirty="0" smtClean="0"/>
              <a:t>.</a:t>
            </a:r>
          </a:p>
          <a:p>
            <a:pPr eaLnBrk="0" fontAlgn="base" hangingPunct="0">
              <a:spcBef>
                <a:spcPct val="0"/>
              </a:spcBef>
              <a:spcAft>
                <a:spcPct val="0"/>
              </a:spcAft>
            </a:pPr>
            <a:endParaRPr lang="en-US" dirty="0" smtClean="0"/>
          </a:p>
          <a:p>
            <a:pPr marL="0" indent="0" eaLnBrk="0" fontAlgn="base" hangingPunct="0">
              <a:spcBef>
                <a:spcPct val="0"/>
              </a:spcBef>
              <a:spcAft>
                <a:spcPct val="0"/>
              </a:spcAft>
              <a:buNone/>
            </a:pPr>
            <a:endParaRPr lang="en-US" dirty="0" smtClean="0"/>
          </a:p>
          <a:p>
            <a:pPr marL="0" indent="0" eaLnBrk="0" fontAlgn="base" hangingPunct="0">
              <a:spcBef>
                <a:spcPct val="0"/>
              </a:spcBef>
              <a:spcAft>
                <a:spcPct val="0"/>
              </a:spcAft>
              <a:buNone/>
            </a:pPr>
            <a:endParaRPr lang="en-US" dirty="0"/>
          </a:p>
        </p:txBody>
      </p:sp>
      <p:sp>
        <p:nvSpPr>
          <p:cNvPr id="4" name="Slide Number Placeholder 3"/>
          <p:cNvSpPr>
            <a:spLocks noGrp="1"/>
          </p:cNvSpPr>
          <p:nvPr>
            <p:ph type="sldNum" sz="quarter" idx="4294967295"/>
          </p:nvPr>
        </p:nvSpPr>
        <p:spPr>
          <a:xfrm>
            <a:off x="8120063" y="6477000"/>
            <a:ext cx="1100137" cy="433387"/>
          </a:xfrm>
          <a:prstGeom prst="rect">
            <a:avLst/>
          </a:prstGeom>
        </p:spPr>
        <p:txBody>
          <a:bodyPr/>
          <a:lstStyle/>
          <a:p>
            <a:pPr>
              <a:defRPr/>
            </a:pPr>
            <a:r>
              <a:rPr lang="en-US" dirty="0" smtClean="0"/>
              <a:t>Page </a:t>
            </a:r>
            <a:fld id="{CB306BE3-0DEA-4627-9B92-32AA8C7BBD70}" type="slidenum">
              <a:rPr lang="en-US" smtClean="0"/>
              <a:pPr>
                <a:defRPr/>
              </a:pPr>
              <a:t>23</a:t>
            </a:fld>
            <a:endParaRPr lang="en-US" sz="1400" dirty="0">
              <a:latin typeface="Times New Roman" pitchFamily="18" charset="0"/>
            </a:endParaRPr>
          </a:p>
        </p:txBody>
      </p:sp>
    </p:spTree>
    <p:extLst>
      <p:ext uri="{BB962C8B-B14F-4D97-AF65-F5344CB8AC3E}">
        <p14:creationId xmlns:p14="http://schemas.microsoft.com/office/powerpoint/2010/main" val="2178781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title="Line"/>
          <p:cNvCxnSpPr/>
          <p:nvPr/>
        </p:nvCxnSpPr>
        <p:spPr>
          <a:xfrm>
            <a:off x="929647" y="5486400"/>
            <a:ext cx="2651753"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5534977" y="5029200"/>
            <a:ext cx="2694623" cy="137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7525" lvl="1" defTabSz="533400">
              <a:lnSpc>
                <a:spcPct val="90000"/>
              </a:lnSpc>
              <a:spcBef>
                <a:spcPct val="0"/>
              </a:spcBef>
              <a:spcAft>
                <a:spcPct val="15000"/>
              </a:spcAft>
            </a:pPr>
            <a:r>
              <a:rPr lang="en-US" sz="1200" b="1" dirty="0" smtClean="0">
                <a:solidFill>
                  <a:schemeClr val="tx1"/>
                </a:solidFill>
              </a:rPr>
              <a:t>   User </a:t>
            </a:r>
            <a:r>
              <a:rPr lang="en-US" sz="1200" b="1" dirty="0">
                <a:solidFill>
                  <a:schemeClr val="tx1"/>
                </a:solidFill>
              </a:rPr>
              <a:t>signs into portal </a:t>
            </a:r>
            <a:r>
              <a:rPr lang="en-US" sz="1200" b="1" dirty="0" smtClean="0">
                <a:solidFill>
                  <a:schemeClr val="tx1"/>
                </a:solidFill>
              </a:rPr>
              <a:t>and  accesses business application</a:t>
            </a:r>
          </a:p>
          <a:p>
            <a:pPr marL="0" lvl="1" defTabSz="533400">
              <a:lnSpc>
                <a:spcPct val="90000"/>
              </a:lnSpc>
              <a:spcBef>
                <a:spcPct val="0"/>
              </a:spcBef>
              <a:spcAft>
                <a:spcPct val="15000"/>
              </a:spcAft>
            </a:pPr>
            <a:endParaRPr lang="en-US" sz="1200" dirty="0">
              <a:solidFill>
                <a:schemeClr val="tx1"/>
              </a:solidFill>
            </a:endParaRPr>
          </a:p>
          <a:p>
            <a:pPr marL="969963" lvl="3" indent="-166688" defTabSz="533400">
              <a:lnSpc>
                <a:spcPct val="90000"/>
              </a:lnSpc>
              <a:spcBef>
                <a:spcPct val="0"/>
              </a:spcBef>
              <a:spcAft>
                <a:spcPct val="15000"/>
              </a:spcAft>
              <a:buFont typeface="Wingdings" panose="05000000000000000000" pitchFamily="2" charset="2"/>
              <a:buChar char="Ø"/>
            </a:pPr>
            <a:r>
              <a:rPr lang="en-US" sz="1100" dirty="0" smtClean="0">
                <a:solidFill>
                  <a:schemeClr val="tx1"/>
                </a:solidFill>
              </a:rPr>
              <a:t>Login with </a:t>
            </a:r>
            <a:r>
              <a:rPr lang="en-US" sz="1100" dirty="0">
                <a:solidFill>
                  <a:schemeClr val="tx1"/>
                </a:solidFill>
              </a:rPr>
              <a:t>u</a:t>
            </a:r>
            <a:r>
              <a:rPr lang="en-US" sz="1100" dirty="0" smtClean="0">
                <a:solidFill>
                  <a:schemeClr val="tx1"/>
                </a:solidFill>
              </a:rPr>
              <a:t>ser ID, password and 2</a:t>
            </a:r>
            <a:r>
              <a:rPr lang="en-US" sz="1100" baseline="30000" dirty="0" smtClean="0">
                <a:solidFill>
                  <a:schemeClr val="tx1"/>
                </a:solidFill>
              </a:rPr>
              <a:t>nd</a:t>
            </a:r>
            <a:r>
              <a:rPr lang="en-US" sz="1100" dirty="0" smtClean="0">
                <a:solidFill>
                  <a:schemeClr val="tx1"/>
                </a:solidFill>
              </a:rPr>
              <a:t> factor</a:t>
            </a:r>
          </a:p>
          <a:p>
            <a:pPr marL="742950" lvl="3" defTabSz="533400">
              <a:lnSpc>
                <a:spcPct val="90000"/>
              </a:lnSpc>
              <a:spcBef>
                <a:spcPct val="0"/>
              </a:spcBef>
              <a:spcAft>
                <a:spcPct val="15000"/>
              </a:spcAft>
            </a:pPr>
            <a:endParaRPr lang="en-US" sz="1100" dirty="0" smtClean="0">
              <a:solidFill>
                <a:schemeClr val="tx1"/>
              </a:solidFill>
            </a:endParaRPr>
          </a:p>
          <a:p>
            <a:pPr marL="742950" lvl="3" defTabSz="533400">
              <a:lnSpc>
                <a:spcPct val="90000"/>
              </a:lnSpc>
              <a:spcBef>
                <a:spcPct val="0"/>
              </a:spcBef>
              <a:spcAft>
                <a:spcPct val="15000"/>
              </a:spcAft>
            </a:pPr>
            <a:endParaRPr lang="en-US" sz="1100" dirty="0">
              <a:solidFill>
                <a:schemeClr val="tx1"/>
              </a:solidFill>
            </a:endParaRPr>
          </a:p>
        </p:txBody>
      </p:sp>
      <p:sp>
        <p:nvSpPr>
          <p:cNvPr id="36" name="Rounded Rectangle 35"/>
          <p:cNvSpPr/>
          <p:nvPr/>
        </p:nvSpPr>
        <p:spPr>
          <a:xfrm>
            <a:off x="929640" y="5029200"/>
            <a:ext cx="2651760" cy="137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3" lvl="1" defTabSz="528638">
              <a:lnSpc>
                <a:spcPct val="90000"/>
              </a:lnSpc>
              <a:spcBef>
                <a:spcPct val="0"/>
              </a:spcBef>
              <a:spcAft>
                <a:spcPct val="15000"/>
              </a:spcAft>
              <a:tabLst>
                <a:tab pos="2170113" algn="l"/>
              </a:tabLst>
            </a:pPr>
            <a:r>
              <a:rPr lang="en-US" sz="1200" b="1" dirty="0">
                <a:solidFill>
                  <a:schemeClr val="tx1"/>
                </a:solidFill>
              </a:rPr>
              <a:t>User maintains their </a:t>
            </a:r>
          </a:p>
          <a:p>
            <a:pPr marL="55563" lvl="1" defTabSz="528638">
              <a:lnSpc>
                <a:spcPct val="90000"/>
              </a:lnSpc>
              <a:spcBef>
                <a:spcPct val="0"/>
              </a:spcBef>
              <a:spcAft>
                <a:spcPct val="15000"/>
              </a:spcAft>
              <a:tabLst>
                <a:tab pos="2170113" algn="l"/>
              </a:tabLst>
            </a:pPr>
            <a:r>
              <a:rPr lang="en-US" sz="1200" b="1" dirty="0">
                <a:solidFill>
                  <a:schemeClr val="tx1"/>
                </a:solidFill>
              </a:rPr>
              <a:t>credential via self-service</a:t>
            </a:r>
          </a:p>
          <a:p>
            <a:pPr marL="0" lvl="1" defTabSz="533400">
              <a:lnSpc>
                <a:spcPct val="90000"/>
              </a:lnSpc>
              <a:spcBef>
                <a:spcPct val="0"/>
              </a:spcBef>
              <a:spcAft>
                <a:spcPct val="15000"/>
              </a:spcAft>
            </a:pPr>
            <a:endParaRPr lang="en-US" sz="1200" dirty="0">
              <a:solidFill>
                <a:schemeClr val="tx1"/>
              </a:solidFill>
            </a:endParaRPr>
          </a:p>
          <a:p>
            <a:pPr marL="341313" lvl="3" indent="-166688" defTabSz="533400">
              <a:lnSpc>
                <a:spcPct val="90000"/>
              </a:lnSpc>
              <a:spcBef>
                <a:spcPct val="0"/>
              </a:spcBef>
              <a:spcAft>
                <a:spcPct val="15000"/>
              </a:spcAft>
              <a:buFont typeface="Wingdings" panose="05000000000000000000" pitchFamily="2" charset="2"/>
              <a:buChar char="Ø"/>
            </a:pPr>
            <a:r>
              <a:rPr lang="en-US" sz="1100" dirty="0">
                <a:solidFill>
                  <a:schemeClr val="tx1"/>
                </a:solidFill>
              </a:rPr>
              <a:t>Self-service management </a:t>
            </a:r>
          </a:p>
          <a:p>
            <a:pPr marL="341313" lvl="3" defTabSz="533400">
              <a:lnSpc>
                <a:spcPct val="90000"/>
              </a:lnSpc>
              <a:spcBef>
                <a:spcPct val="0"/>
              </a:spcBef>
              <a:spcAft>
                <a:spcPct val="15000"/>
              </a:spcAft>
            </a:pPr>
            <a:r>
              <a:rPr lang="en-US" sz="1100" dirty="0">
                <a:solidFill>
                  <a:schemeClr val="tx1"/>
                </a:solidFill>
              </a:rPr>
              <a:t>of roles, user ID, </a:t>
            </a:r>
          </a:p>
          <a:p>
            <a:pPr marL="341313" lvl="3" defTabSz="533400">
              <a:lnSpc>
                <a:spcPct val="90000"/>
              </a:lnSpc>
              <a:spcBef>
                <a:spcPct val="0"/>
              </a:spcBef>
              <a:spcAft>
                <a:spcPct val="15000"/>
              </a:spcAft>
            </a:pPr>
            <a:r>
              <a:rPr lang="en-US" sz="1100" dirty="0">
                <a:solidFill>
                  <a:schemeClr val="tx1"/>
                </a:solidFill>
              </a:rPr>
              <a:t>password and </a:t>
            </a:r>
            <a:r>
              <a:rPr lang="en-US" sz="1100" dirty="0" smtClean="0">
                <a:solidFill>
                  <a:schemeClr val="tx1"/>
                </a:solidFill>
              </a:rPr>
              <a:t>MFA</a:t>
            </a:r>
          </a:p>
          <a:p>
            <a:pPr marL="341313" lvl="3" indent="-166688" defTabSz="533400">
              <a:lnSpc>
                <a:spcPct val="90000"/>
              </a:lnSpc>
              <a:spcBef>
                <a:spcPct val="0"/>
              </a:spcBef>
              <a:spcAft>
                <a:spcPct val="15000"/>
              </a:spcAft>
              <a:buFont typeface="Wingdings" panose="05000000000000000000" pitchFamily="2" charset="2"/>
              <a:buChar char="Ø"/>
            </a:pPr>
            <a:endParaRPr lang="en-US" sz="1100" dirty="0">
              <a:solidFill>
                <a:schemeClr val="tx1"/>
              </a:solidFill>
            </a:endParaRPr>
          </a:p>
        </p:txBody>
      </p:sp>
      <p:sp>
        <p:nvSpPr>
          <p:cNvPr id="28" name="Rounded Rectangle 27"/>
          <p:cNvSpPr/>
          <p:nvPr/>
        </p:nvSpPr>
        <p:spPr>
          <a:xfrm>
            <a:off x="914400" y="2057400"/>
            <a:ext cx="2651760" cy="137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71500">
              <a:lnSpc>
                <a:spcPct val="90000"/>
              </a:lnSpc>
              <a:spcBef>
                <a:spcPct val="0"/>
              </a:spcBef>
              <a:spcAft>
                <a:spcPct val="15000"/>
              </a:spcAft>
            </a:pPr>
            <a:r>
              <a:rPr lang="en-US" sz="1200" b="1" dirty="0" smtClean="0">
                <a:solidFill>
                  <a:schemeClr val="tx1"/>
                </a:solidFill>
              </a:rPr>
              <a:t>User registers </a:t>
            </a:r>
            <a:r>
              <a:rPr lang="en-US" sz="1200" b="1" dirty="0">
                <a:solidFill>
                  <a:schemeClr val="tx1"/>
                </a:solidFill>
              </a:rPr>
              <a:t>to o</a:t>
            </a:r>
            <a:r>
              <a:rPr lang="en-US" sz="1200" b="1" dirty="0" smtClean="0">
                <a:solidFill>
                  <a:schemeClr val="tx1"/>
                </a:solidFill>
              </a:rPr>
              <a:t>btain </a:t>
            </a:r>
            <a:r>
              <a:rPr lang="en-US" sz="1200" b="1" dirty="0">
                <a:solidFill>
                  <a:schemeClr val="tx1"/>
                </a:solidFill>
              </a:rPr>
              <a:t>a CMS c</a:t>
            </a:r>
            <a:r>
              <a:rPr lang="en-US" sz="1200" b="1" dirty="0" smtClean="0">
                <a:solidFill>
                  <a:schemeClr val="tx1"/>
                </a:solidFill>
              </a:rPr>
              <a:t>redential</a:t>
            </a:r>
            <a:endParaRPr lang="en-US" sz="1200" b="1" dirty="0">
              <a:solidFill>
                <a:schemeClr val="tx1"/>
              </a:solidFill>
            </a:endParaRPr>
          </a:p>
          <a:p>
            <a:pPr marL="0" lvl="1" defTabSz="533400">
              <a:lnSpc>
                <a:spcPct val="90000"/>
              </a:lnSpc>
              <a:spcBef>
                <a:spcPct val="0"/>
              </a:spcBef>
              <a:spcAft>
                <a:spcPct val="15000"/>
              </a:spcAft>
            </a:pPr>
            <a:endParaRPr lang="en-US" sz="1200" dirty="0">
              <a:solidFill>
                <a:schemeClr val="tx1"/>
              </a:solidFill>
            </a:endParaRPr>
          </a:p>
          <a:p>
            <a:pPr marL="341313" lvl="3" indent="-166688" defTabSz="533400">
              <a:lnSpc>
                <a:spcPct val="90000"/>
              </a:lnSpc>
              <a:spcBef>
                <a:spcPct val="0"/>
              </a:spcBef>
              <a:spcAft>
                <a:spcPct val="15000"/>
              </a:spcAft>
              <a:buFont typeface="Wingdings" panose="05000000000000000000" pitchFamily="2" charset="2"/>
              <a:buChar char="Ø"/>
            </a:pPr>
            <a:r>
              <a:rPr lang="en-US" sz="1100" dirty="0" smtClean="0">
                <a:solidFill>
                  <a:schemeClr val="tx1"/>
                </a:solidFill>
              </a:rPr>
              <a:t>Establish a user ID</a:t>
            </a:r>
          </a:p>
          <a:p>
            <a:pPr marL="1089025" lvl="3" indent="-171450" defTabSz="533400">
              <a:lnSpc>
                <a:spcPct val="90000"/>
              </a:lnSpc>
              <a:spcBef>
                <a:spcPct val="0"/>
              </a:spcBef>
              <a:spcAft>
                <a:spcPct val="15000"/>
              </a:spcAft>
              <a:buFont typeface="Wingdings" panose="05000000000000000000" pitchFamily="2" charset="2"/>
              <a:buChar char="Ø"/>
            </a:pPr>
            <a:endParaRPr lang="en-US" sz="1200" dirty="0">
              <a:solidFill>
                <a:schemeClr val="tx1"/>
              </a:solidFill>
            </a:endParaRPr>
          </a:p>
          <a:p>
            <a:pPr marL="917575" lvl="3" defTabSz="533400">
              <a:lnSpc>
                <a:spcPct val="90000"/>
              </a:lnSpc>
              <a:spcBef>
                <a:spcPct val="0"/>
              </a:spcBef>
              <a:spcAft>
                <a:spcPct val="15000"/>
              </a:spcAft>
            </a:pPr>
            <a:endParaRPr lang="en-US" sz="1200" dirty="0">
              <a:solidFill>
                <a:schemeClr val="tx1"/>
              </a:solidFill>
            </a:endParaRPr>
          </a:p>
        </p:txBody>
      </p:sp>
      <p:sp>
        <p:nvSpPr>
          <p:cNvPr id="2" name="Title 1"/>
          <p:cNvSpPr>
            <a:spLocks noGrp="1"/>
          </p:cNvSpPr>
          <p:nvPr>
            <p:ph type="title"/>
          </p:nvPr>
        </p:nvSpPr>
        <p:spPr/>
        <p:txBody>
          <a:bodyPr/>
          <a:lstStyle/>
          <a:p>
            <a:r>
              <a:rPr lang="en-US" dirty="0" smtClean="0"/>
              <a:t>EIDM Mission</a:t>
            </a:r>
            <a:endParaRPr lang="en-US" dirty="0"/>
          </a:p>
        </p:txBody>
      </p:sp>
      <p:sp>
        <p:nvSpPr>
          <p:cNvPr id="4" name="Slide Number Placeholder 3"/>
          <p:cNvSpPr>
            <a:spLocks noGrp="1"/>
          </p:cNvSpPr>
          <p:nvPr>
            <p:ph type="sldNum" sz="quarter" idx="4294967295"/>
          </p:nvPr>
        </p:nvSpPr>
        <p:spPr>
          <a:xfrm>
            <a:off x="8120063" y="6477000"/>
            <a:ext cx="1100137" cy="433387"/>
          </a:xfrm>
          <a:prstGeom prst="rect">
            <a:avLst/>
          </a:prstGeom>
        </p:spPr>
        <p:txBody>
          <a:bodyPr/>
          <a:lstStyle/>
          <a:p>
            <a:pPr>
              <a:defRPr/>
            </a:pPr>
            <a:r>
              <a:rPr lang="en-US" dirty="0" smtClean="0"/>
              <a:t>Page </a:t>
            </a:r>
            <a:fld id="{CB306BE3-0DEA-4627-9B92-32AA8C7BBD70}" type="slidenum">
              <a:rPr lang="en-US" smtClean="0"/>
              <a:pPr>
                <a:defRPr/>
              </a:pPr>
              <a:t>24</a:t>
            </a:fld>
            <a:endParaRPr lang="en-US" sz="1400" dirty="0">
              <a:latin typeface="Times New Roman" pitchFamily="18" charset="0"/>
            </a:endParaRPr>
          </a:p>
        </p:txBody>
      </p:sp>
      <p:grpSp>
        <p:nvGrpSpPr>
          <p:cNvPr id="23" name="Group 22" title="User Granted Access by approver"/>
          <p:cNvGrpSpPr/>
          <p:nvPr/>
        </p:nvGrpSpPr>
        <p:grpSpPr>
          <a:xfrm>
            <a:off x="5577840" y="2057400"/>
            <a:ext cx="2651760" cy="1371600"/>
            <a:chOff x="4572000" y="4648200"/>
            <a:chExt cx="2651760" cy="1371600"/>
          </a:xfrm>
        </p:grpSpPr>
        <p:sp>
          <p:nvSpPr>
            <p:cNvPr id="24" name="Rounded Rectangle 23" descr="Role selection&#10;Identity proofing&#10;Role approval&#10;MFA setup&#10;" title="User access granted"/>
            <p:cNvSpPr/>
            <p:nvPr/>
          </p:nvSpPr>
          <p:spPr>
            <a:xfrm>
              <a:off x="4572000" y="4648200"/>
              <a:ext cx="2651760" cy="137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1313" lvl="1" defTabSz="533400">
                <a:lnSpc>
                  <a:spcPct val="90000"/>
                </a:lnSpc>
                <a:spcBef>
                  <a:spcPct val="0"/>
                </a:spcBef>
                <a:spcAft>
                  <a:spcPct val="15000"/>
                </a:spcAft>
              </a:pPr>
              <a:r>
                <a:rPr lang="en-US" sz="1200" b="1" dirty="0" smtClean="0">
                  <a:solidFill>
                    <a:schemeClr val="tx1"/>
                  </a:solidFill>
                </a:rPr>
                <a:t>User </a:t>
              </a:r>
              <a:r>
                <a:rPr lang="en-US" sz="1200" b="1" dirty="0">
                  <a:solidFill>
                    <a:schemeClr val="tx1"/>
                  </a:solidFill>
                </a:rPr>
                <a:t>granted access </a:t>
              </a:r>
              <a:r>
                <a:rPr lang="en-US" sz="1200" b="1" dirty="0" smtClean="0">
                  <a:solidFill>
                    <a:schemeClr val="tx1"/>
                  </a:solidFill>
                </a:rPr>
                <a:t>by </a:t>
              </a:r>
              <a:r>
                <a:rPr lang="en-US" sz="1200" b="1" dirty="0">
                  <a:solidFill>
                    <a:schemeClr val="tx1"/>
                  </a:solidFill>
                </a:rPr>
                <a:t>business </a:t>
              </a:r>
              <a:r>
                <a:rPr lang="en-US" sz="1200" b="1" dirty="0" smtClean="0">
                  <a:solidFill>
                    <a:schemeClr val="tx1"/>
                  </a:solidFill>
                </a:rPr>
                <a:t>application approver</a:t>
              </a:r>
            </a:p>
            <a:p>
              <a:pPr marL="0" lvl="1" defTabSz="533400">
                <a:lnSpc>
                  <a:spcPct val="90000"/>
                </a:lnSpc>
                <a:spcBef>
                  <a:spcPct val="0"/>
                </a:spcBef>
                <a:spcAft>
                  <a:spcPct val="15000"/>
                </a:spcAft>
              </a:pPr>
              <a:endParaRPr lang="en-US" sz="1200" dirty="0">
                <a:solidFill>
                  <a:schemeClr val="tx1"/>
                </a:solidFill>
              </a:endParaRPr>
            </a:p>
            <a:p>
              <a:pPr marL="914400" lvl="3" indent="-171450" defTabSz="533400">
                <a:lnSpc>
                  <a:spcPct val="90000"/>
                </a:lnSpc>
                <a:spcBef>
                  <a:spcPct val="0"/>
                </a:spcBef>
                <a:spcAft>
                  <a:spcPct val="15000"/>
                </a:spcAft>
                <a:buFont typeface="Wingdings" panose="05000000000000000000" pitchFamily="2" charset="2"/>
                <a:buChar char="Ø"/>
              </a:pPr>
              <a:r>
                <a:rPr lang="en-US" sz="1100" dirty="0">
                  <a:solidFill>
                    <a:schemeClr val="tx1"/>
                  </a:solidFill>
                </a:rPr>
                <a:t>Role selection</a:t>
              </a:r>
            </a:p>
            <a:p>
              <a:pPr marL="914400" lvl="3" indent="-171450" defTabSz="533400">
                <a:lnSpc>
                  <a:spcPct val="90000"/>
                </a:lnSpc>
                <a:spcBef>
                  <a:spcPct val="0"/>
                </a:spcBef>
                <a:spcAft>
                  <a:spcPct val="15000"/>
                </a:spcAft>
                <a:buFont typeface="Wingdings" panose="05000000000000000000" pitchFamily="2" charset="2"/>
                <a:buChar char="Ø"/>
              </a:pPr>
              <a:r>
                <a:rPr lang="en-US" sz="1100" dirty="0">
                  <a:solidFill>
                    <a:schemeClr val="tx1"/>
                  </a:solidFill>
                </a:rPr>
                <a:t>Identity proofing</a:t>
              </a:r>
            </a:p>
            <a:p>
              <a:pPr marL="914400" lvl="3" indent="-171450" defTabSz="533400">
                <a:lnSpc>
                  <a:spcPct val="90000"/>
                </a:lnSpc>
                <a:spcBef>
                  <a:spcPct val="0"/>
                </a:spcBef>
                <a:spcAft>
                  <a:spcPct val="15000"/>
                </a:spcAft>
                <a:buFont typeface="Wingdings" panose="05000000000000000000" pitchFamily="2" charset="2"/>
                <a:buChar char="Ø"/>
              </a:pPr>
              <a:r>
                <a:rPr lang="en-US" sz="1100" dirty="0">
                  <a:solidFill>
                    <a:schemeClr val="tx1"/>
                  </a:solidFill>
                </a:rPr>
                <a:t>Role </a:t>
              </a:r>
              <a:r>
                <a:rPr lang="en-US" sz="1100" dirty="0" smtClean="0">
                  <a:solidFill>
                    <a:schemeClr val="tx1"/>
                  </a:solidFill>
                </a:rPr>
                <a:t>approval</a:t>
              </a:r>
            </a:p>
            <a:p>
              <a:pPr marL="914400" lvl="3" indent="-171450" defTabSz="533400">
                <a:lnSpc>
                  <a:spcPct val="90000"/>
                </a:lnSpc>
                <a:spcBef>
                  <a:spcPct val="0"/>
                </a:spcBef>
                <a:spcAft>
                  <a:spcPct val="15000"/>
                </a:spcAft>
                <a:buFont typeface="Wingdings" panose="05000000000000000000" pitchFamily="2" charset="2"/>
                <a:buChar char="Ø"/>
              </a:pPr>
              <a:r>
                <a:rPr lang="en-US" sz="1100" dirty="0" smtClean="0">
                  <a:solidFill>
                    <a:schemeClr val="tx1"/>
                  </a:solidFill>
                </a:rPr>
                <a:t>MFA setup</a:t>
              </a:r>
              <a:endParaRPr lang="en-US" sz="1100" dirty="0">
                <a:solidFill>
                  <a:schemeClr val="tx1"/>
                </a:solidFill>
              </a:endParaRPr>
            </a:p>
          </p:txBody>
        </p:sp>
        <p:cxnSp>
          <p:nvCxnSpPr>
            <p:cNvPr id="25" name="Straight Connector 24"/>
            <p:cNvCxnSpPr/>
            <p:nvPr/>
          </p:nvCxnSpPr>
          <p:spPr>
            <a:xfrm>
              <a:off x="4572000" y="5105400"/>
              <a:ext cx="265175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descr="Registration&#10;Authorization&#10;Authentication&#10;Self-Service User Credential Management" title="Cycle Chart"/>
          <p:cNvGrpSpPr/>
          <p:nvPr/>
        </p:nvGrpSpPr>
        <p:grpSpPr>
          <a:xfrm>
            <a:off x="2635137" y="2304655"/>
            <a:ext cx="3807464" cy="3807465"/>
            <a:chOff x="2650377" y="2073749"/>
            <a:chExt cx="3807464" cy="3807465"/>
          </a:xfrm>
        </p:grpSpPr>
        <p:sp>
          <p:nvSpPr>
            <p:cNvPr id="11" name="Freeform 10"/>
            <p:cNvSpPr/>
            <p:nvPr/>
          </p:nvSpPr>
          <p:spPr>
            <a:xfrm>
              <a:off x="2650377" y="2073749"/>
              <a:ext cx="1860758" cy="1860758"/>
            </a:xfrm>
            <a:custGeom>
              <a:avLst/>
              <a:gdLst>
                <a:gd name="connsiteX0" fmla="*/ 0 w 1860758"/>
                <a:gd name="connsiteY0" fmla="*/ 1860758 h 1860758"/>
                <a:gd name="connsiteX1" fmla="*/ 1860758 w 1860758"/>
                <a:gd name="connsiteY1" fmla="*/ 0 h 1860758"/>
                <a:gd name="connsiteX2" fmla="*/ 1860758 w 1860758"/>
                <a:gd name="connsiteY2" fmla="*/ 1860758 h 1860758"/>
                <a:gd name="connsiteX3" fmla="*/ 0 w 1860758"/>
                <a:gd name="connsiteY3" fmla="*/ 1860758 h 1860758"/>
              </a:gdLst>
              <a:ahLst/>
              <a:cxnLst>
                <a:cxn ang="0">
                  <a:pos x="connsiteX0" y="connsiteY0"/>
                </a:cxn>
                <a:cxn ang="0">
                  <a:pos x="connsiteX1" y="connsiteY1"/>
                </a:cxn>
                <a:cxn ang="0">
                  <a:pos x="connsiteX2" y="connsiteY2"/>
                </a:cxn>
                <a:cxn ang="0">
                  <a:pos x="connsiteX3" y="connsiteY3"/>
                </a:cxn>
              </a:cxnLst>
              <a:rect l="l" t="t" r="r" b="b"/>
              <a:pathLst>
                <a:path w="1860758" h="1860758">
                  <a:moveTo>
                    <a:pt x="0" y="1860758"/>
                  </a:moveTo>
                  <a:cubicBezTo>
                    <a:pt x="0" y="833090"/>
                    <a:pt x="833090" y="0"/>
                    <a:pt x="1860758" y="0"/>
                  </a:cubicBezTo>
                  <a:lnTo>
                    <a:pt x="1860758" y="1860758"/>
                  </a:lnTo>
                  <a:lnTo>
                    <a:pt x="0" y="186075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44571" tIns="644571" rIns="99568" bIns="99568" numCol="1" spcCol="1270" anchor="ctr" anchorCtr="0">
              <a:noAutofit/>
            </a:bodyPr>
            <a:lstStyle/>
            <a:p>
              <a:pPr lvl="0" algn="ctr" defTabSz="622300">
                <a:lnSpc>
                  <a:spcPct val="90000"/>
                </a:lnSpc>
                <a:spcBef>
                  <a:spcPct val="0"/>
                </a:spcBef>
                <a:spcAft>
                  <a:spcPct val="35000"/>
                </a:spcAft>
              </a:pPr>
              <a:r>
                <a:rPr lang="en-US" sz="1400" kern="1200" dirty="0" smtClean="0"/>
                <a:t>Registration</a:t>
              </a:r>
              <a:endParaRPr lang="en-US" sz="1400" kern="1200" dirty="0"/>
            </a:p>
          </p:txBody>
        </p:sp>
        <p:sp>
          <p:nvSpPr>
            <p:cNvPr id="12" name="Freeform 11"/>
            <p:cNvSpPr/>
            <p:nvPr/>
          </p:nvSpPr>
          <p:spPr>
            <a:xfrm>
              <a:off x="4597083" y="2073749"/>
              <a:ext cx="1860758" cy="1860758"/>
            </a:xfrm>
            <a:custGeom>
              <a:avLst/>
              <a:gdLst>
                <a:gd name="connsiteX0" fmla="*/ 0 w 1860758"/>
                <a:gd name="connsiteY0" fmla="*/ 1860758 h 1860758"/>
                <a:gd name="connsiteX1" fmla="*/ 1860758 w 1860758"/>
                <a:gd name="connsiteY1" fmla="*/ 0 h 1860758"/>
                <a:gd name="connsiteX2" fmla="*/ 1860758 w 1860758"/>
                <a:gd name="connsiteY2" fmla="*/ 1860758 h 1860758"/>
                <a:gd name="connsiteX3" fmla="*/ 0 w 1860758"/>
                <a:gd name="connsiteY3" fmla="*/ 1860758 h 1860758"/>
              </a:gdLst>
              <a:ahLst/>
              <a:cxnLst>
                <a:cxn ang="0">
                  <a:pos x="connsiteX0" y="connsiteY0"/>
                </a:cxn>
                <a:cxn ang="0">
                  <a:pos x="connsiteX1" y="connsiteY1"/>
                </a:cxn>
                <a:cxn ang="0">
                  <a:pos x="connsiteX2" y="connsiteY2"/>
                </a:cxn>
                <a:cxn ang="0">
                  <a:pos x="connsiteX3" y="connsiteY3"/>
                </a:cxn>
              </a:cxnLst>
              <a:rect l="l" t="t" r="r" b="b"/>
              <a:pathLst>
                <a:path w="1860758" h="1860758">
                  <a:moveTo>
                    <a:pt x="0" y="0"/>
                  </a:moveTo>
                  <a:cubicBezTo>
                    <a:pt x="1027668" y="0"/>
                    <a:pt x="1860758" y="833090"/>
                    <a:pt x="1860758" y="1860758"/>
                  </a:cubicBezTo>
                  <a:lnTo>
                    <a:pt x="0" y="1860758"/>
                  </a:lnTo>
                  <a:lnTo>
                    <a:pt x="0" y="0"/>
                  </a:lnTo>
                  <a:close/>
                </a:path>
              </a:pathLst>
            </a:custGeom>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99568" tIns="644571" rIns="644571" bIns="99568" numCol="1" spcCol="1270" anchor="ctr" anchorCtr="0">
              <a:noAutofit/>
            </a:bodyPr>
            <a:lstStyle/>
            <a:p>
              <a:pPr lvl="0" algn="ctr" defTabSz="622300">
                <a:lnSpc>
                  <a:spcPct val="90000"/>
                </a:lnSpc>
                <a:spcBef>
                  <a:spcPct val="0"/>
                </a:spcBef>
                <a:spcAft>
                  <a:spcPct val="35000"/>
                </a:spcAft>
              </a:pPr>
              <a:r>
                <a:rPr lang="en-US" sz="1400" kern="1200" dirty="0" smtClean="0"/>
                <a:t>Authorization</a:t>
              </a:r>
            </a:p>
          </p:txBody>
        </p:sp>
        <p:sp>
          <p:nvSpPr>
            <p:cNvPr id="13" name="Freeform 12"/>
            <p:cNvSpPr/>
            <p:nvPr/>
          </p:nvSpPr>
          <p:spPr>
            <a:xfrm rot="21600000">
              <a:off x="4597083" y="4020454"/>
              <a:ext cx="1860758" cy="1860759"/>
            </a:xfrm>
            <a:custGeom>
              <a:avLst/>
              <a:gdLst>
                <a:gd name="connsiteX0" fmla="*/ 0 w 1860758"/>
                <a:gd name="connsiteY0" fmla="*/ 1860758 h 1860758"/>
                <a:gd name="connsiteX1" fmla="*/ 1860758 w 1860758"/>
                <a:gd name="connsiteY1" fmla="*/ 0 h 1860758"/>
                <a:gd name="connsiteX2" fmla="*/ 1860758 w 1860758"/>
                <a:gd name="connsiteY2" fmla="*/ 1860758 h 1860758"/>
                <a:gd name="connsiteX3" fmla="*/ 0 w 1860758"/>
                <a:gd name="connsiteY3" fmla="*/ 1860758 h 1860758"/>
              </a:gdLst>
              <a:ahLst/>
              <a:cxnLst>
                <a:cxn ang="0">
                  <a:pos x="connsiteX0" y="connsiteY0"/>
                </a:cxn>
                <a:cxn ang="0">
                  <a:pos x="connsiteX1" y="connsiteY1"/>
                </a:cxn>
                <a:cxn ang="0">
                  <a:pos x="connsiteX2" y="connsiteY2"/>
                </a:cxn>
                <a:cxn ang="0">
                  <a:pos x="connsiteX3" y="connsiteY3"/>
                </a:cxn>
              </a:cxnLst>
              <a:rect l="l" t="t" r="r" b="b"/>
              <a:pathLst>
                <a:path w="1860758" h="1860758">
                  <a:moveTo>
                    <a:pt x="1860758" y="0"/>
                  </a:moveTo>
                  <a:cubicBezTo>
                    <a:pt x="1860758" y="1027668"/>
                    <a:pt x="1027668" y="1860758"/>
                    <a:pt x="0" y="1860758"/>
                  </a:cubicBezTo>
                  <a:lnTo>
                    <a:pt x="0" y="0"/>
                  </a:lnTo>
                  <a:lnTo>
                    <a:pt x="1860758" y="0"/>
                  </a:lnTo>
                  <a:close/>
                </a:path>
              </a:pathLst>
            </a:custGeom>
          </p:spPr>
          <p:style>
            <a:lnRef idx="2">
              <a:schemeClr val="lt1">
                <a:hueOff val="0"/>
                <a:satOff val="0"/>
                <a:lumOff val="0"/>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99568" tIns="99569" rIns="644571" bIns="644571" numCol="1" spcCol="1270" anchor="ctr" anchorCtr="0">
              <a:noAutofit/>
            </a:bodyPr>
            <a:lstStyle/>
            <a:p>
              <a:pPr lvl="0" algn="ctr" defTabSz="622300">
                <a:lnSpc>
                  <a:spcPct val="90000"/>
                </a:lnSpc>
                <a:spcBef>
                  <a:spcPct val="0"/>
                </a:spcBef>
                <a:spcAft>
                  <a:spcPct val="35000"/>
                </a:spcAft>
              </a:pPr>
              <a:r>
                <a:rPr lang="en-US" sz="1400" kern="1200" dirty="0" smtClean="0"/>
                <a:t>Authentication</a:t>
              </a:r>
            </a:p>
          </p:txBody>
        </p:sp>
        <p:sp>
          <p:nvSpPr>
            <p:cNvPr id="14" name="Freeform 13"/>
            <p:cNvSpPr/>
            <p:nvPr/>
          </p:nvSpPr>
          <p:spPr>
            <a:xfrm rot="21600000">
              <a:off x="2650377" y="4020455"/>
              <a:ext cx="1860759" cy="1860759"/>
            </a:xfrm>
            <a:custGeom>
              <a:avLst/>
              <a:gdLst>
                <a:gd name="connsiteX0" fmla="*/ 0 w 1860758"/>
                <a:gd name="connsiteY0" fmla="*/ 1860758 h 1860758"/>
                <a:gd name="connsiteX1" fmla="*/ 1860758 w 1860758"/>
                <a:gd name="connsiteY1" fmla="*/ 0 h 1860758"/>
                <a:gd name="connsiteX2" fmla="*/ 1860758 w 1860758"/>
                <a:gd name="connsiteY2" fmla="*/ 1860758 h 1860758"/>
                <a:gd name="connsiteX3" fmla="*/ 0 w 1860758"/>
                <a:gd name="connsiteY3" fmla="*/ 1860758 h 1860758"/>
              </a:gdLst>
              <a:ahLst/>
              <a:cxnLst>
                <a:cxn ang="0">
                  <a:pos x="connsiteX0" y="connsiteY0"/>
                </a:cxn>
                <a:cxn ang="0">
                  <a:pos x="connsiteX1" y="connsiteY1"/>
                </a:cxn>
                <a:cxn ang="0">
                  <a:pos x="connsiteX2" y="connsiteY2"/>
                </a:cxn>
                <a:cxn ang="0">
                  <a:pos x="connsiteX3" y="connsiteY3"/>
                </a:cxn>
              </a:cxnLst>
              <a:rect l="l" t="t" r="r" b="b"/>
              <a:pathLst>
                <a:path w="1860758" h="1860758">
                  <a:moveTo>
                    <a:pt x="1860758" y="1860758"/>
                  </a:moveTo>
                  <a:cubicBezTo>
                    <a:pt x="833090" y="1860758"/>
                    <a:pt x="0" y="1027668"/>
                    <a:pt x="0" y="0"/>
                  </a:cubicBezTo>
                  <a:lnTo>
                    <a:pt x="1860758" y="0"/>
                  </a:lnTo>
                  <a:lnTo>
                    <a:pt x="1860758" y="1860758"/>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644571" tIns="99568" rIns="99568" bIns="644572" numCol="1" spcCol="1270" anchor="ctr" anchorCtr="0">
              <a:noAutofit/>
            </a:bodyPr>
            <a:lstStyle/>
            <a:p>
              <a:pPr lvl="0" algn="ctr" defTabSz="622300">
                <a:lnSpc>
                  <a:spcPct val="90000"/>
                </a:lnSpc>
                <a:spcBef>
                  <a:spcPct val="0"/>
                </a:spcBef>
                <a:spcAft>
                  <a:spcPct val="35000"/>
                </a:spcAft>
              </a:pPr>
              <a:r>
                <a:rPr lang="en-US" sz="1400" kern="1200" dirty="0" smtClean="0"/>
                <a:t>Self-Service User Credential Management</a:t>
              </a:r>
              <a:endParaRPr lang="en-US" sz="1400" kern="1200" dirty="0"/>
            </a:p>
          </p:txBody>
        </p:sp>
        <p:sp>
          <p:nvSpPr>
            <p:cNvPr id="15" name="Circular Arrow 14"/>
            <p:cNvSpPr/>
            <p:nvPr/>
          </p:nvSpPr>
          <p:spPr>
            <a:xfrm>
              <a:off x="4232881" y="3590718"/>
              <a:ext cx="642455" cy="558657"/>
            </a:xfrm>
            <a:prstGeom prst="circularArrow">
              <a:avLst/>
            </a:prstGeom>
          </p:spPr>
          <p:style>
            <a:lnRef idx="2">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16" name="Circular Arrow 15"/>
            <p:cNvSpPr/>
            <p:nvPr/>
          </p:nvSpPr>
          <p:spPr>
            <a:xfrm rot="10800000">
              <a:off x="4232881" y="3805586"/>
              <a:ext cx="642455" cy="558657"/>
            </a:xfrm>
            <a:prstGeom prst="circularArrow">
              <a:avLst/>
            </a:prstGeom>
          </p:spPr>
          <p:style>
            <a:lnRef idx="2">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grpSp>
      <p:sp>
        <p:nvSpPr>
          <p:cNvPr id="20" name="TextBox 19"/>
          <p:cNvSpPr txBox="1"/>
          <p:nvPr/>
        </p:nvSpPr>
        <p:spPr>
          <a:xfrm>
            <a:off x="289560" y="1371600"/>
            <a:ext cx="8778240" cy="609600"/>
          </a:xfrm>
          <a:prstGeom prst="rect">
            <a:avLst/>
          </a:prstGeom>
          <a:noFill/>
        </p:spPr>
        <p:txBody>
          <a:bodyPr wrap="square" rtlCol="0">
            <a:normAutofit/>
          </a:bodyPr>
          <a:lstStyle/>
          <a:p>
            <a:r>
              <a:rPr lang="en-US" altLang="en-US" sz="1200" dirty="0" smtClean="0"/>
              <a:t>EIDM provides </a:t>
            </a:r>
            <a:r>
              <a:rPr lang="en-US" altLang="en-US" sz="1200" dirty="0"/>
              <a:t>secure, reliable identity and access management </a:t>
            </a:r>
            <a:r>
              <a:rPr lang="en-US" altLang="en-US" sz="1200" dirty="0" smtClean="0"/>
              <a:t>services </a:t>
            </a:r>
            <a:r>
              <a:rPr lang="en-US" altLang="en-US" sz="1200" dirty="0"/>
              <a:t>to CMS partners and customers to ensure the integrity of CMS programs and protect Agency information </a:t>
            </a:r>
            <a:r>
              <a:rPr lang="en-US" altLang="en-US" sz="1200" dirty="0" smtClean="0"/>
              <a:t>assets.</a:t>
            </a:r>
            <a:r>
              <a:rPr lang="en-US" altLang="en-US" sz="1200" b="1" dirty="0" smtClean="0"/>
              <a:t>   </a:t>
            </a:r>
            <a:r>
              <a:rPr lang="en-US" sz="1200" dirty="0" smtClean="0"/>
              <a:t>To achieve the mission, the EIDM service provides 4 functions:</a:t>
            </a:r>
            <a:endParaRPr lang="en-US" sz="1200" dirty="0"/>
          </a:p>
        </p:txBody>
      </p:sp>
    </p:spTree>
    <p:extLst>
      <p:ext uri="{BB962C8B-B14F-4D97-AF65-F5344CB8AC3E}">
        <p14:creationId xmlns:p14="http://schemas.microsoft.com/office/powerpoint/2010/main" val="2711015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October 2015</a:t>
            </a:r>
            <a:endParaRPr lang="en-US" dirty="0"/>
          </a:p>
        </p:txBody>
      </p:sp>
      <p:sp>
        <p:nvSpPr>
          <p:cNvPr id="3" name="Slide Number Placeholder 2"/>
          <p:cNvSpPr>
            <a:spLocks noGrp="1"/>
          </p:cNvSpPr>
          <p:nvPr>
            <p:ph type="sldNum" sz="quarter" idx="12"/>
          </p:nvPr>
        </p:nvSpPr>
        <p:spPr/>
        <p:txBody>
          <a:bodyPr/>
          <a:lstStyle/>
          <a:p>
            <a:fld id="{B04635DB-A3F0-4075-815E-840842C9021E}" type="slidenum">
              <a:rPr lang="en-US" smtClean="0"/>
              <a:pPr/>
              <a:t>25</a:t>
            </a:fld>
            <a:endParaRPr lang="en-US" dirty="0"/>
          </a:p>
        </p:txBody>
      </p:sp>
      <p:sp>
        <p:nvSpPr>
          <p:cNvPr id="4" name="Content Placeholder 3"/>
          <p:cNvSpPr>
            <a:spLocks noGrp="1"/>
          </p:cNvSpPr>
          <p:nvPr>
            <p:ph idx="1"/>
          </p:nvPr>
        </p:nvSpPr>
        <p:spPr/>
        <p:txBody>
          <a:bodyPr>
            <a:normAutofit/>
          </a:bodyPr>
          <a:lstStyle/>
          <a:p>
            <a:endParaRPr lang="en-US" sz="1200" dirty="0">
              <a:latin typeface="Arial" pitchFamily="34" charset="0"/>
              <a:cs typeface="Arial" pitchFamily="34" charset="0"/>
            </a:endParaRPr>
          </a:p>
          <a:p>
            <a:pPr>
              <a:buFont typeface="Wingdings" panose="05000000000000000000" pitchFamily="2" charset="2"/>
              <a:buChar char="v"/>
            </a:pPr>
            <a:r>
              <a:rPr lang="en-US" sz="1600" dirty="0"/>
              <a:t>A business rule is a statement that describes a business policy or </a:t>
            </a:r>
            <a:r>
              <a:rPr lang="en-US" sz="1600" dirty="0" smtClean="0"/>
              <a:t>procedure</a:t>
            </a:r>
          </a:p>
          <a:p>
            <a:pPr>
              <a:buFont typeface="Wingdings" panose="05000000000000000000" pitchFamily="2" charset="2"/>
              <a:buChar char="v"/>
            </a:pPr>
            <a:r>
              <a:rPr lang="en-US" sz="1600" dirty="0"/>
              <a:t>The BRES service </a:t>
            </a:r>
            <a:r>
              <a:rPr lang="en-US" sz="1600" dirty="0" smtClean="0"/>
              <a:t>maintains </a:t>
            </a:r>
            <a:r>
              <a:rPr lang="en-US" sz="1600" dirty="0"/>
              <a:t>business rules governance policies for creating and enhancing business rules.</a:t>
            </a:r>
          </a:p>
          <a:p>
            <a:pPr>
              <a:buFont typeface="Wingdings" panose="05000000000000000000" pitchFamily="2" charset="2"/>
              <a:buChar char="v"/>
            </a:pPr>
            <a:r>
              <a:rPr lang="en-US" sz="1600" dirty="0" smtClean="0"/>
              <a:t>BRES provides software tools that can execute one or more business rules within CMS IT application code</a:t>
            </a:r>
          </a:p>
          <a:p>
            <a:pPr marL="0" indent="0">
              <a:buNone/>
            </a:pPr>
            <a:endParaRPr lang="en-US" sz="1600" dirty="0" smtClean="0"/>
          </a:p>
          <a:p>
            <a:pPr>
              <a:buFont typeface="Wingdings" panose="05000000000000000000" pitchFamily="2" charset="2"/>
              <a:buChar char="v"/>
            </a:pPr>
            <a:r>
              <a:rPr lang="en-US" sz="1600" dirty="0" smtClean="0"/>
              <a:t>Business </a:t>
            </a:r>
            <a:r>
              <a:rPr lang="en-US" sz="1600" dirty="0"/>
              <a:t>rules are rules that the business enacts, and has the power to revise or discontinue</a:t>
            </a:r>
          </a:p>
          <a:p>
            <a:pPr>
              <a:buFont typeface="Wingdings" panose="05000000000000000000" pitchFamily="2" charset="2"/>
              <a:buChar char="v"/>
            </a:pPr>
            <a:r>
              <a:rPr lang="en-US" sz="1600" dirty="0"/>
              <a:t>Business rules criteria:</a:t>
            </a:r>
          </a:p>
          <a:p>
            <a:pPr lvl="1">
              <a:buFont typeface="Wingdings" panose="05000000000000000000" pitchFamily="2" charset="2"/>
              <a:buChar char="Ø"/>
            </a:pPr>
            <a:r>
              <a:rPr lang="en-US" sz="1600" dirty="0"/>
              <a:t>Rules support business policies and processes</a:t>
            </a:r>
          </a:p>
          <a:p>
            <a:pPr lvl="1">
              <a:buFont typeface="Wingdings" panose="05000000000000000000" pitchFamily="2" charset="2"/>
              <a:buChar char="Ø"/>
            </a:pPr>
            <a:r>
              <a:rPr lang="en-US" sz="1600" dirty="0"/>
              <a:t>Rules are actionable </a:t>
            </a:r>
            <a:r>
              <a:rPr lang="en-US" sz="1600" dirty="0" smtClean="0"/>
              <a:t>(for example: If</a:t>
            </a:r>
            <a:r>
              <a:rPr lang="en-US" sz="1600" dirty="0"/>
              <a:t>, then)</a:t>
            </a:r>
          </a:p>
          <a:p>
            <a:pPr marL="0" indent="0">
              <a:buNone/>
            </a:pPr>
            <a:endParaRPr lang="en-US" sz="1600" dirty="0" smtClean="0">
              <a:latin typeface="Arial" pitchFamily="34" charset="0"/>
              <a:cs typeface="Arial" pitchFamily="34" charset="0"/>
            </a:endParaRPr>
          </a:p>
          <a:p>
            <a:pPr marL="0" lvl="0" indent="0">
              <a:buNone/>
            </a:pPr>
            <a:r>
              <a:rPr lang="en-US" sz="1600" dirty="0" smtClean="0">
                <a:solidFill>
                  <a:prstClr val="black"/>
                </a:solidFill>
              </a:rPr>
              <a:t>For </a:t>
            </a:r>
            <a:r>
              <a:rPr lang="en-US" sz="1600" dirty="0">
                <a:solidFill>
                  <a:prstClr val="black"/>
                </a:solidFill>
              </a:rPr>
              <a:t>CMS, business rules could be applied in many business areas – eligibility and enrollment, claims edit, pricing and payment, quality measures, fraud and abuse</a:t>
            </a:r>
          </a:p>
          <a:p>
            <a:pPr lvl="1">
              <a:buFont typeface="Wingdings" panose="05000000000000000000" pitchFamily="2" charset="2"/>
              <a:buChar char="Ø"/>
            </a:pPr>
            <a:r>
              <a:rPr lang="en-US" sz="1600" dirty="0">
                <a:solidFill>
                  <a:prstClr val="black"/>
                </a:solidFill>
              </a:rPr>
              <a:t>Eligibility Example: </a:t>
            </a:r>
            <a:r>
              <a:rPr lang="en-US" sz="1600" b="1" dirty="0">
                <a:solidFill>
                  <a:prstClr val="black"/>
                </a:solidFill>
              </a:rPr>
              <a:t>If</a:t>
            </a:r>
            <a:r>
              <a:rPr lang="en-US" sz="1600" dirty="0">
                <a:solidFill>
                  <a:prstClr val="black"/>
                </a:solidFill>
              </a:rPr>
              <a:t> Beneficiary is 65 </a:t>
            </a:r>
            <a:r>
              <a:rPr lang="en-US" sz="1600" b="1" dirty="0">
                <a:solidFill>
                  <a:prstClr val="black"/>
                </a:solidFill>
              </a:rPr>
              <a:t>then</a:t>
            </a:r>
            <a:r>
              <a:rPr lang="en-US" sz="1600" dirty="0">
                <a:solidFill>
                  <a:prstClr val="black"/>
                </a:solidFill>
              </a:rPr>
              <a:t> Beneficiary has reached age of </a:t>
            </a:r>
            <a:r>
              <a:rPr lang="en-US" sz="1600" dirty="0" smtClean="0">
                <a:solidFill>
                  <a:prstClr val="black"/>
                </a:solidFill>
              </a:rPr>
              <a:t>Eligibility</a:t>
            </a:r>
          </a:p>
          <a:p>
            <a:pPr lvl="1">
              <a:buFont typeface="Wingdings" panose="05000000000000000000" pitchFamily="2" charset="2"/>
              <a:buChar char="Ø"/>
            </a:pPr>
            <a:endParaRPr lang="en-US" sz="1200" dirty="0">
              <a:solidFill>
                <a:prstClr val="black"/>
              </a:solidFill>
            </a:endParaRPr>
          </a:p>
          <a:p>
            <a:endParaRPr lang="en-US" sz="1200" dirty="0"/>
          </a:p>
        </p:txBody>
      </p:sp>
      <p:sp>
        <p:nvSpPr>
          <p:cNvPr id="5" name="Title 4"/>
          <p:cNvSpPr>
            <a:spLocks noGrp="1"/>
          </p:cNvSpPr>
          <p:nvPr>
            <p:ph type="title"/>
          </p:nvPr>
        </p:nvSpPr>
        <p:spPr>
          <a:xfrm>
            <a:off x="420130" y="152400"/>
            <a:ext cx="8229600" cy="1143000"/>
          </a:xfrm>
          <a:noFill/>
        </p:spPr>
        <p:txBody>
          <a:bodyPr/>
          <a:lstStyle/>
          <a:p>
            <a:r>
              <a:rPr lang="en-US" dirty="0" smtClean="0"/>
              <a:t>What is BRES?</a:t>
            </a:r>
            <a:endParaRPr lang="en-US" dirty="0"/>
          </a:p>
        </p:txBody>
      </p:sp>
    </p:spTree>
    <p:extLst>
      <p:ext uri="{BB962C8B-B14F-4D97-AF65-F5344CB8AC3E}">
        <p14:creationId xmlns:p14="http://schemas.microsoft.com/office/powerpoint/2010/main" val="68688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October 2015</a:t>
            </a:r>
            <a:endParaRPr lang="en-US" dirty="0"/>
          </a:p>
        </p:txBody>
      </p:sp>
      <p:sp>
        <p:nvSpPr>
          <p:cNvPr id="3" name="Slide Number Placeholder 2"/>
          <p:cNvSpPr>
            <a:spLocks noGrp="1"/>
          </p:cNvSpPr>
          <p:nvPr>
            <p:ph type="sldNum" sz="quarter" idx="12"/>
          </p:nvPr>
        </p:nvSpPr>
        <p:spPr/>
        <p:txBody>
          <a:bodyPr/>
          <a:lstStyle/>
          <a:p>
            <a:fld id="{B04635DB-A3F0-4075-815E-840842C9021E}" type="slidenum">
              <a:rPr lang="en-US" smtClean="0"/>
              <a:pPr/>
              <a:t>26</a:t>
            </a:fld>
            <a:endParaRPr lang="en-US" dirty="0"/>
          </a:p>
        </p:txBody>
      </p:sp>
      <p:sp>
        <p:nvSpPr>
          <p:cNvPr id="5" name="Title 4"/>
          <p:cNvSpPr>
            <a:spLocks noGrp="1"/>
          </p:cNvSpPr>
          <p:nvPr>
            <p:ph type="title"/>
          </p:nvPr>
        </p:nvSpPr>
        <p:spPr>
          <a:xfrm>
            <a:off x="489617" y="89586"/>
            <a:ext cx="8229600" cy="1143000"/>
          </a:xfrm>
          <a:noFill/>
        </p:spPr>
        <p:txBody>
          <a:bodyPr>
            <a:normAutofit/>
          </a:bodyPr>
          <a:lstStyle/>
          <a:p>
            <a:r>
              <a:rPr lang="en-US" dirty="0"/>
              <a:t>What Does BRES Deliver to Business?</a:t>
            </a:r>
          </a:p>
        </p:txBody>
      </p:sp>
      <p:graphicFrame>
        <p:nvGraphicFramePr>
          <p:cNvPr id="8" name="Content Placeholder 5" descr="Elements:&#10;&#10;Product&#10;Infrastructure&#10;Rule Governance&#10;Rule Development&#10;Rule Support&#10;" title="BRES Support Chart"/>
          <p:cNvGraphicFramePr>
            <a:graphicFrameLocks/>
          </p:cNvGraphicFramePr>
          <p:nvPr>
            <p:extLst>
              <p:ext uri="{D42A27DB-BD31-4B8C-83A1-F6EECF244321}">
                <p14:modId xmlns:p14="http://schemas.microsoft.com/office/powerpoint/2010/main" val="2849882225"/>
              </p:ext>
            </p:extLst>
          </p:nvPr>
        </p:nvGraphicFramePr>
        <p:xfrm>
          <a:off x="533400" y="1600200"/>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5715000" y="1524000"/>
            <a:ext cx="2369559" cy="584775"/>
          </a:xfrm>
          <a:prstGeom prst="rect">
            <a:avLst/>
          </a:prstGeom>
          <a:noFill/>
          <a:ln>
            <a:solidFill>
              <a:schemeClr val="accent6">
                <a:lumMod val="50000"/>
              </a:schemeClr>
            </a:solidFill>
          </a:ln>
        </p:spPr>
        <p:txBody>
          <a:bodyPr wrap="none" rtlCol="0">
            <a:spAutoFit/>
          </a:bodyPr>
          <a:lstStyle/>
          <a:p>
            <a:r>
              <a:rPr lang="en-US" sz="1600" dirty="0" smtClean="0">
                <a:latin typeface="Comic Sans MS" pitchFamily="66" charset="0"/>
              </a:rPr>
              <a:t>A tool for developing </a:t>
            </a:r>
          </a:p>
          <a:p>
            <a:r>
              <a:rPr lang="en-US" sz="1600" dirty="0" smtClean="0">
                <a:latin typeface="Comic Sans MS" pitchFamily="66" charset="0"/>
              </a:rPr>
              <a:t>business rules</a:t>
            </a:r>
            <a:endParaRPr lang="en-US" sz="1600" dirty="0">
              <a:latin typeface="Comic Sans MS" pitchFamily="66" charset="0"/>
            </a:endParaRPr>
          </a:p>
        </p:txBody>
      </p:sp>
      <p:sp>
        <p:nvSpPr>
          <p:cNvPr id="10" name="TextBox 9"/>
          <p:cNvSpPr txBox="1"/>
          <p:nvPr/>
        </p:nvSpPr>
        <p:spPr>
          <a:xfrm>
            <a:off x="7485719" y="2819400"/>
            <a:ext cx="1353481" cy="1569660"/>
          </a:xfrm>
          <a:prstGeom prst="rect">
            <a:avLst/>
          </a:prstGeom>
          <a:noFill/>
          <a:ln>
            <a:solidFill>
              <a:schemeClr val="accent6">
                <a:lumMod val="50000"/>
              </a:schemeClr>
            </a:solidFill>
          </a:ln>
        </p:spPr>
        <p:txBody>
          <a:bodyPr wrap="square" rtlCol="0">
            <a:spAutoFit/>
          </a:bodyPr>
          <a:lstStyle/>
          <a:p>
            <a:r>
              <a:rPr lang="en-US" sz="1600" dirty="0" smtClean="0">
                <a:latin typeface="Comic Sans MS" pitchFamily="66" charset="0"/>
              </a:rPr>
              <a:t>A place to build, store, and execute </a:t>
            </a:r>
          </a:p>
          <a:p>
            <a:r>
              <a:rPr lang="en-US" sz="1600" dirty="0" smtClean="0">
                <a:latin typeface="Comic Sans MS" pitchFamily="66" charset="0"/>
              </a:rPr>
              <a:t>business rules</a:t>
            </a:r>
            <a:endParaRPr lang="en-US" sz="1600" dirty="0">
              <a:latin typeface="Comic Sans MS" pitchFamily="66" charset="0"/>
            </a:endParaRPr>
          </a:p>
        </p:txBody>
      </p:sp>
      <p:sp>
        <p:nvSpPr>
          <p:cNvPr id="11" name="TextBox 10"/>
          <p:cNvSpPr txBox="1"/>
          <p:nvPr/>
        </p:nvSpPr>
        <p:spPr>
          <a:xfrm>
            <a:off x="6774275" y="5105400"/>
            <a:ext cx="2141125" cy="1077218"/>
          </a:xfrm>
          <a:prstGeom prst="rect">
            <a:avLst/>
          </a:prstGeom>
          <a:noFill/>
          <a:ln>
            <a:solidFill>
              <a:schemeClr val="accent6">
                <a:lumMod val="50000"/>
              </a:schemeClr>
            </a:solidFill>
          </a:ln>
        </p:spPr>
        <p:txBody>
          <a:bodyPr wrap="square" rtlCol="0">
            <a:spAutoFit/>
          </a:bodyPr>
          <a:lstStyle/>
          <a:p>
            <a:r>
              <a:rPr lang="en-US" sz="1600" dirty="0" smtClean="0">
                <a:latin typeface="Comic Sans MS" pitchFamily="66" charset="0"/>
              </a:rPr>
              <a:t>A process for developing and managing</a:t>
            </a:r>
          </a:p>
          <a:p>
            <a:r>
              <a:rPr lang="en-US" sz="1600" dirty="0" smtClean="0">
                <a:latin typeface="Comic Sans MS" pitchFamily="66" charset="0"/>
              </a:rPr>
              <a:t>business rules</a:t>
            </a:r>
            <a:endParaRPr lang="en-US" sz="1600" dirty="0">
              <a:latin typeface="Comic Sans MS" pitchFamily="66" charset="0"/>
            </a:endParaRPr>
          </a:p>
        </p:txBody>
      </p:sp>
      <p:sp>
        <p:nvSpPr>
          <p:cNvPr id="12" name="TextBox 11"/>
          <p:cNvSpPr txBox="1"/>
          <p:nvPr/>
        </p:nvSpPr>
        <p:spPr>
          <a:xfrm>
            <a:off x="308013" y="4419600"/>
            <a:ext cx="2282787" cy="1323439"/>
          </a:xfrm>
          <a:prstGeom prst="rect">
            <a:avLst/>
          </a:prstGeom>
          <a:noFill/>
          <a:ln>
            <a:solidFill>
              <a:schemeClr val="accent6">
                <a:lumMod val="50000"/>
              </a:schemeClr>
            </a:solidFill>
          </a:ln>
        </p:spPr>
        <p:txBody>
          <a:bodyPr wrap="square" rtlCol="0">
            <a:spAutoFit/>
          </a:bodyPr>
          <a:lstStyle/>
          <a:p>
            <a:r>
              <a:rPr lang="en-US" sz="1600" dirty="0" smtClean="0">
                <a:latin typeface="Comic Sans MS" pitchFamily="66" charset="0"/>
              </a:rPr>
              <a:t>Developing and integrating</a:t>
            </a:r>
          </a:p>
          <a:p>
            <a:r>
              <a:rPr lang="en-US" sz="1600" dirty="0" smtClean="0">
                <a:latin typeface="Comic Sans MS" pitchFamily="66" charset="0"/>
              </a:rPr>
              <a:t>business rules for applications and services</a:t>
            </a:r>
          </a:p>
        </p:txBody>
      </p:sp>
      <p:sp>
        <p:nvSpPr>
          <p:cNvPr id="13" name="TextBox 12"/>
          <p:cNvSpPr txBox="1"/>
          <p:nvPr/>
        </p:nvSpPr>
        <p:spPr>
          <a:xfrm>
            <a:off x="228600" y="1600200"/>
            <a:ext cx="2514600" cy="1323439"/>
          </a:xfrm>
          <a:prstGeom prst="rect">
            <a:avLst/>
          </a:prstGeom>
          <a:noFill/>
          <a:ln>
            <a:solidFill>
              <a:schemeClr val="accent6">
                <a:lumMod val="50000"/>
              </a:schemeClr>
            </a:solidFill>
          </a:ln>
        </p:spPr>
        <p:txBody>
          <a:bodyPr wrap="square" rtlCol="0">
            <a:spAutoFit/>
          </a:bodyPr>
          <a:lstStyle/>
          <a:p>
            <a:r>
              <a:rPr lang="en-US" sz="1600" dirty="0" smtClean="0">
                <a:latin typeface="Comic Sans MS" pitchFamily="66" charset="0"/>
              </a:rPr>
              <a:t>Comprehensive support for developing, publishing, deploying, and/or integrating business rules</a:t>
            </a:r>
            <a:endParaRPr lang="en-US" sz="1600" dirty="0">
              <a:latin typeface="Comic Sans MS" pitchFamily="66" charset="0"/>
            </a:endParaRPr>
          </a:p>
        </p:txBody>
      </p:sp>
      <p:sp>
        <p:nvSpPr>
          <p:cNvPr id="14" name="TextBox 13"/>
          <p:cNvSpPr txBox="1"/>
          <p:nvPr/>
        </p:nvSpPr>
        <p:spPr>
          <a:xfrm>
            <a:off x="3679324" y="3276600"/>
            <a:ext cx="1850186" cy="1323439"/>
          </a:xfrm>
          <a:prstGeom prst="rect">
            <a:avLst/>
          </a:prstGeom>
          <a:noFill/>
        </p:spPr>
        <p:txBody>
          <a:bodyPr wrap="none" rtlCol="0">
            <a:spAutoFit/>
          </a:bodyPr>
          <a:lstStyle/>
          <a:p>
            <a:pPr algn="ctr"/>
            <a:r>
              <a:rPr lang="en-US" sz="4000" dirty="0" smtClean="0">
                <a:solidFill>
                  <a:schemeClr val="accent2">
                    <a:lumMod val="50000"/>
                  </a:schemeClr>
                </a:solidFill>
              </a:rPr>
              <a:t>BRES</a:t>
            </a:r>
          </a:p>
          <a:p>
            <a:pPr algn="ctr"/>
            <a:r>
              <a:rPr lang="en-US" sz="4000" dirty="0" smtClean="0">
                <a:solidFill>
                  <a:schemeClr val="accent2">
                    <a:lumMod val="50000"/>
                  </a:schemeClr>
                </a:solidFill>
              </a:rPr>
              <a:t>Support</a:t>
            </a:r>
            <a:endParaRPr lang="en-US" sz="4000" dirty="0">
              <a:solidFill>
                <a:schemeClr val="accent2">
                  <a:lumMod val="50000"/>
                </a:schemeClr>
              </a:solidFill>
            </a:endParaRPr>
          </a:p>
        </p:txBody>
      </p:sp>
    </p:spTree>
    <p:extLst>
      <p:ext uri="{BB962C8B-B14F-4D97-AF65-F5344CB8AC3E}">
        <p14:creationId xmlns:p14="http://schemas.microsoft.com/office/powerpoint/2010/main" val="1433480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October 2015</a:t>
            </a:r>
            <a:endParaRPr lang="en-US" dirty="0"/>
          </a:p>
        </p:txBody>
      </p:sp>
      <p:sp>
        <p:nvSpPr>
          <p:cNvPr id="3" name="Slide Number Placeholder 2"/>
          <p:cNvSpPr>
            <a:spLocks noGrp="1"/>
          </p:cNvSpPr>
          <p:nvPr>
            <p:ph type="sldNum" sz="quarter" idx="12"/>
          </p:nvPr>
        </p:nvSpPr>
        <p:spPr/>
        <p:txBody>
          <a:bodyPr/>
          <a:lstStyle/>
          <a:p>
            <a:fld id="{B04635DB-A3F0-4075-815E-840842C9021E}" type="slidenum">
              <a:rPr lang="en-US" smtClean="0"/>
              <a:pPr/>
              <a:t>27</a:t>
            </a:fld>
            <a:endParaRPr lang="en-US" dirty="0"/>
          </a:p>
        </p:txBody>
      </p:sp>
      <p:sp>
        <p:nvSpPr>
          <p:cNvPr id="4" name="Content Placeholder 3"/>
          <p:cNvSpPr>
            <a:spLocks noGrp="1"/>
          </p:cNvSpPr>
          <p:nvPr>
            <p:ph idx="1"/>
          </p:nvPr>
        </p:nvSpPr>
        <p:spPr/>
        <p:txBody>
          <a:bodyPr>
            <a:normAutofit fontScale="92500"/>
          </a:bodyPr>
          <a:lstStyle/>
          <a:p>
            <a:r>
              <a:rPr lang="en-US" dirty="0">
                <a:latin typeface="Arial" pitchFamily="34" charset="0"/>
                <a:cs typeface="Arial" pitchFamily="34" charset="0"/>
              </a:rPr>
              <a:t>An interoperable framework that will enable all CMS applications to access the correct systems of record for all eligibility-related data</a:t>
            </a:r>
          </a:p>
          <a:p>
            <a:endParaRPr lang="en-US" dirty="0">
              <a:latin typeface="Arial" pitchFamily="34" charset="0"/>
              <a:cs typeface="Arial" pitchFamily="34" charset="0"/>
            </a:endParaRPr>
          </a:p>
          <a:p>
            <a:r>
              <a:rPr lang="en-US" dirty="0">
                <a:latin typeface="Arial" pitchFamily="34" charset="0"/>
                <a:cs typeface="Arial" pitchFamily="34" charset="0"/>
              </a:rPr>
              <a:t>A secure, consistent and re-usable way for applications to access beneficiary eligibility data stored across multiple internal and external systems</a:t>
            </a:r>
          </a:p>
          <a:p>
            <a:endParaRPr lang="en-US" dirty="0">
              <a:latin typeface="Arial" pitchFamily="34" charset="0"/>
              <a:cs typeface="Arial" pitchFamily="34" charset="0"/>
            </a:endParaRPr>
          </a:p>
          <a:p>
            <a:r>
              <a:rPr lang="en-US" dirty="0">
                <a:latin typeface="Arial" pitchFamily="34" charset="0"/>
                <a:cs typeface="Arial" pitchFamily="34" charset="0"/>
              </a:rPr>
              <a:t>A component of a service-based application architecture</a:t>
            </a:r>
          </a:p>
          <a:p>
            <a:endParaRPr lang="en-US" dirty="0"/>
          </a:p>
        </p:txBody>
      </p:sp>
      <p:sp>
        <p:nvSpPr>
          <p:cNvPr id="5" name="Title 4"/>
          <p:cNvSpPr>
            <a:spLocks noGrp="1"/>
          </p:cNvSpPr>
          <p:nvPr>
            <p:ph type="title"/>
          </p:nvPr>
        </p:nvSpPr>
        <p:spPr>
          <a:xfrm>
            <a:off x="453081" y="152400"/>
            <a:ext cx="8229600" cy="1143000"/>
          </a:xfrm>
          <a:noFill/>
        </p:spPr>
        <p:txBody>
          <a:bodyPr/>
          <a:lstStyle/>
          <a:p>
            <a:r>
              <a:rPr lang="en-US" sz="3200" dirty="0" smtClean="0"/>
              <a:t>What is Enterprise Eligibility Services (ESS) ?</a:t>
            </a:r>
            <a:endParaRPr lang="en-US" sz="3200" dirty="0"/>
          </a:p>
        </p:txBody>
      </p:sp>
    </p:spTree>
    <p:extLst>
      <p:ext uri="{BB962C8B-B14F-4D97-AF65-F5344CB8AC3E}">
        <p14:creationId xmlns:p14="http://schemas.microsoft.com/office/powerpoint/2010/main" val="3383943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October 2015</a:t>
            </a:r>
            <a:endParaRPr lang="en-US" dirty="0"/>
          </a:p>
        </p:txBody>
      </p:sp>
      <p:sp>
        <p:nvSpPr>
          <p:cNvPr id="3" name="Slide Number Placeholder 2"/>
          <p:cNvSpPr>
            <a:spLocks noGrp="1"/>
          </p:cNvSpPr>
          <p:nvPr>
            <p:ph type="sldNum" sz="quarter" idx="12"/>
          </p:nvPr>
        </p:nvSpPr>
        <p:spPr/>
        <p:txBody>
          <a:bodyPr/>
          <a:lstStyle/>
          <a:p>
            <a:fld id="{B04635DB-A3F0-4075-815E-840842C9021E}" type="slidenum">
              <a:rPr lang="en-US" smtClean="0"/>
              <a:pPr/>
              <a:t>28</a:t>
            </a:fld>
            <a:endParaRPr lang="en-US" dirty="0"/>
          </a:p>
        </p:txBody>
      </p:sp>
      <p:sp>
        <p:nvSpPr>
          <p:cNvPr id="4" name="Content Placeholder 3"/>
          <p:cNvSpPr>
            <a:spLocks noGrp="1"/>
          </p:cNvSpPr>
          <p:nvPr>
            <p:ph idx="1"/>
          </p:nvPr>
        </p:nvSpPr>
        <p:spPr/>
        <p:txBody>
          <a:bodyPr/>
          <a:lstStyle/>
          <a:p>
            <a:r>
              <a:rPr lang="en-US" dirty="0"/>
              <a:t>Provide consistent answers to eligibility inquiries </a:t>
            </a:r>
          </a:p>
          <a:p>
            <a:r>
              <a:rPr lang="en-US" dirty="0"/>
              <a:t>Identify and use “source-of-truth” data</a:t>
            </a:r>
          </a:p>
          <a:p>
            <a:r>
              <a:rPr lang="en-US" dirty="0"/>
              <a:t>Eliminate copies of data at multiple locations</a:t>
            </a:r>
          </a:p>
          <a:p>
            <a:r>
              <a:rPr lang="en-US" dirty="0"/>
              <a:t>Develop once and use often</a:t>
            </a:r>
          </a:p>
          <a:p>
            <a:r>
              <a:rPr lang="en-US" dirty="0"/>
              <a:t>Accessibility – web service, or MQ message </a:t>
            </a:r>
          </a:p>
          <a:p>
            <a:r>
              <a:rPr lang="en-US" dirty="0"/>
              <a:t>Realize economies of scale </a:t>
            </a:r>
          </a:p>
          <a:p>
            <a:pPr lvl="1"/>
            <a:r>
              <a:rPr lang="en-US" dirty="0"/>
              <a:t>High availability, performance and throughput</a:t>
            </a:r>
          </a:p>
        </p:txBody>
      </p:sp>
      <p:sp>
        <p:nvSpPr>
          <p:cNvPr id="5" name="Title 4"/>
          <p:cNvSpPr>
            <a:spLocks noGrp="1"/>
          </p:cNvSpPr>
          <p:nvPr>
            <p:ph type="title"/>
          </p:nvPr>
        </p:nvSpPr>
        <p:spPr>
          <a:xfrm>
            <a:off x="463378" y="76200"/>
            <a:ext cx="8229600" cy="1143000"/>
          </a:xfrm>
          <a:noFill/>
        </p:spPr>
        <p:txBody>
          <a:bodyPr>
            <a:normAutofit/>
          </a:bodyPr>
          <a:lstStyle/>
          <a:p>
            <a:r>
              <a:rPr lang="en-US" dirty="0" smtClean="0"/>
              <a:t>What Does EES Deliver to Business?</a:t>
            </a:r>
            <a:endParaRPr lang="en-US" dirty="0"/>
          </a:p>
        </p:txBody>
      </p:sp>
    </p:spTree>
    <p:extLst>
      <p:ext uri="{BB962C8B-B14F-4D97-AF65-F5344CB8AC3E}">
        <p14:creationId xmlns:p14="http://schemas.microsoft.com/office/powerpoint/2010/main" val="1549998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October 2015</a:t>
            </a:r>
            <a:endParaRPr lang="en-US" dirty="0"/>
          </a:p>
        </p:txBody>
      </p:sp>
      <p:sp>
        <p:nvSpPr>
          <p:cNvPr id="3" name="Slide Number Placeholder 2"/>
          <p:cNvSpPr>
            <a:spLocks noGrp="1"/>
          </p:cNvSpPr>
          <p:nvPr>
            <p:ph type="sldNum" sz="quarter" idx="12"/>
          </p:nvPr>
        </p:nvSpPr>
        <p:spPr/>
        <p:txBody>
          <a:bodyPr/>
          <a:lstStyle/>
          <a:p>
            <a:fld id="{B04635DB-A3F0-4075-815E-840842C9021E}" type="slidenum">
              <a:rPr lang="en-US" smtClean="0"/>
              <a:pPr/>
              <a:t>29</a:t>
            </a:fld>
            <a:endParaRPr lang="en-US" dirty="0"/>
          </a:p>
        </p:txBody>
      </p:sp>
      <p:sp>
        <p:nvSpPr>
          <p:cNvPr id="5" name="Title 4"/>
          <p:cNvSpPr>
            <a:spLocks noGrp="1"/>
          </p:cNvSpPr>
          <p:nvPr>
            <p:ph type="title"/>
          </p:nvPr>
        </p:nvSpPr>
        <p:spPr>
          <a:xfrm>
            <a:off x="457200" y="139700"/>
            <a:ext cx="8229600" cy="1143000"/>
          </a:xfrm>
        </p:spPr>
        <p:txBody>
          <a:bodyPr/>
          <a:lstStyle/>
          <a:p>
            <a:r>
              <a:rPr lang="en-US" dirty="0" smtClean="0"/>
              <a:t>Questions?</a:t>
            </a:r>
            <a:endParaRPr lang="en-US" dirty="0"/>
          </a:p>
        </p:txBody>
      </p:sp>
      <p:pic>
        <p:nvPicPr>
          <p:cNvPr id="6" name="Picture 2" title="Puzzl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2000250"/>
            <a:ext cx="601027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569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Topics</a:t>
            </a:r>
            <a:endParaRPr lang="en-US" dirty="0"/>
          </a:p>
        </p:txBody>
      </p:sp>
      <p:sp>
        <p:nvSpPr>
          <p:cNvPr id="4" name="Slide Number Placeholder 3"/>
          <p:cNvSpPr>
            <a:spLocks noGrp="1"/>
          </p:cNvSpPr>
          <p:nvPr>
            <p:ph type="sldNum" sz="quarter" idx="4"/>
          </p:nvPr>
        </p:nvSpPr>
        <p:spPr/>
        <p:txBody>
          <a:bodyPr/>
          <a:lstStyle/>
          <a:p>
            <a:fld id="{E8555075-F7D8-774D-92CE-0FFE5404D32F}" type="slidenum">
              <a:rPr lang="en-US" smtClean="0"/>
              <a:pPr/>
              <a:t>3</a:t>
            </a:fld>
            <a:endParaRPr lang="en-US" dirty="0"/>
          </a:p>
        </p:txBody>
      </p:sp>
      <p:sp>
        <p:nvSpPr>
          <p:cNvPr id="5" name="Content Placeholder 4"/>
          <p:cNvSpPr>
            <a:spLocks noGrp="1"/>
          </p:cNvSpPr>
          <p:nvPr>
            <p:ph idx="1"/>
          </p:nvPr>
        </p:nvSpPr>
        <p:spPr/>
        <p:txBody>
          <a:bodyPr/>
          <a:lstStyle/>
          <a:p>
            <a:pPr marL="285750" indent="-285750"/>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Examples of IT Governance Bodies, Guidance, and Processes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0"/>
              </a:spcBef>
            </a:pPr>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IT Security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0"/>
              </a:spcBef>
            </a:pPr>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Shared Services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833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Governance</a:t>
            </a:r>
            <a:endParaRPr lang="en-US" dirty="0"/>
          </a:p>
        </p:txBody>
      </p:sp>
      <p:sp>
        <p:nvSpPr>
          <p:cNvPr id="4" name="Slide Number Placeholder 3"/>
          <p:cNvSpPr>
            <a:spLocks noGrp="1"/>
          </p:cNvSpPr>
          <p:nvPr>
            <p:ph type="sldNum" sz="quarter" idx="4"/>
          </p:nvPr>
        </p:nvSpPr>
        <p:spPr/>
        <p:txBody>
          <a:bodyPr/>
          <a:lstStyle/>
          <a:p>
            <a:fld id="{E8555075-F7D8-774D-92CE-0FFE5404D32F}" type="slidenum">
              <a:rPr lang="en-US" smtClean="0"/>
              <a:pPr/>
              <a:t>4</a:t>
            </a:fld>
            <a:endParaRPr lang="en-US" dirty="0"/>
          </a:p>
        </p:txBody>
      </p:sp>
      <p:pic>
        <p:nvPicPr>
          <p:cNvPr id="6" name="Picture 2" descr="image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457425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txBox="1">
            <a:spLocks/>
          </p:cNvSpPr>
          <p:nvPr/>
        </p:nvSpPr>
        <p:spPr>
          <a:xfrm>
            <a:off x="5181600" y="1676400"/>
            <a:ext cx="3657600" cy="3385953"/>
          </a:xfrm>
          <a:prstGeom prst="rect">
            <a:avLst/>
          </a:prstGeom>
        </p:spPr>
        <p:txBody>
          <a:bodyPr vert="horz" lIns="91440" tIns="45720" rIns="91440" bIns="45720" rtlCol="0" anchor="ctr">
            <a:normAutofit/>
          </a:bodyPr>
          <a:lstStyle>
            <a:lvl1pPr marL="0" indent="0" algn="l">
              <a:buNone/>
              <a:defRPr sz="2400" b="1" i="1">
                <a:solidFill>
                  <a:srgbClr val="084A9C"/>
                </a:solidFill>
              </a:defRPr>
            </a:lvl1pPr>
          </a:lstStyle>
          <a:p>
            <a:pPr marL="342900" indent="-342900">
              <a:buFont typeface="Arial" panose="020B0604020202020204" pitchFamily="34" charset="0"/>
              <a:buChar char="•"/>
            </a:pPr>
            <a:r>
              <a:rPr lang="en-US" dirty="0"/>
              <a:t>Information Technology Investment Review </a:t>
            </a:r>
            <a:r>
              <a:rPr lang="en-US" dirty="0" smtClean="0"/>
              <a:t>Board (ITIRB)</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Business </a:t>
            </a:r>
            <a:r>
              <a:rPr lang="en-US" dirty="0" smtClean="0"/>
              <a:t>Assessment</a:t>
            </a:r>
          </a:p>
          <a:p>
            <a:endParaRPr lang="en-US" dirty="0"/>
          </a:p>
          <a:p>
            <a:pPr marL="342900" indent="-342900">
              <a:buFont typeface="Arial" panose="020B0604020202020204" pitchFamily="34" charset="0"/>
              <a:buChar char="•"/>
            </a:pPr>
            <a:r>
              <a:rPr lang="en-US" dirty="0"/>
              <a:t>Technical Review </a:t>
            </a:r>
            <a:r>
              <a:rPr lang="en-US" dirty="0" smtClean="0"/>
              <a:t>Board</a:t>
            </a:r>
            <a:endParaRPr lang="en-US" dirty="0"/>
          </a:p>
        </p:txBody>
      </p:sp>
    </p:spTree>
    <p:extLst>
      <p:ext uri="{BB962C8B-B14F-4D97-AF65-F5344CB8AC3E}">
        <p14:creationId xmlns:p14="http://schemas.microsoft.com/office/powerpoint/2010/main" val="495940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CMS LOGO"/>
          <p:cNvPicPr>
            <a:picLocks noChangeAspect="1"/>
          </p:cNvPicPr>
          <p:nvPr/>
        </p:nvPicPr>
        <p:blipFill>
          <a:blip r:embed="rId2" cstate="print">
            <a:extLst>
              <a:ext uri="{BEBA8EAE-BF5A-486C-A8C5-ECC9F3942E4B}">
                <a14:imgProps xmlns:a14="http://schemas.microsoft.com/office/drawing/2010/main">
                  <a14:imgLayer r:embed="rId3">
                    <a14:imgEffect>
                      <a14:sharpenSoften amount="10000"/>
                    </a14:imgEffect>
                    <a14:imgEffect>
                      <a14:saturation sat="110000"/>
                    </a14:imgEffect>
                    <a14:imgEffect>
                      <a14:brightnessContrast contrast="13000"/>
                    </a14:imgEffect>
                  </a14:imgLayer>
                </a14:imgProps>
              </a:ext>
              <a:ext uri="{28A0092B-C50C-407E-A947-70E740481C1C}">
                <a14:useLocalDpi xmlns:a14="http://schemas.microsoft.com/office/drawing/2010/main" val="0"/>
              </a:ext>
            </a:extLst>
          </a:blip>
          <a:stretch>
            <a:fillRect/>
          </a:stretch>
        </p:blipFill>
        <p:spPr>
          <a:xfrm>
            <a:off x="6248400" y="5870122"/>
            <a:ext cx="2362200" cy="908955"/>
          </a:xfrm>
          <a:prstGeom prst="rect">
            <a:avLst/>
          </a:prstGeom>
        </p:spPr>
      </p:pic>
      <p:sp>
        <p:nvSpPr>
          <p:cNvPr id="2" name="Title 1"/>
          <p:cNvSpPr>
            <a:spLocks noGrp="1"/>
          </p:cNvSpPr>
          <p:nvPr>
            <p:ph type="title"/>
          </p:nvPr>
        </p:nvSpPr>
        <p:spPr/>
        <p:txBody>
          <a:bodyPr/>
          <a:lstStyle/>
          <a:p>
            <a:r>
              <a:rPr lang="en-US" dirty="0" smtClean="0"/>
              <a:t>Information Technology Investment Review Board (ITIRB)</a:t>
            </a:r>
            <a:endParaRPr lang="en-US" dirty="0"/>
          </a:p>
        </p:txBody>
      </p:sp>
      <p:sp>
        <p:nvSpPr>
          <p:cNvPr id="3" name="Content Placeholder 2"/>
          <p:cNvSpPr>
            <a:spLocks noGrp="1"/>
          </p:cNvSpPr>
          <p:nvPr>
            <p:ph idx="1"/>
          </p:nvPr>
        </p:nvSpPr>
        <p:spPr>
          <a:xfrm>
            <a:off x="457200" y="1295399"/>
            <a:ext cx="8229600" cy="4830763"/>
          </a:xfrm>
        </p:spPr>
        <p:txBody>
          <a:bodyPr>
            <a:normAutofit lnSpcReduction="10000"/>
          </a:bodyPr>
          <a:lstStyle/>
          <a:p>
            <a:r>
              <a:rPr lang="en-US" sz="1700" dirty="0"/>
              <a:t>The CMS ITIRB is established as the executive review and decision-making body for CMS IT management. </a:t>
            </a:r>
            <a:endParaRPr lang="en-US" sz="1700" dirty="0" smtClean="0"/>
          </a:p>
          <a:p>
            <a:pPr lvl="1"/>
            <a:r>
              <a:rPr lang="en-US" sz="1400" dirty="0" smtClean="0"/>
              <a:t>The </a:t>
            </a:r>
            <a:r>
              <a:rPr lang="en-US" sz="1400" dirty="0"/>
              <a:t>ITIRB will review and approve IT initiatives and IT expenditures. </a:t>
            </a:r>
            <a:endParaRPr lang="en-US" sz="1400" dirty="0" smtClean="0"/>
          </a:p>
          <a:p>
            <a:pPr lvl="1"/>
            <a:r>
              <a:rPr lang="en-US" sz="1400" dirty="0" smtClean="0"/>
              <a:t>The </a:t>
            </a:r>
            <a:r>
              <a:rPr lang="en-US" sz="1400" dirty="0"/>
              <a:t>ITIRB will ensure that proposed investments contribute to the Secretary’s strategic vision and mission requirements, meet the business needs of the agency, employ sound IT investment methodologies, comply with Departmental systems architectures, and provide the highest return on the investment or acceptable project risk. </a:t>
            </a:r>
            <a:endParaRPr lang="en-US" sz="1400" dirty="0" smtClean="0"/>
          </a:p>
          <a:p>
            <a:pPr lvl="1"/>
            <a:r>
              <a:rPr lang="en-US" sz="1400" dirty="0" smtClean="0"/>
              <a:t>The ITIRB will ensure </a:t>
            </a:r>
            <a:r>
              <a:rPr lang="en-US" sz="1400" dirty="0"/>
              <a:t>the agency’s IT investments are positioned for success  through guidance provided by the  CMS TRB technical architecture standards to help ensure that the agency gets the most value out of its IT investments by maximizing opportunities for reuse and information sharing.</a:t>
            </a:r>
          </a:p>
          <a:p>
            <a:pPr lvl="0"/>
            <a:r>
              <a:rPr lang="en-US" sz="1700" dirty="0" smtClean="0">
                <a:solidFill>
                  <a:prstClr val="black">
                    <a:lumMod val="75000"/>
                    <a:lumOff val="25000"/>
                  </a:prstClr>
                </a:solidFill>
              </a:rPr>
              <a:t>The </a:t>
            </a:r>
            <a:r>
              <a:rPr lang="en-US" sz="1700" dirty="0">
                <a:solidFill>
                  <a:prstClr val="black">
                    <a:lumMod val="75000"/>
                    <a:lumOff val="25000"/>
                  </a:prstClr>
                </a:solidFill>
              </a:rPr>
              <a:t>ITIRB will provide leadership and IT policy direction to ensure that the business drivers guide the agency’s IT budget, operations, and development. </a:t>
            </a:r>
          </a:p>
          <a:p>
            <a:pPr lvl="0"/>
            <a:r>
              <a:rPr lang="en-US" sz="1700" dirty="0" smtClean="0">
                <a:solidFill>
                  <a:prstClr val="black">
                    <a:lumMod val="75000"/>
                    <a:lumOff val="25000"/>
                  </a:prstClr>
                </a:solidFill>
              </a:rPr>
              <a:t>The </a:t>
            </a:r>
            <a:r>
              <a:rPr lang="en-US" sz="1700" dirty="0">
                <a:solidFill>
                  <a:prstClr val="black">
                    <a:lumMod val="75000"/>
                    <a:lumOff val="25000"/>
                  </a:prstClr>
                </a:solidFill>
              </a:rPr>
              <a:t>ITIRB will operate within the framework of the Agency’s enterprise architecture, acquisition management requirements, capital planning requirements, and other administrative regulations. </a:t>
            </a:r>
          </a:p>
          <a:p>
            <a:pPr lvl="1"/>
            <a:r>
              <a:rPr lang="en-US" sz="1400" dirty="0">
                <a:solidFill>
                  <a:prstClr val="black">
                    <a:lumMod val="75000"/>
                    <a:lumOff val="25000"/>
                  </a:prstClr>
                </a:solidFill>
              </a:rPr>
              <a:t>The ITIRB has the authority to plan, develop, and direct projects within the scope of their responsibility. </a:t>
            </a:r>
          </a:p>
          <a:p>
            <a:pPr lvl="1"/>
            <a:r>
              <a:rPr lang="en-US" sz="1400" dirty="0" smtClean="0"/>
              <a:t>The </a:t>
            </a:r>
            <a:r>
              <a:rPr lang="en-US" sz="1400" dirty="0"/>
              <a:t>Clinger-Cohen Act requires that each agency undertake capital planning and investment control by establishing a “process for maximizing the value and assessing and managing the risks of information technology acquisitions of the executive agency.” </a:t>
            </a:r>
          </a:p>
          <a:p>
            <a:pPr marL="0" indent="0">
              <a:buNone/>
            </a:pPr>
            <a:endParaRPr lang="en-US" sz="1400" dirty="0"/>
          </a:p>
        </p:txBody>
      </p:sp>
      <p:sp>
        <p:nvSpPr>
          <p:cNvPr id="4" name="Slide Number Placeholder 3"/>
          <p:cNvSpPr>
            <a:spLocks noGrp="1"/>
          </p:cNvSpPr>
          <p:nvPr>
            <p:ph type="sldNum" sz="quarter" idx="4"/>
          </p:nvPr>
        </p:nvSpPr>
        <p:spPr/>
        <p:txBody>
          <a:bodyPr/>
          <a:lstStyle/>
          <a:p>
            <a:fld id="{E8555075-F7D8-774D-92CE-0FFE5404D32F}" type="slidenum">
              <a:rPr lang="en-US" smtClean="0"/>
              <a:pPr/>
              <a:t>5</a:t>
            </a:fld>
            <a:endParaRPr lang="en-US" dirty="0"/>
          </a:p>
        </p:txBody>
      </p:sp>
    </p:spTree>
    <p:extLst>
      <p:ext uri="{BB962C8B-B14F-4D97-AF65-F5344CB8AC3E}">
        <p14:creationId xmlns:p14="http://schemas.microsoft.com/office/powerpoint/2010/main" val="1818034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CMS LOGO"/>
          <p:cNvPicPr>
            <a:picLocks noChangeAspect="1"/>
          </p:cNvPicPr>
          <p:nvPr/>
        </p:nvPicPr>
        <p:blipFill>
          <a:blip r:embed="rId2" cstate="print">
            <a:extLst>
              <a:ext uri="{BEBA8EAE-BF5A-486C-A8C5-ECC9F3942E4B}">
                <a14:imgProps xmlns:a14="http://schemas.microsoft.com/office/drawing/2010/main">
                  <a14:imgLayer r:embed="rId3">
                    <a14:imgEffect>
                      <a14:sharpenSoften amount="10000"/>
                    </a14:imgEffect>
                    <a14:imgEffect>
                      <a14:saturation sat="110000"/>
                    </a14:imgEffect>
                    <a14:imgEffect>
                      <a14:brightnessContrast contrast="13000"/>
                    </a14:imgEffect>
                  </a14:imgLayer>
                </a14:imgProps>
              </a:ext>
              <a:ext uri="{28A0092B-C50C-407E-A947-70E740481C1C}">
                <a14:useLocalDpi xmlns:a14="http://schemas.microsoft.com/office/drawing/2010/main" val="0"/>
              </a:ext>
            </a:extLst>
          </a:blip>
          <a:stretch>
            <a:fillRect/>
          </a:stretch>
        </p:blipFill>
        <p:spPr>
          <a:xfrm>
            <a:off x="6248400" y="5684404"/>
            <a:ext cx="2362200" cy="908955"/>
          </a:xfrm>
          <a:prstGeom prst="rect">
            <a:avLst/>
          </a:prstGeom>
        </p:spPr>
      </p:pic>
      <p:sp>
        <p:nvSpPr>
          <p:cNvPr id="2" name="Title 1"/>
          <p:cNvSpPr>
            <a:spLocks noGrp="1"/>
          </p:cNvSpPr>
          <p:nvPr>
            <p:ph type="title"/>
          </p:nvPr>
        </p:nvSpPr>
        <p:spPr/>
        <p:txBody>
          <a:bodyPr/>
          <a:lstStyle/>
          <a:p>
            <a:r>
              <a:rPr lang="en-US" dirty="0"/>
              <a:t>Information Technology Investment Review Board (ITIRB)</a:t>
            </a:r>
          </a:p>
        </p:txBody>
      </p:sp>
      <p:sp>
        <p:nvSpPr>
          <p:cNvPr id="3" name="Content Placeholder 2"/>
          <p:cNvSpPr>
            <a:spLocks noGrp="1"/>
          </p:cNvSpPr>
          <p:nvPr>
            <p:ph idx="1"/>
          </p:nvPr>
        </p:nvSpPr>
        <p:spPr>
          <a:xfrm>
            <a:off x="457200" y="1084244"/>
            <a:ext cx="8229600" cy="5791199"/>
          </a:xfrm>
        </p:spPr>
        <p:txBody>
          <a:bodyPr>
            <a:normAutofit/>
          </a:bodyPr>
          <a:lstStyle/>
          <a:p>
            <a:endParaRPr lang="en-US" sz="1700" dirty="0" smtClean="0"/>
          </a:p>
          <a:p>
            <a:r>
              <a:rPr lang="en-US" sz="1700" dirty="0" smtClean="0"/>
              <a:t>The </a:t>
            </a:r>
            <a:r>
              <a:rPr lang="en-US" sz="1700" dirty="0"/>
              <a:t>goal of the ITIRB is to promote integrated planning and collaboration among CMS programs, information technology systems, and business processes. </a:t>
            </a:r>
            <a:endParaRPr lang="en-US" sz="1700" dirty="0" smtClean="0"/>
          </a:p>
          <a:p>
            <a:pPr lvl="1"/>
            <a:r>
              <a:rPr lang="en-US" sz="1400" dirty="0" smtClean="0"/>
              <a:t>Integration </a:t>
            </a:r>
            <a:r>
              <a:rPr lang="en-US" sz="1400" dirty="0"/>
              <a:t>and collaboration will be facilitated through the ITIRB Executive Steering Committees (ESCs) and interaction with the Technical Review Board (TRB). </a:t>
            </a:r>
            <a:endParaRPr lang="en-US" sz="1400" dirty="0" smtClean="0"/>
          </a:p>
          <a:p>
            <a:pPr lvl="1"/>
            <a:r>
              <a:rPr lang="en-US" sz="1400" dirty="0" smtClean="0"/>
              <a:t>The </a:t>
            </a:r>
            <a:r>
              <a:rPr lang="en-US" sz="1400" dirty="0"/>
              <a:t>ESCs will review all IT investments from an enterprise perspective, prioritize IT investment requests using scoring criteria approved by the ITIRB, and prepare recommendations for the </a:t>
            </a:r>
            <a:r>
              <a:rPr lang="en-US" sz="1400" dirty="0" smtClean="0"/>
              <a:t>ITIRB.</a:t>
            </a:r>
          </a:p>
          <a:p>
            <a:pPr lvl="1"/>
            <a:r>
              <a:rPr lang="en-US" sz="1400" dirty="0" smtClean="0"/>
              <a:t>The </a:t>
            </a:r>
            <a:r>
              <a:rPr lang="en-US" sz="1400" dirty="0"/>
              <a:t>TRB will review all IT projects as they progress through the IT Investment Life Cycle (ILC). </a:t>
            </a:r>
            <a:endParaRPr lang="en-US" sz="1400" dirty="0" smtClean="0"/>
          </a:p>
          <a:p>
            <a:pPr lvl="1"/>
            <a:r>
              <a:rPr lang="en-US" sz="1400" dirty="0" smtClean="0"/>
              <a:t>The </a:t>
            </a:r>
            <a:r>
              <a:rPr lang="en-US" sz="1400" dirty="0"/>
              <a:t>TRB will serve in an advisory capacity and make recommendations to the ITIRB and/or ESC, as appropriate. All matters brought to the ITIRB will be reviewed and documented through a formal capital planning and investment review process. </a:t>
            </a:r>
          </a:p>
          <a:p>
            <a:r>
              <a:rPr lang="en-US" sz="1700" dirty="0" smtClean="0"/>
              <a:t>The </a:t>
            </a:r>
            <a:r>
              <a:rPr lang="en-US" sz="1700" dirty="0"/>
              <a:t>ITIRB will focus on high cost, high risk, and mission critical investments. </a:t>
            </a:r>
            <a:endParaRPr lang="en-US" sz="1700" dirty="0" smtClean="0"/>
          </a:p>
          <a:p>
            <a:pPr lvl="1"/>
            <a:r>
              <a:rPr lang="en-US" sz="1400" dirty="0" smtClean="0"/>
              <a:t>An </a:t>
            </a:r>
            <a:r>
              <a:rPr lang="en-US" sz="1400" dirty="0"/>
              <a:t>investment may meet any of the three criteria to be a candidate for full ITIRB review. </a:t>
            </a:r>
            <a:endParaRPr lang="en-US" sz="1400" dirty="0" smtClean="0"/>
          </a:p>
          <a:p>
            <a:pPr lvl="1"/>
            <a:r>
              <a:rPr lang="en-US" sz="1400" dirty="0" smtClean="0"/>
              <a:t>The </a:t>
            </a:r>
            <a:r>
              <a:rPr lang="en-US" sz="1400" dirty="0"/>
              <a:t>ESCs will review all investments and provide recommendations to the ITIRB. </a:t>
            </a:r>
            <a:endParaRPr lang="en-US" sz="1400" dirty="0" smtClean="0"/>
          </a:p>
          <a:p>
            <a:pPr lvl="1"/>
            <a:r>
              <a:rPr lang="en-US" sz="1400" dirty="0" smtClean="0"/>
              <a:t>The </a:t>
            </a:r>
            <a:r>
              <a:rPr lang="en-US" sz="1400" dirty="0"/>
              <a:t>ITIRB will rely on the recommendations of the ESCs for investments that don’t meet these criteria. </a:t>
            </a:r>
            <a:endParaRPr lang="en-US" sz="1400" dirty="0" smtClean="0"/>
          </a:p>
          <a:p>
            <a:pPr lvl="1"/>
            <a:r>
              <a:rPr lang="en-US" sz="1400" dirty="0" smtClean="0"/>
              <a:t>The </a:t>
            </a:r>
            <a:r>
              <a:rPr lang="en-US" sz="1400" dirty="0"/>
              <a:t>ITIRB will reserve the right to perform a full review of any investment regardless of size, risk, and strategic value. </a:t>
            </a:r>
          </a:p>
        </p:txBody>
      </p:sp>
      <p:sp>
        <p:nvSpPr>
          <p:cNvPr id="4" name="Slide Number Placeholder 3"/>
          <p:cNvSpPr>
            <a:spLocks noGrp="1"/>
          </p:cNvSpPr>
          <p:nvPr>
            <p:ph type="sldNum" sz="quarter" idx="4"/>
          </p:nvPr>
        </p:nvSpPr>
        <p:spPr/>
        <p:txBody>
          <a:bodyPr/>
          <a:lstStyle/>
          <a:p>
            <a:fld id="{E8555075-F7D8-774D-92CE-0FFE5404D32F}" type="slidenum">
              <a:rPr lang="en-US" smtClean="0"/>
              <a:pPr/>
              <a:t>6</a:t>
            </a:fld>
            <a:endParaRPr lang="en-US" dirty="0"/>
          </a:p>
        </p:txBody>
      </p:sp>
    </p:spTree>
    <p:extLst>
      <p:ext uri="{BB962C8B-B14F-4D97-AF65-F5344CB8AC3E}">
        <p14:creationId xmlns:p14="http://schemas.microsoft.com/office/powerpoint/2010/main" val="1281955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(BATS)</a:t>
            </a:r>
            <a:endParaRPr lang="en-US" dirty="0"/>
          </a:p>
        </p:txBody>
      </p:sp>
      <p:sp>
        <p:nvSpPr>
          <p:cNvPr id="3" name="Content Placeholder 2"/>
          <p:cNvSpPr>
            <a:spLocks noGrp="1"/>
          </p:cNvSpPr>
          <p:nvPr>
            <p:ph idx="1"/>
          </p:nvPr>
        </p:nvSpPr>
        <p:spPr>
          <a:xfrm>
            <a:off x="457200" y="1295399"/>
            <a:ext cx="8229600" cy="4830763"/>
          </a:xfrm>
        </p:spPr>
        <p:txBody>
          <a:bodyPr>
            <a:normAutofit/>
          </a:bodyPr>
          <a:lstStyle/>
          <a:p>
            <a:r>
              <a:rPr lang="en-US" sz="1800" dirty="0"/>
              <a:t>The Business And Technology Solutions (BATS) Board supports the IT Investment Review Board (ITIRB) in managing the CMS IT portfolio. It is responsible for ensuring that IT budget decisions align with CMS business, financial and technical strategies.</a:t>
            </a:r>
          </a:p>
          <a:p>
            <a:pPr marL="0" indent="0">
              <a:buNone/>
            </a:pPr>
            <a:endParaRPr lang="en-US" sz="1800" dirty="0"/>
          </a:p>
          <a:p>
            <a:r>
              <a:rPr lang="en-US" sz="1800" dirty="0"/>
              <a:t> </a:t>
            </a:r>
            <a:r>
              <a:rPr lang="en-US" sz="1800" dirty="0" smtClean="0"/>
              <a:t>To </a:t>
            </a:r>
            <a:r>
              <a:rPr lang="en-US" sz="1800" dirty="0"/>
              <a:t>help achieve this purpose, the BATS Board has the following objectives:</a:t>
            </a:r>
          </a:p>
          <a:p>
            <a:pPr lvl="1"/>
            <a:r>
              <a:rPr lang="en-US" sz="1500" dirty="0"/>
              <a:t>Review IT budget requests as one unified enterprise IT portfolio.</a:t>
            </a:r>
          </a:p>
          <a:p>
            <a:pPr lvl="1"/>
            <a:r>
              <a:rPr lang="en-US" sz="1500" dirty="0"/>
              <a:t>Provide the ITIRB with project-level funding recommendations during the IT budget formulation and execution phases.</a:t>
            </a:r>
          </a:p>
          <a:p>
            <a:pPr lvl="1"/>
            <a:r>
              <a:rPr lang="en-US" sz="1500" dirty="0"/>
              <a:t>Revise for in-year adjustments, as necessary, during the IT budget formulation and execution phases.</a:t>
            </a:r>
          </a:p>
          <a:p>
            <a:pPr lvl="1"/>
            <a:r>
              <a:rPr lang="en-US" sz="1500" dirty="0"/>
              <a:t>Provide project-level funding recommendations for unfunded IT projects based (i.e., Sweeps)</a:t>
            </a:r>
          </a:p>
          <a:p>
            <a:pPr lvl="1"/>
            <a:r>
              <a:rPr lang="en-US" sz="1500" dirty="0"/>
              <a:t>Review performance of major IT investments (i.e., Operational Analysis, </a:t>
            </a:r>
            <a:r>
              <a:rPr lang="en-US" sz="1500" dirty="0" err="1"/>
              <a:t>TechStat</a:t>
            </a:r>
            <a:r>
              <a:rPr lang="en-US" sz="1500" dirty="0"/>
              <a:t>, </a:t>
            </a:r>
            <a:r>
              <a:rPr lang="en-US" sz="1500" dirty="0" err="1"/>
              <a:t>PortfolioStat</a:t>
            </a:r>
            <a:r>
              <a:rPr lang="en-US" sz="1500" dirty="0"/>
              <a:t>, etc.).</a:t>
            </a:r>
          </a:p>
          <a:p>
            <a:endParaRPr lang="en-US" sz="1700" dirty="0"/>
          </a:p>
          <a:p>
            <a:endParaRPr lang="en-US" sz="1700" dirty="0"/>
          </a:p>
          <a:p>
            <a:pPr marL="0" indent="0">
              <a:buNone/>
            </a:pPr>
            <a:endParaRPr lang="en-US" dirty="0"/>
          </a:p>
        </p:txBody>
      </p:sp>
      <p:sp>
        <p:nvSpPr>
          <p:cNvPr id="4" name="Slide Number Placeholder 3"/>
          <p:cNvSpPr>
            <a:spLocks noGrp="1"/>
          </p:cNvSpPr>
          <p:nvPr>
            <p:ph type="sldNum" sz="quarter" idx="4"/>
          </p:nvPr>
        </p:nvSpPr>
        <p:spPr/>
        <p:txBody>
          <a:bodyPr/>
          <a:lstStyle/>
          <a:p>
            <a:fld id="{E8555075-F7D8-774D-92CE-0FFE5404D32F}" type="slidenum">
              <a:rPr lang="en-US" smtClean="0"/>
              <a:pPr/>
              <a:t>7</a:t>
            </a:fld>
            <a:endParaRPr lang="en-US" dirty="0"/>
          </a:p>
        </p:txBody>
      </p:sp>
      <p:pic>
        <p:nvPicPr>
          <p:cNvPr id="5" name="Picture 4" title="CMS LOGO"/>
          <p:cNvPicPr>
            <a:picLocks noChangeAspect="1"/>
          </p:cNvPicPr>
          <p:nvPr/>
        </p:nvPicPr>
        <p:blipFill>
          <a:blip r:embed="rId2" cstate="print">
            <a:extLst>
              <a:ext uri="{BEBA8EAE-BF5A-486C-A8C5-ECC9F3942E4B}">
                <a14:imgProps xmlns:a14="http://schemas.microsoft.com/office/drawing/2010/main">
                  <a14:imgLayer r:embed="rId3">
                    <a14:imgEffect>
                      <a14:sharpenSoften amount="10000"/>
                    </a14:imgEffect>
                    <a14:imgEffect>
                      <a14:saturation sat="110000"/>
                    </a14:imgEffect>
                    <a14:imgEffect>
                      <a14:brightnessContrast contrast="13000"/>
                    </a14:imgEffect>
                  </a14:imgLayer>
                </a14:imgProps>
              </a:ext>
              <a:ext uri="{28A0092B-C50C-407E-A947-70E740481C1C}">
                <a14:useLocalDpi xmlns:a14="http://schemas.microsoft.com/office/drawing/2010/main" val="0"/>
              </a:ext>
            </a:extLst>
          </a:blip>
          <a:stretch>
            <a:fillRect/>
          </a:stretch>
        </p:blipFill>
        <p:spPr>
          <a:xfrm>
            <a:off x="6248400" y="5671685"/>
            <a:ext cx="2362200" cy="908955"/>
          </a:xfrm>
          <a:prstGeom prst="rect">
            <a:avLst/>
          </a:prstGeom>
        </p:spPr>
      </p:pic>
    </p:spTree>
    <p:extLst>
      <p:ext uri="{BB962C8B-B14F-4D97-AF65-F5344CB8AC3E}">
        <p14:creationId xmlns:p14="http://schemas.microsoft.com/office/powerpoint/2010/main" val="1078995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Technical Review Board</a:t>
            </a:r>
            <a:endParaRPr lang="en-US" dirty="0"/>
          </a:p>
        </p:txBody>
      </p:sp>
      <p:sp>
        <p:nvSpPr>
          <p:cNvPr id="3" name="Content Placeholder 2"/>
          <p:cNvSpPr>
            <a:spLocks noGrp="1"/>
          </p:cNvSpPr>
          <p:nvPr>
            <p:ph idx="1"/>
          </p:nvPr>
        </p:nvSpPr>
        <p:spPr>
          <a:xfrm>
            <a:off x="76200" y="1143000"/>
            <a:ext cx="8991600" cy="3886200"/>
          </a:xfrm>
        </p:spPr>
        <p:txBody>
          <a:bodyPr lIns="0" rIns="0">
            <a:normAutofit/>
          </a:bodyPr>
          <a:lstStyle/>
          <a:p>
            <a:pPr indent="0">
              <a:buNone/>
            </a:pPr>
            <a:r>
              <a:rPr lang="en-US" sz="1600" dirty="0" smtClean="0"/>
              <a:t>The Technical Review Board (TRB) is the CMS technical governance body for information technology (IT) projects that </a:t>
            </a:r>
            <a:r>
              <a:rPr lang="en-US" sz="1600" i="1" u="sng" dirty="0" smtClean="0"/>
              <a:t>conducts system life cycle governance reviews and consultations</a:t>
            </a:r>
            <a:r>
              <a:rPr lang="en-US" sz="1600" dirty="0" smtClean="0"/>
              <a:t>. It provides guidance to project teams on </a:t>
            </a:r>
            <a:r>
              <a:rPr lang="en-US" sz="1600" i="1" u="sng" dirty="0" smtClean="0"/>
              <a:t>adhering to CMS technical standards and leveraging existing technologies (e.g., Shared Services)</a:t>
            </a:r>
            <a:r>
              <a:rPr lang="en-US" sz="1600" dirty="0" smtClean="0"/>
              <a:t>. </a:t>
            </a:r>
          </a:p>
          <a:p>
            <a:pPr indent="0">
              <a:buNone/>
            </a:pPr>
            <a:r>
              <a:rPr lang="en-US" sz="1600" dirty="0" smtClean="0"/>
              <a:t>In this role, the TRB provides the following benefits to the Agency:</a:t>
            </a:r>
          </a:p>
          <a:p>
            <a:pPr lvl="1"/>
            <a:r>
              <a:rPr lang="en-US" sz="1400" dirty="0" smtClean="0"/>
              <a:t>Provides lessons learned and best practices for IT projects and programs</a:t>
            </a:r>
          </a:p>
          <a:p>
            <a:pPr lvl="1"/>
            <a:r>
              <a:rPr lang="en-US" sz="1400" dirty="0" smtClean="0"/>
              <a:t>Helps to ensure that IT investments are positioned for success and adhere to the CMS architecture, standards, and guidance</a:t>
            </a:r>
          </a:p>
          <a:p>
            <a:pPr lvl="1"/>
            <a:r>
              <a:rPr lang="en-US" sz="1400" dirty="0" smtClean="0"/>
              <a:t>Helps to ensure that the Agency gets the most value out of its IT investments by maximizing opportunities for reuse and information sharing</a:t>
            </a:r>
          </a:p>
          <a:p>
            <a:pPr lvl="1"/>
            <a:r>
              <a:rPr lang="en-US" sz="1400" dirty="0" smtClean="0"/>
              <a:t>Contributes to leading edge discussions on business architecture</a:t>
            </a:r>
          </a:p>
          <a:p>
            <a:pPr lvl="1"/>
            <a:r>
              <a:rPr lang="en-US" sz="1400" dirty="0" smtClean="0"/>
              <a:t>Advocates for the strategic IT direction</a:t>
            </a:r>
          </a:p>
          <a:p>
            <a:pPr lvl="1"/>
            <a:r>
              <a:rPr lang="en-US" sz="1400" dirty="0" smtClean="0"/>
              <a:t>Promotes effective systems integration</a:t>
            </a:r>
          </a:p>
          <a:p>
            <a:pPr lvl="1"/>
            <a:r>
              <a:rPr lang="en-US" sz="1400" dirty="0" smtClean="0"/>
              <a:t>Provides consistent technical guidance to teams on how to implement their project/program in an efficient way</a:t>
            </a:r>
          </a:p>
          <a:p>
            <a:endParaRPr lang="en-US" dirty="0"/>
          </a:p>
        </p:txBody>
      </p:sp>
      <p:sp>
        <p:nvSpPr>
          <p:cNvPr id="4" name="Slide Number Placeholder 3"/>
          <p:cNvSpPr>
            <a:spLocks noGrp="1"/>
          </p:cNvSpPr>
          <p:nvPr>
            <p:ph type="sldNum" sz="quarter" idx="4"/>
          </p:nvPr>
        </p:nvSpPr>
        <p:spPr/>
        <p:txBody>
          <a:bodyPr/>
          <a:lstStyle/>
          <a:p>
            <a:fld id="{E8555075-F7D8-774D-92CE-0FFE5404D32F}" type="slidenum">
              <a:rPr lang="en-US" smtClean="0"/>
              <a:pPr/>
              <a:t>8</a:t>
            </a:fld>
            <a:endParaRPr lang="en-US" dirty="0"/>
          </a:p>
        </p:txBody>
      </p:sp>
      <p:pic>
        <p:nvPicPr>
          <p:cNvPr id="7170" name="Picture 2" title="Technical Review Board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257800"/>
            <a:ext cx="1371600" cy="116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descr="Consultation:  Consultations (also called consults) are discussions between the TRB and the project team that usually occur prior to formally engaging the Office of Technology Services (OTS); they are not official XLC reviews. The project team can request a consult at any time during the life cycle to discuss issues or seek the TRB’s guidance&#10;&#10;XLC Review:  XLC reviews (also called gate reviews) are more structured than consultations. The TRB uses XLC reviews to discuss project implementation with the project team. The TRB is responsible for conducting several reviews identified in the XLC, including the Preliminary Design Review (Level 2 and 3 projects), the Detailed Design Review (Level 3 projects), and the Operational Readiness Review (Level 1, 2 and 3 projects). &#10;" title="Technical Review Board Process"/>
          <p:cNvGraphicFramePr>
            <a:graphicFrameLocks noGrp="1"/>
          </p:cNvGraphicFramePr>
          <p:nvPr>
            <p:extLst>
              <p:ext uri="{D42A27DB-BD31-4B8C-83A1-F6EECF244321}">
                <p14:modId xmlns:p14="http://schemas.microsoft.com/office/powerpoint/2010/main" val="3055415219"/>
              </p:ext>
            </p:extLst>
          </p:nvPr>
        </p:nvGraphicFramePr>
        <p:xfrm>
          <a:off x="1600200" y="4876800"/>
          <a:ext cx="7086600" cy="1859280"/>
        </p:xfrm>
        <a:graphic>
          <a:graphicData uri="http://schemas.openxmlformats.org/drawingml/2006/table">
            <a:tbl>
              <a:tblPr firstRow="1" bandRow="1">
                <a:tableStyleId>{74C1A8A3-306A-4EB7-A6B1-4F7E0EB9C5D6}</a:tableStyleId>
              </a:tblPr>
              <a:tblGrid>
                <a:gridCol w="3276600"/>
                <a:gridCol w="3810000"/>
              </a:tblGrid>
              <a:tr h="228600">
                <a:tc>
                  <a:txBody>
                    <a:bodyPr/>
                    <a:lstStyle/>
                    <a:p>
                      <a:r>
                        <a:rPr lang="en-US" sz="1400" dirty="0" smtClean="0"/>
                        <a:t>Consultation</a:t>
                      </a:r>
                      <a:endParaRPr lang="en-US" sz="1400" dirty="0"/>
                    </a:p>
                  </a:txBody>
                  <a:tcPr/>
                </a:tc>
                <a:tc>
                  <a:txBody>
                    <a:bodyPr/>
                    <a:lstStyle/>
                    <a:p>
                      <a:r>
                        <a:rPr lang="en-US" sz="1400" dirty="0" smtClean="0"/>
                        <a:t>XLC</a:t>
                      </a:r>
                      <a:r>
                        <a:rPr lang="en-US" sz="1400" baseline="0" dirty="0" smtClean="0"/>
                        <a:t> Review</a:t>
                      </a:r>
                      <a:endParaRPr lang="en-US" sz="1400" dirty="0"/>
                    </a:p>
                  </a:txBody>
                  <a:tcPr/>
                </a:tc>
              </a:tr>
              <a:tr h="523240">
                <a:tc>
                  <a:txBody>
                    <a:bodyPr/>
                    <a:lstStyle/>
                    <a:p>
                      <a:r>
                        <a:rPr lang="en-US" sz="1200" kern="1200" dirty="0" smtClean="0"/>
                        <a:t>Consultations (also called consults) are discussions between the TRB and the project team that usually occur prior to formally engaging the Office of Technology Services (OTS); they are not official XLC reviews. The project team can request a consult at any time during the life cycle to discuss issues or seek the TRB’s guidance.</a:t>
                      </a:r>
                      <a:endParaRPr lang="en-US" sz="1200" dirty="0"/>
                    </a:p>
                  </a:txBody>
                  <a:tcPr>
                    <a:solidFill>
                      <a:schemeClr val="accent5">
                        <a:lumMod val="20000"/>
                        <a:lumOff val="80000"/>
                      </a:schemeClr>
                    </a:solidFill>
                  </a:tcPr>
                </a:tc>
                <a:tc>
                  <a:txBody>
                    <a:bodyPr/>
                    <a:lstStyle/>
                    <a:p>
                      <a:r>
                        <a:rPr lang="en-US" sz="1200" kern="1200" dirty="0" smtClean="0"/>
                        <a:t>XLC reviews (also called gate reviews) are more structured than consultations. The TRB uses XLC reviews to discuss project implementation with the project team. The TRB is responsible for conducting several reviews identified in the XLC,</a:t>
                      </a:r>
                      <a:r>
                        <a:rPr lang="en-US" sz="1200" kern="1200" dirty="0" smtClean="0">
                          <a:solidFill>
                            <a:schemeClr val="dk1"/>
                          </a:solidFill>
                          <a:latin typeface="+mn-lt"/>
                          <a:ea typeface="+mn-ea"/>
                          <a:cs typeface="+mn-cs"/>
                        </a:rPr>
                        <a:t> </a:t>
                      </a:r>
                      <a:r>
                        <a:rPr lang="en-US" sz="1200" kern="1200" dirty="0" smtClean="0"/>
                        <a:t>including the Preliminary Design Review (Level 2 and 3 projects), the Detailed Design Review (Level 3 projects), and the Operational Readiness Review (Level 1, 2 and 3 projects). </a:t>
                      </a:r>
                      <a:endParaRPr lang="en-US" sz="1200" dirty="0"/>
                    </a:p>
                  </a:txBody>
                  <a:tcPr>
                    <a:solidFill>
                      <a:schemeClr val="accent5">
                        <a:lumMod val="20000"/>
                        <a:lumOff val="80000"/>
                      </a:schemeClr>
                    </a:solidFill>
                  </a:tcPr>
                </a:tc>
              </a:tr>
            </a:tbl>
          </a:graphicData>
        </a:graphic>
      </p:graphicFrame>
    </p:spTree>
    <p:extLst>
      <p:ext uri="{BB962C8B-B14F-4D97-AF65-F5344CB8AC3E}">
        <p14:creationId xmlns:p14="http://schemas.microsoft.com/office/powerpoint/2010/main" val="3557951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Review Board</a:t>
            </a:r>
            <a:endParaRPr lang="en-US" dirty="0"/>
          </a:p>
        </p:txBody>
      </p:sp>
      <p:sp>
        <p:nvSpPr>
          <p:cNvPr id="4" name="Slide Number Placeholder 3"/>
          <p:cNvSpPr>
            <a:spLocks noGrp="1"/>
          </p:cNvSpPr>
          <p:nvPr>
            <p:ph type="sldNum" sz="quarter" idx="4"/>
          </p:nvPr>
        </p:nvSpPr>
        <p:spPr/>
        <p:txBody>
          <a:bodyPr/>
          <a:lstStyle/>
          <a:p>
            <a:fld id="{E8555075-F7D8-774D-92CE-0FFE5404D32F}" type="slidenum">
              <a:rPr lang="en-US" smtClean="0"/>
              <a:pPr/>
              <a:t>9</a:t>
            </a:fld>
            <a:endParaRPr lang="en-US" dirty="0"/>
          </a:p>
        </p:txBody>
      </p:sp>
      <p:sp>
        <p:nvSpPr>
          <p:cNvPr id="41" name="TextBox 40"/>
          <p:cNvSpPr txBox="1"/>
          <p:nvPr/>
        </p:nvSpPr>
        <p:spPr>
          <a:xfrm>
            <a:off x="838200" y="6091535"/>
            <a:ext cx="7620000" cy="461665"/>
          </a:xfrm>
          <a:prstGeom prst="rect">
            <a:avLst/>
          </a:prstGeom>
          <a:solidFill>
            <a:schemeClr val="tx2">
              <a:lumMod val="60000"/>
              <a:lumOff val="40000"/>
            </a:schemeClr>
          </a:solidFill>
          <a:ln w="2540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Calibri"/>
                <a:ea typeface="+mn-ea"/>
                <a:cs typeface="+mn-cs"/>
              </a:rPr>
              <a:t>All of CMS </a:t>
            </a:r>
            <a:r>
              <a:rPr kumimoji="0" lang="en-US" sz="2400" b="1" i="0" u="none" strike="noStrike" kern="0" cap="none" spc="0" normalizeH="0" baseline="0" noProof="0" dirty="0">
                <a:ln>
                  <a:noFill/>
                </a:ln>
                <a:solidFill>
                  <a:schemeClr val="bg1"/>
                </a:solidFill>
                <a:effectLst/>
                <a:uLnTx/>
                <a:uFillTx/>
                <a:latin typeface="Calibri"/>
                <a:ea typeface="+mn-ea"/>
                <a:cs typeface="+mn-cs"/>
              </a:rPr>
              <a:t>Directly </a:t>
            </a:r>
            <a:r>
              <a:rPr kumimoji="0" lang="en-US" sz="2400" b="1" i="0" u="none" strike="noStrike" kern="0" cap="none" spc="0" normalizeH="0" baseline="0" noProof="0" dirty="0" smtClean="0">
                <a:ln>
                  <a:noFill/>
                </a:ln>
                <a:solidFill>
                  <a:schemeClr val="bg1"/>
                </a:solidFill>
                <a:effectLst/>
                <a:uLnTx/>
                <a:uFillTx/>
                <a:latin typeface="Calibri"/>
                <a:ea typeface="+mn-ea"/>
                <a:cs typeface="+mn-cs"/>
              </a:rPr>
              <a:t>Benefits</a:t>
            </a:r>
            <a:endParaRPr kumimoji="0" lang="en-US" sz="2400" b="1" i="0" u="none" strike="noStrike" kern="0" cap="none" spc="0" normalizeH="0" baseline="0" noProof="0" dirty="0">
              <a:ln>
                <a:noFill/>
              </a:ln>
              <a:solidFill>
                <a:schemeClr val="bg1"/>
              </a:solidFill>
              <a:effectLst/>
              <a:uLnTx/>
              <a:uFillTx/>
              <a:latin typeface="Calibri"/>
              <a:ea typeface="+mn-ea"/>
              <a:cs typeface="+mn-cs"/>
            </a:endParaRPr>
          </a:p>
        </p:txBody>
      </p:sp>
      <p:pic>
        <p:nvPicPr>
          <p:cNvPr id="3" name="Picture 2" descr="Industry Engagement Graphics-03.png" title="CISO and IT Governanance Ch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219200"/>
            <a:ext cx="6994168" cy="4625340"/>
          </a:xfrm>
          <a:prstGeom prst="rect">
            <a:avLst/>
          </a:prstGeom>
        </p:spPr>
      </p:pic>
    </p:spTree>
    <p:extLst>
      <p:ext uri="{BB962C8B-B14F-4D97-AF65-F5344CB8AC3E}">
        <p14:creationId xmlns:p14="http://schemas.microsoft.com/office/powerpoint/2010/main" val="39490044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OIS – AT YOUR SERVICE&amp;quot;&quot;/&gt;&lt;property id=&quot;20307&quot; value=&quot;280&quot;/&gt;&lt;/object&gt;&lt;object type=&quot;3&quot; unique_id=&quot;10005&quot;&gt;&lt;property id=&quot;20148&quot; value=&quot;5&quot;/&gt;&lt;property id=&quot;20300&quot; value=&quot;Slide 2 - &amp;quot;CMS Mission&amp;quot;&quot;/&gt;&lt;property id=&quot;20307&quot; value=&quot;287&quot;/&gt;&lt;/object&gt;&lt;object type=&quot;3&quot; unique_id=&quot;10006&quot;&gt;&lt;property id=&quot;20148&quot; value=&quot;5&quot;/&gt;&lt;property id=&quot;20300&quot; value=&quot;Slide 7 - &amp;quot;Nuts &amp;amp; Bolts&amp;quot;&quot;/&gt;&lt;property id=&quot;20307&quot; value=&quot;288&quot;/&gt;&lt;/object&gt;&lt;object type=&quot;3&quot; unique_id=&quot;10007&quot;&gt;&lt;property id=&quot;20148&quot; value=&quot;5&quot;/&gt;&lt;property id=&quot;20300&quot; value=&quot;Slide 3 - &amp;quot;CMS Programs&amp;quot;&quot;/&gt;&lt;property id=&quot;20307&quot; value=&quot;289&quot;/&gt;&lt;/object&gt;&lt;object type=&quot;3&quot; unique_id=&quot;10008&quot;&gt;&lt;property id=&quot;20148&quot; value=&quot;5&quot;/&gt;&lt;property id=&quot;20300&quot; value=&quot;Slide 4&quot;/&gt;&lt;property id=&quot;20307&quot; value=&quot;311&quot;/&gt;&lt;/object&gt;&lt;object type=&quot;3&quot; unique_id=&quot;10009&quot;&gt;&lt;property id=&quot;20148&quot; value=&quot;5&quot;/&gt;&lt;property id=&quot;20300&quot; value=&quot;Slide 6 - &amp;quot;2 Main Ways to Get Medicare Coverage&amp;quot;&quot;/&gt;&lt;property id=&quot;20307&quot; value=&quot;310&quot;/&gt;&lt;/object&gt;&lt;object type=&quot;3&quot; unique_id=&quot;10010&quot;&gt;&lt;property id=&quot;20148&quot; value=&quot;5&quot;/&gt;&lt;property id=&quot;20300&quot; value=&quot;Slide 8 - &amp;quot;Employees &amp;amp; Contractors&amp;quot;&quot;/&gt;&lt;property id=&quot;20307&quot; value=&quot;290&quot;/&gt;&lt;/object&gt;&lt;object type=&quot;3&quot; unique_id=&quot;10012&quot;&gt;&lt;property id=&quot;20148&quot; value=&quot;5&quot;/&gt;&lt;property id=&quot;20300&quot; value=&quot;Slide 9 - &amp;quot;Office of Information Services&amp;quot;&quot;/&gt;&lt;property id=&quot;20307&quot; value=&quot;292&quot;/&gt;&lt;/object&gt;&lt;object type=&quot;3&quot; unique_id=&quot;10013&quot;&gt;&lt;property id=&quot;20148&quot; value=&quot;5&quot;/&gt;&lt;property id=&quot;20300&quot; value=&quot;Slide 10 - &amp;quot;Our Mission&amp;quot;&quot;/&gt;&lt;property id=&quot;20307&quot; value=&quot;308&quot;/&gt;&lt;/object&gt;&lt;object type=&quot;3&quot; unique_id=&quot;10014&quot;&gt;&lt;property id=&quot;20148&quot; value=&quot;5&quot;/&gt;&lt;property id=&quot;20300&quot; value=&quot;Slide 11 - &amp;quot;OIS Mission&amp;quot;&quot;/&gt;&lt;property id=&quot;20307&quot; value=&quot;294&quot;/&gt;&lt;/object&gt;&lt;object type=&quot;3&quot; unique_id=&quot;10015&quot;&gt;&lt;property id=&quot;20148&quot; value=&quot;5&quot;/&gt;&lt;property id=&quot;20300&quot; value=&quot;Slide 12 - &amp;quot;Resources&amp;quot;&quot;/&gt;&lt;property id=&quot;20307&quot; value=&quot;306&quot;/&gt;&lt;/object&gt;&lt;object type=&quot;3&quot; unique_id=&quot;10184&quot;&gt;&lt;property id=&quot;20148&quot; value=&quot;5&quot;/&gt;&lt;property id=&quot;20300&quot; value=&quot;Slide 5&quot;/&gt;&lt;property id=&quot;20307&quot; value=&quot;312&quot;/&gt;&lt;/object&gt;&lt;object type=&quot;3&quot; unique_id=&quot;10353&quot;&gt;&lt;property id=&quot;20148&quot; value=&quot;5&quot;/&gt;&lt;property id=&quot;20300&quot; value=&quot;Slide 13 - &amp;quot;Thank you!&amp;quot;&quot;/&gt;&lt;property id=&quot;20307&quot; value=&quot;313&quot;/&gt;&lt;/object&gt;&lt;/object&gt;&lt;/object&gt;&lt;/database&gt;"/>
  <p:tag name="SECTOMILLISECCONVERTED" val="1"/>
</p:tagLst>
</file>

<file path=ppt/theme/theme1.xml><?xml version="1.0" encoding="utf-8"?>
<a:theme xmlns:a="http://schemas.openxmlformats.org/drawingml/2006/main" name="OIS Organiz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E46A5063445F41B33F3137354D0526" ma:contentTypeVersion="0" ma:contentTypeDescription="Create a new document." ma:contentTypeScope="" ma:versionID="988d9c5681eb1f6a87d2def91ad8e075">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8AE136-F5A5-49AB-A7F5-C22078E913DC}">
  <ds:schemaRefs>
    <ds:schemaRef ds:uri="http://schemas.openxmlformats.org/package/2006/metadata/core-properties"/>
    <ds:schemaRef ds:uri="http://www.w3.org/XML/1998/namespace"/>
    <ds:schemaRef ds:uri="http://purl.org/dc/elements/1.1/"/>
    <ds:schemaRef ds:uri="http://purl.org/dc/dcmitype/"/>
    <ds:schemaRef ds:uri="http://purl.org/dc/terms/"/>
    <ds:schemaRef ds:uri="http://schemas.microsoft.com/office/infopath/2007/PartnerControls"/>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A81F60D6-C6E0-4F5C-9359-7BD8AE81C2FE}">
  <ds:schemaRefs>
    <ds:schemaRef ds:uri="http://schemas.microsoft.com/sharepoint/v3/contenttype/forms"/>
  </ds:schemaRefs>
</ds:datastoreItem>
</file>

<file path=customXml/itemProps3.xml><?xml version="1.0" encoding="utf-8"?>
<ds:datastoreItem xmlns:ds="http://schemas.openxmlformats.org/officeDocument/2006/customXml" ds:itemID="{F738ADFB-0F61-4437-BFAD-905E7A4ED8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OIS Organization</Template>
  <TotalTime>10484</TotalTime>
  <Words>2934</Words>
  <Application>Microsoft Office PowerPoint</Application>
  <PresentationFormat>On-screen Show (4:3)</PresentationFormat>
  <Paragraphs>394</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OIS Organization</vt:lpstr>
      <vt:lpstr>Information Technology Governance and Services</vt:lpstr>
      <vt:lpstr>CMS IT Program Support</vt:lpstr>
      <vt:lpstr>Agenda Topics</vt:lpstr>
      <vt:lpstr>IT Governance</vt:lpstr>
      <vt:lpstr>Information Technology Investment Review Board (ITIRB)</vt:lpstr>
      <vt:lpstr>Information Technology Investment Review Board (ITIRB)</vt:lpstr>
      <vt:lpstr>Business (BATS)</vt:lpstr>
      <vt:lpstr>CMS Technical Review Board</vt:lpstr>
      <vt:lpstr>Technical Review Board</vt:lpstr>
      <vt:lpstr>CMS Technical Reference Architecture</vt:lpstr>
      <vt:lpstr>Technical Delivery</vt:lpstr>
      <vt:lpstr>TRB Process and “Gateways”</vt:lpstr>
      <vt:lpstr>Information Security</vt:lpstr>
      <vt:lpstr>IT Security</vt:lpstr>
      <vt:lpstr>SCA/ATO</vt:lpstr>
      <vt:lpstr>Enterprise Shared Services</vt:lpstr>
      <vt:lpstr>What are Shared Services ?</vt:lpstr>
      <vt:lpstr>Summary of Available Shared Services</vt:lpstr>
      <vt:lpstr>What is “Master Data Management” at CMS?</vt:lpstr>
      <vt:lpstr>MDM Summary</vt:lpstr>
      <vt:lpstr>What is Enterprise Portal?</vt:lpstr>
      <vt:lpstr>What Does Portal Deliver to Business?</vt:lpstr>
      <vt:lpstr>What Is EIDM at CMS?</vt:lpstr>
      <vt:lpstr>EIDM Mission</vt:lpstr>
      <vt:lpstr>What is BRES?</vt:lpstr>
      <vt:lpstr>What Does BRES Deliver to Business?</vt:lpstr>
      <vt:lpstr>What is Enterprise Eligibility Services (ESS) ?</vt:lpstr>
      <vt:lpstr>What Does EES Deliver to Business?</vt:lpstr>
      <vt:lpstr>Questions?</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OIS – AT YOUR SERVICE</dc:title>
  <dc:creator>HENRY CHAO</dc:creator>
  <cp:lastModifiedBy>JASON VOLLMER</cp:lastModifiedBy>
  <cp:revision>253</cp:revision>
  <cp:lastPrinted>2015-10-23T16:08:49Z</cp:lastPrinted>
  <dcterms:created xsi:type="dcterms:W3CDTF">2014-12-30T15:01:43Z</dcterms:created>
  <dcterms:modified xsi:type="dcterms:W3CDTF">2015-11-13T11:58:18Z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-1940185741</vt:i4>
  </property>
  <property fmtid="{D5CDD505-2E9C-101B-9397-08002B2CF9AE}" pid="3" name="_NewReviewCycle">
    <vt:lpwstr/>
  </property>
  <property fmtid="{D5CDD505-2E9C-101B-9397-08002B2CF9AE}" pid="4" name="_EmailSubject">
    <vt:lpwstr>look good enough?</vt:lpwstr>
  </property>
  <property fmtid="{D5CDD505-2E9C-101B-9397-08002B2CF9AE}" pid="5" name="_AuthorEmail">
    <vt:lpwstr>Jason.Vollmer@cms.hhs.gov</vt:lpwstr>
  </property>
  <property fmtid="{D5CDD505-2E9C-101B-9397-08002B2CF9AE}" pid="6" name="_AuthorEmailDisplayName">
    <vt:lpwstr>Vollmer, Jason (CMS/OAGM)</vt:lpwstr>
  </property>
  <property fmtid="{D5CDD505-2E9C-101B-9397-08002B2CF9AE}" pid="7" name="_PreviousAdHocReviewCycleID">
    <vt:i4>-1885852771</vt:i4>
  </property>
  <property fmtid="{D5CDD505-2E9C-101B-9397-08002B2CF9AE}" pid="8" name="ContentTypeId">
    <vt:lpwstr>0x01010034E46A5063445F41B33F3137354D0526</vt:lpwstr>
  </property>
</Properties>
</file>