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  <p:sldMasterId id="2147483817" r:id="rId2"/>
    <p:sldMasterId id="2147483829" r:id="rId3"/>
  </p:sldMasterIdLst>
  <p:notesMasterIdLst>
    <p:notesMasterId r:id="rId61"/>
  </p:notesMasterIdLst>
  <p:handoutMasterIdLst>
    <p:handoutMasterId r:id="rId62"/>
  </p:handoutMasterIdLst>
  <p:sldIdLst>
    <p:sldId id="288" r:id="rId4"/>
    <p:sldId id="301" r:id="rId5"/>
    <p:sldId id="289" r:id="rId6"/>
    <p:sldId id="327" r:id="rId7"/>
    <p:sldId id="292" r:id="rId8"/>
    <p:sldId id="297" r:id="rId9"/>
    <p:sldId id="298" r:id="rId10"/>
    <p:sldId id="349" r:id="rId11"/>
    <p:sldId id="302" r:id="rId12"/>
    <p:sldId id="350" r:id="rId13"/>
    <p:sldId id="351" r:id="rId14"/>
    <p:sldId id="352" r:id="rId15"/>
    <p:sldId id="353" r:id="rId16"/>
    <p:sldId id="331" r:id="rId17"/>
    <p:sldId id="345" r:id="rId18"/>
    <p:sldId id="338" r:id="rId19"/>
    <p:sldId id="313" r:id="rId20"/>
    <p:sldId id="393" r:id="rId21"/>
    <p:sldId id="394" r:id="rId22"/>
    <p:sldId id="325" r:id="rId23"/>
    <p:sldId id="358" r:id="rId24"/>
    <p:sldId id="392" r:id="rId25"/>
    <p:sldId id="359" r:id="rId26"/>
    <p:sldId id="360" r:id="rId27"/>
    <p:sldId id="361" r:id="rId28"/>
    <p:sldId id="362" r:id="rId29"/>
    <p:sldId id="363" r:id="rId30"/>
    <p:sldId id="364" r:id="rId31"/>
    <p:sldId id="365" r:id="rId32"/>
    <p:sldId id="366" r:id="rId33"/>
    <p:sldId id="367" r:id="rId34"/>
    <p:sldId id="368" r:id="rId35"/>
    <p:sldId id="369" r:id="rId36"/>
    <p:sldId id="370" r:id="rId37"/>
    <p:sldId id="371" r:id="rId38"/>
    <p:sldId id="373" r:id="rId39"/>
    <p:sldId id="374" r:id="rId40"/>
    <p:sldId id="375" r:id="rId41"/>
    <p:sldId id="376" r:id="rId42"/>
    <p:sldId id="377" r:id="rId43"/>
    <p:sldId id="378" r:id="rId44"/>
    <p:sldId id="379" r:id="rId45"/>
    <p:sldId id="380" r:id="rId46"/>
    <p:sldId id="381" r:id="rId47"/>
    <p:sldId id="382" r:id="rId48"/>
    <p:sldId id="383" r:id="rId49"/>
    <p:sldId id="384" r:id="rId50"/>
    <p:sldId id="385" r:id="rId51"/>
    <p:sldId id="386" r:id="rId52"/>
    <p:sldId id="387" r:id="rId53"/>
    <p:sldId id="388" r:id="rId54"/>
    <p:sldId id="389" r:id="rId55"/>
    <p:sldId id="390" r:id="rId56"/>
    <p:sldId id="391" r:id="rId57"/>
    <p:sldId id="355" r:id="rId58"/>
    <p:sldId id="354" r:id="rId59"/>
    <p:sldId id="356" r:id="rId60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A9C"/>
    <a:srgbClr val="FFD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81829" autoAdjust="0"/>
  </p:normalViewPr>
  <p:slideViewPr>
    <p:cSldViewPr>
      <p:cViewPr>
        <p:scale>
          <a:sx n="90" d="100"/>
          <a:sy n="90" d="100"/>
        </p:scale>
        <p:origin x="-1686" y="-72"/>
      </p:cViewPr>
      <p:guideLst>
        <p:guide orient="horz" pos="2064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Contracts</c:v>
                </c:pt>
              </c:strCache>
            </c:strRef>
          </c:tx>
          <c:invertIfNegative val="0"/>
          <c:cat>
            <c:strRef>
              <c:f>Sheet1!$A$2:$A$12</c:f>
              <c:strCache>
                <c:ptCount val="11"/>
                <c:pt idx="0">
                  <c:v>FY 2005</c:v>
                </c:pt>
                <c:pt idx="1">
                  <c:v>FY 2006</c:v>
                </c:pt>
                <c:pt idx="2">
                  <c:v>FY 2007</c:v>
                </c:pt>
                <c:pt idx="3">
                  <c:v>FY 2008</c:v>
                </c:pt>
                <c:pt idx="4">
                  <c:v>FY 2009</c:v>
                </c:pt>
                <c:pt idx="5">
                  <c:v>FY 2010</c:v>
                </c:pt>
                <c:pt idx="6">
                  <c:v>FY 2011</c:v>
                </c:pt>
                <c:pt idx="7">
                  <c:v>FY 2012</c:v>
                </c:pt>
                <c:pt idx="8">
                  <c:v>FY 2013</c:v>
                </c:pt>
                <c:pt idx="9">
                  <c:v>FY 2014</c:v>
                </c:pt>
                <c:pt idx="10">
                  <c:v>FY 2015</c:v>
                </c:pt>
              </c:strCache>
            </c:strRef>
          </c:cat>
          <c:val>
            <c:numRef>
              <c:f>Sheet1!$B$2:$B$12</c:f>
              <c:numCache>
                <c:formatCode>_("$"* #,##0.00_);_("$"* \(#,##0.00\);_("$"* "-"??_);_(@_)</c:formatCode>
                <c:ptCount val="11"/>
                <c:pt idx="0">
                  <c:v>3267035366</c:v>
                </c:pt>
                <c:pt idx="1">
                  <c:v>4035023408</c:v>
                </c:pt>
                <c:pt idx="2">
                  <c:v>2327774618</c:v>
                </c:pt>
                <c:pt idx="3">
                  <c:v>3634646637</c:v>
                </c:pt>
                <c:pt idx="4">
                  <c:v>3352931436</c:v>
                </c:pt>
                <c:pt idx="5">
                  <c:v>3900000000</c:v>
                </c:pt>
                <c:pt idx="6">
                  <c:v>4900000000</c:v>
                </c:pt>
                <c:pt idx="7">
                  <c:v>5035563241</c:v>
                </c:pt>
                <c:pt idx="8">
                  <c:v>5665808514</c:v>
                </c:pt>
                <c:pt idx="9">
                  <c:v>7296760347</c:v>
                </c:pt>
                <c:pt idx="10" formatCode="&quot;$&quot;#,##0_);[Red]\(&quot;$&quot;#,##0\)">
                  <c:v>6533376950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Grants</c:v>
                </c:pt>
              </c:strCache>
            </c:strRef>
          </c:tx>
          <c:invertIfNegative val="0"/>
          <c:cat>
            <c:strRef>
              <c:f>Sheet1!$A$2:$A$12</c:f>
              <c:strCache>
                <c:ptCount val="11"/>
                <c:pt idx="0">
                  <c:v>FY 2005</c:v>
                </c:pt>
                <c:pt idx="1">
                  <c:v>FY 2006</c:v>
                </c:pt>
                <c:pt idx="2">
                  <c:v>FY 2007</c:v>
                </c:pt>
                <c:pt idx="3">
                  <c:v>FY 2008</c:v>
                </c:pt>
                <c:pt idx="4">
                  <c:v>FY 2009</c:v>
                </c:pt>
                <c:pt idx="5">
                  <c:v>FY 2010</c:v>
                </c:pt>
                <c:pt idx="6">
                  <c:v>FY 2011</c:v>
                </c:pt>
                <c:pt idx="7">
                  <c:v>FY 2012</c:v>
                </c:pt>
                <c:pt idx="8">
                  <c:v>FY 2013</c:v>
                </c:pt>
                <c:pt idx="9">
                  <c:v>FY 2014</c:v>
                </c:pt>
                <c:pt idx="10">
                  <c:v>FY 2015</c:v>
                </c:pt>
              </c:strCache>
            </c:strRef>
          </c:cat>
          <c:val>
            <c:numRef>
              <c:f>Sheet1!$C$2:$C$12</c:f>
              <c:numCache>
                <c:formatCode>_("$"* #,##0.00_);_("$"* \(#,##0.00\);_("$"* "-"??_);_(@_)</c:formatCode>
                <c:ptCount val="11"/>
                <c:pt idx="0">
                  <c:v>3267035366</c:v>
                </c:pt>
                <c:pt idx="1">
                  <c:v>247752065</c:v>
                </c:pt>
                <c:pt idx="2">
                  <c:v>633037104</c:v>
                </c:pt>
                <c:pt idx="3">
                  <c:v>412059701</c:v>
                </c:pt>
                <c:pt idx="4">
                  <c:v>521441897</c:v>
                </c:pt>
                <c:pt idx="5">
                  <c:v>474506510</c:v>
                </c:pt>
                <c:pt idx="6">
                  <c:v>1320004694</c:v>
                </c:pt>
                <c:pt idx="7">
                  <c:v>2246750297</c:v>
                </c:pt>
                <c:pt idx="8">
                  <c:v>3439515798</c:v>
                </c:pt>
                <c:pt idx="9">
                  <c:v>2127795085</c:v>
                </c:pt>
                <c:pt idx="10" formatCode="&quot;$&quot;#,##0.00_);[Red]\(&quot;$&quot;#,##0.00\)">
                  <c:v>1800105130.5999999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Interagency Agreements</c:v>
                </c:pt>
              </c:strCache>
            </c:strRef>
          </c:tx>
          <c:invertIfNegative val="0"/>
          <c:cat>
            <c:strRef>
              <c:f>Sheet1!$A$2:$A$12</c:f>
              <c:strCache>
                <c:ptCount val="11"/>
                <c:pt idx="0">
                  <c:v>FY 2005</c:v>
                </c:pt>
                <c:pt idx="1">
                  <c:v>FY 2006</c:v>
                </c:pt>
                <c:pt idx="2">
                  <c:v>FY 2007</c:v>
                </c:pt>
                <c:pt idx="3">
                  <c:v>FY 2008</c:v>
                </c:pt>
                <c:pt idx="4">
                  <c:v>FY 2009</c:v>
                </c:pt>
                <c:pt idx="5">
                  <c:v>FY 2010</c:v>
                </c:pt>
                <c:pt idx="6">
                  <c:v>FY 2011</c:v>
                </c:pt>
                <c:pt idx="7">
                  <c:v>FY 2012</c:v>
                </c:pt>
                <c:pt idx="8">
                  <c:v>FY 2013</c:v>
                </c:pt>
                <c:pt idx="9">
                  <c:v>FY 2014</c:v>
                </c:pt>
                <c:pt idx="10">
                  <c:v>FY 2015</c:v>
                </c:pt>
              </c:strCache>
            </c:strRef>
          </c:cat>
          <c:val>
            <c:numRef>
              <c:f>Sheet1!$D$2:$D$12</c:f>
              <c:numCache>
                <c:formatCode>_("$"* #,##0.00_);_("$"* \(#,##0.00\);_("$"* "-"??_);_(@_)</c:formatCode>
                <c:ptCount val="11"/>
                <c:pt idx="0">
                  <c:v>522967817</c:v>
                </c:pt>
                <c:pt idx="1">
                  <c:v>444714186</c:v>
                </c:pt>
                <c:pt idx="2">
                  <c:v>487847112</c:v>
                </c:pt>
                <c:pt idx="3">
                  <c:v>499284400</c:v>
                </c:pt>
                <c:pt idx="4">
                  <c:v>714259820</c:v>
                </c:pt>
                <c:pt idx="5">
                  <c:v>617565785</c:v>
                </c:pt>
                <c:pt idx="6">
                  <c:v>692225000</c:v>
                </c:pt>
                <c:pt idx="7">
                  <c:v>1050301224</c:v>
                </c:pt>
                <c:pt idx="8">
                  <c:v>851359664</c:v>
                </c:pt>
                <c:pt idx="9">
                  <c:v>718384712</c:v>
                </c:pt>
                <c:pt idx="10" formatCode="&quot;$&quot;#,##0.00_);[Red]\(&quot;$&quot;#,##0.00\)">
                  <c:v>766874370.25999999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4514560"/>
        <c:axId val="174516096"/>
      </c:barChart>
      <c:catAx>
        <c:axId val="174514560"/>
        <c:scaling>
          <c:orientation val="minMax"/>
        </c:scaling>
        <c:delete val="0"/>
        <c:axPos val="b"/>
        <c:majorTickMark val="out"/>
        <c:minorTickMark val="none"/>
        <c:tickLblPos val="nextTo"/>
        <c:crossAx val="174516096"/>
        <c:crosses val="autoZero"/>
        <c:auto val="1"/>
        <c:lblAlgn val="ctr"/>
        <c:lblOffset val="100"/>
        <c:noMultiLvlLbl val="0"/>
      </c:catAx>
      <c:valAx>
        <c:axId val="174516096"/>
        <c:scaling>
          <c:orientation val="minMax"/>
        </c:scaling>
        <c:delete val="0"/>
        <c:axPos val="l"/>
        <c:majorGridlines/>
        <c:numFmt formatCode="_(&quot;$&quot;* #,##0.00_);_(&quot;$&quot;* \(#,##0.00\);_(&quot;$&quot;* &quot;-&quot;??_);_(@_)" sourceLinked="1"/>
        <c:majorTickMark val="out"/>
        <c:minorTickMark val="none"/>
        <c:tickLblPos val="nextTo"/>
        <c:crossAx val="1745145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1"/>
          <c:order val="0"/>
          <c:spPr>
            <a:solidFill>
              <a:srgbClr val="0000FF"/>
            </a:solidFill>
          </c:spPr>
          <c:invertIfNegative val="0"/>
          <c:cat>
            <c:numRef>
              <c:f>Chart!$A$2:$A$10</c:f>
              <c:numCache>
                <c:formatCode>General</c:formatCod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</c:numCache>
            </c:numRef>
          </c:cat>
          <c:val>
            <c:numRef>
              <c:f>Chart!$B$2:$B$10</c:f>
              <c:numCache>
                <c:formatCode>"$"#,##0</c:formatCode>
                <c:ptCount val="9"/>
                <c:pt idx="0">
                  <c:v>369903268</c:v>
                </c:pt>
                <c:pt idx="1">
                  <c:v>392930405</c:v>
                </c:pt>
                <c:pt idx="2">
                  <c:v>400074492</c:v>
                </c:pt>
                <c:pt idx="3">
                  <c:v>612134963</c:v>
                </c:pt>
                <c:pt idx="4">
                  <c:v>827537000</c:v>
                </c:pt>
                <c:pt idx="5">
                  <c:v>900668047</c:v>
                </c:pt>
                <c:pt idx="6">
                  <c:v>1090797242</c:v>
                </c:pt>
                <c:pt idx="7">
                  <c:v>1166595074</c:v>
                </c:pt>
                <c:pt idx="8">
                  <c:v>1016888692.2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7698816"/>
        <c:axId val="167700352"/>
        <c:axId val="166484160"/>
      </c:bar3DChart>
      <c:catAx>
        <c:axId val="167698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7700352"/>
        <c:crosses val="autoZero"/>
        <c:auto val="1"/>
        <c:lblAlgn val="ctr"/>
        <c:lblOffset val="100"/>
        <c:noMultiLvlLbl val="0"/>
      </c:catAx>
      <c:valAx>
        <c:axId val="167700352"/>
        <c:scaling>
          <c:orientation val="minMax"/>
        </c:scaling>
        <c:delete val="0"/>
        <c:axPos val="l"/>
        <c:majorGridlines/>
        <c:numFmt formatCode="&quot;$&quot;#,##0" sourceLinked="1"/>
        <c:majorTickMark val="out"/>
        <c:minorTickMark val="none"/>
        <c:tickLblPos val="nextTo"/>
        <c:crossAx val="167698816"/>
        <c:crosses val="autoZero"/>
        <c:crossBetween val="between"/>
      </c:valAx>
      <c:serAx>
        <c:axId val="166484160"/>
        <c:scaling>
          <c:orientation val="minMax"/>
        </c:scaling>
        <c:delete val="1"/>
        <c:axPos val="b"/>
        <c:majorTickMark val="out"/>
        <c:minorTickMark val="none"/>
        <c:tickLblPos val="nextTo"/>
        <c:crossAx val="167700352"/>
        <c:crosses val="autoZero"/>
      </c:ser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75" tIns="46637" rIns="93275" bIns="4663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75" tIns="46637" rIns="93275" bIns="46637" rtlCol="0"/>
          <a:lstStyle>
            <a:lvl1pPr algn="r">
              <a:defRPr sz="1200"/>
            </a:lvl1pPr>
          </a:lstStyle>
          <a:p>
            <a:fld id="{CC16B254-F755-154D-86D8-705F3C585905}" type="datetimeFigureOut">
              <a:rPr lang="en-US" smtClean="0"/>
              <a:pPr/>
              <a:t>11/13/2015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75" tIns="46637" rIns="93275" bIns="4663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75" tIns="46637" rIns="93275" bIns="46637" rtlCol="0" anchor="b"/>
          <a:lstStyle>
            <a:lvl1pPr algn="r">
              <a:defRPr sz="1200"/>
            </a:lvl1pPr>
          </a:lstStyle>
          <a:p>
            <a:fld id="{D8B07BA0-83C1-274E-9BA1-643DFA6696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4873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75" tIns="46637" rIns="93275" bIns="4663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75" tIns="46637" rIns="93275" bIns="46637" rtlCol="0"/>
          <a:lstStyle>
            <a:lvl1pPr algn="r">
              <a:defRPr sz="1200"/>
            </a:lvl1pPr>
          </a:lstStyle>
          <a:p>
            <a:fld id="{70242358-85E2-2545-8677-79B1E11E6ECD}" type="datetimeFigureOut">
              <a:rPr lang="en-US" smtClean="0"/>
              <a:pPr/>
              <a:t>11/13/2015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75" tIns="46637" rIns="93275" bIns="4663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75" tIns="46637" rIns="93275" bIns="4663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75" tIns="46637" rIns="93275" bIns="4663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75" tIns="46637" rIns="93275" bIns="46637" rtlCol="0" anchor="b"/>
          <a:lstStyle>
            <a:lvl1pPr algn="r">
              <a:defRPr sz="1200"/>
            </a:lvl1pPr>
          </a:lstStyle>
          <a:p>
            <a:fld id="{7B898A01-842B-0042-9AB7-55364486B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9035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Good morning, everyone.  Thanks</a:t>
            </a:r>
            <a:r>
              <a:rPr lang="en-US" baseline="0" dirty="0" smtClean="0"/>
              <a:t> so much for taking the time to be here with us today—especially on a Friday!  It’s really great to see such a full room of attendees!</a:t>
            </a:r>
            <a:br>
              <a:rPr lang="en-US" baseline="0" dirty="0" smtClean="0"/>
            </a:br>
            <a:endParaRPr lang="en-US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Before I start, I want to let you know h</a:t>
            </a:r>
            <a:r>
              <a:rPr lang="en-US" dirty="0" smtClean="0"/>
              <a:t>ow</a:t>
            </a:r>
            <a:r>
              <a:rPr lang="en-US" baseline="0" dirty="0" smtClean="0"/>
              <a:t> important contractors are to CMS.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You  help us to provide mission-critical services each and every day to the people we serve, so we truly value you as a member of our Acquisition Team.</a:t>
            </a:r>
            <a:br>
              <a:rPr lang="en-US" baseline="0" dirty="0" smtClean="0"/>
            </a:b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98A01-842B-0042-9AB7-55364486B92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02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We strive</a:t>
            </a:r>
            <a:r>
              <a:rPr lang="en-US" baseline="0" dirty="0" smtClean="0"/>
              <a:t> to provide the best value acquisition and grants solutions to the people we serve.</a:t>
            </a:r>
            <a:br>
              <a:rPr lang="en-US" baseline="0" dirty="0" smtClean="0"/>
            </a:b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Therefore, we need you—contractors—as a core part of our Acquisition Team to bring your “A” game.</a:t>
            </a:r>
            <a:br>
              <a:rPr lang="en-US" baseline="0" dirty="0" smtClean="0"/>
            </a:b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We want to be successful, so we want YOU to be </a:t>
            </a:r>
            <a:r>
              <a:rPr lang="en-US" baseline="0" smtClean="0"/>
              <a:t>successful!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98A01-842B-0042-9AB7-55364486B92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757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8500"/>
            <a:ext cx="4649787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B6294-DAB9-4DBB-8BE0-1DBBA0BA5BF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41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As you can see, you help us accomplish a GREAT DEAL of work!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98A01-842B-0042-9AB7-55364486B92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689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 smtClean="0">
                <a:latin typeface="Arial" pitchFamily="34" charset="0"/>
                <a:ea typeface="Calibri"/>
                <a:cs typeface="Arial" pitchFamily="34" charset="0"/>
              </a:rPr>
              <a:t>Reason</a:t>
            </a:r>
            <a:r>
              <a:rPr lang="en-US" sz="1300" baseline="0" dirty="0" smtClean="0">
                <a:latin typeface="Arial" pitchFamily="34" charset="0"/>
                <a:ea typeface="Calibri"/>
                <a:cs typeface="Arial" pitchFamily="34" charset="0"/>
              </a:rPr>
              <a:t>s for slight decline: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aseline="0" dirty="0" smtClean="0">
                <a:latin typeface="Arial" pitchFamily="34" charset="0"/>
                <a:ea typeface="Calibri"/>
                <a:cs typeface="Arial" pitchFamily="34" charset="0"/>
              </a:rPr>
              <a:t>MIP money is being used in FY 16 instead.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endParaRPr lang="en-US" sz="1300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r>
              <a:rPr lang="en-US" sz="1300" dirty="0" smtClean="0">
                <a:latin typeface="Arial" pitchFamily="34" charset="0"/>
                <a:ea typeface="Calibri"/>
                <a:cs typeface="Arial" pitchFamily="34" charset="0"/>
              </a:rPr>
              <a:t>Here </a:t>
            </a:r>
            <a:r>
              <a:rPr lang="en-US" sz="1300" dirty="0">
                <a:latin typeface="Arial" pitchFamily="34" charset="0"/>
                <a:ea typeface="Calibri"/>
                <a:cs typeface="Arial" pitchFamily="34" charset="0"/>
              </a:rPr>
              <a:t>you can see OAGM’s funding obligations over the past decade. In FY 15  </a:t>
            </a:r>
            <a:r>
              <a:rPr lang="en-US" sz="1300" dirty="0" smtClean="0">
                <a:latin typeface="Arial" pitchFamily="34" charset="0"/>
                <a:ea typeface="Calibri"/>
                <a:cs typeface="Arial" pitchFamily="34" charset="0"/>
              </a:rPr>
              <a:t>we awarded</a:t>
            </a:r>
            <a:r>
              <a:rPr lang="en-US" sz="1300" dirty="0">
                <a:latin typeface="Arial" pitchFamily="34" charset="0"/>
                <a:ea typeface="Calibri"/>
                <a:cs typeface="Arial" pitchFamily="34" charset="0"/>
              </a:rPr>
              <a:t>:</a:t>
            </a:r>
            <a:br>
              <a:rPr lang="en-US" sz="1300" dirty="0">
                <a:latin typeface="Arial" pitchFamily="34" charset="0"/>
                <a:ea typeface="Calibri"/>
                <a:cs typeface="Arial" pitchFamily="34" charset="0"/>
              </a:rPr>
            </a:br>
            <a:endParaRPr lang="en-US" sz="13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738545" lvl="1" indent="-284055">
              <a:buFont typeface="Courier New"/>
              <a:buChar char="o"/>
              <a:tabLst>
                <a:tab pos="1079412" algn="l"/>
              </a:tabLst>
            </a:pPr>
            <a:r>
              <a:rPr lang="en-US" sz="1300" dirty="0">
                <a:latin typeface="Arial" pitchFamily="34" charset="0"/>
                <a:ea typeface="Calibri"/>
                <a:cs typeface="Arial" pitchFamily="34" charset="0"/>
              </a:rPr>
              <a:t>Approximately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$6.5 billion </a:t>
            </a:r>
            <a:r>
              <a:rPr lang="en-US" sz="1300" b="1" dirty="0">
                <a:latin typeface="Arial" pitchFamily="34" charset="0"/>
                <a:ea typeface="Calibri"/>
                <a:cs typeface="Arial" pitchFamily="34" charset="0"/>
              </a:rPr>
              <a:t>in Contracts</a:t>
            </a:r>
            <a:r>
              <a:rPr lang="en-US" sz="1300" dirty="0">
                <a:latin typeface="Arial" pitchFamily="34" charset="0"/>
                <a:ea typeface="Calibri"/>
                <a:cs typeface="Arial" pitchFamily="34" charset="0"/>
              </a:rPr>
              <a:t>, </a:t>
            </a:r>
          </a:p>
          <a:p>
            <a:pPr marL="738545" lvl="1" indent="-284055">
              <a:buFont typeface="Courier New"/>
              <a:buChar char="o"/>
              <a:tabLst>
                <a:tab pos="1079412" algn="l"/>
              </a:tabLst>
            </a:pPr>
            <a:r>
              <a:rPr lang="en-US" sz="1300" dirty="0">
                <a:latin typeface="Arial" pitchFamily="34" charset="0"/>
                <a:ea typeface="Calibri"/>
                <a:cs typeface="Arial" pitchFamily="34" charset="0"/>
              </a:rPr>
              <a:t>Approximately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$1.8 billion</a:t>
            </a:r>
            <a:r>
              <a:rPr lang="en-US" sz="1300" b="1" dirty="0">
                <a:latin typeface="Arial" pitchFamily="34" charset="0"/>
                <a:ea typeface="Calibri"/>
                <a:cs typeface="Arial" pitchFamily="34" charset="0"/>
              </a:rPr>
              <a:t> in Grants,</a:t>
            </a:r>
          </a:p>
          <a:p>
            <a:pPr marL="738545" lvl="1" indent="-284055">
              <a:buFont typeface="Courier New"/>
              <a:buChar char="o"/>
              <a:tabLst>
                <a:tab pos="1079412" algn="l"/>
              </a:tabLst>
            </a:pPr>
            <a:r>
              <a:rPr lang="en-US" sz="1300" dirty="0">
                <a:latin typeface="Arial" pitchFamily="34" charset="0"/>
                <a:ea typeface="Calibri"/>
                <a:cs typeface="Arial" pitchFamily="34" charset="0"/>
              </a:rPr>
              <a:t>Approximately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$767 million </a:t>
            </a:r>
            <a:r>
              <a:rPr lang="en-US" sz="1300" b="1" dirty="0">
                <a:latin typeface="Arial" pitchFamily="34" charset="0"/>
                <a:ea typeface="Calibri"/>
                <a:cs typeface="Arial" pitchFamily="34" charset="0"/>
              </a:rPr>
              <a:t>in Interagency Agreements (IAs).</a:t>
            </a:r>
          </a:p>
          <a:p>
            <a:pPr marL="738545" lvl="1" indent="-284055">
              <a:buFont typeface="Courier New"/>
              <a:buChar char="o"/>
              <a:tabLst>
                <a:tab pos="1079412" algn="l"/>
              </a:tabLst>
            </a:pPr>
            <a:endParaRPr lang="en-US" sz="13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738545" lvl="1" indent="-284055">
              <a:buFont typeface="Courier New"/>
              <a:buChar char="o"/>
              <a:tabLst>
                <a:tab pos="1079412" algn="l"/>
              </a:tabLst>
            </a:pPr>
            <a:r>
              <a:rPr lang="en-US" sz="1300" dirty="0">
                <a:latin typeface="Arial" pitchFamily="34" charset="0"/>
                <a:ea typeface="Calibri"/>
                <a:cs typeface="Arial" pitchFamily="34" charset="0"/>
              </a:rPr>
              <a:t>This is a grand total of almost </a:t>
            </a:r>
            <a:r>
              <a:rPr lang="en-US" sz="1300" b="1" dirty="0">
                <a:latin typeface="Arial" pitchFamily="34" charset="0"/>
                <a:ea typeface="Calibri"/>
                <a:cs typeface="Arial" pitchFamily="34" charset="0"/>
              </a:rPr>
              <a:t>$9.1 billion!</a:t>
            </a:r>
            <a:r>
              <a:rPr lang="en-US" sz="1300" dirty="0">
                <a:latin typeface="Arial" pitchFamily="34" charset="0"/>
                <a:ea typeface="Calibri"/>
                <a:cs typeface="Arial" pitchFamily="34" charset="0"/>
              </a:rPr>
              <a:t>  </a:t>
            </a:r>
            <a:endParaRPr lang="en-US" sz="1300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marL="738545" lvl="1" indent="-284055">
              <a:buFont typeface="Courier New"/>
              <a:buChar char="o"/>
              <a:tabLst>
                <a:tab pos="1079412" algn="l"/>
              </a:tabLst>
            </a:pPr>
            <a:endParaRPr lang="en-US" sz="1300" dirty="0" smtClean="0"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98A01-842B-0042-9AB7-55364486B92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716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79412"/>
            <a:r>
              <a:rPr lang="en-US" sz="1300" dirty="0" smtClean="0">
                <a:latin typeface="Arial" pitchFamily="34" charset="0"/>
                <a:ea typeface="Calibri"/>
                <a:cs typeface="Arial" pitchFamily="34" charset="0"/>
              </a:rPr>
              <a:t>Our small business dollars total declined slightly,</a:t>
            </a:r>
            <a:r>
              <a:rPr lang="en-US" sz="1300" baseline="0" dirty="0" smtClean="0">
                <a:latin typeface="Arial" pitchFamily="34" charset="0"/>
                <a:ea typeface="Calibri"/>
                <a:cs typeface="Arial" pitchFamily="34" charset="0"/>
              </a:rPr>
              <a:t> due to </a:t>
            </a:r>
            <a:r>
              <a:rPr lang="en-US" sz="1300" dirty="0" smtClean="0">
                <a:latin typeface="Arial" pitchFamily="34" charset="0"/>
                <a:ea typeface="Calibri"/>
                <a:cs typeface="Arial" pitchFamily="34" charset="0"/>
              </a:rPr>
              <a:t>$300 million of small businesses being acquired by large businesses.</a:t>
            </a:r>
          </a:p>
          <a:p>
            <a:pPr marL="1079412"/>
            <a:endParaRPr lang="en-US" sz="1300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marL="1079412"/>
            <a:r>
              <a:rPr lang="en-US" sz="1300" dirty="0" smtClean="0">
                <a:latin typeface="Arial" pitchFamily="34" charset="0"/>
                <a:ea typeface="Calibri"/>
                <a:cs typeface="Arial" pitchFamily="34" charset="0"/>
              </a:rPr>
              <a:t>While </a:t>
            </a:r>
            <a:r>
              <a:rPr lang="en-US" sz="1300" dirty="0">
                <a:latin typeface="Arial" pitchFamily="34" charset="0"/>
                <a:ea typeface="Calibri"/>
                <a:cs typeface="Arial" pitchFamily="34" charset="0"/>
              </a:rPr>
              <a:t>we were </a:t>
            </a:r>
            <a:r>
              <a:rPr lang="en-US" sz="1300" b="1" dirty="0">
                <a:latin typeface="Arial" pitchFamily="34" charset="0"/>
                <a:ea typeface="Calibri"/>
                <a:cs typeface="Arial" pitchFamily="34" charset="0"/>
              </a:rPr>
              <a:t>about 2% shy of reaching our overall small business goal (18.17% of 20%)</a:t>
            </a:r>
            <a:r>
              <a:rPr lang="en-US" sz="1300" dirty="0">
                <a:latin typeface="Arial" pitchFamily="34" charset="0"/>
                <a:ea typeface="Calibri"/>
                <a:cs typeface="Arial" pitchFamily="34" charset="0"/>
              </a:rPr>
              <a:t>, we did achieve two of our socio-economic goals, as of the end of September 2015:</a:t>
            </a:r>
          </a:p>
          <a:p>
            <a:pPr marL="1079412"/>
            <a:endParaRPr lang="en-US" sz="13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1364415" indent="-285004">
              <a:buFont typeface="Arial" panose="020B0604020202020204" pitchFamily="34" charset="0"/>
              <a:buChar char="•"/>
            </a:pPr>
            <a:r>
              <a:rPr lang="en-US" sz="1300" b="1" dirty="0">
                <a:latin typeface="Arial" pitchFamily="34" charset="0"/>
                <a:ea typeface="Calibri"/>
                <a:cs typeface="Arial" pitchFamily="34" charset="0"/>
              </a:rPr>
              <a:t>Small Disadvantaged Business</a:t>
            </a:r>
            <a:r>
              <a:rPr lang="en-US" sz="1300" dirty="0">
                <a:latin typeface="Arial" pitchFamily="34" charset="0"/>
                <a:ea typeface="Calibri"/>
                <a:cs typeface="Arial" pitchFamily="34" charset="0"/>
              </a:rPr>
              <a:t>: We exceeded the 5% goal with a total of </a:t>
            </a:r>
            <a:r>
              <a:rPr lang="en-US" sz="1300" b="1" dirty="0">
                <a:latin typeface="Arial" pitchFamily="34" charset="0"/>
                <a:ea typeface="Calibri"/>
                <a:cs typeface="Arial" pitchFamily="34" charset="0"/>
              </a:rPr>
              <a:t>9.48%</a:t>
            </a:r>
            <a:r>
              <a:rPr lang="en-US" sz="1300" dirty="0">
                <a:latin typeface="Arial" pitchFamily="34" charset="0"/>
                <a:ea typeface="Calibri"/>
                <a:cs typeface="Arial" pitchFamily="34" charset="0"/>
              </a:rPr>
              <a:t>!</a:t>
            </a:r>
            <a:br>
              <a:rPr lang="en-US" sz="1300" dirty="0">
                <a:latin typeface="Arial" pitchFamily="34" charset="0"/>
                <a:ea typeface="Calibri"/>
                <a:cs typeface="Arial" pitchFamily="34" charset="0"/>
              </a:rPr>
            </a:br>
            <a:endParaRPr lang="en-US" sz="13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1364415" indent="-285004">
              <a:buFont typeface="Arial" panose="020B0604020202020204" pitchFamily="34" charset="0"/>
              <a:buChar char="•"/>
            </a:pPr>
            <a:r>
              <a:rPr lang="en-US" sz="1300" b="1" dirty="0">
                <a:latin typeface="Arial" pitchFamily="34" charset="0"/>
                <a:ea typeface="Calibri"/>
                <a:cs typeface="Arial" pitchFamily="34" charset="0"/>
              </a:rPr>
              <a:t>Women Owned Small Business</a:t>
            </a:r>
            <a:r>
              <a:rPr lang="en-US" sz="1300" dirty="0">
                <a:latin typeface="Arial" pitchFamily="34" charset="0"/>
                <a:ea typeface="Calibri"/>
                <a:cs typeface="Arial" pitchFamily="34" charset="0"/>
              </a:rPr>
              <a:t>: We exceeded the 5% goal with a total of </a:t>
            </a:r>
            <a:r>
              <a:rPr lang="en-US" sz="1300" b="1" dirty="0">
                <a:latin typeface="Arial" pitchFamily="34" charset="0"/>
                <a:ea typeface="Calibri"/>
                <a:cs typeface="Arial" pitchFamily="34" charset="0"/>
              </a:rPr>
              <a:t>7.76%!</a:t>
            </a:r>
          </a:p>
          <a:p>
            <a:pPr marL="1364415" indent="-285004">
              <a:buFont typeface="Arial" panose="020B0604020202020204" pitchFamily="34" charset="0"/>
              <a:buChar char="•"/>
            </a:pPr>
            <a:endParaRPr lang="en-US" sz="1300" b="1" dirty="0">
              <a:latin typeface="Arial" pitchFamily="34" charset="0"/>
              <a:ea typeface="Calibri"/>
              <a:cs typeface="Arial" pitchFamily="34" charset="0"/>
            </a:endParaRPr>
          </a:p>
          <a:p>
            <a:pPr marL="1079411" indent="0">
              <a:buFont typeface="Arial" panose="020B0604020202020204" pitchFamily="34" charset="0"/>
              <a:buNone/>
            </a:pPr>
            <a:endParaRPr lang="en-US" sz="11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1364415" indent="-285004">
              <a:buFont typeface="Arial" panose="020B0604020202020204" pitchFamily="34" charset="0"/>
              <a:buChar char="•"/>
            </a:pPr>
            <a:endParaRPr lang="en-US" sz="11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98A01-842B-0042-9AB7-55364486B92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70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2" indent="-171432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Acting Administrator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Slavitt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introduced these top 8 priorities earlier this year.  </a:t>
            </a:r>
            <a:b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2" indent="-171432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While the contracts and grants work that OAGM administers supports all of these priorities, OAGM was tasked to develop some mission-critical, over-arching goals that would help achieve these priorities.</a:t>
            </a:r>
            <a:b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2" indent="-171432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OAGM focused on the first priority, which is to bolster the workforce.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98A01-842B-0042-9AB7-55364486B92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93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64415" indent="-285004">
              <a:buFont typeface="Arial" panose="020B0604020202020204" pitchFamily="34" charset="0"/>
              <a:buChar char="•"/>
            </a:pPr>
            <a:endParaRPr lang="en-US" sz="11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1364415" indent="-285004">
              <a:buFont typeface="Arial" panose="020B0604020202020204" pitchFamily="34" charset="0"/>
              <a:buChar char="•"/>
            </a:pPr>
            <a:endParaRPr lang="en-US" sz="11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98A01-842B-0042-9AB7-55364486B92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70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included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 actions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our FY 2016 Forecast.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98A01-842B-0042-9AB7-55364486B92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58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98A01-842B-0042-9AB7-55364486B92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273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 meet with lots of</a:t>
            </a:r>
            <a:r>
              <a:rPr lang="en-US" baseline="0" dirty="0" smtClean="0"/>
              <a:t> contractors throughout the year.  </a:t>
            </a:r>
            <a:br>
              <a:rPr lang="en-US" baseline="0" dirty="0" smtClean="0"/>
            </a:b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It’s important to </a:t>
            </a:r>
            <a:r>
              <a:rPr lang="en-US" b="1" baseline="0" dirty="0" smtClean="0"/>
              <a:t>always</a:t>
            </a:r>
            <a:r>
              <a:rPr lang="en-US" baseline="0" dirty="0" smtClean="0"/>
              <a:t> bring your “A” game to remain in good standing with us and be competitive.</a:t>
            </a:r>
            <a:br>
              <a:rPr lang="en-US" baseline="0" dirty="0" smtClean="0"/>
            </a:b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We are looking for the most innovative and best quality </a:t>
            </a:r>
            <a:r>
              <a:rPr lang="en-US" baseline="0" smtClean="0"/>
              <a:t>services.</a:t>
            </a:r>
            <a:br>
              <a:rPr lang="en-US" baseline="0" smtClean="0"/>
            </a:b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We also depend on you to perform consistently at a high level.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98A01-842B-0042-9AB7-55364486B92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75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MS titl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An African American business woman standing with her arms crossed and a team of professionals behind her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/>
          <a:stretch>
            <a:fillRect/>
          </a:stretch>
        </p:blipFill>
        <p:spPr bwMode="auto">
          <a:xfrm>
            <a:off x="13819" y="2438400"/>
            <a:ext cx="5243981" cy="443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943600" y="3048000"/>
            <a:ext cx="2971800" cy="9144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1" i="1" dirty="0" smtClean="0">
                <a:solidFill>
                  <a:srgbClr val="084A9C"/>
                </a:solidFill>
              </a:rPr>
              <a:t>Subtitle</a:t>
            </a: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943600" y="4267200"/>
            <a:ext cx="2971800" cy="8382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0" i="1" dirty="0" smtClean="0">
                <a:solidFill>
                  <a:srgbClr val="084A9C"/>
                </a:solidFill>
              </a:rPr>
              <a:t>Presenter/Date</a:t>
            </a:r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The Centers for Medicare and Medicaid logo.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8600"/>
            <a:ext cx="26523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7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MS title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A group of children standing with their school supplies in hand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/>
          <a:stretch>
            <a:fillRect/>
          </a:stretch>
        </p:blipFill>
        <p:spPr>
          <a:xfrm>
            <a:off x="14600" y="2963450"/>
            <a:ext cx="5295431" cy="3891090"/>
          </a:xfrm>
          <a:prstGeom prst="rect">
            <a:avLst/>
          </a:prstGeom>
          <a:effectLst/>
        </p:spPr>
      </p:pic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62600" y="3048000"/>
            <a:ext cx="3276600" cy="9144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1" i="1" dirty="0" smtClean="0">
                <a:solidFill>
                  <a:srgbClr val="084A9C"/>
                </a:solidFill>
              </a:rPr>
              <a:t>Subtitle</a:t>
            </a: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562600" y="4191000"/>
            <a:ext cx="3276600" cy="8382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0" i="1" dirty="0" smtClean="0">
                <a:solidFill>
                  <a:srgbClr val="084A9C"/>
                </a:solidFill>
              </a:rPr>
              <a:t>Presenter/Date</a:t>
            </a:r>
            <a:endParaRPr lang="en-US" sz="2800" b="0" i="1" dirty="0" smtClean="0">
              <a:solidFill>
                <a:srgbClr val="084A9C"/>
              </a:solidFill>
            </a:endParaRPr>
          </a:p>
        </p:txBody>
      </p:sp>
      <p:pic>
        <p:nvPicPr>
          <p:cNvPr id="9" name="Picture 8" descr="The Centers for Medicare and Medicaid logo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95" y="228600"/>
            <a:ext cx="2652325" cy="914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08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MS titl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An active adult couple riding bicycles in a park.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97" y="2438400"/>
            <a:ext cx="662940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410200" y="3048000"/>
            <a:ext cx="3505200" cy="9144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1" i="1" dirty="0" smtClean="0">
                <a:solidFill>
                  <a:srgbClr val="084A9C"/>
                </a:solidFill>
              </a:rPr>
              <a:t>Subtitle</a:t>
            </a: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410200" y="4267200"/>
            <a:ext cx="3505200" cy="8382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0" i="1" dirty="0" smtClean="0">
                <a:solidFill>
                  <a:srgbClr val="084A9C"/>
                </a:solidFill>
              </a:rPr>
              <a:t>Presenter/Date</a:t>
            </a:r>
            <a:endParaRPr lang="en-US" sz="2800" b="0" i="1" dirty="0" smtClean="0">
              <a:solidFill>
                <a:srgbClr val="084A9C"/>
              </a:solidFill>
            </a:endParaRPr>
          </a:p>
        </p:txBody>
      </p:sp>
      <p:pic>
        <p:nvPicPr>
          <p:cNvPr id="11" name="Picture 10" descr="The Centers for Medicare and Medicaid logo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95" y="228600"/>
            <a:ext cx="2652325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17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MS titl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 group of physicians reviewing x-rays.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438400"/>
            <a:ext cx="4639734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953000" y="3048000"/>
            <a:ext cx="3733800" cy="9144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1" i="1" dirty="0" smtClean="0">
                <a:solidFill>
                  <a:srgbClr val="084A9C"/>
                </a:solidFill>
              </a:rPr>
              <a:t>Subtitle</a:t>
            </a: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0" y="4191000"/>
            <a:ext cx="3733800" cy="838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0" i="1" dirty="0" smtClean="0">
                <a:solidFill>
                  <a:srgbClr val="084A9C"/>
                </a:solidFill>
              </a:rPr>
              <a:t>Presenter/Date</a:t>
            </a:r>
            <a:endParaRPr lang="en-US" sz="2800" b="0" i="1" dirty="0" smtClean="0">
              <a:solidFill>
                <a:srgbClr val="084A9C"/>
              </a:solidFill>
            </a:endParaRP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pic>
        <p:nvPicPr>
          <p:cNvPr id="11" name="Picture 10" descr="The Centers for Medicare and Medicaid logo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95" y="228600"/>
            <a:ext cx="2652325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17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Centers for Medicare and Medicaid logo.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95" y="228600"/>
            <a:ext cx="2652325" cy="914400"/>
          </a:xfrm>
          <a:prstGeom prst="rect">
            <a:avLst/>
          </a:prstGeom>
        </p:spPr>
      </p:pic>
      <p:pic>
        <p:nvPicPr>
          <p:cNvPr id="6" name="Picture 5" descr="A group of seniors playing cards in a sunroom, sitting in wicker furniture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" y="2514600"/>
            <a:ext cx="5615940" cy="4343400"/>
          </a:xfrm>
          <a:prstGeom prst="rect">
            <a:avLst/>
          </a:prstGeom>
          <a:ln>
            <a:noFill/>
          </a:ln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943600" y="3048000"/>
            <a:ext cx="2971800" cy="9144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1" i="1" dirty="0" smtClean="0">
                <a:solidFill>
                  <a:srgbClr val="084A9C"/>
                </a:solidFill>
              </a:rPr>
              <a:t>Subtitle</a:t>
            </a: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943600" y="4267200"/>
            <a:ext cx="2971800" cy="838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0" i="1" dirty="0" smtClean="0">
                <a:solidFill>
                  <a:srgbClr val="084A9C"/>
                </a:solidFill>
              </a:rPr>
              <a:t>Presenter/Date</a:t>
            </a:r>
            <a:endParaRPr lang="en-US" sz="2800" b="0" i="1" dirty="0" smtClean="0">
              <a:solidFill>
                <a:srgbClr val="084A9C"/>
              </a:solidFill>
            </a:endParaRPr>
          </a:p>
          <a:p>
            <a:pPr algn="l"/>
            <a:r>
              <a:rPr lang="en-US" sz="2400" b="0" i="1" dirty="0" smtClean="0">
                <a:solidFill>
                  <a:srgbClr val="084A9C"/>
                </a:solidFill>
              </a:rPr>
              <a:t>Date</a:t>
            </a:r>
            <a:endParaRPr lang="en-US" sz="2800" b="0" i="1" dirty="0" smtClean="0">
              <a:solidFill>
                <a:srgbClr val="084A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89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MS titl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A collage of photos. These photos are health professionals giving care to patients.&#10;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07"/>
          <a:stretch/>
        </p:blipFill>
        <p:spPr bwMode="auto">
          <a:xfrm>
            <a:off x="-8417" y="2438400"/>
            <a:ext cx="564721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943600" y="3048000"/>
            <a:ext cx="2971800" cy="9144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1" i="1" dirty="0" smtClean="0">
                <a:solidFill>
                  <a:srgbClr val="084A9C"/>
                </a:solidFill>
              </a:rPr>
              <a:t>Subtitle</a:t>
            </a: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943600" y="4267200"/>
            <a:ext cx="2971800" cy="8382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0" i="1" dirty="0" smtClean="0">
                <a:solidFill>
                  <a:srgbClr val="084A9C"/>
                </a:solidFill>
              </a:rPr>
              <a:t>Presenter/Date</a:t>
            </a:r>
            <a:endParaRPr lang="en-US" sz="2800" b="0" i="1" dirty="0" smtClean="0">
              <a:solidFill>
                <a:srgbClr val="084A9C"/>
              </a:solidFill>
            </a:endParaRPr>
          </a:p>
        </p:txBody>
      </p:sp>
      <p:pic>
        <p:nvPicPr>
          <p:cNvPr id="11" name="Picture 10" descr="The Centers for Medicare and Medicaid logo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95" y="228600"/>
            <a:ext cx="2652325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026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MS title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ical design of 1's and 0's to represent technology.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564" t="-2980"/>
          <a:stretch/>
        </p:blipFill>
        <p:spPr>
          <a:xfrm>
            <a:off x="-1600200" y="2362200"/>
            <a:ext cx="6807107" cy="4477935"/>
          </a:xfrm>
          <a:prstGeom prst="rect">
            <a:avLst/>
          </a:prstGeom>
          <a:ln>
            <a:solidFill>
              <a:schemeClr val="tx1">
                <a:alpha val="77000"/>
              </a:schemeClr>
            </a:solidFill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410200" y="3048000"/>
            <a:ext cx="3276600" cy="9144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1" i="1" dirty="0" smtClean="0">
                <a:solidFill>
                  <a:srgbClr val="084A9C"/>
                </a:solidFill>
              </a:rPr>
              <a:t>Subtitle</a:t>
            </a: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410200" y="4191000"/>
            <a:ext cx="3276600" cy="8382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0" i="1" dirty="0" smtClean="0">
                <a:solidFill>
                  <a:srgbClr val="084A9C"/>
                </a:solidFill>
              </a:rPr>
              <a:t>Presenter/Date</a:t>
            </a:r>
            <a:endParaRPr lang="en-US" sz="2800" b="0" i="1" dirty="0" smtClean="0">
              <a:solidFill>
                <a:srgbClr val="084A9C"/>
              </a:solidFill>
            </a:endParaRPr>
          </a:p>
        </p:txBody>
      </p:sp>
      <p:pic>
        <p:nvPicPr>
          <p:cNvPr id="11" name="Picture 10" descr="The Centers for Medicare and Medicaid logo.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95" y="228600"/>
            <a:ext cx="2652325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212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MS title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is is an image of a pill bottle on it's side with the lid off and a few of the pills lying on the table in front of it.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7" t="1177" r="-182" b="3456"/>
          <a:stretch/>
        </p:blipFill>
        <p:spPr>
          <a:xfrm>
            <a:off x="-76201" y="2286000"/>
            <a:ext cx="5614737" cy="4572000"/>
          </a:xfrm>
          <a:prstGeom prst="rect">
            <a:avLst/>
          </a:prstGeom>
          <a:effectLst/>
        </p:spPr>
      </p:pic>
      <p:sp>
        <p:nvSpPr>
          <p:cNvPr id="13" name="TextBox 12"/>
          <p:cNvSpPr txBox="1"/>
          <p:nvPr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62600" y="3048000"/>
            <a:ext cx="3276600" cy="9144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1" i="1" dirty="0" smtClean="0">
                <a:solidFill>
                  <a:srgbClr val="084A9C"/>
                </a:solidFill>
              </a:rPr>
              <a:t>Subtitle</a:t>
            </a: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562600" y="4191000"/>
            <a:ext cx="3276600" cy="838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0" i="1" dirty="0" smtClean="0">
                <a:solidFill>
                  <a:srgbClr val="084A9C"/>
                </a:solidFill>
              </a:rPr>
              <a:t>Presenter/Date</a:t>
            </a:r>
            <a:endParaRPr lang="en-US" sz="2800" b="0" i="1" dirty="0" smtClean="0">
              <a:solidFill>
                <a:srgbClr val="084A9C"/>
              </a:solidFill>
            </a:endParaRP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pic>
        <p:nvPicPr>
          <p:cNvPr id="11" name="Picture 10" descr="The Centers for Medicare and Medicaid logo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95" y="228600"/>
            <a:ext cx="2652325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54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MS title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-76200" y="-28738"/>
            <a:ext cx="9244148" cy="1447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The Centers for Medicare and Medicaid logo.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2550068"/>
            <a:ext cx="8915400" cy="3088732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819400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1" i="1" dirty="0" smtClean="0">
                <a:solidFill>
                  <a:srgbClr val="084A9C"/>
                </a:solidFill>
              </a:rPr>
              <a:t>Subtitle</a:t>
            </a: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4724400"/>
            <a:ext cx="8534400" cy="8382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0" i="1" dirty="0" smtClean="0">
                <a:solidFill>
                  <a:srgbClr val="084A9C"/>
                </a:solidFill>
              </a:rPr>
              <a:t>Presenter/Date</a:t>
            </a:r>
            <a:endParaRPr lang="en-US" sz="2800" b="0" i="1" dirty="0" smtClean="0">
              <a:solidFill>
                <a:srgbClr val="084A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1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MS title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953000" y="3048000"/>
            <a:ext cx="3276600" cy="9144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1" i="1" dirty="0" smtClean="0">
                <a:solidFill>
                  <a:srgbClr val="084A9C"/>
                </a:solidFill>
              </a:rPr>
              <a:t>Subtitle</a:t>
            </a: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0" y="4191000"/>
            <a:ext cx="3276600" cy="8382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0" i="1" dirty="0" smtClean="0">
                <a:solidFill>
                  <a:srgbClr val="084A9C"/>
                </a:solidFill>
              </a:rPr>
              <a:t>Presenter/Date</a:t>
            </a:r>
            <a:endParaRPr lang="en-US" sz="2800" b="0" i="1" dirty="0" smtClean="0">
              <a:solidFill>
                <a:srgbClr val="084A9C"/>
              </a:solidFill>
            </a:endParaRPr>
          </a:p>
        </p:txBody>
      </p:sp>
      <p:pic>
        <p:nvPicPr>
          <p:cNvPr id="9" name="Picture 8" descr="The Centers for Medicare and Medicaid logo.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95" y="228600"/>
            <a:ext cx="2652325" cy="9144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36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MS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084A9C"/>
          </a:solidFill>
          <a:effectLst>
            <a:outerShdw dist="76200" dir="5640000" algn="tl" rotWithShape="0">
              <a:srgbClr val="FFD004"/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FF3C-310F-4809-A5BE-BC5BA8AA10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844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CMS titl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A woman standing in a meeting with her arms crossed with a team of professionals in the background at a table.&#10;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438400"/>
            <a:ext cx="3673984" cy="443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91000" y="3048000"/>
            <a:ext cx="4724400" cy="9144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1" i="1" dirty="0" smtClean="0">
                <a:solidFill>
                  <a:srgbClr val="084A9C"/>
                </a:solidFill>
              </a:rPr>
              <a:t>Subtitle</a:t>
            </a: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191000" y="4267200"/>
            <a:ext cx="4724400" cy="8382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0" i="1" dirty="0" smtClean="0">
                <a:solidFill>
                  <a:srgbClr val="084A9C"/>
                </a:solidFill>
              </a:rPr>
              <a:t>Presenter/Date</a:t>
            </a:r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The Centers for Medicare and Medicaid logo.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8600"/>
            <a:ext cx="26523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7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MS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FFD004"/>
          </a:solidFill>
          <a:effectLst>
            <a:outerShdw dist="76200" dir="5640000" algn="tl" rotWithShape="0">
              <a:srgbClr val="084A9C"/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FF3C-310F-4809-A5BE-BC5BA8AA10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73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1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7063"/>
            <a:ext cx="2133600" cy="365125"/>
          </a:xfrm>
          <a:prstGeom prst="rect">
            <a:avLst/>
          </a:prstGeom>
        </p:spPr>
        <p:txBody>
          <a:bodyPr/>
          <a:lstStyle/>
          <a:p>
            <a:fld id="{7DD93FCB-0E76-4672-ACBC-D4B13902A928}" type="datetimeFigureOut">
              <a:rPr lang="en-US" smtClean="0"/>
              <a:pPr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706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341C-8E6E-4B46-A365-B3E923DCF1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0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7063"/>
            <a:ext cx="2133600" cy="365125"/>
          </a:xfrm>
          <a:prstGeom prst="rect">
            <a:avLst/>
          </a:prstGeom>
        </p:spPr>
        <p:txBody>
          <a:bodyPr/>
          <a:lstStyle/>
          <a:p>
            <a:fld id="{7DD93FCB-0E76-4672-ACBC-D4B13902A928}" type="datetimeFigureOut">
              <a:rPr lang="en-US" smtClean="0"/>
              <a:pPr/>
              <a:t>11/13/2015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706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341C-8E6E-4B46-A365-B3E923DCF1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37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7063"/>
            <a:ext cx="2133600" cy="365125"/>
          </a:xfrm>
          <a:prstGeom prst="rect">
            <a:avLst/>
          </a:prstGeom>
        </p:spPr>
        <p:txBody>
          <a:bodyPr/>
          <a:lstStyle/>
          <a:p>
            <a:fld id="{7DD93FCB-0E76-4672-ACBC-D4B13902A928}" type="datetimeFigureOut">
              <a:rPr lang="en-US" smtClean="0"/>
              <a:pPr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706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341C-8E6E-4B46-A365-B3E923DCF1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779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6228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0A906-38AA-4B3E-9FFA-B3BB09283A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medicalSM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825" y="3132138"/>
            <a:ext cx="152558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rescription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3825" y="4362450"/>
            <a:ext cx="1525588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Med abstract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7950" y="5619750"/>
            <a:ext cx="15494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9842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506" y="1992313"/>
            <a:ext cx="5943600" cy="26733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7029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814B0-090F-4661-8882-E427EEB095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29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3615C-E7A2-45D5-87D2-F5E2AAFEE2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399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512BE-C507-4C7F-8152-4824A73811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39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E9318-3270-4C44-B86D-556C9E33F2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68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E96B0-6FD9-49F1-A6A1-8A3FC7F71B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446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CMS titl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Two professional women at a laptop computer."/>
          <p:cNvPicPr>
            <a:picLocks noChangeAspect="1" noChangeArrowheads="1"/>
          </p:cNvPicPr>
          <p:nvPr/>
        </p:nvPicPr>
        <p:blipFill>
          <a:blip r:embed="rId2" cstate="print"/>
          <a:srcRect l="7702" r="6739"/>
          <a:stretch>
            <a:fillRect/>
          </a:stretch>
        </p:blipFill>
        <p:spPr bwMode="auto">
          <a:xfrm>
            <a:off x="3785960" y="2514600"/>
            <a:ext cx="535804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3048000"/>
            <a:ext cx="3352800" cy="9144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1" i="1" dirty="0" smtClean="0">
                <a:solidFill>
                  <a:srgbClr val="084A9C"/>
                </a:solidFill>
              </a:rPr>
              <a:t>Subtitle</a:t>
            </a: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4267200"/>
            <a:ext cx="3276600" cy="8382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0" i="1" dirty="0" smtClean="0">
                <a:solidFill>
                  <a:srgbClr val="084A9C"/>
                </a:solidFill>
              </a:rPr>
              <a:t>Presenter/Date</a:t>
            </a:r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The Centers for Medicare and Medicaid logo.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8600"/>
            <a:ext cx="26523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7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65487-D5AA-40DE-983D-836F691F2A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356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8CBFF-BE28-47E8-8378-48B012EE56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886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E5585-37D7-43AD-8B1F-BFA878BA96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693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0DBED-150A-4216-8157-5913006FE3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055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6C532-6FE8-4A47-8AE3-D3428580FB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14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78D94-6E42-43D2-B83C-154D2AF49E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927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854" y="1787702"/>
            <a:ext cx="8636424" cy="3935003"/>
          </a:xfrm>
        </p:spPr>
        <p:txBody>
          <a:bodyPr/>
          <a:lstStyle>
            <a:lvl1pPr>
              <a:defRPr sz="1800">
                <a:solidFill>
                  <a:schemeClr val="tx2"/>
                </a:solidFill>
                <a:latin typeface="Myriad Pro"/>
              </a:defRPr>
            </a:lvl1pPr>
            <a:lvl2pPr>
              <a:defRPr sz="1800">
                <a:solidFill>
                  <a:schemeClr val="tx2"/>
                </a:solidFill>
                <a:latin typeface="Myriad Pro"/>
              </a:defRPr>
            </a:lvl2pPr>
            <a:lvl3pPr>
              <a:defRPr sz="1800">
                <a:solidFill>
                  <a:schemeClr val="tx2"/>
                </a:solidFill>
                <a:latin typeface="Myriad Pro"/>
              </a:defRPr>
            </a:lvl3pPr>
            <a:lvl4pPr>
              <a:defRPr sz="1800">
                <a:solidFill>
                  <a:schemeClr val="tx2"/>
                </a:solidFill>
                <a:latin typeface="Myriad Pro"/>
              </a:defRPr>
            </a:lvl4pPr>
            <a:lvl5pPr>
              <a:defRPr sz="1800">
                <a:solidFill>
                  <a:schemeClr val="tx2"/>
                </a:solidFill>
                <a:latin typeface="Myriad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 bwMode="auto">
          <a:xfrm>
            <a:off x="6759678" y="6365721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fld id="{A344DD44-E71E-40C4-9187-B8AC44A0B8DE}" type="slidenum">
              <a:rPr lang="en-US" smtClean="0">
                <a:latin typeface="Calibri" pitchFamily="34" charset="0"/>
                <a:ea typeface="ＭＳ Ｐゴシック"/>
                <a:cs typeface="ＭＳ Ｐゴシック"/>
              </a:rPr>
              <a:pPr/>
              <a:t>‹#›</a:t>
            </a:fld>
            <a:endParaRPr lang="en-US" dirty="0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1267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83FC0-EDAC-4A49-9FF4-35B972931D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1258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E140B-AC53-4CF9-B199-0A4A58DB3F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8321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928EC-0233-4691-ABB7-6F1C318287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8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CMS titl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A group of professional men and women discussing the documents they are holding."/>
          <p:cNvPicPr>
            <a:picLocks noChangeAspect="1" noChangeArrowheads="1"/>
          </p:cNvPicPr>
          <p:nvPr/>
        </p:nvPicPr>
        <p:blipFill>
          <a:blip r:embed="rId2" cstate="print"/>
          <a:srcRect l="6069"/>
          <a:stretch>
            <a:fillRect/>
          </a:stretch>
        </p:blipFill>
        <p:spPr bwMode="auto">
          <a:xfrm>
            <a:off x="-34899" y="2438401"/>
            <a:ext cx="5354484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0" y="3048000"/>
            <a:ext cx="3352800" cy="9144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1" i="1" dirty="0" smtClean="0">
                <a:solidFill>
                  <a:srgbClr val="084A9C"/>
                </a:solidFill>
              </a:rPr>
              <a:t>Subtitle</a:t>
            </a: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562600" y="4267200"/>
            <a:ext cx="3276600" cy="8382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0" i="1" dirty="0" smtClean="0">
                <a:solidFill>
                  <a:srgbClr val="084A9C"/>
                </a:solidFill>
              </a:rPr>
              <a:t>Presenter/Date</a:t>
            </a:r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The Centers for Medicare and Medicaid logo.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8600"/>
            <a:ext cx="26523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7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12B35-9D0D-4021-8046-1D936CFC1D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1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87722-236E-4BA5-959E-5D08811FE3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114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F9631-8543-46E9-AE79-9F2B3AAB9D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2010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DE0D3-DC1E-4A61-B805-C52C33006C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1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27757-C5A3-4FA2-B41F-DE39A9C821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429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34957-5FA9-47C1-99EF-8DDE61E61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2949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DF9CD-64E5-42A4-8B6E-580CF8FCCE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31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CMS titl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A team of professionals standing in a group."/>
          <p:cNvPicPr>
            <a:picLocks noChangeAspect="1" noChangeArrowheads="1"/>
          </p:cNvPicPr>
          <p:nvPr/>
        </p:nvPicPr>
        <p:blipFill>
          <a:blip r:embed="rId2" cstate="print"/>
          <a:srcRect l="7031" r="4688"/>
          <a:stretch>
            <a:fillRect/>
          </a:stretch>
        </p:blipFill>
        <p:spPr bwMode="auto">
          <a:xfrm>
            <a:off x="1055" y="2514600"/>
            <a:ext cx="575384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943600" y="3048000"/>
            <a:ext cx="2971800" cy="9144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1" i="1" dirty="0" smtClean="0">
                <a:solidFill>
                  <a:srgbClr val="084A9C"/>
                </a:solidFill>
              </a:rPr>
              <a:t>Subtitle</a:t>
            </a: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943600" y="4267200"/>
            <a:ext cx="2971800" cy="8382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0" i="1" dirty="0" smtClean="0">
                <a:solidFill>
                  <a:srgbClr val="084A9C"/>
                </a:solidFill>
              </a:rPr>
              <a:t>Presenter/Date</a:t>
            </a:r>
            <a:endParaRPr lang="en-US" sz="2800" b="0" i="1" dirty="0" smtClean="0">
              <a:solidFill>
                <a:srgbClr val="084A9C"/>
              </a:solidFill>
            </a:endParaRPr>
          </a:p>
        </p:txBody>
      </p:sp>
      <p:pic>
        <p:nvPicPr>
          <p:cNvPr id="11" name="Picture 10" descr="The Centers for Medicare and Medicaid logo.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8600"/>
            <a:ext cx="2652325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17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CMS titl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A multi-cultural family standing against a white background. The family has two children, a mom and a dad."/>
          <p:cNvPicPr>
            <a:picLocks noChangeAspect="1" noChangeArrowheads="1"/>
          </p:cNvPicPr>
          <p:nvPr/>
        </p:nvPicPr>
        <p:blipFill>
          <a:blip r:embed="rId2" cstate="print"/>
          <a:srcRect l="16406" r="24141" b="1553"/>
          <a:stretch>
            <a:fillRect/>
          </a:stretch>
        </p:blipFill>
        <p:spPr bwMode="auto">
          <a:xfrm>
            <a:off x="5463038" y="2286000"/>
            <a:ext cx="3661776" cy="457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048000"/>
            <a:ext cx="4876800" cy="9144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1" i="1" dirty="0" smtClean="0">
                <a:solidFill>
                  <a:srgbClr val="084A9C"/>
                </a:solidFill>
              </a:rPr>
              <a:t>Subtitle</a:t>
            </a: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4267200"/>
            <a:ext cx="4876800" cy="8382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0" i="1" dirty="0" smtClean="0">
                <a:solidFill>
                  <a:srgbClr val="084A9C"/>
                </a:solidFill>
              </a:rPr>
              <a:t>Presenter/Date</a:t>
            </a:r>
            <a:endParaRPr lang="en-US" sz="2800" b="0" i="1" dirty="0" smtClean="0">
              <a:solidFill>
                <a:srgbClr val="084A9C"/>
              </a:solidFill>
            </a:endParaRPr>
          </a:p>
        </p:txBody>
      </p:sp>
      <p:pic>
        <p:nvPicPr>
          <p:cNvPr id="11" name="Picture 10" descr="The Centers for Medicare and Medicaid logo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95" y="228600"/>
            <a:ext cx="2652325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17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CMS titl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A young woman dressed casually with a backpack on, walking in a park."/>
          <p:cNvPicPr>
            <a:picLocks noChangeAspect="1" noChangeArrowheads="1"/>
          </p:cNvPicPr>
          <p:nvPr/>
        </p:nvPicPr>
        <p:blipFill>
          <a:blip r:embed="rId2" cstate="print"/>
          <a:srcRect l="39844" r="4687"/>
          <a:stretch>
            <a:fillRect/>
          </a:stretch>
        </p:blipFill>
        <p:spPr bwMode="auto">
          <a:xfrm>
            <a:off x="0" y="2280607"/>
            <a:ext cx="3810000" cy="457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343400" y="3048000"/>
            <a:ext cx="4267200" cy="9144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1" i="1" dirty="0" smtClean="0">
                <a:solidFill>
                  <a:srgbClr val="084A9C"/>
                </a:solidFill>
              </a:rPr>
              <a:t>Subtitle</a:t>
            </a: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4267200"/>
            <a:ext cx="4267200" cy="8382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0" i="1" dirty="0" smtClean="0">
                <a:solidFill>
                  <a:srgbClr val="084A9C"/>
                </a:solidFill>
              </a:rPr>
              <a:t>Presenter/Date</a:t>
            </a:r>
            <a:endParaRPr lang="en-US" sz="2800" b="0" i="1" dirty="0" smtClean="0">
              <a:solidFill>
                <a:srgbClr val="084A9C"/>
              </a:solidFill>
            </a:endParaRPr>
          </a:p>
        </p:txBody>
      </p:sp>
      <p:pic>
        <p:nvPicPr>
          <p:cNvPr id="11" name="Picture 10" descr="The Centers for Medicare and Medicaid logo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95" y="228600"/>
            <a:ext cx="2652325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17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CMS titl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A team of professionals standing in a group."/>
          <p:cNvPicPr>
            <a:picLocks noChangeAspect="1" noChangeArrowheads="1"/>
          </p:cNvPicPr>
          <p:nvPr/>
        </p:nvPicPr>
        <p:blipFill>
          <a:blip r:embed="rId2" cstate="print"/>
          <a:srcRect l="14062" r="7031"/>
          <a:stretch>
            <a:fillRect/>
          </a:stretch>
        </p:blipFill>
        <p:spPr bwMode="auto">
          <a:xfrm>
            <a:off x="3910920" y="2438401"/>
            <a:ext cx="523308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048000"/>
            <a:ext cx="3276600" cy="9144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1" i="1" dirty="0" smtClean="0">
                <a:solidFill>
                  <a:srgbClr val="084A9C"/>
                </a:solidFill>
              </a:rPr>
              <a:t>Subtitle</a:t>
            </a: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4267200"/>
            <a:ext cx="3276600" cy="8382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0" i="1" dirty="0" smtClean="0">
                <a:solidFill>
                  <a:srgbClr val="084A9C"/>
                </a:solidFill>
              </a:rPr>
              <a:t>Presenter/Date</a:t>
            </a:r>
            <a:endParaRPr lang="en-US" sz="2800" b="0" i="1" dirty="0" smtClean="0">
              <a:solidFill>
                <a:srgbClr val="084A9C"/>
              </a:solidFill>
            </a:endParaRPr>
          </a:p>
        </p:txBody>
      </p:sp>
      <p:pic>
        <p:nvPicPr>
          <p:cNvPr id="11" name="Picture 10" descr="The Centers for Medicare and Medicaid logo.&#10;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95" y="228600"/>
            <a:ext cx="2652325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17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CMS titl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A young woman helping a child at a computer."/>
          <p:cNvPicPr>
            <a:picLocks noChangeAspect="1" noChangeArrowheads="1"/>
          </p:cNvPicPr>
          <p:nvPr/>
        </p:nvPicPr>
        <p:blipFill>
          <a:blip r:embed="rId2" cstate="print"/>
          <a:srcRect l="9375" r="14062" b="3517"/>
          <a:stretch>
            <a:fillRect/>
          </a:stretch>
        </p:blipFill>
        <p:spPr bwMode="auto">
          <a:xfrm>
            <a:off x="16432" y="2514600"/>
            <a:ext cx="5165168" cy="433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3" name="TextBox 12"/>
          <p:cNvSpPr txBox="1"/>
          <p:nvPr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0" y="3048000"/>
            <a:ext cx="3429000" cy="9144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1" i="1" dirty="0" smtClean="0">
                <a:solidFill>
                  <a:srgbClr val="084A9C"/>
                </a:solidFill>
              </a:rPr>
              <a:t>Subtitle</a:t>
            </a:r>
          </a:p>
          <a:p>
            <a:pPr algn="l"/>
            <a:endParaRPr lang="en-US" sz="2800" b="0" i="1" dirty="0" smtClean="0">
              <a:solidFill>
                <a:srgbClr val="084A9C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4267200"/>
            <a:ext cx="3429000" cy="8382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84A9C"/>
                </a:solidFill>
              </a:defRPr>
            </a:lvl1pPr>
          </a:lstStyle>
          <a:p>
            <a:pPr algn="l"/>
            <a:r>
              <a:rPr lang="en-US" sz="2400" b="0" i="1" dirty="0" smtClean="0">
                <a:solidFill>
                  <a:srgbClr val="084A9C"/>
                </a:solidFill>
              </a:rPr>
              <a:t>Presenter/Date</a:t>
            </a:r>
            <a:endParaRPr lang="en-US" sz="2800" b="0" i="1" dirty="0" smtClean="0">
              <a:solidFill>
                <a:srgbClr val="084A9C"/>
              </a:solidFill>
            </a:endParaRPr>
          </a:p>
        </p:txBody>
      </p:sp>
      <p:pic>
        <p:nvPicPr>
          <p:cNvPr id="11" name="Picture 10" descr="The Centers for Medicare and Medicaid logo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95" y="228600"/>
            <a:ext cx="2652325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-1668146" y="4928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17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FFD004"/>
          </a:solidFill>
          <a:effectLst>
            <a:outerShdw dist="76200" dir="5640000" algn="tl" rotWithShape="0">
              <a:srgbClr val="084A9C"/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FF3C-310F-4809-A5BE-BC5BA8AA108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813" r:id="rId2"/>
    <p:sldLayoutId id="2147483814" r:id="rId3"/>
    <p:sldLayoutId id="2147483815" r:id="rId4"/>
    <p:sldLayoutId id="2147483812" r:id="rId5"/>
    <p:sldLayoutId id="2147483809" r:id="rId6"/>
    <p:sldLayoutId id="2147483811" r:id="rId7"/>
    <p:sldLayoutId id="2147483810" r:id="rId8"/>
    <p:sldLayoutId id="2147483808" r:id="rId9"/>
    <p:sldLayoutId id="2147483801" r:id="rId10"/>
    <p:sldLayoutId id="2147483807" r:id="rId11"/>
    <p:sldLayoutId id="2147483798" r:id="rId12"/>
    <p:sldLayoutId id="2147483797" r:id="rId13"/>
    <p:sldLayoutId id="2147483794" r:id="rId14"/>
    <p:sldLayoutId id="2147483799" r:id="rId15"/>
    <p:sldLayoutId id="2147483802" r:id="rId16"/>
    <p:sldLayoutId id="2147483806" r:id="rId17"/>
    <p:sldLayoutId id="2147483803" r:id="rId18"/>
    <p:sldLayoutId id="2147483804" r:id="rId19"/>
    <p:sldLayoutId id="2147483805" r:id="rId20"/>
    <p:sldLayoutId id="2147483842" r:id="rId21"/>
    <p:sldLayoutId id="2147483843" r:id="rId22"/>
    <p:sldLayoutId id="2147483844" r:id="rId23"/>
  </p:sldLayoutIdLst>
  <p:timing>
    <p:tnLst>
      <p:par>
        <p:cTn id="1" dur="indefinite" restart="never" nodeType="tmRoot"/>
      </p:par>
    </p:tnLst>
  </p:timing>
  <p:hf hdr="0" ftr="0" dt="0"/>
  <p:txStyles>
    <p:titleStyle>
      <a:lvl1pPr indent="0" algn="ctr" defTabSz="914400" rtl="0" eaLnBrk="1" latinLnBrk="0" hangingPunct="1">
        <a:spcBef>
          <a:spcPts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Enter Slide Title Here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27188" y="1992313"/>
            <a:ext cx="6037262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0"/>
            <a:r>
              <a:rPr lang="en-US" smtClean="0"/>
              <a:t>Enter bullet</a:t>
            </a:r>
          </a:p>
          <a:p>
            <a:pPr lvl="0"/>
            <a:r>
              <a:rPr lang="en-US" smtClean="0"/>
              <a:t>Enter bullet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EEEAB27-6557-4727-9EE7-F019915E9828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16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Myriad Pro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2"/>
          </a:solidFill>
          <a:latin typeface="Myriad Pro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2"/>
          </a:solidFill>
          <a:latin typeface="Myriad Pro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2"/>
          </a:solidFill>
          <a:latin typeface="Myriad Pro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2"/>
          </a:solidFill>
          <a:latin typeface="Myriad Pro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Enter Slide Title Here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5757" y="1756881"/>
            <a:ext cx="8677521" cy="389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Enter bullet</a:t>
            </a:r>
          </a:p>
          <a:p>
            <a:pPr lvl="0"/>
            <a:r>
              <a:rPr lang="en-US" dirty="0" smtClean="0"/>
              <a:t>Enter bullet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62FB4D3-2F38-4214-BF77-CEBBE50A5F02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 bwMode="auto">
          <a:xfrm>
            <a:off x="6759678" y="6365721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fld id="{A344DD44-E71E-40C4-9187-B8AC44A0B8DE}" type="slidenum">
              <a:rPr lang="en-US" smtClean="0">
                <a:latin typeface="Calibri" pitchFamily="34" charset="0"/>
                <a:ea typeface="ＭＳ Ｐゴシック"/>
                <a:cs typeface="ＭＳ Ｐゴシック"/>
              </a:rPr>
              <a:pPr/>
              <a:t>‹#›</a:t>
            </a:fld>
            <a:endParaRPr lang="en-US" dirty="0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3802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Myriad Pro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2"/>
          </a:solidFill>
          <a:latin typeface="Myriad Pro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2"/>
          </a:solidFill>
          <a:latin typeface="Myriad Pro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2"/>
          </a:solidFill>
          <a:latin typeface="Myriad Pro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2"/>
          </a:solidFill>
          <a:latin typeface="Myriad Pro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ms.gov/About-CMS/Contracting-With-CMS/ContractingGeneralInformation/index.html?redirect=/ContractingGeneralInformatio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wmf"/><Relationship Id="rId4" Type="http://schemas.openxmlformats.org/officeDocument/2006/relationships/hyperlink" Target="https://www.cms.gov/About-CMS/Contracting-With-CMS/ContractingGeneralInformation/Other-Content-Types/CMS-Fiscal-Year-2016-Forecast-Opportunities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png"/><Relationship Id="rId5" Type="http://schemas.openxmlformats.org/officeDocument/2006/relationships/image" Target="../media/image3.pdf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hyperlink" Target="http://procurementforecast.hhs.gov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png"/><Relationship Id="rId4" Type="http://schemas.openxmlformats.org/officeDocument/2006/relationships/hyperlink" Target="http://www.google.com/url?sa=i&amp;rct=j&amp;q=capability+statement+example&amp;source=images&amp;cd=&amp;cad=rja&amp;docid=OETun_d1YwxDoM&amp;tbnid=m7JgHXWq7rlhvM:&amp;ved=0CAUQjRw&amp;url=http://www.govbizguide.com/capability-statement-templates/&amp;ei=Ee4tUfygHe-K0QGJ-ICwCQ&amp;bvm=bv.42965579,d.dmQ&amp;psig=AFQjCNHbhoBwsBq2AbigWWDyW7PxlcU6gw&amp;ust=1362050828953429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cebook.com/HHS-Smallbiz" TargetMode="External"/><Relationship Id="rId3" Type="http://schemas.openxmlformats.org/officeDocument/2006/relationships/image" Target="../media/image37.jpeg"/><Relationship Id="rId7" Type="http://schemas.openxmlformats.org/officeDocument/2006/relationships/image" Target="../media/image5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peg"/><Relationship Id="rId5" Type="http://schemas.openxmlformats.org/officeDocument/2006/relationships/hyperlink" Target="http://www.twitter@hhssmallbiz/" TargetMode="External"/><Relationship Id="rId10" Type="http://schemas.openxmlformats.org/officeDocument/2006/relationships/hyperlink" Target="http://www.youtube.com/user/HHSOSDBU" TargetMode="External"/><Relationship Id="rId4" Type="http://schemas.openxmlformats.org/officeDocument/2006/relationships/image" Target="../media/image56.png"/><Relationship Id="rId9" Type="http://schemas.openxmlformats.org/officeDocument/2006/relationships/image" Target="../media/image5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4" Type="http://schemas.openxmlformats.org/officeDocument/2006/relationships/hyperlink" Target="http://www.hhs.gov/smallbusiness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72200" y="2514600"/>
            <a:ext cx="2971800" cy="838200"/>
          </a:xfrm>
        </p:spPr>
        <p:txBody>
          <a:bodyPr/>
          <a:lstStyle/>
          <a:p>
            <a:pPr algn="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October 30, 2015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Contracting </a:t>
            </a:r>
            <a:r>
              <a:rPr lang="en-US" sz="4000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CMS </a:t>
            </a:r>
            <a:r>
              <a:rPr lang="en-US" sz="4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Conference</a:t>
            </a:r>
            <a: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Bridging the Gap Between CMS and Industry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of four business people all smil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599"/>
            <a:ext cx="6251315" cy="434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FF3C-310F-4809-A5BE-BC5BA8AA108D}" type="slidenum">
              <a:rPr lang="en-US" smtClean="0"/>
              <a:t>10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84A9C"/>
                </a:solidFill>
                <a:latin typeface="Times New Roman" pitchFamily="18" charset="0"/>
                <a:cs typeface="Times New Roman" pitchFamily="18" charset="0"/>
              </a:rPr>
              <a:t>OAGM Funding Obligations</a:t>
            </a:r>
            <a:endParaRPr lang="en-US" sz="4000" dirty="0">
              <a:solidFill>
                <a:srgbClr val="084A9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hart 4" descr="Chart&#10;" title="CMS Funding Obligations from 2005-20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4595593"/>
              </p:ext>
            </p:extLst>
          </p:nvPr>
        </p:nvGraphicFramePr>
        <p:xfrm>
          <a:off x="0" y="2057400"/>
          <a:ext cx="91440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8258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FF3C-310F-4809-A5BE-BC5BA8AA108D}" type="slidenum">
              <a:rPr lang="en-US" smtClean="0"/>
              <a:t>11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-19493"/>
            <a:ext cx="9144000" cy="1447800"/>
          </a:xfrm>
        </p:spPr>
        <p:txBody>
          <a:bodyPr/>
          <a:lstStyle/>
          <a:p>
            <a:r>
              <a:rPr lang="en-US" sz="4000" dirty="0" smtClean="0">
                <a:solidFill>
                  <a:srgbClr val="084A9C"/>
                </a:solidFill>
                <a:latin typeface="Times New Roman" pitchFamily="18" charset="0"/>
                <a:cs typeface="Times New Roman" pitchFamily="18" charset="0"/>
              </a:rPr>
              <a:t>CMS Small Business Dollars</a:t>
            </a:r>
            <a:endParaRPr lang="en-US" sz="4000" dirty="0">
              <a:solidFill>
                <a:srgbClr val="084A9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Chart 5" descr="2007 to 2015 comparison of small dollar spend&#10;" title="CMS Small Business Dollars Char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1893004"/>
              </p:ext>
            </p:extLst>
          </p:nvPr>
        </p:nvGraphicFramePr>
        <p:xfrm>
          <a:off x="0" y="1981200"/>
          <a:ext cx="9144000" cy="4057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75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22FF3C-310F-4809-A5BE-BC5BA8AA108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4752"/>
          </a:xfrm>
        </p:spPr>
        <p:txBody>
          <a:bodyPr/>
          <a:lstStyle/>
          <a:p>
            <a:r>
              <a:rPr lang="en-US" sz="4000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Acting Administrator’s Priorities</a:t>
            </a:r>
            <a:br>
              <a:rPr lang="en-US" sz="4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(2015 – 2016)</a:t>
            </a:r>
            <a:endParaRPr lang="en-US" sz="40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646237"/>
            <a:ext cx="8839200" cy="4297363"/>
          </a:xfrm>
        </p:spPr>
        <p:txBody>
          <a:bodyPr>
            <a:noAutofit/>
          </a:bodyPr>
          <a:lstStyle/>
          <a:p>
            <a:pPr lvl="0">
              <a:buFont typeface="+mj-lt"/>
              <a:buAutoNum type="arabicPeriod"/>
            </a:pPr>
            <a:r>
              <a:rPr lang="en-US" sz="18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Bolster </a:t>
            </a:r>
            <a:r>
              <a:rPr lang="en-US" sz="18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CMS </a:t>
            </a:r>
            <a:r>
              <a:rPr lang="en-US" sz="18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Workforce</a:t>
            </a:r>
            <a:br>
              <a:rPr lang="en-US" sz="18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en-US" sz="18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the Quality of </a:t>
            </a:r>
            <a:r>
              <a:rPr lang="en-US" sz="18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en-US" sz="18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 Medical </a:t>
            </a:r>
            <a:r>
              <a:rPr lang="en-US" sz="18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 Trend</a:t>
            </a:r>
            <a:r>
              <a:rPr lang="en-US" sz="1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en-US" sz="18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Delivery System </a:t>
            </a:r>
            <a:r>
              <a:rPr lang="en-US" sz="18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Reform</a:t>
            </a:r>
            <a:br>
              <a:rPr lang="en-US" sz="18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en-US" sz="18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Expand Marketplace and Medicaid </a:t>
            </a:r>
            <a:r>
              <a:rPr lang="en-US" sz="18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Coverage</a:t>
            </a:r>
            <a:r>
              <a:rPr lang="en-US" sz="1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en-US" sz="18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 Error </a:t>
            </a:r>
            <a:r>
              <a:rPr lang="en-US" sz="18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br>
              <a:rPr lang="en-US" sz="18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en-US" sz="18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CMS Program </a:t>
            </a:r>
            <a:r>
              <a:rPr lang="en-US" sz="18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Integrity </a:t>
            </a:r>
            <a:r>
              <a:rPr lang="en-US" sz="18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Return on Investment (ROI</a:t>
            </a:r>
            <a:r>
              <a:rPr lang="en-US" sz="18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800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en-US" sz="18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Medicare </a:t>
            </a:r>
            <a:r>
              <a:rPr lang="en-US" sz="18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Appeals</a:t>
            </a:r>
            <a:endParaRPr lang="en-US" sz="18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36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FF3C-310F-4809-A5BE-BC5BA8AA108D}" type="slidenum">
              <a:rPr lang="en-US" smtClean="0"/>
              <a:t>13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-19493"/>
            <a:ext cx="9144000" cy="1447800"/>
          </a:xfrm>
        </p:spPr>
        <p:txBody>
          <a:bodyPr/>
          <a:lstStyle/>
          <a:p>
            <a:r>
              <a:rPr lang="en-US" sz="4000" dirty="0" smtClean="0">
                <a:solidFill>
                  <a:srgbClr val="084A9C"/>
                </a:solidFill>
                <a:latin typeface="Times New Roman" pitchFamily="18" charset="0"/>
                <a:cs typeface="Times New Roman" pitchFamily="18" charset="0"/>
              </a:rPr>
              <a:t>OAGM 2015-2016</a:t>
            </a:r>
            <a:br>
              <a:rPr lang="en-US" sz="4000" dirty="0" smtClean="0">
                <a:solidFill>
                  <a:srgbClr val="084A9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rgbClr val="084A9C"/>
                </a:solidFill>
                <a:latin typeface="Times New Roman" pitchFamily="18" charset="0"/>
                <a:cs typeface="Times New Roman" pitchFamily="18" charset="0"/>
              </a:rPr>
              <a:t>Strategic Projects</a:t>
            </a:r>
            <a:endParaRPr lang="en-US" sz="4000" dirty="0">
              <a:solidFill>
                <a:srgbClr val="084A9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524000"/>
            <a:ext cx="8458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Developing a Communication Strategy.</a:t>
            </a:r>
            <a:b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 smtClean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Automating invoicing/vouchering from contractor submissions, through CMS review/approval and </a:t>
            </a:r>
            <a: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Treasury </a:t>
            </a:r>
            <a:r>
              <a:rPr lang="en-US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  <a: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 smtClean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Ensuring </a:t>
            </a:r>
            <a: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Contracting Officer’s Representatives’ (CORs’) Contractor Performance Assessment Reporting System (CPARS) </a:t>
            </a:r>
            <a:r>
              <a:rPr lang="en-US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evaluations are </a:t>
            </a:r>
            <a: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standardized.</a:t>
            </a:r>
            <a:b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Increasing the number of acquisition professionals who </a:t>
            </a:r>
            <a: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the following certifications: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Federal </a:t>
            </a:r>
            <a:r>
              <a:rPr lang="en-US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Acquisition </a:t>
            </a:r>
            <a: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Certification-Contracting </a:t>
            </a:r>
            <a:r>
              <a:rPr lang="en-US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(FAC-C), </a:t>
            </a:r>
            <a:endParaRPr lang="en-US" dirty="0" smtClean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Federal </a:t>
            </a:r>
            <a:r>
              <a:rPr lang="en-US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Acquisition </a:t>
            </a:r>
            <a: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Certification-Contracting Officer’s </a:t>
            </a:r>
            <a:r>
              <a:rPr lang="en-US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Representatives </a:t>
            </a:r>
            <a: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(FAC-COR), </a:t>
            </a:r>
            <a:r>
              <a:rPr lang="en-US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endParaRPr lang="en-US" dirty="0" smtClean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Federal </a:t>
            </a:r>
            <a:r>
              <a:rPr lang="en-US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Acquisition Certification for Program and Project Managers (</a:t>
            </a:r>
            <a: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FAC-P/PM).</a:t>
            </a:r>
            <a:b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 smtClean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Developing the Acquisition and Grants Exchange (AGX) Website. </a:t>
            </a:r>
            <a:r>
              <a:rPr lang="en-US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 smtClean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56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FF3C-310F-4809-A5BE-BC5BA8AA108D}" type="slidenum">
              <a:rPr lang="en-US" smtClean="0"/>
              <a:t>14</a:t>
            </a:fld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4114800"/>
            <a:ext cx="86868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/>
            </a:r>
            <a:br>
              <a:rPr lang="en-US" sz="28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</a:br>
            <a:r>
              <a:rPr lang="en-US" sz="2800" u="sng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sz="2800" u="sng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://www.cms.gov/About-CMS/Contracting-With-CMS/ContractingGeneralInformation/Other-Content-Types/CMS-Fiscal-Year-2016-Forecast-Opportunities.pdf</a:t>
            </a:r>
            <a:r>
              <a:rPr lang="en-US" sz="2800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3131403"/>
            <a:ext cx="891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link will take you to </a:t>
            </a:r>
            <a:br>
              <a:rPr lang="en-US" sz="2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CMS’s External Website, which contains the </a:t>
            </a:r>
            <a:br>
              <a:rPr lang="en-US" sz="2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 2016 Acquisition Forecast:</a:t>
            </a:r>
            <a:endParaRPr lang="en-US" sz="20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Picture of a man looking into a crystal ba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228" y="1600200"/>
            <a:ext cx="1297144" cy="145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 descr="Yellow Background for Slide Title" title="Yellow Background for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 2016 Acquisition Forecast </a:t>
            </a:r>
            <a:endParaRPr lang="en-US" sz="40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84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FF3C-310F-4809-A5BE-BC5BA8AA108D}" type="slidenum">
              <a:rPr lang="en-US" smtClean="0"/>
              <a:t>15</a:t>
            </a:fld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1828800"/>
            <a:ext cx="86868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number of actions available</a:t>
            </a:r>
          </a:p>
          <a:p>
            <a:r>
              <a:rPr lang="en-US" sz="2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Anticipated solicitation release date</a:t>
            </a:r>
          </a:p>
          <a:p>
            <a:r>
              <a:rPr lang="en-US" sz="2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Planned award date</a:t>
            </a:r>
          </a:p>
          <a:p>
            <a:r>
              <a:rPr lang="en-US" sz="2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Estimated </a:t>
            </a:r>
            <a:r>
              <a:rPr lang="en-US" sz="2800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 </a:t>
            </a:r>
            <a:r>
              <a:rPr lang="en-US" sz="2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contract base and all options</a:t>
            </a:r>
          </a:p>
          <a:p>
            <a:r>
              <a:rPr lang="en-US" sz="2800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of </a:t>
            </a:r>
            <a:r>
              <a:rPr lang="en-US" sz="2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</a:t>
            </a:r>
          </a:p>
          <a:p>
            <a:r>
              <a:rPr lang="en-US" sz="2800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US" sz="2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contractor’s name (if applicable)</a:t>
            </a:r>
            <a:endParaRPr lang="en-US" sz="24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of contact (Contracting </a:t>
            </a:r>
            <a:r>
              <a:rPr lang="en-US" sz="2800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Officer’s Representative and Contracting </a:t>
            </a:r>
            <a:r>
              <a:rPr lang="en-US" sz="2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Officer/Contract Specialist)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en-US" sz="2400" dirty="0" smtClean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1" descr="Yellow Background for Slide Title" title="Yellow Background for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 2016 Acquisition Forecast:</a:t>
            </a:r>
            <a:br>
              <a:rPr lang="en-US" sz="4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Useful Information </a:t>
            </a:r>
            <a:endParaRPr lang="en-US" sz="40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15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FF3C-310F-4809-A5BE-BC5BA8AA108D}" type="slidenum">
              <a:rPr lang="en-US" smtClean="0"/>
              <a:t>16</a:t>
            </a:fld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4343400"/>
            <a:ext cx="86868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u="sng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2800" b="1" u="sng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://www.cms.gov/About-CMS/Contracting-With-CMS/ContractingGeneralInformation/Other-Content-Types/Indefinite-Delivery-Indefinite-Quantity-IDIQ-Blanket-Purchase-Agreements-BPA-List.pdf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3131403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link will take you to </a:t>
            </a:r>
            <a:br>
              <a:rPr lang="en-US" sz="2000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CMS’s </a:t>
            </a:r>
            <a:r>
              <a:rPr lang="en-US" sz="2000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 Website, which contains the </a:t>
            </a:r>
            <a:br>
              <a:rPr lang="en-US" sz="2000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 </a:t>
            </a:r>
            <a:r>
              <a:rPr lang="en-US" sz="2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IDIQ Contracts:</a:t>
            </a:r>
            <a:endParaRPr lang="en-US" sz="20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of a magnifying glass over top of a paper with &quot;Contract&quot; written on it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629" y="1712366"/>
            <a:ext cx="1812341" cy="118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 descr="Yellow Background for Slide Title" title="Yellow Background for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 2016 Indefinite Delivery, Indefinite Quantity (IDIQ) Contracts</a:t>
            </a:r>
            <a:endParaRPr lang="en-US" sz="40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 descr="Title of Chart: Indefinite Delivery, Indefinite Quantity (IDIQ) Umbrella Contracts&#10;&#10;Examples list are:&#10;&#10;Virtual Data Center (VDC)&#10;Enterprise Systems Development (ESD)&#10;Medicaid &amp; CHIP Policy Implementation and Evaluation (MACPIE)&#10;Small Business Expedited Research &amp; Demonstration (SBRAD)&#10;Measure &amp; Instrument Development and Support (MIDS)&#10;Program Safeguard Contractors (PSCs)&#10;Zone Program Integrity Contractors (ZPICs)&#10;National Education Campaign (NEC)&#10;&#10;&#10;&#10;" title="Chart Showing Indefinite Delivery, Indefinite Quantity (IDIQ) Umbrella Contract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1027008"/>
              </p:ext>
            </p:extLst>
          </p:nvPr>
        </p:nvGraphicFramePr>
        <p:xfrm>
          <a:off x="1066800" y="1752600"/>
          <a:ext cx="6934200" cy="3981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2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IDIQ Umbrella Contracts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805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Virtual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Data Center Prime (VDCP)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805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Research, Measurement, Assessment, Design &amp; Analysis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(RMADA)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805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Qualified Independent Contractors (QICs)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805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 and Instrument Development &amp; Support (MIDS)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805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 Safeguard Contractors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(PSCs)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80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Zone Program Integrity Contractors (ZPICs)</a:t>
                      </a:r>
                      <a:endParaRPr lang="en-US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805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Multimedia and Education Campaign and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Grassroots Outlet</a:t>
                      </a:r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(NEC)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Sampling of</a:t>
            </a:r>
            <a:br>
              <a:rPr lang="en-US" sz="4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CMS IDIQ Umbrella Contracts</a:t>
            </a:r>
            <a:endParaRPr lang="en-US" sz="40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22FF3C-310F-4809-A5BE-BC5BA8AA108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0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Bring Your “A” Game!</a:t>
            </a:r>
            <a:endParaRPr lang="en-US" sz="40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22FF3C-310F-4809-A5BE-BC5BA8AA108D}" type="slidenum">
              <a:rPr lang="en-US" smtClean="0"/>
              <a:t>18</a:t>
            </a:fld>
            <a:endParaRPr lang="en-US" dirty="0"/>
          </a:p>
        </p:txBody>
      </p:sp>
      <p:pic>
        <p:nvPicPr>
          <p:cNvPr id="1027" name="Picture 3" descr="Picture of a report card with all &quot;A's&quot; on it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57400"/>
            <a:ext cx="3249168" cy="398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6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One Team!</a:t>
            </a:r>
            <a:endParaRPr lang="en-US" sz="40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22FF3C-310F-4809-A5BE-BC5BA8AA108D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2" name="Group 1" title="Organizational Relationship Chart"/>
          <p:cNvGrpSpPr/>
          <p:nvPr/>
        </p:nvGrpSpPr>
        <p:grpSpPr>
          <a:xfrm>
            <a:off x="2209800" y="1524000"/>
            <a:ext cx="4632960" cy="4820093"/>
            <a:chOff x="2865120" y="1524000"/>
            <a:chExt cx="4632960" cy="4820093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6" name="Rectangle 5"/>
            <p:cNvSpPr/>
            <p:nvPr/>
          </p:nvSpPr>
          <p:spPr>
            <a:xfrm>
              <a:off x="2865120" y="2209800"/>
              <a:ext cx="1554480" cy="685800"/>
            </a:xfrm>
            <a:prstGeom prst="rect">
              <a:avLst/>
            </a:prstGeom>
            <a:grpFill/>
            <a:ln>
              <a:solidFill>
                <a:srgbClr val="084A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84A9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Contracting Officers</a:t>
              </a:r>
              <a:endParaRPr lang="en-US" sz="14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414284" y="1524000"/>
              <a:ext cx="1554480" cy="685800"/>
            </a:xfrm>
            <a:prstGeom prst="rect">
              <a:avLst/>
            </a:prstGeom>
            <a:grpFill/>
            <a:ln>
              <a:solidFill>
                <a:srgbClr val="084A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84A9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CMS </a:t>
              </a:r>
              <a:br>
                <a:rPr lang="en-US" sz="1400" b="1" dirty="0" smtClean="0">
                  <a:solidFill>
                    <a:srgbClr val="084A9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400" b="1" dirty="0" smtClean="0">
                  <a:solidFill>
                    <a:srgbClr val="084A9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Leadership</a:t>
              </a:r>
              <a:endParaRPr lang="en-US" sz="14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414284" y="2895600"/>
              <a:ext cx="1554480" cy="685800"/>
            </a:xfrm>
            <a:prstGeom prst="rect">
              <a:avLst/>
            </a:prstGeom>
            <a:grpFill/>
            <a:ln>
              <a:solidFill>
                <a:srgbClr val="084A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84A9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Contracting Officer’s Representatives</a:t>
              </a:r>
              <a:endParaRPr lang="en-US" sz="14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14283" y="3581400"/>
              <a:ext cx="1554480" cy="685800"/>
            </a:xfrm>
            <a:prstGeom prst="rect">
              <a:avLst/>
            </a:prstGeom>
            <a:grpFill/>
            <a:ln>
              <a:solidFill>
                <a:srgbClr val="084A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84A9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Contractors</a:t>
              </a:r>
              <a:endParaRPr lang="en-US" sz="14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14282" y="4267200"/>
              <a:ext cx="1554480" cy="685800"/>
            </a:xfrm>
            <a:prstGeom prst="rect">
              <a:avLst/>
            </a:prstGeom>
            <a:grpFill/>
            <a:ln>
              <a:solidFill>
                <a:srgbClr val="084A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84A9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Program Managers</a:t>
              </a:r>
              <a:endParaRPr lang="en-US" sz="14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14281" y="4972493"/>
              <a:ext cx="1554480" cy="685800"/>
            </a:xfrm>
            <a:prstGeom prst="rect">
              <a:avLst/>
            </a:prstGeom>
            <a:grpFill/>
            <a:ln>
              <a:solidFill>
                <a:srgbClr val="084A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84A9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Subject Matter Experts</a:t>
              </a:r>
              <a:endParaRPr lang="en-US" sz="14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414284" y="5658293"/>
              <a:ext cx="1554480" cy="685800"/>
            </a:xfrm>
            <a:prstGeom prst="rect">
              <a:avLst/>
            </a:prstGeom>
            <a:grpFill/>
            <a:ln>
              <a:solidFill>
                <a:srgbClr val="084A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84A9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Technical Evaluation Panels</a:t>
              </a:r>
              <a:endParaRPr lang="en-US" sz="14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5120" y="5658293"/>
              <a:ext cx="1554480" cy="685800"/>
            </a:xfrm>
            <a:prstGeom prst="rect">
              <a:avLst/>
            </a:prstGeom>
            <a:grpFill/>
            <a:ln>
              <a:solidFill>
                <a:srgbClr val="084A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84A9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Government Task Leads</a:t>
              </a:r>
              <a:endParaRPr lang="en-US" sz="14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43600" y="5658293"/>
              <a:ext cx="1554480" cy="685800"/>
            </a:xfrm>
            <a:prstGeom prst="rect">
              <a:avLst/>
            </a:prstGeom>
            <a:grpFill/>
            <a:ln>
              <a:solidFill>
                <a:srgbClr val="084A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84A9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Auditors</a:t>
              </a:r>
              <a:endParaRPr lang="en-US" sz="14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21018" y="2209800"/>
              <a:ext cx="1554480" cy="685800"/>
            </a:xfrm>
            <a:prstGeom prst="rect">
              <a:avLst/>
            </a:prstGeom>
            <a:grpFill/>
            <a:ln>
              <a:solidFill>
                <a:srgbClr val="084A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84A9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Contract Specialists</a:t>
              </a:r>
              <a:endParaRPr lang="en-US" sz="14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60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40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066800" y="3200400"/>
            <a:ext cx="7162800" cy="2133600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Brian Hebbel</a:t>
            </a:r>
          </a:p>
          <a:p>
            <a:pPr algn="ctr"/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Director, </a:t>
            </a:r>
            <a:b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Acquisition Support Group,</a:t>
            </a:r>
            <a:b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Office of Acquisition &amp; Grants Management</a:t>
            </a: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8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 2016 Acquisition Vision/Focus Areas</a:t>
            </a:r>
            <a:endParaRPr lang="en-US" sz="38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2400" y="3048000"/>
            <a:ext cx="8686800" cy="2971800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 Angela Billups</a:t>
            </a:r>
          </a:p>
          <a:p>
            <a:pPr algn="ctr"/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 Deputy Assistant Secretary, </a:t>
            </a:r>
            <a:b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Office of the Assistant Secretary for Financial Resources (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ASFR),</a:t>
            </a:r>
            <a:b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U.S. Department 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Health &amp; Human 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Services 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(HHS)</a:t>
            </a:r>
            <a:endParaRPr lang="en-US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76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1143000"/>
          </a:xfrm>
        </p:spPr>
        <p:txBody>
          <a:bodyPr/>
          <a:lstStyle/>
          <a:p>
            <a:r>
              <a:rPr lang="en-US" sz="3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 Opportunities at HHS</a:t>
            </a:r>
            <a:endParaRPr lang="en-US" sz="38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2400" y="3505200"/>
            <a:ext cx="8686800" cy="1905000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Teresa L.G. Lewis,  Director</a:t>
            </a:r>
            <a:br>
              <a:rPr lang="en-US" sz="3400" dirty="0"/>
            </a:br>
            <a:r>
              <a:rPr lang="en-US" b="0" dirty="0"/>
              <a:t>Office of Small  &amp; Disadvantaged Business </a:t>
            </a:r>
            <a:r>
              <a:rPr lang="en-US" b="0" dirty="0" smtClean="0"/>
              <a:t>Utilization (OSDBU) </a:t>
            </a:r>
            <a:r>
              <a:rPr lang="en-US" b="0" dirty="0"/>
              <a:t/>
            </a:r>
            <a:br>
              <a:rPr lang="en-US" b="0" dirty="0"/>
            </a:br>
            <a:r>
              <a:rPr lang="en-US" b="0" dirty="0"/>
              <a:t>U.S. Department of Health  and Human </a:t>
            </a:r>
            <a:r>
              <a:rPr lang="en-US" b="0" dirty="0" smtClean="0"/>
              <a:t>Services (HHS)</a:t>
            </a:r>
            <a:endParaRPr lang="en-US" b="0" dirty="0"/>
          </a:p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330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2355029.jpg" title="Office of Small and Disadvantaged Business Utilization coverp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3258" y="0"/>
            <a:ext cx="9727258" cy="14491258"/>
          </a:xfrm>
          <a:prstGeom prst="rect">
            <a:avLst/>
          </a:prstGeom>
        </p:spPr>
      </p:pic>
      <p:sp>
        <p:nvSpPr>
          <p:cNvPr id="8" name="Rectangle 7" descr="CMS Industry day 2015&#10;" title="Title"/>
          <p:cNvSpPr/>
          <p:nvPr/>
        </p:nvSpPr>
        <p:spPr>
          <a:xfrm>
            <a:off x="-583258" y="2963540"/>
            <a:ext cx="9727258" cy="2174548"/>
          </a:xfrm>
          <a:prstGeom prst="rect">
            <a:avLst/>
          </a:prstGeom>
          <a:gradFill>
            <a:gsLst>
              <a:gs pos="0">
                <a:srgbClr val="541C5F">
                  <a:alpha val="32000"/>
                </a:srgbClr>
              </a:gs>
              <a:gs pos="67000">
                <a:srgbClr val="00004E">
                  <a:alpha val="65000"/>
                </a:srgb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osdbuReverse.png" title="OSDBU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177" y="2030901"/>
            <a:ext cx="2684388" cy="636099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7" name="Picture 6" descr="HHS-logo rvsre .eps" title="HHS Logo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721571" y="630331"/>
            <a:ext cx="1117600" cy="106680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85800" y="4214758"/>
            <a:ext cx="731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5000"/>
              </a:spcBef>
              <a:defRPr/>
            </a:pP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Teresa L.G. Lewis,  Director</a:t>
            </a:r>
            <a:br>
              <a:rPr lang="en-US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Office of Small  &amp; Disadvantaged Business Utilization </a:t>
            </a: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cs typeface="Arial" pitchFamily="34" charset="0"/>
              </a:rPr>
            </a:br>
            <a:r>
              <a:rPr lang="en-US" b="1" dirty="0">
                <a:solidFill>
                  <a:schemeClr val="bg1"/>
                </a:solidFill>
              </a:rPr>
              <a:t>U.S. Department of Health  and Human Services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33400" y="3174886"/>
            <a:ext cx="8229600" cy="1143000"/>
          </a:xfrm>
        </p:spPr>
        <p:txBody>
          <a:bodyPr/>
          <a:lstStyle/>
          <a:p>
            <a:pPr>
              <a:spcBef>
                <a:spcPct val="25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CMS INDUSTRY DAY</a:t>
            </a:r>
            <a:b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30 October 2015</a:t>
            </a:r>
            <a:b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17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49" y="23040"/>
            <a:ext cx="9144000" cy="1788732"/>
          </a:xfrm>
          <a:prstGeom prst="rect">
            <a:avLst/>
          </a:prstGeom>
        </p:spPr>
      </p:pic>
      <p:pic>
        <p:nvPicPr>
          <p:cNvPr id="6" name="Picture 2" descr="http://images.politico.com/global/news/100617_hhs_ap_218.jpg" title="HHS Building Pi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8735"/>
            <a:ext cx="9144000" cy="506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77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1" y="0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7378"/>
            <a:ext cx="800100" cy="762937"/>
          </a:xfrm>
          <a:prstGeom prst="rect">
            <a:avLst/>
          </a:prstGeom>
        </p:spPr>
      </p:pic>
      <p:pic>
        <p:nvPicPr>
          <p:cNvPr id="6" name="Picture 5" descr="American_Soldier_Iraq_graphic6.jpg" title="American Soldier Pictur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9132" y="2630374"/>
            <a:ext cx="6925735" cy="365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921" y="179936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SERVICE!</a:t>
            </a:r>
            <a:b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31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60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7378"/>
            <a:ext cx="800100" cy="762937"/>
          </a:xfrm>
          <a:prstGeom prst="rect">
            <a:avLst/>
          </a:prstGeom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400050" y="2931764"/>
            <a:ext cx="8546866" cy="4078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</a:rPr>
              <a:t>The U.S. Government's principal agency for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</a:rPr>
              <a:t>protecting the health of all Americans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</a:rPr>
              <a:t>and providing essential human services, especially those who are least able to help themselves.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</a:rPr>
              <a:t>HHS encourages the use of small businesses to achieve its mission.</a:t>
            </a:r>
          </a:p>
          <a:p>
            <a:pPr marL="342900" marR="0" lvl="0" indent="-3429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8764"/>
            <a:ext cx="8229600" cy="1143000"/>
          </a:xfrm>
        </p:spPr>
        <p:txBody>
          <a:bodyPr/>
          <a:lstStyle/>
          <a:p>
            <a:pPr lvl="0"/>
            <a:r>
              <a:rPr lang="en-US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Mission of Health and Human Services</a:t>
            </a:r>
            <a:r>
              <a:rPr lang="en-US" sz="6000" dirty="0">
                <a:ln w="1905"/>
                <a:solidFill>
                  <a:srgbClr val="1025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/>
            </a:r>
            <a:br>
              <a:rPr lang="en-US" sz="6000" dirty="0">
                <a:ln w="1905"/>
                <a:solidFill>
                  <a:srgbClr val="1025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61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1026" name="Picture 2" title="HHS Operating Divis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362200"/>
            <a:ext cx="804862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6711" y="1524000"/>
            <a:ext cx="8229600" cy="1143000"/>
          </a:xfrm>
        </p:spPr>
        <p:txBody>
          <a:bodyPr/>
          <a:lstStyle/>
          <a:p>
            <a:r>
              <a:rPr lang="en-US" dirty="0" smtClean="0"/>
              <a:t>HHS OPDIVS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43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7378"/>
            <a:ext cx="800100" cy="76293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2319457"/>
            <a:ext cx="9144000" cy="410221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66"/>
                </a:solidFill>
              </a:rPr>
              <a:t>Some highlights include:</a:t>
            </a:r>
          </a:p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Health and social science research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Preventing disease, including immunization services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Assuring food and drug safety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Medicare and Medicaid 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Health information technology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Financial assistance and services for low-income families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Improving maternal and infant health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Head Start (pre-school education and services)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84444"/>
            <a:ext cx="7772400" cy="1470025"/>
          </a:xfrm>
        </p:spPr>
        <p:txBody>
          <a:bodyPr/>
          <a:lstStyle/>
          <a:p>
            <a:r>
              <a:rPr lang="en-US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300 PROGRAMS</a:t>
            </a:r>
            <a:r>
              <a:rPr lang="en-US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65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78873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1788732"/>
            <a:ext cx="9144000" cy="5069268"/>
          </a:xfrm>
        </p:spPr>
        <p:txBody>
          <a:bodyPr>
            <a:noAutofit/>
          </a:bodyPr>
          <a:lstStyle/>
          <a:p>
            <a:r>
              <a:rPr lang="en-US" sz="72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72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72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HHS Stats</a:t>
            </a:r>
            <a:r>
              <a:rPr lang="en-US" sz="6000" b="1" dirty="0" smtClean="0">
                <a:solidFill>
                  <a:srgbClr val="002060"/>
                </a:solidFill>
              </a:rPr>
              <a:t/>
            </a:r>
            <a:br>
              <a:rPr lang="en-US" sz="6000" b="1" dirty="0" smtClean="0">
                <a:solidFill>
                  <a:srgbClr val="002060"/>
                </a:solidFill>
              </a:rPr>
            </a:br>
            <a:r>
              <a:rPr lang="en-US" sz="1200" b="1" dirty="0" smtClean="0">
                <a:solidFill>
                  <a:srgbClr val="002060"/>
                </a:solidFill>
              </a:rPr>
              <a:t> </a:t>
            </a:r>
            <a:r>
              <a:rPr lang="en-US" sz="6000" b="1" dirty="0" smtClean="0">
                <a:solidFill>
                  <a:srgbClr val="002060"/>
                </a:solidFill>
              </a:rPr>
              <a:t/>
            </a:r>
            <a:br>
              <a:rPr lang="en-US" sz="6000" b="1" dirty="0" smtClean="0">
                <a:solidFill>
                  <a:srgbClr val="002060"/>
                </a:solidFill>
              </a:rPr>
            </a:br>
            <a:r>
              <a:rPr lang="en-US" sz="6000" b="1" dirty="0" smtClean="0">
                <a:solidFill>
                  <a:srgbClr val="000066"/>
                </a:solidFill>
              </a:rPr>
              <a:t>Employees:  Approx 85,000</a:t>
            </a:r>
            <a:br>
              <a:rPr lang="en-US" sz="6000" b="1" dirty="0" smtClean="0">
                <a:solidFill>
                  <a:srgbClr val="000066"/>
                </a:solidFill>
              </a:rPr>
            </a:br>
            <a:r>
              <a:rPr lang="en-US" sz="6000" b="1" dirty="0" smtClean="0">
                <a:solidFill>
                  <a:srgbClr val="000066"/>
                </a:solidFill>
              </a:rPr>
              <a:t>Grants:  $400 Billion </a:t>
            </a:r>
            <a:r>
              <a:rPr lang="en-US" sz="6000" b="1" dirty="0" err="1" smtClean="0">
                <a:solidFill>
                  <a:srgbClr val="000066"/>
                </a:solidFill>
              </a:rPr>
              <a:t>avg</a:t>
            </a:r>
            <a:r>
              <a:rPr lang="en-US" sz="6000" b="1" dirty="0" smtClean="0">
                <a:solidFill>
                  <a:srgbClr val="000066"/>
                </a:solidFill>
              </a:rPr>
              <a:t/>
            </a:r>
            <a:br>
              <a:rPr lang="en-US" sz="6000" b="1" dirty="0" smtClean="0">
                <a:solidFill>
                  <a:srgbClr val="000066"/>
                </a:solidFill>
              </a:rPr>
            </a:br>
            <a:r>
              <a:rPr lang="en-US" sz="6000" b="1" dirty="0" smtClean="0">
                <a:solidFill>
                  <a:srgbClr val="000066"/>
                </a:solidFill>
              </a:rPr>
              <a:t/>
            </a:r>
            <a:br>
              <a:rPr lang="en-US" sz="6000" b="1" dirty="0" smtClean="0">
                <a:solidFill>
                  <a:srgbClr val="000066"/>
                </a:solidFill>
              </a:rPr>
            </a:br>
            <a:endParaRPr lang="en-US" sz="60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graphicFrame>
        <p:nvGraphicFramePr>
          <p:cNvPr id="2" name="Table 1" title="HHS Small Business Contract Spend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130840"/>
              </p:ext>
            </p:extLst>
          </p:nvPr>
        </p:nvGraphicFramePr>
        <p:xfrm>
          <a:off x="1" y="1788735"/>
          <a:ext cx="9143999" cy="468779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28800"/>
                <a:gridCol w="1981199"/>
                <a:gridCol w="2667000"/>
                <a:gridCol w="2667000"/>
              </a:tblGrid>
              <a:tr h="732468">
                <a:tc gridSpan="4"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131844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66"/>
                          </a:solidFill>
                        </a:rPr>
                        <a:t>ALL</a:t>
                      </a:r>
                      <a:endParaRPr lang="en-US" sz="2800" b="1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66"/>
                          </a:solidFill>
                        </a:rPr>
                        <a:t>SMALL BUSINESS</a:t>
                      </a:r>
                      <a:endParaRPr lang="en-US" sz="2800" b="1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66"/>
                          </a:solidFill>
                        </a:rPr>
                        <a:t>% of SB ACHIEVEMENT</a:t>
                      </a:r>
                      <a:endParaRPr lang="en-US" sz="2800" b="1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</a:tr>
              <a:tr h="131844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0066"/>
                          </a:solidFill>
                        </a:rPr>
                        <a:t>Contract Dollars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66"/>
                          </a:solidFill>
                        </a:rPr>
                        <a:t>$21 Billion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66"/>
                          </a:solidFill>
                        </a:rPr>
                        <a:t>*$4.5 Billion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66"/>
                          </a:solidFill>
                        </a:rPr>
                        <a:t>21.56%</a:t>
                      </a:r>
                      <a:endParaRPr lang="en-US" sz="2400" dirty="0"/>
                    </a:p>
                  </a:txBody>
                  <a:tcPr anchor="ctr"/>
                </a:tc>
              </a:tr>
              <a:tr h="131844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0066"/>
                          </a:solidFill>
                        </a:rPr>
                        <a:t>Contract Actions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66"/>
                          </a:solidFill>
                        </a:rPr>
                        <a:t>93,193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66"/>
                          </a:solidFill>
                        </a:rPr>
                        <a:t>41,995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66"/>
                          </a:solidFill>
                        </a:rPr>
                        <a:t>45.06%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6095063"/>
            <a:ext cx="800100" cy="762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71628"/>
            <a:ext cx="834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66"/>
                </a:solidFill>
              </a:rPr>
              <a:t>* More than 18 of the 24 CFO Agencies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14350" y="1600200"/>
            <a:ext cx="8229600" cy="1143000"/>
          </a:xfrm>
        </p:spPr>
        <p:txBody>
          <a:bodyPr/>
          <a:lstStyle/>
          <a:p>
            <a:r>
              <a:rPr lang="en-US" dirty="0" smtClean="0"/>
              <a:t>HHS Contracts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59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FF3C-310F-4809-A5BE-BC5BA8AA108D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3" name="Table 2" descr="Chart showing the day's agenda from 9:00 am to 4:00 pm:&#10;&#10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018621"/>
              </p:ext>
            </p:extLst>
          </p:nvPr>
        </p:nvGraphicFramePr>
        <p:xfrm>
          <a:off x="381000" y="914400"/>
          <a:ext cx="8153400" cy="5388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/>
                <a:gridCol w="3352800"/>
              </a:tblGrid>
              <a:tr h="50945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Session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54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Welcome &amp; Morning Speakers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9:00 AM – 9:55 AM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451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BREAK</a:t>
                      </a:r>
                      <a:endParaRPr lang="en-US" sz="1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9:55 AM – 10:05 AM</a:t>
                      </a:r>
                      <a:endParaRPr lang="en-US" sz="1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45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Panel Discussion: “Tips From the Inside”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10:05 AM – 11:10 AM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45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Special Message from the CMS Administrator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11:15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AM – 11:30 AM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451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LUNCH</a:t>
                      </a:r>
                      <a:endParaRPr lang="en-US" sz="1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11:30 AM – 1:00 PM</a:t>
                      </a:r>
                      <a:endParaRPr lang="en-US" sz="1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45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Breakout Session # 1</a:t>
                      </a:r>
                      <a:b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(Networking and Collaboration Sessions:</a:t>
                      </a:r>
                      <a:r>
                        <a:rPr lang="en-US" sz="1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br>
                        <a:rPr lang="en-US" sz="1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1:15 PM – 3:15 PM)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1:00 PM – 2:00 PM 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451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BREAK</a:t>
                      </a:r>
                      <a:endParaRPr lang="en-US" sz="1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2:00 PM – 2:15 PM </a:t>
                      </a:r>
                      <a:endParaRPr lang="en-US" sz="1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45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Breakout Session # 2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2:15 PM – 3:15 PM 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Agenda Overview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3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7378"/>
            <a:ext cx="800100" cy="76293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38200" y="2841172"/>
            <a:ext cx="7924800" cy="3788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</a:rPr>
              <a:t>OTHER PROFESSIONAL SERVICES	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</a:rPr>
              <a:t>BIOMEDICAL (ADVANCED)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</a:rPr>
              <a:t>OTHER ADP &amp; TELECOMMUNICATIONS SERVICES 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</a:rPr>
              <a:t>AUTOMATED INFORMATION SYSTEM SERVICES 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</a:rPr>
              <a:t>OTHER ADMINISTRATIVE SUPPORT SERVICES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	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	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817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What HHS Buys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1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2050" name="Picture 2" title="Best PRactices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" y="2742989"/>
            <a:ext cx="7858125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849" y="1788734"/>
            <a:ext cx="8229600" cy="1143000"/>
          </a:xfrm>
        </p:spPr>
        <p:txBody>
          <a:bodyPr/>
          <a:lstStyle/>
          <a:p>
            <a:r>
              <a:rPr lang="en-US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BEST </a:t>
            </a:r>
            <a:r>
              <a:rPr lang="en-US" sz="4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PRACTICES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7846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7378"/>
            <a:ext cx="800100" cy="762937"/>
          </a:xfrm>
          <a:prstGeom prst="rect">
            <a:avLst/>
          </a:prstGeom>
        </p:spPr>
      </p:pic>
      <p:pic>
        <p:nvPicPr>
          <p:cNvPr id="6" name="Picture 5" descr="Sam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9035" y="2735262"/>
            <a:ext cx="5072062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www.concertai.com/blog/wp-content/uploads/2010/07/GSA-logo_blue.jpg" title="GSA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2426833"/>
            <a:ext cx="10652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76400"/>
            <a:ext cx="8229600" cy="1143000"/>
          </a:xfrm>
        </p:spPr>
        <p:txBody>
          <a:bodyPr/>
          <a:lstStyle/>
          <a:p>
            <a:r>
              <a:rPr lang="en-US" dirty="0" smtClean="0"/>
              <a:t>SAM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22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7378"/>
            <a:ext cx="800100" cy="762937"/>
          </a:xfrm>
          <a:prstGeom prst="rect">
            <a:avLst/>
          </a:prstGeom>
        </p:spPr>
      </p:pic>
      <p:pic>
        <p:nvPicPr>
          <p:cNvPr id="6" name="Picture 5" title="Book Logo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r="13738" b="3891"/>
          <a:stretch/>
        </p:blipFill>
        <p:spPr>
          <a:xfrm>
            <a:off x="1600200" y="2943412"/>
            <a:ext cx="5638800" cy="3746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63198"/>
            <a:ext cx="8229600" cy="1143000"/>
          </a:xfrm>
        </p:spPr>
        <p:txBody>
          <a:bodyPr/>
          <a:lstStyle/>
          <a:p>
            <a:r>
              <a:rPr lang="en-US" dirty="0" smtClean="0"/>
              <a:t>Forecasting Information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47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Federal Procurement Data System Screensho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6" name="Picture 6" title="Federal Procurement Data System Screensh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172" y="1799583"/>
            <a:ext cx="8953500" cy="437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HS-logo 286 .jpg" title="HHS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6019800"/>
            <a:ext cx="800100" cy="762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FPDS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91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graphicFrame>
        <p:nvGraphicFramePr>
          <p:cNvPr id="6" name="Content Placeholder 4" title="Locating Opportunities Screensho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7242160"/>
              </p:ext>
            </p:extLst>
          </p:nvPr>
        </p:nvGraphicFramePr>
        <p:xfrm>
          <a:off x="0" y="2530475"/>
          <a:ext cx="9144000" cy="38258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541978">
                <a:tc>
                  <a:txBody>
                    <a:bodyPr/>
                    <a:lstStyle/>
                    <a:p>
                      <a:r>
                        <a:rPr lang="en-US" sz="1500" baseline="0" dirty="0" smtClean="0"/>
                        <a:t> COMPANY </a:t>
                      </a:r>
                    </a:p>
                    <a:p>
                      <a:r>
                        <a:rPr lang="en-US" sz="1500" baseline="0" dirty="0" smtClean="0"/>
                        <a:t>OFFERS</a:t>
                      </a:r>
                      <a:endParaRPr lang="en-US" sz="1500" dirty="0"/>
                    </a:p>
                  </a:txBody>
                  <a:tcPr marL="73944" marR="73944" marT="36974" marB="36974"/>
                </a:tc>
                <a:tc>
                  <a:txBody>
                    <a:bodyPr/>
                    <a:lstStyle/>
                    <a:p>
                      <a:r>
                        <a:rPr lang="en-US" sz="1500" baseline="0" dirty="0" smtClean="0"/>
                        <a:t>TOP NAICS AGENCY #1 </a:t>
                      </a:r>
                    </a:p>
                  </a:txBody>
                  <a:tcPr marL="73944" marR="73944" marT="36974" marB="36974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TOP </a:t>
                      </a:r>
                      <a:r>
                        <a:rPr lang="en-US" sz="1500" baseline="0" dirty="0" smtClean="0"/>
                        <a:t> NAICS </a:t>
                      </a:r>
                    </a:p>
                    <a:p>
                      <a:r>
                        <a:rPr lang="en-US" sz="1500" baseline="0" dirty="0" smtClean="0"/>
                        <a:t>AGENCY #2</a:t>
                      </a:r>
                      <a:endParaRPr lang="en-US" sz="1500" dirty="0"/>
                    </a:p>
                  </a:txBody>
                  <a:tcPr marL="73944" marR="73944" marT="36974" marB="36974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TOP NAICS</a:t>
                      </a:r>
                      <a:r>
                        <a:rPr lang="en-US" sz="1500" baseline="0" dirty="0" smtClean="0"/>
                        <a:t> </a:t>
                      </a:r>
                    </a:p>
                    <a:p>
                      <a:r>
                        <a:rPr lang="en-US" sz="1500" baseline="0" dirty="0" smtClean="0"/>
                        <a:t>AGENCY #3</a:t>
                      </a:r>
                      <a:endParaRPr lang="en-US" sz="1500" dirty="0"/>
                    </a:p>
                  </a:txBody>
                  <a:tcPr marL="73944" marR="73944" marT="36974" marB="36974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TOP NAICS </a:t>
                      </a:r>
                    </a:p>
                    <a:p>
                      <a:r>
                        <a:rPr lang="en-US" sz="1500" dirty="0" smtClean="0"/>
                        <a:t>AGENCY</a:t>
                      </a:r>
                      <a:r>
                        <a:rPr lang="en-US" sz="1500" baseline="0" dirty="0" smtClean="0"/>
                        <a:t> #4</a:t>
                      </a:r>
                      <a:endParaRPr lang="en-US" sz="1500" dirty="0"/>
                    </a:p>
                  </a:txBody>
                  <a:tcPr marL="73944" marR="73944" marT="36974" marB="36974"/>
                </a:tc>
              </a:tr>
              <a:tr h="100653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112990</a:t>
                      </a:r>
                    </a:p>
                    <a:p>
                      <a:r>
                        <a:rPr lang="en-US" sz="1500" dirty="0" smtClean="0"/>
                        <a:t>Animal Production,</a:t>
                      </a:r>
                    </a:p>
                    <a:p>
                      <a:r>
                        <a:rPr lang="en-US" sz="1500" dirty="0" smtClean="0"/>
                        <a:t>All Other</a:t>
                      </a:r>
                      <a:endParaRPr lang="en-US" sz="1500" dirty="0"/>
                    </a:p>
                  </a:txBody>
                  <a:tcPr marL="73944" marR="73944" marT="36974" marB="36974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HHS</a:t>
                      </a:r>
                      <a:endParaRPr lang="en-US" sz="1500" dirty="0"/>
                    </a:p>
                  </a:txBody>
                  <a:tcPr marL="73944" marR="73944" marT="36974" marB="369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DOD</a:t>
                      </a:r>
                    </a:p>
                  </a:txBody>
                  <a:tcPr marL="73944" marR="73944" marT="36974" marB="36974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DHS</a:t>
                      </a:r>
                      <a:endParaRPr lang="en-US" sz="1500" dirty="0"/>
                    </a:p>
                  </a:txBody>
                  <a:tcPr marL="73944" marR="73944" marT="36974" marB="36974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EPA</a:t>
                      </a:r>
                      <a:endParaRPr lang="en-US" sz="1500" dirty="0"/>
                    </a:p>
                  </a:txBody>
                  <a:tcPr marL="73944" marR="73944" marT="36974" marB="36974"/>
                </a:tc>
              </a:tr>
              <a:tr h="10065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541990</a:t>
                      </a:r>
                    </a:p>
                    <a:p>
                      <a:r>
                        <a:rPr lang="en-US" sz="1500" baseline="0" dirty="0" smtClean="0"/>
                        <a:t>Technical Services, </a:t>
                      </a:r>
                    </a:p>
                    <a:p>
                      <a:r>
                        <a:rPr lang="en-US" sz="1500" dirty="0" smtClean="0"/>
                        <a:t>All Other</a:t>
                      </a:r>
                      <a:endParaRPr lang="en-US" sz="1500" dirty="0"/>
                    </a:p>
                  </a:txBody>
                  <a:tcPr marL="73944" marR="73944" marT="36974" marB="36974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DOD</a:t>
                      </a:r>
                      <a:endParaRPr lang="en-US" sz="1500" dirty="0"/>
                    </a:p>
                  </a:txBody>
                  <a:tcPr marL="73944" marR="73944" marT="36974" marB="36974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HHS</a:t>
                      </a:r>
                      <a:endParaRPr lang="en-US" sz="1500" dirty="0"/>
                    </a:p>
                  </a:txBody>
                  <a:tcPr marL="73944" marR="73944" marT="36974" marB="36974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DOI</a:t>
                      </a:r>
                      <a:endParaRPr lang="en-US" sz="1500" dirty="0"/>
                    </a:p>
                  </a:txBody>
                  <a:tcPr marL="73944" marR="73944" marT="36974" marB="36974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USAID</a:t>
                      </a:r>
                      <a:endParaRPr lang="en-US" sz="1500" dirty="0"/>
                    </a:p>
                  </a:txBody>
                  <a:tcPr marL="73944" marR="73944" marT="36974" marB="36974"/>
                </a:tc>
              </a:tr>
              <a:tr h="1270838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541712</a:t>
                      </a:r>
                    </a:p>
                    <a:p>
                      <a:r>
                        <a:rPr lang="en-US" sz="1500" dirty="0" smtClean="0"/>
                        <a:t>R&amp;D, Physical, Engineering and  Life Sciences</a:t>
                      </a:r>
                      <a:endParaRPr lang="en-US" sz="1500" dirty="0"/>
                    </a:p>
                  </a:txBody>
                  <a:tcPr marL="73944" marR="73944" marT="36974" marB="36974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DOD</a:t>
                      </a:r>
                      <a:endParaRPr lang="en-US" sz="1500" dirty="0"/>
                    </a:p>
                  </a:txBody>
                  <a:tcPr marL="73944" marR="73944" marT="36974" marB="369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NASA</a:t>
                      </a:r>
                    </a:p>
                    <a:p>
                      <a:endParaRPr lang="en-US" sz="1500" dirty="0"/>
                    </a:p>
                  </a:txBody>
                  <a:tcPr marL="73944" marR="73944" marT="36974" marB="36974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HHS</a:t>
                      </a:r>
                      <a:endParaRPr lang="en-US" sz="1500" dirty="0"/>
                    </a:p>
                  </a:txBody>
                  <a:tcPr marL="73944" marR="73944" marT="36974" marB="36974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DOI</a:t>
                      </a:r>
                      <a:endParaRPr lang="en-US" sz="1500" dirty="0"/>
                    </a:p>
                  </a:txBody>
                  <a:tcPr marL="73944" marR="73944" marT="36974" marB="36974"/>
                </a:tc>
              </a:tr>
            </a:tbl>
          </a:graphicData>
        </a:graphic>
      </p:graphicFrame>
      <p:pic>
        <p:nvPicPr>
          <p:cNvPr id="7297" name="Picture 129" title="HHS Logoo\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949240"/>
            <a:ext cx="828688" cy="76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Locating Opportunities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064"/>
            <a:ext cx="9144000" cy="1788732"/>
          </a:xfrm>
          <a:prstGeom prst="rect">
            <a:avLst/>
          </a:prstGeom>
        </p:spPr>
      </p:pic>
      <p:pic>
        <p:nvPicPr>
          <p:cNvPr id="9" name="Picture 4" title="Procurement Forecast Data Repository Screens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852"/>
            <a:ext cx="9165515" cy="457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5954589"/>
            <a:ext cx="9144000" cy="77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 smtClean="0">
                <a:hlinkClick r:id="rId4"/>
              </a:rPr>
              <a:t>http://procurementforecast.hhs.gov/</a:t>
            </a:r>
            <a:endParaRPr lang="en-US" altLang="en-US" sz="2800" dirty="0" smtClean="0"/>
          </a:p>
        </p:txBody>
      </p:sp>
      <p:pic>
        <p:nvPicPr>
          <p:cNvPr id="10" name="Picture 129" title="HH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73207"/>
            <a:ext cx="828688" cy="76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1"/>
          <p:cNvSpPr txBox="1">
            <a:spLocks noGrp="1"/>
          </p:cNvSpPr>
          <p:nvPr>
            <p:ph type="title"/>
          </p:nvPr>
        </p:nvSpPr>
        <p:spPr>
          <a:xfrm>
            <a:off x="0" y="1778808"/>
            <a:ext cx="914400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HHS Procurement Forecast Data Repository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1108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05" y="6230034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http://www.fbo.gov</a:t>
            </a:r>
          </a:p>
        </p:txBody>
      </p:sp>
      <p:pic>
        <p:nvPicPr>
          <p:cNvPr id="10" name="Picture 2" title="FBO Screens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7535"/>
            <a:ext cx="9144000" cy="401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9" title="FBO screensho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683" y="6036856"/>
            <a:ext cx="828688" cy="76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tx2"/>
                </a:solidFill>
              </a:rPr>
              <a:t>FedBizOpps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7378"/>
            <a:ext cx="800100" cy="76293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0800" y="2676628"/>
            <a:ext cx="9042400" cy="4222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ASPR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 – Assistant Secretary for Preparedness and Readiness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CDC</a:t>
            </a:r>
            <a:r>
              <a:rPr lang="en-US" sz="2800" dirty="0">
                <a:solidFill>
                  <a:srgbClr val="002060"/>
                </a:solidFill>
              </a:rPr>
              <a:t> – Centers for Disease Control and Prevention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FDA 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– Food and Drug Administration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NIH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 – National Institutes of Health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PHS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 – Public Health Service</a:t>
            </a:r>
          </a:p>
          <a:p>
            <a:pPr marL="0" indent="0">
              <a:buNone/>
            </a:pPr>
            <a:endParaRPr lang="en-US" sz="2000" dirty="0" smtClean="0">
              <a:latin typeface="Rockwell" pitchFamily="18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2060"/>
                </a:solidFill>
                <a:latin typeface="Rockwell" pitchFamily="18" charset="0"/>
              </a:rPr>
              <a:t>www.hhs.gov</a:t>
            </a:r>
            <a:endParaRPr lang="en-US" sz="3600" b="1" dirty="0">
              <a:solidFill>
                <a:srgbClr val="002060"/>
              </a:solidFill>
              <a:latin typeface="Rockwell" pitchFamily="18" charset="0"/>
            </a:endParaRPr>
          </a:p>
        </p:txBody>
      </p:sp>
      <p:sp>
        <p:nvSpPr>
          <p:cNvPr id="10" name="Title 3"/>
          <p:cNvSpPr txBox="1">
            <a:spLocks noGrp="1"/>
          </p:cNvSpPr>
          <p:nvPr>
            <p:ph type="title"/>
          </p:nvPr>
        </p:nvSpPr>
        <p:spPr>
          <a:xfrm>
            <a:off x="457200" y="17834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EBOLA SUPPORT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589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7378"/>
            <a:ext cx="800100" cy="762937"/>
          </a:xfrm>
          <a:prstGeom prst="rect">
            <a:avLst/>
          </a:prstGeom>
        </p:spPr>
      </p:pic>
      <p:pic>
        <p:nvPicPr>
          <p:cNvPr id="6" name="Picture 2" descr="http://www.govbizguide.com/wp-content/uploads/ABC-Shipping-Example-Capability-Statement.png" title="Capabillity Statement Example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6889" y="2544599"/>
            <a:ext cx="3233184" cy="376424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229600" cy="762000"/>
          </a:xfrm>
        </p:spPr>
        <p:txBody>
          <a:bodyPr/>
          <a:lstStyle/>
          <a:p>
            <a:r>
              <a:rPr lang="en-US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EFFECTIVE CAPABILITY </a:t>
            </a:r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STATEMENT</a:t>
            </a:r>
            <a:endParaRPr lang="en-US" dirty="0"/>
          </a:p>
        </p:txBody>
      </p:sp>
      <p:sp>
        <p:nvSpPr>
          <p:cNvPr id="11" name="Subtitle 5"/>
          <p:cNvSpPr>
            <a:spLocks noGrp="1"/>
          </p:cNvSpPr>
          <p:nvPr>
            <p:ph type="subTitle" idx="4294967295"/>
          </p:nvPr>
        </p:nvSpPr>
        <p:spPr>
          <a:xfrm>
            <a:off x="0" y="2635250"/>
            <a:ext cx="3048000" cy="39179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One Page/PDF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Tailored for Audience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Primary NAICS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Core Competencies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kern="0" dirty="0" smtClean="0">
                <a:solidFill>
                  <a:srgbClr val="1F497D"/>
                </a:solidFill>
              </a:rPr>
              <a:t>Team Members/Subcontractors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Past Performance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Value Proposition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Bullet Points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Spell Check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Remove Jargon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Visually Interesting</a:t>
            </a:r>
          </a:p>
        </p:txBody>
      </p:sp>
    </p:spTree>
    <p:extLst>
      <p:ext uri="{BB962C8B-B14F-4D97-AF65-F5344CB8AC3E}">
        <p14:creationId xmlns:p14="http://schemas.microsoft.com/office/powerpoint/2010/main" val="419816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FF3C-310F-4809-A5BE-BC5BA8AA108D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43201" y="1807488"/>
            <a:ext cx="64008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Hallway directly outside of the Auditorium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i="1" dirty="0" smtClean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CMS Cafeteria </a:t>
            </a:r>
            <a:br>
              <a:rPr lang="en-US" sz="24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Level of the Building</a:t>
            </a:r>
            <a:endParaRPr lang="en-US" sz="2000" b="1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Jazzman Coffee Bar </a:t>
            </a:r>
            <a:r>
              <a:rPr lang="en-US" sz="20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Outside of the CMS Cafeteria, in the Lower Level Lobby of the Building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dirty="0" smtClean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Restrooms</a:t>
            </a:r>
            <a:br>
              <a:rPr lang="en-US" sz="24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Turn right when you exit the Auditorium,  follow the hallway, and the restrooms will be further down on your left</a:t>
            </a:r>
          </a:p>
          <a:p>
            <a:endParaRPr lang="en-US" sz="1400" dirty="0" smtClean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wo People Standing Across From One Another Drinking Coffee" title="Picture of Two People Standing Across From One Another Drinking Coff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61" y="1742956"/>
            <a:ext cx="2537739" cy="481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 You Can Go During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Break Times &amp; Lunch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30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6" name="Picture 2" descr="C:\Users\teresa.lewis\AppData\Local\Microsoft\Windows\Temporary Internet Files\Content.Outlook\DA75NHZE\Sample Business Card Front without Graphic.jpg" title="Business Card Examples and Samp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64" y="2514599"/>
            <a:ext cx="7848600" cy="417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43" y="15240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Business Cards (front)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6" name="Picture 2" descr="how a business card should read&#10;" title="Business Card Examples and Samp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14600"/>
            <a:ext cx="78486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 noGrp="1"/>
          </p:cNvSpPr>
          <p:nvPr>
            <p:ph type="title"/>
          </p:nvPr>
        </p:nvSpPr>
        <p:spPr>
          <a:xfrm>
            <a:off x="478465" y="1600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BUSINESS CARDS 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(back) </a:t>
            </a:r>
            <a:endParaRPr lang="en-US" sz="3400" b="1" dirty="0">
              <a:ln w="1905"/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524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6" name="Picture 2" descr="http://blog.larrybodine.com/uploads/image/networking_professionals%20handshake.jpg" title="Networking Pi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8734"/>
            <a:ext cx="9144000" cy="5069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tle 8"/>
          <p:cNvSpPr txBox="1">
            <a:spLocks noGrp="1"/>
          </p:cNvSpPr>
          <p:nvPr>
            <p:ph type="title"/>
          </p:nvPr>
        </p:nvSpPr>
        <p:spPr>
          <a:xfrm>
            <a:off x="762000" y="3276600"/>
            <a:ext cx="8229600" cy="11430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 smtClean="0">
                <a:ln w="18415" cmpd="sng">
                  <a:solidFill>
                    <a:srgbClr val="10253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NETWORK</a:t>
            </a:r>
            <a:endParaRPr kumimoji="0" lang="en-US" sz="9600" b="0" i="0" u="none" strike="noStrike" kern="0" cap="none" spc="0" normalizeH="0" baseline="0" noProof="0" dirty="0">
              <a:ln w="18415" cmpd="sng">
                <a:solidFill>
                  <a:srgbClr val="10253F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7838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7378"/>
            <a:ext cx="800100" cy="762937"/>
          </a:xfrm>
          <a:prstGeom prst="rect">
            <a:avLst/>
          </a:prstGeom>
        </p:spPr>
      </p:pic>
      <p:pic>
        <p:nvPicPr>
          <p:cNvPr id="2" name="Picture 1" title="Husband Wife Pictur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465626"/>
            <a:ext cx="5334000" cy="39074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133600"/>
            <a:ext cx="8229600" cy="1143000"/>
          </a:xfrm>
        </p:spPr>
        <p:txBody>
          <a:bodyPr/>
          <a:lstStyle/>
          <a:p>
            <a:r>
              <a:rPr lang="en-US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STRATEGIC PARTNERING</a:t>
            </a:r>
            <a:br>
              <a:rPr lang="en-US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7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4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7378"/>
            <a:ext cx="800100" cy="76293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55600" y="2743200"/>
            <a:ext cx="8763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NIH Information and Technology Acquisition and Assessment Center (NITAAC)</a:t>
            </a:r>
          </a:p>
          <a:p>
            <a:pPr lvl="1"/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Chief Information Officer Solutions and Partners (CIOSP-3)</a:t>
            </a:r>
          </a:p>
          <a:p>
            <a:pPr lvl="2"/>
            <a:r>
              <a:rPr lang="en-US" dirty="0" smtClean="0">
                <a:solidFill>
                  <a:srgbClr val="002060"/>
                </a:solidFill>
                <a:latin typeface="+mj-lt"/>
              </a:rPr>
              <a:t>$20 Billion set-aside for small businesses</a:t>
            </a:r>
          </a:p>
          <a:p>
            <a:pPr lvl="2"/>
            <a:r>
              <a:rPr lang="en-US" dirty="0" smtClean="0">
                <a:solidFill>
                  <a:srgbClr val="002060"/>
                </a:solidFill>
                <a:latin typeface="+mj-lt"/>
              </a:rPr>
              <a:t>$20 Billion for small business to compete with other than small</a:t>
            </a:r>
          </a:p>
          <a:p>
            <a:pPr lvl="2"/>
            <a:r>
              <a:rPr lang="en-US" dirty="0" smtClean="0">
                <a:solidFill>
                  <a:srgbClr val="002060"/>
                </a:solidFill>
                <a:latin typeface="+mj-lt"/>
              </a:rPr>
              <a:t>Streamlined ordering process for program officials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GSA FSS and GWAC Contracts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NASA SEWP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DHS EAGLE</a:t>
            </a:r>
          </a:p>
          <a:p>
            <a:endParaRPr lang="en-US" sz="2000" dirty="0">
              <a:latin typeface="Rockwell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790506"/>
            <a:ext cx="8229600" cy="1143000"/>
          </a:xfrm>
        </p:spPr>
        <p:txBody>
          <a:bodyPr/>
          <a:lstStyle/>
          <a:p>
            <a:r>
              <a:rPr lang="en-US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EXISTING CONTRACTS</a:t>
            </a:r>
            <a:br>
              <a:rPr lang="en-US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7378"/>
            <a:ext cx="800100" cy="762937"/>
          </a:xfrm>
          <a:prstGeom prst="rect">
            <a:avLst/>
          </a:prstGeom>
        </p:spPr>
      </p:pic>
      <p:pic>
        <p:nvPicPr>
          <p:cNvPr id="7" name="Picture 2" descr="C:\Documents and Settings\lewistr\Local Settings\Temporary Internet Files\Content.IE5\7I95Q0CJ\MP900178584[1].jpg" title="Studying Pic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635486"/>
            <a:ext cx="7010400" cy="375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4891"/>
            <a:ext cx="8229600" cy="1143000"/>
          </a:xfrm>
        </p:spPr>
        <p:txBody>
          <a:bodyPr/>
          <a:lstStyle/>
          <a:p>
            <a:r>
              <a:rPr lang="en-US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KNOW THE </a:t>
            </a:r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l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7378"/>
            <a:ext cx="800100" cy="762937"/>
          </a:xfrm>
          <a:prstGeom prst="rect">
            <a:avLst/>
          </a:prstGeom>
        </p:spPr>
      </p:pic>
      <p:pic>
        <p:nvPicPr>
          <p:cNvPr id="128" name="Picture 127" descr="cute boy student with lots of books acrylic cut out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75345"/>
            <a:ext cx="3962400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r>
              <a:rPr lang="en-US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 Your </a:t>
            </a:r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2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7378"/>
            <a:ext cx="800100" cy="76293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81000" y="2635486"/>
            <a:ext cx="8382000" cy="3765314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Performance Requirements</a:t>
            </a:r>
          </a:p>
          <a:p>
            <a:pPr lvl="1" indent="-34290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Large Businesses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lvl="1" indent="-34290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Small Businesses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Problem Solution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 smtClean="0">
                <a:solidFill>
                  <a:sysClr val="windowText" lastClr="000000"/>
                </a:solidFill>
                <a:latin typeface="+mj-lt"/>
              </a:rPr>
              <a:t>Security Clearances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>
              <a:lnSpc>
                <a:spcPct val="80000"/>
              </a:lnSpc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+mj-lt"/>
              </a:rPr>
              <a:t>Differentiating Factors</a:t>
            </a:r>
            <a:endParaRPr lang="en-US" dirty="0">
              <a:solidFill>
                <a:sysClr val="windowText" lastClr="000000"/>
              </a:solidFill>
              <a:latin typeface="+mj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ysClr val="windowText" lastClr="000000"/>
              </a:solidFill>
              <a:latin typeface="+mj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Innovation</a:t>
            </a:r>
          </a:p>
          <a:p>
            <a:pPr>
              <a:lnSpc>
                <a:spcPct val="80000"/>
              </a:lnSpc>
            </a:pPr>
            <a:r>
              <a:rPr lang="en-US" dirty="0"/>
              <a:t>Proven Experience</a:t>
            </a:r>
          </a:p>
          <a:p>
            <a:pPr>
              <a:lnSpc>
                <a:spcPct val="80000"/>
              </a:lnSpc>
            </a:pPr>
            <a:r>
              <a:rPr lang="en-US" dirty="0"/>
              <a:t>Strong Financial </a:t>
            </a:r>
            <a:r>
              <a:rPr lang="en-US" dirty="0" smtClean="0"/>
              <a:t>Position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Long Term Viability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Go </a:t>
            </a:r>
            <a:r>
              <a:rPr lang="en-US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3" pitchFamily="18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3" pitchFamily="18" charset="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944" y="1676400"/>
            <a:ext cx="8229600" cy="1143000"/>
          </a:xfrm>
        </p:spPr>
        <p:txBody>
          <a:bodyPr/>
          <a:lstStyle/>
          <a:p>
            <a:r>
              <a:rPr lang="en-US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Meeting Customer </a:t>
            </a:r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1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47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7378"/>
            <a:ext cx="800100" cy="76293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19" y="1600200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rgbClr val="7030A0"/>
                </a:solidFill>
              </a:rPr>
              <a:t>In Summary</a:t>
            </a:r>
            <a:br>
              <a:rPr lang="en-US" altLang="en-US" sz="3200" b="1" dirty="0">
                <a:solidFill>
                  <a:srgbClr val="7030A0"/>
                </a:solidFill>
              </a:rPr>
            </a:br>
            <a:r>
              <a:rPr lang="en-US" altLang="en-US" sz="3200" b="1" dirty="0">
                <a:solidFill>
                  <a:srgbClr val="7030A0"/>
                </a:solidFill>
              </a:rPr>
              <a:t>What Really Works...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52400" y="2667000"/>
            <a:ext cx="4419600" cy="419100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>
                <a:solidFill>
                  <a:srgbClr val="000066"/>
                </a:solidFill>
              </a:rPr>
              <a:t>Attend </a:t>
            </a:r>
            <a:r>
              <a:rPr lang="en-US" altLang="en-US" dirty="0" smtClean="0">
                <a:solidFill>
                  <a:srgbClr val="000066"/>
                </a:solidFill>
              </a:rPr>
              <a:t>Outreach Events</a:t>
            </a:r>
            <a:endParaRPr lang="en-US" altLang="en-US" dirty="0">
              <a:solidFill>
                <a:srgbClr val="000066"/>
              </a:solidFill>
            </a:endParaRPr>
          </a:p>
          <a:p>
            <a:r>
              <a:rPr lang="en-US" altLang="en-US" dirty="0" smtClean="0">
                <a:solidFill>
                  <a:srgbClr val="000066"/>
                </a:solidFill>
              </a:rPr>
              <a:t>Build Relationships/Network</a:t>
            </a:r>
            <a:endParaRPr lang="en-US" altLang="en-US" dirty="0">
              <a:solidFill>
                <a:srgbClr val="000066"/>
              </a:solidFill>
            </a:endParaRPr>
          </a:p>
          <a:p>
            <a:r>
              <a:rPr lang="en-US" altLang="en-US" dirty="0">
                <a:solidFill>
                  <a:srgbClr val="000066"/>
                </a:solidFill>
              </a:rPr>
              <a:t>Know agency mission  (which agencies buy your products/services)</a:t>
            </a:r>
          </a:p>
          <a:p>
            <a:r>
              <a:rPr lang="en-US" altLang="en-US" dirty="0">
                <a:solidFill>
                  <a:srgbClr val="000066"/>
                </a:solidFill>
              </a:rPr>
              <a:t>Share Information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000066"/>
                </a:solidFill>
              </a:rPr>
              <a:t>Understand </a:t>
            </a:r>
            <a:r>
              <a:rPr lang="en-US" altLang="en-US" dirty="0" smtClean="0">
                <a:solidFill>
                  <a:srgbClr val="000066"/>
                </a:solidFill>
              </a:rPr>
              <a:t>the rules and regulations</a:t>
            </a:r>
            <a:endParaRPr lang="en-US" altLang="en-US" dirty="0">
              <a:solidFill>
                <a:srgbClr val="000066"/>
              </a:solidFill>
            </a:endParaRPr>
          </a:p>
          <a:p>
            <a:r>
              <a:rPr lang="en-US" altLang="en-US" dirty="0">
                <a:solidFill>
                  <a:srgbClr val="000066"/>
                </a:solidFill>
              </a:rPr>
              <a:t>Obtain GSA </a:t>
            </a:r>
            <a:r>
              <a:rPr lang="en-US" altLang="en-US" dirty="0" smtClean="0">
                <a:solidFill>
                  <a:srgbClr val="000066"/>
                </a:solidFill>
              </a:rPr>
              <a:t>Schedule</a:t>
            </a:r>
          </a:p>
          <a:p>
            <a:r>
              <a:rPr lang="en-US" altLang="en-US" dirty="0">
                <a:solidFill>
                  <a:srgbClr val="000066"/>
                </a:solidFill>
              </a:rPr>
              <a:t>Review </a:t>
            </a:r>
            <a:r>
              <a:rPr lang="en-US" altLang="en-US" dirty="0" smtClean="0">
                <a:solidFill>
                  <a:srgbClr val="000066"/>
                </a:solidFill>
              </a:rPr>
              <a:t>Agency </a:t>
            </a:r>
            <a:r>
              <a:rPr lang="en-US" altLang="en-US" dirty="0">
                <a:solidFill>
                  <a:srgbClr val="000066"/>
                </a:solidFill>
              </a:rPr>
              <a:t>SB Program </a:t>
            </a:r>
            <a:r>
              <a:rPr lang="en-US" altLang="en-US" dirty="0" smtClean="0">
                <a:solidFill>
                  <a:srgbClr val="000066"/>
                </a:solidFill>
              </a:rPr>
              <a:t>Website</a:t>
            </a:r>
          </a:p>
          <a:p>
            <a:endParaRPr lang="en-US" altLang="en-US" dirty="0">
              <a:solidFill>
                <a:srgbClr val="000066"/>
              </a:solidFill>
            </a:endParaRP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800600" y="2667000"/>
            <a:ext cx="4343400" cy="4191000"/>
          </a:xfrm>
        </p:spPr>
        <p:txBody>
          <a:bodyPr>
            <a:normAutofit fontScale="85000" lnSpcReduction="20000"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/>
                </a:solidFill>
              </a:rPr>
              <a:t>Procurement Forecast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/>
                </a:solidFill>
              </a:rPr>
              <a:t>FedBizOpps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66"/>
                </a:solidFill>
              </a:rPr>
              <a:t>Subcontracting </a:t>
            </a:r>
            <a:r>
              <a:rPr lang="en-US" dirty="0">
                <a:solidFill>
                  <a:srgbClr val="000066"/>
                </a:solidFill>
              </a:rPr>
              <a:t>Opps (start small</a:t>
            </a:r>
            <a:r>
              <a:rPr lang="en-US" dirty="0" smtClean="0">
                <a:solidFill>
                  <a:srgbClr val="000066"/>
                </a:solidFill>
              </a:rPr>
              <a:t>)</a:t>
            </a:r>
            <a:endParaRPr lang="en-US" dirty="0">
              <a:solidFill>
                <a:srgbClr val="000066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66"/>
                </a:solidFill>
              </a:rPr>
              <a:t>Respond to Sources Soughts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/>
                </a:solidFill>
              </a:rPr>
              <a:t>Proofread your proposal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/>
                </a:solidFill>
              </a:rPr>
              <a:t>Submit </a:t>
            </a:r>
            <a:r>
              <a:rPr lang="en-US" dirty="0" smtClean="0">
                <a:solidFill>
                  <a:srgbClr val="000066"/>
                </a:solidFill>
              </a:rPr>
              <a:t>on </a:t>
            </a:r>
            <a:r>
              <a:rPr lang="en-US" dirty="0">
                <a:solidFill>
                  <a:srgbClr val="000066"/>
                </a:solidFill>
              </a:rPr>
              <a:t>time</a:t>
            </a:r>
            <a:r>
              <a:rPr lang="en-US" dirty="0" smtClean="0">
                <a:solidFill>
                  <a:srgbClr val="000066"/>
                </a:solidFill>
              </a:rPr>
              <a:t>!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66"/>
                </a:solidFill>
              </a:rPr>
              <a:t>Past Performance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66"/>
                </a:solidFill>
              </a:rPr>
              <a:t>Request Debriefings</a:t>
            </a:r>
            <a:endParaRPr lang="en-US" dirty="0">
              <a:solidFill>
                <a:srgbClr val="000066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66"/>
                </a:solidFill>
              </a:rPr>
              <a:t>Patience </a:t>
            </a:r>
            <a:r>
              <a:rPr lang="en-US" dirty="0">
                <a:solidFill>
                  <a:srgbClr val="000066"/>
                </a:solidFill>
              </a:rPr>
              <a:t>&amp; Persistence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dirty="0" smtClean="0">
                <a:solidFill>
                  <a:srgbClr val="000066"/>
                </a:solidFill>
              </a:rPr>
              <a:t> </a:t>
            </a:r>
            <a:endParaRPr lang="en-US" dirty="0">
              <a:solidFill>
                <a:srgbClr val="000066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10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7378"/>
            <a:ext cx="800100" cy="762937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686800" cy="23621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KNOW THE ORGANIZATION’S POINTS OF CONTACT </a:t>
            </a:r>
            <a:endParaRPr lang="en-US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493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FF3C-310F-4809-A5BE-BC5BA8AA108D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752600"/>
            <a:ext cx="6400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pitchFamily="2" charset="2"/>
              <a:buChar char="v"/>
            </a:pPr>
            <a:r>
              <a:rPr lang="en-US" sz="2000" b="1" u="sng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 Meet &amp; Greet (by appointment only)</a:t>
            </a:r>
          </a:p>
          <a:p>
            <a:pPr marL="742950" lvl="2" indent="-285750"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Outside of the Auditorium</a:t>
            </a:r>
          </a:p>
          <a:p>
            <a:pPr marL="457200" lvl="2"/>
            <a:endParaRPr lang="en-US" sz="2000" b="1" dirty="0" smtClean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1" indent="-285750">
              <a:buFont typeface="Wingdings" panose="05000000000000000000" pitchFamily="2" charset="2"/>
              <a:buChar char="v"/>
            </a:pPr>
            <a:r>
              <a:rPr lang="en-US" sz="2000" b="1" u="sng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Industry Networking (no appointments necessary)</a:t>
            </a:r>
          </a:p>
          <a:p>
            <a:pPr marL="742950" lvl="2" indent="-285750">
              <a:buFont typeface="Wingdings" panose="05000000000000000000" pitchFamily="2" charset="2"/>
              <a:buChar char="v"/>
            </a:pPr>
            <a:r>
              <a:rPr lang="en-US" sz="20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C-114 &amp; C-115</a:t>
            </a:r>
          </a:p>
          <a:p>
            <a:pPr marL="742950" lvl="2" indent="-285750">
              <a:buFont typeface="Wingdings" panose="05000000000000000000" pitchFamily="2" charset="2"/>
              <a:buChar char="v"/>
            </a:pPr>
            <a:r>
              <a:rPr lang="en-US" sz="20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Contract Management Association (NCMA) – C-114</a:t>
            </a:r>
            <a:br>
              <a:rPr lang="en-US" sz="20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i="1" dirty="0" smtClean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Picture of a man and woman standing by a water coole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512" y="1752600"/>
            <a:ext cx="260908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Network &amp; Collaboration Sessions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from 1:15 PM – 3:15 PM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7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7378"/>
            <a:ext cx="800100" cy="762937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ctrTitle"/>
          </p:nvPr>
        </p:nvSpPr>
        <p:spPr>
          <a:xfrm>
            <a:off x="0" y="1676400"/>
            <a:ext cx="9144000" cy="44513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BE PREPARED WHEN OPPORTUNITY KNOCKS!</a:t>
            </a:r>
            <a:endParaRPr kumimoji="0" lang="en-US" sz="6000" b="1" i="0" u="none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9698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7378"/>
            <a:ext cx="800100" cy="762937"/>
          </a:xfrm>
          <a:prstGeom prst="rect">
            <a:avLst/>
          </a:prstGeom>
        </p:spPr>
      </p:pic>
      <p:grpSp>
        <p:nvGrpSpPr>
          <p:cNvPr id="2" name="Group 1" descr="Small businss are the heart of the economy&#10;" title="Picture"/>
          <p:cNvGrpSpPr/>
          <p:nvPr/>
        </p:nvGrpSpPr>
        <p:grpSpPr>
          <a:xfrm>
            <a:off x="1873807" y="2664081"/>
            <a:ext cx="5125039" cy="3736719"/>
            <a:chOff x="1873807" y="2511681"/>
            <a:chExt cx="5125039" cy="3736719"/>
          </a:xfrm>
        </p:grpSpPr>
        <p:sp>
          <p:nvSpPr>
            <p:cNvPr id="9" name="Title 1"/>
            <p:cNvSpPr txBox="1">
              <a:spLocks/>
            </p:cNvSpPr>
            <p:nvPr/>
          </p:nvSpPr>
          <p:spPr>
            <a:xfrm>
              <a:off x="1873807" y="5257800"/>
              <a:ext cx="5125039" cy="990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400" b="1" dirty="0" smtClean="0">
                  <a:ln w="1905"/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 THE ECONOMY</a:t>
              </a:r>
              <a:endParaRPr lang="en-US" sz="3400" b="1" dirty="0">
                <a:ln w="1905"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" name="Picture 2" title="heart graphi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31327" y="2511681"/>
              <a:ext cx="3810000" cy="2899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1081"/>
            <a:ext cx="8229600" cy="1143000"/>
          </a:xfrm>
        </p:spPr>
        <p:txBody>
          <a:bodyPr/>
          <a:lstStyle/>
          <a:p>
            <a:r>
              <a:rPr lang="en-US" dirty="0">
                <a:ln w="1905"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BUSINESS ARE </a:t>
            </a:r>
            <a:r>
              <a:rPr lang="en-US" dirty="0" smtClean="0">
                <a:ln w="1905"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3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graph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8570"/>
            <a:ext cx="800100" cy="762937"/>
          </a:xfrm>
          <a:prstGeom prst="rect">
            <a:avLst/>
          </a:prstGeom>
        </p:spPr>
      </p:pic>
      <p:pic>
        <p:nvPicPr>
          <p:cNvPr id="7" name="Picture 6" descr="twitter_icon.bmp" title="Twitter Log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8114" y="3902951"/>
            <a:ext cx="1247312" cy="116911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74743" y="5073103"/>
            <a:ext cx="1774054" cy="49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yington" panose="02000505080000020003" pitchFamily="2" charset="0"/>
                <a:hlinkClick r:id="rId5"/>
              </a:rPr>
              <a:t>@HHSSmallBiz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yington" panose="02000505080000020003" pitchFamily="2" charset="0"/>
              </a:rPr>
              <a:t>  </a:t>
            </a:r>
            <a:endParaRPr lang="en-US" sz="1600" b="1" dirty="0">
              <a:ln w="1905"/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yington" panose="02000505080000020003" pitchFamily="2" charset="0"/>
            </a:endParaRPr>
          </a:p>
        </p:txBody>
      </p:sp>
      <p:grpSp>
        <p:nvGrpSpPr>
          <p:cNvPr id="10" name="Group 9" title="Facebook logo"/>
          <p:cNvGrpSpPr/>
          <p:nvPr/>
        </p:nvGrpSpPr>
        <p:grpSpPr>
          <a:xfrm>
            <a:off x="381001" y="4019481"/>
            <a:ext cx="2332202" cy="831158"/>
            <a:chOff x="381000" y="2343727"/>
            <a:chExt cx="8152011" cy="3000038"/>
          </a:xfrm>
        </p:grpSpPr>
        <p:pic>
          <p:nvPicPr>
            <p:cNvPr id="11" name="Picture 10" title="facebook logol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85" y="2346036"/>
              <a:ext cx="5155026" cy="29977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 title="facebook logo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6" y="2645648"/>
              <a:ext cx="2624918" cy="238695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81000" y="2343727"/>
              <a:ext cx="2990931" cy="299080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609600" y="4921455"/>
            <a:ext cx="1828800" cy="50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HHS Smallbiz</a:t>
            </a:r>
            <a:r>
              <a:rPr lang="en-US" sz="18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800" b="1" dirty="0">
              <a:ln w="1905"/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 title="YouTube Log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412" y="3770133"/>
            <a:ext cx="1590405" cy="154875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40815" y="5181582"/>
            <a:ext cx="30215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http://</a:t>
            </a:r>
            <a:r>
              <a:rPr lang="en-US" sz="1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www.youtube.com/user/HHSOSDBU</a:t>
            </a:r>
            <a:r>
              <a:rPr lang="en-US" sz="1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43" y="1794050"/>
            <a:ext cx="8229600" cy="1606596"/>
          </a:xfrm>
        </p:spPr>
        <p:txBody>
          <a:bodyPr/>
          <a:lstStyle/>
          <a:p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HHS OSDBU </a:t>
            </a:r>
            <a:b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Social Media Websites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71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7378"/>
            <a:ext cx="800100" cy="762937"/>
          </a:xfrm>
          <a:prstGeom prst="rect">
            <a:avLst/>
          </a:prstGeom>
        </p:spPr>
      </p:pic>
      <p:grpSp>
        <p:nvGrpSpPr>
          <p:cNvPr id="2" name="Group 1" title="OSDBU Contact info"/>
          <p:cNvGrpSpPr/>
          <p:nvPr/>
        </p:nvGrpSpPr>
        <p:grpSpPr>
          <a:xfrm>
            <a:off x="-21909" y="2236381"/>
            <a:ext cx="8946916" cy="4800600"/>
            <a:chOff x="1447800" y="1625600"/>
            <a:chExt cx="6257636" cy="3556000"/>
          </a:xfrm>
        </p:grpSpPr>
        <p:sp>
          <p:nvSpPr>
            <p:cNvPr id="6" name="Title 1" descr="Anita Allen&#10;(410) 786-9319&#10;anita.allen1@cms.hhs.gov&#10;" title="OSDBU Contact info"/>
            <p:cNvSpPr txBox="1">
              <a:spLocks/>
            </p:cNvSpPr>
            <p:nvPr/>
          </p:nvSpPr>
          <p:spPr>
            <a:xfrm>
              <a:off x="2085680" y="1625600"/>
              <a:ext cx="5125039" cy="990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3400" b="1" dirty="0" smtClean="0">
                <a:ln w="1905"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en-US" sz="3400" b="1" dirty="0" smtClean="0">
                <a:ln w="1905"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en-US" sz="3400" b="1" dirty="0" smtClean="0">
                <a:ln w="1905"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sz="3400" b="1" dirty="0" smtClean="0">
                  <a:ln w="1905"/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Anita Allen</a:t>
              </a:r>
            </a:p>
            <a:p>
              <a:r>
                <a:rPr lang="en-US" sz="3400" b="1" dirty="0" smtClean="0">
                  <a:ln w="1905"/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(410) 786-9319</a:t>
              </a:r>
            </a:p>
            <a:p>
              <a:r>
                <a:rPr lang="en-US" sz="3400" b="1" dirty="0" smtClean="0">
                  <a:ln w="1905"/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anita.allen1@cms.hhs.gov</a:t>
              </a:r>
              <a:endParaRPr lang="en-US" sz="3400" b="1" dirty="0">
                <a:ln w="1905"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1447800" y="2881745"/>
              <a:ext cx="6248400" cy="990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400" b="1" dirty="0">
                <a:ln w="1905"/>
                <a:solidFill>
                  <a:srgbClr val="000066"/>
                </a:solidFill>
              </a:endParaRPr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1457036" y="4191000"/>
              <a:ext cx="6248400" cy="990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b="1" dirty="0" smtClean="0">
                  <a:ln w="1905"/>
                  <a:solidFill>
                    <a:srgbClr val="000066"/>
                  </a:solidFill>
                </a:rPr>
                <a:t>Website:  </a:t>
              </a:r>
              <a:r>
                <a:rPr lang="en-US" sz="2400" b="1" dirty="0" smtClean="0">
                  <a:ln w="1905"/>
                  <a:solidFill>
                    <a:srgbClr val="000066"/>
                  </a:solidFill>
                  <a:hlinkClick r:id="rId4"/>
                </a:rPr>
                <a:t>www.hhs.gov/smallbusiness</a:t>
              </a:r>
              <a:r>
                <a:rPr lang="en-US" sz="2400" b="1" dirty="0" smtClean="0">
                  <a:ln w="1905"/>
                  <a:solidFill>
                    <a:srgbClr val="000066"/>
                  </a:solidFill>
                </a:rPr>
                <a:t> </a:t>
              </a:r>
            </a:p>
            <a:p>
              <a:r>
                <a:rPr lang="en-US" sz="2400" b="1" dirty="0" smtClean="0">
                  <a:ln w="1905"/>
                  <a:solidFill>
                    <a:srgbClr val="000066"/>
                  </a:solidFill>
                </a:rPr>
                <a:t>Phone:  202.690.7300</a:t>
              </a:r>
            </a:p>
            <a:p>
              <a:r>
                <a:rPr lang="en-US" sz="2400" b="1" dirty="0" smtClean="0">
                  <a:ln w="1905"/>
                  <a:solidFill>
                    <a:srgbClr val="000066"/>
                  </a:solidFill>
                </a:rPr>
                <a:t>Email:  sbmail@hhs.gov</a:t>
              </a:r>
              <a:endParaRPr lang="en-US" sz="2400" b="1" dirty="0">
                <a:ln w="1905"/>
                <a:solidFill>
                  <a:srgbClr val="000066"/>
                </a:solidFill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39093" y="1762036"/>
            <a:ext cx="8229600" cy="1143000"/>
          </a:xfrm>
        </p:spPr>
        <p:txBody>
          <a:bodyPr/>
          <a:lstStyle/>
          <a:p>
            <a:r>
              <a:rPr lang="en-US" dirty="0">
                <a:ln w="1905"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HHS OSDBU </a:t>
            </a:r>
            <a:r>
              <a:rPr lang="en-US" dirty="0" smtClean="0">
                <a:ln w="1905"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95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BizWeb_Banner_920x180.jpg" title="OSDBU contact inf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1788732"/>
          </a:xfrm>
          <a:prstGeom prst="rect">
            <a:avLst/>
          </a:prstGeom>
        </p:spPr>
      </p:pic>
      <p:pic>
        <p:nvPicPr>
          <p:cNvPr id="5" name="Picture 4" descr="HHS-logo 286 .jpg" title="HHS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16" y="5927378"/>
            <a:ext cx="800100" cy="762937"/>
          </a:xfrm>
          <a:prstGeom prst="rect">
            <a:avLst/>
          </a:prstGeom>
        </p:spPr>
      </p:pic>
      <p:pic>
        <p:nvPicPr>
          <p:cNvPr id="2" name="Picture 1" title="Question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53" y="2387600"/>
            <a:ext cx="2860694" cy="41863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816100"/>
            <a:ext cx="8229600" cy="1143000"/>
          </a:xfrm>
        </p:spPr>
        <p:txBody>
          <a:bodyPr/>
          <a:lstStyle/>
          <a:p>
            <a:r>
              <a:rPr lang="en-US" spc="50" dirty="0">
                <a:ln w="11430">
                  <a:noFill/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QUESTIONS</a:t>
            </a:r>
            <a:br>
              <a:rPr lang="en-US" spc="50" dirty="0">
                <a:ln w="11430">
                  <a:noFill/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66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Tips From the Inside</a:t>
            </a:r>
            <a:endParaRPr lang="en-US" sz="38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Note that says &quot;helpful tips&quot; on 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77897"/>
            <a:ext cx="3276600" cy="330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4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Special Message from </a:t>
            </a:r>
            <a:br>
              <a:rPr lang="en-US" sz="3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CMS Administrator</a:t>
            </a:r>
            <a:endParaRPr lang="en-US" sz="38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2400" y="3657600"/>
            <a:ext cx="8686800" cy="1524000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Andy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Slavitt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Acting Administrator,</a:t>
            </a:r>
            <a:b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Centers for Medicare &amp; Medicaid Services (CMS)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35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Lunch Break Until 1:00 PM</a:t>
            </a:r>
            <a:endParaRPr lang="en-US" sz="38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Note that says &quot;gone for lunch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98" y="2958083"/>
            <a:ext cx="4259802" cy="339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22FF3C-310F-4809-A5BE-BC5BA8AA108D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276600"/>
            <a:ext cx="8229600" cy="3200400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the conference, a link to a survey will be sent to you via email.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800" b="1" dirty="0" smtClean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800" b="1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HIGHLY VALUE YOUR FEEDBACK!</a:t>
            </a:r>
            <a:endParaRPr lang="en-US" sz="2800" b="1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Picture of a piece of paper that is meant to represent the survey being referred to in this slide." title="Picture of a Piece of Pape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7800"/>
            <a:ext cx="18288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Survey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0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22FF3C-310F-4809-A5BE-BC5BA8AA108D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1600200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presentations from today’s conference will be posted onto CMS’ External </a:t>
            </a:r>
            <a:r>
              <a:rPr lang="en-US" sz="2800" b="1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Website.</a:t>
            </a:r>
            <a:endParaRPr lang="en-US" sz="2800" b="1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Picture of laptop that is meant to represent that the conference's presentations will be made available online." title="Picture of Lap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3505200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Presentations Will Be Available on 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CMS’s 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 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1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Welcoming Remarks</a:t>
            </a:r>
            <a:endParaRPr lang="en-US" sz="4000" dirty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066800" y="3200400"/>
            <a:ext cx="7162800" cy="2133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Daniel Kane</a:t>
            </a:r>
          </a:p>
          <a:p>
            <a:pPr algn="ctr"/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Director, </a:t>
            </a:r>
            <a:b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Office of Acquisition &amp; Grants Management</a:t>
            </a:r>
          </a:p>
          <a:p>
            <a:pPr algn="ctr"/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</a:p>
          <a:p>
            <a:pPr algn="ctr"/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Head of the Contracting Activity</a:t>
            </a: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57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22FF3C-310F-4809-A5BE-BC5BA8AA108D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4381500"/>
            <a:ext cx="8534400" cy="20193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OAGM is one of CMS’s mission-critical service components—negotiating and administering hundreds of contracts, grants, and interagency agreements that amount to more than $9 billion annually.</a:t>
            </a:r>
            <a:br>
              <a:rPr lang="en-US" sz="24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 smtClean="0">
              <a:solidFill>
                <a:srgbClr val="084A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OAGM’s vision is to be a “best-in-class” acquisition and grants management organization.</a:t>
            </a:r>
          </a:p>
          <a:p>
            <a:pPr lvl="3">
              <a:buFontTx/>
              <a:buNone/>
            </a:pPr>
            <a:endParaRPr lang="en-US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of Person Signing a Contract" title="Picture of Person Signing a Contra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00200"/>
            <a:ext cx="22860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84A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We Are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90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MS_template">
  <a:themeElements>
    <a:clrScheme name="CMS">
      <a:dk1>
        <a:sysClr val="windowText" lastClr="000000"/>
      </a:dk1>
      <a:lt1>
        <a:sysClr val="window" lastClr="FFFFFF"/>
      </a:lt1>
      <a:dk2>
        <a:srgbClr val="1F497D"/>
      </a:dk2>
      <a:lt2>
        <a:srgbClr val="6B94C7"/>
      </a:lt2>
      <a:accent1>
        <a:srgbClr val="2F527D"/>
      </a:accent1>
      <a:accent2>
        <a:srgbClr val="FAD94C"/>
      </a:accent2>
      <a:accent3>
        <a:srgbClr val="C0C0C0"/>
      </a:accent3>
      <a:accent4>
        <a:srgbClr val="FDF699"/>
      </a:accent4>
      <a:accent5>
        <a:srgbClr val="72A3C4"/>
      </a:accent5>
      <a:accent6>
        <a:srgbClr val="5C5C5C"/>
      </a:accent6>
      <a:hlink>
        <a:srgbClr val="000000"/>
      </a:hlink>
      <a:folHlink>
        <a:srgbClr val="00000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b="1" dirty="0" smtClean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9994</TotalTime>
  <Words>1197</Words>
  <Application>Microsoft Office PowerPoint</Application>
  <PresentationFormat>On-screen Show (4:3)</PresentationFormat>
  <Paragraphs>348</Paragraphs>
  <Slides>57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CMS_template</vt:lpstr>
      <vt:lpstr>2_Office Theme</vt:lpstr>
      <vt:lpstr>Office Theme</vt:lpstr>
      <vt:lpstr>2015 Contracting with CMS Conference Bridging the Gap Between CMS and Industry</vt:lpstr>
      <vt:lpstr>Introduction</vt:lpstr>
      <vt:lpstr>Agenda Overview</vt:lpstr>
      <vt:lpstr>Where You Can Go During  Break Times &amp; Lunch</vt:lpstr>
      <vt:lpstr>Network &amp; Collaboration Sessions Available from 1:15 PM – 3:15 PM</vt:lpstr>
      <vt:lpstr>Survey</vt:lpstr>
      <vt:lpstr>Presentations Will Be Available on CMS’s External Website</vt:lpstr>
      <vt:lpstr>Welcoming Remarks</vt:lpstr>
      <vt:lpstr>Who We Are</vt:lpstr>
      <vt:lpstr>OAGM Funding Obligations</vt:lpstr>
      <vt:lpstr>CMS Small Business Dollars</vt:lpstr>
      <vt:lpstr>The Acting Administrator’s Priorities (2015 – 2016)</vt:lpstr>
      <vt:lpstr>OAGM 2015-2016 Strategic Projects</vt:lpstr>
      <vt:lpstr>FY 2016 Acquisition Forecast </vt:lpstr>
      <vt:lpstr>FY 2016 Acquisition Forecast: Useful Information </vt:lpstr>
      <vt:lpstr>FY 2016 Indefinite Delivery, Indefinite Quantity (IDIQ) Contracts</vt:lpstr>
      <vt:lpstr>A Sampling of CMS IDIQ Umbrella Contracts</vt:lpstr>
      <vt:lpstr>Bring Your “A” Game!</vt:lpstr>
      <vt:lpstr>We Are One Team!</vt:lpstr>
      <vt:lpstr>FY 2016 Acquisition Vision/Focus Areas</vt:lpstr>
      <vt:lpstr>Small Business Opportunities at HHS</vt:lpstr>
      <vt:lpstr>CMS INDUSTRY DAY 30 October 2015 </vt:lpstr>
      <vt:lpstr>HHS</vt:lpstr>
      <vt:lpstr>THANK YOU FOR YOUR SERVICE! </vt:lpstr>
      <vt:lpstr>Mission of Health and Human Services </vt:lpstr>
      <vt:lpstr>HHS OPDIVS</vt:lpstr>
      <vt:lpstr>300 PROGRAMS </vt:lpstr>
      <vt:lpstr> HHS Stats   Employees:  Approx 85,000 Grants:  $400 Billion avg  </vt:lpstr>
      <vt:lpstr>HHS Contracts</vt:lpstr>
      <vt:lpstr>What HHS Buys</vt:lpstr>
      <vt:lpstr>BEST PRACTICES</vt:lpstr>
      <vt:lpstr>SAM system</vt:lpstr>
      <vt:lpstr>Forecasting Information </vt:lpstr>
      <vt:lpstr>FPDS</vt:lpstr>
      <vt:lpstr>Locating Opportunities</vt:lpstr>
      <vt:lpstr>HHS Procurement Forecast Data Repository</vt:lpstr>
      <vt:lpstr>FedBizOpps</vt:lpstr>
      <vt:lpstr> EBOLA SUPPORT</vt:lpstr>
      <vt:lpstr>EFFECTIVE CAPABILITY STATEMENT</vt:lpstr>
      <vt:lpstr>Business Cards (front)</vt:lpstr>
      <vt:lpstr>BUSINESS CARDS (back) </vt:lpstr>
      <vt:lpstr>NETWORK</vt:lpstr>
      <vt:lpstr>STRATEGIC PARTNERING </vt:lpstr>
      <vt:lpstr>EXISTING CONTRACTS </vt:lpstr>
      <vt:lpstr>KNOW THE RULES</vt:lpstr>
      <vt:lpstr>Do Your Homework</vt:lpstr>
      <vt:lpstr>Meeting Customer Needs</vt:lpstr>
      <vt:lpstr>In Summary What Really Works...</vt:lpstr>
      <vt:lpstr>KNOW THE ORGANIZATION’S POINTS OF CONTACT </vt:lpstr>
      <vt:lpstr>BE PREPARED WHEN OPPORTUNITY KNOCKS!</vt:lpstr>
      <vt:lpstr>SMALL BUSINESS ARE THE</vt:lpstr>
      <vt:lpstr>HHS OSDBU  Social Media Websites </vt:lpstr>
      <vt:lpstr>HHS OSDBU CONTACT</vt:lpstr>
      <vt:lpstr>QUESTIONS </vt:lpstr>
      <vt:lpstr>Tips From the Inside</vt:lpstr>
      <vt:lpstr>A Special Message from  the CMS Administrator</vt:lpstr>
      <vt:lpstr>Lunch Break Until 1:00 PM</vt:lpstr>
    </vt:vector>
  </TitlesOfParts>
  <Company>CMS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CMS</dc:creator>
  <cp:lastModifiedBy>JASON VOLLMER</cp:lastModifiedBy>
  <cp:revision>603</cp:revision>
  <cp:lastPrinted>2015-10-27T13:49:15Z</cp:lastPrinted>
  <dcterms:created xsi:type="dcterms:W3CDTF">2012-02-10T20:51:24Z</dcterms:created>
  <dcterms:modified xsi:type="dcterms:W3CDTF">2015-11-13T13:11:37Z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-813516196</vt:i4>
  </property>
  <property fmtid="{D5CDD505-2E9C-101B-9397-08002B2CF9AE}" pid="3" name="_NewReviewCycle">
    <vt:lpwstr/>
  </property>
  <property fmtid="{D5CDD505-2E9C-101B-9397-08002B2CF9AE}" pid="4" name="_EmailSubject">
    <vt:lpwstr>look good enough?</vt:lpwstr>
  </property>
  <property fmtid="{D5CDD505-2E9C-101B-9397-08002B2CF9AE}" pid="5" name="_AuthorEmail">
    <vt:lpwstr>Jason.Vollmer@cms.hhs.gov</vt:lpwstr>
  </property>
  <property fmtid="{D5CDD505-2E9C-101B-9397-08002B2CF9AE}" pid="6" name="_AuthorEmailDisplayName">
    <vt:lpwstr>Vollmer, Jason (CMS/OAGM)</vt:lpwstr>
  </property>
  <property fmtid="{D5CDD505-2E9C-101B-9397-08002B2CF9AE}" pid="7" name="_PreviousAdHocReviewCycleID">
    <vt:i4>-1880450971</vt:i4>
  </property>
</Properties>
</file>