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3.xml" ContentType="application/vnd.openxmlformats-officedocument.presentationml.tags+xml"/>
  <Override PartName="/ppt/notesSlides/notesSlide15.xml" ContentType="application/vnd.openxmlformats-officedocument.presentationml.notesSlide+xml"/>
  <Override PartName="/ppt/tags/tag14.xml" ContentType="application/vnd.openxmlformats-officedocument.presentationml.tags+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5.xml" ContentType="application/vnd.openxmlformats-officedocument.presentationml.tags+xml"/>
  <Override PartName="/ppt/notesSlides/notesSlide17.xml" ContentType="application/vnd.openxmlformats-officedocument.presentationml.notesSlide+xml"/>
  <Override PartName="/ppt/tags/tag16.xml" ContentType="application/vnd.openxmlformats-officedocument.presentationml.tags+xml"/>
  <Override PartName="/ppt/notesSlides/notesSlide18.xml" ContentType="application/vnd.openxmlformats-officedocument.presentationml.notesSlide+xml"/>
  <Override PartName="/ppt/tags/tag17.xml" ContentType="application/vnd.openxmlformats-officedocument.presentationml.tags+xml"/>
  <Override PartName="/ppt/notesSlides/notesSlide19.xml" ContentType="application/vnd.openxmlformats-officedocument.presentationml.notesSlide+xml"/>
  <Override PartName="/ppt/tags/tag18.xml" ContentType="application/vnd.openxmlformats-officedocument.presentationml.tags+xml"/>
  <Override PartName="/ppt/notesSlides/notesSlide20.xml" ContentType="application/vnd.openxmlformats-officedocument.presentationml.notesSlide+xml"/>
  <Override PartName="/ppt/tags/tag19.xml" ContentType="application/vnd.openxmlformats-officedocument.presentationml.tags+xml"/>
  <Override PartName="/ppt/notesSlides/notesSlide21.xml" ContentType="application/vnd.openxmlformats-officedocument.presentationml.notesSlide+xml"/>
  <Override PartName="/ppt/tags/tag20.xml" ContentType="application/vnd.openxmlformats-officedocument.presentationml.tags+xml"/>
  <Override PartName="/ppt/notesSlides/notesSlide22.xml" ContentType="application/vnd.openxmlformats-officedocument.presentationml.notesSlide+xml"/>
  <Override PartName="/ppt/tags/tag21.xml" ContentType="application/vnd.openxmlformats-officedocument.presentationml.tags+xml"/>
  <Override PartName="/ppt/notesSlides/notesSlide23.xml" ContentType="application/vnd.openxmlformats-officedocument.presentationml.notesSlide+xml"/>
  <Override PartName="/ppt/tags/tag22.xml" ContentType="application/vnd.openxmlformats-officedocument.presentationml.tags+xml"/>
  <Override PartName="/ppt/notesSlides/notesSlide24.xml" ContentType="application/vnd.openxmlformats-officedocument.presentationml.notesSlide+xml"/>
  <Override PartName="/ppt/tags/tag23.xml" ContentType="application/vnd.openxmlformats-officedocument.presentationml.tags+xml"/>
  <Override PartName="/ppt/notesSlides/notesSlide25.xml" ContentType="application/vnd.openxmlformats-officedocument.presentationml.notesSlide+xml"/>
  <Override PartName="/ppt/tags/tag24.xml" ContentType="application/vnd.openxmlformats-officedocument.presentationml.tags+xml"/>
  <Override PartName="/ppt/notesSlides/notesSlide26.xml" ContentType="application/vnd.openxmlformats-officedocument.presentationml.notesSlide+xml"/>
  <Override PartName="/ppt/tags/tag25.xml" ContentType="application/vnd.openxmlformats-officedocument.presentationml.tags+xml"/>
  <Override PartName="/ppt/notesSlides/notesSlide27.xml" ContentType="application/vnd.openxmlformats-officedocument.presentationml.notesSlide+xml"/>
  <Override PartName="/ppt/tags/tag26.xml" ContentType="application/vnd.openxmlformats-officedocument.presentationml.tags+xml"/>
  <Override PartName="/ppt/notesSlides/notesSlide28.xml" ContentType="application/vnd.openxmlformats-officedocument.presentationml.notesSlide+xml"/>
  <Override PartName="/ppt/tags/tag27.xml" ContentType="application/vnd.openxmlformats-officedocument.presentationml.tags+xml"/>
  <Override PartName="/ppt/notesSlides/notesSlide29.xml" ContentType="application/vnd.openxmlformats-officedocument.presentationml.notesSlide+xml"/>
  <Override PartName="/ppt/tags/tag28.xml" ContentType="application/vnd.openxmlformats-officedocument.presentationml.tags+xml"/>
  <Override PartName="/ppt/notesSlides/notesSlide30.xml" ContentType="application/vnd.openxmlformats-officedocument.presentationml.notesSlide+xml"/>
  <Override PartName="/ppt/tags/tag29.xml" ContentType="application/vnd.openxmlformats-officedocument.presentationml.tags+xml"/>
  <Override PartName="/ppt/notesSlides/notesSlide31.xml" ContentType="application/vnd.openxmlformats-officedocument.presentationml.notesSlide+xml"/>
  <Override PartName="/ppt/tags/tag30.xml" ContentType="application/vnd.openxmlformats-officedocument.presentationml.tags+xml"/>
  <Override PartName="/ppt/notesSlides/notesSlide32.xml" ContentType="application/vnd.openxmlformats-officedocument.presentationml.notesSlide+xml"/>
  <Override PartName="/ppt/tags/tag31.xml" ContentType="application/vnd.openxmlformats-officedocument.presentationml.tags+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32.xml" ContentType="application/vnd.openxmlformats-officedocument.presentationml.tags+xml"/>
  <Override PartName="/ppt/notesSlides/notesSlide37.xml" ContentType="application/vnd.openxmlformats-officedocument.presentationml.notesSlide+xml"/>
  <Override PartName="/ppt/tags/tag33.xml" ContentType="application/vnd.openxmlformats-officedocument.presentationml.tag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3" r:id="rId1"/>
    <p:sldMasterId id="2147483868" r:id="rId2"/>
    <p:sldMasterId id="2147483885" r:id="rId3"/>
    <p:sldMasterId id="2147483899" r:id="rId4"/>
    <p:sldMasterId id="2147483904" r:id="rId5"/>
  </p:sldMasterIdLst>
  <p:notesMasterIdLst>
    <p:notesMasterId r:id="rId46"/>
  </p:notesMasterIdLst>
  <p:handoutMasterIdLst>
    <p:handoutMasterId r:id="rId47"/>
  </p:handoutMasterIdLst>
  <p:sldIdLst>
    <p:sldId id="384" r:id="rId6"/>
    <p:sldId id="385" r:id="rId7"/>
    <p:sldId id="386" r:id="rId8"/>
    <p:sldId id="387" r:id="rId9"/>
    <p:sldId id="444" r:id="rId10"/>
    <p:sldId id="388" r:id="rId11"/>
    <p:sldId id="389" r:id="rId12"/>
    <p:sldId id="474" r:id="rId13"/>
    <p:sldId id="390" r:id="rId14"/>
    <p:sldId id="392" r:id="rId15"/>
    <p:sldId id="394" r:id="rId16"/>
    <p:sldId id="395" r:id="rId17"/>
    <p:sldId id="470" r:id="rId18"/>
    <p:sldId id="471" r:id="rId19"/>
    <p:sldId id="413" r:id="rId20"/>
    <p:sldId id="445" r:id="rId21"/>
    <p:sldId id="397" r:id="rId22"/>
    <p:sldId id="458" r:id="rId23"/>
    <p:sldId id="399" r:id="rId24"/>
    <p:sldId id="400" r:id="rId25"/>
    <p:sldId id="401" r:id="rId26"/>
    <p:sldId id="402" r:id="rId27"/>
    <p:sldId id="446" r:id="rId28"/>
    <p:sldId id="403" r:id="rId29"/>
    <p:sldId id="443" r:id="rId30"/>
    <p:sldId id="406" r:id="rId31"/>
    <p:sldId id="407" r:id="rId32"/>
    <p:sldId id="408" r:id="rId33"/>
    <p:sldId id="427" r:id="rId34"/>
    <p:sldId id="409" r:id="rId35"/>
    <p:sldId id="448" r:id="rId36"/>
    <p:sldId id="449" r:id="rId37"/>
    <p:sldId id="450" r:id="rId38"/>
    <p:sldId id="461" r:id="rId39"/>
    <p:sldId id="462" r:id="rId40"/>
    <p:sldId id="473" r:id="rId41"/>
    <p:sldId id="422" r:id="rId42"/>
    <p:sldId id="428" r:id="rId43"/>
    <p:sldId id="466" r:id="rId44"/>
    <p:sldId id="472" r:id="rId45"/>
  </p:sldIdLst>
  <p:sldSz cx="9144000" cy="6858000" type="screen4x3"/>
  <p:notesSz cx="7002463" cy="9236075"/>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09">
          <p15:clr>
            <a:srgbClr val="A4A3A4"/>
          </p15:clr>
        </p15:guide>
        <p15:guide id="2" pos="220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annine Cramer" initials="" lastIdx="31" clrIdx="0"/>
  <p:cmAuthor id="1" name="SUSAN GUSTAFSON" initials="SG" lastIdx="1" clrIdx="1"/>
  <p:cmAuthor id="2" name="DEBORA TERKAY" initials="DT" lastIdx="1" clrIdx="2"/>
  <p:cmAuthor id="3" name="KATIE CARTWRIGHT" initials="KC"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4F81BD"/>
    <a:srgbClr val="FCFDFE"/>
    <a:srgbClr val="94A8CC"/>
    <a:srgbClr val="E9EDF4"/>
    <a:srgbClr val="C3CEE3"/>
    <a:srgbClr val="00338E"/>
    <a:srgbClr val="9BC0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4" autoAdjust="0"/>
    <p:restoredTop sz="54721" autoAdjust="0"/>
  </p:normalViewPr>
  <p:slideViewPr>
    <p:cSldViewPr>
      <p:cViewPr varScale="1">
        <p:scale>
          <a:sx n="38" d="100"/>
          <a:sy n="38" d="100"/>
        </p:scale>
        <p:origin x="-2340" y="-11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90" d="100"/>
        <a:sy n="90" d="100"/>
      </p:scale>
      <p:origin x="0" y="3042"/>
    </p:cViewPr>
  </p:sorterViewPr>
  <p:notesViewPr>
    <p:cSldViewPr>
      <p:cViewPr>
        <p:scale>
          <a:sx n="130" d="100"/>
          <a:sy n="130" d="100"/>
        </p:scale>
        <p:origin x="-1308" y="1656"/>
      </p:cViewPr>
      <p:guideLst>
        <p:guide orient="horz" pos="2909"/>
        <p:guide pos="220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B0C44F-98BD-4ADD-BBEC-FCF13E612052}" type="doc">
      <dgm:prSet loTypeId="urn:microsoft.com/office/officeart/2005/8/layout/default#1" loCatId="list" qsTypeId="urn:microsoft.com/office/officeart/2005/8/quickstyle/simple1" qsCatId="simple" csTypeId="urn:microsoft.com/office/officeart/2005/8/colors/accent1_4" csCatId="accent1" phldr="1"/>
      <dgm:spPr/>
      <dgm:t>
        <a:bodyPr/>
        <a:lstStyle/>
        <a:p>
          <a:endParaRPr lang="en-US"/>
        </a:p>
      </dgm:t>
    </dgm:pt>
    <dgm:pt modelId="{3346D724-B9E9-4961-97DE-8D531DABF538}">
      <dgm:prSet phldrT="[Text]" custT="1"/>
      <dgm:spPr>
        <a:solidFill>
          <a:schemeClr val="bg1"/>
        </a:solidFill>
      </dgm:spPr>
      <dgm:t>
        <a:bodyPr/>
        <a:lstStyle/>
        <a:p>
          <a:r>
            <a:rPr lang="en-US" sz="4400" dirty="0" smtClean="0">
              <a:ln/>
              <a:solidFill>
                <a:schemeClr val="tx1"/>
              </a:solidFill>
              <a:effectLst>
                <a:outerShdw blurRad="38100" dist="38100" dir="2700000" algn="tl">
                  <a:srgbClr val="000000">
                    <a:alpha val="43137"/>
                  </a:srgbClr>
                </a:outerShdw>
              </a:effectLst>
            </a:rPr>
            <a:t>Medicare</a:t>
          </a:r>
          <a:endParaRPr lang="es-US" sz="4400" dirty="0">
            <a:ln/>
            <a:solidFill>
              <a:schemeClr val="tx1"/>
            </a:solidFill>
            <a:effectLst>
              <a:outerShdw blurRad="38100" dist="38100" dir="2700000" algn="tl">
                <a:srgbClr val="000000">
                  <a:alpha val="43137"/>
                </a:srgbClr>
              </a:outerShdw>
            </a:effectLst>
          </a:endParaRPr>
        </a:p>
      </dgm:t>
    </dgm:pt>
    <dgm:pt modelId="{7D7AB84F-58FC-4E5A-ABAF-7DCFE154A2FD}" type="parTrans" cxnId="{1DE3125B-71AE-4A9B-B883-7534BACA5739}">
      <dgm:prSet/>
      <dgm:spPr/>
      <dgm:t>
        <a:bodyPr/>
        <a:lstStyle/>
        <a:p>
          <a:endParaRPr lang="en-US">
            <a:ln>
              <a:noFill/>
            </a:ln>
          </a:endParaRPr>
        </a:p>
      </dgm:t>
    </dgm:pt>
    <dgm:pt modelId="{A87E0126-B853-4454-B741-AAABECA6A3AB}" type="sibTrans" cxnId="{1DE3125B-71AE-4A9B-B883-7534BACA5739}">
      <dgm:prSet/>
      <dgm:spPr/>
      <dgm:t>
        <a:bodyPr/>
        <a:lstStyle/>
        <a:p>
          <a:endParaRPr lang="en-US">
            <a:ln>
              <a:noFill/>
            </a:ln>
          </a:endParaRPr>
        </a:p>
      </dgm:t>
    </dgm:pt>
    <dgm:pt modelId="{8F120AED-BB07-44E5-AE04-83B867E41FC2}">
      <dgm:prSet phldrT="[Text]"/>
      <dgm:spPr/>
      <dgm:t>
        <a:bodyPr/>
        <a:lstStyle/>
        <a:p>
          <a:r>
            <a:rPr lang="en-US" b="1" dirty="0" smtClean="0">
              <a:ln/>
              <a:effectLst>
                <a:outerShdw blurRad="38100" dist="38100" dir="2700000" algn="tl">
                  <a:srgbClr val="000000">
                    <a:alpha val="43137"/>
                  </a:srgbClr>
                </a:outerShdw>
              </a:effectLst>
            </a:rPr>
            <a:t>Seguro de Responsabilidad Pública</a:t>
          </a:r>
          <a:endParaRPr lang="es-US" b="1" dirty="0">
            <a:ln/>
            <a:effectLst>
              <a:outerShdw blurRad="38100" dist="38100" dir="2700000" algn="tl">
                <a:srgbClr val="000000">
                  <a:alpha val="43137"/>
                </a:srgbClr>
              </a:outerShdw>
            </a:effectLst>
          </a:endParaRPr>
        </a:p>
      </dgm:t>
    </dgm:pt>
    <dgm:pt modelId="{C51BFE6D-E390-43A2-A19E-44019264731D}" type="parTrans" cxnId="{C9D90D2E-ABA4-476E-BD5B-F9A2AA21853F}">
      <dgm:prSet/>
      <dgm:spPr/>
      <dgm:t>
        <a:bodyPr/>
        <a:lstStyle/>
        <a:p>
          <a:endParaRPr lang="en-US">
            <a:ln>
              <a:noFill/>
            </a:ln>
          </a:endParaRPr>
        </a:p>
      </dgm:t>
    </dgm:pt>
    <dgm:pt modelId="{D62B705C-B493-46DD-9234-3AC041AA68FA}" type="sibTrans" cxnId="{C9D90D2E-ABA4-476E-BD5B-F9A2AA21853F}">
      <dgm:prSet/>
      <dgm:spPr/>
      <dgm:t>
        <a:bodyPr/>
        <a:lstStyle/>
        <a:p>
          <a:endParaRPr lang="en-US">
            <a:ln>
              <a:noFill/>
            </a:ln>
          </a:endParaRPr>
        </a:p>
      </dgm:t>
    </dgm:pt>
    <dgm:pt modelId="{8019F5FF-AE46-4B24-BDE3-55335179E37F}">
      <dgm:prSet phldrT="[Text]"/>
      <dgm:spPr/>
      <dgm:t>
        <a:bodyPr/>
        <a:lstStyle/>
        <a:p>
          <a:r>
            <a:rPr lang="en-US" b="1" dirty="0" smtClean="0">
              <a:ln/>
              <a:effectLst>
                <a:outerShdw blurRad="38100" dist="38100" dir="2700000" algn="tl">
                  <a:srgbClr val="000000">
                    <a:alpha val="43137"/>
                  </a:srgbClr>
                </a:outerShdw>
              </a:effectLst>
            </a:rPr>
            <a:t>Seguro de Responsabilidad Civil</a:t>
          </a:r>
          <a:endParaRPr lang="es-US" b="1" dirty="0">
            <a:ln/>
            <a:effectLst>
              <a:outerShdw blurRad="38100" dist="38100" dir="2700000" algn="tl">
                <a:srgbClr val="000000">
                  <a:alpha val="43137"/>
                </a:srgbClr>
              </a:outerShdw>
            </a:effectLst>
          </a:endParaRPr>
        </a:p>
      </dgm:t>
    </dgm:pt>
    <dgm:pt modelId="{7B6AC167-F70B-4975-AAA3-97A3C1ABBE8F}" type="parTrans" cxnId="{9DF60A1C-6595-4D8B-A270-D742F8CF9F07}">
      <dgm:prSet/>
      <dgm:spPr/>
      <dgm:t>
        <a:bodyPr/>
        <a:lstStyle/>
        <a:p>
          <a:endParaRPr lang="en-US">
            <a:ln>
              <a:noFill/>
            </a:ln>
          </a:endParaRPr>
        </a:p>
      </dgm:t>
    </dgm:pt>
    <dgm:pt modelId="{71ECE85B-857B-4633-9013-B05BA2559AEE}" type="sibTrans" cxnId="{9DF60A1C-6595-4D8B-A270-D742F8CF9F07}">
      <dgm:prSet/>
      <dgm:spPr/>
      <dgm:t>
        <a:bodyPr/>
        <a:lstStyle/>
        <a:p>
          <a:endParaRPr lang="en-US">
            <a:ln>
              <a:noFill/>
            </a:ln>
          </a:endParaRPr>
        </a:p>
      </dgm:t>
    </dgm:pt>
    <dgm:pt modelId="{7EDF707E-FD4E-4A66-B01B-C711E99A480F}">
      <dgm:prSet phldrT="[Text]"/>
      <dgm:spPr/>
      <dgm:t>
        <a:bodyPr/>
        <a:lstStyle/>
        <a:p>
          <a:r>
            <a:rPr lang="en-US" b="1" dirty="0" smtClean="0">
              <a:ln/>
              <a:effectLst>
                <a:outerShdw blurRad="38100" dist="38100" dir="2700000" algn="tl">
                  <a:srgbClr val="000000">
                    <a:alpha val="43137"/>
                  </a:srgbClr>
                </a:outerShdw>
              </a:effectLst>
            </a:rPr>
            <a:t>Seguro de Accidentes del Trabajo</a:t>
          </a:r>
          <a:endParaRPr lang="es-US" b="1" dirty="0">
            <a:ln/>
            <a:effectLst>
              <a:outerShdw blurRad="38100" dist="38100" dir="2700000" algn="tl">
                <a:srgbClr val="000000">
                  <a:alpha val="43137"/>
                </a:srgbClr>
              </a:outerShdw>
            </a:effectLst>
          </a:endParaRPr>
        </a:p>
      </dgm:t>
    </dgm:pt>
    <dgm:pt modelId="{DF271325-9017-45E9-BF99-592FB2E1B5C2}" type="parTrans" cxnId="{F928D513-366C-465C-970E-D2766760AAB0}">
      <dgm:prSet/>
      <dgm:spPr/>
      <dgm:t>
        <a:bodyPr/>
        <a:lstStyle/>
        <a:p>
          <a:endParaRPr lang="en-US">
            <a:ln>
              <a:noFill/>
            </a:ln>
          </a:endParaRPr>
        </a:p>
      </dgm:t>
    </dgm:pt>
    <dgm:pt modelId="{A98F2DB9-5965-4AE6-8176-65B01C7D0983}" type="sibTrans" cxnId="{F928D513-366C-465C-970E-D2766760AAB0}">
      <dgm:prSet/>
      <dgm:spPr/>
      <dgm:t>
        <a:bodyPr/>
        <a:lstStyle/>
        <a:p>
          <a:endParaRPr lang="en-US">
            <a:ln>
              <a:noFill/>
            </a:ln>
          </a:endParaRPr>
        </a:p>
      </dgm:t>
    </dgm:pt>
    <dgm:pt modelId="{F5493980-6408-4DEA-AC46-70F1F517A987}">
      <dgm:prSet phldrT="[Text]"/>
      <dgm:spPr>
        <a:solidFill>
          <a:schemeClr val="accent1">
            <a:lumMod val="75000"/>
          </a:schemeClr>
        </a:solidFill>
      </dgm:spPr>
      <dgm:t>
        <a:bodyPr/>
        <a:lstStyle/>
        <a:p>
          <a:r>
            <a:rPr lang="en-US" b="1" dirty="0" smtClean="0">
              <a:ln/>
              <a:effectLst>
                <a:outerShdw blurRad="38100" dist="38100" dir="2700000" algn="tl">
                  <a:srgbClr val="000000">
                    <a:alpha val="43137"/>
                  </a:srgbClr>
                </a:outerShdw>
              </a:effectLst>
            </a:rPr>
            <a:t>Programa Federal de Enfermedad Pulmonar Minera</a:t>
          </a:r>
          <a:endParaRPr lang="es-US" b="1" dirty="0">
            <a:ln/>
            <a:effectLst>
              <a:outerShdw blurRad="38100" dist="38100" dir="2700000" algn="tl">
                <a:srgbClr val="000000">
                  <a:alpha val="43137"/>
                </a:srgbClr>
              </a:outerShdw>
            </a:effectLst>
          </a:endParaRPr>
        </a:p>
      </dgm:t>
    </dgm:pt>
    <dgm:pt modelId="{265E11B3-9FEA-4790-B56D-686C831AB6E3}" type="parTrans" cxnId="{C5091FCC-E1E5-4BD8-B92C-756353A3FF5E}">
      <dgm:prSet/>
      <dgm:spPr/>
      <dgm:t>
        <a:bodyPr/>
        <a:lstStyle/>
        <a:p>
          <a:endParaRPr lang="en-US">
            <a:ln>
              <a:noFill/>
            </a:ln>
          </a:endParaRPr>
        </a:p>
      </dgm:t>
    </dgm:pt>
    <dgm:pt modelId="{3B4EFCFA-9913-4882-AEA0-EEF0E53FECEB}" type="sibTrans" cxnId="{C5091FCC-E1E5-4BD8-B92C-756353A3FF5E}">
      <dgm:prSet/>
      <dgm:spPr/>
      <dgm:t>
        <a:bodyPr/>
        <a:lstStyle/>
        <a:p>
          <a:endParaRPr lang="en-US">
            <a:ln>
              <a:noFill/>
            </a:ln>
          </a:endParaRPr>
        </a:p>
      </dgm:t>
    </dgm:pt>
    <dgm:pt modelId="{2F8E9B25-933D-482F-B3B1-E13EF0DB8F37}">
      <dgm:prSet phldrT="[Text]" custT="1"/>
      <dgm:spPr>
        <a:solidFill>
          <a:srgbClr val="94A8CC"/>
        </a:solidFill>
      </dgm:spPr>
      <dgm:t>
        <a:bodyPr/>
        <a:lstStyle/>
        <a:p>
          <a:r>
            <a:rPr lang="en-US" sz="2400" b="1" dirty="0" smtClean="0">
              <a:ln/>
              <a:solidFill>
                <a:schemeClr val="bg1"/>
              </a:solidFill>
              <a:effectLst>
                <a:outerShdw blurRad="38100" dist="38100" dir="2700000" algn="tl">
                  <a:srgbClr val="000000">
                    <a:alpha val="43137"/>
                  </a:srgbClr>
                </a:outerShdw>
              </a:effectLst>
            </a:rPr>
            <a:t>COBRA</a:t>
          </a:r>
          <a:endParaRPr lang="es-US" sz="2400" b="1" dirty="0">
            <a:ln/>
            <a:solidFill>
              <a:schemeClr val="bg1"/>
            </a:solidFill>
            <a:effectLst>
              <a:outerShdw blurRad="38100" dist="38100" dir="2700000" algn="tl">
                <a:srgbClr val="000000">
                  <a:alpha val="43137"/>
                </a:srgbClr>
              </a:outerShdw>
            </a:effectLst>
          </a:endParaRPr>
        </a:p>
      </dgm:t>
    </dgm:pt>
    <dgm:pt modelId="{2586F27E-E993-413D-9E33-B1F7479CEA29}" type="parTrans" cxnId="{94E04BC2-6A66-40B3-8D42-5FFF85986EDB}">
      <dgm:prSet/>
      <dgm:spPr/>
      <dgm:t>
        <a:bodyPr/>
        <a:lstStyle/>
        <a:p>
          <a:endParaRPr lang="en-US">
            <a:ln>
              <a:noFill/>
            </a:ln>
          </a:endParaRPr>
        </a:p>
      </dgm:t>
    </dgm:pt>
    <dgm:pt modelId="{99C70E92-1CD1-491C-918E-9476C8779F79}" type="sibTrans" cxnId="{94E04BC2-6A66-40B3-8D42-5FFF85986EDB}">
      <dgm:prSet/>
      <dgm:spPr/>
      <dgm:t>
        <a:bodyPr/>
        <a:lstStyle/>
        <a:p>
          <a:endParaRPr lang="en-US">
            <a:ln>
              <a:noFill/>
            </a:ln>
          </a:endParaRPr>
        </a:p>
      </dgm:t>
    </dgm:pt>
    <dgm:pt modelId="{76787343-2F30-48BF-961A-264FF3120889}">
      <dgm:prSet phldrT="[Text]"/>
      <dgm:spPr/>
      <dgm:t>
        <a:bodyPr/>
        <a:lstStyle/>
        <a:p>
          <a:r>
            <a:rPr lang="en-US" b="1" dirty="0" smtClean="0">
              <a:ln/>
              <a:effectLst>
                <a:outerShdw blurRad="38100" dist="38100" dir="2700000" algn="tl">
                  <a:srgbClr val="000000">
                    <a:alpha val="43137"/>
                  </a:srgbClr>
                </a:outerShdw>
              </a:effectLst>
            </a:rPr>
            <a:t>Beneficios VA</a:t>
          </a:r>
          <a:endParaRPr lang="es-US" b="1" dirty="0">
            <a:ln/>
            <a:effectLst>
              <a:outerShdw blurRad="38100" dist="38100" dir="2700000" algn="tl">
                <a:srgbClr val="000000">
                  <a:alpha val="43137"/>
                </a:srgbClr>
              </a:outerShdw>
            </a:effectLst>
          </a:endParaRPr>
        </a:p>
      </dgm:t>
    </dgm:pt>
    <dgm:pt modelId="{A691A8ED-A67A-46CE-809B-055526654E42}" type="parTrans" cxnId="{B340A343-1E63-4B55-BE0D-2A61806626FA}">
      <dgm:prSet/>
      <dgm:spPr/>
      <dgm:t>
        <a:bodyPr/>
        <a:lstStyle/>
        <a:p>
          <a:endParaRPr lang="en-US">
            <a:ln>
              <a:noFill/>
            </a:ln>
          </a:endParaRPr>
        </a:p>
      </dgm:t>
    </dgm:pt>
    <dgm:pt modelId="{D8BAAB55-1E54-4FA9-A369-3ED8A1DC8799}" type="sibTrans" cxnId="{B340A343-1E63-4B55-BE0D-2A61806626FA}">
      <dgm:prSet/>
      <dgm:spPr/>
      <dgm:t>
        <a:bodyPr/>
        <a:lstStyle/>
        <a:p>
          <a:endParaRPr lang="en-US">
            <a:ln>
              <a:noFill/>
            </a:ln>
          </a:endParaRPr>
        </a:p>
      </dgm:t>
    </dgm:pt>
    <dgm:pt modelId="{6252D603-E200-41D0-B879-D06BEA1B8B75}">
      <dgm:prSet custT="1"/>
      <dgm:spPr/>
      <dgm:t>
        <a:bodyPr/>
        <a:lstStyle/>
        <a:p>
          <a:r>
            <a:rPr lang="en-US" sz="2000" b="1" dirty="0" smtClean="0">
              <a:ln/>
              <a:effectLst>
                <a:outerShdw blurRad="38100" dist="38100" dir="2700000" algn="tl">
                  <a:srgbClr val="000000">
                    <a:alpha val="43137"/>
                  </a:srgbClr>
                </a:outerShdw>
              </a:effectLst>
            </a:rPr>
            <a:t>Plan de Salud Grupal de Empleadores</a:t>
          </a:r>
          <a:endParaRPr lang="es-US" sz="2000" b="1" dirty="0">
            <a:ln/>
            <a:effectLst>
              <a:outerShdw blurRad="38100" dist="38100" dir="2700000" algn="tl">
                <a:srgbClr val="000000">
                  <a:alpha val="43137"/>
                </a:srgbClr>
              </a:outerShdw>
            </a:effectLst>
          </a:endParaRPr>
        </a:p>
      </dgm:t>
    </dgm:pt>
    <dgm:pt modelId="{9A4EDFAD-1E3F-46F4-9413-188AC9220AAE}" type="parTrans" cxnId="{D50C1BE0-29EF-42C8-83F1-1D4C77521797}">
      <dgm:prSet/>
      <dgm:spPr/>
      <dgm:t>
        <a:bodyPr/>
        <a:lstStyle/>
        <a:p>
          <a:endParaRPr lang="en-US">
            <a:ln>
              <a:noFill/>
            </a:ln>
          </a:endParaRPr>
        </a:p>
      </dgm:t>
    </dgm:pt>
    <dgm:pt modelId="{7C5D8DB9-015C-4E50-A0CD-009869A68E16}" type="sibTrans" cxnId="{D50C1BE0-29EF-42C8-83F1-1D4C77521797}">
      <dgm:prSet/>
      <dgm:spPr/>
      <dgm:t>
        <a:bodyPr/>
        <a:lstStyle/>
        <a:p>
          <a:endParaRPr lang="en-US">
            <a:ln>
              <a:noFill/>
            </a:ln>
          </a:endParaRPr>
        </a:p>
      </dgm:t>
    </dgm:pt>
    <dgm:pt modelId="{4AF12A68-0E05-4262-8809-44DF6F6FD491}">
      <dgm:prSet phldrT="[Text]"/>
      <dgm:spPr/>
      <dgm:t>
        <a:bodyPr/>
        <a:lstStyle/>
        <a:p>
          <a:pPr algn="ctr"/>
          <a:r>
            <a:rPr lang="en-US" b="1" dirty="0" smtClean="0">
              <a:ln/>
              <a:effectLst>
                <a:outerShdw blurRad="38100" dist="38100" dir="2700000" algn="tl">
                  <a:srgbClr val="000000">
                    <a:alpha val="43137"/>
                  </a:srgbClr>
                </a:outerShdw>
              </a:effectLst>
            </a:rPr>
            <a:t>Grupal para </a:t>
          </a:r>
          <a:r>
            <a:rPr lang="en-US" b="1" dirty="0" err="1" smtClean="0">
              <a:ln/>
              <a:effectLst>
                <a:outerShdw blurRad="38100" dist="38100" dir="2700000" algn="tl">
                  <a:srgbClr val="000000">
                    <a:alpha val="43137"/>
                  </a:srgbClr>
                </a:outerShdw>
              </a:effectLst>
            </a:rPr>
            <a:t>Jubilados</a:t>
          </a:r>
          <a:r>
            <a:rPr lang="en-US" b="1" dirty="0" smtClean="0">
              <a:ln/>
              <a:effectLst>
                <a:outerShdw blurRad="38100" dist="38100" dir="2700000" algn="tl">
                  <a:srgbClr val="000000">
                    <a:alpha val="43137"/>
                  </a:srgbClr>
                </a:outerShdw>
              </a:effectLst>
            </a:rPr>
            <a:t>  Plan </a:t>
          </a:r>
          <a:r>
            <a:rPr lang="en-US" b="1" dirty="0" err="1" smtClean="0">
              <a:ln/>
              <a:effectLst>
                <a:outerShdw blurRad="38100" dist="38100" dir="2700000" algn="tl">
                  <a:srgbClr val="000000">
                    <a:alpha val="43137"/>
                  </a:srgbClr>
                </a:outerShdw>
              </a:effectLst>
            </a:rPr>
            <a:t>médico</a:t>
          </a:r>
          <a:r>
            <a:rPr lang="en-US" b="1" dirty="0" smtClean="0">
              <a:ln/>
              <a:effectLst>
                <a:outerShdw blurRad="38100" dist="38100" dir="2700000" algn="tl">
                  <a:srgbClr val="000000">
                    <a:alpha val="43137"/>
                  </a:srgbClr>
                </a:outerShdw>
              </a:effectLst>
            </a:rPr>
            <a:t> </a:t>
          </a:r>
          <a:endParaRPr lang="es-US" b="1" dirty="0">
            <a:ln/>
            <a:effectLst>
              <a:outerShdw blurRad="38100" dist="38100" dir="2700000" algn="tl">
                <a:srgbClr val="000000">
                  <a:alpha val="43137"/>
                </a:srgbClr>
              </a:outerShdw>
            </a:effectLst>
          </a:endParaRPr>
        </a:p>
      </dgm:t>
    </dgm:pt>
    <dgm:pt modelId="{C2BCA374-423A-4B7C-B10D-4143BA700D69}" type="parTrans" cxnId="{8C932D3A-1E8E-44B3-9057-B26BA5DC1EB6}">
      <dgm:prSet/>
      <dgm:spPr/>
      <dgm:t>
        <a:bodyPr/>
        <a:lstStyle/>
        <a:p>
          <a:endParaRPr lang="en-US">
            <a:ln>
              <a:noFill/>
            </a:ln>
          </a:endParaRPr>
        </a:p>
      </dgm:t>
    </dgm:pt>
    <dgm:pt modelId="{E7EB18FF-8355-462B-9D4E-ED061E88B157}" type="sibTrans" cxnId="{8C932D3A-1E8E-44B3-9057-B26BA5DC1EB6}">
      <dgm:prSet/>
      <dgm:spPr/>
      <dgm:t>
        <a:bodyPr/>
        <a:lstStyle/>
        <a:p>
          <a:endParaRPr lang="en-US">
            <a:ln>
              <a:noFill/>
            </a:ln>
          </a:endParaRPr>
        </a:p>
      </dgm:t>
    </dgm:pt>
    <dgm:pt modelId="{8D910EFA-6CD0-4C26-BE2E-5386FF913238}">
      <dgm:prSet phldrT="[Text]"/>
      <dgm:spPr/>
      <dgm:t>
        <a:bodyPr/>
        <a:lstStyle/>
        <a:p>
          <a:r>
            <a:rPr lang="en-US" b="1" dirty="0" smtClean="0">
              <a:ln/>
              <a:effectLst>
                <a:outerShdw blurRad="38100" dist="38100" dir="2700000" algn="tl">
                  <a:srgbClr val="000000">
                    <a:alpha val="43137"/>
                  </a:srgbClr>
                </a:outerShdw>
              </a:effectLst>
            </a:rPr>
            <a:t>TRICARE for Life</a:t>
          </a:r>
          <a:endParaRPr lang="es-US" b="1" dirty="0">
            <a:ln/>
            <a:effectLst>
              <a:outerShdw blurRad="38100" dist="38100" dir="2700000" algn="tl">
                <a:srgbClr val="000000">
                  <a:alpha val="43137"/>
                </a:srgbClr>
              </a:outerShdw>
            </a:effectLst>
          </a:endParaRPr>
        </a:p>
      </dgm:t>
    </dgm:pt>
    <dgm:pt modelId="{9CE9EFC5-7DDC-4AC3-8535-A4F4FAADD61C}" type="parTrans" cxnId="{B37700AB-2B24-4697-A36D-33D0CF5853B5}">
      <dgm:prSet/>
      <dgm:spPr/>
      <dgm:t>
        <a:bodyPr/>
        <a:lstStyle/>
        <a:p>
          <a:endParaRPr lang="en-US">
            <a:ln>
              <a:noFill/>
            </a:ln>
          </a:endParaRPr>
        </a:p>
      </dgm:t>
    </dgm:pt>
    <dgm:pt modelId="{6FB2A36F-68BA-454B-8877-33B4DCC6D9A0}" type="sibTrans" cxnId="{B37700AB-2B24-4697-A36D-33D0CF5853B5}">
      <dgm:prSet/>
      <dgm:spPr/>
      <dgm:t>
        <a:bodyPr/>
        <a:lstStyle/>
        <a:p>
          <a:endParaRPr lang="en-US">
            <a:ln>
              <a:noFill/>
            </a:ln>
          </a:endParaRPr>
        </a:p>
      </dgm:t>
    </dgm:pt>
    <dgm:pt modelId="{7D8DA00C-AF7F-46B8-8472-1A4076F8302F}" type="pres">
      <dgm:prSet presAssocID="{79B0C44F-98BD-4ADD-BBEC-FCF13E612052}" presName="diagram" presStyleCnt="0">
        <dgm:presLayoutVars>
          <dgm:dir/>
          <dgm:resizeHandles val="exact"/>
        </dgm:presLayoutVars>
      </dgm:prSet>
      <dgm:spPr/>
      <dgm:t>
        <a:bodyPr/>
        <a:lstStyle/>
        <a:p>
          <a:endParaRPr lang="en-US"/>
        </a:p>
      </dgm:t>
    </dgm:pt>
    <dgm:pt modelId="{A86239CA-44AE-4ECC-986E-5C03C093B1EC}" type="pres">
      <dgm:prSet presAssocID="{3346D724-B9E9-4961-97DE-8D531DABF538}" presName="node" presStyleLbl="node1" presStyleIdx="0" presStyleCnt="10" custScaleX="159097" custScaleY="167025" custLinFactNeighborX="87620" custLinFactNeighborY="75727">
        <dgm:presLayoutVars>
          <dgm:bulletEnabled val="1"/>
        </dgm:presLayoutVars>
      </dgm:prSet>
      <dgm:spPr/>
      <dgm:t>
        <a:bodyPr/>
        <a:lstStyle/>
        <a:p>
          <a:endParaRPr lang="en-US"/>
        </a:p>
      </dgm:t>
    </dgm:pt>
    <dgm:pt modelId="{112085DB-B9A3-4E83-97DF-70CB6F191ECC}" type="pres">
      <dgm:prSet presAssocID="{A87E0126-B853-4454-B741-AAABECA6A3AB}" presName="sibTrans" presStyleCnt="0"/>
      <dgm:spPr/>
      <dgm:t>
        <a:bodyPr/>
        <a:lstStyle/>
        <a:p>
          <a:endParaRPr lang="en-US"/>
        </a:p>
      </dgm:t>
    </dgm:pt>
    <dgm:pt modelId="{AB72B88D-3824-4DF4-A893-F4B98A83579A}" type="pres">
      <dgm:prSet presAssocID="{8F120AED-BB07-44E5-AE04-83B867E41FC2}" presName="node" presStyleLbl="node1" presStyleIdx="1" presStyleCnt="10" custScaleX="78131" custScaleY="62811" custLinFactX="-77637" custLinFactNeighborX="-100000" custLinFactNeighborY="-51092">
        <dgm:presLayoutVars>
          <dgm:bulletEnabled val="1"/>
        </dgm:presLayoutVars>
      </dgm:prSet>
      <dgm:spPr/>
      <dgm:t>
        <a:bodyPr/>
        <a:lstStyle/>
        <a:p>
          <a:endParaRPr lang="en-US"/>
        </a:p>
      </dgm:t>
    </dgm:pt>
    <dgm:pt modelId="{E3399D57-1134-4729-A109-311BA1409980}" type="pres">
      <dgm:prSet presAssocID="{D62B705C-B493-46DD-9234-3AC041AA68FA}" presName="sibTrans" presStyleCnt="0"/>
      <dgm:spPr/>
      <dgm:t>
        <a:bodyPr/>
        <a:lstStyle/>
        <a:p>
          <a:endParaRPr lang="en-US"/>
        </a:p>
      </dgm:t>
    </dgm:pt>
    <dgm:pt modelId="{E09C40A3-640D-4EE1-99A5-CBF85A3D71A0}" type="pres">
      <dgm:prSet presAssocID="{8019F5FF-AE46-4B24-BDE3-55335179E37F}" presName="node" presStyleLbl="node1" presStyleIdx="2" presStyleCnt="10" custScaleX="78131" custScaleY="62811" custLinFactX="-26194" custLinFactNeighborX="-100000" custLinFactNeighborY="-51092">
        <dgm:presLayoutVars>
          <dgm:bulletEnabled val="1"/>
        </dgm:presLayoutVars>
      </dgm:prSet>
      <dgm:spPr/>
      <dgm:t>
        <a:bodyPr/>
        <a:lstStyle/>
        <a:p>
          <a:endParaRPr lang="en-US"/>
        </a:p>
      </dgm:t>
    </dgm:pt>
    <dgm:pt modelId="{4966602B-600D-4D6A-9235-57694B024B92}" type="pres">
      <dgm:prSet presAssocID="{71ECE85B-857B-4633-9013-B05BA2559AEE}" presName="sibTrans" presStyleCnt="0"/>
      <dgm:spPr/>
      <dgm:t>
        <a:bodyPr/>
        <a:lstStyle/>
        <a:p>
          <a:endParaRPr lang="en-US"/>
        </a:p>
      </dgm:t>
    </dgm:pt>
    <dgm:pt modelId="{95AE790D-5F36-4A19-B009-4E3E4A822700}" type="pres">
      <dgm:prSet presAssocID="{7EDF707E-FD4E-4A66-B01B-C711E99A480F}" presName="node" presStyleLbl="node1" presStyleIdx="3" presStyleCnt="10" custScaleX="78131" custScaleY="62811" custLinFactX="100000" custLinFactY="-82676" custLinFactNeighborX="168562" custLinFactNeighborY="-100000">
        <dgm:presLayoutVars>
          <dgm:bulletEnabled val="1"/>
        </dgm:presLayoutVars>
      </dgm:prSet>
      <dgm:spPr/>
      <dgm:t>
        <a:bodyPr/>
        <a:lstStyle/>
        <a:p>
          <a:endParaRPr lang="en-US"/>
        </a:p>
      </dgm:t>
    </dgm:pt>
    <dgm:pt modelId="{5F7915FB-6C35-42DC-9074-BA631BFB8A82}" type="pres">
      <dgm:prSet presAssocID="{A98F2DB9-5965-4AE6-8176-65B01C7D0983}" presName="sibTrans" presStyleCnt="0"/>
      <dgm:spPr/>
      <dgm:t>
        <a:bodyPr/>
        <a:lstStyle/>
        <a:p>
          <a:endParaRPr lang="en-US"/>
        </a:p>
      </dgm:t>
    </dgm:pt>
    <dgm:pt modelId="{2505688C-7A38-4E39-8AA5-439CB1D34DF6}" type="pres">
      <dgm:prSet presAssocID="{F5493980-6408-4DEA-AC46-70F1F517A987}" presName="node" presStyleLbl="node1" presStyleIdx="4" presStyleCnt="10" custScaleX="78131" custScaleY="62811" custLinFactX="80323" custLinFactNeighborX="100000" custLinFactNeighborY="-57983">
        <dgm:presLayoutVars>
          <dgm:bulletEnabled val="1"/>
        </dgm:presLayoutVars>
      </dgm:prSet>
      <dgm:spPr/>
      <dgm:t>
        <a:bodyPr/>
        <a:lstStyle/>
        <a:p>
          <a:endParaRPr lang="en-US"/>
        </a:p>
      </dgm:t>
    </dgm:pt>
    <dgm:pt modelId="{CFFCA2E9-DEAB-4433-AB85-30666B597B6A}" type="pres">
      <dgm:prSet presAssocID="{3B4EFCFA-9913-4882-AEA0-EEF0E53FECEB}" presName="sibTrans" presStyleCnt="0"/>
      <dgm:spPr/>
      <dgm:t>
        <a:bodyPr/>
        <a:lstStyle/>
        <a:p>
          <a:endParaRPr lang="en-US"/>
        </a:p>
      </dgm:t>
    </dgm:pt>
    <dgm:pt modelId="{9A8FF6CD-DBF2-4C82-9461-1DCC53941D67}" type="pres">
      <dgm:prSet presAssocID="{2F8E9B25-933D-482F-B3B1-E13EF0DB8F37}" presName="node" presStyleLbl="node1" presStyleIdx="5" presStyleCnt="10" custScaleX="78131" custScaleY="62811" custLinFactNeighborX="90135" custLinFactNeighborY="81208">
        <dgm:presLayoutVars>
          <dgm:bulletEnabled val="1"/>
        </dgm:presLayoutVars>
      </dgm:prSet>
      <dgm:spPr/>
      <dgm:t>
        <a:bodyPr/>
        <a:lstStyle/>
        <a:p>
          <a:endParaRPr lang="en-US"/>
        </a:p>
      </dgm:t>
    </dgm:pt>
    <dgm:pt modelId="{7477FFF2-9F8E-4526-B71E-DA8BF342FE77}" type="pres">
      <dgm:prSet presAssocID="{99C70E92-1CD1-491C-918E-9476C8779F79}" presName="sibTrans" presStyleCnt="0"/>
      <dgm:spPr/>
      <dgm:t>
        <a:bodyPr/>
        <a:lstStyle/>
        <a:p>
          <a:endParaRPr lang="en-US"/>
        </a:p>
      </dgm:t>
    </dgm:pt>
    <dgm:pt modelId="{925800D0-0392-4FBC-A1E6-D0F0A9FA0519}" type="pres">
      <dgm:prSet presAssocID="{76787343-2F30-48BF-961A-264FF3120889}" presName="node" presStyleLbl="node1" presStyleIdx="6" presStyleCnt="10" custScaleX="78131" custScaleY="62811" custLinFactX="-81400" custLinFactNeighborX="-100000" custLinFactNeighborY="81208">
        <dgm:presLayoutVars>
          <dgm:bulletEnabled val="1"/>
        </dgm:presLayoutVars>
      </dgm:prSet>
      <dgm:spPr/>
      <dgm:t>
        <a:bodyPr/>
        <a:lstStyle/>
        <a:p>
          <a:endParaRPr lang="en-US"/>
        </a:p>
      </dgm:t>
    </dgm:pt>
    <dgm:pt modelId="{807D1FC4-0F89-425C-B1D4-6B27B5E6B7E0}" type="pres">
      <dgm:prSet presAssocID="{D8BAAB55-1E54-4FA9-A369-3ED8A1DC8799}" presName="sibTrans" presStyleCnt="0"/>
      <dgm:spPr/>
      <dgm:t>
        <a:bodyPr/>
        <a:lstStyle/>
        <a:p>
          <a:endParaRPr lang="en-US"/>
        </a:p>
      </dgm:t>
    </dgm:pt>
    <dgm:pt modelId="{48C5F947-5A89-4574-ADEB-818BC42369A7}" type="pres">
      <dgm:prSet presAssocID="{6252D603-E200-41D0-B879-D06BEA1B8B75}" presName="node" presStyleLbl="node1" presStyleIdx="7" presStyleCnt="10" custScaleX="78131" custScaleY="62811" custLinFactY="-37876" custLinFactNeighborX="-49023" custLinFactNeighborY="-100000">
        <dgm:presLayoutVars>
          <dgm:bulletEnabled val="1"/>
        </dgm:presLayoutVars>
      </dgm:prSet>
      <dgm:spPr/>
      <dgm:t>
        <a:bodyPr/>
        <a:lstStyle/>
        <a:p>
          <a:endParaRPr lang="en-US"/>
        </a:p>
      </dgm:t>
    </dgm:pt>
    <dgm:pt modelId="{BF7FB4F0-172C-404F-9C46-5413463DAA35}" type="pres">
      <dgm:prSet presAssocID="{7C5D8DB9-015C-4E50-A0CD-009869A68E16}" presName="sibTrans" presStyleCnt="0"/>
      <dgm:spPr/>
      <dgm:t>
        <a:bodyPr/>
        <a:lstStyle/>
        <a:p>
          <a:endParaRPr lang="en-US"/>
        </a:p>
      </dgm:t>
    </dgm:pt>
    <dgm:pt modelId="{2F1E50C4-4A26-4F88-B7FA-D3EF313A2AF4}" type="pres">
      <dgm:prSet presAssocID="{4AF12A68-0E05-4262-8809-44DF6F6FD491}" presName="node" presStyleLbl="node1" presStyleIdx="8" presStyleCnt="10" custScaleX="78131" custScaleY="62811" custLinFactNeighborX="48307" custLinFactNeighborY="2334">
        <dgm:presLayoutVars>
          <dgm:bulletEnabled val="1"/>
        </dgm:presLayoutVars>
      </dgm:prSet>
      <dgm:spPr/>
      <dgm:t>
        <a:bodyPr/>
        <a:lstStyle/>
        <a:p>
          <a:endParaRPr lang="en-US"/>
        </a:p>
      </dgm:t>
    </dgm:pt>
    <dgm:pt modelId="{1FE2FD91-AF3A-4C72-8994-5C7B96545D4E}" type="pres">
      <dgm:prSet presAssocID="{E7EB18FF-8355-462B-9D4E-ED061E88B157}" presName="sibTrans" presStyleCnt="0"/>
      <dgm:spPr/>
      <dgm:t>
        <a:bodyPr/>
        <a:lstStyle/>
        <a:p>
          <a:endParaRPr lang="en-US"/>
        </a:p>
      </dgm:t>
    </dgm:pt>
    <dgm:pt modelId="{B15F8560-AD59-4894-B527-0DF701D332D8}" type="pres">
      <dgm:prSet presAssocID="{8D910EFA-6CD0-4C26-BE2E-5386FF913238}" presName="node" presStyleLbl="node1" presStyleIdx="9" presStyleCnt="10" custScaleX="78131" custScaleY="62811" custLinFactX="-100000" custLinFactNeighborX="-125285" custLinFactNeighborY="2334">
        <dgm:presLayoutVars>
          <dgm:bulletEnabled val="1"/>
        </dgm:presLayoutVars>
      </dgm:prSet>
      <dgm:spPr/>
      <dgm:t>
        <a:bodyPr/>
        <a:lstStyle/>
        <a:p>
          <a:endParaRPr lang="en-US"/>
        </a:p>
      </dgm:t>
    </dgm:pt>
  </dgm:ptLst>
  <dgm:cxnLst>
    <dgm:cxn modelId="{9DF60A1C-6595-4D8B-A270-D742F8CF9F07}" srcId="{79B0C44F-98BD-4ADD-BBEC-FCF13E612052}" destId="{8019F5FF-AE46-4B24-BDE3-55335179E37F}" srcOrd="2" destOrd="0" parTransId="{7B6AC167-F70B-4975-AAA3-97A3C1ABBE8F}" sibTransId="{71ECE85B-857B-4633-9013-B05BA2559AEE}"/>
    <dgm:cxn modelId="{F928D513-366C-465C-970E-D2766760AAB0}" srcId="{79B0C44F-98BD-4ADD-BBEC-FCF13E612052}" destId="{7EDF707E-FD4E-4A66-B01B-C711E99A480F}" srcOrd="3" destOrd="0" parTransId="{DF271325-9017-45E9-BF99-592FB2E1B5C2}" sibTransId="{A98F2DB9-5965-4AE6-8176-65B01C7D0983}"/>
    <dgm:cxn modelId="{0296BD2E-DFE4-4477-9971-360355F4447E}" type="presOf" srcId="{3346D724-B9E9-4961-97DE-8D531DABF538}" destId="{A86239CA-44AE-4ECC-986E-5C03C093B1EC}" srcOrd="0" destOrd="0" presId="urn:microsoft.com/office/officeart/2005/8/layout/default#1"/>
    <dgm:cxn modelId="{B37700AB-2B24-4697-A36D-33D0CF5853B5}" srcId="{79B0C44F-98BD-4ADD-BBEC-FCF13E612052}" destId="{8D910EFA-6CD0-4C26-BE2E-5386FF913238}" srcOrd="9" destOrd="0" parTransId="{9CE9EFC5-7DDC-4AC3-8535-A4F4FAADD61C}" sibTransId="{6FB2A36F-68BA-454B-8877-33B4DCC6D9A0}"/>
    <dgm:cxn modelId="{C5091FCC-E1E5-4BD8-B92C-756353A3FF5E}" srcId="{79B0C44F-98BD-4ADD-BBEC-FCF13E612052}" destId="{F5493980-6408-4DEA-AC46-70F1F517A987}" srcOrd="4" destOrd="0" parTransId="{265E11B3-9FEA-4790-B56D-686C831AB6E3}" sibTransId="{3B4EFCFA-9913-4882-AEA0-EEF0E53FECEB}"/>
    <dgm:cxn modelId="{11AF432C-E9DF-4512-B897-C483E1D04F26}" type="presOf" srcId="{79B0C44F-98BD-4ADD-BBEC-FCF13E612052}" destId="{7D8DA00C-AF7F-46B8-8472-1A4076F8302F}" srcOrd="0" destOrd="0" presId="urn:microsoft.com/office/officeart/2005/8/layout/default#1"/>
    <dgm:cxn modelId="{A48CADF2-5E99-4C3E-AB84-FA36AAFFB250}" type="presOf" srcId="{4AF12A68-0E05-4262-8809-44DF6F6FD491}" destId="{2F1E50C4-4A26-4F88-B7FA-D3EF313A2AF4}" srcOrd="0" destOrd="0" presId="urn:microsoft.com/office/officeart/2005/8/layout/default#1"/>
    <dgm:cxn modelId="{A27EE474-85D6-4BEC-9100-35467FEC3A4B}" type="presOf" srcId="{76787343-2F30-48BF-961A-264FF3120889}" destId="{925800D0-0392-4FBC-A1E6-D0F0A9FA0519}" srcOrd="0" destOrd="0" presId="urn:microsoft.com/office/officeart/2005/8/layout/default#1"/>
    <dgm:cxn modelId="{D50C1BE0-29EF-42C8-83F1-1D4C77521797}" srcId="{79B0C44F-98BD-4ADD-BBEC-FCF13E612052}" destId="{6252D603-E200-41D0-B879-D06BEA1B8B75}" srcOrd="7" destOrd="0" parTransId="{9A4EDFAD-1E3F-46F4-9413-188AC9220AAE}" sibTransId="{7C5D8DB9-015C-4E50-A0CD-009869A68E16}"/>
    <dgm:cxn modelId="{3C1159EC-59D9-4D8C-A237-87653D449D74}" type="presOf" srcId="{F5493980-6408-4DEA-AC46-70F1F517A987}" destId="{2505688C-7A38-4E39-8AA5-439CB1D34DF6}" srcOrd="0" destOrd="0" presId="urn:microsoft.com/office/officeart/2005/8/layout/default#1"/>
    <dgm:cxn modelId="{8C932D3A-1E8E-44B3-9057-B26BA5DC1EB6}" srcId="{79B0C44F-98BD-4ADD-BBEC-FCF13E612052}" destId="{4AF12A68-0E05-4262-8809-44DF6F6FD491}" srcOrd="8" destOrd="0" parTransId="{C2BCA374-423A-4B7C-B10D-4143BA700D69}" sibTransId="{E7EB18FF-8355-462B-9D4E-ED061E88B157}"/>
    <dgm:cxn modelId="{58FDA570-DF4D-48DA-82AD-A93DDCCA3E70}" type="presOf" srcId="{2F8E9B25-933D-482F-B3B1-E13EF0DB8F37}" destId="{9A8FF6CD-DBF2-4C82-9461-1DCC53941D67}" srcOrd="0" destOrd="0" presId="urn:microsoft.com/office/officeart/2005/8/layout/default#1"/>
    <dgm:cxn modelId="{7F3C18AD-3AF4-4437-824C-D0AA52752A18}" type="presOf" srcId="{6252D603-E200-41D0-B879-D06BEA1B8B75}" destId="{48C5F947-5A89-4574-ADEB-818BC42369A7}" srcOrd="0" destOrd="0" presId="urn:microsoft.com/office/officeart/2005/8/layout/default#1"/>
    <dgm:cxn modelId="{1DE3125B-71AE-4A9B-B883-7534BACA5739}" srcId="{79B0C44F-98BD-4ADD-BBEC-FCF13E612052}" destId="{3346D724-B9E9-4961-97DE-8D531DABF538}" srcOrd="0" destOrd="0" parTransId="{7D7AB84F-58FC-4E5A-ABAF-7DCFE154A2FD}" sibTransId="{A87E0126-B853-4454-B741-AAABECA6A3AB}"/>
    <dgm:cxn modelId="{7B25BED5-9AE4-484B-8C4E-2710811F6831}" type="presOf" srcId="{7EDF707E-FD4E-4A66-B01B-C711E99A480F}" destId="{95AE790D-5F36-4A19-B009-4E3E4A822700}" srcOrd="0" destOrd="0" presId="urn:microsoft.com/office/officeart/2005/8/layout/default#1"/>
    <dgm:cxn modelId="{9F4B3A5F-54BA-4B7C-869B-24F21FED415F}" type="presOf" srcId="{8019F5FF-AE46-4B24-BDE3-55335179E37F}" destId="{E09C40A3-640D-4EE1-99A5-CBF85A3D71A0}" srcOrd="0" destOrd="0" presId="urn:microsoft.com/office/officeart/2005/8/layout/default#1"/>
    <dgm:cxn modelId="{C9D90D2E-ABA4-476E-BD5B-F9A2AA21853F}" srcId="{79B0C44F-98BD-4ADD-BBEC-FCF13E612052}" destId="{8F120AED-BB07-44E5-AE04-83B867E41FC2}" srcOrd="1" destOrd="0" parTransId="{C51BFE6D-E390-43A2-A19E-44019264731D}" sibTransId="{D62B705C-B493-46DD-9234-3AC041AA68FA}"/>
    <dgm:cxn modelId="{B340A343-1E63-4B55-BE0D-2A61806626FA}" srcId="{79B0C44F-98BD-4ADD-BBEC-FCF13E612052}" destId="{76787343-2F30-48BF-961A-264FF3120889}" srcOrd="6" destOrd="0" parTransId="{A691A8ED-A67A-46CE-809B-055526654E42}" sibTransId="{D8BAAB55-1E54-4FA9-A369-3ED8A1DC8799}"/>
    <dgm:cxn modelId="{94E04BC2-6A66-40B3-8D42-5FFF85986EDB}" srcId="{79B0C44F-98BD-4ADD-BBEC-FCF13E612052}" destId="{2F8E9B25-933D-482F-B3B1-E13EF0DB8F37}" srcOrd="5" destOrd="0" parTransId="{2586F27E-E993-413D-9E33-B1F7479CEA29}" sibTransId="{99C70E92-1CD1-491C-918E-9476C8779F79}"/>
    <dgm:cxn modelId="{AA30F714-B38A-424C-8B95-F252A51BD518}" type="presOf" srcId="{8F120AED-BB07-44E5-AE04-83B867E41FC2}" destId="{AB72B88D-3824-4DF4-A893-F4B98A83579A}" srcOrd="0" destOrd="0" presId="urn:microsoft.com/office/officeart/2005/8/layout/default#1"/>
    <dgm:cxn modelId="{5153A8CA-528D-43D9-A057-82E206987CB5}" type="presOf" srcId="{8D910EFA-6CD0-4C26-BE2E-5386FF913238}" destId="{B15F8560-AD59-4894-B527-0DF701D332D8}" srcOrd="0" destOrd="0" presId="urn:microsoft.com/office/officeart/2005/8/layout/default#1"/>
    <dgm:cxn modelId="{AC991970-C625-44CA-9CFF-6C23670FD289}" type="presParOf" srcId="{7D8DA00C-AF7F-46B8-8472-1A4076F8302F}" destId="{A86239CA-44AE-4ECC-986E-5C03C093B1EC}" srcOrd="0" destOrd="0" presId="urn:microsoft.com/office/officeart/2005/8/layout/default#1"/>
    <dgm:cxn modelId="{F6847256-BCAC-4839-9EA4-E37DADF770FB}" type="presParOf" srcId="{7D8DA00C-AF7F-46B8-8472-1A4076F8302F}" destId="{112085DB-B9A3-4E83-97DF-70CB6F191ECC}" srcOrd="1" destOrd="0" presId="urn:microsoft.com/office/officeart/2005/8/layout/default#1"/>
    <dgm:cxn modelId="{C46AFE8E-47AF-43DA-A6FD-0812B78E4A0D}" type="presParOf" srcId="{7D8DA00C-AF7F-46B8-8472-1A4076F8302F}" destId="{AB72B88D-3824-4DF4-A893-F4B98A83579A}" srcOrd="2" destOrd="0" presId="urn:microsoft.com/office/officeart/2005/8/layout/default#1"/>
    <dgm:cxn modelId="{017A1ABD-CFBB-4C9B-8DC0-EDFB7983FFF3}" type="presParOf" srcId="{7D8DA00C-AF7F-46B8-8472-1A4076F8302F}" destId="{E3399D57-1134-4729-A109-311BA1409980}" srcOrd="3" destOrd="0" presId="urn:microsoft.com/office/officeart/2005/8/layout/default#1"/>
    <dgm:cxn modelId="{581E6FBA-692C-4BBC-80B5-0104B7FC9D0F}" type="presParOf" srcId="{7D8DA00C-AF7F-46B8-8472-1A4076F8302F}" destId="{E09C40A3-640D-4EE1-99A5-CBF85A3D71A0}" srcOrd="4" destOrd="0" presId="urn:microsoft.com/office/officeart/2005/8/layout/default#1"/>
    <dgm:cxn modelId="{EA7B0B6B-2AE3-408D-8B98-23170DE923D1}" type="presParOf" srcId="{7D8DA00C-AF7F-46B8-8472-1A4076F8302F}" destId="{4966602B-600D-4D6A-9235-57694B024B92}" srcOrd="5" destOrd="0" presId="urn:microsoft.com/office/officeart/2005/8/layout/default#1"/>
    <dgm:cxn modelId="{6FC7E0DC-7AED-42B0-AA09-362B6BFE9BCC}" type="presParOf" srcId="{7D8DA00C-AF7F-46B8-8472-1A4076F8302F}" destId="{95AE790D-5F36-4A19-B009-4E3E4A822700}" srcOrd="6" destOrd="0" presId="urn:microsoft.com/office/officeart/2005/8/layout/default#1"/>
    <dgm:cxn modelId="{38D22465-FD66-4D86-90AA-6E5A82AA3B9C}" type="presParOf" srcId="{7D8DA00C-AF7F-46B8-8472-1A4076F8302F}" destId="{5F7915FB-6C35-42DC-9074-BA631BFB8A82}" srcOrd="7" destOrd="0" presId="urn:microsoft.com/office/officeart/2005/8/layout/default#1"/>
    <dgm:cxn modelId="{42F5AB69-C81A-49BA-B5F8-4EC9A8A5D87A}" type="presParOf" srcId="{7D8DA00C-AF7F-46B8-8472-1A4076F8302F}" destId="{2505688C-7A38-4E39-8AA5-439CB1D34DF6}" srcOrd="8" destOrd="0" presId="urn:microsoft.com/office/officeart/2005/8/layout/default#1"/>
    <dgm:cxn modelId="{190D27C8-F6A2-43C1-ABB1-B8E250EAB277}" type="presParOf" srcId="{7D8DA00C-AF7F-46B8-8472-1A4076F8302F}" destId="{CFFCA2E9-DEAB-4433-AB85-30666B597B6A}" srcOrd="9" destOrd="0" presId="urn:microsoft.com/office/officeart/2005/8/layout/default#1"/>
    <dgm:cxn modelId="{6F019AEE-5948-41F4-910A-3AF128EA17A7}" type="presParOf" srcId="{7D8DA00C-AF7F-46B8-8472-1A4076F8302F}" destId="{9A8FF6CD-DBF2-4C82-9461-1DCC53941D67}" srcOrd="10" destOrd="0" presId="urn:microsoft.com/office/officeart/2005/8/layout/default#1"/>
    <dgm:cxn modelId="{180F445D-B4C0-4351-9A8B-05B8B3FB2E38}" type="presParOf" srcId="{7D8DA00C-AF7F-46B8-8472-1A4076F8302F}" destId="{7477FFF2-9F8E-4526-B71E-DA8BF342FE77}" srcOrd="11" destOrd="0" presId="urn:microsoft.com/office/officeart/2005/8/layout/default#1"/>
    <dgm:cxn modelId="{25DEDDA2-5B31-4103-A4C4-5EB61B4C1C5C}" type="presParOf" srcId="{7D8DA00C-AF7F-46B8-8472-1A4076F8302F}" destId="{925800D0-0392-4FBC-A1E6-D0F0A9FA0519}" srcOrd="12" destOrd="0" presId="urn:microsoft.com/office/officeart/2005/8/layout/default#1"/>
    <dgm:cxn modelId="{EC4A89C0-48BF-4D92-971B-55664A9FBC7B}" type="presParOf" srcId="{7D8DA00C-AF7F-46B8-8472-1A4076F8302F}" destId="{807D1FC4-0F89-425C-B1D4-6B27B5E6B7E0}" srcOrd="13" destOrd="0" presId="urn:microsoft.com/office/officeart/2005/8/layout/default#1"/>
    <dgm:cxn modelId="{639BA39F-8FEA-467A-985E-1BF722386511}" type="presParOf" srcId="{7D8DA00C-AF7F-46B8-8472-1A4076F8302F}" destId="{48C5F947-5A89-4574-ADEB-818BC42369A7}" srcOrd="14" destOrd="0" presId="urn:microsoft.com/office/officeart/2005/8/layout/default#1"/>
    <dgm:cxn modelId="{5F4D1D32-7AB8-429F-AEEE-3415FC692B39}" type="presParOf" srcId="{7D8DA00C-AF7F-46B8-8472-1A4076F8302F}" destId="{BF7FB4F0-172C-404F-9C46-5413463DAA35}" srcOrd="15" destOrd="0" presId="urn:microsoft.com/office/officeart/2005/8/layout/default#1"/>
    <dgm:cxn modelId="{353B915D-4FED-4683-8C60-99647A29E564}" type="presParOf" srcId="{7D8DA00C-AF7F-46B8-8472-1A4076F8302F}" destId="{2F1E50C4-4A26-4F88-B7FA-D3EF313A2AF4}" srcOrd="16" destOrd="0" presId="urn:microsoft.com/office/officeart/2005/8/layout/default#1"/>
    <dgm:cxn modelId="{60F2036E-8155-4975-9DA9-A45FA9A404CB}" type="presParOf" srcId="{7D8DA00C-AF7F-46B8-8472-1A4076F8302F}" destId="{1FE2FD91-AF3A-4C72-8994-5C7B96545D4E}" srcOrd="17" destOrd="0" presId="urn:microsoft.com/office/officeart/2005/8/layout/default#1"/>
    <dgm:cxn modelId="{6333599E-0914-4562-94C2-AB05C8B51D6B}" type="presParOf" srcId="{7D8DA00C-AF7F-46B8-8472-1A4076F8302F}" destId="{B15F8560-AD59-4894-B527-0DF701D332D8}" srcOrd="18" destOrd="0" presId="urn:microsoft.com/office/officeart/2005/8/layout/default#1"/>
  </dgm:cxnLst>
  <dgm:bg>
    <a:noFill/>
  </dgm:bg>
  <dgm:whole>
    <a:ln w="9525" cap="flat" cmpd="sng" algn="ctr">
      <a:solidFill>
        <a:schemeClr val="bg1"/>
      </a:solidFill>
      <a:prstDash val="solid"/>
      <a:round/>
      <a:headEnd type="none" w="med" len="med"/>
      <a:tailEnd type="none" w="med" len="med"/>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239CA-44AE-4ECC-986E-5C03C093B1EC}">
      <dsp:nvSpPr>
        <dsp:cNvPr id="0" name=""/>
        <dsp:cNvSpPr/>
      </dsp:nvSpPr>
      <dsp:spPr>
        <a:xfrm>
          <a:off x="2213506" y="1133859"/>
          <a:ext cx="3778315" cy="2379956"/>
        </a:xfrm>
        <a:prstGeom prst="rect">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n-US" sz="4400" kern="1200" dirty="0" smtClean="0">
              <a:ln/>
              <a:solidFill>
                <a:schemeClr val="tx1"/>
              </a:solidFill>
              <a:effectLst>
                <a:outerShdw blurRad="38100" dist="38100" dir="2700000" algn="tl">
                  <a:srgbClr val="000000">
                    <a:alpha val="43137"/>
                  </a:srgbClr>
                </a:outerShdw>
              </a:effectLst>
            </a:rPr>
            <a:t>Medicare</a:t>
          </a:r>
          <a:endParaRPr lang="es-US" sz="4400" kern="1200" dirty="0">
            <a:ln/>
            <a:solidFill>
              <a:schemeClr val="tx1"/>
            </a:solidFill>
            <a:effectLst>
              <a:outerShdw blurRad="38100" dist="38100" dir="2700000" algn="tl">
                <a:srgbClr val="000000">
                  <a:alpha val="43137"/>
                </a:srgbClr>
              </a:outerShdw>
            </a:effectLst>
          </a:endParaRPr>
        </a:p>
      </dsp:txBody>
      <dsp:txXfrm>
        <a:off x="2213506" y="1133859"/>
        <a:ext cx="3778315" cy="2379956"/>
      </dsp:txXfrm>
    </dsp:sp>
    <dsp:sp modelId="{AB72B88D-3824-4DF4-A893-F4B98A83579A}">
      <dsp:nvSpPr>
        <dsp:cNvPr id="0" name=""/>
        <dsp:cNvSpPr/>
      </dsp:nvSpPr>
      <dsp:spPr>
        <a:xfrm>
          <a:off x="0" y="69280"/>
          <a:ext cx="1855494" cy="895000"/>
        </a:xfrm>
        <a:prstGeom prst="rect">
          <a:avLst/>
        </a:prstGeom>
        <a:solidFill>
          <a:schemeClr val="accent1">
            <a:shade val="50000"/>
            <a:hueOff val="72287"/>
            <a:satOff val="-1512"/>
            <a:lumOff val="84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n/>
              <a:effectLst>
                <a:outerShdw blurRad="38100" dist="38100" dir="2700000" algn="tl">
                  <a:srgbClr val="000000">
                    <a:alpha val="43137"/>
                  </a:srgbClr>
                </a:outerShdw>
              </a:effectLst>
            </a:rPr>
            <a:t>Seguro de Responsabilidad Pública</a:t>
          </a:r>
          <a:endParaRPr lang="es-US" sz="1800" b="1" kern="1200" dirty="0">
            <a:ln/>
            <a:effectLst>
              <a:outerShdw blurRad="38100" dist="38100" dir="2700000" algn="tl">
                <a:srgbClr val="000000">
                  <a:alpha val="43137"/>
                </a:srgbClr>
              </a:outerShdw>
            </a:effectLst>
          </a:endParaRPr>
        </a:p>
      </dsp:txBody>
      <dsp:txXfrm>
        <a:off x="0" y="69280"/>
        <a:ext cx="1855494" cy="895000"/>
      </dsp:txXfrm>
    </dsp:sp>
    <dsp:sp modelId="{E09C40A3-640D-4EE1-99A5-CBF85A3D71A0}">
      <dsp:nvSpPr>
        <dsp:cNvPr id="0" name=""/>
        <dsp:cNvSpPr/>
      </dsp:nvSpPr>
      <dsp:spPr>
        <a:xfrm>
          <a:off x="3244524" y="69280"/>
          <a:ext cx="1855494" cy="895000"/>
        </a:xfrm>
        <a:prstGeom prst="rect">
          <a:avLst/>
        </a:prstGeom>
        <a:solidFill>
          <a:schemeClr val="accent1">
            <a:shade val="50000"/>
            <a:hueOff val="144575"/>
            <a:satOff val="-3024"/>
            <a:lumOff val="168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n/>
              <a:effectLst>
                <a:outerShdw blurRad="38100" dist="38100" dir="2700000" algn="tl">
                  <a:srgbClr val="000000">
                    <a:alpha val="43137"/>
                  </a:srgbClr>
                </a:outerShdw>
              </a:effectLst>
            </a:rPr>
            <a:t>Seguro de Responsabilidad Civil</a:t>
          </a:r>
          <a:endParaRPr lang="es-US" sz="1800" b="1" kern="1200" dirty="0">
            <a:ln/>
            <a:effectLst>
              <a:outerShdw blurRad="38100" dist="38100" dir="2700000" algn="tl">
                <a:srgbClr val="000000">
                  <a:alpha val="43137"/>
                </a:srgbClr>
              </a:outerShdw>
            </a:effectLst>
          </a:endParaRPr>
        </a:p>
      </dsp:txBody>
      <dsp:txXfrm>
        <a:off x="3244524" y="69280"/>
        <a:ext cx="1855494" cy="895000"/>
      </dsp:txXfrm>
    </dsp:sp>
    <dsp:sp modelId="{95AE790D-5F36-4A19-B009-4E3E4A822700}">
      <dsp:nvSpPr>
        <dsp:cNvPr id="0" name=""/>
        <dsp:cNvSpPr/>
      </dsp:nvSpPr>
      <dsp:spPr>
        <a:xfrm>
          <a:off x="6374105" y="69290"/>
          <a:ext cx="1855494" cy="895000"/>
        </a:xfrm>
        <a:prstGeom prst="rect">
          <a:avLst/>
        </a:prstGeom>
        <a:solidFill>
          <a:schemeClr val="accent1">
            <a:shade val="50000"/>
            <a:hueOff val="216862"/>
            <a:satOff val="-4536"/>
            <a:lumOff val="2523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n/>
              <a:effectLst>
                <a:outerShdw blurRad="38100" dist="38100" dir="2700000" algn="tl">
                  <a:srgbClr val="000000">
                    <a:alpha val="43137"/>
                  </a:srgbClr>
                </a:outerShdw>
              </a:effectLst>
            </a:rPr>
            <a:t>Seguro de Accidentes del Trabajo</a:t>
          </a:r>
          <a:endParaRPr lang="es-US" sz="1800" b="1" kern="1200" dirty="0">
            <a:ln/>
            <a:effectLst>
              <a:outerShdw blurRad="38100" dist="38100" dir="2700000" algn="tl">
                <a:srgbClr val="000000">
                  <a:alpha val="43137"/>
                </a:srgbClr>
              </a:outerShdw>
            </a:effectLst>
          </a:endParaRPr>
        </a:p>
      </dsp:txBody>
      <dsp:txXfrm>
        <a:off x="6374105" y="69290"/>
        <a:ext cx="1855494" cy="895000"/>
      </dsp:txXfrm>
    </dsp:sp>
    <dsp:sp modelId="{2505688C-7A38-4E39-8AA5-439CB1D34DF6}">
      <dsp:nvSpPr>
        <dsp:cNvPr id="0" name=""/>
        <dsp:cNvSpPr/>
      </dsp:nvSpPr>
      <dsp:spPr>
        <a:xfrm>
          <a:off x="6374105" y="1846053"/>
          <a:ext cx="1855494" cy="895000"/>
        </a:xfrm>
        <a:prstGeom prst="rect">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n/>
              <a:effectLst>
                <a:outerShdw blurRad="38100" dist="38100" dir="2700000" algn="tl">
                  <a:srgbClr val="000000">
                    <a:alpha val="43137"/>
                  </a:srgbClr>
                </a:outerShdw>
              </a:effectLst>
            </a:rPr>
            <a:t>Programa Federal de Enfermedad Pulmonar Minera</a:t>
          </a:r>
          <a:endParaRPr lang="es-US" sz="1800" b="1" kern="1200" dirty="0">
            <a:ln/>
            <a:effectLst>
              <a:outerShdw blurRad="38100" dist="38100" dir="2700000" algn="tl">
                <a:srgbClr val="000000">
                  <a:alpha val="43137"/>
                </a:srgbClr>
              </a:outerShdw>
            </a:effectLst>
          </a:endParaRPr>
        </a:p>
      </dsp:txBody>
      <dsp:txXfrm>
        <a:off x="6374105" y="1846053"/>
        <a:ext cx="1855494" cy="895000"/>
      </dsp:txXfrm>
    </dsp:sp>
    <dsp:sp modelId="{9A8FF6CD-DBF2-4C82-9461-1DCC53941D67}">
      <dsp:nvSpPr>
        <dsp:cNvPr id="0" name=""/>
        <dsp:cNvSpPr/>
      </dsp:nvSpPr>
      <dsp:spPr>
        <a:xfrm>
          <a:off x="6374105" y="3829400"/>
          <a:ext cx="1855494" cy="895000"/>
        </a:xfrm>
        <a:prstGeom prst="rect">
          <a:avLst/>
        </a:prstGeom>
        <a:solidFill>
          <a:srgbClr val="94A8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ln/>
              <a:solidFill>
                <a:schemeClr val="bg1"/>
              </a:solidFill>
              <a:effectLst>
                <a:outerShdw blurRad="38100" dist="38100" dir="2700000" algn="tl">
                  <a:srgbClr val="000000">
                    <a:alpha val="43137"/>
                  </a:srgbClr>
                </a:outerShdw>
              </a:effectLst>
            </a:rPr>
            <a:t>COBRA</a:t>
          </a:r>
          <a:endParaRPr lang="es-US" sz="2400" b="1" kern="1200" dirty="0">
            <a:ln/>
            <a:solidFill>
              <a:schemeClr val="bg1"/>
            </a:solidFill>
            <a:effectLst>
              <a:outerShdw blurRad="38100" dist="38100" dir="2700000" algn="tl">
                <a:srgbClr val="000000">
                  <a:alpha val="43137"/>
                </a:srgbClr>
              </a:outerShdw>
            </a:effectLst>
          </a:endParaRPr>
        </a:p>
      </dsp:txBody>
      <dsp:txXfrm>
        <a:off x="6374105" y="3829400"/>
        <a:ext cx="1855494" cy="895000"/>
      </dsp:txXfrm>
    </dsp:sp>
    <dsp:sp modelId="{925800D0-0392-4FBC-A1E6-D0F0A9FA0519}">
      <dsp:nvSpPr>
        <dsp:cNvPr id="0" name=""/>
        <dsp:cNvSpPr/>
      </dsp:nvSpPr>
      <dsp:spPr>
        <a:xfrm>
          <a:off x="2018543" y="3829400"/>
          <a:ext cx="1855494" cy="895000"/>
        </a:xfrm>
        <a:prstGeom prst="rect">
          <a:avLst/>
        </a:prstGeom>
        <a:solidFill>
          <a:schemeClr val="accent1">
            <a:shade val="50000"/>
            <a:hueOff val="289149"/>
            <a:satOff val="-6048"/>
            <a:lumOff val="3365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n/>
              <a:effectLst>
                <a:outerShdw blurRad="38100" dist="38100" dir="2700000" algn="tl">
                  <a:srgbClr val="000000">
                    <a:alpha val="43137"/>
                  </a:srgbClr>
                </a:outerShdw>
              </a:effectLst>
            </a:rPr>
            <a:t>Beneficios VA</a:t>
          </a:r>
          <a:endParaRPr lang="es-US" sz="1800" b="1" kern="1200" dirty="0">
            <a:ln/>
            <a:effectLst>
              <a:outerShdw blurRad="38100" dist="38100" dir="2700000" algn="tl">
                <a:srgbClr val="000000">
                  <a:alpha val="43137"/>
                </a:srgbClr>
              </a:outerShdw>
            </a:effectLst>
          </a:endParaRPr>
        </a:p>
      </dsp:txBody>
      <dsp:txXfrm>
        <a:off x="2018543" y="3829400"/>
        <a:ext cx="1855494" cy="895000"/>
      </dsp:txXfrm>
    </dsp:sp>
    <dsp:sp modelId="{48C5F947-5A89-4574-ADEB-818BC42369A7}">
      <dsp:nvSpPr>
        <dsp:cNvPr id="0" name=""/>
        <dsp:cNvSpPr/>
      </dsp:nvSpPr>
      <dsp:spPr>
        <a:xfrm>
          <a:off x="0" y="1840135"/>
          <a:ext cx="1855494" cy="895000"/>
        </a:xfrm>
        <a:prstGeom prst="rect">
          <a:avLst/>
        </a:prstGeom>
        <a:solidFill>
          <a:schemeClr val="accent1">
            <a:shade val="50000"/>
            <a:hueOff val="216862"/>
            <a:satOff val="-4536"/>
            <a:lumOff val="2523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ln/>
              <a:effectLst>
                <a:outerShdw blurRad="38100" dist="38100" dir="2700000" algn="tl">
                  <a:srgbClr val="000000">
                    <a:alpha val="43137"/>
                  </a:srgbClr>
                </a:outerShdw>
              </a:effectLst>
            </a:rPr>
            <a:t>Plan de Salud Grupal de Empleadores</a:t>
          </a:r>
          <a:endParaRPr lang="es-US" sz="2000" b="1" kern="1200" dirty="0">
            <a:ln/>
            <a:effectLst>
              <a:outerShdw blurRad="38100" dist="38100" dir="2700000" algn="tl">
                <a:srgbClr val="000000">
                  <a:alpha val="43137"/>
                </a:srgbClr>
              </a:outerShdw>
            </a:effectLst>
          </a:endParaRPr>
        </a:p>
      </dsp:txBody>
      <dsp:txXfrm>
        <a:off x="0" y="1840135"/>
        <a:ext cx="1855494" cy="895000"/>
      </dsp:txXfrm>
    </dsp:sp>
    <dsp:sp modelId="{2F1E50C4-4A26-4F88-B7FA-D3EF313A2AF4}">
      <dsp:nvSpPr>
        <dsp:cNvPr id="0" name=""/>
        <dsp:cNvSpPr/>
      </dsp:nvSpPr>
      <dsp:spPr>
        <a:xfrm>
          <a:off x="4334271" y="3838002"/>
          <a:ext cx="1855494" cy="895000"/>
        </a:xfrm>
        <a:prstGeom prst="rect">
          <a:avLst/>
        </a:prstGeom>
        <a:solidFill>
          <a:schemeClr val="accent1">
            <a:shade val="50000"/>
            <a:hueOff val="144575"/>
            <a:satOff val="-3024"/>
            <a:lumOff val="168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n/>
              <a:effectLst>
                <a:outerShdw blurRad="38100" dist="38100" dir="2700000" algn="tl">
                  <a:srgbClr val="000000">
                    <a:alpha val="43137"/>
                  </a:srgbClr>
                </a:outerShdw>
              </a:effectLst>
            </a:rPr>
            <a:t>Grupal para </a:t>
          </a:r>
          <a:r>
            <a:rPr lang="en-US" sz="1800" b="1" kern="1200" dirty="0" err="1" smtClean="0">
              <a:ln/>
              <a:effectLst>
                <a:outerShdw blurRad="38100" dist="38100" dir="2700000" algn="tl">
                  <a:srgbClr val="000000">
                    <a:alpha val="43137"/>
                  </a:srgbClr>
                </a:outerShdw>
              </a:effectLst>
            </a:rPr>
            <a:t>Jubilados</a:t>
          </a:r>
          <a:r>
            <a:rPr lang="en-US" sz="1800" b="1" kern="1200" dirty="0" smtClean="0">
              <a:ln/>
              <a:effectLst>
                <a:outerShdw blurRad="38100" dist="38100" dir="2700000" algn="tl">
                  <a:srgbClr val="000000">
                    <a:alpha val="43137"/>
                  </a:srgbClr>
                </a:outerShdw>
              </a:effectLst>
            </a:rPr>
            <a:t>  Plan </a:t>
          </a:r>
          <a:r>
            <a:rPr lang="en-US" sz="1800" b="1" kern="1200" dirty="0" err="1" smtClean="0">
              <a:ln/>
              <a:effectLst>
                <a:outerShdw blurRad="38100" dist="38100" dir="2700000" algn="tl">
                  <a:srgbClr val="000000">
                    <a:alpha val="43137"/>
                  </a:srgbClr>
                </a:outerShdw>
              </a:effectLst>
            </a:rPr>
            <a:t>médico</a:t>
          </a:r>
          <a:r>
            <a:rPr lang="en-US" sz="1800" b="1" kern="1200" dirty="0" smtClean="0">
              <a:ln/>
              <a:effectLst>
                <a:outerShdw blurRad="38100" dist="38100" dir="2700000" algn="tl">
                  <a:srgbClr val="000000">
                    <a:alpha val="43137"/>
                  </a:srgbClr>
                </a:outerShdw>
              </a:effectLst>
            </a:rPr>
            <a:t> </a:t>
          </a:r>
          <a:endParaRPr lang="es-US" sz="1800" b="1" kern="1200" dirty="0">
            <a:ln/>
            <a:effectLst>
              <a:outerShdw blurRad="38100" dist="38100" dir="2700000" algn="tl">
                <a:srgbClr val="000000">
                  <a:alpha val="43137"/>
                </a:srgbClr>
              </a:outerShdw>
            </a:effectLst>
          </a:endParaRPr>
        </a:p>
      </dsp:txBody>
      <dsp:txXfrm>
        <a:off x="4334271" y="3838002"/>
        <a:ext cx="1855494" cy="895000"/>
      </dsp:txXfrm>
    </dsp:sp>
    <dsp:sp modelId="{B15F8560-AD59-4894-B527-0DF701D332D8}">
      <dsp:nvSpPr>
        <dsp:cNvPr id="0" name=""/>
        <dsp:cNvSpPr/>
      </dsp:nvSpPr>
      <dsp:spPr>
        <a:xfrm>
          <a:off x="0" y="3838002"/>
          <a:ext cx="1855494" cy="895000"/>
        </a:xfrm>
        <a:prstGeom prst="rect">
          <a:avLst/>
        </a:prstGeom>
        <a:solidFill>
          <a:schemeClr val="accent1">
            <a:shade val="50000"/>
            <a:hueOff val="72287"/>
            <a:satOff val="-1512"/>
            <a:lumOff val="84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n/>
              <a:effectLst>
                <a:outerShdw blurRad="38100" dist="38100" dir="2700000" algn="tl">
                  <a:srgbClr val="000000">
                    <a:alpha val="43137"/>
                  </a:srgbClr>
                </a:outerShdw>
              </a:effectLst>
            </a:rPr>
            <a:t>TRICARE for Life</a:t>
          </a:r>
          <a:endParaRPr lang="es-US" sz="1800" b="1" kern="1200" dirty="0">
            <a:ln/>
            <a:effectLst>
              <a:outerShdw blurRad="38100" dist="38100" dir="2700000" algn="tl">
                <a:srgbClr val="000000">
                  <a:alpha val="43137"/>
                </a:srgbClr>
              </a:outerShdw>
            </a:effectLst>
          </a:endParaRPr>
        </a:p>
      </dsp:txBody>
      <dsp:txXfrm>
        <a:off x="0" y="3838002"/>
        <a:ext cx="1855494" cy="8950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6" y="8773366"/>
            <a:ext cx="3034705" cy="461193"/>
          </a:xfrm>
          <a:prstGeom prst="rect">
            <a:avLst/>
          </a:prstGeom>
        </p:spPr>
        <p:txBody>
          <a:bodyPr vert="horz" lIns="88368" tIns="44184" rIns="88368" bIns="44184" rtlCol="0" anchor="b"/>
          <a:lstStyle>
            <a:lvl1pPr algn="l">
              <a:defRPr sz="1300"/>
            </a:lvl1pPr>
          </a:lstStyle>
          <a:p>
            <a:r>
              <a:rPr dirty="0" smtClean="0"/>
              <a:t>Coordinación de Beneficios</a:t>
            </a:r>
            <a:endParaRPr lang="es-US" dirty="0"/>
          </a:p>
        </p:txBody>
      </p:sp>
      <p:sp>
        <p:nvSpPr>
          <p:cNvPr id="5" name="Slide Number Placeholder 4"/>
          <p:cNvSpPr>
            <a:spLocks noGrp="1"/>
          </p:cNvSpPr>
          <p:nvPr>
            <p:ph type="sldNum" sz="quarter" idx="3"/>
          </p:nvPr>
        </p:nvSpPr>
        <p:spPr>
          <a:xfrm>
            <a:off x="3966245" y="8773366"/>
            <a:ext cx="3034705" cy="461193"/>
          </a:xfrm>
          <a:prstGeom prst="rect">
            <a:avLst/>
          </a:prstGeom>
        </p:spPr>
        <p:txBody>
          <a:bodyPr vert="horz" lIns="88368" tIns="44184" rIns="88368" bIns="44184" rtlCol="0" anchor="b"/>
          <a:lstStyle>
            <a:lvl1pPr algn="r">
              <a:defRPr sz="1300"/>
            </a:lvl1pPr>
          </a:lstStyle>
          <a:p>
            <a:fld id="{23CE0640-7249-4020-9E77-8EF3344382C1}" type="slidenum">
              <a:rPr lang="en-US" smtClean="0"/>
              <a:pPr/>
              <a:t>‹#›</a:t>
            </a:fld>
            <a:endParaRPr lang="es-US" dirty="0"/>
          </a:p>
        </p:txBody>
      </p:sp>
    </p:spTree>
    <p:extLst>
      <p:ext uri="{BB962C8B-B14F-4D97-AF65-F5344CB8AC3E}">
        <p14:creationId xmlns:p14="http://schemas.microsoft.com/office/powerpoint/2010/main" val="409327042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95388" y="695325"/>
            <a:ext cx="4613275" cy="3460750"/>
          </a:xfrm>
          <a:prstGeom prst="rect">
            <a:avLst/>
          </a:prstGeom>
          <a:noFill/>
          <a:ln w="12700">
            <a:solidFill>
              <a:prstClr val="black"/>
            </a:solidFill>
          </a:ln>
        </p:spPr>
        <p:txBody>
          <a:bodyPr vert="horz" lIns="93413" tIns="46707" rIns="93413" bIns="46707" rtlCol="0" anchor="ctr"/>
          <a:lstStyle/>
          <a:p>
            <a:endParaRPr lang="en-US" dirty="0"/>
          </a:p>
        </p:txBody>
      </p:sp>
      <p:sp>
        <p:nvSpPr>
          <p:cNvPr id="5" name="Notes Placeholder 4"/>
          <p:cNvSpPr>
            <a:spLocks noGrp="1"/>
          </p:cNvSpPr>
          <p:nvPr>
            <p:ph type="body" sz="quarter" idx="3"/>
          </p:nvPr>
        </p:nvSpPr>
        <p:spPr>
          <a:xfrm>
            <a:off x="700247" y="4387136"/>
            <a:ext cx="5601970" cy="4156234"/>
          </a:xfrm>
          <a:prstGeom prst="rect">
            <a:avLst/>
          </a:prstGeom>
        </p:spPr>
        <p:txBody>
          <a:bodyPr vert="horz" lIns="93413" tIns="46707" rIns="93413" bIns="4670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7"/>
          <p:cNvSpPr>
            <a:spLocks noGrp="1"/>
          </p:cNvSpPr>
          <p:nvPr>
            <p:ph type="sldNum" sz="quarter" idx="5"/>
          </p:nvPr>
        </p:nvSpPr>
        <p:spPr>
          <a:xfrm>
            <a:off x="4104373" y="8772668"/>
            <a:ext cx="2758546" cy="461804"/>
          </a:xfrm>
          <a:prstGeom prst="rect">
            <a:avLst/>
          </a:prstGeom>
        </p:spPr>
        <p:txBody>
          <a:bodyPr vert="horz" lIns="93421" tIns="46709" rIns="93421" bIns="46709" rtlCol="0" anchor="b"/>
          <a:lstStyle>
            <a:lvl1pPr algn="r">
              <a:defRPr sz="1300"/>
            </a:lvl1pPr>
          </a:lstStyle>
          <a:p>
            <a:fld id="{1EE756C9-CD94-4B89-9ABD-F9ADC3002E16}" type="slidenum">
              <a:rPr lang="en-US" smtClean="0"/>
              <a:pPr/>
              <a:t>‹#›</a:t>
            </a:fld>
            <a:endParaRPr lang="es-US" dirty="0"/>
          </a:p>
        </p:txBody>
      </p:sp>
    </p:spTree>
    <p:extLst>
      <p:ext uri="{BB962C8B-B14F-4D97-AF65-F5344CB8AC3E}">
        <p14:creationId xmlns:p14="http://schemas.microsoft.com/office/powerpoint/2010/main" val="139441525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182880" indent="-182880" algn="l" defTabSz="914400" rtl="0" eaLnBrk="1" latinLnBrk="0" hangingPunct="1">
      <a:spcBef>
        <a:spcPts val="600"/>
      </a:spcBef>
      <a:buFont typeface="Wingdings" pitchFamily="2" charset="2"/>
      <a:buChar char="§"/>
      <a:defRPr sz="1200" kern="1200">
        <a:solidFill>
          <a:schemeClr val="tx1"/>
        </a:solidFill>
        <a:latin typeface="+mn-lt"/>
        <a:ea typeface="+mn-ea"/>
        <a:cs typeface="+mn-cs"/>
      </a:defRPr>
    </a:lvl2pPr>
    <a:lvl3pPr marL="365760" indent="-182880" algn="l" defTabSz="914400" rtl="0" eaLnBrk="1" latinLnBrk="0" hangingPunct="1">
      <a:spcBef>
        <a:spcPts val="600"/>
      </a:spcBef>
      <a:buFont typeface="Arial" pitchFamily="34" charset="0"/>
      <a:buChar char="•"/>
      <a:defRPr sz="1200" kern="1200">
        <a:solidFill>
          <a:schemeClr val="tx1"/>
        </a:solidFill>
        <a:latin typeface="+mn-lt"/>
        <a:ea typeface="+mn-ea"/>
        <a:cs typeface="+mn-cs"/>
      </a:defRPr>
    </a:lvl3pPr>
    <a:lvl4pPr marL="463550" indent="-119063" algn="l" defTabSz="914400" rtl="0" eaLnBrk="1" latinLnBrk="0" hangingPunct="1">
      <a:buSzPct val="50000"/>
      <a:buFont typeface="Wingdings" pitchFamily="2" charset="2"/>
      <a:buChar char="q"/>
      <a:defRPr sz="1200" kern="1200">
        <a:solidFill>
          <a:schemeClr val="tx1"/>
        </a:solidFill>
        <a:latin typeface="+mn-lt"/>
        <a:ea typeface="+mn-ea"/>
        <a:cs typeface="+mn-cs"/>
      </a:defRPr>
    </a:lvl4pPr>
    <a:lvl5pPr marL="569913" indent="-106363" algn="l" defTabSz="914400" rtl="0" eaLnBrk="1" latinLnBrk="0" hangingPunct="1">
      <a:buSzPct val="100000"/>
      <a:buFont typeface="Wingdings"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ms.gov/outreach-and-education/training/cmsnationaltrainingprogram/index.htm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press@cms.hhs.gov"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go.cms.gov/wcmsa"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healthcare.gov/coverage-outside-open-enrollment/"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mymedicare.gov/"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mymedicare.gov/https:/www.mymedicare.gov/"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descr="Programa Nacional de Capacitación Coordinación de Beneficios Módulo de capacitación"/>
          <p:cNvSpPr>
            <a:spLocks noGrp="1" noRot="1" noChangeAspect="1"/>
          </p:cNvSpPr>
          <p:nvPr>
            <p:ph type="sldImg"/>
          </p:nvPr>
        </p:nvSpPr>
        <p:spPr/>
      </p:sp>
      <p:sp>
        <p:nvSpPr>
          <p:cNvPr id="3" name="Notes Placeholder 2"/>
          <p:cNvSpPr>
            <a:spLocks noGrp="1"/>
          </p:cNvSpPr>
          <p:nvPr>
            <p:ph type="body" idx="1"/>
          </p:nvPr>
        </p:nvSpPr>
        <p:spPr>
          <a:xfrm>
            <a:off x="761651" y="4398134"/>
            <a:ext cx="5718680" cy="4154341"/>
          </a:xfrm>
        </p:spPr>
        <p:txBody>
          <a:bodyPr>
            <a:normAutofit/>
          </a:bodyPr>
          <a:lstStyle/>
          <a:p>
            <a:pPr>
              <a:spcBef>
                <a:spcPts val="609"/>
              </a:spcBef>
              <a:defRPr/>
            </a:pPr>
            <a:r>
              <a:rPr dirty="0" smtClean="0"/>
              <a:t>El módulo 5 explica la Coordinación de Beneficios cuando las personas tienen Medicare y algunos otros tipos de cobertura de salud. </a:t>
            </a:r>
          </a:p>
          <a:p>
            <a:pPr>
              <a:spcBef>
                <a:spcPts val="609"/>
              </a:spcBef>
            </a:pPr>
            <a:r>
              <a:rPr dirty="0" smtClean="0"/>
              <a:t>Este módulo de capacitación fue desarrollado y aprobado por los Centros de Servicios de Medicare y Medicaid (CMS), la agencia federal que administra Medicare, Medicaid, el Programa de Seguro Médico para Niños (CHIP) y el Mercado de Seguros Médicos facilitado por el gobierno federal. </a:t>
            </a:r>
            <a:endParaRPr lang="es-US" dirty="0" smtClean="0"/>
          </a:p>
          <a:p>
            <a:pPr>
              <a:spcBef>
                <a:spcPts val="609"/>
              </a:spcBef>
            </a:pPr>
            <a:r>
              <a:rPr dirty="0" smtClean="0"/>
              <a:t>La información en este módulo fue corregida a partir de mayo de 2015. Para confirmar si hay una versión actualizada, visite </a:t>
            </a:r>
            <a:r>
              <a:rPr lang="en-US" u="sng" dirty="0">
                <a:hlinkClick r:id="rId3"/>
              </a:rPr>
              <a:t>CMS.gov/outreach-and-education/training/cmsnationaltrainingprogram/index.html</a:t>
            </a:r>
            <a:r>
              <a:rPr dirty="0" smtClean="0"/>
              <a:t>. </a:t>
            </a:r>
          </a:p>
          <a:p>
            <a:pPr>
              <a:spcBef>
                <a:spcPts val="609"/>
              </a:spcBef>
            </a:pPr>
            <a:r>
              <a:rPr dirty="0" smtClean="0"/>
              <a:t>El Programa de Capacitación Nacional de CMS ofrece este documento como recurso informativo para nuestros socios. No se trata de un documento legal ni tiene como finalidad estar dirigido a la prensa. Los medios de prensa se pueden comunicar con la Oficina de Medios de CMS a </a:t>
            </a:r>
            <a:r>
              <a:rPr lang="en-US" u="sng" dirty="0">
                <a:hlinkClick r:id="rId4"/>
              </a:rPr>
              <a:t>press@cms.hhs.gov</a:t>
            </a:r>
            <a:r>
              <a:rPr dirty="0" smtClean="0"/>
              <a:t>. Las normas oficiales del programa de Medicare están descritas en las leyes, reglamentos y disposiciones correspondientes.</a:t>
            </a:r>
          </a:p>
          <a:p>
            <a:r>
              <a:rPr dirty="0" smtClean="0"/>
              <a:t> </a:t>
            </a:r>
            <a:endParaRPr lang="es-US" dirty="0" smtClean="0"/>
          </a:p>
          <a:p>
            <a:pPr>
              <a:spcBef>
                <a:spcPts val="610"/>
              </a:spcBef>
              <a:defRPr/>
            </a:pPr>
            <a:r>
              <a:rPr dirty="0" smtClean="0"/>
              <a:t> </a:t>
            </a:r>
          </a:p>
        </p:txBody>
      </p:sp>
      <p:sp>
        <p:nvSpPr>
          <p:cNvPr id="5" name="Slide Number Placeholder 4"/>
          <p:cNvSpPr>
            <a:spLocks noGrp="1"/>
          </p:cNvSpPr>
          <p:nvPr>
            <p:ph type="sldNum" sz="quarter" idx="11"/>
          </p:nvPr>
        </p:nvSpPr>
        <p:spPr/>
        <p:txBody>
          <a:bodyPr/>
          <a:lstStyle/>
          <a:p>
            <a:fld id="{1EE756C9-CD94-4B89-9ABD-F9ADC3002E16}" type="slidenum">
              <a:rPr lang="en-US" smtClean="0"/>
              <a:pPr/>
              <a:t>1</a:t>
            </a:fld>
            <a:endParaRPr lang="es-US" dirty="0"/>
          </a:p>
        </p:txBody>
      </p:sp>
    </p:spTree>
    <p:extLst>
      <p:ext uri="{BB962C8B-B14F-4D97-AF65-F5344CB8AC3E}">
        <p14:creationId xmlns:p14="http://schemas.microsoft.com/office/powerpoint/2010/main" val="24611060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656483" y="4409257"/>
            <a:ext cx="5689501" cy="3994062"/>
          </a:xfrm>
        </p:spPr>
        <p:txBody>
          <a:bodyPr>
            <a:noAutofit/>
          </a:bodyPr>
          <a:lstStyle/>
          <a:p>
            <a:pPr>
              <a:spcBef>
                <a:spcPts val="609"/>
              </a:spcBef>
            </a:pPr>
            <a:r>
              <a:rPr dirty="0" smtClean="0"/>
              <a:t>El programa de Coordinación de Beneficios identifica los beneficios de salud disponibles para el beneficiario de Medicare y coordina el proceso de pago para evitar el pago incorrecto de beneficios Medicare. </a:t>
            </a:r>
            <a:endParaRPr lang="es-US" dirty="0" smtClean="0"/>
          </a:p>
          <a:p>
            <a:pPr marL="0" lvl="2" indent="0">
              <a:buNone/>
              <a:defRPr/>
            </a:pPr>
            <a:r>
              <a:rPr dirty="0" smtClean="0"/>
              <a:t>Se comparte la fecha de vigencia de Medicare con otros pagadores y se transmite la reclamación paga de Medicare a las compañías de seguro suplementarias para que realicen el pago secundario. Se debe poner en vigencia un acuerdo entre los Centros de Servicio de Medicare y Medicaid (CMS), el Centro de Recuperación y Coordinación de Beneficios (BCRC) y las compañías de seguro privadas para que el contratista envíe automáticamente las reclamaciones médicas. Cuando no exista este acuerdo, se solicita a la persona que tenga Medicare que coordine el pago suplementario o secundario de beneficios con la compañía de seguros que eventualmente tenga, además de Medicare. Los planes garantizan que la suma pagada en situaciones de cobertura doble no exceda el 100% del total de la reclamación, para evitar pagos duplicados.</a:t>
            </a:r>
            <a:endParaRPr lang="es-US" dirty="0"/>
          </a:p>
          <a:p>
            <a:pPr>
              <a:spcBef>
                <a:spcPts val="609"/>
              </a:spcBef>
            </a:pPr>
            <a:r>
              <a:rPr dirty="0" smtClean="0"/>
              <a:t>El BCRC inicia una investigación cuando sabe que la persona posee otro seguro. La investigación determina si Medicare o el otro seguro tienen responsabilidad primaria para cubrir los costos del cuidado de la salud del beneficiario. El objetivo de reunir información de los MSP es identificar rápidamente las situaciones MSP y garantizar que las partes responsables realicen los pagos correctos. </a:t>
            </a:r>
            <a:endParaRPr lang="es-US" dirty="0"/>
          </a:p>
        </p:txBody>
      </p:sp>
      <p:sp>
        <p:nvSpPr>
          <p:cNvPr id="4" name="Slide Number Placeholder 3"/>
          <p:cNvSpPr>
            <a:spLocks noGrp="1"/>
          </p:cNvSpPr>
          <p:nvPr>
            <p:ph type="sldNum" sz="quarter" idx="11"/>
          </p:nvPr>
        </p:nvSpPr>
        <p:spPr/>
        <p:txBody>
          <a:bodyPr/>
          <a:lstStyle/>
          <a:p>
            <a:fld id="{1EE756C9-CD94-4B89-9ABD-F9ADC3002E16}" type="slidenum">
              <a:rPr lang="en-US" smtClean="0"/>
              <a:pPr/>
              <a:t>10</a:t>
            </a:fld>
            <a:endParaRPr lang="es-US" dirty="0"/>
          </a:p>
        </p:txBody>
      </p:sp>
    </p:spTree>
    <p:extLst>
      <p:ext uri="{BB962C8B-B14F-4D97-AF65-F5344CB8AC3E}">
        <p14:creationId xmlns:p14="http://schemas.microsoft.com/office/powerpoint/2010/main" val="1098391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Rot="1" noChangeAspect="1" noChangeArrowheads="1" noTextEdit="1"/>
          </p:cNvSpPr>
          <p:nvPr>
            <p:ph type="sldImg"/>
          </p:nvPr>
        </p:nvSpPr>
        <p:spPr bwMode="auto">
          <a:xfrm>
            <a:off x="1212850" y="693738"/>
            <a:ext cx="4616450" cy="3462337"/>
          </a:xfrm>
          <a:noFill/>
          <a:ln>
            <a:solidFill>
              <a:srgbClr val="000000"/>
            </a:solidFill>
            <a:miter lim="800000"/>
            <a:headEnd/>
            <a:tailEnd/>
          </a:ln>
        </p:spPr>
      </p:sp>
      <p:sp>
        <p:nvSpPr>
          <p:cNvPr id="81924" name="Rectangle 3"/>
          <p:cNvSpPr>
            <a:spLocks noGrp="1" noChangeArrowheads="1"/>
          </p:cNvSpPr>
          <p:nvPr>
            <p:ph type="body" idx="1"/>
          </p:nvPr>
        </p:nvSpPr>
        <p:spPr bwMode="auto">
          <a:xfrm>
            <a:off x="834231" y="4465640"/>
            <a:ext cx="5251847" cy="4156845"/>
          </a:xfrm>
          <a:noFill/>
        </p:spPr>
        <p:txBody>
          <a:bodyPr wrap="square" numCol="1" anchor="t" anchorCtr="0" compatLnSpc="1">
            <a:prstTxWarp prst="textNoShape">
              <a:avLst/>
            </a:prstTxWarp>
            <a:normAutofit/>
          </a:bodyPr>
          <a:lstStyle/>
          <a:p>
            <a:pPr>
              <a:spcBef>
                <a:spcPts val="609"/>
              </a:spcBef>
              <a:spcAft>
                <a:spcPts val="602"/>
              </a:spcAft>
            </a:pPr>
            <a:r>
              <a:rPr lang="en-US" dirty="0" smtClean="0">
                <a:solidFill>
                  <a:schemeClr val="tx1"/>
                </a:solidFill>
              </a:rPr>
              <a:t>Compruebe su conocimiento— Pregunta 1</a:t>
            </a:r>
          </a:p>
          <a:p>
            <a:pPr>
              <a:spcBef>
                <a:spcPts val="609"/>
              </a:spcBef>
              <a:defRPr/>
            </a:pPr>
            <a:r>
              <a:rPr lang="en-US" dirty="0" smtClean="0">
                <a:solidFill>
                  <a:prstClr val="black"/>
                </a:solidFill>
              </a:rPr>
              <a:t>¿Cuántos pagadores posibles diferentes podría haber para una reclamación de seguro?</a:t>
            </a:r>
          </a:p>
          <a:p>
            <a:pPr marL="176853" indent="-176853">
              <a:spcBef>
                <a:spcPts val="609"/>
              </a:spcBef>
              <a:buFont typeface="+mj-lt"/>
              <a:buAutoNum type="alphaLcPeriod"/>
              <a:defRPr/>
            </a:pPr>
            <a:r>
              <a:rPr lang="en-US" dirty="0" smtClean="0">
                <a:solidFill>
                  <a:prstClr val="black"/>
                </a:solidFill>
              </a:rPr>
              <a:t>Uno</a:t>
            </a:r>
          </a:p>
          <a:p>
            <a:pPr marL="176853" indent="-176853">
              <a:spcBef>
                <a:spcPts val="609"/>
              </a:spcBef>
              <a:buFont typeface="+mj-lt"/>
              <a:buAutoNum type="alphaLcPeriod"/>
              <a:defRPr/>
            </a:pPr>
            <a:r>
              <a:rPr lang="en-US" dirty="0" smtClean="0">
                <a:solidFill>
                  <a:prstClr val="black"/>
                </a:solidFill>
              </a:rPr>
              <a:t>Dos</a:t>
            </a:r>
          </a:p>
          <a:p>
            <a:pPr marL="176853" indent="-176853">
              <a:spcBef>
                <a:spcPts val="609"/>
              </a:spcBef>
              <a:buFont typeface="+mj-lt"/>
              <a:buAutoNum type="alphaLcPeriod"/>
              <a:defRPr/>
            </a:pPr>
            <a:r>
              <a:rPr lang="en-US" dirty="0" smtClean="0">
                <a:solidFill>
                  <a:prstClr val="black"/>
                </a:solidFill>
              </a:rPr>
              <a:t>Tres</a:t>
            </a:r>
          </a:p>
          <a:p>
            <a:pPr>
              <a:spcBef>
                <a:spcPts val="609"/>
              </a:spcBef>
            </a:pPr>
            <a:r>
              <a:rPr lang="en-US" b="1" dirty="0" smtClean="0"/>
              <a:t>Respuesta: c. Tres</a:t>
            </a:r>
            <a:r>
              <a:rPr dirty="0" smtClean="0"/>
              <a:t> El pagador primario paga lo que debe por sus facturas en primer lugar y luego su proveedor envía el resto para que pague el pagador secundario. En algunos casos puede haber un tercer pagador.</a:t>
            </a:r>
          </a:p>
        </p:txBody>
      </p:sp>
      <p:sp>
        <p:nvSpPr>
          <p:cNvPr id="3" name="Slide Number Placeholder 2"/>
          <p:cNvSpPr>
            <a:spLocks noGrp="1"/>
          </p:cNvSpPr>
          <p:nvPr>
            <p:ph type="sldNum" sz="quarter" idx="11"/>
          </p:nvPr>
        </p:nvSpPr>
        <p:spPr/>
        <p:txBody>
          <a:bodyPr/>
          <a:lstStyle/>
          <a:p>
            <a:fld id="{1EE756C9-CD94-4B89-9ABD-F9ADC3002E16}" type="slidenum">
              <a:rPr lang="en-US" smtClean="0"/>
              <a:pPr/>
              <a:t>11</a:t>
            </a:fld>
            <a:endParaRPr lang="es-US" dirty="0"/>
          </a:p>
        </p:txBody>
      </p:sp>
    </p:spTree>
    <p:extLst>
      <p:ext uri="{BB962C8B-B14F-4D97-AF65-F5344CB8AC3E}">
        <p14:creationId xmlns:p14="http://schemas.microsoft.com/office/powerpoint/2010/main" val="3188062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xfrm>
            <a:off x="875313" y="4387776"/>
            <a:ext cx="5251847" cy="4154341"/>
          </a:xfrm>
          <a:noFill/>
        </p:spPr>
        <p:txBody>
          <a:bodyPr wrap="square" numCol="1" anchor="t" anchorCtr="0" compatLnSpc="1">
            <a:prstTxWarp prst="textNoShape">
              <a:avLst/>
            </a:prstTxWarp>
          </a:bodyPr>
          <a:lstStyle/>
          <a:p>
            <a:pPr>
              <a:spcBef>
                <a:spcPts val="609"/>
              </a:spcBef>
            </a:pPr>
            <a:r>
              <a:rPr dirty="0" smtClean="0"/>
              <a:t>La Lección 2, "Coordinación de la Cobertura de Salud", explica lo siguiente:</a:t>
            </a:r>
          </a:p>
          <a:p>
            <a:pPr marL="186949" indent="-186949">
              <a:spcBef>
                <a:spcPts val="609"/>
              </a:spcBef>
              <a:buFont typeface="Wingdings" panose="05000000000000000000" pitchFamily="2" charset="2"/>
              <a:buChar char="§"/>
            </a:pPr>
            <a:r>
              <a:rPr dirty="0" smtClean="0"/>
              <a:t>Medicare y el Mercado</a:t>
            </a:r>
          </a:p>
          <a:p>
            <a:pPr marL="186949" indent="-186949">
              <a:spcBef>
                <a:spcPts val="609"/>
              </a:spcBef>
              <a:buFont typeface="Wingdings" panose="05000000000000000000" pitchFamily="2" charset="2"/>
              <a:buChar char="§"/>
            </a:pPr>
            <a:r>
              <a:rPr dirty="0" smtClean="0"/>
              <a:t>Consideraciones importantes</a:t>
            </a:r>
            <a:endParaRPr lang="es-US" dirty="0" smtClean="0">
              <a:cs typeface="Arial" charset="0"/>
            </a:endParaRPr>
          </a:p>
          <a:p>
            <a:pPr marL="186949" indent="-186949">
              <a:spcBef>
                <a:spcPts val="609"/>
              </a:spcBef>
              <a:buFont typeface="Wingdings" panose="05000000000000000000" pitchFamily="2" charset="2"/>
              <a:buChar char="§"/>
            </a:pPr>
            <a:r>
              <a:rPr dirty="0" smtClean="0"/>
              <a:t>Cómo identificar al pagador apropiado</a:t>
            </a:r>
          </a:p>
          <a:p>
            <a:pPr marL="186949" indent="-186949">
              <a:spcBef>
                <a:spcPts val="609"/>
              </a:spcBef>
              <a:buFont typeface="Wingdings" panose="05000000000000000000" pitchFamily="2" charset="2"/>
              <a:buChar char="§"/>
            </a:pPr>
            <a:r>
              <a:rPr dirty="0" smtClean="0"/>
              <a:t>Cómo determinar quién paga en primer lugar </a:t>
            </a:r>
          </a:p>
          <a:p>
            <a:pPr marL="233955" indent="-116182">
              <a:spcBef>
                <a:spcPts val="602"/>
              </a:spcBef>
            </a:pPr>
            <a:endParaRPr lang="es-US" dirty="0" smtClean="0">
              <a:cs typeface="Arial" charset="0"/>
            </a:endParaRPr>
          </a:p>
          <a:p>
            <a:pPr>
              <a:buFont typeface="Wingdings" pitchFamily="2" charset="2"/>
              <a:buNone/>
            </a:pPr>
            <a:endParaRPr lang="es-US" dirty="0" smtClean="0">
              <a:cs typeface="Arial" charset="0"/>
            </a:endParaRPr>
          </a:p>
          <a:p>
            <a:pPr>
              <a:buNone/>
            </a:pPr>
            <a:endParaRPr lang="es-US"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12</a:t>
            </a:fld>
            <a:endParaRPr lang="es-US" dirty="0"/>
          </a:p>
        </p:txBody>
      </p:sp>
    </p:spTree>
    <p:extLst>
      <p:ext uri="{BB962C8B-B14F-4D97-AF65-F5344CB8AC3E}">
        <p14:creationId xmlns:p14="http://schemas.microsoft.com/office/powerpoint/2010/main" val="1632827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2213" y="693738"/>
            <a:ext cx="4616450" cy="3462337"/>
          </a:xfrm>
        </p:spPr>
      </p:sp>
      <p:sp>
        <p:nvSpPr>
          <p:cNvPr id="3" name="Notes Placeholder 2"/>
          <p:cNvSpPr>
            <a:spLocks noGrp="1"/>
          </p:cNvSpPr>
          <p:nvPr>
            <p:ph type="body" idx="1"/>
          </p:nvPr>
        </p:nvSpPr>
        <p:spPr/>
        <p:txBody>
          <a:bodyPr>
            <a:normAutofit/>
          </a:bodyPr>
          <a:lstStyle/>
          <a:p>
            <a:pPr>
              <a:spcBef>
                <a:spcPts val="609"/>
              </a:spcBef>
              <a:tabLst>
                <a:tab pos="633402" algn="r"/>
              </a:tabLst>
            </a:pPr>
            <a:r>
              <a:rPr dirty="0" smtClean="0"/>
              <a:t>Medicare no forma parte del Mercado de Seguros Médicos, por lo tanto, si usted tiene Medicare Parte A, no será necesario hacer nada relacionado con el Mercado; se lo considera cubierto. Sin importar cómo obtuvo Medicare, ya sea a través de Medicare Original o de un Plan Medicare Advantage (como una Organización para el Mantenimiento de la Salud o un Proveedor Preferido Medicare), no tendrá que realizar ningún cambio relacionado con el Mercado. Si usted tiene Medicare, es ilegal que alguien le venda un plan del Mercado.</a:t>
            </a:r>
          </a:p>
          <a:p>
            <a:pPr>
              <a:spcBef>
                <a:spcPts val="609"/>
              </a:spcBef>
            </a:pPr>
            <a:r>
              <a:rPr lang="en-US" b="1" dirty="0"/>
              <a:t>AVISO: </a:t>
            </a:r>
            <a:r>
              <a:rPr dirty="0" smtClean="0"/>
              <a:t>Usted podrá tener Medicare y la cobertura de Mercado en curso, sólo si obtuvo su cobertura de Mercado antes de tener Medicare. </a:t>
            </a:r>
          </a:p>
          <a:p>
            <a:r>
              <a:rPr dirty="0" smtClean="0"/>
              <a:t> </a:t>
            </a:r>
          </a:p>
          <a:p>
            <a:endParaRPr lang="es-US" dirty="0" smtClean="0"/>
          </a:p>
          <a:p>
            <a:endParaRPr lang="es-US" dirty="0"/>
          </a:p>
        </p:txBody>
      </p:sp>
      <p:sp>
        <p:nvSpPr>
          <p:cNvPr id="5" name="Slide Number Placeholder 4"/>
          <p:cNvSpPr>
            <a:spLocks noGrp="1"/>
          </p:cNvSpPr>
          <p:nvPr>
            <p:ph type="sldNum" sz="quarter" idx="11"/>
          </p:nvPr>
        </p:nvSpPr>
        <p:spPr/>
        <p:txBody>
          <a:bodyPr/>
          <a:lstStyle/>
          <a:p>
            <a:fld id="{1EE756C9-CD94-4B89-9ABD-F9ADC3002E16}" type="slidenum">
              <a:rPr lang="en-US" smtClean="0">
                <a:solidFill>
                  <a:prstClr val="black"/>
                </a:solidFill>
              </a:rPr>
              <a:pPr/>
              <a:t>13</a:t>
            </a:fld>
            <a:endParaRPr lang="es-US" dirty="0">
              <a:solidFill>
                <a:prstClr val="black"/>
              </a:solidFill>
            </a:endParaRPr>
          </a:p>
        </p:txBody>
      </p:sp>
    </p:spTree>
    <p:extLst>
      <p:ext uri="{BB962C8B-B14F-4D97-AF65-F5344CB8AC3E}">
        <p14:creationId xmlns:p14="http://schemas.microsoft.com/office/powerpoint/2010/main" val="1504973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77031" y="4310168"/>
            <a:ext cx="6248400" cy="4498869"/>
          </a:xfrm>
        </p:spPr>
        <p:txBody>
          <a:bodyPr>
            <a:normAutofit fontScale="92500" lnSpcReduction="10000"/>
          </a:bodyPr>
          <a:lstStyle/>
          <a:p>
            <a:pPr>
              <a:lnSpc>
                <a:spcPct val="110000"/>
              </a:lnSpc>
              <a:spcBef>
                <a:spcPts val="609"/>
              </a:spcBef>
            </a:pPr>
            <a:r>
              <a:rPr dirty="0" smtClean="0"/>
              <a:t>En general, no hay coordinación de beneficios entre Medicare y un Plan de Salud Calificado (QHP) Individual del Mercado que se adquiere a través del Mercado de Seguros Médicos. Hay varios factores importantes que se deben tener en cuenta cuando se toma la decisión de permanecer o no en el QHP, después de inscribirse en Medicare Parte A.</a:t>
            </a:r>
          </a:p>
          <a:p>
            <a:pPr marL="173972" indent="-173972">
              <a:lnSpc>
                <a:spcPct val="110000"/>
              </a:lnSpc>
              <a:spcBef>
                <a:spcPts val="304"/>
              </a:spcBef>
              <a:buFont typeface="Wingdings" panose="05000000000000000000" pitchFamily="2" charset="2"/>
              <a:buChar char="§"/>
            </a:pPr>
            <a:r>
              <a:rPr dirty="0" smtClean="0"/>
              <a:t>El QHP no es un seguro secundario y no se requiere pagar ningún costo para su cobertura, si usted tiene Medicare. </a:t>
            </a:r>
          </a:p>
          <a:p>
            <a:pPr marL="173972" indent="-173972">
              <a:lnSpc>
                <a:spcPct val="110000"/>
              </a:lnSpc>
              <a:spcBef>
                <a:spcPts val="304"/>
              </a:spcBef>
              <a:buFont typeface="Wingdings" panose="05000000000000000000" pitchFamily="2" charset="2"/>
              <a:buChar char="§"/>
            </a:pPr>
            <a:r>
              <a:rPr dirty="0" smtClean="0"/>
              <a:t>La cobertura Individual de Mercado no es una cobertura patrocinada por el empleador y no está relacionada con el empleo actual. Si posee una cobertura de Mercado individual y solamente se inscribió en la Parte A durante el Período de Inscripción Inicial para Medicare, después no podrá inscribirse en la Parte B utilizando el </a:t>
            </a:r>
            <a:r>
              <a:rPr dirty="0" err="1" smtClean="0"/>
              <a:t>Período</a:t>
            </a:r>
            <a:r>
              <a:rPr dirty="0" smtClean="0"/>
              <a:t> Especial</a:t>
            </a:r>
            <a:r>
              <a:rPr lang="en-US" dirty="0" smtClean="0"/>
              <a:t> </a:t>
            </a:r>
            <a:r>
              <a:rPr lang="es-ES_tradnl" dirty="0" smtClean="0"/>
              <a:t>de Inscripción</a:t>
            </a:r>
            <a:r>
              <a:rPr dirty="0" smtClean="0"/>
              <a:t>. Tendrá que esperar hasta el Período de Inscripción General (31 de enero/31 de marzo de cada año) y deberá pagar una multa por inscripción tardía a la Parte B si no se inscribe durante más de 12 meses. </a:t>
            </a:r>
          </a:p>
          <a:p>
            <a:pPr marL="173972" indent="-173972">
              <a:lnSpc>
                <a:spcPct val="110000"/>
              </a:lnSpc>
              <a:spcBef>
                <a:spcPts val="304"/>
              </a:spcBef>
              <a:buFont typeface="Wingdings" panose="05000000000000000000" pitchFamily="2" charset="2"/>
              <a:buChar char="§"/>
            </a:pPr>
            <a:r>
              <a:rPr dirty="0" smtClean="0"/>
              <a:t>Una vez que inicia la Parte A de su cobertura, ya no tendrán vigencia los créditos para impuestos de las primas ni la participación en costos reducidos que hayan calificado a través del Mercado. Esto ocurre porque la Parte A es considerada una cobertura fundamental mínima, no así, la Parte B. </a:t>
            </a:r>
          </a:p>
          <a:p>
            <a:pPr>
              <a:lnSpc>
                <a:spcPct val="110000"/>
              </a:lnSpc>
              <a:spcBef>
                <a:spcPts val="304"/>
              </a:spcBef>
            </a:pPr>
            <a:r>
              <a:rPr dirty="0" smtClean="0"/>
              <a:t>Si tiene que pagar una prima por la Parte A, puede decidir elegir una cobertura del Mercado en lugar de Medicare. Si está pagando una prima por la Parte A, puede cancelar la cobertura de la Parte A y la Parte B y en su lugar, obtener un plan del Mercado. Si solamente tiene la Parte B y tuviera que pagar una prima por la Parte A, puede cancelar la Parte B y en su lugar, obtener un plan del Mercado.</a:t>
            </a:r>
          </a:p>
          <a:p>
            <a:pPr marL="0" lvl="1" indent="0">
              <a:lnSpc>
                <a:spcPct val="110000"/>
              </a:lnSpc>
              <a:spcBef>
                <a:spcPts val="609"/>
              </a:spcBef>
              <a:buNone/>
            </a:pPr>
            <a:r>
              <a:rPr dirty="0" smtClean="0"/>
              <a:t>Solamente las personas inscritas en el Programa de Opciones de Salud para los Pequeños Negocios (SHOP) del Mercado tendrán coordinación de beneficios, porque esa cobertura se basa en el empleo actual. Estas personas poseen la cobertura del plan de salud grupal y Medicare pagará en segundo lugar con respecto a la cobertura QHP. Además, estas personas pueden considerar retrasar su inscripción en la Parte B (sin multa) porque la cobertura patrocinada por el empleador SHOP se basa en el empleo actual.</a:t>
            </a:r>
          </a:p>
        </p:txBody>
      </p:sp>
      <p:sp>
        <p:nvSpPr>
          <p:cNvPr id="4" name="Slide Number Placeholder 3"/>
          <p:cNvSpPr>
            <a:spLocks noGrp="1"/>
          </p:cNvSpPr>
          <p:nvPr>
            <p:ph type="sldNum" sz="quarter" idx="10"/>
          </p:nvPr>
        </p:nvSpPr>
        <p:spPr/>
        <p:txBody>
          <a:bodyPr/>
          <a:lstStyle/>
          <a:p>
            <a:fld id="{1EE756C9-CD94-4B89-9ABD-F9ADC3002E16}" type="slidenum">
              <a:rPr lang="en-US" smtClean="0">
                <a:solidFill>
                  <a:prstClr val="black"/>
                </a:solidFill>
              </a:rPr>
              <a:pPr/>
              <a:t>14</a:t>
            </a:fld>
            <a:endParaRPr lang="es-US" dirty="0">
              <a:solidFill>
                <a:prstClr val="black"/>
              </a:solidFill>
            </a:endParaRPr>
          </a:p>
        </p:txBody>
      </p:sp>
    </p:spTree>
    <p:extLst>
      <p:ext uri="{BB962C8B-B14F-4D97-AF65-F5344CB8AC3E}">
        <p14:creationId xmlns:p14="http://schemas.microsoft.com/office/powerpoint/2010/main" val="1841766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4211" name="Rectangle 3"/>
          <p:cNvSpPr>
            <a:spLocks noGrp="1" noChangeArrowheads="1"/>
          </p:cNvSpPr>
          <p:nvPr>
            <p:ph type="body" idx="1"/>
          </p:nvPr>
        </p:nvSpPr>
        <p:spPr bwMode="auto">
          <a:xfrm>
            <a:off x="529431" y="4237038"/>
            <a:ext cx="6084007" cy="4537233"/>
          </a:xfrm>
        </p:spPr>
        <p:txBody>
          <a:bodyPr wrap="square" numCol="1" anchor="t" anchorCtr="0" compatLnSpc="1">
            <a:prstTxWarp prst="textNoShape">
              <a:avLst/>
            </a:prstTxWarp>
            <a:noAutofit/>
          </a:bodyPr>
          <a:lstStyle/>
          <a:p>
            <a:pPr>
              <a:spcBef>
                <a:spcPts val="609"/>
              </a:spcBef>
            </a:pPr>
            <a:r>
              <a:rPr dirty="0" smtClean="0"/>
              <a:t>Como se mencionó anteriormente, las personas inscritas en Medicare que tienen planes jubilatorios del empleador o del sindicato con cobertura de medicamentos recetados deben considerar las opciones cuidadosamente. Las necesidades de una persona pueden variar de un año a otro de acuerdo a ciertos factores, como el estado de salud y financiero. Las opciones que ofrecen los planes para jubilados del empleador o sindicato también pueden variar cada año. La ley exige que cada plan indique a sus miembros cómo trabaja con la cobertura de medicamentos recetados de Medicare. Si una persona que tiene Medicare pierde la cobertura acreditable para medicamentos, tendrá 63 días para inscribirse en la Parte D de un plan sin incurrir en multa por inscripción tardía. Para información que incluya cómo trabaja con la cobertura de medicamentos de Medicare, comuníquese con el administrador de los beneficios del plan de salud grupal. La cobertura acreditable es una cobertura que, en promedio, debería pagar al menos la cobertura de medicamentos recetados estándar de Medicare.</a:t>
            </a:r>
          </a:p>
          <a:p>
            <a:pPr>
              <a:spcBef>
                <a:spcPts val="609"/>
              </a:spcBef>
            </a:pPr>
            <a:r>
              <a:rPr dirty="0" smtClean="0"/>
              <a:t>Cuando se toma la decisión de mantener o cancelar la cobertura del empleador o plan jubilatorio sindical, hay algunos puntos importantes que se deben considerar:</a:t>
            </a:r>
          </a:p>
          <a:p>
            <a:pPr lvl="1" eaLnBrk="0" hangingPunct="0"/>
            <a:r>
              <a:rPr dirty="0" smtClean="0"/>
              <a:t>La mayoría de los planes del empleador/sindicales para jubilados ofrecen coberturas para recetas similares a la cobertura de medicamentos de Medicare y</a:t>
            </a:r>
            <a:r>
              <a:rPr lang="en-US" dirty="0" smtClean="0"/>
              <a:t>,</a:t>
            </a:r>
            <a:r>
              <a:rPr dirty="0" smtClean="0"/>
              <a:t> a menudo, amplias opciones de hospitalización y seguro médico para toda la familia, lo cual reviste particular importancia para aquellos que padecen una enfermedad crónica o tienen hospitalizaciones frecuentes.</a:t>
            </a:r>
          </a:p>
          <a:p>
            <a:pPr lvl="1" eaLnBrk="0" hangingPunct="0"/>
            <a:r>
              <a:rPr dirty="0" smtClean="0"/>
              <a:t>Si cancela la cobertura de salud grupal para jubilados, no podrá recuperarla nuevamente.</a:t>
            </a:r>
          </a:p>
          <a:p>
            <a:pPr lvl="1" eaLnBrk="0" hangingPunct="0"/>
            <a:r>
              <a:rPr dirty="0" smtClean="0"/>
              <a:t>Si cancela la cobertura para medicamentos, también perderá la cobertura de hospital y de médico.</a:t>
            </a:r>
          </a:p>
          <a:p>
            <a:pPr lvl="1" eaLnBrk="0" hangingPunct="0"/>
            <a:r>
              <a:rPr dirty="0" smtClean="0"/>
              <a:t>Los miembros de la familia cubiertos con la misma póliza también se verán afectados, por lo tanto, cualquier decisión relacionada con la cobertura de medicamentos deberá considerar el estado de salud de toda la familia y sus necesidades de cobertura.</a:t>
            </a:r>
          </a:p>
        </p:txBody>
      </p:sp>
      <p:sp>
        <p:nvSpPr>
          <p:cNvPr id="3" name="Slide Number Placeholder 2"/>
          <p:cNvSpPr>
            <a:spLocks noGrp="1"/>
          </p:cNvSpPr>
          <p:nvPr>
            <p:ph type="sldNum" sz="quarter" idx="11"/>
          </p:nvPr>
        </p:nvSpPr>
        <p:spPr/>
        <p:txBody>
          <a:bodyPr/>
          <a:lstStyle/>
          <a:p>
            <a:fld id="{1EE756C9-CD94-4B89-9ABD-F9ADC3002E16}" type="slidenum">
              <a:rPr lang="en-US" smtClean="0"/>
              <a:pPr/>
              <a:t>15</a:t>
            </a:fld>
            <a:endParaRPr lang="es-US" dirty="0"/>
          </a:p>
        </p:txBody>
      </p:sp>
    </p:spTree>
    <p:extLst>
      <p:ext uri="{BB962C8B-B14F-4D97-AF65-F5344CB8AC3E}">
        <p14:creationId xmlns:p14="http://schemas.microsoft.com/office/powerpoint/2010/main" val="23635125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descr="Chart information included in speakers' notes."/>
          <p:cNvSpPr>
            <a:spLocks noGrp="1" noRot="1" noChangeAspect="1" noTextEdit="1"/>
          </p:cNvSpPr>
          <p:nvPr>
            <p:ph type="sldImg"/>
          </p:nvPr>
        </p:nvSpPr>
        <p:spPr bwMode="auto">
          <a:noFill/>
          <a:ln>
            <a:solidFill>
              <a:srgbClr val="000000"/>
            </a:solidFill>
            <a:miter lim="800000"/>
            <a:headEnd/>
            <a:tailEnd/>
          </a:ln>
        </p:spPr>
      </p:sp>
      <p:sp>
        <p:nvSpPr>
          <p:cNvPr id="3" name="Slide Number Placeholder 2"/>
          <p:cNvSpPr>
            <a:spLocks noGrp="1"/>
          </p:cNvSpPr>
          <p:nvPr>
            <p:ph type="sldNum" sz="quarter" idx="11"/>
          </p:nvPr>
        </p:nvSpPr>
        <p:spPr/>
        <p:txBody>
          <a:bodyPr/>
          <a:lstStyle/>
          <a:p>
            <a:fld id="{1EE756C9-CD94-4B89-9ABD-F9ADC3002E16}" type="slidenum">
              <a:rPr lang="en-US" smtClean="0">
                <a:solidFill>
                  <a:prstClr val="black"/>
                </a:solidFill>
              </a:rPr>
              <a:pPr/>
              <a:t>16</a:t>
            </a:fld>
            <a:endParaRPr lang="es-US" dirty="0">
              <a:solidFill>
                <a:prstClr val="black"/>
              </a:solidFill>
            </a:endParaRPr>
          </a:p>
        </p:txBody>
      </p:sp>
      <p:sp>
        <p:nvSpPr>
          <p:cNvPr id="80899" name="Notes Placeholder 2"/>
          <p:cNvSpPr>
            <a:spLocks noGrp="1"/>
          </p:cNvSpPr>
          <p:nvPr>
            <p:ph type="body" idx="1"/>
          </p:nvPr>
        </p:nvSpPr>
        <p:spPr bwMode="auto">
          <a:xfrm>
            <a:off x="700251" y="4387772"/>
            <a:ext cx="5757578" cy="4309532"/>
          </a:xfrm>
          <a:noFill/>
        </p:spPr>
        <p:txBody>
          <a:bodyPr wrap="square" numCol="1" anchor="t" anchorCtr="0" compatLnSpc="1">
            <a:prstTxWarp prst="textNoShape">
              <a:avLst/>
            </a:prstTxWarp>
            <a:noAutofit/>
          </a:bodyPr>
          <a:lstStyle/>
          <a:p>
            <a:pPr>
              <a:spcBef>
                <a:spcPts val="609"/>
              </a:spcBef>
            </a:pPr>
            <a:r>
              <a:rPr dirty="0" smtClean="0"/>
              <a:t>Es importante identificar si los costos médicos los paga otro seguro con anterioridad o conjuntamente con Medicare. Esta información ayuda al proveedor de servicios médicos a determinar a quién enviar la factura y cómo presentar una reclamación con Medicare. </a:t>
            </a:r>
          </a:p>
          <a:p>
            <a:pPr>
              <a:spcBef>
                <a:spcPts val="609"/>
              </a:spcBef>
            </a:pPr>
            <a:r>
              <a:rPr dirty="0" smtClean="0"/>
              <a:t>Existen muchos beneficios de seguro a los que puede acceder y muchas combinaciones de cobertura de seguro que debe considerar antes de determinar quién paga y cuándo:</a:t>
            </a:r>
          </a:p>
          <a:p>
            <a:pPr marL="175049" lvl="1" indent="-175049" eaLnBrk="0" hangingPunct="0"/>
            <a:r>
              <a:rPr dirty="0" smtClean="0"/>
              <a:t>Medicare</a:t>
            </a:r>
          </a:p>
          <a:p>
            <a:pPr marL="175049" lvl="1" indent="-175049" eaLnBrk="0" hangingPunct="0"/>
            <a:r>
              <a:rPr dirty="0" smtClean="0"/>
              <a:t>Seguro de Responsabilidad Pública</a:t>
            </a:r>
          </a:p>
          <a:p>
            <a:pPr marL="175049" lvl="1" indent="-175049" eaLnBrk="0" hangingPunct="0"/>
            <a:r>
              <a:rPr dirty="0" smtClean="0"/>
              <a:t>Seguro de Responsabilidad Civil</a:t>
            </a:r>
          </a:p>
          <a:p>
            <a:pPr marL="175049" lvl="1" indent="-175049" eaLnBrk="0" hangingPunct="0"/>
            <a:r>
              <a:rPr dirty="0" smtClean="0"/>
              <a:t>Seguros de accidentes del trabajo</a:t>
            </a:r>
          </a:p>
          <a:p>
            <a:pPr marL="175049" lvl="1" indent="-175049" eaLnBrk="0" hangingPunct="0"/>
            <a:r>
              <a:rPr dirty="0" smtClean="0"/>
              <a:t>Programa Federal de Enfermedad Pulmonar Minera</a:t>
            </a:r>
            <a:endParaRPr lang="es-US" dirty="0"/>
          </a:p>
          <a:p>
            <a:pPr marL="175049" lvl="1" indent="-175049" eaLnBrk="0" hangingPunct="0"/>
            <a:r>
              <a:rPr dirty="0" smtClean="0"/>
              <a:t>Ley Ómnibus Consolidada de Reconciliación Presupuestaria </a:t>
            </a:r>
          </a:p>
          <a:p>
            <a:pPr marL="175049" lvl="1" indent="-175049" eaLnBrk="0" hangingPunct="0"/>
            <a:r>
              <a:rPr dirty="0" smtClean="0"/>
              <a:t>Plan de </a:t>
            </a:r>
            <a:r>
              <a:rPr dirty="0" err="1" smtClean="0"/>
              <a:t>Salud</a:t>
            </a:r>
            <a:r>
              <a:rPr dirty="0" smtClean="0"/>
              <a:t>  Grupal para jubilados</a:t>
            </a:r>
          </a:p>
          <a:p>
            <a:pPr marL="175049" lvl="1" indent="-175049" eaLnBrk="0" hangingPunct="0"/>
            <a:r>
              <a:rPr dirty="0" smtClean="0"/>
              <a:t>Beneficios para Asuntos de los Veteranos</a:t>
            </a:r>
          </a:p>
          <a:p>
            <a:pPr marL="175049" lvl="1" indent="-175049" eaLnBrk="0" hangingPunct="0"/>
            <a:r>
              <a:rPr dirty="0" smtClean="0"/>
              <a:t>TRICARE for Life</a:t>
            </a:r>
          </a:p>
          <a:p>
            <a:pPr marL="175049" lvl="1" indent="-175049" eaLnBrk="0" hangingPunct="0"/>
            <a:r>
              <a:rPr dirty="0" smtClean="0"/>
              <a:t>Plan de Salud Grupal de Empleadores</a:t>
            </a:r>
          </a:p>
          <a:p>
            <a:pPr>
              <a:spcBef>
                <a:spcPts val="609"/>
              </a:spcBef>
            </a:pPr>
            <a:r>
              <a:rPr dirty="0" smtClean="0"/>
              <a:t>De acuerdo con el tipo de cobertura de seguro adicional de una persona, Medicare puede ser el pagador primario o el pagador secundario de su reclamación, o puede que no le corresponda pagar.</a:t>
            </a:r>
          </a:p>
          <a:p>
            <a:pPr>
              <a:spcBef>
                <a:spcPts val="609"/>
              </a:spcBef>
            </a:pPr>
            <a:endParaRPr lang="es-US" dirty="0" smtClean="0"/>
          </a:p>
        </p:txBody>
      </p:sp>
    </p:spTree>
    <p:extLst>
      <p:ext uri="{BB962C8B-B14F-4D97-AF65-F5344CB8AC3E}">
        <p14:creationId xmlns:p14="http://schemas.microsoft.com/office/powerpoint/2010/main" val="1802370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9091" name="Rectangle 3"/>
          <p:cNvSpPr>
            <a:spLocks noGrp="1" noChangeArrowheads="1"/>
          </p:cNvSpPr>
          <p:nvPr>
            <p:ph type="body" idx="1"/>
          </p:nvPr>
        </p:nvSpPr>
        <p:spPr bwMode="auto">
          <a:xfrm>
            <a:off x="875309" y="4463476"/>
            <a:ext cx="5383145" cy="4157498"/>
          </a:xfrm>
          <a:noFill/>
        </p:spPr>
        <p:txBody>
          <a:bodyPr wrap="square" numCol="1" anchor="t" anchorCtr="0" compatLnSpc="1">
            <a:prstTxWarp prst="textNoShape">
              <a:avLst/>
            </a:prstTxWarp>
          </a:bodyPr>
          <a:lstStyle/>
          <a:p>
            <a:pPr marL="0" lvl="1" indent="0" defTabSz="917444">
              <a:buNone/>
              <a:defRPr/>
            </a:pPr>
            <a:r>
              <a:rPr dirty="0" smtClean="0"/>
              <a:t>La coordinación de beneficios depende de si usted, su cónyuge o miembro de su familia, está empleado o jubilado en la actualidad, y del número de empleados de esa compañía. El programa de Beneficios de Salud para Empleados Federales es un tipo de plan de salud grupal del empleador (EGHP).</a:t>
            </a:r>
          </a:p>
          <a:p>
            <a:pPr>
              <a:spcBef>
                <a:spcPts val="609"/>
              </a:spcBef>
            </a:pPr>
            <a:r>
              <a:rPr dirty="0" smtClean="0"/>
              <a:t>La cobertura EGHP es una cobertura que ofrecen muchos empleadores y sindicatos para los empleados actuales y/o jubilados. También es posible tener una cobertura de salud grupal a través del empleador de su cónyuge o de algún miembro de su familia. Si tiene Medicare y le ofrecen una cobertura a través del EGHP, es posible aceptar o rechazar el plan. El EGHP puede ser un plan de pago por servicio o un plan de atención administrada, como una Organización para el Mantenimiento de la Salud.</a:t>
            </a:r>
          </a:p>
          <a:p>
            <a:pPr>
              <a:spcBef>
                <a:spcPts val="609"/>
              </a:spcBef>
            </a:pPr>
            <a:r>
              <a:rPr dirty="0" smtClean="0"/>
              <a:t>Las empresas con 50 empleados o menos pueden ofrecer el Programa de Opciones de Salud para los Pequeños Negocios (SHOP).</a:t>
            </a:r>
            <a:endParaRPr lang="es-US" dirty="0"/>
          </a:p>
          <a:p>
            <a:pPr>
              <a:spcBef>
                <a:spcPts val="609"/>
              </a:spcBef>
            </a:pPr>
            <a:endParaRPr lang="es-US" dirty="0" smtClean="0">
              <a:solidFill>
                <a:srgbClr val="FF0000"/>
              </a:solidFill>
            </a:endParaRPr>
          </a:p>
        </p:txBody>
      </p:sp>
      <p:sp>
        <p:nvSpPr>
          <p:cNvPr id="3" name="Slide Number Placeholder 2"/>
          <p:cNvSpPr>
            <a:spLocks noGrp="1"/>
          </p:cNvSpPr>
          <p:nvPr>
            <p:ph type="sldNum" sz="quarter" idx="11"/>
          </p:nvPr>
        </p:nvSpPr>
        <p:spPr/>
        <p:txBody>
          <a:bodyPr/>
          <a:lstStyle/>
          <a:p>
            <a:fld id="{1EE756C9-CD94-4B89-9ABD-F9ADC3002E16}" type="slidenum">
              <a:rPr lang="en-US" smtClean="0"/>
              <a:pPr/>
              <a:t>17</a:t>
            </a:fld>
            <a:endParaRPr lang="es-US" dirty="0"/>
          </a:p>
        </p:txBody>
      </p:sp>
    </p:spTree>
    <p:extLst>
      <p:ext uri="{BB962C8B-B14F-4D97-AF65-F5344CB8AC3E}">
        <p14:creationId xmlns:p14="http://schemas.microsoft.com/office/powerpoint/2010/main" val="3136484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5311" y="4310176"/>
            <a:ext cx="5251847" cy="4154341"/>
          </a:xfrm>
        </p:spPr>
        <p:txBody>
          <a:bodyPr>
            <a:normAutofit/>
          </a:bodyPr>
          <a:lstStyle/>
          <a:p>
            <a:pPr>
              <a:spcBef>
                <a:spcPts val="609"/>
              </a:spcBef>
            </a:pPr>
            <a:r>
              <a:rPr dirty="0" smtClean="0"/>
              <a:t>¿Cuándo Medicare paga en primer lugar a aquellos que tienen planes de salud grupal del empleador?</a:t>
            </a:r>
            <a:endParaRPr lang="es-US" dirty="0"/>
          </a:p>
          <a:p>
            <a:pPr lvl="1" eaLnBrk="0" hangingPunct="0"/>
            <a:r>
              <a:rPr dirty="0" smtClean="0"/>
              <a:t>Si tiene 65 años o más y posee cobertura de jubilados</a:t>
            </a:r>
          </a:p>
          <a:p>
            <a:pPr lvl="1" eaLnBrk="0" hangingPunct="0"/>
            <a:r>
              <a:rPr dirty="0" smtClean="0"/>
              <a:t>Si tiene 65 años o más y posee una cobertura EGHP a través de su actual empleo, ya sea suyo o de su cónyuge, y el empleador tiene menos de 20 empleados.</a:t>
            </a:r>
          </a:p>
          <a:p>
            <a:pPr lvl="1" eaLnBrk="0" hangingPunct="0"/>
            <a:r>
              <a:rPr dirty="0" smtClean="0"/>
              <a:t>Si tiene menos de 65 años, padece una incapacidad y está cubierto por un EGHP a través de su empleo actual (ya sea suyo o el de un miembro de su familia) y su empleador tiene menos de 100 empleados</a:t>
            </a:r>
          </a:p>
          <a:p>
            <a:pPr lvl="1" eaLnBrk="0" hangingPunct="0"/>
            <a:r>
              <a:rPr dirty="0" smtClean="0"/>
              <a:t>Si es elegible para Medicare debido a una Enfermedad Renal en Etapa Final (ERSD), tiene cobertura EGHP, ya sea suya o de su cónyuge, y el período de coordinación de 30 meses ha terminado, o si tenía Medicare como cobertura primaria antes de contraer ESRD</a:t>
            </a:r>
          </a:p>
        </p:txBody>
      </p:sp>
      <p:sp>
        <p:nvSpPr>
          <p:cNvPr id="5" name="Slide Number Placeholder 4"/>
          <p:cNvSpPr>
            <a:spLocks noGrp="1"/>
          </p:cNvSpPr>
          <p:nvPr>
            <p:ph type="sldNum" sz="quarter" idx="11"/>
          </p:nvPr>
        </p:nvSpPr>
        <p:spPr/>
        <p:txBody>
          <a:bodyPr/>
          <a:lstStyle/>
          <a:p>
            <a:fld id="{1EE756C9-CD94-4B89-9ABD-F9ADC3002E16}" type="slidenum">
              <a:rPr lang="en-US" smtClean="0">
                <a:solidFill>
                  <a:prstClr val="black"/>
                </a:solidFill>
              </a:rPr>
              <a:pPr/>
              <a:t>18</a:t>
            </a:fld>
            <a:endParaRPr lang="es-US" dirty="0">
              <a:solidFill>
                <a:prstClr val="black"/>
              </a:solidFill>
            </a:endParaRPr>
          </a:p>
        </p:txBody>
      </p:sp>
    </p:spTree>
    <p:extLst>
      <p:ext uri="{BB962C8B-B14F-4D97-AF65-F5344CB8AC3E}">
        <p14:creationId xmlns:p14="http://schemas.microsoft.com/office/powerpoint/2010/main" val="25448743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5311" y="4387776"/>
            <a:ext cx="5251847" cy="4154341"/>
          </a:xfrm>
        </p:spPr>
        <p:txBody>
          <a:bodyPr>
            <a:normAutofit/>
          </a:bodyPr>
          <a:lstStyle/>
          <a:p>
            <a:pPr>
              <a:spcBef>
                <a:spcPts val="609"/>
              </a:spcBef>
            </a:pPr>
            <a:r>
              <a:rPr dirty="0" smtClean="0"/>
              <a:t>Generalmente, Medicare no paga los servicios cuando el diagnóstico indica que otra compañía de seguro puede proporcionar la cobertura, esto incluye lo siguiente:</a:t>
            </a:r>
          </a:p>
          <a:p>
            <a:pPr marL="186949" lvl="1" indent="-186949"/>
            <a:r>
              <a:rPr dirty="0" smtClean="0"/>
              <a:t>Accidentes automovilísticos</a:t>
            </a:r>
          </a:p>
          <a:p>
            <a:pPr marL="186949" lvl="1" indent="-186949"/>
            <a:r>
              <a:rPr dirty="0" smtClean="0"/>
              <a:t>Enfermedad relacionada con la minería (Programa Federal de Enfermedad Pulmonar Minera)</a:t>
            </a:r>
          </a:p>
          <a:p>
            <a:pPr marL="186949" lvl="1" indent="-186949"/>
            <a:r>
              <a:rPr dirty="0" smtClean="0"/>
              <a:t>Responsabilidad civil ante terceros</a:t>
            </a:r>
          </a:p>
          <a:p>
            <a:pPr marL="186949" lvl="1" indent="-186949"/>
            <a:r>
              <a:rPr dirty="0" smtClean="0"/>
              <a:t>Lesión o enfermedad relacionada con el trabajo (Seguros de accidentes del trabajo)</a:t>
            </a:r>
          </a:p>
          <a:p>
            <a:endParaRPr lang="es-US" dirty="0"/>
          </a:p>
        </p:txBody>
      </p:sp>
      <p:sp>
        <p:nvSpPr>
          <p:cNvPr id="5" name="Slide Number Placeholder 4"/>
          <p:cNvSpPr>
            <a:spLocks noGrp="1"/>
          </p:cNvSpPr>
          <p:nvPr>
            <p:ph type="sldNum" sz="quarter" idx="11"/>
          </p:nvPr>
        </p:nvSpPr>
        <p:spPr/>
        <p:txBody>
          <a:bodyPr/>
          <a:lstStyle/>
          <a:p>
            <a:fld id="{1EE756C9-CD94-4B89-9ABD-F9ADC3002E16}" type="slidenum">
              <a:rPr lang="en-US" smtClean="0"/>
              <a:pPr/>
              <a:t>19</a:t>
            </a:fld>
            <a:endParaRPr lang="es-US" dirty="0"/>
          </a:p>
        </p:txBody>
      </p:sp>
    </p:spTree>
    <p:extLst>
      <p:ext uri="{BB962C8B-B14F-4D97-AF65-F5344CB8AC3E}">
        <p14:creationId xmlns:p14="http://schemas.microsoft.com/office/powerpoint/2010/main" val="1915169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xfrm>
            <a:off x="1209675" y="639763"/>
            <a:ext cx="4616450" cy="3462337"/>
          </a:xfrm>
          <a:noFill/>
          <a:ln>
            <a:solidFill>
              <a:srgbClr val="000000"/>
            </a:solidFill>
            <a:miter lim="800000"/>
            <a:headEnd/>
            <a:tailEnd/>
          </a:ln>
        </p:spPr>
      </p:sp>
      <p:sp>
        <p:nvSpPr>
          <p:cNvPr id="95235" name="Notes Placeholder 2"/>
          <p:cNvSpPr>
            <a:spLocks noGrp="1"/>
          </p:cNvSpPr>
          <p:nvPr>
            <p:ph type="body" idx="1"/>
          </p:nvPr>
        </p:nvSpPr>
        <p:spPr bwMode="auto">
          <a:xfrm>
            <a:off x="700252" y="4344814"/>
            <a:ext cx="5601969" cy="4154341"/>
          </a:xfrm>
        </p:spPr>
        <p:txBody>
          <a:bodyPr wrap="square" numCol="1" anchor="t" anchorCtr="0" compatLnSpc="1">
            <a:prstTxWarp prst="textNoShape">
              <a:avLst/>
            </a:prstTxWarp>
          </a:bodyPr>
          <a:lstStyle/>
          <a:p>
            <a:pPr marL="116722" indent="-116722">
              <a:defRPr/>
            </a:pPr>
            <a:r>
              <a:rPr dirty="0" smtClean="0"/>
              <a:t>Esta sesión debe ayudarlo a</a:t>
            </a:r>
          </a:p>
          <a:p>
            <a:pPr lvl="1">
              <a:defRPr/>
            </a:pPr>
            <a:r>
              <a:rPr dirty="0" smtClean="0"/>
              <a:t>Explicar la coordinación de coberturas de salud y medicamentos </a:t>
            </a:r>
          </a:p>
          <a:p>
            <a:pPr lvl="1">
              <a:defRPr/>
            </a:pPr>
            <a:r>
              <a:rPr dirty="0" smtClean="0"/>
              <a:t>Determinar quién paga primero</a:t>
            </a:r>
          </a:p>
          <a:p>
            <a:pPr lvl="1">
              <a:defRPr/>
            </a:pPr>
            <a:r>
              <a:rPr dirty="0" smtClean="0"/>
              <a:t>Identificar en qué lugar obtener más información</a:t>
            </a:r>
          </a:p>
          <a:p>
            <a:pPr marL="359884" lvl="1">
              <a:defRPr/>
            </a:pPr>
            <a:endParaRPr lang="es-US"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2</a:t>
            </a:fld>
            <a:endParaRPr lang="es-US" dirty="0"/>
          </a:p>
        </p:txBody>
      </p:sp>
    </p:spTree>
    <p:extLst>
      <p:ext uri="{BB962C8B-B14F-4D97-AF65-F5344CB8AC3E}">
        <p14:creationId xmlns:p14="http://schemas.microsoft.com/office/powerpoint/2010/main" val="39430775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3187" name="Rectangle 3"/>
          <p:cNvSpPr>
            <a:spLocks noGrp="1" noChangeArrowheads="1"/>
          </p:cNvSpPr>
          <p:nvPr>
            <p:ph type="body" idx="1"/>
          </p:nvPr>
        </p:nvSpPr>
        <p:spPr bwMode="auto">
          <a:xfrm>
            <a:off x="622443" y="4236365"/>
            <a:ext cx="5936495" cy="4267872"/>
          </a:xfrm>
          <a:noFill/>
        </p:spPr>
        <p:txBody>
          <a:bodyPr wrap="square" numCol="1" anchor="t" anchorCtr="0" compatLnSpc="1">
            <a:prstTxWarp prst="textNoShape">
              <a:avLst/>
            </a:prstTxWarp>
            <a:normAutofit fontScale="92500" lnSpcReduction="20000"/>
          </a:bodyPr>
          <a:lstStyle/>
          <a:p>
            <a:pPr>
              <a:lnSpc>
                <a:spcPct val="110000"/>
              </a:lnSpc>
              <a:spcBef>
                <a:spcPts val="609"/>
              </a:spcBef>
            </a:pPr>
            <a:r>
              <a:rPr dirty="0" smtClean="0"/>
              <a:t>El seguro de responsabilidad pública es un seguro que paga el servicio de atención médica resultante de una lesión personal o daño a la propiedad de un tercero, independientemente de quien haya sido el culpable de ocasionarlo. El seguro de responsabilidad pública incluye los siguientes tipos:</a:t>
            </a:r>
          </a:p>
          <a:p>
            <a:pPr lvl="1" eaLnBrk="0" hangingPunct="0">
              <a:lnSpc>
                <a:spcPct val="110000"/>
              </a:lnSpc>
            </a:pPr>
            <a:r>
              <a:rPr dirty="0" smtClean="0"/>
              <a:t>Seguro de automóvil</a:t>
            </a:r>
          </a:p>
          <a:p>
            <a:pPr lvl="1" eaLnBrk="0" hangingPunct="0">
              <a:lnSpc>
                <a:spcPct val="110000"/>
              </a:lnSpc>
            </a:pPr>
            <a:r>
              <a:rPr dirty="0" smtClean="0"/>
              <a:t>Seguro de la vivienda</a:t>
            </a:r>
          </a:p>
          <a:p>
            <a:pPr lvl="1" eaLnBrk="0" hangingPunct="0">
              <a:lnSpc>
                <a:spcPct val="110000"/>
              </a:lnSpc>
            </a:pPr>
            <a:r>
              <a:rPr dirty="0" smtClean="0"/>
              <a:t>Planes de seguro comerciales</a:t>
            </a:r>
          </a:p>
          <a:p>
            <a:pPr>
              <a:lnSpc>
                <a:spcPct val="110000"/>
              </a:lnSpc>
              <a:spcBef>
                <a:spcPts val="609"/>
              </a:spcBef>
            </a:pPr>
            <a:r>
              <a:rPr dirty="0" smtClean="0"/>
              <a:t>Medicare es el pagador secundario cuando exista un seguro de responsabilidad pública. En general, Medicare no pagará los gastos médicos cubiertos por el seguro de responsabilidad pública. Sin embargo, Medicare puede pagar los gastos médicos si se rechaza la reclamación por diferentes razones, excepto si se la considera una reclamación que no corresponda. Medicare realizará el </a:t>
            </a:r>
            <a:r>
              <a:rPr dirty="0" err="1" smtClean="0"/>
              <a:t>pago</a:t>
            </a:r>
            <a:r>
              <a:rPr dirty="0" smtClean="0"/>
              <a:t> </a:t>
            </a:r>
            <a:r>
              <a:rPr dirty="0" err="1" smtClean="0"/>
              <a:t>s</a:t>
            </a:r>
            <a:r>
              <a:rPr lang="en-US" dirty="0" err="1" smtClean="0"/>
              <a:t>ó</a:t>
            </a:r>
            <a:r>
              <a:rPr dirty="0" err="1" smtClean="0"/>
              <a:t>lo</a:t>
            </a:r>
            <a:r>
              <a:rPr dirty="0" smtClean="0"/>
              <a:t> en la medida en que los servicios estén cubiertos por Medicare. Asimismo, si el seguro de responsabilidad pública no paga de inmediato (dentro de los 120 días), Medicare puede realizar un pago condicional. Un pago condicional es aquel por el cual Medicare tiene el derecho de exigir restitución.</a:t>
            </a:r>
          </a:p>
          <a:p>
            <a:pPr>
              <a:lnSpc>
                <a:spcPct val="110000"/>
              </a:lnSpc>
              <a:spcBef>
                <a:spcPts val="609"/>
              </a:spcBef>
            </a:pPr>
            <a:r>
              <a:rPr dirty="0" smtClean="0"/>
              <a:t>El dinero que Medicare utilizó para el pago condicional debe ser reembolsado a Medicare cuando se acceda el seguro de responsabilidad pública. Si Medicare realiza el pago condicional y luego usted cobra la reclamación del seguro, Medicare le exigirá a usted el reembolso del pago condicional. Usted es responsable de asegurarse de que Medicare reciba el reembolso del pago condicional. </a:t>
            </a:r>
          </a:p>
          <a:p>
            <a:pPr marL="0" lvl="2" indent="0">
              <a:lnSpc>
                <a:spcPct val="110000"/>
              </a:lnSpc>
              <a:buNone/>
            </a:pPr>
            <a:r>
              <a:rPr dirty="0" smtClean="0"/>
              <a:t>La ley de Modernización de Medicare de 2003 (P.L. 108-173, Título III, Sec. 301) contiene más estipulaciones que protegen la facultad de Medicare de exigir el reembolso de los pagos condicionales.</a:t>
            </a:r>
          </a:p>
          <a:p>
            <a:pPr marL="0" lvl="2" indent="0">
              <a:lnSpc>
                <a:spcPct val="110000"/>
              </a:lnSpc>
              <a:buNone/>
            </a:pPr>
            <a:r>
              <a:rPr dirty="0" smtClean="0"/>
              <a:t>Los planes Parte D pagarán las recetas cubiertas que no estén relacionadas con el accidente o lesión. </a:t>
            </a:r>
            <a:endParaRPr lang="es-US" dirty="0"/>
          </a:p>
        </p:txBody>
      </p:sp>
      <p:sp>
        <p:nvSpPr>
          <p:cNvPr id="3" name="Slide Number Placeholder 2"/>
          <p:cNvSpPr>
            <a:spLocks noGrp="1"/>
          </p:cNvSpPr>
          <p:nvPr>
            <p:ph type="sldNum" sz="quarter" idx="11"/>
          </p:nvPr>
        </p:nvSpPr>
        <p:spPr/>
        <p:txBody>
          <a:bodyPr/>
          <a:lstStyle/>
          <a:p>
            <a:fld id="{1EE756C9-CD94-4B89-9ABD-F9ADC3002E16}" type="slidenum">
              <a:rPr lang="en-US" smtClean="0"/>
              <a:pPr/>
              <a:t>20</a:t>
            </a:fld>
            <a:endParaRPr lang="es-US" dirty="0"/>
          </a:p>
        </p:txBody>
      </p:sp>
    </p:spTree>
    <p:extLst>
      <p:ext uri="{BB962C8B-B14F-4D97-AF65-F5344CB8AC3E}">
        <p14:creationId xmlns:p14="http://schemas.microsoft.com/office/powerpoint/2010/main" val="33911266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4211" name="Rectangle 3"/>
          <p:cNvSpPr>
            <a:spLocks noGrp="1" noChangeArrowheads="1"/>
          </p:cNvSpPr>
          <p:nvPr>
            <p:ph type="body" idx="1"/>
          </p:nvPr>
        </p:nvSpPr>
        <p:spPr bwMode="auto">
          <a:xfrm>
            <a:off x="605631" y="4409775"/>
            <a:ext cx="5867399" cy="4094462"/>
          </a:xfrm>
          <a:noFill/>
        </p:spPr>
        <p:txBody>
          <a:bodyPr wrap="square" numCol="1" anchor="t" anchorCtr="0" compatLnSpc="1">
            <a:prstTxWarp prst="textNoShape">
              <a:avLst/>
            </a:prstTxWarp>
            <a:normAutofit fontScale="92500" lnSpcReduction="20000"/>
          </a:bodyPr>
          <a:lstStyle/>
          <a:p>
            <a:pPr>
              <a:lnSpc>
                <a:spcPct val="110000"/>
              </a:lnSpc>
              <a:spcBef>
                <a:spcPts val="609"/>
              </a:spcBef>
            </a:pPr>
            <a:r>
              <a:rPr dirty="0" smtClean="0"/>
              <a:t>El seguro de responsabilidad civil es una cobertura que lo protege de reclamaciones que estén fundadas en negligencia, acción inadecuada o inacción y tengan como resultado la lesión de alguien o el daño a una propiedad. El seguro de responsabilidad civil incluye, entre otros, lo siguiente:</a:t>
            </a:r>
          </a:p>
          <a:p>
            <a:pPr lvl="1" eaLnBrk="0" hangingPunct="0">
              <a:lnSpc>
                <a:spcPct val="110000"/>
              </a:lnSpc>
            </a:pPr>
            <a:r>
              <a:rPr dirty="0" smtClean="0"/>
              <a:t>Seguro de responsabilidad civil para vivienda</a:t>
            </a:r>
          </a:p>
          <a:p>
            <a:pPr lvl="1" eaLnBrk="0" hangingPunct="0">
              <a:lnSpc>
                <a:spcPct val="110000"/>
              </a:lnSpc>
            </a:pPr>
            <a:r>
              <a:rPr dirty="0" smtClean="0"/>
              <a:t>Seguro de responsabilidad civil para el automóvil</a:t>
            </a:r>
          </a:p>
          <a:p>
            <a:pPr lvl="1" eaLnBrk="0" hangingPunct="0">
              <a:lnSpc>
                <a:spcPct val="110000"/>
              </a:lnSpc>
            </a:pPr>
            <a:r>
              <a:rPr dirty="0" smtClean="0"/>
              <a:t>Seguro de responsabilidad civil para productos</a:t>
            </a:r>
          </a:p>
          <a:p>
            <a:pPr lvl="1" eaLnBrk="0" hangingPunct="0">
              <a:lnSpc>
                <a:spcPct val="110000"/>
              </a:lnSpc>
            </a:pPr>
            <a:r>
              <a:rPr dirty="0" smtClean="0"/>
              <a:t>Seguro de responsabilidad civil por mala praxis</a:t>
            </a:r>
          </a:p>
          <a:p>
            <a:pPr lvl="1" eaLnBrk="0" hangingPunct="0">
              <a:lnSpc>
                <a:spcPct val="110000"/>
              </a:lnSpc>
            </a:pPr>
            <a:r>
              <a:rPr dirty="0" smtClean="0"/>
              <a:t>Seguro de responsabilidad civil para conductores sin seguro</a:t>
            </a:r>
          </a:p>
          <a:p>
            <a:pPr lvl="1" eaLnBrk="0" hangingPunct="0">
              <a:lnSpc>
                <a:spcPct val="110000"/>
              </a:lnSpc>
            </a:pPr>
            <a:r>
              <a:rPr dirty="0" smtClean="0"/>
              <a:t>Seguro de responsabilidad civil para conductores subasegurados</a:t>
            </a:r>
          </a:p>
          <a:p>
            <a:pPr>
              <a:lnSpc>
                <a:spcPct val="110000"/>
              </a:lnSpc>
              <a:spcBef>
                <a:spcPts val="609"/>
              </a:spcBef>
            </a:pPr>
            <a:r>
              <a:rPr dirty="0" smtClean="0"/>
              <a:t>Medicare es el pagador secundario en los casos en que exista un seguro de responsabilidad civil. Si los profesionales del servicio médico descubren que los servicios que le prestan a una persona pueden pagarse a través de una aseguradora de responsabilidad civil, deben tratar de cobrarle a esa aseguradora antes de facturarle a Medicare. Se solicita a los proveedores que facturen primero a la aseguradora de responsabilidad civil, aunque es posible que la aseguradora no realice el pago de inmediato.</a:t>
            </a:r>
          </a:p>
          <a:p>
            <a:pPr>
              <a:lnSpc>
                <a:spcPct val="110000"/>
              </a:lnSpc>
              <a:spcBef>
                <a:spcPts val="609"/>
              </a:spcBef>
            </a:pPr>
            <a:r>
              <a:rPr dirty="0" smtClean="0"/>
              <a:t>Algunas veces, obtener el pago puede llevar un tiempo largo. Si la compañía de seguro no paga la reclamación de inmediato (por lo general, dentro de los 120 días), su médico u otro proveedor puede facturar a Medicare. Medicare pagará la factura mediante un pago condicional. Un pago condicional es el pago que realiza Medicare por servicios cuyo responsable es otro pagador. Medicare realiza este pago condicional por lo que usted no tendrá que utilizar su propio dinero para pagar la factura. El pago es condicional porque debe ser reembolsado a Medicare cuando se llegue a un acuerdo de pago mediante un juicio o indemnización.</a:t>
            </a:r>
          </a:p>
        </p:txBody>
      </p:sp>
      <p:sp>
        <p:nvSpPr>
          <p:cNvPr id="3" name="Slide Number Placeholder 2"/>
          <p:cNvSpPr>
            <a:spLocks noGrp="1"/>
          </p:cNvSpPr>
          <p:nvPr>
            <p:ph type="sldNum" sz="quarter" idx="11"/>
          </p:nvPr>
        </p:nvSpPr>
        <p:spPr/>
        <p:txBody>
          <a:bodyPr/>
          <a:lstStyle/>
          <a:p>
            <a:fld id="{1EE756C9-CD94-4B89-9ABD-F9ADC3002E16}" type="slidenum">
              <a:rPr lang="en-US" smtClean="0"/>
              <a:pPr/>
              <a:t>21</a:t>
            </a:fld>
            <a:endParaRPr lang="es-US" dirty="0"/>
          </a:p>
        </p:txBody>
      </p:sp>
    </p:spTree>
    <p:extLst>
      <p:ext uri="{BB962C8B-B14F-4D97-AF65-F5344CB8AC3E}">
        <p14:creationId xmlns:p14="http://schemas.microsoft.com/office/powerpoint/2010/main" val="16211018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7283" name="Rectangle 3"/>
          <p:cNvSpPr>
            <a:spLocks noGrp="1" noChangeArrowheads="1"/>
          </p:cNvSpPr>
          <p:nvPr>
            <p:ph type="body" idx="1"/>
          </p:nvPr>
        </p:nvSpPr>
        <p:spPr bwMode="auto">
          <a:xfrm>
            <a:off x="802368" y="4492230"/>
            <a:ext cx="5470673" cy="4157498"/>
          </a:xfrm>
        </p:spPr>
        <p:txBody>
          <a:bodyPr wrap="square" numCol="1" anchor="t" anchorCtr="0" compatLnSpc="1">
            <a:prstTxWarp prst="textNoShape">
              <a:avLst/>
            </a:prstTxWarp>
            <a:noAutofit/>
          </a:bodyPr>
          <a:lstStyle/>
          <a:p>
            <a:pPr>
              <a:spcBef>
                <a:spcPts val="609"/>
              </a:spcBef>
            </a:pPr>
            <a:r>
              <a:rPr dirty="0" smtClean="0"/>
              <a:t>Generalmente, Medicare no pagará una lesión, enfermedad/dolencia cubierta por el seguro de accidentes del trabajo. Si el seguro de accidentes del trabajo rechaza una parte o toda la </a:t>
            </a:r>
            <a:r>
              <a:rPr dirty="0" err="1" smtClean="0"/>
              <a:t>reclamación</a:t>
            </a:r>
            <a:r>
              <a:rPr dirty="0" smtClean="0"/>
              <a:t> </a:t>
            </a:r>
            <a:r>
              <a:rPr lang="en-US" dirty="0" err="1" smtClean="0"/>
              <a:t>alegando</a:t>
            </a:r>
            <a:r>
              <a:rPr dirty="0" smtClean="0"/>
              <a:t> que no está cubierta, se puede presentar una reclamación a Medicare. Medicare puede pagar una reclamación relacionada con un servicio médico o producto cubierto por Medicare si la reclamación no está cubierta por el seguro de accidentes del trabajo.</a:t>
            </a:r>
          </a:p>
          <a:p>
            <a:pPr>
              <a:spcBef>
                <a:spcPts val="609"/>
              </a:spcBef>
            </a:pPr>
            <a:r>
              <a:rPr lang="en-US" dirty="0" smtClean="0">
                <a:solidFill>
                  <a:prstClr val="black"/>
                </a:solidFill>
              </a:rPr>
              <a:t>La reclamación de seguro de accidentes del trabajo se puede resolver a través de acuerdos, juicios o indemnizaciones. </a:t>
            </a:r>
            <a:endParaRPr lang="es-US" dirty="0"/>
          </a:p>
          <a:p>
            <a:pPr>
              <a:defRPr/>
            </a:pPr>
            <a:endParaRPr lang="es-US" i="1"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22</a:t>
            </a:fld>
            <a:endParaRPr lang="es-US" dirty="0"/>
          </a:p>
        </p:txBody>
      </p:sp>
    </p:spTree>
    <p:extLst>
      <p:ext uri="{BB962C8B-B14F-4D97-AF65-F5344CB8AC3E}">
        <p14:creationId xmlns:p14="http://schemas.microsoft.com/office/powerpoint/2010/main" val="31478349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7283" name="Rectangle 3"/>
          <p:cNvSpPr>
            <a:spLocks noGrp="1" noChangeArrowheads="1"/>
          </p:cNvSpPr>
          <p:nvPr>
            <p:ph type="body" idx="1"/>
          </p:nvPr>
        </p:nvSpPr>
        <p:spPr bwMode="auto">
          <a:xfrm>
            <a:off x="519969" y="4492229"/>
            <a:ext cx="6093469" cy="4282042"/>
          </a:xfrm>
        </p:spPr>
        <p:txBody>
          <a:bodyPr wrap="square" numCol="1" anchor="t" anchorCtr="0" compatLnSpc="1">
            <a:prstTxWarp prst="textNoShape">
              <a:avLst/>
            </a:prstTxWarp>
            <a:noAutofit/>
          </a:bodyPr>
          <a:lstStyle/>
          <a:p>
            <a:pPr defTabSz="917459">
              <a:lnSpc>
                <a:spcPct val="110000"/>
              </a:lnSpc>
              <a:spcBef>
                <a:spcPts val="609"/>
              </a:spcBef>
              <a:defRPr/>
            </a:pPr>
            <a:r>
              <a:rPr dirty="0" smtClean="0"/>
              <a:t>El Acuerdo de Cantidad Estipulada Separada para Gastos de Medicare por Compensación Legal por Accidente de Trabajo (WCMSA) es un acuerdo financiero que asigna una parte del dinero depositado al seguro de accidente de trabajo para pagar futuros servicios médicos relacionados con lesiones o enfermedades ocasionadas por un accidente de trabajo. </a:t>
            </a:r>
            <a:endParaRPr lang="es-US" dirty="0" smtClean="0"/>
          </a:p>
          <a:p>
            <a:pPr marL="172024" indent="-172024" defTabSz="917459">
              <a:lnSpc>
                <a:spcPct val="110000"/>
              </a:lnSpc>
              <a:spcBef>
                <a:spcPts val="609"/>
              </a:spcBef>
              <a:buFont typeface="Wingdings" panose="05000000000000000000" pitchFamily="2" charset="2"/>
              <a:buChar char="§"/>
              <a:defRPr/>
            </a:pPr>
            <a:r>
              <a:rPr lang="en-US" dirty="0" smtClean="0">
                <a:solidFill>
                  <a:prstClr val="black"/>
                </a:solidFill>
              </a:rPr>
              <a:t>El dinero depositado en su WCMSA sirve solamente para pagar futuros gastos médicos y/o medicamentos recetados relacionados con una lesión, enfermedad o dolencia producida en el trabajo, y </a:t>
            </a:r>
            <a:r>
              <a:rPr lang="en-US" dirty="0" err="1" smtClean="0">
                <a:solidFill>
                  <a:prstClr val="black"/>
                </a:solidFill>
              </a:rPr>
              <a:t>sólo</a:t>
            </a:r>
            <a:r>
              <a:rPr lang="en-US" dirty="0" smtClean="0">
                <a:solidFill>
                  <a:prstClr val="black"/>
                </a:solidFill>
              </a:rPr>
              <a:t> si el gasto corresponde a un tratamiento que cubra Medicare.</a:t>
            </a:r>
            <a:endParaRPr lang="es-US" dirty="0">
              <a:solidFill>
                <a:prstClr val="black"/>
              </a:solidFill>
            </a:endParaRPr>
          </a:p>
          <a:p>
            <a:pPr marL="172024" indent="-172024" defTabSz="917459">
              <a:lnSpc>
                <a:spcPct val="110000"/>
              </a:lnSpc>
              <a:spcBef>
                <a:spcPts val="609"/>
              </a:spcBef>
              <a:buFont typeface="Wingdings" panose="05000000000000000000" pitchFamily="2" charset="2"/>
              <a:buChar char="§"/>
              <a:defRPr/>
            </a:pPr>
            <a:r>
              <a:rPr lang="en-US" dirty="0">
                <a:solidFill>
                  <a:prstClr val="black"/>
                </a:solidFill>
              </a:rPr>
              <a:t>No es posible utilizar el WCMSA para pagar ninguna otra lesión del trabajo, ni artículo médico ni servicio que Medicare no cubra (por ejemplo, servicios dentales).</a:t>
            </a:r>
          </a:p>
          <a:p>
            <a:pPr marL="172024" lvl="0" indent="-172024" defTabSz="917459">
              <a:lnSpc>
                <a:spcPct val="110000"/>
              </a:lnSpc>
              <a:spcBef>
                <a:spcPts val="609"/>
              </a:spcBef>
              <a:buFont typeface="Wingdings" panose="05000000000000000000" pitchFamily="2" charset="2"/>
              <a:buChar char="§"/>
              <a:defRPr/>
            </a:pPr>
            <a:r>
              <a:rPr lang="en-US" dirty="0" smtClean="0">
                <a:solidFill>
                  <a:prstClr val="black"/>
                </a:solidFill>
              </a:rPr>
              <a:t>Si no está seguro de qué tipo de servicios cubre Medicare, llame al 1-800-MEDICARE (TTY 1-877-486-2048) antes de utilizar el dinero que fue depositado en su WCMSA.</a:t>
            </a:r>
          </a:p>
          <a:p>
            <a:pPr marL="172024" indent="-172024" defTabSz="917459">
              <a:lnSpc>
                <a:spcPct val="110000"/>
              </a:lnSpc>
              <a:spcBef>
                <a:spcPts val="609"/>
              </a:spcBef>
              <a:buFont typeface="Wingdings" panose="05000000000000000000" pitchFamily="2" charset="2"/>
              <a:buChar char="§"/>
              <a:defRPr/>
            </a:pPr>
            <a:r>
              <a:rPr lang="en-US" dirty="0" smtClean="0">
                <a:solidFill>
                  <a:prstClr val="black"/>
                </a:solidFill>
              </a:rPr>
              <a:t>Después de utilizar todo el dinero de WCMSA de manera apropiada, Medicare puede comenzar a pagar los servicios relacionados con una lesión, enfermedad o dolencia cubiertos por Medicare.</a:t>
            </a:r>
          </a:p>
          <a:p>
            <a:pPr marL="0" lvl="2" indent="0" defTabSz="934614" eaLnBrk="0" fontAlgn="base" hangingPunct="0">
              <a:lnSpc>
                <a:spcPct val="110000"/>
              </a:lnSpc>
              <a:spcAft>
                <a:spcPct val="0"/>
              </a:spcAft>
              <a:buNone/>
              <a:defRPr/>
            </a:pPr>
            <a:r>
              <a:rPr dirty="0" smtClean="0"/>
              <a:t>Los </a:t>
            </a:r>
            <a:r>
              <a:rPr lang="en-US" dirty="0">
                <a:solidFill>
                  <a:prstClr val="black"/>
                </a:solidFill>
              </a:rPr>
              <a:t>WCMSA se analizan en detalle en </a:t>
            </a:r>
            <a:r>
              <a:rPr lang="en-US" u="sng" dirty="0">
                <a:solidFill>
                  <a:prstClr val="black"/>
                </a:solidFill>
                <a:hlinkClick r:id="rId3"/>
              </a:rPr>
              <a:t>go.cms.gov/wcmsa</a:t>
            </a:r>
            <a:r>
              <a:rPr lang="en-US" dirty="0">
                <a:solidFill>
                  <a:prstClr val="black"/>
                </a:solidFill>
              </a:rPr>
              <a:t>.</a:t>
            </a:r>
          </a:p>
          <a:p>
            <a:pPr marL="0" lvl="2" indent="0" defTabSz="934614" eaLnBrk="0" fontAlgn="base" hangingPunct="0">
              <a:lnSpc>
                <a:spcPct val="110000"/>
              </a:lnSpc>
              <a:spcAft>
                <a:spcPct val="0"/>
              </a:spcAft>
              <a:buNone/>
              <a:defRPr/>
            </a:pPr>
            <a:r>
              <a:rPr lang="en-US" dirty="0">
                <a:solidFill>
                  <a:prstClr val="black"/>
                </a:solidFill>
              </a:rPr>
              <a:t>Véase la Sección 1862(b)(2) de la Ley de Seguro Social de 1954 (42 USC 1395y(b)(2)).</a:t>
            </a:r>
            <a:endParaRPr lang="es-US" sz="1400" i="1" dirty="0"/>
          </a:p>
        </p:txBody>
      </p:sp>
      <p:sp>
        <p:nvSpPr>
          <p:cNvPr id="3" name="Slide Number Placeholder 2"/>
          <p:cNvSpPr>
            <a:spLocks noGrp="1"/>
          </p:cNvSpPr>
          <p:nvPr>
            <p:ph type="sldNum" sz="quarter" idx="11"/>
          </p:nvPr>
        </p:nvSpPr>
        <p:spPr/>
        <p:txBody>
          <a:bodyPr/>
          <a:lstStyle/>
          <a:p>
            <a:fld id="{1EE756C9-CD94-4B89-9ABD-F9ADC3002E16}" type="slidenum">
              <a:rPr lang="en-US" smtClean="0"/>
              <a:pPr/>
              <a:t>23</a:t>
            </a:fld>
            <a:endParaRPr lang="es-US" dirty="0"/>
          </a:p>
        </p:txBody>
      </p:sp>
    </p:spTree>
    <p:extLst>
      <p:ext uri="{BB962C8B-B14F-4D97-AF65-F5344CB8AC3E}">
        <p14:creationId xmlns:p14="http://schemas.microsoft.com/office/powerpoint/2010/main" val="21818189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p:cNvSpPr>
          <p:nvPr/>
        </p:nvSpPr>
        <p:spPr bwMode="auto">
          <a:xfrm>
            <a:off x="3965846" y="5"/>
            <a:ext cx="3036619" cy="457387"/>
          </a:xfrm>
          <a:prstGeom prst="rect">
            <a:avLst/>
          </a:prstGeom>
          <a:noFill/>
          <a:ln w="12700">
            <a:noFill/>
            <a:miter lim="800000"/>
            <a:headEnd/>
            <a:tailEnd/>
          </a:ln>
        </p:spPr>
        <p:txBody>
          <a:bodyPr wrap="none" lIns="88034" tIns="44018" rIns="88034" bIns="44018" anchor="ctr"/>
          <a:lstStyle/>
          <a:p>
            <a:endParaRPr lang="en-US" dirty="0">
              <a:solidFill>
                <a:prstClr val="black"/>
              </a:solidFill>
            </a:endParaRPr>
          </a:p>
        </p:txBody>
      </p:sp>
      <p:sp>
        <p:nvSpPr>
          <p:cNvPr id="96259" name="Rectangle 3"/>
          <p:cNvSpPr>
            <a:spLocks noChangeArrowheads="1"/>
          </p:cNvSpPr>
          <p:nvPr/>
        </p:nvSpPr>
        <p:spPr bwMode="auto">
          <a:xfrm>
            <a:off x="7" y="8773965"/>
            <a:ext cx="3033450" cy="462119"/>
          </a:xfrm>
          <a:prstGeom prst="rect">
            <a:avLst/>
          </a:prstGeom>
          <a:noFill/>
          <a:ln w="12700">
            <a:noFill/>
            <a:miter lim="800000"/>
            <a:headEnd/>
            <a:tailEnd/>
          </a:ln>
        </p:spPr>
        <p:txBody>
          <a:bodyPr wrap="none" lIns="88034" tIns="44018" rIns="88034" bIns="44018" anchor="ctr"/>
          <a:lstStyle/>
          <a:p>
            <a:endParaRPr lang="en-US" dirty="0">
              <a:solidFill>
                <a:prstClr val="black"/>
              </a:solidFill>
            </a:endParaRPr>
          </a:p>
        </p:txBody>
      </p:sp>
      <p:sp>
        <p:nvSpPr>
          <p:cNvPr id="96260" name="Rectangle 4"/>
          <p:cNvSpPr>
            <a:spLocks noChangeArrowheads="1"/>
          </p:cNvSpPr>
          <p:nvPr/>
        </p:nvSpPr>
        <p:spPr bwMode="auto">
          <a:xfrm>
            <a:off x="7" y="5"/>
            <a:ext cx="3033450" cy="457387"/>
          </a:xfrm>
          <a:prstGeom prst="rect">
            <a:avLst/>
          </a:prstGeom>
          <a:noFill/>
          <a:ln w="12700">
            <a:noFill/>
            <a:miter lim="800000"/>
            <a:headEnd/>
            <a:tailEnd/>
          </a:ln>
        </p:spPr>
        <p:txBody>
          <a:bodyPr wrap="none" lIns="88034" tIns="44018" rIns="88034" bIns="44018" anchor="ctr"/>
          <a:lstStyle/>
          <a:p>
            <a:endParaRPr lang="en-US" dirty="0">
              <a:solidFill>
                <a:prstClr val="black"/>
              </a:solidFill>
            </a:endParaRPr>
          </a:p>
        </p:txBody>
      </p:sp>
      <p:sp>
        <p:nvSpPr>
          <p:cNvPr id="96261" name="Rectangle 5"/>
          <p:cNvSpPr>
            <a:spLocks noGrp="1" noRot="1" noChangeAspect="1" noChangeArrowheads="1" noTextEdit="1"/>
          </p:cNvSpPr>
          <p:nvPr>
            <p:ph type="sldImg"/>
          </p:nvPr>
        </p:nvSpPr>
        <p:spPr bwMode="auto">
          <a:noFill/>
          <a:ln>
            <a:solidFill>
              <a:srgbClr val="000000"/>
            </a:solidFill>
            <a:miter lim="800000"/>
            <a:headEnd/>
            <a:tailEnd/>
          </a:ln>
        </p:spPr>
      </p:sp>
      <p:sp>
        <p:nvSpPr>
          <p:cNvPr id="98310" name="Rectangle 6"/>
          <p:cNvSpPr>
            <a:spLocks noGrp="1" noChangeArrowheads="1"/>
          </p:cNvSpPr>
          <p:nvPr>
            <p:ph type="body" idx="1"/>
          </p:nvPr>
        </p:nvSpPr>
        <p:spPr bwMode="auto">
          <a:xfrm>
            <a:off x="700248" y="4310169"/>
            <a:ext cx="5757581" cy="4441393"/>
          </a:xfrm>
        </p:spPr>
        <p:txBody>
          <a:bodyPr wrap="square" numCol="1" anchor="t" anchorCtr="0" compatLnSpc="1">
            <a:prstTxWarp prst="textNoShape">
              <a:avLst/>
            </a:prstTxWarp>
            <a:noAutofit/>
          </a:bodyPr>
          <a:lstStyle/>
          <a:p>
            <a:pPr>
              <a:spcBef>
                <a:spcPts val="609"/>
              </a:spcBef>
            </a:pPr>
            <a:r>
              <a:rPr dirty="0" smtClean="0"/>
              <a:t>Algunas personas que tienen Medicare pueden obtener beneficios médicos del Programa Federal de Enfermedad Pulmonar Minera para servicios relacionados con enfermedades pulmonares o condiciones causadas por la minería de carbón. Medicare no paga servicios médicos cubiertos en ese programa. Las reclamaciones por enfermedad pulmonar minera se consideran reclamaciones del seguro de accidente del trabajo. Todas las reclamaciones por servicios relacionados con el diagnóstico de enfermedad pulmonar minera son remitidas al Departamento de Trabajo de EE.UU. División Compensación del Trabajador de Minería de Carbón. </a:t>
            </a:r>
          </a:p>
          <a:p>
            <a:pPr>
              <a:spcBef>
                <a:spcPts val="609"/>
              </a:spcBef>
            </a:pPr>
            <a:r>
              <a:rPr dirty="0" smtClean="0"/>
              <a:t>Sin embargo, si los servicios no están relacionados con la enfermedad pulmonar minera, Medicare será el pagador primario si se </a:t>
            </a:r>
            <a:r>
              <a:rPr dirty="0" err="1" smtClean="0"/>
              <a:t>cumplen</a:t>
            </a:r>
            <a:r>
              <a:rPr dirty="0" smtClean="0"/>
              <a:t> lo </a:t>
            </a:r>
            <a:r>
              <a:rPr dirty="0" err="1" smtClean="0"/>
              <a:t>siguiente</a:t>
            </a:r>
            <a:r>
              <a:rPr dirty="0" smtClean="0"/>
              <a:t>:</a:t>
            </a:r>
          </a:p>
          <a:p>
            <a:pPr lvl="1" eaLnBrk="0" hangingPunct="0"/>
            <a:r>
              <a:rPr dirty="0" smtClean="0"/>
              <a:t>No existe ningún otro seguro primario</a:t>
            </a:r>
          </a:p>
          <a:p>
            <a:pPr lvl="1" eaLnBrk="0" hangingPunct="0"/>
            <a:r>
              <a:rPr dirty="0" smtClean="0"/>
              <a:t>La persona es elegible para Medicare</a:t>
            </a:r>
            <a:endParaRPr lang="es-US" dirty="0"/>
          </a:p>
          <a:p>
            <a:pPr lvl="1" eaLnBrk="0" hangingPunct="0"/>
            <a:r>
              <a:rPr dirty="0" smtClean="0"/>
              <a:t>Los servicios están cubiertos por el programa Medicare</a:t>
            </a:r>
          </a:p>
          <a:p>
            <a:pPr>
              <a:spcBef>
                <a:spcPts val="609"/>
              </a:spcBef>
            </a:pPr>
            <a:r>
              <a:rPr dirty="0" smtClean="0"/>
              <a:t>Los beneficiarios del Programa Federal de Enfermedad Pulmonar Minera son elegibles para medicamentos recetados, servicios hospitalarios y ambulatorios, y consultas médicas. Además, se deben cubrir con receta médica el oxígeno domiciliario y otros equipos médicos, el servicio de enfermería domiciliaria y la rehabilitación pulmonar. </a:t>
            </a:r>
          </a:p>
          <a:p>
            <a:pPr>
              <a:spcBef>
                <a:spcPts val="609"/>
              </a:spcBef>
            </a:pPr>
            <a:r>
              <a:rPr dirty="0" smtClean="0"/>
              <a:t>Se asignó un número gratuito 1-800-638-7072 a la oficina responsable de los servicios de tratamiento y diagnóstico médico del Programa Federal de Enfermedad Pulmonar Minera. Los usuarios de TTY deben llamar al 1-877-889-5627. </a:t>
            </a:r>
          </a:p>
        </p:txBody>
      </p:sp>
      <p:sp>
        <p:nvSpPr>
          <p:cNvPr id="3" name="Slide Number Placeholder 2"/>
          <p:cNvSpPr>
            <a:spLocks noGrp="1"/>
          </p:cNvSpPr>
          <p:nvPr>
            <p:ph type="sldNum" sz="quarter" idx="11"/>
          </p:nvPr>
        </p:nvSpPr>
        <p:spPr/>
        <p:txBody>
          <a:bodyPr/>
          <a:lstStyle/>
          <a:p>
            <a:fld id="{1EE756C9-CD94-4B89-9ABD-F9ADC3002E16}" type="slidenum">
              <a:rPr lang="en-US" smtClean="0"/>
              <a:pPr/>
              <a:t>24</a:t>
            </a:fld>
            <a:endParaRPr lang="es-US" dirty="0"/>
          </a:p>
        </p:txBody>
      </p:sp>
    </p:spTree>
    <p:extLst>
      <p:ext uri="{BB962C8B-B14F-4D97-AF65-F5344CB8AC3E}">
        <p14:creationId xmlns:p14="http://schemas.microsoft.com/office/powerpoint/2010/main" val="32962434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7283" name="Rectangle 3"/>
          <p:cNvSpPr>
            <a:spLocks noGrp="1" noChangeArrowheads="1"/>
          </p:cNvSpPr>
          <p:nvPr>
            <p:ph type="body" idx="1"/>
          </p:nvPr>
        </p:nvSpPr>
        <p:spPr bwMode="auto">
          <a:xfrm>
            <a:off x="377031" y="4365695"/>
            <a:ext cx="6172200" cy="4154341"/>
          </a:xfrm>
          <a:noFill/>
        </p:spPr>
        <p:txBody>
          <a:bodyPr wrap="square" numCol="1" anchor="t" anchorCtr="0" compatLnSpc="1">
            <a:prstTxWarp prst="textNoShape">
              <a:avLst/>
            </a:prstTxWarp>
            <a:normAutofit fontScale="92500" lnSpcReduction="20000"/>
          </a:bodyPr>
          <a:lstStyle/>
          <a:p>
            <a:pPr>
              <a:spcBef>
                <a:spcPts val="609"/>
              </a:spcBef>
            </a:pPr>
            <a:r>
              <a:rPr dirty="0" smtClean="0"/>
              <a:t>La Ley Ómnibus Consolidada de Reconciliación Presupuestaria (COBRA) exige a los empleadores que tienen 20 empleados o más que permitan a sus empleados o dependientes mantener su cobertura de médica durante un tiempo después de dejar su plan de salud grupal del empleador, bajo ciertas condiciones. Se la llama "cobertura de continuación" COBRA. La ley se aplica a planes patrocinados por el gobierno local y estatal, y el sector privado, pero no se aplica a los planes patrocinados por el gobierno federal, los gobiernos del Distrito de Columbia, por ningún territorio o posesión de los EE.UU. ni por determinadas organizaciones eclesiásticas. El Programa Federal de Beneficios Médicos del Empleado está sujeto a disposiciones similares de cobertura de </a:t>
            </a:r>
            <a:r>
              <a:rPr dirty="0" err="1" smtClean="0"/>
              <a:t>continuación</a:t>
            </a:r>
            <a:r>
              <a:rPr dirty="0" smtClean="0"/>
              <a:t> tempora</a:t>
            </a:r>
            <a:r>
              <a:rPr lang="en-US" dirty="0" smtClean="0"/>
              <a:t>l</a:t>
            </a:r>
            <a:r>
              <a:rPr dirty="0" smtClean="0"/>
              <a:t> bajo la ampliación de la Ley Federal de Beneficios Médicos del Empleado de 1988.</a:t>
            </a:r>
            <a:endParaRPr lang="es-US" dirty="0"/>
          </a:p>
          <a:p>
            <a:pPr>
              <a:spcBef>
                <a:spcPts val="609"/>
              </a:spcBef>
            </a:pPr>
            <a:r>
              <a:rPr dirty="0" smtClean="0"/>
              <a:t>La cobertura COBRA puede comenzar debido a ciertos hechos, tales como la pérdida del empleo o reducción del horario laboral, divorcio, fallecimiento del empleado, o que un hijo deje de ser dependiente conforme a los términos del plan. Por la pérdida de empleo o reducción del horario laboral, la cobertura COBRA en general continuúa durante 18 meses. Algunos individuos incapacitados y los miembros de su familia sin discapacidad pueden calificar para obtener una extensión de 11 meses de cobertura, de 18 a 29 meses. Otros casos califican para una cobertura de continuidad de hasta 36 meses.</a:t>
            </a:r>
          </a:p>
          <a:p>
            <a:pPr>
              <a:spcBef>
                <a:spcPts val="609"/>
              </a:spcBef>
            </a:pPr>
            <a:r>
              <a:rPr dirty="0" smtClean="0"/>
              <a:t>En general, la cobertura de salud grupal para los participantes de COBRA es más costosa que la cobertura médica para los empleados activos, ya que el participante realiza ambos pagos, su parte y la parte de la prima que pagaba su empleador mientras todavía trabajaba. </a:t>
            </a:r>
            <a:endParaRPr lang="es-US" dirty="0" smtClean="0"/>
          </a:p>
          <a:p>
            <a:r>
              <a:rPr lang="en-US" sz="1200" kern="1200" dirty="0" smtClean="0">
                <a:solidFill>
                  <a:schemeClr val="tx1"/>
                </a:solidFill>
                <a:latin typeface="+mn-lt"/>
              </a:rPr>
              <a:t>Es posible reemplazar la cobertura COBRA por la cobertura de Mercado. Si su cobertura COBRA finaliza fuera del Período anual de Inscripción Abierta del Mercado (1 de noviembre, 2015 – 31 de enero, 2016), puede calificar para el </a:t>
            </a:r>
            <a:r>
              <a:rPr lang="en-US" sz="1200" kern="1200" dirty="0" err="1" smtClean="0">
                <a:solidFill>
                  <a:schemeClr val="tx1"/>
                </a:solidFill>
                <a:latin typeface="+mn-lt"/>
              </a:rPr>
              <a:t>Período</a:t>
            </a:r>
            <a:r>
              <a:rPr lang="en-US" sz="1200" kern="1200" dirty="0" smtClean="0">
                <a:solidFill>
                  <a:schemeClr val="tx1"/>
                </a:solidFill>
                <a:latin typeface="+mn-lt"/>
              </a:rPr>
              <a:t> Especial de </a:t>
            </a:r>
            <a:r>
              <a:rPr lang="en-US" sz="1200" kern="1200" dirty="0" err="1" smtClean="0">
                <a:solidFill>
                  <a:schemeClr val="tx1"/>
                </a:solidFill>
                <a:latin typeface="+mn-lt"/>
              </a:rPr>
              <a:t>Inscripción</a:t>
            </a:r>
            <a:r>
              <a:rPr lang="en-US" sz="1200" kern="1200" dirty="0" smtClean="0">
                <a:solidFill>
                  <a:schemeClr val="tx1"/>
                </a:solidFill>
                <a:latin typeface="+mn-lt"/>
              </a:rPr>
              <a:t> (SEP). Para saber si califica para el SEP, visite </a:t>
            </a:r>
            <a:r>
              <a:rPr lang="en-US" sz="1200" u="sng" kern="1200" dirty="0" smtClean="0">
                <a:solidFill>
                  <a:schemeClr val="tx1"/>
                </a:solidFill>
                <a:latin typeface="+mn-lt"/>
                <a:hlinkClick r:id="rId3"/>
              </a:rPr>
              <a:t>HealthCare.gov/coverage-outside-open-enrollment/</a:t>
            </a:r>
            <a:r>
              <a:rPr lang="en-US" sz="1200" kern="1200" dirty="0" smtClean="0">
                <a:solidFill>
                  <a:schemeClr val="tx1"/>
                </a:solidFill>
                <a:latin typeface="+mn-lt"/>
              </a:rPr>
              <a:t>. Quiere decir que se inscribió en un plan médico privado a través del Mercado fuera de la Inscripción Abierta. Si su cobertura COBRA finaliza antes de lo previsto y se encuentra fuera del Período de Inscripción Abierta, no puede de ninguna manera inscribirse en un plan del Mercado. Durante el Período de Inscripción Abierta, puede cancelar su cobertura COBRA y conseguir un plan a través del Mercado, incluso si su cobertura COBRA no ha finalizado aún.</a:t>
            </a:r>
            <a:r>
              <a:rPr dirty="0"/>
              <a:t/>
            </a:r>
            <a:br>
              <a:rPr dirty="0"/>
            </a:br>
            <a:r>
              <a:rPr lang="en-US" sz="1200" kern="1200" dirty="0" smtClean="0">
                <a:solidFill>
                  <a:schemeClr val="tx1"/>
                </a:solidFill>
                <a:latin typeface="+mn-lt"/>
              </a:rPr>
              <a:t> </a:t>
            </a:r>
            <a:endParaRPr lang="es-US" dirty="0"/>
          </a:p>
        </p:txBody>
      </p:sp>
      <p:sp>
        <p:nvSpPr>
          <p:cNvPr id="3" name="Slide Number Placeholder 2"/>
          <p:cNvSpPr>
            <a:spLocks noGrp="1"/>
          </p:cNvSpPr>
          <p:nvPr>
            <p:ph type="sldNum" sz="quarter" idx="11"/>
          </p:nvPr>
        </p:nvSpPr>
        <p:spPr/>
        <p:txBody>
          <a:bodyPr/>
          <a:lstStyle/>
          <a:p>
            <a:fld id="{1EE756C9-CD94-4B89-9ABD-F9ADC3002E16}" type="slidenum">
              <a:rPr lang="en-US" smtClean="0">
                <a:solidFill>
                  <a:prstClr val="black"/>
                </a:solidFill>
              </a:rPr>
              <a:pPr/>
              <a:t>25</a:t>
            </a:fld>
            <a:endParaRPr lang="es-US" dirty="0">
              <a:solidFill>
                <a:prstClr val="black"/>
              </a:solidFill>
            </a:endParaRPr>
          </a:p>
        </p:txBody>
      </p:sp>
    </p:spTree>
    <p:extLst>
      <p:ext uri="{BB962C8B-B14F-4D97-AF65-F5344CB8AC3E}">
        <p14:creationId xmlns:p14="http://schemas.microsoft.com/office/powerpoint/2010/main" val="14436086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descr="Chart information included in speakers' notes."/>
          <p:cNvSpPr>
            <a:spLocks noGrp="1" noRot="1" noChangeAspect="1"/>
          </p:cNvSpPr>
          <p:nvPr>
            <p:ph type="sldImg"/>
          </p:nvPr>
        </p:nvSpPr>
        <p:spPr>
          <a:xfrm>
            <a:off x="1144588" y="695325"/>
            <a:ext cx="4618037" cy="3463925"/>
          </a:xfrm>
        </p:spPr>
      </p:sp>
      <p:sp>
        <p:nvSpPr>
          <p:cNvPr id="3" name="Notes Placeholder 2"/>
          <p:cNvSpPr>
            <a:spLocks noGrp="1"/>
          </p:cNvSpPr>
          <p:nvPr>
            <p:ph type="body" idx="1"/>
          </p:nvPr>
        </p:nvSpPr>
        <p:spPr>
          <a:xfrm>
            <a:off x="875310" y="4387776"/>
            <a:ext cx="5518244" cy="4154341"/>
          </a:xfrm>
        </p:spPr>
        <p:txBody>
          <a:bodyPr>
            <a:normAutofit/>
          </a:bodyPr>
          <a:lstStyle/>
          <a:p>
            <a:pPr>
              <a:spcBef>
                <a:spcPts val="609"/>
              </a:spcBef>
            </a:pPr>
            <a:r>
              <a:rPr dirty="0" smtClean="0"/>
              <a:t>En general, Medicare paga en primer lugar la cobertura de continuación de la Ley Ómnibus Consolidada de Reconciliación Presupuestaria (COBRA) Medicare paga en segundo lugar la cobertura COBRA a personas que padecen Enfermedad Renal en Etapa Final (ESRD), durante el período de coordinación de 30 meses.</a:t>
            </a:r>
          </a:p>
          <a:p>
            <a:pPr>
              <a:spcBef>
                <a:spcPts val="609"/>
              </a:spcBef>
            </a:pPr>
            <a:r>
              <a:rPr dirty="0" smtClean="0"/>
              <a:t>Antes de elegir la cobertura COBRA, puede ser de utilidad consultar con un consejero del Programa Estatal de Asistencia sobre Seguros de Salud (SHIP) para entender mejor las opciones. Por ejemplo, si una persona que ya tiene Medicare Parte A (Seguro de Hospital) elige COBRA, pero espera para registrarse en Medicare Parte B (Seguro Médico) hasta la última parte del </a:t>
            </a:r>
            <a:r>
              <a:rPr dirty="0" err="1" smtClean="0"/>
              <a:t>Período</a:t>
            </a:r>
            <a:r>
              <a:rPr dirty="0" smtClean="0"/>
              <a:t> Especial </a:t>
            </a:r>
            <a:r>
              <a:rPr lang="es-ES_tradnl" dirty="0" smtClean="0"/>
              <a:t>de Inscripción </a:t>
            </a:r>
            <a:r>
              <a:rPr dirty="0" smtClean="0"/>
              <a:t>de 8 meses, el empleador puede hacerle pagar los servicios que Medicare hubiera cubierto si el empleado se hubiera registrado antes en la Parte B.</a:t>
            </a:r>
          </a:p>
          <a:p>
            <a:pPr>
              <a:spcBef>
                <a:spcPts val="609"/>
              </a:spcBef>
            </a:pPr>
            <a:r>
              <a:rPr dirty="0" smtClean="0"/>
              <a:t>En algunos estados, los consejeros de SHIP también pueden brindar información sobre los plazos establecidos para COBRA y los derechos de renovación garantizada de Medigap en un estado determinado. Los plazos establecidos pueden diferir de acuerdo con la ley </a:t>
            </a:r>
            <a:r>
              <a:rPr dirty="0" err="1" smtClean="0"/>
              <a:t>estatal</a:t>
            </a:r>
            <a:r>
              <a:rPr dirty="0" smtClean="0"/>
              <a:t>.</a:t>
            </a:r>
            <a:r>
              <a:rPr lang="en-US" dirty="0" smtClean="0"/>
              <a:t> </a:t>
            </a:r>
            <a:endParaRPr dirty="0" smtClean="0"/>
          </a:p>
          <a:p>
            <a:pPr>
              <a:spcBef>
                <a:spcPts val="609"/>
              </a:spcBef>
            </a:pPr>
            <a:r>
              <a:rPr dirty="0" smtClean="0"/>
              <a:t>Los planes Medicare Parte D en general pagan primero, antes de la cobertura COBRA, a personas que tienen 65 años o más y a aquellos que tienen una incapacidad.</a:t>
            </a:r>
          </a:p>
          <a:p>
            <a:pPr>
              <a:spcBef>
                <a:spcPts val="609"/>
              </a:spcBef>
            </a:pPr>
            <a:r>
              <a:rPr dirty="0" smtClean="0"/>
              <a:t>Medicare Parte D paga en primer lugar, si tiene COBRA y padece ESRD, una vez que está fuera de los 30 meses del período de coordinación.</a:t>
            </a:r>
            <a:endParaRPr lang="es-US" dirty="0" smtClean="0"/>
          </a:p>
        </p:txBody>
      </p:sp>
      <p:sp>
        <p:nvSpPr>
          <p:cNvPr id="5" name="Slide Number Placeholder 4"/>
          <p:cNvSpPr>
            <a:spLocks noGrp="1"/>
          </p:cNvSpPr>
          <p:nvPr>
            <p:ph type="sldNum" sz="quarter" idx="11"/>
          </p:nvPr>
        </p:nvSpPr>
        <p:spPr/>
        <p:txBody>
          <a:bodyPr/>
          <a:lstStyle/>
          <a:p>
            <a:fld id="{1EE756C9-CD94-4B89-9ABD-F9ADC3002E16}" type="slidenum">
              <a:rPr lang="en-US" smtClean="0"/>
              <a:pPr/>
              <a:t>26</a:t>
            </a:fld>
            <a:endParaRPr lang="es-US" dirty="0"/>
          </a:p>
        </p:txBody>
      </p:sp>
    </p:spTree>
    <p:extLst>
      <p:ext uri="{BB962C8B-B14F-4D97-AF65-F5344CB8AC3E}">
        <p14:creationId xmlns:p14="http://schemas.microsoft.com/office/powerpoint/2010/main" val="30489043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83539" y="4387776"/>
            <a:ext cx="5908329" cy="4154341"/>
          </a:xfrm>
        </p:spPr>
        <p:txBody>
          <a:bodyPr>
            <a:noAutofit/>
          </a:bodyPr>
          <a:lstStyle/>
          <a:p>
            <a:pPr>
              <a:spcBef>
                <a:spcPts val="609"/>
              </a:spcBef>
            </a:pPr>
            <a:r>
              <a:rPr dirty="0" smtClean="0"/>
              <a:t>Si tiene ambos, los beneficios de Veteranos y Medicare, puede acceder a un tratamiento de atención médica en cualquiera de los dos programas. Sin embargo, debe elegir qué beneficio usará cada vez que vea al médico o reciba un servicio de salud (por ejemplo, en un hospital). Medicare no pagará los mismos servicios que fueron autorizados por la cobertura de Asuntos de los Veteranos (VA); del mismo modo, la cobertura VA no pagará los servicios que fueron cubiertos por Medicare. </a:t>
            </a:r>
          </a:p>
          <a:p>
            <a:pPr>
              <a:spcBef>
                <a:spcPts val="609"/>
              </a:spcBef>
            </a:pPr>
            <a:r>
              <a:rPr dirty="0" smtClean="0"/>
              <a:t>Para recibir los servicios VA, debe recibir atención médica en un centro VA </a:t>
            </a:r>
            <a:r>
              <a:rPr b="1" dirty="0" smtClean="0"/>
              <a:t>o</a:t>
            </a:r>
            <a:r>
              <a:rPr dirty="0" smtClean="0"/>
              <a:t> tener servicios autorizados VA para un centro que no sea VA. Los veteranos podrían ser objeto de multas por inscribirse tardíamente en Medicare Parte B, incluso si ya están inscritos en el servicio médico VA. </a:t>
            </a:r>
          </a:p>
          <a:p>
            <a:pPr>
              <a:spcBef>
                <a:spcPts val="609"/>
              </a:spcBef>
            </a:pPr>
            <a:r>
              <a:rPr dirty="0" smtClean="0"/>
              <a:t>Los beneficios VA se otorgan a personas que sirvieron en el servicio activo de las fuerzas armadas </a:t>
            </a:r>
            <a:r>
              <a:rPr b="1" dirty="0" smtClean="0"/>
              <a:t>y</a:t>
            </a:r>
            <a:r>
              <a:rPr dirty="0" smtClean="0"/>
              <a:t> hayan sido dadas de baja honorablemente, o que sean/hayan sido reservistas o miembros de la Guardia Nacional y llamada al servicio activo por orden federal (salvo por razones de entrenamiento) </a:t>
            </a:r>
            <a:r>
              <a:rPr b="1" dirty="0" smtClean="0"/>
              <a:t>y</a:t>
            </a:r>
            <a:r>
              <a:rPr dirty="0" smtClean="0"/>
              <a:t> que hayan completado todo el período de reclutamiento. </a:t>
            </a:r>
          </a:p>
          <a:p>
            <a:pPr>
              <a:spcBef>
                <a:spcPts val="609"/>
              </a:spcBef>
            </a:pPr>
            <a:r>
              <a:rPr dirty="0" smtClean="0"/>
              <a:t>Los veteranos de las Fuerzas Armadas de los EE.UU. pueden ser elegibles para una amplia variedad de programas y servicios otorgados por VA. La elegibilidad para </a:t>
            </a:r>
            <a:r>
              <a:rPr dirty="0" err="1" smtClean="0"/>
              <a:t>recibir</a:t>
            </a:r>
            <a:r>
              <a:rPr dirty="0" smtClean="0"/>
              <a:t> la mayoría de los beneficios VA está basada en la baja del servicio activo del miembro en servicio, a excepción de la baja en condiciones deshonrosas. Servicio activo significa servicio a tiempo completo, que no sea servicio activo para entrenamiento, ya sea como miembro del Ejército, la Armada, la Fuerza Aérea, el Cuerpo especial de Marina, la Guardia Costera o como oficial comisionado del Servicio de Salud Pública, la Administración de los Servicios de las Ciencias del Medio Ambiente, o el Organismo Nacional para el Estudio de los Océanos y la Atmósfera.</a:t>
            </a:r>
            <a:endParaRPr lang="es-US" dirty="0">
              <a:ea typeface="Calibri"/>
              <a:cs typeface="Times New Roman"/>
            </a:endParaRPr>
          </a:p>
        </p:txBody>
      </p:sp>
      <p:sp>
        <p:nvSpPr>
          <p:cNvPr id="5" name="Slide Number Placeholder 4"/>
          <p:cNvSpPr>
            <a:spLocks noGrp="1"/>
          </p:cNvSpPr>
          <p:nvPr>
            <p:ph type="sldNum" sz="quarter" idx="11"/>
          </p:nvPr>
        </p:nvSpPr>
        <p:spPr/>
        <p:txBody>
          <a:bodyPr/>
          <a:lstStyle/>
          <a:p>
            <a:fld id="{1EE756C9-CD94-4B89-9ABD-F9ADC3002E16}" type="slidenum">
              <a:rPr lang="en-US" smtClean="0"/>
              <a:pPr/>
              <a:t>27</a:t>
            </a:fld>
            <a:endParaRPr lang="es-US" dirty="0"/>
          </a:p>
        </p:txBody>
      </p:sp>
    </p:spTree>
    <p:extLst>
      <p:ext uri="{BB962C8B-B14F-4D97-AF65-F5344CB8AC3E}">
        <p14:creationId xmlns:p14="http://schemas.microsoft.com/office/powerpoint/2010/main" val="28374782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2795" y="4310169"/>
            <a:ext cx="6016436" cy="4395967"/>
          </a:xfrm>
        </p:spPr>
        <p:txBody>
          <a:bodyPr>
            <a:normAutofit lnSpcReduction="10000"/>
          </a:bodyPr>
          <a:lstStyle/>
          <a:p>
            <a:pPr>
              <a:spcBef>
                <a:spcPts val="609"/>
              </a:spcBef>
            </a:pPr>
            <a:r>
              <a:rPr dirty="0" smtClean="0"/>
              <a:t>Si tiene Medicare y TRICARE for Life (TFL), Medicare es su seguro primario. TFL funciona como su pagador secundario y reduce su desembolso de efectivo. Los beneficios TFL incluyen la cobertura de coseguro y deducibles de Medicare.</a:t>
            </a:r>
          </a:p>
          <a:p>
            <a:pPr>
              <a:spcBef>
                <a:spcPts val="609"/>
              </a:spcBef>
            </a:pPr>
            <a:r>
              <a:rPr dirty="0" smtClean="0"/>
              <a:t>Si utiliza un proveedor de Medicare, este completará sus reclamaciones con Medicare. Medicare paga su parte y envía de manera electrónica la reclamación al procesador de reclamaciones TFL. TFL paga al proveedor directamente por los servicios cubiertos por TFL. </a:t>
            </a:r>
          </a:p>
          <a:p>
            <a:pPr>
              <a:spcBef>
                <a:spcPts val="609"/>
              </a:spcBef>
            </a:pPr>
            <a:r>
              <a:rPr dirty="0" smtClean="0"/>
              <a:t>Para los servicios cubiertos por ambos Medicare y TFL, Medicare paga en primer lugar y TFL paga el coseguro restante por los servicios cubiertos por TRICARE. </a:t>
            </a:r>
          </a:p>
          <a:p>
            <a:pPr>
              <a:spcBef>
                <a:spcPts val="609"/>
              </a:spcBef>
            </a:pPr>
            <a:r>
              <a:rPr dirty="0" smtClean="0"/>
              <a:t>Por los servicios que cubre TFL pero no cubre Medicare, TFL paga en primer lugar y Medicare no paga nada. El deducible fiscal anual y los costos compartidos están a cargo del beneficiario. </a:t>
            </a:r>
          </a:p>
          <a:p>
            <a:pPr>
              <a:spcBef>
                <a:spcPts val="609"/>
              </a:spcBef>
            </a:pPr>
            <a:r>
              <a:rPr dirty="0" smtClean="0"/>
              <a:t>Por los servicios que cubre Medicare pero no cubre TFL, Medicare paga en primer lugar y TFL no paga nada. El deducible y coseguro de Medicare debe pagarlo el beneficiario. </a:t>
            </a:r>
          </a:p>
          <a:p>
            <a:pPr>
              <a:spcBef>
                <a:spcPts val="609"/>
              </a:spcBef>
            </a:pPr>
            <a:r>
              <a:rPr dirty="0" smtClean="0"/>
              <a:t>Por los servicios que no cubre Medicare ni TFL, Medicare y TFL no pagan nada, y el beneficiario debe abonar la factura completa. </a:t>
            </a:r>
          </a:p>
          <a:p>
            <a:pPr>
              <a:spcBef>
                <a:spcPts val="609"/>
              </a:spcBef>
            </a:pPr>
            <a:r>
              <a:rPr dirty="0" smtClean="0"/>
              <a:t>Cuando reciba servicios de un hospital militar o de cualquier otro proveedor federal, TFL pagará las facturas. En general, Medicare no abona los servicios recibidos de un proveedor federal ni ninguna otra agencia federal.</a:t>
            </a:r>
          </a:p>
          <a:p>
            <a:pPr>
              <a:spcBef>
                <a:spcPts val="609"/>
              </a:spcBef>
            </a:pPr>
            <a:r>
              <a:rPr lang="en-US" b="1" dirty="0" smtClean="0"/>
              <a:t>AVISO: </a:t>
            </a:r>
            <a:r>
              <a:rPr dirty="0" smtClean="0"/>
              <a:t>TFL es una cobertura para todos los beneficiarios TRICARE que tengan tanto Medicare Parte A como Parte B. El personal en servicio activo está cubierto por el seguro TRICARE. La coordinación de beneficios relacionados con TRICARE deben manejarse como cualquier plan de salud grupal del empleador.</a:t>
            </a:r>
            <a:endParaRPr lang="es-US" dirty="0" smtClean="0"/>
          </a:p>
          <a:p>
            <a:pPr>
              <a:spcBef>
                <a:spcPts val="576"/>
              </a:spcBef>
            </a:pPr>
            <a:endParaRPr lang="es-US" dirty="0" smtClean="0"/>
          </a:p>
          <a:p>
            <a:endParaRPr lang="es-US" dirty="0"/>
          </a:p>
        </p:txBody>
      </p:sp>
      <p:sp>
        <p:nvSpPr>
          <p:cNvPr id="5" name="Slide Number Placeholder 4"/>
          <p:cNvSpPr>
            <a:spLocks noGrp="1"/>
          </p:cNvSpPr>
          <p:nvPr>
            <p:ph type="sldNum" sz="quarter" idx="11"/>
          </p:nvPr>
        </p:nvSpPr>
        <p:spPr/>
        <p:txBody>
          <a:bodyPr/>
          <a:lstStyle/>
          <a:p>
            <a:fld id="{1EE756C9-CD94-4B89-9ABD-F9ADC3002E16}" type="slidenum">
              <a:rPr lang="en-US" smtClean="0"/>
              <a:pPr/>
              <a:t>28</a:t>
            </a:fld>
            <a:endParaRPr lang="es-US" dirty="0"/>
          </a:p>
        </p:txBody>
      </p:sp>
    </p:spTree>
    <p:extLst>
      <p:ext uri="{BB962C8B-B14F-4D97-AF65-F5344CB8AC3E}">
        <p14:creationId xmlns:p14="http://schemas.microsoft.com/office/powerpoint/2010/main" val="14904327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Rot="1" noChangeAspect="1" noChangeArrowheads="1" noTextEdit="1"/>
          </p:cNvSpPr>
          <p:nvPr>
            <p:ph type="sldImg"/>
          </p:nvPr>
        </p:nvSpPr>
        <p:spPr bwMode="auto">
          <a:xfrm>
            <a:off x="1212850" y="693738"/>
            <a:ext cx="4616450" cy="3462337"/>
          </a:xfrm>
          <a:noFill/>
          <a:ln>
            <a:solidFill>
              <a:srgbClr val="000000"/>
            </a:solidFill>
            <a:miter lim="800000"/>
            <a:headEnd/>
            <a:tailEnd/>
          </a:ln>
        </p:spPr>
      </p:sp>
      <p:sp>
        <p:nvSpPr>
          <p:cNvPr id="81924" name="Rectangle 3"/>
          <p:cNvSpPr>
            <a:spLocks noGrp="1" noChangeArrowheads="1"/>
          </p:cNvSpPr>
          <p:nvPr>
            <p:ph type="body" idx="1"/>
          </p:nvPr>
        </p:nvSpPr>
        <p:spPr bwMode="auto">
          <a:xfrm>
            <a:off x="466831" y="4463809"/>
            <a:ext cx="6015664" cy="4233497"/>
          </a:xfrm>
          <a:noFill/>
        </p:spPr>
        <p:txBody>
          <a:bodyPr wrap="square" numCol="1" anchor="t" anchorCtr="0" compatLnSpc="1">
            <a:prstTxWarp prst="textNoShape">
              <a:avLst/>
            </a:prstTxWarp>
            <a:normAutofit lnSpcReduction="10000"/>
          </a:bodyPr>
          <a:lstStyle/>
          <a:p>
            <a:pPr defTabSz="934473" fontAlgn="base">
              <a:lnSpc>
                <a:spcPct val="110000"/>
              </a:lnSpc>
              <a:spcBef>
                <a:spcPts val="609"/>
              </a:spcBef>
              <a:spcAft>
                <a:spcPct val="0"/>
              </a:spcAft>
              <a:defRPr/>
            </a:pPr>
            <a:r>
              <a:rPr lang="en-US" dirty="0" smtClean="0">
                <a:solidFill>
                  <a:schemeClr val="tx1"/>
                </a:solidFill>
              </a:rPr>
              <a:t>Compruebe sus conocimientos — Pregunta 2</a:t>
            </a:r>
            <a:endParaRPr lang="es-US" dirty="0" smtClean="0">
              <a:solidFill>
                <a:schemeClr val="tx1"/>
              </a:solidFill>
            </a:endParaRPr>
          </a:p>
          <a:p>
            <a:pPr marL="0" lvl="1" indent="0">
              <a:lnSpc>
                <a:spcPct val="110000"/>
              </a:lnSpc>
              <a:buNone/>
            </a:pPr>
            <a:r>
              <a:rPr dirty="0" smtClean="0"/>
              <a:t>¿Cuál de las siguientes afirmaciones relacionadas con los fondos WCMSA es verdadera?</a:t>
            </a:r>
          </a:p>
          <a:p>
            <a:pPr marL="185570" indent="-185570">
              <a:spcBef>
                <a:spcPts val="609"/>
              </a:spcBef>
              <a:buFont typeface="+mj-lt"/>
              <a:buAutoNum type="alphaLcPeriod"/>
            </a:pPr>
            <a:r>
              <a:rPr dirty="0" smtClean="0"/>
              <a:t>Los fondos WCMSA se pueden utilizar para cubrir todos los gastos médicos</a:t>
            </a:r>
          </a:p>
          <a:p>
            <a:pPr marL="185570" indent="-185570">
              <a:spcBef>
                <a:spcPts val="609"/>
              </a:spcBef>
              <a:buFont typeface="+mj-lt"/>
              <a:buAutoNum type="alphaLcPeriod"/>
            </a:pPr>
            <a:r>
              <a:rPr dirty="0" smtClean="0"/>
              <a:t>Los fondos WCMSA se deben utilizar en el transcurso de 1 año</a:t>
            </a:r>
          </a:p>
          <a:p>
            <a:pPr marL="185570" indent="-185570">
              <a:spcBef>
                <a:spcPts val="609"/>
              </a:spcBef>
              <a:buFont typeface="+mj-lt"/>
              <a:buAutoNum type="alphaLcPeriod"/>
            </a:pPr>
            <a:r>
              <a:rPr dirty="0" smtClean="0"/>
              <a:t>Los fondos WCMSA se pueden utilizar para cubrir todos los gastos de medicamentos recetados </a:t>
            </a:r>
          </a:p>
          <a:p>
            <a:pPr marL="185570" indent="-185570">
              <a:spcBef>
                <a:spcPts val="609"/>
              </a:spcBef>
              <a:buFont typeface="+mj-lt"/>
              <a:buAutoNum type="alphaLcPeriod"/>
            </a:pPr>
            <a:r>
              <a:rPr dirty="0" smtClean="0"/>
              <a:t>Medicare pagará todos los gastos aprobados por Medicare después de que se hayan utilizado todos los fondos WCMSA</a:t>
            </a:r>
          </a:p>
          <a:p>
            <a:pPr marL="185570" indent="-185570">
              <a:spcBef>
                <a:spcPts val="609"/>
              </a:spcBef>
              <a:buFont typeface="+mj-lt"/>
              <a:buAutoNum type="alphaLcPeriod"/>
            </a:pPr>
            <a:r>
              <a:rPr lang="en-US" b="1" dirty="0" smtClean="0"/>
              <a:t>Respuesta: d. Medicare pagará todos los gastos aprobados por Medicare después de que se hayan utilizado todos los fondos WCMSA</a:t>
            </a:r>
          </a:p>
          <a:p>
            <a:pPr defTabSz="917459">
              <a:lnSpc>
                <a:spcPct val="110000"/>
              </a:lnSpc>
              <a:spcBef>
                <a:spcPts val="609"/>
              </a:spcBef>
              <a:defRPr/>
            </a:pPr>
            <a:r>
              <a:rPr lang="en-US" dirty="0" smtClean="0">
                <a:solidFill>
                  <a:prstClr val="black"/>
                </a:solidFill>
              </a:rPr>
              <a:t>¿Por qué la pregunta "a" es incorrecta? Los fondos depositados en su WCMSA son para pagar futuros gastos médicos y/o medicamentos recetados relacionados con una lesión, enfermedad/dolencia laboral que, de otro modo, hubiera sido cubierta por Medicare.</a:t>
            </a:r>
          </a:p>
          <a:p>
            <a:pPr defTabSz="917459">
              <a:lnSpc>
                <a:spcPct val="110000"/>
              </a:lnSpc>
              <a:spcBef>
                <a:spcPts val="609"/>
              </a:spcBef>
              <a:defRPr/>
            </a:pPr>
            <a:r>
              <a:rPr lang="en-US" dirty="0" smtClean="0">
                <a:solidFill>
                  <a:prstClr val="black"/>
                </a:solidFill>
              </a:rPr>
              <a:t>¿Por qué la pregunta "b" es incorrecta? </a:t>
            </a:r>
            <a:r>
              <a:rPr dirty="0" smtClean="0"/>
              <a:t>Los fondos depositados en su WCMSA son para pagar futuros gastos médicos y/o medicamentos recetados relacionados con una lesión, enfermedad/dolencia laboral que, de otro modo, hubiera sido cubierta por Medicare, hasta que esos fondos se hayan gastado ("agotado" o "acabado"). </a:t>
            </a:r>
            <a:endParaRPr lang="es-US" dirty="0">
              <a:solidFill>
                <a:prstClr val="black"/>
              </a:solidFill>
            </a:endParaRPr>
          </a:p>
          <a:p>
            <a:pPr defTabSz="917459">
              <a:lnSpc>
                <a:spcPct val="110000"/>
              </a:lnSpc>
              <a:spcBef>
                <a:spcPts val="609"/>
              </a:spcBef>
              <a:defRPr/>
            </a:pPr>
            <a:r>
              <a:rPr lang="en-US" dirty="0" smtClean="0">
                <a:solidFill>
                  <a:prstClr val="black"/>
                </a:solidFill>
              </a:rPr>
              <a:t>¿Por qué la pregunta "c" es incorrecta? No es posible utilizar el WCMSA para pagar medicamentos recetados que no estén relacionados con una lesión o enfermedad laboral.</a:t>
            </a:r>
            <a:endParaRPr lang="es-US" i="1"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29</a:t>
            </a:fld>
            <a:endParaRPr lang="es-US" dirty="0"/>
          </a:p>
        </p:txBody>
      </p:sp>
    </p:spTree>
    <p:extLst>
      <p:ext uri="{BB962C8B-B14F-4D97-AF65-F5344CB8AC3E}">
        <p14:creationId xmlns:p14="http://schemas.microsoft.com/office/powerpoint/2010/main" val="3202365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xfrm>
            <a:off x="831550" y="4387776"/>
            <a:ext cx="5426908" cy="4154341"/>
          </a:xfrm>
          <a:noFill/>
        </p:spPr>
        <p:txBody>
          <a:bodyPr wrap="square" numCol="1" anchor="t" anchorCtr="0" compatLnSpc="1">
            <a:prstTxWarp prst="textNoShape">
              <a:avLst/>
            </a:prstTxWarp>
          </a:bodyPr>
          <a:lstStyle/>
          <a:p>
            <a:pPr>
              <a:spcBef>
                <a:spcPts val="609"/>
              </a:spcBef>
            </a:pPr>
            <a:r>
              <a:rPr dirty="0" smtClean="0"/>
              <a:t>La lección 1, "Panorama general de la Coordinación de Beneficios", abarca lo siguiente:</a:t>
            </a:r>
          </a:p>
          <a:p>
            <a:pPr marL="175049" indent="-175049">
              <a:spcBef>
                <a:spcPts val="609"/>
              </a:spcBef>
              <a:buFont typeface="Wingdings" panose="05000000000000000000" pitchFamily="2" charset="2"/>
              <a:buChar char="§"/>
            </a:pPr>
            <a:r>
              <a:rPr dirty="0" smtClean="0"/>
              <a:t>Coordinación de Beneficios </a:t>
            </a:r>
          </a:p>
          <a:p>
            <a:pPr marL="175049" indent="-175049">
              <a:spcBef>
                <a:spcPts val="609"/>
              </a:spcBef>
              <a:buFont typeface="Wingdings" panose="05000000000000000000" pitchFamily="2" charset="2"/>
              <a:buChar char="§"/>
            </a:pPr>
            <a:r>
              <a:rPr dirty="0" smtClean="0"/>
              <a:t>Medicare como Pagador Primario</a:t>
            </a:r>
          </a:p>
          <a:p>
            <a:pPr marL="175049" indent="-175049">
              <a:spcBef>
                <a:spcPts val="609"/>
              </a:spcBef>
              <a:buFont typeface="Wingdings" panose="05000000000000000000" pitchFamily="2" charset="2"/>
              <a:buChar char="§"/>
            </a:pPr>
            <a:r>
              <a:rPr dirty="0" smtClean="0"/>
              <a:t>Medicare Pagador Secundario</a:t>
            </a:r>
          </a:p>
          <a:p>
            <a:pPr>
              <a:buFont typeface="Wingdings" pitchFamily="2" charset="2"/>
              <a:buNone/>
            </a:pPr>
            <a:endParaRPr lang="es-US" dirty="0" smtClean="0">
              <a:cs typeface="Arial" charset="0"/>
            </a:endParaRPr>
          </a:p>
          <a:p>
            <a:endParaRPr lang="es-US" dirty="0" smtClean="0">
              <a:cs typeface="Arial" charset="0"/>
            </a:endParaRPr>
          </a:p>
          <a:p>
            <a:endParaRPr lang="es-US"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3</a:t>
            </a:fld>
            <a:endParaRPr lang="es-US" dirty="0"/>
          </a:p>
        </p:txBody>
      </p:sp>
    </p:spTree>
    <p:extLst>
      <p:ext uri="{BB962C8B-B14F-4D97-AF65-F5344CB8AC3E}">
        <p14:creationId xmlns:p14="http://schemas.microsoft.com/office/powerpoint/2010/main" val="1406348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Rot="1" noChangeAspect="1" noChangeArrowheads="1" noTextEdit="1"/>
          </p:cNvSpPr>
          <p:nvPr>
            <p:ph type="sldImg"/>
          </p:nvPr>
        </p:nvSpPr>
        <p:spPr bwMode="auto">
          <a:xfrm>
            <a:off x="1212850" y="693738"/>
            <a:ext cx="4616450" cy="3462337"/>
          </a:xfrm>
          <a:noFill/>
          <a:ln>
            <a:solidFill>
              <a:srgbClr val="000000"/>
            </a:solidFill>
            <a:miter lim="800000"/>
            <a:headEnd/>
            <a:tailEnd/>
          </a:ln>
        </p:spPr>
      </p:sp>
      <p:sp>
        <p:nvSpPr>
          <p:cNvPr id="81924" name="Rectangle 3"/>
          <p:cNvSpPr>
            <a:spLocks noGrp="1" noChangeArrowheads="1"/>
          </p:cNvSpPr>
          <p:nvPr>
            <p:ph type="body" idx="1"/>
          </p:nvPr>
        </p:nvSpPr>
        <p:spPr bwMode="auto">
          <a:xfrm>
            <a:off x="875313" y="4463809"/>
            <a:ext cx="5251847" cy="4156845"/>
          </a:xfrm>
          <a:noFill/>
        </p:spPr>
        <p:txBody>
          <a:bodyPr wrap="square" numCol="1" anchor="t" anchorCtr="0" compatLnSpc="1">
            <a:prstTxWarp prst="textNoShape">
              <a:avLst/>
            </a:prstTxWarp>
            <a:normAutofit/>
          </a:bodyPr>
          <a:lstStyle/>
          <a:p>
            <a:pPr defTabSz="934473" fontAlgn="base">
              <a:spcBef>
                <a:spcPts val="609"/>
              </a:spcBef>
              <a:spcAft>
                <a:spcPts val="602"/>
              </a:spcAft>
              <a:defRPr/>
            </a:pPr>
            <a:r>
              <a:rPr lang="en-US" dirty="0" smtClean="0">
                <a:solidFill>
                  <a:schemeClr val="tx1"/>
                </a:solidFill>
              </a:rPr>
              <a:t>Compruebe sus conocimientos — Pregunta 3</a:t>
            </a:r>
            <a:endParaRPr lang="es-US" dirty="0" smtClean="0">
              <a:solidFill>
                <a:schemeClr val="tx1"/>
              </a:solidFill>
            </a:endParaRPr>
          </a:p>
          <a:p>
            <a:pPr>
              <a:spcBef>
                <a:spcPts val="609"/>
              </a:spcBef>
            </a:pPr>
            <a:r>
              <a:rPr dirty="0" smtClean="0"/>
              <a:t>¿Quién paga primero la factura de John? Tiene 34 años. Padece una Enfermedad Renal en Etapa Final (ESRD), tiene cobertura de la Ley Ómnibus Consolidada de Reconciliación Presupuestaria (COBRA) y hace 8 meses que está inscrito en Medicare.</a:t>
            </a:r>
            <a:endParaRPr lang="es-US" dirty="0"/>
          </a:p>
          <a:p>
            <a:pPr marL="176853" indent="-176853">
              <a:spcBef>
                <a:spcPts val="609"/>
              </a:spcBef>
              <a:buFont typeface="+mj-lt"/>
              <a:buAutoNum type="alphaLcPeriod"/>
            </a:pPr>
            <a:r>
              <a:rPr dirty="0" smtClean="0"/>
              <a:t>Medicare</a:t>
            </a:r>
            <a:endParaRPr lang="es-US" dirty="0"/>
          </a:p>
          <a:p>
            <a:pPr marL="176853" indent="-176853">
              <a:spcBef>
                <a:spcPts val="609"/>
              </a:spcBef>
              <a:buFont typeface="+mj-lt"/>
              <a:buAutoNum type="alphaLcPeriod"/>
            </a:pPr>
            <a:r>
              <a:rPr dirty="0" smtClean="0"/>
              <a:t>COBRA </a:t>
            </a:r>
          </a:p>
          <a:p>
            <a:pPr>
              <a:spcBef>
                <a:spcPts val="609"/>
              </a:spcBef>
              <a:defRPr/>
            </a:pPr>
            <a:r>
              <a:rPr lang="en-US" b="1" dirty="0" smtClean="0"/>
              <a:t>Respuesta: b. COBRA</a:t>
            </a:r>
          </a:p>
          <a:p>
            <a:pPr defTabSz="921312">
              <a:spcBef>
                <a:spcPts val="609"/>
              </a:spcBef>
              <a:defRPr/>
            </a:pPr>
            <a:r>
              <a:rPr dirty="0" smtClean="0"/>
              <a:t>Para la gente que padece ESDR, COBRA paga en primer lugar y Medicare paga en segundo lugar, durante el período de coordinación de 30 meses. La cobertura COBRA en general continúa durante 18 meses. Medicare se transforma en pagador primario cuando termina la cobertura COBRA, incluso si eso ocurre antes de que termine el período de 30 meses.</a:t>
            </a:r>
          </a:p>
          <a:p>
            <a:pPr marL="118162">
              <a:spcBef>
                <a:spcPts val="610"/>
              </a:spcBef>
              <a:defRPr/>
            </a:pPr>
            <a:endParaRPr lang="es-US"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30</a:t>
            </a:fld>
            <a:endParaRPr lang="es-US" dirty="0"/>
          </a:p>
        </p:txBody>
      </p:sp>
    </p:spTree>
    <p:extLst>
      <p:ext uri="{BB962C8B-B14F-4D97-AF65-F5344CB8AC3E}">
        <p14:creationId xmlns:p14="http://schemas.microsoft.com/office/powerpoint/2010/main" val="13044658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xfrm>
            <a:off x="875313" y="4387776"/>
            <a:ext cx="5251847" cy="4154341"/>
          </a:xfrm>
          <a:noFill/>
        </p:spPr>
        <p:txBody>
          <a:bodyPr wrap="square" numCol="1" anchor="t" anchorCtr="0" compatLnSpc="1">
            <a:prstTxWarp prst="textNoShape">
              <a:avLst/>
            </a:prstTxWarp>
            <a:normAutofit/>
          </a:bodyPr>
          <a:lstStyle/>
          <a:p>
            <a:pPr>
              <a:spcBef>
                <a:spcPts val="609"/>
              </a:spcBef>
            </a:pPr>
            <a:r>
              <a:rPr dirty="0" smtClean="0"/>
              <a:t>Lección 3— "Medicare Parte D Coordinación de Beneficios", explica lo siguiente:</a:t>
            </a:r>
          </a:p>
          <a:p>
            <a:pPr lvl="1" eaLnBrk="0" hangingPunct="0"/>
            <a:r>
              <a:rPr dirty="0" smtClean="0"/>
              <a:t>Coordinación de beneficios para medicamentos recetados</a:t>
            </a:r>
          </a:p>
          <a:p>
            <a:pPr lvl="1" eaLnBrk="0" hangingPunct="0"/>
            <a:r>
              <a:rPr dirty="0" smtClean="0"/>
              <a:t>Otros pagadores posibles</a:t>
            </a:r>
          </a:p>
          <a:p>
            <a:pPr lvl="1" eaLnBrk="0" hangingPunct="0"/>
            <a:r>
              <a:rPr dirty="0" smtClean="0"/>
              <a:t>Cuando la Parte D paga en primer lugar</a:t>
            </a:r>
          </a:p>
          <a:p>
            <a:pPr indent="-186949">
              <a:spcBef>
                <a:spcPts val="609"/>
              </a:spcBef>
            </a:pPr>
            <a:endParaRPr lang="es-US" dirty="0" smtClean="0">
              <a:cs typeface="Arial" charset="0"/>
            </a:endParaRPr>
          </a:p>
          <a:p>
            <a:endParaRPr lang="es-US" dirty="0" smtClean="0">
              <a:cs typeface="Arial" charset="0"/>
            </a:endParaRPr>
          </a:p>
          <a:p>
            <a:endParaRPr lang="es-US"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31</a:t>
            </a:fld>
            <a:endParaRPr lang="es-US" dirty="0"/>
          </a:p>
        </p:txBody>
      </p:sp>
    </p:spTree>
    <p:extLst>
      <p:ext uri="{BB962C8B-B14F-4D97-AF65-F5344CB8AC3E}">
        <p14:creationId xmlns:p14="http://schemas.microsoft.com/office/powerpoint/2010/main" val="34030809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0835" name="Rectangle 3"/>
          <p:cNvSpPr>
            <a:spLocks noGrp="1" noChangeArrowheads="1"/>
          </p:cNvSpPr>
          <p:nvPr>
            <p:ph type="body" idx="1"/>
          </p:nvPr>
        </p:nvSpPr>
        <p:spPr bwMode="auto">
          <a:xfrm>
            <a:off x="656482" y="4324483"/>
            <a:ext cx="5543617" cy="4295853"/>
          </a:xfrm>
        </p:spPr>
        <p:txBody>
          <a:bodyPr wrap="square" numCol="1" anchor="t" anchorCtr="0" compatLnSpc="1">
            <a:prstTxWarp prst="textNoShape">
              <a:avLst/>
            </a:prstTxWarp>
            <a:normAutofit/>
          </a:bodyPr>
          <a:lstStyle/>
          <a:p>
            <a:pPr>
              <a:spcBef>
                <a:spcPts val="609"/>
              </a:spcBef>
            </a:pPr>
            <a:r>
              <a:rPr dirty="0" smtClean="0"/>
              <a:t>En general, Medicare Parte D brinda cobertura primaria para los medicamentos recetados. Cada vez que Medicare es primario, se factura al plan Parte D (cobertura Medicare para medicamentos recetados) y pagará en primer lugar. Cuando Medicare es el pagador secundario, los planes Parte D en general rechazarán las reclamaciones primarias. </a:t>
            </a:r>
            <a:endParaRPr lang="es-US" dirty="0" smtClean="0"/>
          </a:p>
          <a:p>
            <a:pPr>
              <a:spcBef>
                <a:spcPts val="609"/>
              </a:spcBef>
            </a:pPr>
            <a:r>
              <a:rPr dirty="0" smtClean="0"/>
              <a:t>Cuando Medicare es el pagador secundario a un plan de salud no grupal, o cuando un plan no sabe si un medicamento cubierto está relacionado con una lesión, el plan Parte D siempre hará un primer pago condicional, a menos que se apliquen ciertas situaciones. El Plan Parte D no pagará si toma conocimiento de que el afiliado tiene un seguro por accidentes del trabajo, beneficios del Programa Federal de Enfermedad Pulmonar Minera o una cobertura de responsabilidad civil o pública, y que ha indicado que cierto medicamento lo utiliza exclusivamente para el tratamiento de una enfermedad o lesión relacionada. </a:t>
            </a:r>
          </a:p>
          <a:p>
            <a:pPr>
              <a:spcBef>
                <a:spcPts val="609"/>
              </a:spcBef>
            </a:pPr>
            <a:r>
              <a:rPr dirty="0" smtClean="0"/>
              <a:t>Por ejemplo, cuando el afiliado vuelve a completar una receta pagada con anterioridad por el seguro de accidentes del trabajo, el Plan Parte D puede rechazar el pago primario y recurrir a Medicare como pagador secundario. El pago es condicional porque debe ser reembolsado a Medicare cuando se llegue a un acuerdo de pago, juicio o indemnización. Se debe informar el acuerdo propuesto o actualización al Centro de Recuperación y Coordinación de Beneficios.</a:t>
            </a:r>
            <a:endParaRPr lang="es-US" b="0" dirty="0"/>
          </a:p>
        </p:txBody>
      </p:sp>
      <p:sp>
        <p:nvSpPr>
          <p:cNvPr id="3" name="Slide Number Placeholder 2"/>
          <p:cNvSpPr>
            <a:spLocks noGrp="1"/>
          </p:cNvSpPr>
          <p:nvPr>
            <p:ph type="sldNum" sz="quarter" idx="11"/>
          </p:nvPr>
        </p:nvSpPr>
        <p:spPr/>
        <p:txBody>
          <a:bodyPr/>
          <a:lstStyle/>
          <a:p>
            <a:fld id="{1EE756C9-CD94-4B89-9ABD-F9ADC3002E16}" type="slidenum">
              <a:rPr lang="en-US" smtClean="0"/>
              <a:pPr/>
              <a:t>32</a:t>
            </a:fld>
            <a:endParaRPr lang="es-US" dirty="0"/>
          </a:p>
        </p:txBody>
      </p:sp>
    </p:spTree>
    <p:extLst>
      <p:ext uri="{BB962C8B-B14F-4D97-AF65-F5344CB8AC3E}">
        <p14:creationId xmlns:p14="http://schemas.microsoft.com/office/powerpoint/2010/main" val="35378533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bwMode="auto">
          <a:xfrm>
            <a:off x="1138238" y="711200"/>
            <a:ext cx="4619625" cy="3465513"/>
          </a:xfrm>
          <a:noFill/>
          <a:ln>
            <a:solidFill>
              <a:srgbClr val="000000"/>
            </a:solidFill>
            <a:miter lim="800000"/>
            <a:headEnd/>
            <a:tailEnd/>
          </a:ln>
        </p:spPr>
      </p:sp>
      <p:sp>
        <p:nvSpPr>
          <p:cNvPr id="134147" name="Rectangle 3"/>
          <p:cNvSpPr>
            <a:spLocks noGrp="1" noChangeArrowheads="1"/>
          </p:cNvSpPr>
          <p:nvPr>
            <p:ph type="body" idx="1"/>
          </p:nvPr>
        </p:nvSpPr>
        <p:spPr bwMode="auto">
          <a:xfrm>
            <a:off x="875312" y="4307336"/>
            <a:ext cx="5251847" cy="4273101"/>
          </a:xfrm>
        </p:spPr>
        <p:txBody>
          <a:bodyPr wrap="square" numCol="1" anchor="t" anchorCtr="0" compatLnSpc="1">
            <a:prstTxWarp prst="textNoShape">
              <a:avLst/>
            </a:prstTxWarp>
            <a:normAutofit fontScale="92500" lnSpcReduction="20000"/>
          </a:bodyPr>
          <a:lstStyle/>
          <a:p>
            <a:pPr>
              <a:lnSpc>
                <a:spcPct val="120000"/>
              </a:lnSpc>
              <a:spcBef>
                <a:spcPts val="300"/>
              </a:spcBef>
              <a:tabLst>
                <a:tab pos="633402" algn="r"/>
              </a:tabLst>
            </a:pPr>
            <a:r>
              <a:rPr dirty="0" smtClean="0"/>
              <a:t>Existe una cantidad de posibles pagadores de la cobertura de medicamentos.</a:t>
            </a:r>
          </a:p>
          <a:p>
            <a:pPr>
              <a:lnSpc>
                <a:spcPct val="120000"/>
              </a:lnSpc>
              <a:spcBef>
                <a:spcPts val="300"/>
              </a:spcBef>
              <a:tabLst>
                <a:tab pos="633402" algn="r"/>
              </a:tabLst>
            </a:pPr>
            <a:r>
              <a:rPr dirty="0" smtClean="0"/>
              <a:t>Planes de Salud Grupal de Empleadores</a:t>
            </a:r>
          </a:p>
          <a:p>
            <a:pPr marL="175049" lvl="1" indent="-175049" eaLnBrk="0" hangingPunct="0">
              <a:lnSpc>
                <a:spcPct val="120000"/>
              </a:lnSpc>
              <a:spcBef>
                <a:spcPts val="300"/>
              </a:spcBef>
              <a:buFont typeface="Wingdings"/>
              <a:buChar char=""/>
              <a:tabLst>
                <a:tab pos="403074" algn="l"/>
                <a:tab pos="806148" algn="l"/>
              </a:tabLst>
            </a:pPr>
            <a:r>
              <a:rPr lang="en-US" dirty="0">
                <a:solidFill>
                  <a:srgbClr val="000000"/>
                </a:solidFill>
              </a:rPr>
              <a:t>Jubilado</a:t>
            </a:r>
          </a:p>
          <a:p>
            <a:pPr marL="175049" lvl="1" indent="-175049" eaLnBrk="0" hangingPunct="0">
              <a:lnSpc>
                <a:spcPct val="120000"/>
              </a:lnSpc>
              <a:spcBef>
                <a:spcPts val="300"/>
              </a:spcBef>
              <a:buFont typeface="Wingdings"/>
              <a:buChar char=""/>
              <a:tabLst>
                <a:tab pos="403074" algn="l"/>
                <a:tab pos="806148" algn="l"/>
              </a:tabLst>
            </a:pPr>
            <a:r>
              <a:rPr lang="en-US" dirty="0">
                <a:solidFill>
                  <a:srgbClr val="000000"/>
                </a:solidFill>
              </a:rPr>
              <a:t>Empleado activo</a:t>
            </a:r>
          </a:p>
          <a:p>
            <a:pPr marL="175049" lvl="1" indent="-175049" eaLnBrk="0" hangingPunct="0">
              <a:lnSpc>
                <a:spcPct val="120000"/>
              </a:lnSpc>
              <a:spcBef>
                <a:spcPts val="300"/>
              </a:spcBef>
              <a:buFont typeface="Wingdings"/>
              <a:buChar char=""/>
              <a:tabLst>
                <a:tab pos="403074" algn="l"/>
                <a:tab pos="806148" algn="l"/>
              </a:tabLst>
            </a:pPr>
            <a:r>
              <a:rPr lang="en-US" dirty="0">
                <a:solidFill>
                  <a:srgbClr val="000000"/>
                </a:solidFill>
              </a:rPr>
              <a:t>Ley Ómnibus Consolidada de Reconciliación Presupuestaria</a:t>
            </a:r>
          </a:p>
          <a:p>
            <a:pPr>
              <a:lnSpc>
                <a:spcPct val="120000"/>
              </a:lnSpc>
              <a:spcBef>
                <a:spcPts val="300"/>
              </a:spcBef>
              <a:tabLst>
                <a:tab pos="633402" algn="r"/>
              </a:tabLst>
            </a:pPr>
            <a:r>
              <a:rPr dirty="0" smtClean="0"/>
              <a:t>Estado</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Programas Medicaid</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Programas Estatales de Ayuda para Farmacias </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Seguro de Accidentes del Trabajo</a:t>
            </a:r>
          </a:p>
          <a:p>
            <a:pPr>
              <a:lnSpc>
                <a:spcPct val="120000"/>
              </a:lnSpc>
              <a:spcBef>
                <a:spcPts val="300"/>
              </a:spcBef>
              <a:tabLst>
                <a:tab pos="633402" algn="r"/>
              </a:tabLst>
            </a:pPr>
            <a:r>
              <a:rPr dirty="0" smtClean="0"/>
              <a:t>Estatal</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Medicare Parte A o Parte B (limitado)</a:t>
            </a:r>
          </a:p>
          <a:p>
            <a:pPr marL="175049" indent="-175049" eaLnBrk="0" hangingPunct="0">
              <a:lnSpc>
                <a:spcPct val="120000"/>
              </a:lnSpc>
              <a:spcBef>
                <a:spcPts val="300"/>
              </a:spcBef>
              <a:buFont typeface="Wingdings"/>
              <a:buChar char=""/>
              <a:tabLst>
                <a:tab pos="403074" algn="l"/>
                <a:tab pos="806148" algn="l"/>
              </a:tabLst>
            </a:pPr>
            <a:r>
              <a:rPr lang="en-US" dirty="0" smtClean="0">
                <a:solidFill>
                  <a:srgbClr val="000000"/>
                </a:solidFill>
              </a:rPr>
              <a:t>Programa Federal de Enfermedad Pulmonar Minera</a:t>
            </a:r>
          </a:p>
          <a:p>
            <a:pPr marL="175049" indent="-175049" eaLnBrk="0" hangingPunct="0">
              <a:lnSpc>
                <a:spcPct val="120000"/>
              </a:lnSpc>
              <a:spcBef>
                <a:spcPts val="300"/>
              </a:spcBef>
              <a:buFont typeface="Wingdings"/>
              <a:buChar char=""/>
              <a:tabLst>
                <a:tab pos="403074" algn="l"/>
                <a:tab pos="806148" algn="l"/>
              </a:tabLst>
            </a:pPr>
            <a:r>
              <a:rPr lang="en-US" dirty="0" err="1" smtClean="0">
                <a:solidFill>
                  <a:srgbClr val="000000"/>
                </a:solidFill>
              </a:rPr>
              <a:t>Servicio</a:t>
            </a:r>
            <a:r>
              <a:rPr lang="en-US" dirty="0" smtClean="0">
                <a:solidFill>
                  <a:srgbClr val="000000"/>
                </a:solidFill>
              </a:rPr>
              <a:t> de </a:t>
            </a:r>
            <a:r>
              <a:rPr lang="en-US" dirty="0" err="1" smtClean="0">
                <a:solidFill>
                  <a:srgbClr val="000000"/>
                </a:solidFill>
              </a:rPr>
              <a:t>Salud</a:t>
            </a:r>
            <a:r>
              <a:rPr lang="en-US" dirty="0" smtClean="0">
                <a:solidFill>
                  <a:srgbClr val="000000"/>
                </a:solidFill>
              </a:rPr>
              <a:t> </a:t>
            </a:r>
            <a:r>
              <a:rPr lang="en-US" dirty="0" err="1" smtClean="0">
                <a:solidFill>
                  <a:srgbClr val="000000"/>
                </a:solidFill>
              </a:rPr>
              <a:t>Indígena</a:t>
            </a:r>
            <a:endParaRPr lang="en-US" dirty="0" smtClean="0">
              <a:solidFill>
                <a:srgbClr val="000000"/>
              </a:solidFill>
            </a:endParaRP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Asuntos de los Veteranos</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TRICARE for Life</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Programas de Asistencia para Medicamentos contra el SIDA </a:t>
            </a:r>
          </a:p>
          <a:p>
            <a:pPr>
              <a:lnSpc>
                <a:spcPct val="120000"/>
              </a:lnSpc>
              <a:spcBef>
                <a:spcPts val="300"/>
              </a:spcBef>
              <a:tabLst>
                <a:tab pos="633402" algn="r"/>
              </a:tabLst>
            </a:pPr>
            <a:r>
              <a:rPr dirty="0" smtClean="0"/>
              <a:t>Otro</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Responsabilidad civil/pública</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Programas de Asistencia para el Paciente </a:t>
            </a:r>
          </a:p>
          <a:p>
            <a:pPr marL="175049" indent="-175049" eaLnBrk="0" hangingPunct="0">
              <a:lnSpc>
                <a:spcPct val="120000"/>
              </a:lnSpc>
              <a:spcBef>
                <a:spcPts val="300"/>
              </a:spcBef>
              <a:buFont typeface="Wingdings"/>
              <a:buChar char=""/>
              <a:tabLst>
                <a:tab pos="403074" algn="l"/>
                <a:tab pos="806148" algn="l"/>
              </a:tabLst>
            </a:pPr>
            <a:r>
              <a:rPr lang="en-US" dirty="0">
                <a:solidFill>
                  <a:srgbClr val="000000"/>
                </a:solidFill>
              </a:rPr>
              <a:t>Organizaciones Benéficas</a:t>
            </a:r>
          </a:p>
        </p:txBody>
      </p:sp>
      <p:sp>
        <p:nvSpPr>
          <p:cNvPr id="3" name="Slide Number Placeholder 2"/>
          <p:cNvSpPr>
            <a:spLocks noGrp="1"/>
          </p:cNvSpPr>
          <p:nvPr>
            <p:ph type="sldNum" sz="quarter" idx="11"/>
          </p:nvPr>
        </p:nvSpPr>
        <p:spPr/>
        <p:txBody>
          <a:bodyPr/>
          <a:lstStyle/>
          <a:p>
            <a:fld id="{1EE756C9-CD94-4B89-9ABD-F9ADC3002E16}" type="slidenum">
              <a:rPr lang="en-US" smtClean="0"/>
              <a:pPr/>
              <a:t>33</a:t>
            </a:fld>
            <a:endParaRPr lang="es-US" dirty="0"/>
          </a:p>
        </p:txBody>
      </p:sp>
    </p:spTree>
    <p:extLst>
      <p:ext uri="{BB962C8B-B14F-4D97-AF65-F5344CB8AC3E}">
        <p14:creationId xmlns:p14="http://schemas.microsoft.com/office/powerpoint/2010/main" val="10179109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lnSpc>
                <a:spcPct val="110000"/>
              </a:lnSpc>
              <a:spcBef>
                <a:spcPts val="609"/>
              </a:spcBef>
            </a:pPr>
            <a:r>
              <a:rPr dirty="0" smtClean="0"/>
              <a:t>La Parte D (cobertura Medicare para medicamentos recetados) en general paga en primer lugar si usted tiene una cobertura para jubilados.</a:t>
            </a:r>
          </a:p>
          <a:p>
            <a:pPr>
              <a:lnSpc>
                <a:spcPct val="110000"/>
              </a:lnSpc>
              <a:spcBef>
                <a:spcPts val="609"/>
              </a:spcBef>
            </a:pPr>
            <a:r>
              <a:rPr dirty="0" smtClean="0"/>
              <a:t>Medicare Parte D también paga en primer lugar para</a:t>
            </a:r>
          </a:p>
          <a:p>
            <a:pPr lvl="1" eaLnBrk="0" hangingPunct="0">
              <a:lnSpc>
                <a:spcPct val="110000"/>
              </a:lnSpc>
            </a:pPr>
            <a:r>
              <a:rPr dirty="0" smtClean="0"/>
              <a:t>Personas cuya edad laboral es de 65 años o más (ellos o el cónyuge cubierto aún trabaja), tienen Medicare</a:t>
            </a:r>
            <a:r>
              <a:rPr b="1" dirty="0" smtClean="0"/>
              <a:t> y</a:t>
            </a:r>
            <a:r>
              <a:rPr dirty="0" smtClean="0"/>
              <a:t> un plan de salud grupal del empleador (EGHP) con </a:t>
            </a:r>
            <a:r>
              <a:rPr b="1" dirty="0" smtClean="0"/>
              <a:t>menos de 20</a:t>
            </a:r>
            <a:r>
              <a:rPr dirty="0" smtClean="0"/>
              <a:t> empleados. </a:t>
            </a:r>
          </a:p>
          <a:p>
            <a:pPr lvl="1" eaLnBrk="0" hangingPunct="0">
              <a:lnSpc>
                <a:spcPct val="110000"/>
              </a:lnSpc>
            </a:pPr>
            <a:r>
              <a:rPr dirty="0" smtClean="0"/>
              <a:t>Persona con incapacidad que tiene un EGHP con </a:t>
            </a:r>
            <a:r>
              <a:rPr b="1" dirty="0" smtClean="0"/>
              <a:t>100 o menos</a:t>
            </a:r>
            <a:r>
              <a:rPr dirty="0" smtClean="0"/>
              <a:t> empleados.</a:t>
            </a:r>
          </a:p>
          <a:p>
            <a:pPr lvl="1" eaLnBrk="0" hangingPunct="0">
              <a:lnSpc>
                <a:spcPct val="110000"/>
              </a:lnSpc>
            </a:pPr>
            <a:r>
              <a:rPr dirty="0" smtClean="0"/>
              <a:t>Una persona que padece una Enfermedad Renal en Etapa Final y tiene EGHP de cualquier tipo </a:t>
            </a:r>
            <a:r>
              <a:rPr b="1" dirty="0" smtClean="0"/>
              <a:t>después</a:t>
            </a:r>
            <a:r>
              <a:rPr dirty="0" smtClean="0"/>
              <a:t> del período de coordinación de 30 meses.</a:t>
            </a:r>
          </a:p>
          <a:p>
            <a:pPr>
              <a:lnSpc>
                <a:spcPct val="110000"/>
              </a:lnSpc>
              <a:spcBef>
                <a:spcPts val="609"/>
              </a:spcBef>
            </a:pPr>
            <a:r>
              <a:rPr lang="en-US" b="1" dirty="0"/>
              <a:t>AVISO:</a:t>
            </a:r>
            <a:r>
              <a:rPr dirty="0" smtClean="0"/>
              <a:t> El programa de Beneficios de Salud para Empleados Federales (FEHB) es un tipo de EGHP. Cubre a los empleados federales en actividad actualmente y a los jubilados. En general, el tener la Parte D y la cobertura FEHB no ofrece demasiados beneficios, a menos que califique para Ayuda Adicional. Si tiene ambas coberturas y está jubilado, la Parte D pagará en primer lugar.</a:t>
            </a:r>
          </a:p>
          <a:p>
            <a:pPr>
              <a:lnSpc>
                <a:spcPct val="110000"/>
              </a:lnSpc>
              <a:spcBef>
                <a:spcPts val="609"/>
              </a:spcBef>
            </a:pPr>
            <a:r>
              <a:rPr dirty="0" smtClean="0"/>
              <a:t>La Parte D (cobertura Medicare para medicamentos recetados) en general paga primero, antes de la cobertura de la Ley Ómnibus Consolidada de Reconciliación Presupuestaria (COBRA), a personas que tienen 65 años o más y a aquellos que tienen una incapacidad.</a:t>
            </a:r>
          </a:p>
          <a:p>
            <a:pPr>
              <a:lnSpc>
                <a:spcPct val="110000"/>
              </a:lnSpc>
              <a:spcBef>
                <a:spcPts val="609"/>
              </a:spcBef>
            </a:pPr>
            <a:r>
              <a:rPr dirty="0" smtClean="0"/>
              <a:t>Medicare Parte D paga en primer lugar, si padece una Enfermedad Renal en Etapa Final, una vez que está fuera del período de coordinación 30 meses.</a:t>
            </a:r>
          </a:p>
        </p:txBody>
      </p:sp>
      <p:sp>
        <p:nvSpPr>
          <p:cNvPr id="4" name="Slide Number Placeholder 3"/>
          <p:cNvSpPr>
            <a:spLocks noGrp="1"/>
          </p:cNvSpPr>
          <p:nvPr>
            <p:ph type="sldNum" sz="quarter" idx="10"/>
          </p:nvPr>
        </p:nvSpPr>
        <p:spPr/>
        <p:txBody>
          <a:bodyPr/>
          <a:lstStyle/>
          <a:p>
            <a:fld id="{1EE756C9-CD94-4B89-9ABD-F9ADC3002E16}" type="slidenum">
              <a:rPr lang="en-US" smtClean="0"/>
              <a:pPr/>
              <a:t>34</a:t>
            </a:fld>
            <a:endParaRPr lang="es-US" dirty="0"/>
          </a:p>
        </p:txBody>
      </p:sp>
    </p:spTree>
    <p:extLst>
      <p:ext uri="{BB962C8B-B14F-4D97-AF65-F5344CB8AC3E}">
        <p14:creationId xmlns:p14="http://schemas.microsoft.com/office/powerpoint/2010/main" val="12969488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77032" y="4324829"/>
            <a:ext cx="6236408" cy="4331808"/>
          </a:xfrm>
        </p:spPr>
        <p:txBody>
          <a:bodyPr>
            <a:normAutofit fontScale="85000" lnSpcReduction="10000"/>
          </a:bodyPr>
          <a:lstStyle/>
          <a:p>
            <a:pPr>
              <a:lnSpc>
                <a:spcPct val="110000"/>
              </a:lnSpc>
              <a:spcBef>
                <a:spcPts val="600"/>
              </a:spcBef>
            </a:pPr>
            <a:r>
              <a:rPr lang="en-US" sz="1100" dirty="0"/>
              <a:t>Si recibe el Programa Federal de Enfermedad Pulmonar Minera, la Parte D (cobertura Medicare para medicamentos recetados) no cubrirá las recetas relacionadas con ninguna enfermedad pulmonar u otra condición causada por la minería de carbón. </a:t>
            </a:r>
          </a:p>
          <a:p>
            <a:pPr>
              <a:lnSpc>
                <a:spcPct val="110000"/>
              </a:lnSpc>
              <a:spcBef>
                <a:spcPts val="600"/>
              </a:spcBef>
            </a:pPr>
            <a:r>
              <a:rPr lang="en-US" sz="1100" dirty="0"/>
              <a:t>Muchos centros de salud indígena participan en el programa para medicamentos recetados de Medicare. Si consigue los medicamentos recetados a través de un centro de salud indígena, no deberá pagar nada y su cobertura no se interrumpirá. La coordinación de beneficios con los Servicios de Salud Indígena (IHS) y tribus está ligada a la contratación de farmacias en red. Las regulaciones exigen a todos los patrocinadores de la Parte D que ofrezcan contratos en red a todos los IHS, tribus y organizaciones tribales, y a las organizaciones indígenas urbanas (I/T/U) y farmacias proveedoras que operen en sus áreas de servicio. </a:t>
            </a:r>
          </a:p>
          <a:p>
            <a:pPr>
              <a:lnSpc>
                <a:spcPct val="110000"/>
              </a:lnSpc>
              <a:spcBef>
                <a:spcPts val="600"/>
              </a:spcBef>
            </a:pPr>
            <a:r>
              <a:rPr dirty="0" smtClean="0"/>
              <a:t>Los beneficios de Asuntos de los Veteranos (VA), incluso la cobertura para medicamentos recetados, están separados y diferenciados de los beneficios que brinda la Parte D (cobertura Medicare para medicamentos recetados).</a:t>
            </a:r>
            <a:r>
              <a:rPr lang="en-US" sz="1100" dirty="0"/>
              <a:t> De acuerdo a la ley, el VA no puede facturar a Medicare. Se puede ser elegible para recibir los beneficios VA para los medicamentos recetados e inscribirse en un plan Parte D, pero no es posible utilizar ambos beneficios para una única receta. En general, las recetas VA deben estar escritas por un médico de VA y solamente </a:t>
            </a:r>
            <a:r>
              <a:rPr lang="en-US" sz="1100" dirty="0" err="1"/>
              <a:t>pueden</a:t>
            </a:r>
            <a:r>
              <a:rPr lang="en-US" sz="1100" dirty="0"/>
              <a:t> </a:t>
            </a:r>
            <a:r>
              <a:rPr lang="en-US" sz="1100" dirty="0" err="1" smtClean="0"/>
              <a:t>expanderse</a:t>
            </a:r>
            <a:r>
              <a:rPr lang="en-US" sz="1100" dirty="0" smtClean="0"/>
              <a:t> </a:t>
            </a:r>
            <a:r>
              <a:rPr lang="en-US" sz="1100" dirty="0"/>
              <a:t>en un centro VA o a través del correo consolidado de VA para procedimientos con farmacias para pacientes ambulatorios. El VA no completa recetas para los patrocinadores de la Parte D. Como la cobertura VA para medicamentos recetados es una cobertura acreditable, no tendrá que afrontar una multa si se atrasa en inscribirse en un plan Parte D. Sin embargo, cuando los medicamentos recetados no estén cubiertos en su totalidad por los beneficios VA, se puede beneficiar al inscribirse en un plan Parte D, en particular si uno es elegible para Ayuda Adicional.</a:t>
            </a:r>
          </a:p>
          <a:p>
            <a:pPr>
              <a:lnSpc>
                <a:spcPct val="110000"/>
              </a:lnSpc>
              <a:spcBef>
                <a:spcPts val="600"/>
              </a:spcBef>
            </a:pPr>
            <a:r>
              <a:rPr lang="en-US" sz="1100" dirty="0"/>
              <a:t>La cobertura TRICARE for Life (TFL) incluye beneficios para medicamentos recetados. Estos beneficios califican como una cobertura acreditable. No es necesario que las personas que tienen TFL se inscriban en un plan Medicare Parte D cuando gozan de los beneficios de farmacia de TFL. Si eligen inscribirse en un plan Medicare Parte D en una fecha posterior, no recibirán una multa por inscripción tardía.</a:t>
            </a:r>
          </a:p>
          <a:p>
            <a:pPr>
              <a:lnSpc>
                <a:spcPct val="110000"/>
              </a:lnSpc>
              <a:spcBef>
                <a:spcPts val="600"/>
              </a:spcBef>
            </a:pPr>
            <a:r>
              <a:rPr lang="en-US" sz="1100" dirty="0"/>
              <a:t>Según la Ley de Modernización de Medicare (MMA), cuando se tienen ambos, Medicare y todos los beneficios de Medicaid (llamado "elegible dual con todos los beneficios"), se recibe la cobertura de medicamentos de Medicare en lugar de Medicaid. Los estados pueden brindar la cobertura Medicaid para los medicamentos que la MMA excluye de la cobertura Parte D. Algunos planes Medicare para necesidades especiales coordinan los servicios cubiertos por Medicare, incluso la cobertura para medicamentos recetados para las personas que tienen Medicare y Medicaid.</a:t>
            </a:r>
          </a:p>
        </p:txBody>
      </p:sp>
      <p:sp>
        <p:nvSpPr>
          <p:cNvPr id="4" name="Slide Number Placeholder 3"/>
          <p:cNvSpPr>
            <a:spLocks noGrp="1"/>
          </p:cNvSpPr>
          <p:nvPr>
            <p:ph type="sldNum" sz="quarter" idx="10"/>
          </p:nvPr>
        </p:nvSpPr>
        <p:spPr/>
        <p:txBody>
          <a:bodyPr/>
          <a:lstStyle/>
          <a:p>
            <a:fld id="{1EE756C9-CD94-4B89-9ABD-F9ADC3002E16}" type="slidenum">
              <a:rPr lang="en-US" smtClean="0"/>
              <a:pPr/>
              <a:t>35</a:t>
            </a:fld>
            <a:endParaRPr lang="es-US" dirty="0"/>
          </a:p>
        </p:txBody>
      </p:sp>
    </p:spTree>
    <p:extLst>
      <p:ext uri="{BB962C8B-B14F-4D97-AF65-F5344CB8AC3E}">
        <p14:creationId xmlns:p14="http://schemas.microsoft.com/office/powerpoint/2010/main" val="28048493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19970" y="4387136"/>
            <a:ext cx="5962525" cy="4156234"/>
          </a:xfrm>
        </p:spPr>
        <p:txBody>
          <a:bodyPr>
            <a:normAutofit fontScale="92500" lnSpcReduction="10000"/>
          </a:bodyPr>
          <a:lstStyle/>
          <a:p>
            <a:pPr defTabSz="927851">
              <a:lnSpc>
                <a:spcPct val="110000"/>
              </a:lnSpc>
              <a:spcBef>
                <a:spcPts val="609"/>
              </a:spcBef>
              <a:defRPr/>
            </a:pPr>
            <a:r>
              <a:rPr dirty="0" smtClean="0"/>
              <a:t>Si obtiene ayuda del Programa Estatal de Asistencia Farmacéutica, Medicare Parte D paga en primer lugar. </a:t>
            </a:r>
          </a:p>
          <a:p>
            <a:pPr defTabSz="927851">
              <a:lnSpc>
                <a:spcPct val="110000"/>
              </a:lnSpc>
              <a:spcBef>
                <a:spcPts val="609"/>
              </a:spcBef>
              <a:defRPr/>
            </a:pPr>
            <a:r>
              <a:rPr dirty="0" smtClean="0"/>
              <a:t>Si tiene una cobertura del Seguro para Accidentes del Trabajo, la Parte D pagará en primer lugar las recetas cubiertas que no estén relacionadas con la lesión o enfermedad laboral. Los planes Parte D realizarán siempre un pago primario "condicional" para aliviar la carga del tenedor de la póliza, a menos que se apliquen ciertas situaciones. El Plan Parte D no pagará si se entera que el afiliado tiene un seguro por accidentes del trabajo, o del Programa Federal de Enfermedad Pulmonar Minera, o una cobertura de responsabilidad civil o pública, y que ha indicado que cierto medicamento lo utiliza exclusivamente para el tratamiento de una enfermedad o lesión relacionada. </a:t>
            </a:r>
          </a:p>
          <a:p>
            <a:pPr defTabSz="927851">
              <a:lnSpc>
                <a:spcPct val="110000"/>
              </a:lnSpc>
              <a:spcBef>
                <a:spcPts val="609"/>
              </a:spcBef>
              <a:defRPr/>
            </a:pPr>
            <a:r>
              <a:rPr dirty="0" smtClean="0"/>
              <a:t>Por ejemplo, si usted renueva una receta pagada con anterioridad por el seguro de accidentes del trabajo, el Plan Parte D puede rechazar el pago primario y recurrir a Medicare como pagador secundario. El pago es "condicional" porque debe ser reembolsado a Medicare cuando se llegue a un acuerdo de pago, juicio o indemnización. </a:t>
            </a:r>
          </a:p>
          <a:p>
            <a:pPr>
              <a:lnSpc>
                <a:spcPct val="110000"/>
              </a:lnSpc>
              <a:spcBef>
                <a:spcPts val="609"/>
              </a:spcBef>
            </a:pPr>
            <a:r>
              <a:rPr dirty="0" smtClean="0"/>
              <a:t>Los planes Medicare Parte D pagan en primer lugar las recetas cubiertas por los servicios necesarios por razones médicas del Plan D, y los programas de asistencia al paciente patrocinados por los fabricantes junto con las organizaciones benéficas pueden ayudar con los costos restantes. Los miembros de programas benéficos pueden presentar una tarjeta de identificación para venta al público en el punto de venta para obtener ayuda financiera. </a:t>
            </a:r>
          </a:p>
          <a:p>
            <a:pPr>
              <a:lnSpc>
                <a:spcPct val="110000"/>
              </a:lnSpc>
              <a:spcBef>
                <a:spcPts val="609"/>
              </a:spcBef>
            </a:pPr>
            <a:r>
              <a:rPr dirty="0" smtClean="0"/>
              <a:t>Si está cubierto por un seguro de responsabilidad civil/pública, por ejemplo, por accidente automovilístico, lesión en un lugar público o mala praxis, la Parte D paga en primer lugar las recetas cubiertas por la Parte D que no estén relacionadas con el accidente o lesión. </a:t>
            </a:r>
          </a:p>
          <a:p>
            <a:pPr>
              <a:buNone/>
            </a:pPr>
            <a:endParaRPr lang="es-US" dirty="0" smtClean="0"/>
          </a:p>
          <a:p>
            <a:endParaRPr lang="es-US" dirty="0"/>
          </a:p>
        </p:txBody>
      </p:sp>
      <p:sp>
        <p:nvSpPr>
          <p:cNvPr id="4" name="Slide Number Placeholder 3"/>
          <p:cNvSpPr>
            <a:spLocks noGrp="1"/>
          </p:cNvSpPr>
          <p:nvPr>
            <p:ph type="sldNum" sz="quarter" idx="10"/>
          </p:nvPr>
        </p:nvSpPr>
        <p:spPr/>
        <p:txBody>
          <a:bodyPr/>
          <a:lstStyle/>
          <a:p>
            <a:fld id="{1EE756C9-CD94-4B89-9ABD-F9ADC3002E16}" type="slidenum">
              <a:rPr lang="en-US" smtClean="0">
                <a:solidFill>
                  <a:prstClr val="black"/>
                </a:solidFill>
              </a:rPr>
              <a:pPr/>
              <a:t>36</a:t>
            </a:fld>
            <a:endParaRPr lang="es-US" dirty="0">
              <a:solidFill>
                <a:prstClr val="black"/>
              </a:solidFill>
            </a:endParaRPr>
          </a:p>
        </p:txBody>
      </p:sp>
    </p:spTree>
    <p:extLst>
      <p:ext uri="{BB962C8B-B14F-4D97-AF65-F5344CB8AC3E}">
        <p14:creationId xmlns:p14="http://schemas.microsoft.com/office/powerpoint/2010/main" val="9331087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5308" y="4387776"/>
            <a:ext cx="5762445" cy="4154341"/>
          </a:xfrm>
        </p:spPr>
        <p:txBody>
          <a:bodyPr>
            <a:normAutofit/>
          </a:bodyPr>
          <a:lstStyle/>
          <a:p>
            <a:pPr marL="111942" indent="-111942" defTabSz="934473" fontAlgn="base">
              <a:spcBef>
                <a:spcPts val="609"/>
              </a:spcBef>
              <a:spcAft>
                <a:spcPts val="602"/>
              </a:spcAft>
              <a:defRPr/>
            </a:pPr>
            <a:r>
              <a:rPr lang="en-US" dirty="0" smtClean="0">
                <a:solidFill>
                  <a:schemeClr val="tx1"/>
                </a:solidFill>
              </a:rPr>
              <a:t>Compruebe sus conocimientos — Pregunta 4</a:t>
            </a:r>
            <a:endParaRPr lang="es-US" dirty="0" smtClean="0">
              <a:solidFill>
                <a:schemeClr val="tx1"/>
              </a:solidFill>
            </a:endParaRPr>
          </a:p>
          <a:p>
            <a:pPr>
              <a:spcBef>
                <a:spcPts val="609"/>
              </a:spcBef>
              <a:defRPr/>
            </a:pPr>
            <a:r>
              <a:rPr dirty="0" smtClean="0"/>
              <a:t>Es importante tomar una decisión fundamentada sobre si es conveniente mantener o cancelar una cobertura del empleador o de un plan jubilatorio del sindicato, porque</a:t>
            </a:r>
          </a:p>
          <a:p>
            <a:pPr marL="236796" indent="-236796">
              <a:spcBef>
                <a:spcPts val="609"/>
              </a:spcBef>
              <a:buFont typeface="+mj-lt"/>
              <a:buAutoNum type="alphaLcPeriod"/>
            </a:pPr>
            <a:r>
              <a:rPr dirty="0" smtClean="0"/>
              <a:t>Si cancela la cobertura de salud grupal para jubilados, no podrá recuperarla nuevamente.</a:t>
            </a:r>
          </a:p>
          <a:p>
            <a:pPr marL="236796" indent="-236796">
              <a:spcBef>
                <a:spcPts val="609"/>
              </a:spcBef>
              <a:buFont typeface="+mj-lt"/>
              <a:buAutoNum type="alphaLcPeriod"/>
            </a:pPr>
            <a:r>
              <a:rPr dirty="0" smtClean="0"/>
              <a:t>Si cancela la cobertura para medicamentos, también perderá la cobertura de hospital y de médico.</a:t>
            </a:r>
          </a:p>
          <a:p>
            <a:pPr marL="236796" indent="-236796">
              <a:spcBef>
                <a:spcPts val="609"/>
              </a:spcBef>
              <a:buFont typeface="+mj-lt"/>
              <a:buAutoNum type="alphaLcPeriod"/>
            </a:pPr>
            <a:r>
              <a:rPr dirty="0" smtClean="0"/>
              <a:t>Los miembros de la familia que están cubiertos con la misma póliza también podrán verse afectados.</a:t>
            </a:r>
          </a:p>
          <a:p>
            <a:pPr marL="236796" indent="-236796">
              <a:spcBef>
                <a:spcPts val="609"/>
              </a:spcBef>
              <a:buFont typeface="+mj-lt"/>
              <a:buAutoNum type="alphaLcPeriod"/>
            </a:pPr>
            <a:r>
              <a:rPr dirty="0" smtClean="0"/>
              <a:t>Todas las anteriores</a:t>
            </a:r>
          </a:p>
          <a:p>
            <a:pPr marL="220885" indent="-220885">
              <a:spcBef>
                <a:spcPts val="609"/>
              </a:spcBef>
              <a:defRPr/>
            </a:pPr>
            <a:r>
              <a:rPr b="1" dirty="0" smtClean="0"/>
              <a:t>Respuesta: d. Todas las anteriores</a:t>
            </a:r>
          </a:p>
        </p:txBody>
      </p:sp>
      <p:sp>
        <p:nvSpPr>
          <p:cNvPr id="5" name="Slide Number Placeholder 4"/>
          <p:cNvSpPr>
            <a:spLocks noGrp="1"/>
          </p:cNvSpPr>
          <p:nvPr>
            <p:ph type="sldNum" sz="quarter" idx="11"/>
          </p:nvPr>
        </p:nvSpPr>
        <p:spPr/>
        <p:txBody>
          <a:bodyPr/>
          <a:lstStyle/>
          <a:p>
            <a:fld id="{1EE756C9-CD94-4B89-9ABD-F9ADC3002E16}" type="slidenum">
              <a:rPr lang="en-US" smtClean="0"/>
              <a:pPr/>
              <a:t>37</a:t>
            </a:fld>
            <a:endParaRPr lang="es-US" dirty="0"/>
          </a:p>
        </p:txBody>
      </p:sp>
    </p:spTree>
    <p:extLst>
      <p:ext uri="{BB962C8B-B14F-4D97-AF65-F5344CB8AC3E}">
        <p14:creationId xmlns:p14="http://schemas.microsoft.com/office/powerpoint/2010/main" val="27611534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5308" y="4387776"/>
            <a:ext cx="5762445" cy="4154341"/>
          </a:xfrm>
        </p:spPr>
        <p:txBody>
          <a:bodyPr>
            <a:normAutofit/>
          </a:bodyPr>
          <a:lstStyle/>
          <a:p>
            <a:pPr marL="91744" indent="-111942" defTabSz="934473" fontAlgn="base">
              <a:spcBef>
                <a:spcPts val="609"/>
              </a:spcBef>
              <a:spcAft>
                <a:spcPts val="602"/>
              </a:spcAft>
              <a:defRPr/>
            </a:pPr>
            <a:r>
              <a:rPr dirty="0" smtClean="0"/>
              <a:t>Compruebe sus conocimientos — Pregunta 5</a:t>
            </a:r>
          </a:p>
          <a:p>
            <a:pPr>
              <a:spcBef>
                <a:spcPts val="609"/>
              </a:spcBef>
              <a:defRPr/>
            </a:pPr>
            <a:r>
              <a:rPr lang="en-US" dirty="0">
                <a:solidFill>
                  <a:prstClr val="black"/>
                </a:solidFill>
              </a:rPr>
              <a:t>Para las personas con cobertura de Medicare </a:t>
            </a:r>
            <a:r>
              <a:rPr lang="en-US" b="1" dirty="0">
                <a:solidFill>
                  <a:prstClr val="black"/>
                </a:solidFill>
              </a:rPr>
              <a:t>y</a:t>
            </a:r>
            <a:r>
              <a:rPr lang="en-US" dirty="0">
                <a:solidFill>
                  <a:prstClr val="black"/>
                </a:solidFill>
              </a:rPr>
              <a:t> todos los beneficios Medicaid que tengan un problema médico cubierto por el seguro de accidentes del trabajo:</a:t>
            </a:r>
          </a:p>
          <a:p>
            <a:pPr marL="186949" indent="-186949">
              <a:spcBef>
                <a:spcPts val="609"/>
              </a:spcBef>
              <a:buFontTx/>
              <a:buAutoNum type="alphaLcPeriod"/>
              <a:defRPr/>
            </a:pPr>
            <a:r>
              <a:rPr lang="en-US" dirty="0" smtClean="0">
                <a:solidFill>
                  <a:prstClr val="black"/>
                </a:solidFill>
              </a:rPr>
              <a:t>Medicaid paga todas las recetas</a:t>
            </a:r>
          </a:p>
          <a:p>
            <a:pPr marL="186949" indent="-186949" defTabSz="917444">
              <a:spcBef>
                <a:spcPts val="609"/>
              </a:spcBef>
              <a:buFontTx/>
              <a:buAutoNum type="alphaLcPeriod"/>
              <a:defRPr/>
            </a:pPr>
            <a:r>
              <a:rPr lang="en-US" dirty="0">
                <a:solidFill>
                  <a:prstClr val="black"/>
                </a:solidFill>
              </a:rPr>
              <a:t>Medicare paga las recetas, salvo aquellas que estén relacionadas con lesiones o enfermedades laborales.</a:t>
            </a:r>
          </a:p>
          <a:p>
            <a:pPr marL="186949" indent="-186949">
              <a:spcBef>
                <a:spcPts val="609"/>
              </a:spcBef>
              <a:buFontTx/>
              <a:buAutoNum type="alphaLcPeriod"/>
              <a:defRPr/>
            </a:pPr>
            <a:r>
              <a:rPr lang="en-US" dirty="0">
                <a:solidFill>
                  <a:prstClr val="black"/>
                </a:solidFill>
              </a:rPr>
              <a:t>Medicare paga todas las recetas</a:t>
            </a:r>
          </a:p>
          <a:p>
            <a:pPr marL="186949" indent="-186949">
              <a:spcBef>
                <a:spcPts val="609"/>
              </a:spcBef>
              <a:buFontTx/>
              <a:buAutoNum type="alphaLcPeriod"/>
              <a:defRPr/>
            </a:pPr>
            <a:r>
              <a:rPr lang="en-US" dirty="0">
                <a:solidFill>
                  <a:prstClr val="black"/>
                </a:solidFill>
              </a:rPr>
              <a:t>Medicaid paga las recetas, salvo aquellas que estén relacionadas con lesiones o enfermedades laborales.</a:t>
            </a:r>
          </a:p>
          <a:p>
            <a:pPr>
              <a:spcBef>
                <a:spcPts val="609"/>
              </a:spcBef>
              <a:defRPr/>
            </a:pPr>
            <a:r>
              <a:rPr lang="en-US" b="1" dirty="0"/>
              <a:t>Respuesta: b. Medicare paga las recetas, salvo aquellas que estén relacionadas con lesiones o enfermedades laborales.</a:t>
            </a:r>
            <a:endParaRPr lang="es-US" b="1" dirty="0"/>
          </a:p>
          <a:p>
            <a:pPr>
              <a:spcBef>
                <a:spcPts val="609"/>
              </a:spcBef>
              <a:defRPr/>
            </a:pPr>
            <a:r>
              <a:rPr dirty="0" smtClean="0"/>
              <a:t>La Ley de Modernización de Medicare establece que las personas que tienen tanto Medicare como los beneficios completos de Medicaid recibirán cobertura de medicamentos de Medicare más que de Medicaid.</a:t>
            </a:r>
          </a:p>
        </p:txBody>
      </p:sp>
      <p:sp>
        <p:nvSpPr>
          <p:cNvPr id="5" name="Slide Number Placeholder 4"/>
          <p:cNvSpPr>
            <a:spLocks noGrp="1"/>
          </p:cNvSpPr>
          <p:nvPr>
            <p:ph type="sldNum" sz="quarter" idx="11"/>
          </p:nvPr>
        </p:nvSpPr>
        <p:spPr/>
        <p:txBody>
          <a:bodyPr/>
          <a:lstStyle/>
          <a:p>
            <a:fld id="{1EE756C9-CD94-4B89-9ABD-F9ADC3002E16}" type="slidenum">
              <a:rPr lang="en-US" smtClean="0"/>
              <a:pPr/>
              <a:t>38</a:t>
            </a:fld>
            <a:endParaRPr lang="es-US" dirty="0"/>
          </a:p>
        </p:txBody>
      </p:sp>
    </p:spTree>
    <p:extLst>
      <p:ext uri="{BB962C8B-B14F-4D97-AF65-F5344CB8AC3E}">
        <p14:creationId xmlns:p14="http://schemas.microsoft.com/office/powerpoint/2010/main" val="747415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3438" y="274638"/>
            <a:ext cx="5838825" cy="4379912"/>
          </a:xfrm>
        </p:spPr>
      </p:sp>
      <p:sp>
        <p:nvSpPr>
          <p:cNvPr id="4" name="Slide Number Placeholder 3"/>
          <p:cNvSpPr>
            <a:spLocks noGrp="1"/>
          </p:cNvSpPr>
          <p:nvPr>
            <p:ph type="sldNum" sz="quarter" idx="10"/>
          </p:nvPr>
        </p:nvSpPr>
        <p:spPr/>
        <p:txBody>
          <a:bodyPr/>
          <a:lstStyle/>
          <a:p>
            <a:fld id="{1EE756C9-CD94-4B89-9ABD-F9ADC3002E16}" type="slidenum">
              <a:rPr lang="en-US" smtClean="0"/>
              <a:pPr/>
              <a:t>39</a:t>
            </a:fld>
            <a:endParaRPr lang="es-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69192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bwMode="auto">
          <a:xfrm>
            <a:off x="1192213" y="742950"/>
            <a:ext cx="4618037" cy="3465513"/>
          </a:xfrm>
          <a:noFill/>
          <a:ln>
            <a:solidFill>
              <a:srgbClr val="000000"/>
            </a:solidFill>
            <a:miter lim="800000"/>
            <a:headEnd/>
            <a:tailEnd/>
          </a:ln>
        </p:spPr>
      </p:sp>
      <p:sp>
        <p:nvSpPr>
          <p:cNvPr id="82947" name="Rectangle 3"/>
          <p:cNvSpPr>
            <a:spLocks noGrp="1" noChangeArrowheads="1"/>
          </p:cNvSpPr>
          <p:nvPr>
            <p:ph type="body" idx="1"/>
          </p:nvPr>
        </p:nvSpPr>
        <p:spPr bwMode="auto">
          <a:xfrm>
            <a:off x="700247" y="4483914"/>
            <a:ext cx="5572793" cy="4155918"/>
          </a:xfrm>
          <a:noFill/>
        </p:spPr>
        <p:txBody>
          <a:bodyPr wrap="square" numCol="1" anchor="t" anchorCtr="0" compatLnSpc="1">
            <a:prstTxWarp prst="textNoShape">
              <a:avLst/>
            </a:prstTxWarp>
          </a:bodyPr>
          <a:lstStyle/>
          <a:p>
            <a:pPr>
              <a:spcBef>
                <a:spcPts val="609"/>
              </a:spcBef>
            </a:pPr>
            <a:r>
              <a:rPr dirty="0" smtClean="0"/>
              <a:t>Si tiene Medicare u otra cobertura de salud, cada tipo de cobertura se llama "pagador". Cuando existe más de un pagador, la coordinación de las normas relativas a los beneficios decide quién paga primero. El pagador primario paga lo que debe por sus facturas en primer lugar y luego su proveedor envía el resto para que pague el pagador secundario. En algunos casos puede haber un tercer pagador.</a:t>
            </a:r>
            <a:endParaRPr lang="es-US" dirty="0" smtClean="0"/>
          </a:p>
        </p:txBody>
      </p:sp>
      <p:sp>
        <p:nvSpPr>
          <p:cNvPr id="3" name="Slide Number Placeholder 2"/>
          <p:cNvSpPr>
            <a:spLocks noGrp="1"/>
          </p:cNvSpPr>
          <p:nvPr>
            <p:ph type="sldNum" sz="quarter" idx="11"/>
          </p:nvPr>
        </p:nvSpPr>
        <p:spPr/>
        <p:txBody>
          <a:bodyPr/>
          <a:lstStyle/>
          <a:p>
            <a:fld id="{1EE756C9-CD94-4B89-9ABD-F9ADC3002E16}" type="slidenum">
              <a:rPr lang="en-US" smtClean="0"/>
              <a:pPr/>
              <a:t>4</a:t>
            </a:fld>
            <a:endParaRPr lang="es-US" dirty="0"/>
          </a:p>
        </p:txBody>
      </p:sp>
    </p:spTree>
    <p:extLst>
      <p:ext uri="{BB962C8B-B14F-4D97-AF65-F5344CB8AC3E}">
        <p14:creationId xmlns:p14="http://schemas.microsoft.com/office/powerpoint/2010/main" val="20357462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smtClean="0"/>
              <a:t>Este módulo de capacitación está suministrado por el Programa de Capacitación Nacional (NTP) de CMS</a:t>
            </a:r>
          </a:p>
          <a:p>
            <a:r>
              <a:rPr dirty="0" smtClean="0"/>
              <a:t>Si desea visualizar todos los materiales NTP de CMS, incluso los módulos de capacitación adicional, ayudas laborales, actividades educativas y cronogramas de seminarios y </a:t>
            </a:r>
            <a:r>
              <a:rPr dirty="0" err="1" smtClean="0"/>
              <a:t>talleres</a:t>
            </a:r>
            <a:r>
              <a:rPr dirty="0" smtClean="0"/>
              <a:t> o suscribirse a nuestra lista de correo electrónico, visite: </a:t>
            </a:r>
            <a:r>
              <a:rPr lang="en-US" u="sng" dirty="0" smtClean="0"/>
              <a:t>CMS.gov/outreach-and-education/training/cmsnationaltrainingprogram</a:t>
            </a:r>
            <a:r>
              <a:rPr dirty="0" smtClean="0"/>
              <a:t>. Si desea formular preguntas sobre productos de capacitación, envíe un correo electrónico a </a:t>
            </a:r>
            <a:r>
              <a:rPr lang="en-US" u="sng" dirty="0" smtClean="0"/>
              <a:t>training@cms.hhs.gov</a:t>
            </a:r>
            <a:r>
              <a:rPr dirty="0" smtClean="0"/>
              <a:t>.</a:t>
            </a:r>
          </a:p>
          <a:p>
            <a:endParaRPr lang="es-US" dirty="0" smtClean="0"/>
          </a:p>
          <a:p>
            <a:endParaRPr lang="es-US" dirty="0" smtClean="0"/>
          </a:p>
          <a:p>
            <a:endParaRPr lang="es-US" dirty="0"/>
          </a:p>
        </p:txBody>
      </p:sp>
      <p:sp>
        <p:nvSpPr>
          <p:cNvPr id="5" name="Slide Number Placeholder 4"/>
          <p:cNvSpPr>
            <a:spLocks noGrp="1"/>
          </p:cNvSpPr>
          <p:nvPr>
            <p:ph type="sldNum" sz="quarter" idx="11"/>
          </p:nvPr>
        </p:nvSpPr>
        <p:spPr/>
        <p:txBody>
          <a:bodyPr/>
          <a:lstStyle/>
          <a:p>
            <a:fld id="{1EE756C9-CD94-4B89-9ABD-F9ADC3002E16}" type="slidenum">
              <a:rPr lang="en-US" smtClean="0">
                <a:solidFill>
                  <a:prstClr val="black"/>
                </a:solidFill>
              </a:rPr>
              <a:pPr/>
              <a:t>40</a:t>
            </a:fld>
            <a:endParaRPr lang="es-US" dirty="0">
              <a:solidFill>
                <a:prstClr val="black"/>
              </a:solidFill>
            </a:endParaRPr>
          </a:p>
        </p:txBody>
      </p:sp>
    </p:spTree>
    <p:extLst>
      <p:ext uri="{BB962C8B-B14F-4D97-AF65-F5344CB8AC3E}">
        <p14:creationId xmlns:p14="http://schemas.microsoft.com/office/powerpoint/2010/main" val="1783148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bwMode="auto">
          <a:xfrm>
            <a:off x="1192213" y="742950"/>
            <a:ext cx="4618037" cy="3465513"/>
          </a:xfrm>
          <a:noFill/>
          <a:ln>
            <a:solidFill>
              <a:srgbClr val="000000"/>
            </a:solidFill>
            <a:miter lim="800000"/>
            <a:headEnd/>
            <a:tailEnd/>
          </a:ln>
        </p:spPr>
      </p:sp>
      <p:sp>
        <p:nvSpPr>
          <p:cNvPr id="82947" name="Rectangle 3"/>
          <p:cNvSpPr>
            <a:spLocks noGrp="1" noChangeArrowheads="1"/>
          </p:cNvSpPr>
          <p:nvPr>
            <p:ph type="body" idx="1"/>
          </p:nvPr>
        </p:nvSpPr>
        <p:spPr bwMode="auto">
          <a:xfrm>
            <a:off x="700247" y="4483914"/>
            <a:ext cx="5601970" cy="4155918"/>
          </a:xfrm>
          <a:noFill/>
        </p:spPr>
        <p:txBody>
          <a:bodyPr wrap="square" numCol="1" anchor="t" anchorCtr="0" compatLnSpc="1">
            <a:prstTxWarp prst="textNoShape">
              <a:avLst/>
            </a:prstTxWarp>
          </a:bodyPr>
          <a:lstStyle/>
          <a:p>
            <a:pPr>
              <a:spcBef>
                <a:spcPts val="609"/>
              </a:spcBef>
            </a:pPr>
            <a:r>
              <a:rPr dirty="0" smtClean="0"/>
              <a:t>Medicare puede ser el pagador primario, el pagador </a:t>
            </a:r>
            <a:r>
              <a:rPr dirty="0" err="1" smtClean="0"/>
              <a:t>secundario</a:t>
            </a:r>
            <a:r>
              <a:rPr dirty="0" smtClean="0"/>
              <a:t> o algunas veces, otros planes de seguro deben pagar y Medicare no debe pagar nada.</a:t>
            </a:r>
          </a:p>
          <a:p>
            <a:pPr>
              <a:spcBef>
                <a:spcPts val="609"/>
              </a:spcBef>
            </a:pPr>
            <a:r>
              <a:rPr dirty="0" smtClean="0"/>
              <a:t>Medicare puede ser el pagador primario si usted no tiene otro seguro o si Medicare es primario con respecto a su otro seguro. </a:t>
            </a:r>
          </a:p>
          <a:p>
            <a:pPr>
              <a:spcBef>
                <a:spcPts val="609"/>
              </a:spcBef>
            </a:pPr>
            <a:r>
              <a:rPr dirty="0" smtClean="0"/>
              <a:t>Medicare puede ser el pagador de seguro secundario en situaciones en las que Medicare no le brinde cobertura primaria de seguro de salud o cuando otro asegurador tenga la responsabilidad primaria de pagar.</a:t>
            </a:r>
          </a:p>
          <a:p>
            <a:pPr>
              <a:spcBef>
                <a:spcPts val="609"/>
              </a:spcBef>
            </a:pPr>
            <a:r>
              <a:rPr dirty="0" smtClean="0"/>
              <a:t>Medicare no puede pagar por todos los servicios y artículos que otros aseguradores de salud tienen la responsabilidad de pagar.</a:t>
            </a:r>
          </a:p>
        </p:txBody>
      </p:sp>
      <p:sp>
        <p:nvSpPr>
          <p:cNvPr id="3" name="Slide Number Placeholder 2"/>
          <p:cNvSpPr>
            <a:spLocks noGrp="1"/>
          </p:cNvSpPr>
          <p:nvPr>
            <p:ph type="sldNum" sz="quarter" idx="11"/>
          </p:nvPr>
        </p:nvSpPr>
        <p:spPr/>
        <p:txBody>
          <a:bodyPr/>
          <a:lstStyle/>
          <a:p>
            <a:fld id="{1EE756C9-CD94-4B89-9ABD-F9ADC3002E16}" type="slidenum">
              <a:rPr lang="en-US" smtClean="0"/>
              <a:pPr/>
              <a:t>5</a:t>
            </a:fld>
            <a:endParaRPr lang="es-US" dirty="0"/>
          </a:p>
        </p:txBody>
      </p:sp>
    </p:spTree>
    <p:extLst>
      <p:ext uri="{BB962C8B-B14F-4D97-AF65-F5344CB8AC3E}">
        <p14:creationId xmlns:p14="http://schemas.microsoft.com/office/powerpoint/2010/main" val="355027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3971" name="Rectangle 3"/>
          <p:cNvSpPr>
            <a:spLocks noGrp="1" noChangeArrowheads="1"/>
          </p:cNvSpPr>
          <p:nvPr>
            <p:ph type="body" idx="1"/>
          </p:nvPr>
        </p:nvSpPr>
        <p:spPr bwMode="auto">
          <a:xfrm>
            <a:off x="453232" y="4419993"/>
            <a:ext cx="5943600" cy="4160447"/>
          </a:xfrm>
          <a:noFill/>
        </p:spPr>
        <p:txBody>
          <a:bodyPr wrap="square" numCol="1" anchor="t" anchorCtr="0" compatLnSpc="1">
            <a:prstTxWarp prst="textNoShape">
              <a:avLst/>
            </a:prstTxWarp>
            <a:normAutofit lnSpcReduction="10000"/>
          </a:bodyPr>
          <a:lstStyle/>
          <a:p>
            <a:pPr>
              <a:spcBef>
                <a:spcPts val="609"/>
              </a:spcBef>
            </a:pPr>
            <a:r>
              <a:rPr dirty="0" smtClean="0"/>
              <a:t>Para la mayoría de las personas con Medicare, Medicare es su pagador primario, lo que significa que Medicare paga en primer lugar en sus reclamaciones de atención médica. Medicare paga en primer lugar en las siguientes situaciones:</a:t>
            </a:r>
            <a:endParaRPr lang="es-US" dirty="0"/>
          </a:p>
          <a:p>
            <a:pPr marL="175049" lvl="1" indent="-175049" eaLnBrk="0" hangingPunct="0"/>
            <a:r>
              <a:rPr dirty="0" smtClean="0"/>
              <a:t>Medicare es su única cobertura médica, de hospital y recetas médicas. </a:t>
            </a:r>
          </a:p>
          <a:p>
            <a:pPr marL="175049" lvl="1" indent="-175049" eaLnBrk="0" hangingPunct="0"/>
            <a:r>
              <a:rPr dirty="0" smtClean="0"/>
              <a:t>Usted tiene una póliza de Medigap (asegurador suplementario de Medicare) u otra póliza de seguros adquirida de manera privada que no está relacionada con el empleo actual. Este tipo de política cubre cantidades no cubiertas por Medicare.</a:t>
            </a:r>
          </a:p>
          <a:p>
            <a:pPr marL="175049" lvl="1" indent="-175049" eaLnBrk="0" hangingPunct="0"/>
            <a:r>
              <a:rPr dirty="0" smtClean="0"/>
              <a:t>Cobertura a través de Medicaid y Medicare (beneficiarios dobles elegibles), sin ninguna otra cobertura que pueda ser primaria antes que Medicare.</a:t>
            </a:r>
          </a:p>
          <a:p>
            <a:pPr marL="175049" lvl="1" indent="-175049" eaLnBrk="0" hangingPunct="0"/>
            <a:r>
              <a:rPr dirty="0" smtClean="0"/>
              <a:t>Cobertura para jubilados, en la mayoría de los casos. Para saber cómo trabaja un plan con Medicare, revise el manual de beneficios del plan o la descripción del plan proporcionada por el empleador o el </a:t>
            </a:r>
            <a:r>
              <a:rPr dirty="0" err="1" smtClean="0"/>
              <a:t>sindicato</a:t>
            </a:r>
            <a:r>
              <a:rPr dirty="0" smtClean="0"/>
              <a:t> o llame al administrador de beneficios.</a:t>
            </a:r>
          </a:p>
          <a:p>
            <a:pPr marL="175049" lvl="1" indent="-175049" eaLnBrk="0" hangingPunct="0"/>
            <a:r>
              <a:rPr dirty="0" smtClean="0"/>
              <a:t>Los servicios de atención médica proporcionados por el Servicio de Salud Indígena.</a:t>
            </a:r>
          </a:p>
          <a:p>
            <a:pPr marL="175049" lvl="1" indent="-175049" eaLnBrk="0" hangingPunct="0"/>
            <a:r>
              <a:rPr dirty="0" smtClean="0"/>
              <a:t>Beneficios para veteranos.</a:t>
            </a:r>
            <a:endParaRPr lang="es-US" dirty="0"/>
          </a:p>
          <a:p>
            <a:pPr marL="175049" lvl="1" indent="-175049" eaLnBrk="0" hangingPunct="0"/>
            <a:r>
              <a:rPr dirty="0" smtClean="0"/>
              <a:t>TRICARE. (Aviso: TRICARE es el programa de salud del Departamento de Defensa de EE. UU. para miembros en servicio activo y sus familias. TRICARE for Life es el programa para jubilados militares y sus familias).</a:t>
            </a:r>
            <a:endParaRPr lang="es-US" dirty="0"/>
          </a:p>
          <a:p>
            <a:pPr marL="175049" lvl="1" indent="-175049" eaLnBrk="0" hangingPunct="0"/>
            <a:r>
              <a:rPr dirty="0" smtClean="0"/>
              <a:t>Cobertura de la Ley Ómnibus Consolidada de Reconciliación Presupuestaria (COBRA), con una excepción: Enfermedad Renal en Etapa Final. Hablaremos de esta cobertura en breve.</a:t>
            </a:r>
          </a:p>
        </p:txBody>
      </p:sp>
      <p:sp>
        <p:nvSpPr>
          <p:cNvPr id="3" name="Slide Number Placeholder 2"/>
          <p:cNvSpPr>
            <a:spLocks noGrp="1"/>
          </p:cNvSpPr>
          <p:nvPr>
            <p:ph type="sldNum" sz="quarter" idx="11"/>
          </p:nvPr>
        </p:nvSpPr>
        <p:spPr/>
        <p:txBody>
          <a:bodyPr/>
          <a:lstStyle/>
          <a:p>
            <a:fld id="{1EE756C9-CD94-4B89-9ABD-F9ADC3002E16}" type="slidenum">
              <a:rPr lang="en-US" smtClean="0"/>
              <a:pPr/>
              <a:t>6</a:t>
            </a:fld>
            <a:endParaRPr lang="es-US" dirty="0"/>
          </a:p>
        </p:txBody>
      </p:sp>
    </p:spTree>
    <p:extLst>
      <p:ext uri="{BB962C8B-B14F-4D97-AF65-F5344CB8AC3E}">
        <p14:creationId xmlns:p14="http://schemas.microsoft.com/office/powerpoint/2010/main" val="2397386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622445" y="4409256"/>
            <a:ext cx="5783607" cy="4211084"/>
          </a:xfrm>
        </p:spPr>
        <p:txBody>
          <a:bodyPr>
            <a:noAutofit/>
          </a:bodyPr>
          <a:lstStyle/>
          <a:p>
            <a:pPr>
              <a:spcBef>
                <a:spcPts val="609"/>
              </a:spcBef>
            </a:pPr>
            <a:r>
              <a:rPr dirty="0" smtClean="0"/>
              <a:t>El segundo pagador de Medicare (MSP) es el término usado generalmente cuando Medicare no es responsable de pagar una reclamación en primer lugar.</a:t>
            </a:r>
          </a:p>
          <a:p>
            <a:pPr>
              <a:spcBef>
                <a:spcPts val="609"/>
              </a:spcBef>
            </a:pPr>
            <a:r>
              <a:rPr dirty="0" smtClean="0"/>
              <a:t>Cuando Medicare comenzó en 1966, era el pagador primario de todas la reclamaciones, salvo de aquellas cubiertas por la indemnización por Accidentes de Trabajo, los beneficios del Programa de Beneficios de Enfermedad Pulmonar Minera y los beneficios del Departamento de Asuntos de los Veteranos de Estados Unidos.</a:t>
            </a:r>
          </a:p>
          <a:p>
            <a:pPr>
              <a:spcBef>
                <a:spcPts val="609"/>
              </a:spcBef>
            </a:pPr>
            <a:r>
              <a:rPr dirty="0" smtClean="0"/>
              <a:t>En 1980, el Congreso aprobó leyes que hicieron de Medicare el pagador secundario para ciertos planes primarios en un esfuerzo por trasladar los costos de Medicare a las fuentes de pago privadas correspondientes.</a:t>
            </a:r>
          </a:p>
          <a:p>
            <a:pPr>
              <a:spcBef>
                <a:spcPts val="609"/>
              </a:spcBef>
            </a:pPr>
            <a:r>
              <a:rPr dirty="0" smtClean="0"/>
              <a:t>Las cláusulas del MSP han protegido los Fondos Fiduciarios de Medicare asegurándose de que Medicare no pague por servicios y artículos por los que tienen responsabilidad de pago en primer lugar ciertos seguros o coberturas de salud. Las cláusulas del MSP se aplican a situaciones en las que Medicare no es la cobertura de seguro de salud primaria del beneficiario. </a:t>
            </a:r>
            <a:endParaRPr lang="es-US" dirty="0" smtClean="0"/>
          </a:p>
          <a:p>
            <a:pPr>
              <a:spcBef>
                <a:spcPts val="609"/>
              </a:spcBef>
            </a:pPr>
            <a:r>
              <a:rPr dirty="0" smtClean="0"/>
              <a:t>Medicare ahorra casi $9.000 millones anualmente en reclamaciones procesadas por seguros que pagan en primer lugar antes que Medicare.</a:t>
            </a:r>
          </a:p>
        </p:txBody>
      </p:sp>
      <p:sp>
        <p:nvSpPr>
          <p:cNvPr id="4" name="Slide Number Placeholder 3"/>
          <p:cNvSpPr>
            <a:spLocks noGrp="1"/>
          </p:cNvSpPr>
          <p:nvPr>
            <p:ph type="sldNum" sz="quarter" idx="11"/>
          </p:nvPr>
        </p:nvSpPr>
        <p:spPr/>
        <p:txBody>
          <a:bodyPr/>
          <a:lstStyle/>
          <a:p>
            <a:fld id="{1EE756C9-CD94-4B89-9ABD-F9ADC3002E16}" type="slidenum">
              <a:rPr lang="en-US" smtClean="0"/>
              <a:pPr/>
              <a:t>7</a:t>
            </a:fld>
            <a:endParaRPr lang="es-US" dirty="0"/>
          </a:p>
        </p:txBody>
      </p:sp>
    </p:spTree>
    <p:extLst>
      <p:ext uri="{BB962C8B-B14F-4D97-AF65-F5344CB8AC3E}">
        <p14:creationId xmlns:p14="http://schemas.microsoft.com/office/powerpoint/2010/main" val="2434379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xfrm>
            <a:off x="466833" y="4387140"/>
            <a:ext cx="6092104" cy="4040897"/>
          </a:xfrm>
        </p:spPr>
        <p:txBody>
          <a:bodyPr wrap="square" numCol="1" anchor="t" anchorCtr="0" compatLnSpc="1">
            <a:prstTxWarp prst="textNoShape">
              <a:avLst/>
            </a:prstTxWarp>
            <a:normAutofit fontScale="85000" lnSpcReduction="20000"/>
          </a:bodyPr>
          <a:lstStyle/>
          <a:p>
            <a:pPr>
              <a:lnSpc>
                <a:spcPct val="110000"/>
              </a:lnSpc>
              <a:spcBef>
                <a:spcPts val="609"/>
              </a:spcBef>
            </a:pPr>
            <a:r>
              <a:rPr lang="en-US" sz="1200" b="0" i="0" u="none" strike="noStrike" kern="1200" baseline="0" dirty="0" smtClean="0">
                <a:solidFill>
                  <a:schemeClr val="tx1"/>
                </a:solidFill>
                <a:latin typeface="+mn-lt"/>
              </a:rPr>
              <a:t>Si ya recibe los beneficios del Seguro Social (por ejemplo, la jubilación anticipada), automáticamente quedará inscrito en Medicare Parte A y Parte B sin necesidad de solicitud adicional. </a:t>
            </a:r>
            <a:r>
              <a:rPr dirty="0" smtClean="0"/>
              <a:t>Tres meses antes de que comience la cobertura de Medicare, se le enviará una notificación pidiéndole que complete el Cuestionario de Inscripción Inicial en línea. Se realizan las siguientes preguntas sobre algún </a:t>
            </a:r>
            <a:r>
              <a:rPr dirty="0" err="1" smtClean="0"/>
              <a:t>otro</a:t>
            </a:r>
            <a:r>
              <a:rPr dirty="0" smtClean="0"/>
              <a:t> </a:t>
            </a:r>
            <a:r>
              <a:rPr dirty="0" err="1" smtClean="0"/>
              <a:t>seguro</a:t>
            </a:r>
            <a:r>
              <a:rPr lang="en-US" baseline="0" dirty="0" smtClean="0"/>
              <a:t> </a:t>
            </a:r>
            <a:r>
              <a:rPr dirty="0" err="1" smtClean="0"/>
              <a:t>médico</a:t>
            </a:r>
            <a:r>
              <a:rPr dirty="0" smtClean="0"/>
              <a:t> existente, como la cobertura de salud grupal de su empleador o el de algún un miembro de su familia, seguro de responsabilidad civil o seguro de accidente del trabajo.</a:t>
            </a:r>
            <a:endParaRPr lang="es-US" dirty="0"/>
          </a:p>
          <a:p>
            <a:pPr marL="175049" lvl="1" indent="-175049" eaLnBrk="0" hangingPunct="0">
              <a:lnSpc>
                <a:spcPct val="110000"/>
              </a:lnSpc>
            </a:pPr>
            <a:r>
              <a:rPr dirty="0" smtClean="0"/>
              <a:t>¿Posee alguna cobertura de un plan de salud grupal a través de su actual empleador?</a:t>
            </a:r>
          </a:p>
          <a:p>
            <a:pPr marL="175049" lvl="1" indent="-175049" eaLnBrk="0" hangingPunct="0">
              <a:lnSpc>
                <a:spcPct val="110000"/>
              </a:lnSpc>
            </a:pPr>
            <a:r>
              <a:rPr dirty="0" smtClean="0"/>
              <a:t>¿Cuántos empleados trabajan para su empleador, incluido usted?</a:t>
            </a:r>
          </a:p>
          <a:p>
            <a:pPr marL="175049" lvl="1" indent="-175049" eaLnBrk="0" hangingPunct="0">
              <a:lnSpc>
                <a:spcPct val="110000"/>
              </a:lnSpc>
            </a:pPr>
            <a:r>
              <a:rPr dirty="0" smtClean="0"/>
              <a:t>¿El plan de salud grupal de su empleador cubre medicamentos recetados?</a:t>
            </a:r>
          </a:p>
          <a:p>
            <a:pPr marL="175049" lvl="1" indent="-175049" eaLnBrk="0" hangingPunct="0">
              <a:lnSpc>
                <a:spcPct val="110000"/>
              </a:lnSpc>
            </a:pPr>
            <a:r>
              <a:rPr dirty="0" smtClean="0"/>
              <a:t>¿Obtendrá en el futuro la cobertura de un plan de salud grupal a través del empleo actual de su marido/esposa en la fecha de vigencia de Medicare?</a:t>
            </a:r>
          </a:p>
          <a:p>
            <a:pPr marL="175049" lvl="1" indent="-175049" eaLnBrk="0" hangingPunct="0">
              <a:lnSpc>
                <a:spcPct val="110000"/>
              </a:lnSpc>
            </a:pPr>
            <a:r>
              <a:rPr dirty="0" smtClean="0"/>
              <a:t>¿Cuántos empleados trabajan para el empleador de su marido o esposa? </a:t>
            </a:r>
          </a:p>
          <a:p>
            <a:pPr marL="175049" lvl="1" indent="-175049" eaLnBrk="0" hangingPunct="0">
              <a:lnSpc>
                <a:spcPct val="110000"/>
              </a:lnSpc>
            </a:pPr>
            <a:r>
              <a:rPr dirty="0" smtClean="0"/>
              <a:t>¿Recibe en la actualidad algún beneficio del Programa Federal de Enfermedad Pulmonar Minera o de algún seguro de accidente del trabajo?</a:t>
            </a:r>
          </a:p>
          <a:p>
            <a:pPr marL="175049" lvl="1" indent="-175049" eaLnBrk="0" hangingPunct="0">
              <a:lnSpc>
                <a:spcPct val="110000"/>
              </a:lnSpc>
            </a:pPr>
            <a:r>
              <a:rPr dirty="0" smtClean="0"/>
              <a:t>¿Está en tratamiento por alguna herida o enfermedad, por la cual pueda responsabilizarse a un tercero o que pueda estar cubierta por un seguro de responsabilidad pública, automotor o de responsabilidad civil?</a:t>
            </a:r>
          </a:p>
          <a:p>
            <a:pPr>
              <a:lnSpc>
                <a:spcPct val="110000"/>
              </a:lnSpc>
              <a:spcBef>
                <a:spcPts val="609"/>
              </a:spcBef>
            </a:pPr>
            <a:r>
              <a:rPr lang="en-US" sz="1200" b="0" i="0" u="none" strike="noStrike" kern="1200" baseline="0" dirty="0" smtClean="0">
                <a:solidFill>
                  <a:schemeClr val="tx1"/>
                </a:solidFill>
                <a:latin typeface="+mn-lt"/>
              </a:rPr>
              <a:t>Si no recibe beneficios de jubilación del Seguro Social o de la Junta de Retiro Ferroviario debe registrarse para obtener Medicare.  </a:t>
            </a:r>
            <a:r>
              <a:rPr dirty="0" smtClean="0"/>
              <a:t>Como nuevo afiliado de Medicare, puede registrarse automáticamente para utilizar la página </a:t>
            </a:r>
            <a:r>
              <a:rPr lang="en-US" u="sng" dirty="0" smtClean="0">
                <a:hlinkClick r:id="rId3"/>
              </a:rPr>
              <a:t>MyMedicare.gov</a:t>
            </a:r>
            <a:r>
              <a:rPr dirty="0" smtClean="0"/>
              <a:t>, el servicio en línea de Medicare que le permite a usted, o a la persona que usted designe, acceder a su información personal de Medicare, a las reclamaciones sobre el servicio de salud, a información de los servicios de preventivos, al Resumen de Medicare y mucho más. Es posible completar el cuestionario en línea en </a:t>
            </a:r>
            <a:r>
              <a:rPr lang="en-US" u="sng" dirty="0" smtClean="0">
                <a:hlinkClick r:id="rId4"/>
              </a:rPr>
              <a:t>MyMedicare.gov</a:t>
            </a:r>
            <a:r>
              <a:rPr dirty="0" smtClean="0"/>
              <a:t>, o mediante un llamado telefónico al Centro de Recuperación y Coordinación de Beneficios 1-855-798-2627. Los usuarios de TTY deben llamar al 1-855-797-2627.</a:t>
            </a:r>
            <a:endParaRPr lang="es-US" dirty="0"/>
          </a:p>
        </p:txBody>
      </p:sp>
      <p:sp>
        <p:nvSpPr>
          <p:cNvPr id="3" name="Slide Number Placeholder 2"/>
          <p:cNvSpPr>
            <a:spLocks noGrp="1"/>
          </p:cNvSpPr>
          <p:nvPr>
            <p:ph type="sldNum" sz="quarter" idx="11"/>
          </p:nvPr>
        </p:nvSpPr>
        <p:spPr/>
        <p:txBody>
          <a:bodyPr/>
          <a:lstStyle/>
          <a:p>
            <a:fld id="{1EE756C9-CD94-4B89-9ABD-F9ADC3002E16}" type="slidenum">
              <a:rPr lang="en-US" smtClean="0"/>
              <a:pPr/>
              <a:t>8</a:t>
            </a:fld>
            <a:endParaRPr lang="es-US" dirty="0"/>
          </a:p>
        </p:txBody>
      </p:sp>
    </p:spTree>
    <p:extLst>
      <p:ext uri="{BB962C8B-B14F-4D97-AF65-F5344CB8AC3E}">
        <p14:creationId xmlns:p14="http://schemas.microsoft.com/office/powerpoint/2010/main" val="166628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xfrm>
            <a:off x="443527" y="4310173"/>
            <a:ext cx="6115410" cy="4530329"/>
          </a:xfrm>
        </p:spPr>
        <p:txBody>
          <a:bodyPr wrap="square" numCol="1" anchor="t" anchorCtr="0" compatLnSpc="1">
            <a:prstTxWarp prst="textNoShape">
              <a:avLst/>
            </a:prstTxWarp>
            <a:noAutofit/>
          </a:bodyPr>
          <a:lstStyle/>
          <a:p>
            <a:pPr>
              <a:spcBef>
                <a:spcPts val="609"/>
              </a:spcBef>
              <a:tabLst>
                <a:tab pos="633402" algn="r"/>
              </a:tabLst>
            </a:pPr>
            <a:r>
              <a:rPr dirty="0" smtClean="0"/>
              <a:t>La coordinación de beneficios cuenta con varias bases de datos mantenidas por varios interesados, incluyendo programas estatales y federales, planes que ofrecen seguro de salud y/o cobertura de medicamentos recetados, red de </a:t>
            </a:r>
            <a:r>
              <a:rPr dirty="0" err="1" smtClean="0"/>
              <a:t>farmacias</a:t>
            </a:r>
            <a:r>
              <a:rPr dirty="0" smtClean="0"/>
              <a:t> y una variedad de programas de asistencia para situaciones y/o condiciones especiales. La Sección 111 de Medicare, Medicaid y el Programa Estatal de Seguro Médico para Niños (SCHIP), ampliación de la Ley de 2007, agregó el requerimiento de informe obligatorio para los acuerdos de plan de salud grupal (GHP) y para los seguros de responsabilidad civil, que incluye autoseguro, seguro de responsabilidad pública y seguro de accidente del trabajo. Se exige legalmente a las compañías de seguro proveer información.</a:t>
            </a:r>
          </a:p>
          <a:p>
            <a:pPr>
              <a:spcBef>
                <a:spcPts val="609"/>
              </a:spcBef>
              <a:tabLst>
                <a:tab pos="633402" algn="r"/>
              </a:tabLst>
            </a:pPr>
            <a:r>
              <a:rPr dirty="0" smtClean="0"/>
              <a:t>Las multas por no reportar la información pueden ascender a $1000 por día, por beneficiario. Las partes interesadas deben utilizar un portal Web seguro para facilitar la transferencia de información.</a:t>
            </a:r>
          </a:p>
          <a:p>
            <a:pPr>
              <a:spcBef>
                <a:spcPts val="609"/>
              </a:spcBef>
              <a:tabLst>
                <a:tab pos="633402" algn="r"/>
              </a:tabLst>
            </a:pPr>
            <a:r>
              <a:rPr b="1" dirty="0" smtClean="0"/>
              <a:t>Solicitud de Concordancia de Datos entre el Servicio de Impuestos Internos (IRS)/Seguro Social (SSA)/Centros de Servicios de Medicare y Medicaid (CMS). </a:t>
            </a:r>
            <a:r>
              <a:rPr b="0" dirty="0" smtClean="0"/>
              <a:t>La ley exige que IRS, SSA y CMS compartan la información sobre los beneficiarios de Medicare y sus cónyuges.</a:t>
            </a:r>
            <a:r>
              <a:rPr dirty="0" smtClean="0"/>
              <a:t> La solicitud de Concordancia de Datos IRS/SSA/CMS es una fuente de información importante. Conforme a la ley, los empleadores deben completar un cuestionario del GHP que escojan los trabajadores elegibles de Medicare y sus cónyuges. La Solicitud de Concordancia de Datos identifica las situaciones en las que haya otro pagador primario a Medicare. </a:t>
            </a:r>
          </a:p>
          <a:p>
            <a:pPr>
              <a:spcBef>
                <a:spcPts val="609"/>
              </a:spcBef>
              <a:tabLst>
                <a:tab pos="633402" algn="r"/>
              </a:tabLst>
            </a:pPr>
            <a:r>
              <a:rPr b="1" dirty="0" smtClean="0"/>
              <a:t>Los Acuerdos Voluntarios de Uso Compartido de Datos (VDSA) — </a:t>
            </a:r>
            <a:r>
              <a:rPr dirty="0" smtClean="0"/>
              <a:t>CMS ha acordado VDSA con numerosos empleadores grandes. Estos acuerdos permiten que los empleadores y CMS envíen y reciban la información de las inscripciones a GHP de manera electrónica. Si hubiera alguna discrepancia en los VDSA, los empleadores pueden aportar la documentación de la inscripción/desafiliación. El programa VDSA incluye información de la Parte D, y permite a los socios de VDSA presentar registros con la cobertura para recetas médicas, ya sea primaria o secundaria con respecto a la cobertura Medicare para recetas médicas (Parte D). </a:t>
            </a:r>
            <a:endParaRPr lang="es-US" dirty="0"/>
          </a:p>
        </p:txBody>
      </p:sp>
      <p:sp>
        <p:nvSpPr>
          <p:cNvPr id="3" name="Slide Number Placeholder 2"/>
          <p:cNvSpPr>
            <a:spLocks noGrp="1"/>
          </p:cNvSpPr>
          <p:nvPr>
            <p:ph type="sldNum" sz="quarter" idx="11"/>
          </p:nvPr>
        </p:nvSpPr>
        <p:spPr/>
        <p:txBody>
          <a:bodyPr/>
          <a:lstStyle/>
          <a:p>
            <a:fld id="{1EE756C9-CD94-4B89-9ABD-F9ADC3002E16}" type="slidenum">
              <a:rPr lang="en-US" smtClean="0"/>
              <a:pPr/>
              <a:t>9</a:t>
            </a:fld>
            <a:endParaRPr lang="es-US" dirty="0"/>
          </a:p>
        </p:txBody>
      </p:sp>
    </p:spTree>
    <p:extLst>
      <p:ext uri="{BB962C8B-B14F-4D97-AF65-F5344CB8AC3E}">
        <p14:creationId xmlns:p14="http://schemas.microsoft.com/office/powerpoint/2010/main" val="3529249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mailto:training@cms.hhs.gov" TargetMode="External"/><Relationship Id="rId2" Type="http://schemas.openxmlformats.org/officeDocument/2006/relationships/hyperlink" Target="http://cms.gov/Outreach-and-Education/Training/CMSNationalTrainingProgram/" TargetMode="External"/><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2015 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baseline="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buSzPct val="50000"/>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a:defRPr sz="1200">
                <a:solidFill>
                  <a:schemeClr val="tx1"/>
                </a:solidFill>
              </a:defRPr>
            </a:lvl1pPr>
          </a:lstStyle>
          <a:p>
            <a:r>
              <a:rPr lang="en-US" dirty="0" smtClean="0">
                <a:solidFill>
                  <a:prstClr val="black"/>
                </a:solidFill>
              </a:rPr>
              <a:t>5/01/2015</a:t>
            </a:r>
            <a:endParaRPr lang="en-US" dirty="0">
              <a:solidFill>
                <a:prstClr val="black"/>
              </a:solidFill>
            </a:endParaRP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defRPr sz="1200">
                <a:solidFill>
                  <a:schemeClr val="tx1"/>
                </a:solidFill>
              </a:defRPr>
            </a:lvl1pPr>
          </a:lstStyle>
          <a:p>
            <a:pPr algn="ctr"/>
            <a:r>
              <a:rPr lang="en-US" dirty="0" smtClean="0">
                <a:solidFill>
                  <a:prstClr val="black"/>
                </a:solidFill>
              </a:rPr>
              <a:t>Coordination of Benefits</a:t>
            </a:r>
            <a:endParaRPr lang="en-US" dirty="0">
              <a:solidFill>
                <a:prstClr val="black"/>
              </a:solidFill>
            </a:endParaRP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defRPr sz="1200">
                <a:solidFill>
                  <a:schemeClr val="tx1"/>
                </a:solidFill>
              </a:defRPr>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5186767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lain Layout">
    <p:bg>
      <p:bgPr>
        <a:solidFill>
          <a:srgbClr val="FCFDF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solidFill>
                  <a:prstClr val="black"/>
                </a:solidFill>
              </a:rPr>
              <a:t>05/01/2015</a:t>
            </a:r>
            <a:endParaRPr lang="en-US" dirty="0">
              <a:solidFill>
                <a:prstClr val="black"/>
              </a:solidFill>
            </a:endParaRPr>
          </a:p>
        </p:txBody>
      </p:sp>
      <p:sp>
        <p:nvSpPr>
          <p:cNvPr id="4" name="Footer Placeholder 3"/>
          <p:cNvSpPr>
            <a:spLocks noGrp="1"/>
          </p:cNvSpPr>
          <p:nvPr>
            <p:ph type="ftr" sz="quarter" idx="11"/>
          </p:nvPr>
        </p:nvSpPr>
        <p:spPr/>
        <p:txBody>
          <a:bodyPr/>
          <a:lstStyle/>
          <a:p>
            <a:pPr algn="ctr"/>
            <a:r>
              <a:rPr lang="en-US" dirty="0" smtClean="0">
                <a:solidFill>
                  <a:prstClr val="black"/>
                </a:solidFill>
              </a:rPr>
              <a:t>Slide Title</a:t>
            </a:r>
            <a:endParaRPr lang="en-US" dirty="0">
              <a:solidFill>
                <a:prstClr val="black"/>
              </a:solidFill>
            </a:endParaRPr>
          </a:p>
        </p:txBody>
      </p:sp>
      <p:sp>
        <p:nvSpPr>
          <p:cNvPr id="5" name="Slide Number Placeholder 4"/>
          <p:cNvSpPr>
            <a:spLocks noGrp="1"/>
          </p:cNvSpPr>
          <p:nvPr>
            <p:ph type="sldNum" sz="quarter" idx="12"/>
          </p:nvPr>
        </p:nvSpPr>
        <p:spPr/>
        <p:txBody>
          <a:body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428218731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smtClean="0"/>
              <a:t>Medicare Rights and Protections</a:t>
            </a:r>
            <a:endParaRPr lang="en-US" dirty="0"/>
          </a:p>
        </p:txBody>
      </p:sp>
      <p:sp>
        <p:nvSpPr>
          <p:cNvPr id="4" name="Slide Number Placeholder 3"/>
          <p:cNvSpPr>
            <a:spLocks noGrp="1"/>
          </p:cNvSpPr>
          <p:nvPr>
            <p:ph type="sldNum" sz="quarter" idx="12"/>
          </p:nvPr>
        </p:nvSpPr>
        <p:spPr/>
        <p:txBody>
          <a:bodyPr/>
          <a:lstStyle/>
          <a:p>
            <a:fld id="{9728DABA-466B-4F76-A8BC-47294DB8D503}" type="slidenum">
              <a:rPr lang="en-US" smtClean="0"/>
              <a:pPr/>
              <a:t>‹#›</a:t>
            </a:fld>
            <a:endParaRPr lang="en-US" dirty="0"/>
          </a:p>
        </p:txBody>
      </p:sp>
    </p:spTree>
    <p:extLst>
      <p:ext uri="{BB962C8B-B14F-4D97-AF65-F5344CB8AC3E}">
        <p14:creationId xmlns:p14="http://schemas.microsoft.com/office/powerpoint/2010/main" val="3537593581"/>
      </p:ext>
    </p:extLst>
  </p:cSld>
  <p:clrMapOvr>
    <a:masterClrMapping/>
  </p:clrMapOvr>
  <p:timing>
    <p:tnLst>
      <p:par>
        <p:cTn id="1" dur="indefinite" restart="never" nodeType="tmRoot"/>
      </p:par>
    </p:tnLst>
  </p:timing>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2015 Lessons &amp; Objectives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30126"/>
            <a:ext cx="9144000" cy="1069430"/>
          </a:xfrm>
        </p:spPr>
        <p:txBody>
          <a:bodyPr>
            <a:normAutofit/>
          </a:bodyPr>
          <a:lstStyle>
            <a:lvl1pPr>
              <a:defRPr sz="3600" b="1" baseline="0">
                <a:solidFill>
                  <a:schemeClr val="bg1"/>
                </a:solidFill>
              </a:defRPr>
            </a:lvl1pPr>
          </a:lstStyle>
          <a:p>
            <a:r>
              <a:rPr lang="en-US" dirty="0" smtClean="0"/>
              <a:t>CMS National Training Program (NTP)</a:t>
            </a:r>
            <a:endParaRPr lang="en-US" dirty="0"/>
          </a:p>
        </p:txBody>
      </p:sp>
      <p:sp>
        <p:nvSpPr>
          <p:cNvPr id="9" name="Content Placeholder 2"/>
          <p:cNvSpPr>
            <a:spLocks noGrp="1"/>
          </p:cNvSpPr>
          <p:nvPr>
            <p:ph idx="1"/>
          </p:nvPr>
        </p:nvSpPr>
        <p:spPr>
          <a:xfrm>
            <a:off x="457200" y="1371600"/>
            <a:ext cx="8458200" cy="4525963"/>
          </a:xfrm>
        </p:spPr>
        <p:txBody>
          <a:bodyPr>
            <a:normAutofit/>
          </a:bodyPr>
          <a:lstStyle>
            <a:lvl1pPr marL="0" marR="0" indent="0" algn="ctr" defTabSz="914400" rtl="0" eaLnBrk="1" fontAlgn="auto" latinLnBrk="0" hangingPunct="1">
              <a:lnSpc>
                <a:spcPct val="100000"/>
              </a:lnSpc>
              <a:spcBef>
                <a:spcPts val="600"/>
              </a:spcBef>
              <a:spcAft>
                <a:spcPts val="0"/>
              </a:spcAft>
              <a:buClrTx/>
              <a:buSzTx/>
              <a:buFont typeface="Wingdings" panose="05000000000000000000" pitchFamily="2" charset="2"/>
              <a:buNone/>
              <a:tabLst/>
              <a:defRPr/>
            </a:lvl1pPr>
          </a:lstStyle>
          <a:p>
            <a:pPr marL="0" indent="0" algn="ctr">
              <a:buNone/>
            </a:pPr>
            <a:endParaRPr lang="en-US" dirty="0" smtClean="0"/>
          </a:p>
          <a:p>
            <a:pPr marL="0" indent="0" algn="ctr">
              <a:buNone/>
            </a:pPr>
            <a:r>
              <a:rPr lang="en-US" dirty="0" smtClean="0"/>
              <a:t>To view all available NTP materials,</a:t>
            </a:r>
          </a:p>
          <a:p>
            <a:pPr marL="0" indent="0" algn="ctr">
              <a:buNone/>
            </a:pPr>
            <a:r>
              <a:rPr lang="en-US" dirty="0" smtClean="0"/>
              <a:t> or to subscribe to our email list, visit </a:t>
            </a:r>
            <a:r>
              <a:rPr lang="en-US" dirty="0" smtClean="0">
                <a:hlinkClick r:id="rId2"/>
              </a:rPr>
              <a:t>CMS.gov/outreach-and-education/training/</a:t>
            </a:r>
            <a:r>
              <a:rPr lang="en-US" dirty="0" err="1" smtClean="0">
                <a:hlinkClick r:id="rId2"/>
              </a:rPr>
              <a:t>cmsnationaltrainingprogram</a:t>
            </a:r>
            <a:r>
              <a:rPr lang="en-US" dirty="0" smtClean="0">
                <a:hlinkClick r:id="rId2"/>
              </a:rPr>
              <a:t>/</a:t>
            </a:r>
            <a:r>
              <a:rPr lang="en-US" dirty="0" smtClean="0"/>
              <a:t> </a:t>
            </a:r>
          </a:p>
          <a:p>
            <a:endParaRPr lang="en-US" dirty="0" smtClean="0"/>
          </a:p>
          <a:p>
            <a:pPr marL="0" indent="0" algn="ctr">
              <a:buNone/>
            </a:pPr>
            <a:r>
              <a:rPr lang="en-US" dirty="0" smtClean="0"/>
              <a:t>For questions about training products email </a:t>
            </a:r>
            <a:r>
              <a:rPr lang="en-US" dirty="0" smtClean="0">
                <a:hlinkClick r:id="rId3"/>
              </a:rPr>
              <a:t>training@cms.hhs.gov</a:t>
            </a:r>
            <a:r>
              <a:rPr lang="en-US" dirty="0" smtClean="0"/>
              <a:t> </a:t>
            </a:r>
          </a:p>
          <a:p>
            <a:endParaRPr lang="en-US" dirty="0"/>
          </a:p>
        </p:txBody>
      </p:sp>
    </p:spTree>
    <p:extLst>
      <p:ext uri="{BB962C8B-B14F-4D97-AF65-F5344CB8AC3E}">
        <p14:creationId xmlns:p14="http://schemas.microsoft.com/office/powerpoint/2010/main" val="4103857431"/>
      </p:ext>
    </p:extLst>
  </p:cSld>
  <p:clrMapOvr>
    <a:masterClrMapping/>
  </p:clrMapOvr>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015 Lessons &amp; Objectives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35197"/>
            <a:ext cx="9144000" cy="1069430"/>
          </a:xfrm>
        </p:spPr>
        <p:txBody>
          <a:bodyPr>
            <a:normAutofit/>
          </a:bodyPr>
          <a:lstStyle>
            <a:lvl1pPr>
              <a:defRPr sz="3600" b="1" baseline="0"/>
            </a:lvl1pPr>
          </a:lstStyle>
          <a:p>
            <a:r>
              <a:rPr lang="en-US" dirty="0" smtClean="0"/>
              <a:t>Lesson </a:t>
            </a:r>
            <a:endParaRPr lang="en-US" dirty="0"/>
          </a:p>
        </p:txBody>
      </p:sp>
      <p:sp>
        <p:nvSpPr>
          <p:cNvPr id="3" name="Content Placeholder 2"/>
          <p:cNvSpPr>
            <a:spLocks noGrp="1"/>
          </p:cNvSpPr>
          <p:nvPr>
            <p:ph idx="1"/>
          </p:nvPr>
        </p:nvSpPr>
        <p:spPr>
          <a:xfrm>
            <a:off x="457200" y="136371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a:defRPr sz="1200">
                <a:solidFill>
                  <a:schemeClr val="tx1"/>
                </a:solidFill>
              </a:defRPr>
            </a:lvl1pPr>
          </a:lstStyle>
          <a:p>
            <a:r>
              <a:rPr lang="en-US" dirty="0" smtClean="0">
                <a:solidFill>
                  <a:prstClr val="black"/>
                </a:solidFill>
              </a:rPr>
              <a:t>5/01/2015</a:t>
            </a:r>
            <a:endParaRPr lang="en-US" dirty="0">
              <a:solidFill>
                <a:prstClr val="black"/>
              </a:solidFill>
            </a:endParaRP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defRPr sz="1200">
                <a:solidFill>
                  <a:schemeClr val="tx1"/>
                </a:solidFill>
              </a:defRPr>
            </a:lvl1pPr>
          </a:lstStyle>
          <a:p>
            <a:pPr algn="ctr"/>
            <a:r>
              <a:rPr lang="en-US" dirty="0" smtClean="0">
                <a:solidFill>
                  <a:prstClr val="black"/>
                </a:solidFill>
              </a:rPr>
              <a:t>Coordination of Benefits</a:t>
            </a:r>
            <a:endParaRPr lang="en-US" dirty="0">
              <a:solidFill>
                <a:prstClr val="black"/>
              </a:solidFill>
            </a:endParaRP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defRPr sz="1200">
                <a:solidFill>
                  <a:schemeClr val="tx1"/>
                </a:solidFill>
              </a:defRPr>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11069618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015 Question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txBox="1">
            <a:spLocks/>
          </p:cNvSpPr>
          <p:nvPr userDrawn="1"/>
        </p:nvSpPr>
        <p:spPr>
          <a:xfrm>
            <a:off x="0" y="-28738"/>
            <a:ext cx="9144000" cy="1143000"/>
          </a:xfrm>
          <a:prstGeom prst="rect">
            <a:avLst/>
          </a:prstGeom>
          <a:solidFill>
            <a:srgbClr val="FFD004"/>
          </a:solidFill>
          <a:effectLst>
            <a:outerShdw dist="76200" dir="5640000" algn="tl" rotWithShape="0">
              <a:srgbClr val="084A9C"/>
            </a:outerShdw>
          </a:effectLst>
        </p:spPr>
        <p:txBody>
          <a:bodyPr vert="horz" lIns="91440" tIns="45720" rIns="91440" bIns="45720" rtlCol="0" anchor="ctr">
            <a:noAutofit/>
          </a:bodyPr>
          <a:lstStyle>
            <a:lvl1pPr indent="0" algn="ctr" defTabSz="914400" rtl="0" eaLnBrk="1" latinLnBrk="0" hangingPunct="1">
              <a:spcBef>
                <a:spcPts val="0"/>
              </a:spcBef>
              <a:buNone/>
              <a:defRPr sz="4400" b="1" kern="1200">
                <a:solidFill>
                  <a:schemeClr val="tx1"/>
                </a:solidFill>
                <a:latin typeface="+mj-lt"/>
                <a:ea typeface="+mj-ea"/>
                <a:cs typeface="+mj-cs"/>
              </a:defRPr>
            </a:lvl1pPr>
          </a:lstStyle>
          <a:p>
            <a:pPr>
              <a:defRPr/>
            </a:pPr>
            <a:endParaRPr lang="en-US" sz="3600" dirty="0">
              <a:solidFill>
                <a:sysClr val="windowText" lastClr="000000"/>
              </a:solidFill>
            </a:endParaRPr>
          </a:p>
        </p:txBody>
      </p:sp>
      <p:sp>
        <p:nvSpPr>
          <p:cNvPr id="8" name="Date Placeholder 3"/>
          <p:cNvSpPr>
            <a:spLocks noGrp="1"/>
          </p:cNvSpPr>
          <p:nvPr>
            <p:ph type="dt" sz="half" idx="2"/>
          </p:nvPr>
        </p:nvSpPr>
        <p:spPr>
          <a:xfrm>
            <a:off x="457200" y="6340475"/>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solidFill>
                  <a:prstClr val="black"/>
                </a:solidFill>
              </a:rPr>
              <a:t>5/01/2015</a:t>
            </a:r>
            <a:endParaRPr lang="en-US" dirty="0">
              <a:solidFill>
                <a:prstClr val="black"/>
              </a:solidFill>
            </a:endParaRPr>
          </a:p>
        </p:txBody>
      </p:sp>
      <p:sp>
        <p:nvSpPr>
          <p:cNvPr id="9" name="Footer Placeholder 4"/>
          <p:cNvSpPr>
            <a:spLocks noGrp="1"/>
          </p:cNvSpPr>
          <p:nvPr>
            <p:ph type="ftr" sz="quarter" idx="3"/>
          </p:nvPr>
        </p:nvSpPr>
        <p:spPr>
          <a:xfrm>
            <a:off x="2590800" y="6340475"/>
            <a:ext cx="39624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solidFill>
                  <a:prstClr val="black"/>
                </a:solidFill>
              </a:rPr>
              <a:t>Coordination of Benefits</a:t>
            </a:r>
            <a:endParaRPr lang="en-US" dirty="0">
              <a:solidFill>
                <a:prstClr val="black"/>
              </a:solidFill>
            </a:endParaRPr>
          </a:p>
        </p:txBody>
      </p:sp>
      <p:sp>
        <p:nvSpPr>
          <p:cNvPr id="10" name="Slide Number Placeholder 5"/>
          <p:cNvSpPr>
            <a:spLocks noGrp="1"/>
          </p:cNvSpPr>
          <p:nvPr>
            <p:ph type="sldNum" sz="quarter" idx="4"/>
          </p:nvPr>
        </p:nvSpPr>
        <p:spPr>
          <a:xfrm>
            <a:off x="6553200" y="6340475"/>
            <a:ext cx="2133600" cy="365125"/>
          </a:xfrm>
          <a:prstGeom prst="rect">
            <a:avLst/>
          </a:prstGeom>
        </p:spPr>
        <p:txBody>
          <a:bodyPr vert="horz" lIns="91440" tIns="45720" rIns="91440" bIns="45720" rtlCol="0" anchor="ctr"/>
          <a:lstStyle>
            <a:lvl1pPr algn="r">
              <a:defRPr sz="1200">
                <a:solidFill>
                  <a:schemeClr val="tx1"/>
                </a:solidFill>
              </a:defRPr>
            </a:lvl1pPr>
          </a:lstStyle>
          <a:p>
            <a:fld id="{78C0CC3C-85F1-4D86-9B70-8D9F8B17F046}" type="slidenum">
              <a:rPr lang="en-US" smtClean="0">
                <a:solidFill>
                  <a:prstClr val="black"/>
                </a:solidFill>
              </a:rPr>
              <a:pPr/>
              <a:t>‹#›</a:t>
            </a:fld>
            <a:endParaRPr lang="en-US" dirty="0">
              <a:solidFill>
                <a:prstClr val="black"/>
              </a:solidFill>
            </a:endParaRPr>
          </a:p>
        </p:txBody>
      </p:sp>
      <p:sp>
        <p:nvSpPr>
          <p:cNvPr id="11" name="Title 1"/>
          <p:cNvSpPr>
            <a:spLocks noGrp="1"/>
          </p:cNvSpPr>
          <p:nvPr>
            <p:ph type="title"/>
          </p:nvPr>
        </p:nvSpPr>
        <p:spPr>
          <a:xfrm>
            <a:off x="0" y="0"/>
            <a:ext cx="9144000" cy="1143000"/>
          </a:xfrm>
        </p:spPr>
        <p:txBody>
          <a:bodyPr>
            <a:normAutofit/>
          </a:bodyPr>
          <a:lstStyle>
            <a:lvl1pPr>
              <a:defRPr sz="3600" b="1" baseline="0">
                <a:solidFill>
                  <a:schemeClr val="tx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7527306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lvl1pPr>
              <a:defRPr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Date Placeholder 1"/>
          <p:cNvSpPr>
            <a:spLocks noGrp="1"/>
          </p:cNvSpPr>
          <p:nvPr>
            <p:ph type="dt" sz="half" idx="10"/>
          </p:nvPr>
        </p:nvSpPr>
        <p:spPr>
          <a:xfrm>
            <a:off x="457200" y="6340475"/>
            <a:ext cx="2133600" cy="365125"/>
          </a:xfrm>
        </p:spPr>
        <p:txBody>
          <a:bodyPr/>
          <a:lstStyle/>
          <a:p>
            <a:r>
              <a:rPr lang="en-US" dirty="0" smtClean="0">
                <a:solidFill>
                  <a:prstClr val="black"/>
                </a:solidFill>
              </a:rPr>
              <a:t>5/01/2014</a:t>
            </a:r>
            <a:endParaRPr lang="en-US" dirty="0">
              <a:solidFill>
                <a:prstClr val="black"/>
              </a:solidFill>
            </a:endParaRPr>
          </a:p>
        </p:txBody>
      </p:sp>
      <p:sp>
        <p:nvSpPr>
          <p:cNvPr id="7" name="Footer Placeholder 2"/>
          <p:cNvSpPr>
            <a:spLocks noGrp="1"/>
          </p:cNvSpPr>
          <p:nvPr>
            <p:ph type="ftr" sz="quarter" idx="11"/>
          </p:nvPr>
        </p:nvSpPr>
        <p:spPr>
          <a:xfrm>
            <a:off x="2590800" y="6340475"/>
            <a:ext cx="3962400" cy="365125"/>
          </a:xfrm>
        </p:spPr>
        <p:txBody>
          <a:bodyPr/>
          <a:lstStyle/>
          <a:p>
            <a:pPr algn="ctr"/>
            <a:r>
              <a:rPr lang="en-US" dirty="0" smtClean="0">
                <a:solidFill>
                  <a:prstClr val="black"/>
                </a:solidFill>
              </a:rPr>
              <a:t>Coordination of Benefits</a:t>
            </a:r>
            <a:endParaRPr lang="en-US" dirty="0">
              <a:solidFill>
                <a:prstClr val="black"/>
              </a:solidFill>
            </a:endParaRPr>
          </a:p>
        </p:txBody>
      </p:sp>
      <p:sp>
        <p:nvSpPr>
          <p:cNvPr id="8" name="Slide Number Placeholder 3"/>
          <p:cNvSpPr>
            <a:spLocks noGrp="1"/>
          </p:cNvSpPr>
          <p:nvPr>
            <p:ph type="sldNum" sz="quarter" idx="12"/>
          </p:nvPr>
        </p:nvSpPr>
        <p:spPr>
          <a:xfrm>
            <a:off x="6553200" y="6340475"/>
            <a:ext cx="2133600" cy="365125"/>
          </a:xfrm>
          <a:prstGeom prst="rect">
            <a:avLst/>
          </a:prstGeom>
        </p:spPr>
        <p:txBody>
          <a:body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289011748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a:ln/>
        </p:spPr>
        <p:style>
          <a:lnRef idx="1">
            <a:schemeClr val="accent1"/>
          </a:lnRef>
          <a:fillRef idx="2">
            <a:schemeClr val="accent1"/>
          </a:fillRef>
          <a:effectRef idx="1">
            <a:schemeClr val="accent1"/>
          </a:effectRef>
          <a:fontRef idx="none"/>
        </p:style>
        <p:txBody>
          <a:bodyPr anchor="ctr"/>
          <a:lstStyle>
            <a:lvl1pPr marL="0" indent="0" algn="ctr">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a:ln>
            <a:noFill/>
          </a:ln>
        </p:spPr>
        <p:txBody>
          <a:bodyPr/>
          <a:lstStyle>
            <a:lvl1pPr>
              <a:buClr>
                <a:srgbClr val="FFC000"/>
              </a:buCl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a:ln/>
        </p:spPr>
        <p:style>
          <a:lnRef idx="1">
            <a:schemeClr val="accent1"/>
          </a:lnRef>
          <a:fillRef idx="2">
            <a:schemeClr val="accent1"/>
          </a:fillRef>
          <a:effectRef idx="1">
            <a:schemeClr val="accent1"/>
          </a:effectRef>
          <a:fontRef idx="none"/>
        </p:style>
        <p:txBody>
          <a:bodyPr anchor="ctr"/>
          <a:lstStyle>
            <a:lvl1pPr marL="0" indent="0" algn="ctr">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a:ln>
            <a:noFill/>
          </a:ln>
        </p:spPr>
        <p:txBody>
          <a:bodyPr/>
          <a:lstStyle>
            <a:lvl1pPr>
              <a:buClr>
                <a:srgbClr val="FFC000"/>
              </a:buCl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4"/>
          <p:cNvSpPr>
            <a:spLocks noGrp="1"/>
          </p:cNvSpPr>
          <p:nvPr>
            <p:ph type="title"/>
          </p:nvPr>
        </p:nvSpPr>
        <p:spPr>
          <a:xfrm>
            <a:off x="457200" y="348010"/>
            <a:ext cx="8229600" cy="838200"/>
          </a:xfrm>
        </p:spPr>
        <p:txBody>
          <a:bodyPr/>
          <a:lstStyle/>
          <a:p>
            <a:r>
              <a:rPr lang="en-US" dirty="0" smtClean="0"/>
              <a:t>Click to edit Master title style</a:t>
            </a:r>
            <a:endParaRPr lang="en-US" dirty="0"/>
          </a:p>
        </p:txBody>
      </p:sp>
      <p:sp>
        <p:nvSpPr>
          <p:cNvPr id="9" name="Date Placeholder 1"/>
          <p:cNvSpPr>
            <a:spLocks noGrp="1"/>
          </p:cNvSpPr>
          <p:nvPr>
            <p:ph type="dt" sz="half" idx="10"/>
          </p:nvPr>
        </p:nvSpPr>
        <p:spPr>
          <a:xfrm>
            <a:off x="457200" y="6340475"/>
            <a:ext cx="2133600" cy="365125"/>
          </a:xfrm>
          <a:prstGeom prst="rect">
            <a:avLst/>
          </a:prstGeom>
        </p:spPr>
        <p:txBody>
          <a:bodyPr/>
          <a:lstStyle/>
          <a:p>
            <a:r>
              <a:rPr lang="en-US" dirty="0" smtClean="0">
                <a:solidFill>
                  <a:prstClr val="black"/>
                </a:solidFill>
              </a:rPr>
              <a:t>5/01/2014</a:t>
            </a:r>
            <a:endParaRPr lang="en-US" dirty="0">
              <a:solidFill>
                <a:prstClr val="black"/>
              </a:solidFill>
            </a:endParaRPr>
          </a:p>
        </p:txBody>
      </p:sp>
      <p:sp>
        <p:nvSpPr>
          <p:cNvPr id="10" name="Footer Placeholder 2"/>
          <p:cNvSpPr>
            <a:spLocks noGrp="1"/>
          </p:cNvSpPr>
          <p:nvPr>
            <p:ph type="ftr" sz="quarter" idx="11"/>
          </p:nvPr>
        </p:nvSpPr>
        <p:spPr>
          <a:xfrm>
            <a:off x="2590800" y="6340475"/>
            <a:ext cx="3962400" cy="365125"/>
          </a:xfrm>
          <a:prstGeom prst="rect">
            <a:avLst/>
          </a:prstGeom>
        </p:spPr>
        <p:txBody>
          <a:bodyPr/>
          <a:lstStyle/>
          <a:p>
            <a:pPr algn="ctr"/>
            <a:r>
              <a:rPr lang="en-US" dirty="0" smtClean="0">
                <a:solidFill>
                  <a:prstClr val="black"/>
                </a:solidFill>
              </a:rPr>
              <a:t>Coordination of Benefits</a:t>
            </a:r>
            <a:endParaRPr lang="en-US" dirty="0">
              <a:solidFill>
                <a:prstClr val="black"/>
              </a:solidFill>
            </a:endParaRPr>
          </a:p>
        </p:txBody>
      </p:sp>
      <p:sp>
        <p:nvSpPr>
          <p:cNvPr id="11" name="Slide Number Placeholder 3"/>
          <p:cNvSpPr>
            <a:spLocks noGrp="1"/>
          </p:cNvSpPr>
          <p:nvPr>
            <p:ph type="sldNum" sz="quarter" idx="12"/>
          </p:nvPr>
        </p:nvSpPr>
        <p:spPr>
          <a:xfrm>
            <a:off x="6553200" y="6340475"/>
            <a:ext cx="2133600" cy="365125"/>
          </a:xfrm>
          <a:prstGeom prst="rect">
            <a:avLst/>
          </a:prstGeom>
        </p:spPr>
        <p:txBody>
          <a:body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297463833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12900"/>
            <a:ext cx="4038600" cy="4648200"/>
          </a:xfrm>
          <a:ln>
            <a:noFill/>
          </a:ln>
        </p:spPr>
        <p:txBody>
          <a:bodyPr/>
          <a:lstStyle>
            <a:lvl1pPr>
              <a:buClr>
                <a:schemeClr val="bg1">
                  <a:lumMod val="65000"/>
                </a:schemeClr>
              </a:buCl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24400" y="1612900"/>
            <a:ext cx="3962400" cy="4648200"/>
          </a:xfrm>
          <a:ln>
            <a:noFill/>
          </a:ln>
        </p:spPr>
        <p:txBody>
          <a:bodyPr/>
          <a:lstStyle>
            <a:lvl1pPr>
              <a:buClr>
                <a:schemeClr val="bg1">
                  <a:lumMod val="65000"/>
                </a:schemeClr>
              </a:buCl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4"/>
          <p:cNvSpPr>
            <a:spLocks noGrp="1"/>
          </p:cNvSpPr>
          <p:nvPr>
            <p:ph type="title"/>
          </p:nvPr>
        </p:nvSpPr>
        <p:spPr>
          <a:xfrm>
            <a:off x="457200" y="348010"/>
            <a:ext cx="8229600" cy="838200"/>
          </a:xfrm>
        </p:spPr>
        <p:txBody>
          <a:bodyPr/>
          <a:lstStyle/>
          <a:p>
            <a:r>
              <a:rPr lang="en-US" dirty="0" smtClean="0"/>
              <a:t>Click to edit Master title style</a:t>
            </a:r>
            <a:endParaRPr lang="en-US" dirty="0"/>
          </a:p>
        </p:txBody>
      </p:sp>
      <p:sp>
        <p:nvSpPr>
          <p:cNvPr id="7" name="Date Placeholder 1"/>
          <p:cNvSpPr>
            <a:spLocks noGrp="1"/>
          </p:cNvSpPr>
          <p:nvPr>
            <p:ph type="dt" sz="half" idx="10"/>
          </p:nvPr>
        </p:nvSpPr>
        <p:spPr>
          <a:xfrm>
            <a:off x="457200" y="6340475"/>
            <a:ext cx="2133600" cy="365125"/>
          </a:xfrm>
          <a:prstGeom prst="rect">
            <a:avLst/>
          </a:prstGeom>
        </p:spPr>
        <p:txBody>
          <a:bodyPr/>
          <a:lstStyle/>
          <a:p>
            <a:r>
              <a:rPr lang="en-US" dirty="0" smtClean="0">
                <a:solidFill>
                  <a:prstClr val="black"/>
                </a:solidFill>
              </a:rPr>
              <a:t>5/01/2014</a:t>
            </a:r>
            <a:endParaRPr lang="en-US" dirty="0">
              <a:solidFill>
                <a:prstClr val="black"/>
              </a:solidFill>
            </a:endParaRPr>
          </a:p>
        </p:txBody>
      </p:sp>
      <p:sp>
        <p:nvSpPr>
          <p:cNvPr id="8" name="Footer Placeholder 2"/>
          <p:cNvSpPr>
            <a:spLocks noGrp="1"/>
          </p:cNvSpPr>
          <p:nvPr>
            <p:ph type="ftr" sz="quarter" idx="11"/>
          </p:nvPr>
        </p:nvSpPr>
        <p:spPr>
          <a:xfrm>
            <a:off x="2590800" y="6340475"/>
            <a:ext cx="3962400" cy="365125"/>
          </a:xfrm>
          <a:prstGeom prst="rect">
            <a:avLst/>
          </a:prstGeom>
        </p:spPr>
        <p:txBody>
          <a:bodyPr/>
          <a:lstStyle/>
          <a:p>
            <a:pPr algn="ctr"/>
            <a:r>
              <a:rPr lang="en-US" dirty="0" smtClean="0">
                <a:solidFill>
                  <a:prstClr val="black"/>
                </a:solidFill>
              </a:rPr>
              <a:t>Coordination of Benefits</a:t>
            </a:r>
            <a:endParaRPr lang="en-US" dirty="0">
              <a:solidFill>
                <a:prstClr val="black"/>
              </a:solidFill>
            </a:endParaRPr>
          </a:p>
        </p:txBody>
      </p:sp>
      <p:sp>
        <p:nvSpPr>
          <p:cNvPr id="9" name="Slide Number Placeholder 3"/>
          <p:cNvSpPr>
            <a:spLocks noGrp="1"/>
          </p:cNvSpPr>
          <p:nvPr>
            <p:ph type="sldNum" sz="quarter" idx="12"/>
          </p:nvPr>
        </p:nvSpPr>
        <p:spPr>
          <a:xfrm>
            <a:off x="6553200" y="6340475"/>
            <a:ext cx="2133600" cy="365125"/>
          </a:xfrm>
          <a:prstGeom prst="rect">
            <a:avLst/>
          </a:prstGeom>
        </p:spPr>
        <p:txBody>
          <a:body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42403080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2015 Cover Slide">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hasCustomPrompt="1"/>
          </p:nvPr>
        </p:nvSpPr>
        <p:spPr>
          <a:xfrm>
            <a:off x="0" y="1371600"/>
            <a:ext cx="9144000" cy="1066800"/>
          </a:xfrm>
          <a:solidFill>
            <a:srgbClr val="084A9C"/>
          </a:solidFill>
        </p:spPr>
        <p:txBody>
          <a:bodyPr/>
          <a:lstStyle>
            <a:lvl1pPr>
              <a:defRPr baseline="0">
                <a:solidFill>
                  <a:schemeClr val="bg1"/>
                </a:solidFill>
              </a:defRPr>
            </a:lvl1pPr>
          </a:lstStyle>
          <a:p>
            <a:r>
              <a:rPr lang="en-US" dirty="0" smtClean="0"/>
              <a:t>2015 National Training Program</a:t>
            </a:r>
            <a:endParaRPr lang="en-US" dirty="0"/>
          </a:p>
        </p:txBody>
      </p:sp>
      <p:sp>
        <p:nvSpPr>
          <p:cNvPr id="14" name="TextBox 13"/>
          <p:cNvSpPr txBox="1"/>
          <p:nvPr userDrawn="1"/>
        </p:nvSpPr>
        <p:spPr>
          <a:xfrm>
            <a:off x="-1668146" y="4928188"/>
            <a:ext cx="184666" cy="369332"/>
          </a:xfrm>
          <a:prstGeom prst="rect">
            <a:avLst/>
          </a:prstGeom>
          <a:noFill/>
        </p:spPr>
        <p:txBody>
          <a:bodyPr wrap="none" rtlCol="0">
            <a:spAutoFit/>
          </a:bodyPr>
          <a:lstStyle/>
          <a:p>
            <a:endParaRPr lang="en-US" dirty="0">
              <a:solidFill>
                <a:prstClr val="black"/>
              </a:solidFill>
            </a:endParaRPr>
          </a:p>
        </p:txBody>
      </p:sp>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97595" y="228600"/>
            <a:ext cx="2652325" cy="914400"/>
          </a:xfrm>
          <a:prstGeom prst="rect">
            <a:avLst/>
          </a:prstGeom>
        </p:spPr>
      </p:pic>
      <p:sp>
        <p:nvSpPr>
          <p:cNvPr id="9" name="Text Placeholder 2"/>
          <p:cNvSpPr>
            <a:spLocks noGrp="1"/>
          </p:cNvSpPr>
          <p:nvPr>
            <p:ph type="body" sz="quarter" idx="11" hasCustomPrompt="1"/>
          </p:nvPr>
        </p:nvSpPr>
        <p:spPr>
          <a:xfrm>
            <a:off x="5943600" y="4267200"/>
            <a:ext cx="2971800" cy="838200"/>
          </a:xfrm>
        </p:spPr>
        <p:txBody>
          <a:bodyPr>
            <a:norm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2400" b="1" i="1">
                <a:solidFill>
                  <a:srgbClr val="084A9C"/>
                </a:solidFill>
              </a:defRPr>
            </a:lvl1pPr>
          </a:lstStyle>
          <a:p>
            <a:pPr algn="l"/>
            <a:r>
              <a:rPr lang="en-US" sz="2400" b="0" i="1" dirty="0" smtClean="0">
                <a:solidFill>
                  <a:srgbClr val="084A9C"/>
                </a:solidFill>
              </a:rPr>
              <a:t>Module #</a:t>
            </a:r>
            <a:endParaRPr lang="en-US" sz="2800" b="0" i="1" dirty="0" smtClean="0">
              <a:solidFill>
                <a:srgbClr val="084A9C"/>
              </a:solidFill>
            </a:endParaRPr>
          </a:p>
          <a:p>
            <a:pPr algn="l"/>
            <a:endParaRPr lang="en-US" sz="2800" b="0" i="1" dirty="0" smtClean="0">
              <a:solidFill>
                <a:srgbClr val="084A9C"/>
              </a:solidFill>
            </a:endParaRPr>
          </a:p>
        </p:txBody>
      </p:sp>
      <p:sp>
        <p:nvSpPr>
          <p:cNvPr id="8" name="Text Placeholder 2"/>
          <p:cNvSpPr>
            <a:spLocks noGrp="1"/>
          </p:cNvSpPr>
          <p:nvPr>
            <p:ph type="body" sz="quarter" idx="10" hasCustomPrompt="1"/>
          </p:nvPr>
        </p:nvSpPr>
        <p:spPr>
          <a:xfrm>
            <a:off x="5943600" y="3048000"/>
            <a:ext cx="2971800" cy="914400"/>
          </a:xfrm>
        </p:spPr>
        <p:txBody>
          <a:bodyPr>
            <a:normAutofit/>
          </a:bodyPr>
          <a:lstStyle>
            <a:lvl1pPr marL="0" indent="0" algn="l">
              <a:buNone/>
              <a:defRPr sz="2800" b="1" i="1">
                <a:solidFill>
                  <a:srgbClr val="084A9C"/>
                </a:solidFill>
              </a:defRPr>
            </a:lvl1pPr>
          </a:lstStyle>
          <a:p>
            <a:pPr algn="l"/>
            <a:r>
              <a:rPr lang="en-US" sz="2400" b="1" i="1" dirty="0" smtClean="0">
                <a:solidFill>
                  <a:srgbClr val="084A9C"/>
                </a:solidFill>
              </a:rPr>
              <a:t>Module Name</a:t>
            </a:r>
          </a:p>
          <a:p>
            <a:pPr algn="l"/>
            <a:endParaRPr lang="en-US" sz="2800" b="0" i="1" dirty="0" smtClean="0">
              <a:solidFill>
                <a:srgbClr val="084A9C"/>
              </a:solidFill>
            </a:endParaRPr>
          </a:p>
        </p:txBody>
      </p:sp>
      <p:sp>
        <p:nvSpPr>
          <p:cNvPr id="17" name="Text Placeholder 2"/>
          <p:cNvSpPr>
            <a:spLocks noGrp="1"/>
          </p:cNvSpPr>
          <p:nvPr>
            <p:ph type="body" sz="quarter" idx="12"/>
          </p:nvPr>
        </p:nvSpPr>
        <p:spPr>
          <a:xfrm>
            <a:off x="7391400" y="5943600"/>
            <a:ext cx="1447800" cy="457200"/>
          </a:xfrm>
        </p:spPr>
        <p:txBody>
          <a:bodyPr>
            <a:normAutofit/>
          </a:bodyPr>
          <a:lstStyle>
            <a:lvl1pPr marL="0" marR="0" indent="0" algn="just" defTabSz="914400" rtl="0" eaLnBrk="1" fontAlgn="auto" latinLnBrk="0" hangingPunct="1">
              <a:lnSpc>
                <a:spcPct val="100000"/>
              </a:lnSpc>
              <a:spcBef>
                <a:spcPct val="20000"/>
              </a:spcBef>
              <a:spcAft>
                <a:spcPts val="0"/>
              </a:spcAft>
              <a:buClrTx/>
              <a:buSzTx/>
              <a:buFont typeface="Arial" pitchFamily="34" charset="0"/>
              <a:buNone/>
              <a:tabLst/>
              <a:defRPr sz="2400" b="1" i="1">
                <a:solidFill>
                  <a:srgbClr val="084A9C"/>
                </a:solidFill>
              </a:defRPr>
            </a:lvl1pPr>
          </a:lstStyle>
          <a:p>
            <a:pPr algn="l"/>
            <a:endParaRPr lang="en-US" sz="2800" b="0" i="1" dirty="0" smtClean="0">
              <a:solidFill>
                <a:srgbClr val="084A9C"/>
              </a:solidFill>
            </a:endParaRPr>
          </a:p>
        </p:txBody>
      </p:sp>
      <p:pic>
        <p:nvPicPr>
          <p:cNvPr id="10" name="Picture 2" descr="Map of US" title="Map of US"/>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7595" y="2846387"/>
            <a:ext cx="5224463" cy="355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715905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015 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baseline="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lvl1pPr>
              <a:spcBef>
                <a:spcPts val="600"/>
              </a:spcBef>
              <a:defRPr sz="3200"/>
            </a:lvl1pPr>
            <a:lvl2pPr>
              <a:spcBef>
                <a:spcPts val="600"/>
              </a:spcBef>
              <a:defRPr sz="2800"/>
            </a:lvl2pPr>
            <a:lvl3pPr>
              <a:spcBef>
                <a:spcPts val="600"/>
              </a:spcBef>
              <a:defRPr sz="2800"/>
            </a:lvl3pPr>
            <a:lvl4pPr>
              <a:spcBef>
                <a:spcPts val="600"/>
              </a:spcBef>
              <a:buSzPct val="50000"/>
              <a:defRPr sz="2800"/>
            </a:lvl4pPr>
            <a:lvl5pPr>
              <a:spcBef>
                <a:spcPts val="600"/>
              </a:spcBef>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a:defRPr sz="1200">
                <a:solidFill>
                  <a:schemeClr val="tx1"/>
                </a:solidFill>
              </a:defRPr>
            </a:lvl1pPr>
          </a:lstStyle>
          <a:p>
            <a:r>
              <a:rPr lang="en-US" dirty="0" smtClean="0">
                <a:solidFill>
                  <a:prstClr val="black"/>
                </a:solidFill>
              </a:rPr>
              <a:t>05/01/2015</a:t>
            </a:r>
            <a:endParaRPr lang="en-US" dirty="0">
              <a:solidFill>
                <a:prstClr val="black"/>
              </a:solidFill>
            </a:endParaRP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defRPr sz="1200">
                <a:solidFill>
                  <a:schemeClr val="tx1"/>
                </a:solidFill>
              </a:defRPr>
            </a:lvl1pPr>
          </a:lstStyle>
          <a:p>
            <a:pPr algn="ctr"/>
            <a:r>
              <a:rPr lang="en-US" dirty="0" smtClean="0">
                <a:solidFill>
                  <a:prstClr val="black"/>
                </a:solidFill>
              </a:rPr>
              <a:t>Medicare Rights and Protections</a:t>
            </a:r>
            <a:endParaRPr lang="en-US" dirty="0">
              <a:solidFill>
                <a:prstClr val="black"/>
              </a:solidFill>
            </a:endParaRP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defRPr sz="1200">
                <a:solidFill>
                  <a:schemeClr val="tx1"/>
                </a:solidFill>
              </a:defRPr>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24145551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015 Two Content Slid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12900"/>
            <a:ext cx="4038600" cy="4648200"/>
          </a:xfrm>
          <a:ln>
            <a:noFill/>
          </a:ln>
        </p:spPr>
        <p:txBody>
          <a:bodyPr/>
          <a:lstStyle>
            <a:lvl1pPr>
              <a:buClrTx/>
              <a:defRPr sz="2600" b="1"/>
            </a:lvl1pPr>
            <a:lvl2pPr>
              <a:defRPr sz="2400" b="0"/>
            </a:lvl2pPr>
            <a:lvl3pPr>
              <a:defRPr sz="2400" b="0"/>
            </a:lvl3pPr>
            <a:lvl4pPr>
              <a:defRPr sz="2400" b="0"/>
            </a:lvl4pPr>
            <a:lvl5pPr>
              <a:defRPr sz="2400" b="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24400" y="1612900"/>
            <a:ext cx="3962400" cy="4648200"/>
          </a:xfrm>
          <a:ln>
            <a:noFill/>
          </a:ln>
        </p:spPr>
        <p:txBody>
          <a:bodyPr/>
          <a:lstStyle>
            <a:lvl1pPr>
              <a:buClrTx/>
              <a:defRPr sz="2600" b="1"/>
            </a:lvl1pPr>
            <a:lvl2pPr>
              <a:defRPr sz="2400" b="0"/>
            </a:lvl2pPr>
            <a:lvl3pPr>
              <a:defRPr sz="2400" b="0"/>
            </a:lvl3pPr>
            <a:lvl4pPr>
              <a:defRPr sz="2400" b="0"/>
            </a:lvl4pPr>
            <a:lvl5pPr>
              <a:defRPr sz="2400" b="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4"/>
          <p:cNvSpPr>
            <a:spLocks noGrp="1"/>
          </p:cNvSpPr>
          <p:nvPr>
            <p:ph type="title"/>
          </p:nvPr>
        </p:nvSpPr>
        <p:spPr>
          <a:xfrm>
            <a:off x="0" y="0"/>
            <a:ext cx="9144000" cy="1186210"/>
          </a:xfrm>
        </p:spPr>
        <p:txBody>
          <a:bodyPr/>
          <a:lstStyle/>
          <a:p>
            <a:r>
              <a:rPr lang="en-US" dirty="0" smtClean="0"/>
              <a:t>Click to edit Master title style</a:t>
            </a:r>
            <a:endParaRPr lang="en-US" dirty="0"/>
          </a:p>
        </p:txBody>
      </p:sp>
      <p:sp>
        <p:nvSpPr>
          <p:cNvPr id="10" name="Date Placeholder 1"/>
          <p:cNvSpPr>
            <a:spLocks noGrp="1"/>
          </p:cNvSpPr>
          <p:nvPr>
            <p:ph type="dt" sz="half" idx="10"/>
          </p:nvPr>
        </p:nvSpPr>
        <p:spPr>
          <a:xfrm>
            <a:off x="457200" y="6340475"/>
            <a:ext cx="2133600" cy="365125"/>
          </a:xfrm>
          <a:prstGeom prst="rect">
            <a:avLst/>
          </a:prstGeom>
        </p:spPr>
        <p:txBody>
          <a:bodyPr anchor="ctr"/>
          <a:lstStyle>
            <a:lvl1pPr>
              <a:defRPr sz="1200">
                <a:solidFill>
                  <a:schemeClr val="tx1"/>
                </a:solidFill>
              </a:defRPr>
            </a:lvl1pPr>
          </a:lstStyle>
          <a:p>
            <a:r>
              <a:rPr lang="en-US" dirty="0" smtClean="0">
                <a:solidFill>
                  <a:prstClr val="black"/>
                </a:solidFill>
              </a:rPr>
              <a:t>05/01/2015</a:t>
            </a:r>
            <a:endParaRPr lang="en-US" dirty="0">
              <a:solidFill>
                <a:prstClr val="black"/>
              </a:solidFill>
            </a:endParaRPr>
          </a:p>
        </p:txBody>
      </p:sp>
      <p:sp>
        <p:nvSpPr>
          <p:cNvPr id="11" name="Footer Placeholder 2"/>
          <p:cNvSpPr>
            <a:spLocks noGrp="1"/>
          </p:cNvSpPr>
          <p:nvPr>
            <p:ph type="ftr" sz="quarter" idx="3"/>
          </p:nvPr>
        </p:nvSpPr>
        <p:spPr>
          <a:xfrm>
            <a:off x="2590800" y="6340475"/>
            <a:ext cx="3962400" cy="365125"/>
          </a:xfrm>
          <a:prstGeom prst="rect">
            <a:avLst/>
          </a:prstGeom>
        </p:spPr>
        <p:txBody>
          <a:bodyPr anchor="ctr"/>
          <a:lstStyle>
            <a:lvl1pPr>
              <a:defRPr sz="1200">
                <a:solidFill>
                  <a:schemeClr val="tx1"/>
                </a:solidFill>
              </a:defRPr>
            </a:lvl1pPr>
          </a:lstStyle>
          <a:p>
            <a:pPr algn="ctr"/>
            <a:r>
              <a:rPr lang="en-US" dirty="0" smtClean="0">
                <a:solidFill>
                  <a:prstClr val="black"/>
                </a:solidFill>
              </a:rPr>
              <a:t>Medicare Rights and Protections</a:t>
            </a:r>
            <a:endParaRPr lang="en-US" dirty="0">
              <a:solidFill>
                <a:prstClr val="black"/>
              </a:solidFill>
            </a:endParaRPr>
          </a:p>
        </p:txBody>
      </p:sp>
      <p:sp>
        <p:nvSpPr>
          <p:cNvPr id="12" name="Slide Number Placeholder 3"/>
          <p:cNvSpPr>
            <a:spLocks noGrp="1"/>
          </p:cNvSpPr>
          <p:nvPr>
            <p:ph type="sldNum" sz="quarter" idx="4"/>
          </p:nvPr>
        </p:nvSpPr>
        <p:spPr>
          <a:xfrm>
            <a:off x="6553200" y="6340475"/>
            <a:ext cx="2133600" cy="365125"/>
          </a:xfrm>
          <a:prstGeom prst="rect">
            <a:avLst/>
          </a:prstGeom>
        </p:spPr>
        <p:txBody>
          <a:bodyPr anchor="ctr"/>
          <a:lstStyle>
            <a:lvl1pPr>
              <a:defRPr sz="1200">
                <a:solidFill>
                  <a:schemeClr val="tx1"/>
                </a:solidFill>
              </a:defRPr>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243121094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1.jpe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4.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0"/>
            <a:ext cx="8229600" cy="4754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a:defRPr sz="1200">
                <a:solidFill>
                  <a:schemeClr val="tx1"/>
                </a:solidFill>
              </a:defRPr>
            </a:lvl1pPr>
          </a:lstStyle>
          <a:p>
            <a:r>
              <a:rPr lang="en-US" dirty="0" smtClean="0">
                <a:solidFill>
                  <a:prstClr val="black"/>
                </a:solidFill>
              </a:rPr>
              <a:t>5/01/2015</a:t>
            </a:r>
            <a:endParaRPr lang="en-US" dirty="0">
              <a:solidFill>
                <a:prstClr val="black"/>
              </a:solidFill>
            </a:endParaRP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defRPr sz="1200">
                <a:solidFill>
                  <a:schemeClr val="tx1"/>
                </a:solidFill>
              </a:defRPr>
            </a:lvl1pPr>
          </a:lstStyle>
          <a:p>
            <a:pPr algn="ctr"/>
            <a:r>
              <a:rPr lang="en-US" dirty="0" smtClean="0">
                <a:solidFill>
                  <a:prstClr val="black"/>
                </a:solidFill>
              </a:rPr>
              <a:t>Coordination of Benefits</a:t>
            </a:r>
            <a:endParaRPr lang="en-US" dirty="0">
              <a:solidFill>
                <a:prstClr val="black"/>
              </a:solidFill>
            </a:endParaRP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defRPr sz="1200">
                <a:solidFill>
                  <a:schemeClr val="tx1"/>
                </a:solidFill>
              </a:defRPr>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2533307202"/>
      </p:ext>
    </p:extLst>
  </p:cSld>
  <p:clrMap bg1="lt1" tx1="dk1" bg2="lt2" tx2="dk2" accent1="accent1" accent2="accent2" accent3="accent3" accent4="accent4" accent5="accent5" accent6="accent6" hlink="hlink" folHlink="folHlink"/>
  <p:sldLayoutIdLst>
    <p:sldLayoutId id="2147483865" r:id="rId1"/>
  </p:sldLayoutIdLst>
  <p:timing>
    <p:tnLst>
      <p:par>
        <p:cTn id="1" dur="indefinite" restart="never" nodeType="tmRoot"/>
      </p:par>
    </p:tnLst>
  </p:timing>
  <p:hf hdr="0"/>
  <p:txStyles>
    <p:titleStyle>
      <a:lvl1pPr algn="ctr" defTabSz="914400" rtl="0" eaLnBrk="1" latinLnBrk="0" hangingPunct="1">
        <a:spcBef>
          <a:spcPct val="0"/>
        </a:spcBef>
        <a:buNone/>
        <a:defRPr sz="3600" b="1" i="0" u="none" kern="1200">
          <a:solidFill>
            <a:schemeClr val="tx1"/>
          </a:solidFill>
          <a:latin typeface="+mj-lt"/>
          <a:ea typeface="+mj-ea"/>
          <a:cs typeface="+mj-cs"/>
        </a:defRPr>
      </a:lvl1pPr>
    </p:titleStyle>
    <p:bodyStyle>
      <a:lvl1pPr marL="365760" indent="-365760" algn="l" defTabSz="914400" rtl="0" eaLnBrk="1" latinLnBrk="0" hangingPunct="1">
        <a:spcBef>
          <a:spcPts val="600"/>
        </a:spcBef>
        <a:buFont typeface="Wingdings" pitchFamily="2" charset="2"/>
        <a:buChar char="§"/>
        <a:defRPr sz="2800" kern="1200">
          <a:solidFill>
            <a:schemeClr val="tx1"/>
          </a:solidFill>
          <a:latin typeface="+mn-lt"/>
          <a:ea typeface="+mn-ea"/>
          <a:cs typeface="+mn-cs"/>
        </a:defRPr>
      </a:lvl1pPr>
      <a:lvl2pPr marL="731520" indent="-365760" algn="l" defTabSz="914400" rtl="0" eaLnBrk="1" latinLnBrk="0" hangingPunct="1">
        <a:spcBef>
          <a:spcPts val="600"/>
        </a:spcBef>
        <a:buFont typeface="Arial" pitchFamily="34" charset="0"/>
        <a:buChar char="•"/>
        <a:defRPr sz="2400" b="0" i="0" u="none" kern="1200">
          <a:solidFill>
            <a:schemeClr val="tx1"/>
          </a:solidFill>
          <a:latin typeface="+mn-lt"/>
          <a:ea typeface="+mn-ea"/>
          <a:cs typeface="+mn-cs"/>
        </a:defRPr>
      </a:lvl2pPr>
      <a:lvl3pPr marL="1097280" indent="-365760" algn="l" defTabSz="914400" rtl="0" eaLnBrk="1" latinLnBrk="0" hangingPunct="1">
        <a:spcBef>
          <a:spcPts val="600"/>
        </a:spcBef>
        <a:buSzPct val="50000"/>
        <a:buFont typeface="Wingdings" pitchFamily="2" charset="2"/>
        <a:buChar char="q"/>
        <a:defRPr sz="2200" kern="1200">
          <a:solidFill>
            <a:schemeClr val="tx1"/>
          </a:solidFill>
          <a:latin typeface="+mn-lt"/>
          <a:ea typeface="+mn-ea"/>
          <a:cs typeface="+mn-cs"/>
        </a:defRPr>
      </a:lvl3pPr>
      <a:lvl4pPr marL="1463040" indent="-365760" algn="l" defTabSz="914400" rtl="0" eaLnBrk="1" latinLnBrk="0" hangingPunct="1">
        <a:spcBef>
          <a:spcPct val="20000"/>
        </a:spcBef>
        <a:buSzPct val="50000"/>
        <a:buFont typeface="Courier New" panose="02070309020205020404" pitchFamily="49" charset="0"/>
        <a:buChar char="o"/>
        <a:defRPr sz="2200" kern="1200">
          <a:solidFill>
            <a:schemeClr val="tx1"/>
          </a:solidFill>
          <a:latin typeface="+mn-lt"/>
          <a:ea typeface="+mn-ea"/>
          <a:cs typeface="+mn-cs"/>
        </a:defRPr>
      </a:lvl4pPr>
      <a:lvl5pPr marL="1828800" indent="-365760" algn="l" defTabSz="914400" rtl="0" eaLnBrk="1" latinLnBrk="0" hangingPunct="1">
        <a:spcBef>
          <a:spcPts val="600"/>
        </a:spcBef>
        <a:buSzPct val="50000"/>
        <a:buFont typeface="Calibri" panose="020F0502020204030204"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0585" y="0"/>
            <a:ext cx="9164583" cy="1140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0" y="35197"/>
            <a:ext cx="9144000" cy="106943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8" name="Date Placeholder 1"/>
          <p:cNvSpPr>
            <a:spLocks noGrp="1"/>
          </p:cNvSpPr>
          <p:nvPr>
            <p:ph type="dt" sz="half" idx="2"/>
          </p:nvPr>
        </p:nvSpPr>
        <p:spPr>
          <a:xfrm>
            <a:off x="457200" y="6340475"/>
            <a:ext cx="2133600" cy="365125"/>
          </a:xfrm>
          <a:prstGeom prst="rect">
            <a:avLst/>
          </a:prstGeom>
        </p:spPr>
        <p:txBody>
          <a:bodyPr anchor="ctr"/>
          <a:lstStyle>
            <a:lvl1pPr>
              <a:defRPr sz="1200">
                <a:solidFill>
                  <a:schemeClr val="tx1"/>
                </a:solidFill>
              </a:defRPr>
            </a:lvl1pPr>
          </a:lstStyle>
          <a:p>
            <a:r>
              <a:rPr lang="en-US" dirty="0" smtClean="0">
                <a:solidFill>
                  <a:prstClr val="black"/>
                </a:solidFill>
              </a:rPr>
              <a:t>5/01/2015</a:t>
            </a:r>
            <a:endParaRPr lang="en-US" dirty="0">
              <a:solidFill>
                <a:prstClr val="black"/>
              </a:solidFill>
            </a:endParaRPr>
          </a:p>
        </p:txBody>
      </p:sp>
      <p:sp>
        <p:nvSpPr>
          <p:cNvPr id="9" name="Footer Placeholder 2"/>
          <p:cNvSpPr>
            <a:spLocks noGrp="1"/>
          </p:cNvSpPr>
          <p:nvPr>
            <p:ph type="ftr" sz="quarter" idx="3"/>
          </p:nvPr>
        </p:nvSpPr>
        <p:spPr>
          <a:xfrm>
            <a:off x="2590800" y="6340475"/>
            <a:ext cx="3962400" cy="365125"/>
          </a:xfrm>
          <a:prstGeom prst="rect">
            <a:avLst/>
          </a:prstGeom>
        </p:spPr>
        <p:txBody>
          <a:bodyPr anchor="ctr"/>
          <a:lstStyle>
            <a:lvl1pPr>
              <a:defRPr sz="1200">
                <a:solidFill>
                  <a:schemeClr val="tx1"/>
                </a:solidFill>
              </a:defRPr>
            </a:lvl1pPr>
          </a:lstStyle>
          <a:p>
            <a:pPr algn="ctr"/>
            <a:r>
              <a:rPr lang="en-US" dirty="0" smtClean="0">
                <a:solidFill>
                  <a:prstClr val="black"/>
                </a:solidFill>
              </a:rPr>
              <a:t>Coordination of Benefits</a:t>
            </a:r>
            <a:endParaRPr lang="en-US" dirty="0">
              <a:solidFill>
                <a:prstClr val="black"/>
              </a:solidFill>
            </a:endParaRPr>
          </a:p>
        </p:txBody>
      </p:sp>
      <p:sp>
        <p:nvSpPr>
          <p:cNvPr id="10" name="Slide Number Placeholder 3"/>
          <p:cNvSpPr>
            <a:spLocks noGrp="1"/>
          </p:cNvSpPr>
          <p:nvPr>
            <p:ph type="sldNum" sz="quarter" idx="4"/>
          </p:nvPr>
        </p:nvSpPr>
        <p:spPr>
          <a:xfrm>
            <a:off x="6553200" y="6340475"/>
            <a:ext cx="2133600" cy="365125"/>
          </a:xfrm>
          <a:prstGeom prst="rect">
            <a:avLst/>
          </a:prstGeom>
        </p:spPr>
        <p:txBody>
          <a:bodyPr anchor="ctr"/>
          <a:lstStyle>
            <a:lvl1pPr>
              <a:defRPr sz="1200">
                <a:solidFill>
                  <a:schemeClr val="tx1"/>
                </a:solidFill>
              </a:defRPr>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970495631"/>
      </p:ext>
    </p:extLst>
  </p:cSld>
  <p:clrMap bg1="lt1" tx1="dk1" bg2="lt2" tx2="dk2" accent1="accent1" accent2="accent2" accent3="accent3" accent4="accent4" accent5="accent5" accent6="accent6" hlink="hlink" folHlink="folHlink"/>
  <p:sldLayoutIdLst>
    <p:sldLayoutId id="2147483869" r:id="rId1"/>
    <p:sldLayoutId id="2147483870" r:id="rId2"/>
  </p:sldLayoutIdLst>
  <p:timing>
    <p:tnLst>
      <p:par>
        <p:cTn id="1" dur="indefinite" restart="never" nodeType="tmRoot"/>
      </p:par>
    </p:tnLst>
  </p:timing>
  <p:hf hdr="0"/>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342900" indent="-342900" algn="l" defTabSz="914400" rtl="0" eaLnBrk="1" latinLnBrk="0" hangingPunct="1">
        <a:spcBef>
          <a:spcPts val="600"/>
        </a:spcBef>
        <a:buFont typeface="Wingdings" panose="05000000000000000000" pitchFamily="2" charset="2"/>
        <a:buChar char="§"/>
        <a:defRPr sz="3200" kern="1200">
          <a:solidFill>
            <a:schemeClr val="tx1"/>
          </a:solidFill>
          <a:latin typeface="+mn-lt"/>
          <a:ea typeface="+mn-ea"/>
          <a:cs typeface="+mn-cs"/>
        </a:defRPr>
      </a:lvl1pPr>
      <a:lvl2pPr marL="695325" indent="-238125" algn="l" defTabSz="914400" rtl="0" eaLnBrk="1" latinLnBrk="0" hangingPunct="1">
        <a:spcBef>
          <a:spcPts val="600"/>
        </a:spcBef>
        <a:buFont typeface="Arial" panose="020B0604020202020204" pitchFamily="34" charset="0"/>
        <a:buChar char="•"/>
        <a:defRPr sz="2800" kern="1200">
          <a:solidFill>
            <a:schemeClr val="tx1"/>
          </a:solidFill>
          <a:latin typeface="+mn-lt"/>
          <a:ea typeface="+mn-ea"/>
          <a:cs typeface="+mn-cs"/>
        </a:defRPr>
      </a:lvl2pPr>
      <a:lvl3pPr marL="1025525" indent="-347472" algn="l" defTabSz="914400" rtl="0" eaLnBrk="1" latinLnBrk="0" hangingPunct="1">
        <a:spcBef>
          <a:spcPts val="600"/>
        </a:spcBef>
        <a:buSzPct val="50000"/>
        <a:buFont typeface="Wingdings" panose="05000000000000000000" pitchFamily="2" charset="2"/>
        <a:buChar char="q"/>
        <a:defRPr sz="2400" kern="1200">
          <a:solidFill>
            <a:schemeClr val="tx1"/>
          </a:solidFill>
          <a:latin typeface="+mn-lt"/>
          <a:ea typeface="+mn-ea"/>
          <a:cs typeface="+mn-cs"/>
        </a:defRPr>
      </a:lvl3pPr>
      <a:lvl4pPr marL="1260475" indent="-234950" algn="l" defTabSz="914400" rtl="0" eaLnBrk="1" latinLnBrk="0" hangingPunct="1">
        <a:spcBef>
          <a:spcPct val="20000"/>
        </a:spcBef>
        <a:buSzPct val="50000"/>
        <a:buFont typeface="Courier New" panose="02070309020205020404" pitchFamily="49" charset="0"/>
        <a:buChar char="o"/>
        <a:tabLst>
          <a:tab pos="1198563" algn="l"/>
        </a:tabLst>
        <a:defRPr sz="2000" kern="1200">
          <a:solidFill>
            <a:schemeClr val="tx1"/>
          </a:solidFill>
          <a:latin typeface="+mn-lt"/>
          <a:ea typeface="+mn-ea"/>
          <a:cs typeface="+mn-cs"/>
        </a:defRPr>
      </a:lvl4pPr>
      <a:lvl5pPr marL="1714500" indent="-342900" algn="l" defTabSz="914400" rtl="0" eaLnBrk="1" latinLnBrk="0" hangingPunct="1">
        <a:spcBef>
          <a:spcPts val="600"/>
        </a:spcBef>
        <a:buSzPct val="50000"/>
        <a:buFont typeface="Calibri" panose="020F050202020403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86836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0"/>
            <a:ext cx="8229600" cy="4754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Date Placeholder 1"/>
          <p:cNvSpPr>
            <a:spLocks noGrp="1"/>
          </p:cNvSpPr>
          <p:nvPr>
            <p:ph type="dt" sz="half" idx="2"/>
          </p:nvPr>
        </p:nvSpPr>
        <p:spPr>
          <a:xfrm>
            <a:off x="457200" y="6340475"/>
            <a:ext cx="2133600" cy="365125"/>
          </a:xfrm>
          <a:prstGeom prst="rect">
            <a:avLst/>
          </a:prstGeom>
        </p:spPr>
        <p:txBody>
          <a:bodyPr/>
          <a:lstStyle>
            <a:lvl1pPr>
              <a:defRPr sz="1000"/>
            </a:lvl1pPr>
          </a:lstStyle>
          <a:p>
            <a:r>
              <a:rPr lang="en-US" dirty="0" smtClean="0">
                <a:solidFill>
                  <a:prstClr val="black"/>
                </a:solidFill>
              </a:rPr>
              <a:t>5/01/2014</a:t>
            </a:r>
            <a:endParaRPr lang="en-US" dirty="0">
              <a:solidFill>
                <a:prstClr val="black"/>
              </a:solidFill>
            </a:endParaRPr>
          </a:p>
        </p:txBody>
      </p:sp>
      <p:sp>
        <p:nvSpPr>
          <p:cNvPr id="7" name="Footer Placeholder 2"/>
          <p:cNvSpPr>
            <a:spLocks noGrp="1"/>
          </p:cNvSpPr>
          <p:nvPr>
            <p:ph type="ftr" sz="quarter" idx="3"/>
          </p:nvPr>
        </p:nvSpPr>
        <p:spPr>
          <a:xfrm>
            <a:off x="2590800" y="6340475"/>
            <a:ext cx="3962400" cy="365125"/>
          </a:xfrm>
          <a:prstGeom prst="rect">
            <a:avLst/>
          </a:prstGeom>
        </p:spPr>
        <p:txBody>
          <a:bodyPr/>
          <a:lstStyle>
            <a:lvl1pPr>
              <a:defRPr sz="1000"/>
            </a:lvl1pPr>
          </a:lstStyle>
          <a:p>
            <a:pPr algn="ctr"/>
            <a:r>
              <a:rPr lang="en-US" dirty="0" smtClean="0">
                <a:solidFill>
                  <a:prstClr val="black"/>
                </a:solidFill>
              </a:rPr>
              <a:t>Coordination of Benefits</a:t>
            </a:r>
            <a:endParaRPr lang="en-US" dirty="0">
              <a:solidFill>
                <a:prstClr val="black"/>
              </a:solidFill>
            </a:endParaRPr>
          </a:p>
        </p:txBody>
      </p:sp>
      <p:sp>
        <p:nvSpPr>
          <p:cNvPr id="8" name="Slide Number Placeholder 3"/>
          <p:cNvSpPr>
            <a:spLocks noGrp="1"/>
          </p:cNvSpPr>
          <p:nvPr>
            <p:ph type="sldNum" sz="quarter" idx="4"/>
          </p:nvPr>
        </p:nvSpPr>
        <p:spPr>
          <a:xfrm>
            <a:off x="6553200" y="6340475"/>
            <a:ext cx="2133600" cy="365125"/>
          </a:xfrm>
          <a:prstGeom prst="rect">
            <a:avLst/>
          </a:prstGeom>
        </p:spPr>
        <p:txBody>
          <a:bodyPr/>
          <a:lstStyle>
            <a:lvl1pPr>
              <a:defRPr sz="1000"/>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1388103521"/>
      </p:ext>
    </p:extLst>
  </p:cSld>
  <p:clrMap bg1="lt1" tx1="dk1" bg2="lt2" tx2="dk2" accent1="accent1" accent2="accent2" accent3="accent3" accent4="accent4" accent5="accent5" accent6="accent6" hlink="hlink" folHlink="folHlink"/>
  <p:sldLayoutIdLst>
    <p:sldLayoutId id="2147483886" r:id="rId1"/>
    <p:sldLayoutId id="2147483890" r:id="rId2"/>
    <p:sldLayoutId id="2147483891" r:id="rId3"/>
  </p:sldLayoutIdLst>
  <p:timing>
    <p:tnLst>
      <p:par>
        <p:cTn id="1" dur="indefinite" restart="never" nodeType="tmRoot"/>
      </p:par>
    </p:tnLst>
  </p:timing>
  <p:hf hdr="0"/>
  <p:txStyles>
    <p:titleStyle>
      <a:lvl1pPr algn="ctr" defTabSz="914400" rtl="0" eaLnBrk="1" latinLnBrk="0" hangingPunct="1">
        <a:spcBef>
          <a:spcPct val="0"/>
        </a:spcBef>
        <a:buNone/>
        <a:defRPr sz="3600" b="1" i="0" u="none" kern="1200">
          <a:solidFill>
            <a:schemeClr val="tx1"/>
          </a:solidFill>
          <a:latin typeface="+mj-lt"/>
          <a:ea typeface="+mj-ea"/>
          <a:cs typeface="+mj-cs"/>
        </a:defRPr>
      </a:lvl1pPr>
    </p:titleStyle>
    <p:bodyStyle>
      <a:lvl1pPr marL="365760" indent="-365760" algn="l" defTabSz="914400" rtl="0" eaLnBrk="1" latinLnBrk="0" hangingPunct="1">
        <a:spcBef>
          <a:spcPts val="600"/>
        </a:spcBef>
        <a:buFont typeface="Wingdings" pitchFamily="2" charset="2"/>
        <a:buChar char="§"/>
        <a:defRPr sz="2800" kern="1200">
          <a:solidFill>
            <a:schemeClr val="tx1"/>
          </a:solidFill>
          <a:latin typeface="+mn-lt"/>
          <a:ea typeface="+mn-ea"/>
          <a:cs typeface="+mn-cs"/>
        </a:defRPr>
      </a:lvl1pPr>
      <a:lvl2pPr marL="640080" indent="-274320" algn="l" defTabSz="914400" rtl="0" eaLnBrk="1" latinLnBrk="0" hangingPunct="1">
        <a:spcBef>
          <a:spcPts val="600"/>
        </a:spcBef>
        <a:buFont typeface="Arial" pitchFamily="34" charset="0"/>
        <a:buChar char="•"/>
        <a:defRPr sz="2400" b="0" i="0" u="none" kern="1200">
          <a:solidFill>
            <a:schemeClr val="tx1"/>
          </a:solidFill>
          <a:latin typeface="+mn-lt"/>
          <a:ea typeface="+mn-ea"/>
          <a:cs typeface="+mn-cs"/>
        </a:defRPr>
      </a:lvl2pPr>
      <a:lvl3pPr marL="822960" indent="-228600" algn="l" defTabSz="914400" rtl="0" eaLnBrk="1" latinLnBrk="0" hangingPunct="1">
        <a:spcBef>
          <a:spcPts val="600"/>
        </a:spcBef>
        <a:buSzPct val="50000"/>
        <a:buFont typeface="Wingdings" pitchFamily="2" charset="2"/>
        <a:buChar char="q"/>
        <a:defRPr sz="22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
        <a:defRPr sz="22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0"/>
            <a:ext cx="8229600" cy="4754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1"/>
          <p:cNvSpPr>
            <a:spLocks noGrp="1"/>
          </p:cNvSpPr>
          <p:nvPr>
            <p:ph type="dt" sz="half" idx="2"/>
          </p:nvPr>
        </p:nvSpPr>
        <p:spPr>
          <a:xfrm>
            <a:off x="457200" y="6340475"/>
            <a:ext cx="2133600" cy="365125"/>
          </a:xfrm>
          <a:prstGeom prst="rect">
            <a:avLst/>
          </a:prstGeom>
        </p:spPr>
        <p:txBody>
          <a:bodyPr anchor="ctr"/>
          <a:lstStyle>
            <a:lvl1pPr>
              <a:defRPr sz="1200">
                <a:solidFill>
                  <a:schemeClr val="tx1"/>
                </a:solidFill>
              </a:defRPr>
            </a:lvl1pPr>
          </a:lstStyle>
          <a:p>
            <a:r>
              <a:rPr lang="en-US" dirty="0" smtClean="0">
                <a:solidFill>
                  <a:prstClr val="black"/>
                </a:solidFill>
              </a:rPr>
              <a:t>05/01/2015</a:t>
            </a:r>
            <a:endParaRPr lang="en-US" dirty="0">
              <a:solidFill>
                <a:prstClr val="black"/>
              </a:solidFill>
            </a:endParaRPr>
          </a:p>
        </p:txBody>
      </p:sp>
      <p:sp>
        <p:nvSpPr>
          <p:cNvPr id="10" name="Footer Placeholder 2"/>
          <p:cNvSpPr>
            <a:spLocks noGrp="1"/>
          </p:cNvSpPr>
          <p:nvPr>
            <p:ph type="ftr" sz="quarter" idx="3"/>
          </p:nvPr>
        </p:nvSpPr>
        <p:spPr>
          <a:xfrm>
            <a:off x="2590800" y="6340475"/>
            <a:ext cx="3962400" cy="365125"/>
          </a:xfrm>
          <a:prstGeom prst="rect">
            <a:avLst/>
          </a:prstGeom>
        </p:spPr>
        <p:txBody>
          <a:bodyPr anchor="ctr"/>
          <a:lstStyle>
            <a:lvl1pPr>
              <a:defRPr sz="1200">
                <a:solidFill>
                  <a:schemeClr val="tx1"/>
                </a:solidFill>
              </a:defRPr>
            </a:lvl1pPr>
          </a:lstStyle>
          <a:p>
            <a:pPr algn="ctr"/>
            <a:r>
              <a:rPr lang="en-US" dirty="0" smtClean="0">
                <a:solidFill>
                  <a:prstClr val="black"/>
                </a:solidFill>
              </a:rPr>
              <a:t>Medicare Rights and Protections</a:t>
            </a:r>
            <a:endParaRPr lang="en-US" dirty="0">
              <a:solidFill>
                <a:prstClr val="black"/>
              </a:solidFill>
            </a:endParaRPr>
          </a:p>
        </p:txBody>
      </p:sp>
      <p:sp>
        <p:nvSpPr>
          <p:cNvPr id="11" name="Slide Number Placeholder 3"/>
          <p:cNvSpPr>
            <a:spLocks noGrp="1"/>
          </p:cNvSpPr>
          <p:nvPr>
            <p:ph type="sldNum" sz="quarter" idx="4"/>
          </p:nvPr>
        </p:nvSpPr>
        <p:spPr>
          <a:xfrm>
            <a:off x="6553200" y="6340475"/>
            <a:ext cx="2133600" cy="365125"/>
          </a:xfrm>
          <a:prstGeom prst="rect">
            <a:avLst/>
          </a:prstGeom>
        </p:spPr>
        <p:txBody>
          <a:bodyPr anchor="ctr"/>
          <a:lstStyle>
            <a:lvl1pPr>
              <a:defRPr sz="1200">
                <a:solidFill>
                  <a:schemeClr val="tx1"/>
                </a:solidFill>
              </a:defRPr>
            </a:lvl1pPr>
          </a:lstStyle>
          <a:p>
            <a:pPr algn="r"/>
            <a:fld id="{78C0CC3C-85F1-4D86-9B70-8D9F8B17F046}" type="slidenum">
              <a:rPr lang="en-US" smtClean="0">
                <a:solidFill>
                  <a:prstClr val="black"/>
                </a:solidFill>
              </a:rPr>
              <a:pPr algn="r"/>
              <a:t>‹#›</a:t>
            </a:fld>
            <a:endParaRPr lang="en-US" dirty="0">
              <a:solidFill>
                <a:prstClr val="black"/>
              </a:solidFill>
            </a:endParaRPr>
          </a:p>
        </p:txBody>
      </p:sp>
    </p:spTree>
    <p:extLst>
      <p:ext uri="{BB962C8B-B14F-4D97-AF65-F5344CB8AC3E}">
        <p14:creationId xmlns:p14="http://schemas.microsoft.com/office/powerpoint/2010/main" val="2419206338"/>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6" r:id="rId5"/>
  </p:sldLayoutIdLst>
  <p:timing>
    <p:tnLst>
      <p:par>
        <p:cTn id="1" dur="indefinite" restart="never" nodeType="tmRoot"/>
      </p:par>
    </p:tnLst>
  </p:timing>
  <p:hf hdr="0" dt="0"/>
  <p:txStyles>
    <p:titleStyle>
      <a:lvl1pPr algn="ctr" defTabSz="914400" rtl="0" eaLnBrk="1" latinLnBrk="0" hangingPunct="1">
        <a:spcBef>
          <a:spcPct val="0"/>
        </a:spcBef>
        <a:buNone/>
        <a:defRPr sz="3600" b="1" i="0" u="none" kern="1200">
          <a:solidFill>
            <a:schemeClr val="tx1"/>
          </a:solidFill>
          <a:latin typeface="+mj-lt"/>
          <a:ea typeface="+mj-ea"/>
          <a:cs typeface="+mj-cs"/>
        </a:defRPr>
      </a:lvl1pPr>
    </p:titleStyle>
    <p:bodyStyle>
      <a:lvl1pPr marL="365760" indent="-365760" algn="l" defTabSz="914400" rtl="0" eaLnBrk="1" latinLnBrk="0" hangingPunct="1">
        <a:spcBef>
          <a:spcPts val="600"/>
        </a:spcBef>
        <a:buFont typeface="Wingdings" pitchFamily="2" charset="2"/>
        <a:buChar char="§"/>
        <a:defRPr sz="2800" kern="1200">
          <a:solidFill>
            <a:schemeClr val="tx1"/>
          </a:solidFill>
          <a:latin typeface="+mn-lt"/>
          <a:ea typeface="+mn-ea"/>
          <a:cs typeface="+mn-cs"/>
        </a:defRPr>
      </a:lvl1pPr>
      <a:lvl2pPr marL="731520" indent="-365760" algn="l" defTabSz="914400" rtl="0" eaLnBrk="1" latinLnBrk="0" hangingPunct="1">
        <a:spcBef>
          <a:spcPts val="600"/>
        </a:spcBef>
        <a:buFont typeface="Arial" pitchFamily="34" charset="0"/>
        <a:buChar char="•"/>
        <a:defRPr sz="2400" b="0" i="0" u="none" kern="1200">
          <a:solidFill>
            <a:schemeClr val="tx1"/>
          </a:solidFill>
          <a:latin typeface="+mn-lt"/>
          <a:ea typeface="+mn-ea"/>
          <a:cs typeface="+mn-cs"/>
        </a:defRPr>
      </a:lvl2pPr>
      <a:lvl3pPr marL="1097280" indent="-365760" algn="l" defTabSz="914400" rtl="0" eaLnBrk="1" latinLnBrk="0" hangingPunct="1">
        <a:spcBef>
          <a:spcPts val="600"/>
        </a:spcBef>
        <a:buSzPct val="50000"/>
        <a:buFont typeface="Wingdings" pitchFamily="2" charset="2"/>
        <a:buChar char="q"/>
        <a:defRPr sz="2200" kern="1200">
          <a:solidFill>
            <a:schemeClr val="tx1"/>
          </a:solidFill>
          <a:latin typeface="+mn-lt"/>
          <a:ea typeface="+mn-ea"/>
          <a:cs typeface="+mn-cs"/>
        </a:defRPr>
      </a:lvl3pPr>
      <a:lvl4pPr marL="1463040" indent="-365760" algn="l" defTabSz="914400" rtl="0" eaLnBrk="1" latinLnBrk="0" hangingPunct="1">
        <a:spcBef>
          <a:spcPct val="20000"/>
        </a:spcBef>
        <a:buSzPct val="50000"/>
        <a:buFont typeface="Courier New" panose="02070309020205020404" pitchFamily="49" charset="0"/>
        <a:buChar char="o"/>
        <a:defRPr sz="2200" kern="1200">
          <a:solidFill>
            <a:schemeClr val="tx1"/>
          </a:solidFill>
          <a:latin typeface="+mn-lt"/>
          <a:ea typeface="+mn-ea"/>
          <a:cs typeface="+mn-cs"/>
        </a:defRPr>
      </a:lvl4pPr>
      <a:lvl5pPr marL="1828800" indent="-365760" algn="l" defTabSz="914400" rtl="0" eaLnBrk="1" latinLnBrk="0" hangingPunct="1">
        <a:spcBef>
          <a:spcPts val="600"/>
        </a:spcBef>
        <a:buSzPct val="50000"/>
        <a:buFont typeface="Calibri" panose="020F0502020204030204"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0585" y="0"/>
            <a:ext cx="9164583" cy="1140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0" y="35197"/>
            <a:ext cx="9144000" cy="106943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11" name="Date Placeholder 3"/>
          <p:cNvSpPr>
            <a:spLocks noGrp="1"/>
          </p:cNvSpPr>
          <p:nvPr>
            <p:ph type="dt" sz="half" idx="2"/>
          </p:nvPr>
        </p:nvSpPr>
        <p:spPr>
          <a:xfrm>
            <a:off x="457200" y="6340475"/>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solidFill>
                  <a:prstClr val="black"/>
                </a:solidFill>
                <a:ea typeface="ＭＳ Ｐゴシック"/>
              </a:rPr>
              <a:t>Date</a:t>
            </a:r>
            <a:endParaRPr lang="en-US" dirty="0">
              <a:solidFill>
                <a:prstClr val="black"/>
              </a:solidFill>
              <a:ea typeface="ＭＳ Ｐゴシック"/>
            </a:endParaRPr>
          </a:p>
        </p:txBody>
      </p:sp>
      <p:sp>
        <p:nvSpPr>
          <p:cNvPr id="12" name="Footer Placeholder 4"/>
          <p:cNvSpPr>
            <a:spLocks noGrp="1"/>
          </p:cNvSpPr>
          <p:nvPr>
            <p:ph type="ftr" sz="quarter" idx="3"/>
          </p:nvPr>
        </p:nvSpPr>
        <p:spPr>
          <a:xfrm>
            <a:off x="2590800" y="6340475"/>
            <a:ext cx="39624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solidFill>
                  <a:prstClr val="black"/>
                </a:solidFill>
                <a:ea typeface="ＭＳ Ｐゴシック"/>
              </a:rPr>
              <a:t>Title</a:t>
            </a:r>
            <a:endParaRPr lang="en-US" dirty="0">
              <a:solidFill>
                <a:prstClr val="black"/>
              </a:solidFill>
              <a:ea typeface="ＭＳ Ｐゴシック"/>
            </a:endParaRPr>
          </a:p>
        </p:txBody>
      </p:sp>
      <p:sp>
        <p:nvSpPr>
          <p:cNvPr id="13" name="Slide Number Placeholder 5"/>
          <p:cNvSpPr>
            <a:spLocks noGrp="1"/>
          </p:cNvSpPr>
          <p:nvPr>
            <p:ph type="sldNum" sz="quarter" idx="4"/>
          </p:nvPr>
        </p:nvSpPr>
        <p:spPr>
          <a:xfrm>
            <a:off x="6553200" y="6340475"/>
            <a:ext cx="2133600" cy="365125"/>
          </a:xfrm>
          <a:prstGeom prst="rect">
            <a:avLst/>
          </a:prstGeom>
        </p:spPr>
        <p:txBody>
          <a:bodyPr vert="horz" lIns="91440" tIns="45720" rIns="91440" bIns="45720" rtlCol="0" anchor="ctr"/>
          <a:lstStyle>
            <a:lvl1pPr algn="r">
              <a:defRPr sz="1200">
                <a:solidFill>
                  <a:schemeClr val="tx1"/>
                </a:solidFill>
              </a:defRPr>
            </a:lvl1pPr>
          </a:lstStyle>
          <a:p>
            <a:fld id="{78C0CC3C-85F1-4D86-9B70-8D9F8B17F046}" type="slidenum">
              <a:rPr lang="en-US" smtClean="0">
                <a:solidFill>
                  <a:prstClr val="black"/>
                </a:solidFill>
                <a:ea typeface="ＭＳ Ｐゴシック"/>
              </a:rPr>
              <a:pPr/>
              <a:t>‹#›</a:t>
            </a:fld>
            <a:endParaRPr lang="en-US" dirty="0">
              <a:solidFill>
                <a:prstClr val="black"/>
              </a:solidFill>
              <a:ea typeface="ＭＳ Ｐゴシック"/>
            </a:endParaRPr>
          </a:p>
        </p:txBody>
      </p:sp>
    </p:spTree>
    <p:extLst>
      <p:ext uri="{BB962C8B-B14F-4D97-AF65-F5344CB8AC3E}">
        <p14:creationId xmlns:p14="http://schemas.microsoft.com/office/powerpoint/2010/main" val="1560640649"/>
      </p:ext>
    </p:extLst>
  </p:cSld>
  <p:clrMap bg1="lt1" tx1="dk1" bg2="lt2" tx2="dk2" accent1="accent1" accent2="accent2" accent3="accent3" accent4="accent4" accent5="accent5" accent6="accent6" hlink="hlink" folHlink="folHlink"/>
  <p:sldLayoutIdLst>
    <p:sldLayoutId id="2147483905" r:id="rId1"/>
  </p:sldLayoutIdLst>
  <p:timing>
    <p:tnLst>
      <p:par>
        <p:cTn id="1" dur="indefinite" restart="never" nodeType="tmRoot"/>
      </p:par>
    </p:tnLst>
  </p:timing>
  <p:hf hdr="0"/>
  <p:txStyles>
    <p:titleStyle>
      <a:lvl1pPr algn="ctr" defTabSz="914400" rtl="0" eaLnBrk="1" latinLnBrk="0" hangingPunct="1">
        <a:spcBef>
          <a:spcPct val="0"/>
        </a:spcBef>
        <a:buNone/>
        <a:defRPr sz="3600" b="1" kern="1200">
          <a:solidFill>
            <a:schemeClr val="bg1"/>
          </a:solidFill>
          <a:latin typeface="+mj-lt"/>
          <a:ea typeface="+mj-ea"/>
          <a:cs typeface="+mj-cs"/>
        </a:defRPr>
      </a:lvl1pPr>
    </p:titleStyle>
    <p:bodyStyle>
      <a:lvl1pPr marL="342900" indent="-342900" algn="l" defTabSz="914400" rtl="0" eaLnBrk="1" latinLnBrk="0" hangingPunct="1">
        <a:spcBef>
          <a:spcPts val="600"/>
        </a:spcBef>
        <a:buFont typeface="Wingdings" panose="05000000000000000000" pitchFamily="2" charset="2"/>
        <a:buChar char="§"/>
        <a:defRPr sz="3200" kern="1200">
          <a:solidFill>
            <a:schemeClr val="tx1"/>
          </a:solidFill>
          <a:latin typeface="+mn-lt"/>
          <a:ea typeface="+mn-ea"/>
          <a:cs typeface="+mn-cs"/>
        </a:defRPr>
      </a:lvl1pPr>
      <a:lvl2pPr marL="695325" indent="-238125" algn="l" defTabSz="914400" rtl="0" eaLnBrk="1" latinLnBrk="0" hangingPunct="1">
        <a:spcBef>
          <a:spcPts val="600"/>
        </a:spcBef>
        <a:buFont typeface="Arial" panose="020B0604020202020204" pitchFamily="34" charset="0"/>
        <a:buChar char="•"/>
        <a:defRPr sz="2800" kern="1200">
          <a:solidFill>
            <a:schemeClr val="tx1"/>
          </a:solidFill>
          <a:latin typeface="+mn-lt"/>
          <a:ea typeface="+mn-ea"/>
          <a:cs typeface="+mn-cs"/>
        </a:defRPr>
      </a:lvl2pPr>
      <a:lvl3pPr marL="1025525" indent="-347472" algn="l" defTabSz="914400" rtl="0" eaLnBrk="1" latinLnBrk="0" hangingPunct="1">
        <a:spcBef>
          <a:spcPts val="600"/>
        </a:spcBef>
        <a:buSzPct val="50000"/>
        <a:buFont typeface="Wingdings" panose="05000000000000000000" pitchFamily="2" charset="2"/>
        <a:buChar char="q"/>
        <a:defRPr sz="2400" kern="1200">
          <a:solidFill>
            <a:schemeClr val="tx1"/>
          </a:solidFill>
          <a:latin typeface="+mn-lt"/>
          <a:ea typeface="+mn-ea"/>
          <a:cs typeface="+mn-cs"/>
        </a:defRPr>
      </a:lvl3pPr>
      <a:lvl4pPr marL="1260475" indent="-234950" algn="l" defTabSz="914400" rtl="0" eaLnBrk="1" latinLnBrk="0" hangingPunct="1">
        <a:spcBef>
          <a:spcPct val="20000"/>
        </a:spcBef>
        <a:buSzPct val="50000"/>
        <a:buFont typeface="Courier New" panose="02070309020205020404" pitchFamily="49" charset="0"/>
        <a:buChar char="o"/>
        <a:tabLst>
          <a:tab pos="1198563" algn="l"/>
        </a:tabLst>
        <a:defRPr sz="2000" kern="1200">
          <a:solidFill>
            <a:schemeClr val="tx1"/>
          </a:solidFill>
          <a:latin typeface="+mn-lt"/>
          <a:ea typeface="+mn-ea"/>
          <a:cs typeface="+mn-cs"/>
        </a:defRPr>
      </a:lvl4pPr>
      <a:lvl5pPr marL="1714500" indent="-342900" algn="l" defTabSz="914400" rtl="0" eaLnBrk="1" latinLnBrk="0" hangingPunct="1">
        <a:spcBef>
          <a:spcPts val="600"/>
        </a:spcBef>
        <a:buSzPct val="50000"/>
        <a:buFont typeface="Calibri" panose="020F050202020403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6.xml"/><Relationship Id="rId7" Type="http://schemas.openxmlformats.org/officeDocument/2006/relationships/diagramColors" Target="../diagrams/colors1.xml"/><Relationship Id="rId2" Type="http://schemas.openxmlformats.org/officeDocument/2006/relationships/slideLayout" Target="../slideLayouts/slideLayout1.xml"/><Relationship Id="rId1" Type="http://schemas.openxmlformats.org/officeDocument/2006/relationships/tags" Target="../tags/tag1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3.xml"/><Relationship Id="rId1" Type="http://schemas.openxmlformats.org/officeDocument/2006/relationships/tags" Target="../tags/tag28.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6.xml"/><Relationship Id="rId1" Type="http://schemas.openxmlformats.org/officeDocument/2006/relationships/tags" Target="../tags/tag3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39.xml.rels><?xml version="1.0" encoding="UTF-8" standalone="yes"?>
<Relationships xmlns="http://schemas.openxmlformats.org/package/2006/relationships"><Relationship Id="rId8" Type="http://schemas.openxmlformats.org/officeDocument/2006/relationships/hyperlink" Target="http://www.tricare.mil/" TargetMode="External"/><Relationship Id="rId3" Type="http://schemas.openxmlformats.org/officeDocument/2006/relationships/hyperlink" Target="http://www.medicare.gov/" TargetMode="External"/><Relationship Id="rId7" Type="http://schemas.openxmlformats.org/officeDocument/2006/relationships/hyperlink" Target="http://www.tricare.mil/welcome/Eligibility.aspx" TargetMode="External"/><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hyperlink" Target="http://www.rxassist.org/" TargetMode="External"/><Relationship Id="rId11" Type="http://schemas.openxmlformats.org/officeDocument/2006/relationships/hyperlink" Target="http://productordering.cms.hhs.gov/" TargetMode="External"/><Relationship Id="rId5" Type="http://schemas.openxmlformats.org/officeDocument/2006/relationships/hyperlink" Target="http://www.dol.gov/dol/topic/health-plans/cobra.htm" TargetMode="External"/><Relationship Id="rId10" Type="http://schemas.openxmlformats.org/officeDocument/2006/relationships/hyperlink" Target="http://www.ealthcare.gov/center/authorities/patient_protection_affordable_care_act_as_passed.pdf" TargetMode="External"/><Relationship Id="rId4" Type="http://schemas.openxmlformats.org/officeDocument/2006/relationships/hyperlink" Target="http://www.cms.gov/COBGeneralInformation/" TargetMode="External"/><Relationship Id="rId9" Type="http://schemas.openxmlformats.org/officeDocument/2006/relationships/hyperlink" Target="http://www.va.gov/opa/publications/benefits_book.asp"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40.xml.rels><?xml version="1.0" encoding="UTF-8" standalone="yes"?>
<Relationships xmlns="http://schemas.openxmlformats.org/package/2006/relationships"><Relationship Id="rId3" Type="http://schemas.openxmlformats.org/officeDocument/2006/relationships/hyperlink" Target="http://www.cms.gov/Outreach-and-Education/Training/CMSNationalTrainingProgram/index.html" TargetMode="External"/><Relationship Id="rId2" Type="http://schemas.openxmlformats.org/officeDocument/2006/relationships/notesSlide" Target="../notesSlides/notesSlide40.xml"/><Relationship Id="rId1" Type="http://schemas.openxmlformats.org/officeDocument/2006/relationships/slideLayout" Target="../slideLayouts/slideLayout12.xml"/><Relationship Id="rId4" Type="http://schemas.openxmlformats.org/officeDocument/2006/relationships/hyperlink" Target="mailto:training@cms.hhs.gov"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8.xml"/><Relationship Id="rId4" Type="http://schemas.openxmlformats.org/officeDocument/2006/relationships/hyperlink" Target="http://www.mymedicare.gov/"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s-US" noProof="0" dirty="0" smtClean="0"/>
              <a:t>Programa Nacional de </a:t>
            </a:r>
            <a:br>
              <a:rPr lang="es-US" noProof="0" dirty="0" smtClean="0"/>
            </a:br>
            <a:r>
              <a:rPr lang="es-US" noProof="0" dirty="0" smtClean="0"/>
              <a:t>Capacitación 2015</a:t>
            </a:r>
            <a:endParaRPr lang="es-US" noProof="0" dirty="0"/>
          </a:p>
        </p:txBody>
      </p:sp>
      <p:sp>
        <p:nvSpPr>
          <p:cNvPr id="7" name="Subtitle 6"/>
          <p:cNvSpPr>
            <a:spLocks noGrp="1"/>
          </p:cNvSpPr>
          <p:nvPr>
            <p:ph type="body" sz="quarter" idx="10"/>
          </p:nvPr>
        </p:nvSpPr>
        <p:spPr>
          <a:xfrm>
            <a:off x="5943600" y="3048000"/>
            <a:ext cx="2971800" cy="2438400"/>
          </a:xfrm>
        </p:spPr>
        <p:txBody>
          <a:bodyPr>
            <a:noAutofit/>
          </a:bodyPr>
          <a:lstStyle/>
          <a:p>
            <a:r>
              <a:rPr lang="es-US" i="0" noProof="0" dirty="0" smtClean="0"/>
              <a:t>Módulo 5</a:t>
            </a:r>
          </a:p>
          <a:p>
            <a:endParaRPr lang="es-US" i="0" noProof="0" dirty="0" smtClean="0"/>
          </a:p>
          <a:p>
            <a:r>
              <a:rPr lang="es-US" i="0" noProof="0" dirty="0" smtClean="0"/>
              <a:t>Coordinación de Beneficios</a:t>
            </a:r>
            <a:endParaRPr lang="es-US" i="0" noProof="0" dirty="0"/>
          </a:p>
        </p:txBody>
      </p:sp>
      <p:pic>
        <p:nvPicPr>
          <p:cNvPr id="1026" name="Picture 2" descr="50 Years of Medicare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8085" y="1219200"/>
            <a:ext cx="1030287"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5099015"/>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fontScale="90000"/>
          </a:bodyPr>
          <a:lstStyle/>
          <a:p>
            <a:r>
              <a:rPr lang="es-US" noProof="0" dirty="0" smtClean="0"/>
              <a:t>Centro de Recuperación y Coordinación </a:t>
            </a:r>
            <a:br>
              <a:rPr lang="es-US" noProof="0" dirty="0" smtClean="0"/>
            </a:br>
            <a:r>
              <a:rPr lang="es-US" noProof="0" dirty="0" smtClean="0"/>
              <a:t>de Beneficios</a:t>
            </a:r>
          </a:p>
        </p:txBody>
      </p:sp>
      <p:sp>
        <p:nvSpPr>
          <p:cNvPr id="3" name="Content Placeholder 2"/>
          <p:cNvSpPr>
            <a:spLocks noGrp="1"/>
          </p:cNvSpPr>
          <p:nvPr>
            <p:ph idx="1"/>
          </p:nvPr>
        </p:nvSpPr>
        <p:spPr/>
        <p:txBody>
          <a:bodyPr>
            <a:normAutofit fontScale="92500" lnSpcReduction="20000"/>
          </a:bodyPr>
          <a:lstStyle/>
          <a:p>
            <a:r>
              <a:rPr lang="es-US" noProof="0" dirty="0" smtClean="0"/>
              <a:t>Identifica los beneficios de salud disponibles para las personas que tienen Medicare</a:t>
            </a:r>
          </a:p>
          <a:p>
            <a:r>
              <a:rPr lang="es-US" noProof="0" dirty="0" smtClean="0"/>
              <a:t>Coordina las reclamaciones para garantizar que las pague el pagador correcto</a:t>
            </a:r>
          </a:p>
          <a:p>
            <a:r>
              <a:rPr lang="es-US" noProof="0" dirty="0" smtClean="0"/>
              <a:t>Responsable de identificar </a:t>
            </a:r>
          </a:p>
          <a:p>
            <a:pPr lvl="1"/>
            <a:r>
              <a:rPr lang="es-US" noProof="0" dirty="0" smtClean="0"/>
              <a:t>Situaciones de Medicare Pagador Secundario (MSP)</a:t>
            </a:r>
          </a:p>
          <a:p>
            <a:pPr lvl="1"/>
            <a:r>
              <a:rPr lang="es-US" noProof="0" dirty="0" smtClean="0"/>
              <a:t>Reclamaciones que deben pasarse a compañías de seguro suplementarias</a:t>
            </a:r>
          </a:p>
          <a:p>
            <a:r>
              <a:rPr lang="es-US" noProof="0" dirty="0" smtClean="0"/>
              <a:t>Investigación de reclamaciones MSP</a:t>
            </a:r>
          </a:p>
          <a:p>
            <a:pPr lvl="1"/>
            <a:r>
              <a:rPr lang="es-US" noProof="0" dirty="0" smtClean="0"/>
              <a:t>El contratista se pone en conocimiento de otro seguro</a:t>
            </a:r>
          </a:p>
          <a:p>
            <a:pPr lvl="1"/>
            <a:r>
              <a:rPr lang="es-US" noProof="0" dirty="0" smtClean="0"/>
              <a:t>Identifica cuál es el primario</a:t>
            </a:r>
          </a:p>
          <a:p>
            <a:pPr lvl="1"/>
            <a:endParaRPr lang="es-US" noProof="0" dirty="0"/>
          </a:p>
        </p:txBody>
      </p:sp>
      <p:sp>
        <p:nvSpPr>
          <p:cNvPr id="8" name="Date Placeholder 1"/>
          <p:cNvSpPr>
            <a:spLocks noGrp="1"/>
          </p:cNvSpPr>
          <p:nvPr>
            <p:ph type="dt" sz="half" idx="2"/>
          </p:nvPr>
        </p:nvSpPr>
        <p:spPr/>
        <p:txBody>
          <a:bodyPr/>
          <a:lstStyle/>
          <a:p>
            <a:r>
              <a:rPr dirty="0" smtClean="0"/>
              <a:t>1/mayo/2015</a:t>
            </a:r>
            <a:endParaRPr lang="es-US" dirty="0"/>
          </a:p>
        </p:txBody>
      </p:sp>
      <p:sp>
        <p:nvSpPr>
          <p:cNvPr id="9"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0" name="Slide Number Placeholder 3"/>
          <p:cNvSpPr>
            <a:spLocks noGrp="1"/>
          </p:cNvSpPr>
          <p:nvPr>
            <p:ph type="sldNum" sz="quarter" idx="4"/>
          </p:nvPr>
        </p:nvSpPr>
        <p:spPr/>
        <p:txBody>
          <a:bodyPr/>
          <a:lstStyle/>
          <a:p>
            <a:pPr algn="r"/>
            <a:fld id="{FB96A6F3-21FB-4D68-B526-5404B4C85F47}" type="slidenum">
              <a:rPr lang="en-US" smtClean="0"/>
              <a:pPr algn="r"/>
              <a:t>10</a:t>
            </a:fld>
            <a:endParaRPr lang="es-US" dirty="0"/>
          </a:p>
        </p:txBody>
      </p:sp>
    </p:spTree>
    <p:custDataLst>
      <p:tags r:id="rId1"/>
    </p:custDataLst>
    <p:extLst>
      <p:ext uri="{BB962C8B-B14F-4D97-AF65-F5344CB8AC3E}">
        <p14:creationId xmlns:p14="http://schemas.microsoft.com/office/powerpoint/2010/main" val="2272537072"/>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PQuestion"/>
          <p:cNvSpPr>
            <a:spLocks noGrp="1"/>
          </p:cNvSpPr>
          <p:nvPr>
            <p:ph type="title"/>
          </p:nvPr>
        </p:nvSpPr>
        <p:spPr/>
        <p:txBody>
          <a:bodyPr/>
          <a:lstStyle/>
          <a:p>
            <a:r>
              <a:rPr lang="es-US" noProof="0" dirty="0" smtClean="0"/>
              <a:t>Compruebe su conocimiento— Pregunta 1</a:t>
            </a:r>
          </a:p>
        </p:txBody>
      </p:sp>
      <p:sp>
        <p:nvSpPr>
          <p:cNvPr id="30725" name="TextBox 6"/>
          <p:cNvSpPr txBox="1">
            <a:spLocks noChangeArrowheads="1"/>
          </p:cNvSpPr>
          <p:nvPr/>
        </p:nvSpPr>
        <p:spPr bwMode="auto">
          <a:xfrm>
            <a:off x="228600" y="1447800"/>
            <a:ext cx="4381499" cy="4216539"/>
          </a:xfrm>
          <a:prstGeom prst="rect">
            <a:avLst/>
          </a:prstGeom>
          <a:noFill/>
          <a:ln w="9525">
            <a:noFill/>
            <a:miter lim="800000"/>
            <a:headEnd/>
            <a:tailEnd/>
          </a:ln>
        </p:spPr>
        <p:txBody>
          <a:bodyPr wrap="square">
            <a:spAutoFit/>
          </a:bodyPr>
          <a:lstStyle/>
          <a:p>
            <a:pPr>
              <a:defRPr/>
            </a:pPr>
            <a:r>
              <a:rPr lang="en-US" sz="3200" dirty="0" smtClean="0">
                <a:solidFill>
                  <a:prstClr val="black"/>
                </a:solidFill>
              </a:rPr>
              <a:t>¿Cuántos pagadores posibles diferentes podría haber para una reclamación de seguro?</a:t>
            </a:r>
          </a:p>
          <a:p>
            <a:pPr marL="365760" indent="-365760">
              <a:spcBef>
                <a:spcPts val="600"/>
              </a:spcBef>
              <a:buFont typeface="+mj-lt"/>
              <a:buAutoNum type="alphaLcPeriod"/>
              <a:defRPr/>
            </a:pPr>
            <a:r>
              <a:rPr lang="en-US" sz="3200" dirty="0" smtClean="0">
                <a:solidFill>
                  <a:prstClr val="black"/>
                </a:solidFill>
              </a:rPr>
              <a:t>Uno</a:t>
            </a:r>
          </a:p>
          <a:p>
            <a:pPr marL="365760" indent="-365760">
              <a:spcBef>
                <a:spcPts val="600"/>
              </a:spcBef>
              <a:buFont typeface="+mj-lt"/>
              <a:buAutoNum type="alphaLcPeriod"/>
              <a:defRPr/>
            </a:pPr>
            <a:r>
              <a:rPr lang="en-US" sz="3200" dirty="0" smtClean="0">
                <a:solidFill>
                  <a:prstClr val="black"/>
                </a:solidFill>
              </a:rPr>
              <a:t>Dos</a:t>
            </a:r>
          </a:p>
          <a:p>
            <a:pPr marL="365760" indent="-365760">
              <a:spcBef>
                <a:spcPts val="600"/>
              </a:spcBef>
              <a:buFont typeface="+mj-lt"/>
              <a:buAutoNum type="alphaLcPeriod"/>
              <a:defRPr/>
            </a:pPr>
            <a:r>
              <a:rPr lang="en-US" sz="3200" dirty="0" smtClean="0">
                <a:solidFill>
                  <a:prstClr val="black"/>
                </a:solidFill>
              </a:rPr>
              <a:t>Tres</a:t>
            </a:r>
          </a:p>
          <a:p>
            <a:pPr>
              <a:spcBef>
                <a:spcPts val="600"/>
              </a:spcBef>
              <a:defRPr/>
            </a:pPr>
            <a:endParaRPr lang="es-US" sz="2400" dirty="0">
              <a:solidFill>
                <a:prstClr val="black"/>
              </a:solidFill>
            </a:endParaRPr>
          </a:p>
        </p:txBody>
      </p:sp>
      <p:sp>
        <p:nvSpPr>
          <p:cNvPr id="14" name="Rounded Rectangle 13" descr="Correct answer indicator"/>
          <p:cNvSpPr/>
          <p:nvPr/>
        </p:nvSpPr>
        <p:spPr>
          <a:xfrm>
            <a:off x="228600" y="4648200"/>
            <a:ext cx="1676400" cy="67139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dirty="0"/>
          </a:p>
        </p:txBody>
      </p:sp>
      <p:sp>
        <p:nvSpPr>
          <p:cNvPr id="2" name="Date Placeholder 1"/>
          <p:cNvSpPr>
            <a:spLocks noGrp="1"/>
          </p:cNvSpPr>
          <p:nvPr>
            <p:ph type="dt" sz="half" idx="2"/>
          </p:nvPr>
        </p:nvSpPr>
        <p:spPr/>
        <p:txBody>
          <a:bodyPr/>
          <a:lstStyle/>
          <a:p>
            <a:r>
              <a:rPr dirty="0" smtClean="0"/>
              <a:t>1/mayo/2015</a:t>
            </a:r>
            <a:endParaRPr lang="es-US" dirty="0"/>
          </a:p>
        </p:txBody>
      </p:sp>
      <p:sp>
        <p:nvSpPr>
          <p:cNvPr id="3" name="Footer Placeholder 2"/>
          <p:cNvSpPr>
            <a:spLocks noGrp="1"/>
          </p:cNvSpPr>
          <p:nvPr>
            <p:ph type="ftr" sz="quarter" idx="3"/>
          </p:nvPr>
        </p:nvSpPr>
        <p:spPr/>
        <p:txBody>
          <a:bodyPr/>
          <a:lstStyle/>
          <a:p>
            <a:r>
              <a:rPr dirty="0" smtClean="0"/>
              <a:t>Coordinación de Beneficios</a:t>
            </a:r>
            <a:endParaRPr lang="es-US" dirty="0"/>
          </a:p>
        </p:txBody>
      </p:sp>
      <p:sp>
        <p:nvSpPr>
          <p:cNvPr id="4" name="Slide Number Placeholder 3"/>
          <p:cNvSpPr>
            <a:spLocks noGrp="1"/>
          </p:cNvSpPr>
          <p:nvPr>
            <p:ph type="sldNum" sz="quarter" idx="4"/>
          </p:nvPr>
        </p:nvSpPr>
        <p:spPr/>
        <p:txBody>
          <a:bodyPr/>
          <a:lstStyle/>
          <a:p>
            <a:fld id="{FB96A6F3-21FB-4D68-B526-5404B4C85F47}" type="slidenum">
              <a:rPr lang="en-US" smtClean="0"/>
              <a:pPr/>
              <a:t>11</a:t>
            </a:fld>
            <a:endParaRPr lang="es-US" dirty="0"/>
          </a:p>
        </p:txBody>
      </p:sp>
    </p:spTree>
    <p:custDataLst>
      <p:tags r:id="rId1"/>
    </p:custDataLst>
    <p:extLst>
      <p:ext uri="{BB962C8B-B14F-4D97-AF65-F5344CB8AC3E}">
        <p14:creationId xmlns:p14="http://schemas.microsoft.com/office/powerpoint/2010/main" val="2189585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Title 6"/>
          <p:cNvSpPr>
            <a:spLocks noGrp="1"/>
          </p:cNvSpPr>
          <p:nvPr>
            <p:ph type="title"/>
          </p:nvPr>
        </p:nvSpPr>
        <p:spPr/>
        <p:txBody>
          <a:bodyPr>
            <a:normAutofit fontScale="90000"/>
          </a:bodyPr>
          <a:lstStyle/>
          <a:p>
            <a:r>
              <a:rPr lang="es-US" noProof="0" dirty="0" smtClean="0"/>
              <a:t>Lección 2—Coordinación de la cobertura de salud</a:t>
            </a:r>
          </a:p>
        </p:txBody>
      </p:sp>
      <p:sp>
        <p:nvSpPr>
          <p:cNvPr id="23555" name="Content Placeholder 1"/>
          <p:cNvSpPr>
            <a:spLocks noGrp="1"/>
          </p:cNvSpPr>
          <p:nvPr>
            <p:ph idx="1"/>
          </p:nvPr>
        </p:nvSpPr>
        <p:spPr/>
        <p:txBody>
          <a:bodyPr/>
          <a:lstStyle/>
          <a:p>
            <a:r>
              <a:rPr lang="es-US" noProof="0" dirty="0" smtClean="0"/>
              <a:t>Medicare y el Mercado</a:t>
            </a:r>
          </a:p>
          <a:p>
            <a:r>
              <a:rPr lang="es-US" noProof="0" dirty="0" smtClean="0"/>
              <a:t>Consideraciones importantes</a:t>
            </a:r>
          </a:p>
          <a:p>
            <a:r>
              <a:rPr lang="es-US" noProof="0" dirty="0" smtClean="0"/>
              <a:t>Cómo identificar al pagador apropiado</a:t>
            </a:r>
          </a:p>
          <a:p>
            <a:r>
              <a:rPr lang="es-US" noProof="0" dirty="0" smtClean="0"/>
              <a:t>Cómo determinar quién paga en primer lugar</a:t>
            </a:r>
          </a:p>
          <a:p>
            <a:endParaRPr lang="es-US" noProof="0" dirty="0" smtClean="0"/>
          </a:p>
        </p:txBody>
      </p:sp>
      <p:sp>
        <p:nvSpPr>
          <p:cNvPr id="10" name="Date Placeholder 1"/>
          <p:cNvSpPr>
            <a:spLocks noGrp="1"/>
          </p:cNvSpPr>
          <p:nvPr>
            <p:ph type="dt" sz="half" idx="2"/>
          </p:nvPr>
        </p:nvSpPr>
        <p:spPr/>
        <p:txBody>
          <a:bodyPr/>
          <a:lstStyle/>
          <a:p>
            <a:r>
              <a:rPr dirty="0" smtClean="0"/>
              <a:t>1/mayo/2015</a:t>
            </a:r>
            <a:endParaRPr lang="es-US" dirty="0"/>
          </a:p>
        </p:txBody>
      </p:sp>
      <p:sp>
        <p:nvSpPr>
          <p:cNvPr id="11"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2" name="Slide Number Placeholder 3"/>
          <p:cNvSpPr>
            <a:spLocks noGrp="1"/>
          </p:cNvSpPr>
          <p:nvPr>
            <p:ph type="sldNum" sz="quarter" idx="4"/>
          </p:nvPr>
        </p:nvSpPr>
        <p:spPr/>
        <p:txBody>
          <a:bodyPr/>
          <a:lstStyle/>
          <a:p>
            <a:pPr algn="r"/>
            <a:fld id="{FB96A6F3-21FB-4D68-B526-5404B4C85F47}" type="slidenum">
              <a:rPr lang="en-US" smtClean="0"/>
              <a:pPr algn="r"/>
              <a:t>12</a:t>
            </a:fld>
            <a:endParaRPr lang="es-US" dirty="0"/>
          </a:p>
        </p:txBody>
      </p:sp>
    </p:spTree>
    <p:custDataLst>
      <p:tags r:id="rId1"/>
    </p:custDataLst>
    <p:extLst>
      <p:ext uri="{BB962C8B-B14F-4D97-AF65-F5344CB8AC3E}">
        <p14:creationId xmlns:p14="http://schemas.microsoft.com/office/powerpoint/2010/main" val="3784502211"/>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s-US" noProof="0" dirty="0" smtClean="0"/>
              <a:t>Medicare y el Mercado</a:t>
            </a:r>
            <a:endParaRPr lang="es-US" noProof="0" dirty="0"/>
          </a:p>
        </p:txBody>
      </p:sp>
      <p:sp>
        <p:nvSpPr>
          <p:cNvPr id="5" name="Rectangle 4"/>
          <p:cNvSpPr/>
          <p:nvPr/>
        </p:nvSpPr>
        <p:spPr>
          <a:xfrm>
            <a:off x="381000" y="1447801"/>
            <a:ext cx="8305800" cy="4632037"/>
          </a:xfrm>
          <a:prstGeom prst="rect">
            <a:avLst/>
          </a:prstGeom>
        </p:spPr>
        <p:txBody>
          <a:bodyPr wrap="square">
            <a:spAutoFit/>
          </a:bodyPr>
          <a:lstStyle/>
          <a:p>
            <a:pPr marL="365760" indent="-365760">
              <a:spcBef>
                <a:spcPts val="600"/>
              </a:spcBef>
              <a:buFont typeface="Wingdings" panose="05000000000000000000" pitchFamily="2" charset="2"/>
              <a:buChar char="§"/>
            </a:pPr>
            <a:r>
              <a:rPr lang="en-US" sz="2500" dirty="0">
                <a:solidFill>
                  <a:prstClr val="black"/>
                </a:solidFill>
              </a:rPr>
              <a:t>Medicare no forma parte del Mercado de Seguros Médicos</a:t>
            </a:r>
          </a:p>
          <a:p>
            <a:pPr marL="365760" indent="-365760">
              <a:spcBef>
                <a:spcPts val="600"/>
              </a:spcBef>
              <a:buFont typeface="Wingdings" panose="05000000000000000000" pitchFamily="2" charset="2"/>
              <a:buChar char="§"/>
            </a:pPr>
            <a:r>
              <a:rPr lang="en-US" sz="2500" dirty="0">
                <a:solidFill>
                  <a:prstClr val="black"/>
                </a:solidFill>
              </a:rPr>
              <a:t>Si usted tiene Medicare Parte A, se </a:t>
            </a:r>
            <a:r>
              <a:rPr lang="en-US" sz="2500" dirty="0" smtClean="0">
                <a:solidFill>
                  <a:prstClr val="black"/>
                </a:solidFill>
              </a:rPr>
              <a:t>le </a:t>
            </a:r>
            <a:r>
              <a:rPr lang="en-US" sz="2500" dirty="0">
                <a:solidFill>
                  <a:prstClr val="black"/>
                </a:solidFill>
              </a:rPr>
              <a:t>considera cubierto</a:t>
            </a:r>
          </a:p>
          <a:p>
            <a:pPr marL="365760" indent="-365760">
              <a:spcBef>
                <a:spcPts val="600"/>
              </a:spcBef>
              <a:buFont typeface="Wingdings" panose="05000000000000000000" pitchFamily="2" charset="2"/>
              <a:buChar char="§"/>
            </a:pPr>
            <a:r>
              <a:rPr lang="en-US" sz="2500" dirty="0">
                <a:solidFill>
                  <a:prstClr val="black"/>
                </a:solidFill>
              </a:rPr>
              <a:t>Sin importar cómo obtuvo Medicare, ya sea a través de Medicare Original o de un Plan Medicare Advantage (como una HMO o PPO), no tendrá que realizar ningún cambio relacionado con el Mercado</a:t>
            </a:r>
          </a:p>
          <a:p>
            <a:pPr marL="365760" indent="-365760">
              <a:spcBef>
                <a:spcPts val="600"/>
              </a:spcBef>
              <a:buFont typeface="Wingdings" panose="05000000000000000000" pitchFamily="2" charset="2"/>
              <a:buChar char="§"/>
            </a:pPr>
            <a:r>
              <a:rPr lang="en-US" sz="2500" dirty="0">
                <a:solidFill>
                  <a:prstClr val="black"/>
                </a:solidFill>
              </a:rPr>
              <a:t>Si usted tiene Medicare, es ilegal que alguien le venda un plan del Mercado</a:t>
            </a:r>
          </a:p>
          <a:p>
            <a:pPr marL="365760" indent="-365760">
              <a:spcBef>
                <a:spcPts val="600"/>
              </a:spcBef>
              <a:buFont typeface="Wingdings" panose="05000000000000000000" pitchFamily="2" charset="2"/>
              <a:buChar char="§"/>
            </a:pPr>
            <a:r>
              <a:rPr lang="en-US" sz="2500" dirty="0">
                <a:solidFill>
                  <a:prstClr val="black"/>
                </a:solidFill>
              </a:rPr>
              <a:t>Es posible que usted tenga un Plan de Salud Calificado (QHP) a través del Mercado y Medicare, si se registró primero en el QHP</a:t>
            </a:r>
          </a:p>
        </p:txBody>
      </p:sp>
      <p:sp>
        <p:nvSpPr>
          <p:cNvPr id="7" name="Date Placeholder 1"/>
          <p:cNvSpPr>
            <a:spLocks noGrp="1"/>
          </p:cNvSpPr>
          <p:nvPr>
            <p:ph type="dt" sz="half" idx="2"/>
          </p:nvPr>
        </p:nvSpPr>
        <p:spPr/>
        <p:txBody>
          <a:bodyPr/>
          <a:lstStyle/>
          <a:p>
            <a:r>
              <a:rPr lang="en-US" dirty="0" smtClean="0">
                <a:solidFill>
                  <a:prstClr val="black"/>
                </a:solidFill>
              </a:rPr>
              <a:t>1/mayo/2015</a:t>
            </a:r>
            <a:endParaRPr lang="es-US" dirty="0">
              <a:solidFill>
                <a:prstClr val="black"/>
              </a:solidFill>
            </a:endParaRPr>
          </a:p>
        </p:txBody>
      </p:sp>
      <p:sp>
        <p:nvSpPr>
          <p:cNvPr id="10" name="Footer Placeholder 2"/>
          <p:cNvSpPr>
            <a:spLocks noGrp="1"/>
          </p:cNvSpPr>
          <p:nvPr>
            <p:ph type="ftr" sz="quarter" idx="3"/>
          </p:nvPr>
        </p:nvSpPr>
        <p:spPr/>
        <p:txBody>
          <a:bodyPr/>
          <a:lstStyle/>
          <a:p>
            <a:pPr algn="ctr"/>
            <a:r>
              <a:rPr lang="en-US" dirty="0" smtClean="0">
                <a:solidFill>
                  <a:prstClr val="black"/>
                </a:solidFill>
              </a:rPr>
              <a:t>Coordinación de Beneficios</a:t>
            </a:r>
            <a:endParaRPr lang="es-US" dirty="0">
              <a:solidFill>
                <a:prstClr val="black"/>
              </a:solidFill>
            </a:endParaRPr>
          </a:p>
        </p:txBody>
      </p:sp>
      <p:sp>
        <p:nvSpPr>
          <p:cNvPr id="11" name="Slide Number Placeholder 3"/>
          <p:cNvSpPr>
            <a:spLocks noGrp="1"/>
          </p:cNvSpPr>
          <p:nvPr>
            <p:ph type="sldNum" sz="quarter" idx="4"/>
          </p:nvPr>
        </p:nvSpPr>
        <p:spPr/>
        <p:txBody>
          <a:bodyPr/>
          <a:lstStyle/>
          <a:p>
            <a:pPr algn="r"/>
            <a:fld id="{FB96A6F3-21FB-4D68-B526-5404B4C85F47}" type="slidenum">
              <a:rPr lang="en-US" smtClean="0">
                <a:solidFill>
                  <a:prstClr val="black"/>
                </a:solidFill>
              </a:rPr>
              <a:pPr algn="r"/>
              <a:t>13</a:t>
            </a:fld>
            <a:endParaRPr lang="es-US" dirty="0">
              <a:solidFill>
                <a:prstClr val="black"/>
              </a:solidFill>
            </a:endParaRPr>
          </a:p>
        </p:txBody>
      </p:sp>
    </p:spTree>
    <p:extLst>
      <p:ext uri="{BB962C8B-B14F-4D97-AF65-F5344CB8AC3E}">
        <p14:creationId xmlns:p14="http://schemas.microsoft.com/office/powerpoint/2010/main" val="1870907931"/>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noProof="0" dirty="0" smtClean="0"/>
              <a:t>Coordinación entre Medicare y el Mercado</a:t>
            </a:r>
            <a:endParaRPr lang="es-US" noProof="0" dirty="0"/>
          </a:p>
        </p:txBody>
      </p:sp>
      <p:sp>
        <p:nvSpPr>
          <p:cNvPr id="3" name="Content Placeholder 2"/>
          <p:cNvSpPr>
            <a:spLocks noGrp="1"/>
          </p:cNvSpPr>
          <p:nvPr>
            <p:ph idx="1"/>
          </p:nvPr>
        </p:nvSpPr>
        <p:spPr>
          <a:xfrm>
            <a:off x="457200" y="1371600"/>
            <a:ext cx="8229600" cy="4953000"/>
          </a:xfrm>
        </p:spPr>
        <p:txBody>
          <a:bodyPr>
            <a:noAutofit/>
          </a:bodyPr>
          <a:lstStyle/>
          <a:p>
            <a:pPr>
              <a:lnSpc>
                <a:spcPct val="120000"/>
              </a:lnSpc>
            </a:pPr>
            <a:r>
              <a:rPr lang="es-US" sz="2000" noProof="0" dirty="0" smtClean="0"/>
              <a:t>Por lo general, no hay coordinación entre el Plan de Salud Calificado (QHP) del Mercado y Medicare</a:t>
            </a:r>
          </a:p>
          <a:p>
            <a:pPr lvl="1">
              <a:lnSpc>
                <a:spcPct val="120000"/>
              </a:lnSpc>
            </a:pPr>
            <a:r>
              <a:rPr lang="es-US" sz="2000" noProof="0" dirty="0" smtClean="0"/>
              <a:t>A menos que se haya inscrito en el plan patrocinado por empleadores, Programa de Opciones de Salud para los Pequeños Negocios (SHOP)</a:t>
            </a:r>
          </a:p>
          <a:p>
            <a:pPr>
              <a:lnSpc>
                <a:spcPct val="120000"/>
              </a:lnSpc>
            </a:pPr>
            <a:r>
              <a:rPr lang="es-US" sz="2000" noProof="0" dirty="0" smtClean="0"/>
              <a:t>Los QHP no son seguros secundarios de Medicare </a:t>
            </a:r>
            <a:endParaRPr lang="es-US" sz="2000" strike="sngStrike" noProof="0" dirty="0" smtClean="0"/>
          </a:p>
          <a:p>
            <a:pPr>
              <a:lnSpc>
                <a:spcPct val="120000"/>
              </a:lnSpc>
            </a:pPr>
            <a:r>
              <a:rPr lang="es-US" sz="2000" noProof="0" dirty="0" smtClean="0"/>
              <a:t>No inscribirse en la Parte B durante el período de Inscripción Inicial de Medicare puede ocasionarle una multa por inscripción tardía</a:t>
            </a:r>
          </a:p>
          <a:p>
            <a:pPr lvl="1">
              <a:lnSpc>
                <a:spcPct val="120000"/>
              </a:lnSpc>
            </a:pPr>
            <a:r>
              <a:rPr lang="es-US" sz="2000" noProof="0" dirty="0" smtClean="0"/>
              <a:t>A menos que esté inscrito en el plan patrocinado por empleadores SHOP</a:t>
            </a:r>
          </a:p>
          <a:p>
            <a:pPr>
              <a:lnSpc>
                <a:spcPct val="120000"/>
              </a:lnSpc>
            </a:pPr>
            <a:r>
              <a:rPr lang="es-US" sz="2000" noProof="0" dirty="0" smtClean="0"/>
              <a:t>Si tiene que pagar una prima por la Parte A de Medicare</a:t>
            </a:r>
          </a:p>
          <a:p>
            <a:pPr lvl="1">
              <a:lnSpc>
                <a:spcPct val="120000"/>
              </a:lnSpc>
            </a:pPr>
            <a:r>
              <a:rPr lang="es-US" sz="2000" noProof="0" dirty="0" smtClean="0"/>
              <a:t>Puede abandonar Medicare e inscribirse en el QHP</a:t>
            </a:r>
          </a:p>
        </p:txBody>
      </p:sp>
      <p:sp>
        <p:nvSpPr>
          <p:cNvPr id="4" name="Date Placeholder 1"/>
          <p:cNvSpPr>
            <a:spLocks noGrp="1"/>
          </p:cNvSpPr>
          <p:nvPr>
            <p:ph type="dt" sz="half" idx="2"/>
          </p:nvPr>
        </p:nvSpPr>
        <p:spPr>
          <a:xfrm>
            <a:off x="457200" y="6340475"/>
            <a:ext cx="2133600" cy="365125"/>
          </a:xfrm>
        </p:spPr>
        <p:txBody>
          <a:bodyPr/>
          <a:lstStyle/>
          <a:p>
            <a:r>
              <a:rPr lang="en-US" dirty="0" smtClean="0">
                <a:solidFill>
                  <a:prstClr val="black"/>
                </a:solidFill>
              </a:rPr>
              <a:t>1/mayo/2015</a:t>
            </a:r>
            <a:endParaRPr lang="es-US" dirty="0">
              <a:solidFill>
                <a:prstClr val="black"/>
              </a:solidFill>
            </a:endParaRPr>
          </a:p>
        </p:txBody>
      </p:sp>
      <p:sp>
        <p:nvSpPr>
          <p:cNvPr id="5" name="Footer Placeholder 2"/>
          <p:cNvSpPr>
            <a:spLocks noGrp="1"/>
          </p:cNvSpPr>
          <p:nvPr>
            <p:ph type="ftr" sz="quarter" idx="3"/>
          </p:nvPr>
        </p:nvSpPr>
        <p:spPr>
          <a:xfrm>
            <a:off x="2590800" y="6340475"/>
            <a:ext cx="3962400" cy="365125"/>
          </a:xfrm>
        </p:spPr>
        <p:txBody>
          <a:bodyPr/>
          <a:lstStyle/>
          <a:p>
            <a:pPr algn="ctr"/>
            <a:r>
              <a:rPr lang="en-US" dirty="0" smtClean="0">
                <a:solidFill>
                  <a:prstClr val="black"/>
                </a:solidFill>
              </a:rPr>
              <a:t>Coordinación de Beneficios</a:t>
            </a:r>
            <a:endParaRPr lang="es-US" dirty="0">
              <a:solidFill>
                <a:prstClr val="black"/>
              </a:solidFill>
            </a:endParaRPr>
          </a:p>
        </p:txBody>
      </p:sp>
      <p:sp>
        <p:nvSpPr>
          <p:cNvPr id="6" name="Slide Number Placeholder 3"/>
          <p:cNvSpPr>
            <a:spLocks noGrp="1"/>
          </p:cNvSpPr>
          <p:nvPr>
            <p:ph type="sldNum" sz="quarter" idx="4"/>
          </p:nvPr>
        </p:nvSpPr>
        <p:spPr>
          <a:xfrm>
            <a:off x="6553200" y="6340475"/>
            <a:ext cx="2133600" cy="365125"/>
          </a:xfrm>
        </p:spPr>
        <p:txBody>
          <a:bodyPr/>
          <a:lstStyle/>
          <a:p>
            <a:pPr algn="r"/>
            <a:fld id="{FB96A6F3-21FB-4D68-B526-5404B4C85F47}" type="slidenum">
              <a:rPr lang="en-US" smtClean="0">
                <a:solidFill>
                  <a:prstClr val="black"/>
                </a:solidFill>
              </a:rPr>
              <a:pPr algn="r"/>
              <a:t>14</a:t>
            </a:fld>
            <a:endParaRPr lang="es-US" dirty="0">
              <a:solidFill>
                <a:prstClr val="black"/>
              </a:solidFill>
            </a:endParaRPr>
          </a:p>
        </p:txBody>
      </p:sp>
    </p:spTree>
    <p:extLst>
      <p:ext uri="{BB962C8B-B14F-4D97-AF65-F5344CB8AC3E}">
        <p14:creationId xmlns:p14="http://schemas.microsoft.com/office/powerpoint/2010/main" val="2799357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p:txBody>
          <a:bodyPr>
            <a:normAutofit fontScale="90000"/>
          </a:bodyPr>
          <a:lstStyle/>
          <a:p>
            <a:r>
              <a:rPr lang="es-US" noProof="0" dirty="0" smtClean="0"/>
              <a:t>Consideraciones importantes sobre la cobertura </a:t>
            </a:r>
            <a:br>
              <a:rPr lang="es-US" noProof="0" dirty="0" smtClean="0"/>
            </a:br>
            <a:r>
              <a:rPr lang="es-US" noProof="0" dirty="0" smtClean="0"/>
              <a:t>para jubilados</a:t>
            </a:r>
          </a:p>
        </p:txBody>
      </p:sp>
      <p:sp>
        <p:nvSpPr>
          <p:cNvPr id="35843" name="Rectangle 3"/>
          <p:cNvSpPr>
            <a:spLocks noGrp="1" noChangeArrowheads="1"/>
          </p:cNvSpPr>
          <p:nvPr>
            <p:ph idx="1"/>
          </p:nvPr>
        </p:nvSpPr>
        <p:spPr/>
        <p:txBody>
          <a:bodyPr>
            <a:normAutofit fontScale="77500" lnSpcReduction="20000"/>
          </a:bodyPr>
          <a:lstStyle/>
          <a:p>
            <a:r>
              <a:rPr lang="es-US" noProof="0" dirty="0" smtClean="0"/>
              <a:t>La mayoría de los planes para jubilados ofrecen una amplia cobertura para toda la familia</a:t>
            </a:r>
          </a:p>
          <a:p>
            <a:pPr lvl="1"/>
            <a:r>
              <a:rPr lang="es-US" noProof="0" dirty="0" smtClean="0"/>
              <a:t>El empleador/sindicato debe divulgar cómo trabaja su plan con la cobertura para medicamentos recetados de Medicare</a:t>
            </a:r>
          </a:p>
          <a:p>
            <a:pPr lvl="1"/>
            <a:r>
              <a:rPr lang="es-US" noProof="0" dirty="0" smtClean="0"/>
              <a:t>Consulte con su administrador de beneficios para más información</a:t>
            </a:r>
          </a:p>
          <a:p>
            <a:r>
              <a:rPr lang="es-US" noProof="0" dirty="0" smtClean="0"/>
              <a:t>Si pierde su cobertura válida de medicamentos recetados, tiene 63 días para inscribirse en un plan Parte D sin multa</a:t>
            </a:r>
          </a:p>
          <a:p>
            <a:r>
              <a:rPr lang="es-US" noProof="0" dirty="0" smtClean="0"/>
              <a:t>Las personas que cancelan la cobertura de medicamentos para jubilados pueden</a:t>
            </a:r>
          </a:p>
          <a:p>
            <a:pPr lvl="1"/>
            <a:r>
              <a:rPr lang="es-US" noProof="0" dirty="0" smtClean="0"/>
              <a:t>Perder otra cobertura de salud</a:t>
            </a:r>
          </a:p>
          <a:p>
            <a:pPr lvl="1"/>
            <a:r>
              <a:rPr lang="es-US" noProof="0" dirty="0" smtClean="0"/>
              <a:t>Verse imposibilitados de recuperarla</a:t>
            </a:r>
          </a:p>
          <a:p>
            <a:pPr lvl="1"/>
            <a:r>
              <a:rPr lang="es-US" noProof="0" dirty="0" smtClean="0"/>
              <a:t>Causar la pérdida de cobertura a los miembros de la familia</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15</a:t>
            </a:fld>
            <a:endParaRPr lang="es-US" dirty="0"/>
          </a:p>
        </p:txBody>
      </p:sp>
    </p:spTree>
    <p:custDataLst>
      <p:tags r:id="rId1"/>
    </p:custDataLst>
    <p:extLst>
      <p:ext uri="{BB962C8B-B14F-4D97-AF65-F5344CB8AC3E}">
        <p14:creationId xmlns:p14="http://schemas.microsoft.com/office/powerpoint/2010/main" val="1289186896"/>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8"/>
          <p:cNvSpPr>
            <a:spLocks noGrp="1"/>
          </p:cNvSpPr>
          <p:nvPr>
            <p:ph type="title"/>
          </p:nvPr>
        </p:nvSpPr>
        <p:spPr/>
        <p:txBody>
          <a:bodyPr>
            <a:normAutofit fontScale="90000"/>
          </a:bodyPr>
          <a:lstStyle/>
          <a:p>
            <a:pPr eaLnBrk="1" hangingPunct="1"/>
            <a:r>
              <a:rPr lang="es-US" noProof="0" dirty="0" smtClean="0"/>
              <a:t>Posibles Pagadores de una Reclamación de Salud</a:t>
            </a:r>
          </a:p>
        </p:txBody>
      </p:sp>
      <p:graphicFrame>
        <p:nvGraphicFramePr>
          <p:cNvPr id="7" name="Content Placeholder 6" descr="Graphical list of possible health claims payers that include:&#10;Medicare&#10;Seguro de Responsabilidad Pública&#10;Seguro de Responsabilidad Civil&#10;Seguro de Accidentes del Trabajo&#10;Planes de Salud Grupal del Empleador&#10;Programa Federal de Enfermedad Pulmonar Minera&#10;TRICARE for Life&#10;Beneficios VA&#10;Plan de Salud Grupal para jubilados&#10;COBRA" title="Posibles Pagadores de una Reclamación de Salud"/>
          <p:cNvGraphicFramePr>
            <a:graphicFrameLocks noGrp="1"/>
          </p:cNvGraphicFramePr>
          <p:nvPr>
            <p:ph idx="1"/>
            <p:extLst>
              <p:ext uri="{D42A27DB-BD31-4B8C-83A1-F6EECF244321}">
                <p14:modId xmlns:p14="http://schemas.microsoft.com/office/powerpoint/2010/main" val="1690200524"/>
              </p:ext>
            </p:extLst>
          </p:nvPr>
        </p:nvGraphicFramePr>
        <p:xfrm>
          <a:off x="457200" y="1371600"/>
          <a:ext cx="8229600" cy="47545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Date Placeholder 1"/>
          <p:cNvSpPr>
            <a:spLocks noGrp="1"/>
          </p:cNvSpPr>
          <p:nvPr>
            <p:ph type="dt" sz="half" idx="2"/>
          </p:nvPr>
        </p:nvSpPr>
        <p:spPr>
          <a:prstGeom prst="rect">
            <a:avLst/>
          </a:prstGeom>
        </p:spPr>
        <p:txBody>
          <a:bodyPr/>
          <a:lstStyle/>
          <a:p>
            <a:r>
              <a:rPr lang="en-US" sz="1200" dirty="0" smtClean="0"/>
              <a:t>1/mayo/2015</a:t>
            </a:r>
            <a:endParaRPr lang="es-US" sz="1200" dirty="0"/>
          </a:p>
        </p:txBody>
      </p:sp>
      <p:sp>
        <p:nvSpPr>
          <p:cNvPr id="15" name="Footer Placeholder 2"/>
          <p:cNvSpPr>
            <a:spLocks noGrp="1"/>
          </p:cNvSpPr>
          <p:nvPr>
            <p:ph type="ftr" sz="quarter" idx="3"/>
          </p:nvPr>
        </p:nvSpPr>
        <p:spPr>
          <a:prstGeom prst="rect">
            <a:avLst/>
          </a:prstGeom>
        </p:spPr>
        <p:txBody>
          <a:bodyPr/>
          <a:lstStyle/>
          <a:p>
            <a:pPr algn="ctr"/>
            <a:r>
              <a:rPr lang="en-US" sz="1200" dirty="0" smtClean="0"/>
              <a:t>Coordinación de Beneficios</a:t>
            </a:r>
            <a:endParaRPr lang="es-US" sz="1200" dirty="0"/>
          </a:p>
        </p:txBody>
      </p:sp>
      <p:sp>
        <p:nvSpPr>
          <p:cNvPr id="16" name="Slide Number Placeholder 3"/>
          <p:cNvSpPr>
            <a:spLocks noGrp="1"/>
          </p:cNvSpPr>
          <p:nvPr>
            <p:ph type="sldNum" sz="quarter" idx="4"/>
          </p:nvPr>
        </p:nvSpPr>
        <p:spPr>
          <a:prstGeom prst="rect">
            <a:avLst/>
          </a:prstGeom>
        </p:spPr>
        <p:txBody>
          <a:bodyPr/>
          <a:lstStyle/>
          <a:p>
            <a:pPr algn="r"/>
            <a:fld id="{FB96A6F3-21FB-4D68-B526-5404B4C85F47}" type="slidenum">
              <a:rPr lang="en-US" sz="1200" smtClean="0"/>
              <a:pPr algn="r"/>
              <a:t>16</a:t>
            </a:fld>
            <a:endParaRPr lang="es-US" sz="1200" dirty="0"/>
          </a:p>
        </p:txBody>
      </p:sp>
    </p:spTree>
    <p:custDataLst>
      <p:tags r:id="rId1"/>
    </p:custDataLst>
    <p:extLst>
      <p:ext uri="{BB962C8B-B14F-4D97-AF65-F5344CB8AC3E}">
        <p14:creationId xmlns:p14="http://schemas.microsoft.com/office/powerpoint/2010/main" val="2090925117"/>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s-US" noProof="0" dirty="0" smtClean="0"/>
              <a:t>Planes de Salud Grupal de Empleadores</a:t>
            </a:r>
          </a:p>
        </p:txBody>
      </p:sp>
      <p:sp>
        <p:nvSpPr>
          <p:cNvPr id="33795" name="Rectangle 3"/>
          <p:cNvSpPr>
            <a:spLocks noGrp="1" noChangeArrowheads="1"/>
          </p:cNvSpPr>
          <p:nvPr>
            <p:ph idx="1"/>
          </p:nvPr>
        </p:nvSpPr>
        <p:spPr>
          <a:xfrm>
            <a:off x="457200" y="1371600"/>
            <a:ext cx="8382000" cy="4754563"/>
          </a:xfrm>
        </p:spPr>
        <p:txBody>
          <a:bodyPr>
            <a:normAutofit fontScale="85000" lnSpcReduction="20000"/>
          </a:bodyPr>
          <a:lstStyle/>
          <a:p>
            <a:r>
              <a:rPr lang="es-US" spc="-40" noProof="0" dirty="0" smtClean="0"/>
              <a:t>Cobertura ofrecida por muchos empleadores y sindicatos</a:t>
            </a:r>
          </a:p>
          <a:p>
            <a:pPr lvl="1"/>
            <a:r>
              <a:rPr lang="es-US" noProof="0" dirty="0" smtClean="0"/>
              <a:t>A los empleados actuales, cónyuges y miembros de la familia</a:t>
            </a:r>
          </a:p>
          <a:p>
            <a:pPr lvl="1"/>
            <a:r>
              <a:rPr lang="es-US" noProof="0" dirty="0" smtClean="0"/>
              <a:t>A los jubilados, cónyuges y miembros de la familia</a:t>
            </a:r>
          </a:p>
          <a:p>
            <a:pPr lvl="1"/>
            <a:r>
              <a:rPr lang="es-US" noProof="0" dirty="0" smtClean="0"/>
              <a:t>Incluye Planes de Beneficios de Salud para Empleados Federales</a:t>
            </a:r>
          </a:p>
          <a:p>
            <a:pPr lvl="1"/>
            <a:r>
              <a:rPr lang="es-US" noProof="0" dirty="0" smtClean="0"/>
              <a:t>Puede ser un plan de pago por servicio</a:t>
            </a:r>
          </a:p>
          <a:p>
            <a:pPr lvl="1"/>
            <a:r>
              <a:rPr lang="es-US" noProof="0" dirty="0" smtClean="0"/>
              <a:t>Puede ser un plan de atención administrada</a:t>
            </a:r>
          </a:p>
          <a:p>
            <a:r>
              <a:rPr lang="es-US" noProof="0" dirty="0" smtClean="0"/>
              <a:t>Los empleados pueden elegir entre mantener o rechazar</a:t>
            </a:r>
          </a:p>
          <a:p>
            <a:r>
              <a:rPr lang="es-US" noProof="0" dirty="0" smtClean="0"/>
              <a:t>Las empresas con 50 empleados o menos pueden ofrecer el Programa de Opciones de Salud para los Pequeños Negocios (SHOP)</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17</a:t>
            </a:fld>
            <a:endParaRPr lang="es-US" dirty="0"/>
          </a:p>
        </p:txBody>
      </p:sp>
    </p:spTree>
    <p:custDataLst>
      <p:tags r:id="rId1"/>
    </p:custDataLst>
    <p:extLst>
      <p:ext uri="{BB962C8B-B14F-4D97-AF65-F5344CB8AC3E}">
        <p14:creationId xmlns:p14="http://schemas.microsoft.com/office/powerpoint/2010/main" val="1209367186"/>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3000"/>
          </a:xfrm>
        </p:spPr>
        <p:txBody>
          <a:bodyPr>
            <a:noAutofit/>
          </a:bodyPr>
          <a:lstStyle/>
          <a:p>
            <a:r>
              <a:rPr lang="es-US" noProof="0" dirty="0" smtClean="0"/>
              <a:t>Plan de Salud Grupal de Empleadores (EGHP) Continuación</a:t>
            </a:r>
            <a:endParaRPr lang="es-US" noProof="0" dirty="0"/>
          </a:p>
        </p:txBody>
      </p:sp>
      <p:graphicFrame>
        <p:nvGraphicFramePr>
          <p:cNvPr id="9" name="Content Placeholder 6" descr="Chart information included in speakers' notes." title="Cuando Medicare Paga en Primer lugar a Personas que tienen Planes de Salud Grupal del Empleador"/>
          <p:cNvGraphicFramePr>
            <a:graphicFrameLocks/>
          </p:cNvGraphicFramePr>
          <p:nvPr>
            <p:extLst>
              <p:ext uri="{D42A27DB-BD31-4B8C-83A1-F6EECF244321}">
                <p14:modId xmlns:p14="http://schemas.microsoft.com/office/powerpoint/2010/main" val="2902439023"/>
              </p:ext>
            </p:extLst>
          </p:nvPr>
        </p:nvGraphicFramePr>
        <p:xfrm>
          <a:off x="685800" y="1297610"/>
          <a:ext cx="8001000" cy="5010147"/>
        </p:xfrm>
        <a:graphic>
          <a:graphicData uri="http://schemas.openxmlformats.org/drawingml/2006/table">
            <a:tbl>
              <a:tblPr firstRow="1" bandRow="1">
                <a:tableStyleId>{5C22544A-7EE6-4342-B048-85BDC9FD1C3A}</a:tableStyleId>
              </a:tblPr>
              <a:tblGrid>
                <a:gridCol w="3986645"/>
                <a:gridCol w="4014355"/>
              </a:tblGrid>
              <a:tr h="845899">
                <a:tc>
                  <a:txBody>
                    <a:bodyPr/>
                    <a:lstStyle/>
                    <a:p>
                      <a:pPr marL="0" marR="0" algn="ctr">
                        <a:lnSpc>
                          <a:spcPct val="115000"/>
                        </a:lnSpc>
                        <a:spcBef>
                          <a:spcPts val="0"/>
                        </a:spcBef>
                        <a:spcAft>
                          <a:spcPts val="0"/>
                        </a:spcAft>
                      </a:pPr>
                      <a:r>
                        <a:rPr lang="en-US" sz="2800" b="1" dirty="0">
                          <a:latin typeface="Calibri"/>
                        </a:rPr>
                        <a:t>Si usted tiene</a:t>
                      </a:r>
                      <a:endParaRPr lang="es-US" sz="20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800" b="1" dirty="0" smtClean="0">
                          <a:latin typeface="Calibri"/>
                        </a:rPr>
                        <a:t>Medicare paga en primer lugar</a:t>
                      </a:r>
                      <a:endParaRPr lang="es-US" sz="2000" dirty="0">
                        <a:latin typeface="Calibri"/>
                        <a:ea typeface="Calibri"/>
                        <a:cs typeface="Times New Roman"/>
                      </a:endParaRPr>
                    </a:p>
                  </a:txBody>
                  <a:tcPr marL="68580" marR="68580" marT="0" marB="0"/>
                </a:tc>
              </a:tr>
              <a:tr h="634424">
                <a:tc>
                  <a:txBody>
                    <a:bodyPr/>
                    <a:lstStyle/>
                    <a:p>
                      <a:pPr marL="0" marR="0" lvl="0" indent="0">
                        <a:lnSpc>
                          <a:spcPct val="115000"/>
                        </a:lnSpc>
                        <a:spcBef>
                          <a:spcPts val="0"/>
                        </a:spcBef>
                        <a:spcAft>
                          <a:spcPts val="0"/>
                        </a:spcAft>
                        <a:buFont typeface="+mj-lt"/>
                        <a:buNone/>
                      </a:pPr>
                      <a:r>
                        <a:rPr lang="en-US" sz="1600" dirty="0">
                          <a:latin typeface="Calibri"/>
                        </a:rPr>
                        <a:t>65 años o más y tiene cobertura de </a:t>
                      </a:r>
                      <a:r>
                        <a:rPr lang="en-US" sz="1600" b="1" dirty="0">
                          <a:latin typeface="Calibri"/>
                        </a:rPr>
                        <a:t>jubilados</a:t>
                      </a:r>
                    </a:p>
                  </a:txBody>
                  <a:tcPr marL="68580" marR="68580" marT="0" marB="0"/>
                </a:tc>
                <a:tc>
                  <a:txBody>
                    <a:bodyPr/>
                    <a:lstStyle/>
                    <a:p>
                      <a:pPr marL="0" marR="0">
                        <a:lnSpc>
                          <a:spcPct val="115000"/>
                        </a:lnSpc>
                        <a:spcBef>
                          <a:spcPts val="0"/>
                        </a:spcBef>
                        <a:spcAft>
                          <a:spcPts val="0"/>
                        </a:spcAft>
                      </a:pPr>
                      <a:r>
                        <a:rPr lang="en-US" sz="1600" dirty="0" smtClean="0">
                          <a:latin typeface="Calibri"/>
                        </a:rPr>
                        <a:t>Sí</a:t>
                      </a:r>
                      <a:endParaRPr lang="es-US" sz="1600" dirty="0">
                        <a:latin typeface="Calibri"/>
                        <a:ea typeface="Calibri"/>
                        <a:cs typeface="Times New Roman"/>
                      </a:endParaRPr>
                    </a:p>
                  </a:txBody>
                  <a:tcPr marL="68580" marR="68580" marT="0" marB="0"/>
                </a:tc>
              </a:tr>
              <a:tr h="951637">
                <a:tc>
                  <a:txBody>
                    <a:bodyPr/>
                    <a:lstStyle/>
                    <a:p>
                      <a:pPr marL="0" marR="0" lvl="0" indent="0">
                        <a:lnSpc>
                          <a:spcPct val="115000"/>
                        </a:lnSpc>
                        <a:spcBef>
                          <a:spcPts val="0"/>
                        </a:spcBef>
                        <a:spcAft>
                          <a:spcPts val="0"/>
                        </a:spcAft>
                        <a:buFont typeface="+mj-lt"/>
                        <a:buNone/>
                      </a:pPr>
                      <a:r>
                        <a:rPr lang="en-US" sz="1600" dirty="0">
                          <a:latin typeface="Calibri"/>
                        </a:rPr>
                        <a:t>65 años o más con cobertura </a:t>
                      </a:r>
                      <a:r>
                        <a:rPr lang="en-US" sz="1600" b="1" dirty="0">
                          <a:latin typeface="Calibri"/>
                        </a:rPr>
                        <a:t>EGHP</a:t>
                      </a:r>
                      <a:r>
                        <a:rPr lang="en-US" sz="1600" dirty="0">
                          <a:latin typeface="Calibri"/>
                        </a:rPr>
                        <a:t> a través de su </a:t>
                      </a:r>
                      <a:r>
                        <a:rPr lang="en-US" sz="1600" b="1" dirty="0">
                          <a:latin typeface="Calibri"/>
                        </a:rPr>
                        <a:t>actual</a:t>
                      </a:r>
                      <a:r>
                        <a:rPr lang="en-US" sz="1600" dirty="0">
                          <a:latin typeface="Calibri"/>
                        </a:rPr>
                        <a:t> empleo (suyo o el de su cónyuge) </a:t>
                      </a:r>
                    </a:p>
                  </a:txBody>
                  <a:tcPr marL="68580" marR="68580" marT="0" marB="0"/>
                </a:tc>
                <a:tc>
                  <a:txBody>
                    <a:bodyPr/>
                    <a:lstStyle/>
                    <a:p>
                      <a:pPr marL="0" marR="0">
                        <a:lnSpc>
                          <a:spcPct val="115000"/>
                        </a:lnSpc>
                        <a:spcBef>
                          <a:spcPts val="0"/>
                        </a:spcBef>
                        <a:spcAft>
                          <a:spcPts val="0"/>
                        </a:spcAft>
                      </a:pPr>
                      <a:r>
                        <a:rPr lang="en-US" sz="1600" dirty="0" smtClean="0">
                          <a:latin typeface="Calibri"/>
                        </a:rPr>
                        <a:t>Si el empleador tiene menos de 20 empleados</a:t>
                      </a:r>
                      <a:endParaRPr lang="es-US" sz="1600" dirty="0">
                        <a:latin typeface="Calibri"/>
                        <a:ea typeface="Calibri"/>
                        <a:cs typeface="Times New Roman"/>
                      </a:endParaRPr>
                    </a:p>
                  </a:txBody>
                  <a:tcPr marL="68580" marR="68580" marT="0" marB="0"/>
                </a:tc>
              </a:tr>
              <a:tr h="1173781">
                <a:tc>
                  <a:txBody>
                    <a:bodyPr/>
                    <a:lstStyle/>
                    <a:p>
                      <a:pPr marL="0" marR="0" lvl="0" indent="0">
                        <a:lnSpc>
                          <a:spcPct val="115000"/>
                        </a:lnSpc>
                        <a:spcBef>
                          <a:spcPts val="0"/>
                        </a:spcBef>
                        <a:spcAft>
                          <a:spcPts val="0"/>
                        </a:spcAft>
                        <a:buFont typeface="+mj-lt"/>
                        <a:buNone/>
                      </a:pPr>
                      <a:r>
                        <a:rPr sz="1600" dirty="0" err="1"/>
                        <a:t>Menos</a:t>
                      </a:r>
                      <a:r>
                        <a:rPr sz="1600" dirty="0"/>
                        <a:t> de 65 </a:t>
                      </a:r>
                      <a:r>
                        <a:rPr sz="1600" dirty="0" err="1"/>
                        <a:t>años</a:t>
                      </a:r>
                      <a:r>
                        <a:rPr sz="1600" dirty="0"/>
                        <a:t>, con </a:t>
                      </a:r>
                      <a:r>
                        <a:rPr sz="1600" dirty="0" err="1"/>
                        <a:t>una</a:t>
                      </a:r>
                      <a:r>
                        <a:rPr sz="1600" dirty="0"/>
                        <a:t> </a:t>
                      </a:r>
                      <a:r>
                        <a:rPr sz="1600" b="1" dirty="0" smtClean="0"/>
                        <a:t>incapacidad </a:t>
                      </a:r>
                      <a:r>
                        <a:rPr sz="1600" dirty="0"/>
                        <a:t>y </a:t>
                      </a:r>
                      <a:r>
                        <a:rPr sz="1600" dirty="0" err="1"/>
                        <a:t>tiene</a:t>
                      </a:r>
                      <a:r>
                        <a:rPr sz="1600" dirty="0"/>
                        <a:t> </a:t>
                      </a:r>
                      <a:r>
                        <a:rPr sz="1600" dirty="0" err="1"/>
                        <a:t>una</a:t>
                      </a:r>
                      <a:r>
                        <a:rPr sz="1600" dirty="0"/>
                        <a:t> </a:t>
                      </a:r>
                      <a:r>
                        <a:rPr sz="1600" dirty="0" err="1"/>
                        <a:t>cobertura</a:t>
                      </a:r>
                      <a:r>
                        <a:rPr sz="1600" dirty="0"/>
                        <a:t> </a:t>
                      </a:r>
                      <a:r>
                        <a:rPr sz="1600" b="1" dirty="0" smtClean="0"/>
                        <a:t>EGHP </a:t>
                      </a:r>
                      <a:r>
                        <a:rPr sz="1600" dirty="0"/>
                        <a:t>a </a:t>
                      </a:r>
                      <a:r>
                        <a:rPr sz="1600" dirty="0" err="1"/>
                        <a:t>través</a:t>
                      </a:r>
                      <a:r>
                        <a:rPr sz="1600" dirty="0"/>
                        <a:t> de </a:t>
                      </a:r>
                      <a:r>
                        <a:rPr sz="1600" dirty="0" err="1"/>
                        <a:t>su</a:t>
                      </a:r>
                      <a:r>
                        <a:rPr sz="1600" dirty="0"/>
                        <a:t> </a:t>
                      </a:r>
                      <a:r>
                        <a:rPr sz="1600" dirty="0" err="1"/>
                        <a:t>empleo</a:t>
                      </a:r>
                      <a:r>
                        <a:rPr sz="1600" dirty="0"/>
                        <a:t> </a:t>
                      </a:r>
                      <a:r>
                        <a:rPr sz="1600" b="1" dirty="0" smtClean="0"/>
                        <a:t>actual </a:t>
                      </a:r>
                      <a:r>
                        <a:rPr sz="1600" dirty="0"/>
                        <a:t>(</a:t>
                      </a:r>
                      <a:r>
                        <a:rPr sz="1600" dirty="0" err="1"/>
                        <a:t>suyo</a:t>
                      </a:r>
                      <a:r>
                        <a:rPr sz="1600" dirty="0"/>
                        <a:t> o el de un </a:t>
                      </a:r>
                      <a:r>
                        <a:rPr sz="1600" dirty="0" err="1"/>
                        <a:t>miembro</a:t>
                      </a:r>
                      <a:r>
                        <a:rPr sz="1600" dirty="0"/>
                        <a:t> de </a:t>
                      </a:r>
                      <a:r>
                        <a:rPr sz="1600" dirty="0" err="1"/>
                        <a:t>su</a:t>
                      </a:r>
                      <a:r>
                        <a:rPr sz="1600" dirty="0"/>
                        <a:t> </a:t>
                      </a:r>
                      <a:r>
                        <a:rPr sz="1600" dirty="0" err="1"/>
                        <a:t>familia</a:t>
                      </a:r>
                      <a:r>
                        <a:rPr sz="1600" dirty="0"/>
                        <a:t>)</a:t>
                      </a:r>
                    </a:p>
                  </a:txBody>
                  <a:tcPr marL="68580" marR="68580" marT="0" marB="0"/>
                </a:tc>
                <a:tc>
                  <a:txBody>
                    <a:bodyPr/>
                    <a:lstStyle/>
                    <a:p>
                      <a:pPr marL="0" marR="0">
                        <a:lnSpc>
                          <a:spcPct val="115000"/>
                        </a:lnSpc>
                        <a:spcBef>
                          <a:spcPts val="0"/>
                        </a:spcBef>
                        <a:spcAft>
                          <a:spcPts val="0"/>
                        </a:spcAft>
                      </a:pPr>
                      <a:r>
                        <a:rPr lang="en-US" sz="1600" dirty="0">
                          <a:latin typeface="Calibri"/>
                        </a:rPr>
                        <a:t>Si el empleador tiene menos de 100 empleados</a:t>
                      </a:r>
                      <a:endParaRPr lang="es-US" sz="1600" dirty="0">
                        <a:latin typeface="Calibri"/>
                        <a:ea typeface="Calibri"/>
                        <a:cs typeface="Times New Roman"/>
                      </a:endParaRPr>
                    </a:p>
                  </a:txBody>
                  <a:tcPr marL="68580" marR="68580" marT="0" marB="0"/>
                </a:tc>
              </a:tr>
              <a:tr h="1268849">
                <a:tc>
                  <a:txBody>
                    <a:bodyPr/>
                    <a:lstStyle/>
                    <a:p>
                      <a:pPr marL="0" marR="0" lvl="0" indent="0">
                        <a:lnSpc>
                          <a:spcPct val="115000"/>
                        </a:lnSpc>
                        <a:spcBef>
                          <a:spcPts val="0"/>
                        </a:spcBef>
                        <a:spcAft>
                          <a:spcPts val="0"/>
                        </a:spcAft>
                        <a:buFont typeface="+mj-lt"/>
                        <a:buNone/>
                      </a:pPr>
                      <a:r>
                        <a:rPr lang="en-US" sz="1600" dirty="0" smtClean="0">
                          <a:latin typeface="Calibri"/>
                        </a:rPr>
                        <a:t>Elegibles para Medicare debido a una </a:t>
                      </a:r>
                      <a:r>
                        <a:rPr lang="en-US" sz="1600" b="1" dirty="0" smtClean="0">
                          <a:latin typeface="Calibri"/>
                        </a:rPr>
                        <a:t>Enfermedad Renal en Etapa Final (ERSD)</a:t>
                      </a:r>
                      <a:r>
                        <a:rPr lang="en-US" sz="1600" dirty="0" smtClean="0">
                          <a:latin typeface="Calibri"/>
                        </a:rPr>
                        <a:t> y tiene una cobertura </a:t>
                      </a:r>
                      <a:r>
                        <a:rPr lang="en-US" sz="1600" b="1" dirty="0" smtClean="0">
                          <a:latin typeface="Calibri"/>
                        </a:rPr>
                        <a:t>EGHP</a:t>
                      </a:r>
                      <a:endParaRPr lang="es-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sz="1600" dirty="0" err="1"/>
                        <a:t>Cuando</a:t>
                      </a:r>
                      <a:r>
                        <a:rPr sz="1600" dirty="0"/>
                        <a:t> </a:t>
                      </a:r>
                      <a:r>
                        <a:rPr sz="1600" dirty="0" err="1"/>
                        <a:t>finaliza</a:t>
                      </a:r>
                      <a:r>
                        <a:rPr sz="1600" dirty="0"/>
                        <a:t> el </a:t>
                      </a:r>
                      <a:r>
                        <a:rPr sz="1600" dirty="0" err="1"/>
                        <a:t>período</a:t>
                      </a:r>
                      <a:r>
                        <a:rPr sz="1600" dirty="0"/>
                        <a:t> de </a:t>
                      </a:r>
                      <a:r>
                        <a:rPr sz="1600" dirty="0" err="1"/>
                        <a:t>coordinación</a:t>
                      </a:r>
                      <a:r>
                        <a:rPr sz="1600" dirty="0"/>
                        <a:t> de 30 </a:t>
                      </a:r>
                      <a:r>
                        <a:rPr sz="1600" dirty="0" err="1"/>
                        <a:t>meses</a:t>
                      </a:r>
                      <a:r>
                        <a:rPr sz="1600" dirty="0"/>
                        <a:t>, o </a:t>
                      </a:r>
                      <a:r>
                        <a:rPr sz="1600" dirty="0" err="1"/>
                        <a:t>si</a:t>
                      </a:r>
                      <a:r>
                        <a:rPr sz="1600" dirty="0"/>
                        <a:t> </a:t>
                      </a:r>
                      <a:r>
                        <a:rPr sz="1600" dirty="0" err="1"/>
                        <a:t>ya</a:t>
                      </a:r>
                      <a:r>
                        <a:rPr sz="1600" dirty="0"/>
                        <a:t> </a:t>
                      </a:r>
                      <a:r>
                        <a:rPr sz="1600" dirty="0" err="1"/>
                        <a:t>tenía</a:t>
                      </a:r>
                      <a:r>
                        <a:rPr sz="1600" dirty="0"/>
                        <a:t> Medicare </a:t>
                      </a:r>
                      <a:r>
                        <a:rPr sz="1600" dirty="0" err="1"/>
                        <a:t>como</a:t>
                      </a:r>
                      <a:r>
                        <a:rPr sz="1600" dirty="0"/>
                        <a:t> </a:t>
                      </a:r>
                      <a:r>
                        <a:rPr sz="1600" dirty="0" err="1"/>
                        <a:t>primario</a:t>
                      </a:r>
                      <a:r>
                        <a:rPr sz="1600" dirty="0"/>
                        <a:t> antes de </a:t>
                      </a:r>
                      <a:r>
                        <a:rPr sz="1600" dirty="0" err="1"/>
                        <a:t>contraer</a:t>
                      </a:r>
                      <a:r>
                        <a:rPr sz="1600" dirty="0"/>
                        <a:t> </a:t>
                      </a:r>
                      <a:r>
                        <a:rPr sz="1600" dirty="0" err="1"/>
                        <a:t>ESRD</a:t>
                      </a:r>
                      <a:endParaRPr lang="es-US" sz="1600" dirty="0">
                        <a:latin typeface="Calibri"/>
                        <a:ea typeface="Calibri"/>
                        <a:cs typeface="Times New Roman"/>
                      </a:endParaRPr>
                    </a:p>
                  </a:txBody>
                  <a:tcPr marL="68580" marR="68580" marT="0" marB="0"/>
                </a:tc>
              </a:tr>
            </a:tbl>
          </a:graphicData>
        </a:graphic>
      </p:graphicFrame>
      <p:sp>
        <p:nvSpPr>
          <p:cNvPr id="8" name="Date Placeholder 4"/>
          <p:cNvSpPr>
            <a:spLocks noGrp="1"/>
          </p:cNvSpPr>
          <p:nvPr>
            <p:ph type="dt" sz="half" idx="10"/>
          </p:nvPr>
        </p:nvSpPr>
        <p:spPr/>
        <p:txBody>
          <a:bodyPr/>
          <a:lstStyle/>
          <a:p>
            <a:r>
              <a:rPr lang="en-US" sz="1200" dirty="0" smtClean="0">
                <a:solidFill>
                  <a:prstClr val="black"/>
                </a:solidFill>
              </a:rPr>
              <a:t>1/mayo/2014</a:t>
            </a:r>
            <a:endParaRPr lang="es-US" sz="1200" dirty="0">
              <a:solidFill>
                <a:prstClr val="black"/>
              </a:solidFill>
            </a:endParaRPr>
          </a:p>
        </p:txBody>
      </p:sp>
      <p:sp>
        <p:nvSpPr>
          <p:cNvPr id="10" name="Footer Placeholder 5"/>
          <p:cNvSpPr>
            <a:spLocks noGrp="1"/>
          </p:cNvSpPr>
          <p:nvPr>
            <p:ph type="ftr" sz="quarter" idx="11"/>
          </p:nvPr>
        </p:nvSpPr>
        <p:spPr/>
        <p:txBody>
          <a:bodyPr/>
          <a:lstStyle/>
          <a:p>
            <a:pPr algn="ctr"/>
            <a:r>
              <a:rPr lang="en-US" sz="1200" dirty="0" smtClean="0">
                <a:solidFill>
                  <a:prstClr val="black"/>
                </a:solidFill>
              </a:rPr>
              <a:t>Coordinación de Beneficios</a:t>
            </a:r>
            <a:endParaRPr lang="es-US" sz="1200" dirty="0">
              <a:solidFill>
                <a:prstClr val="black"/>
              </a:solidFill>
            </a:endParaRPr>
          </a:p>
        </p:txBody>
      </p:sp>
      <p:sp>
        <p:nvSpPr>
          <p:cNvPr id="11" name="Slide Number Placeholder 1"/>
          <p:cNvSpPr>
            <a:spLocks noGrp="1"/>
          </p:cNvSpPr>
          <p:nvPr>
            <p:ph type="sldNum" sz="quarter" idx="12"/>
          </p:nvPr>
        </p:nvSpPr>
        <p:spPr/>
        <p:txBody>
          <a:bodyPr/>
          <a:lstStyle/>
          <a:p>
            <a:pPr algn="r"/>
            <a:fld id="{78C0CC3C-85F1-4D86-9B70-8D9F8B17F046}" type="slidenum">
              <a:rPr lang="en-US" sz="1200" smtClean="0">
                <a:solidFill>
                  <a:prstClr val="black"/>
                </a:solidFill>
              </a:rPr>
              <a:pPr algn="r"/>
              <a:t>18</a:t>
            </a:fld>
            <a:endParaRPr lang="es-US" sz="1200" dirty="0">
              <a:solidFill>
                <a:prstClr val="black"/>
              </a:solidFill>
            </a:endParaRPr>
          </a:p>
        </p:txBody>
      </p:sp>
    </p:spTree>
    <p:custDataLst>
      <p:tags r:id="rId1"/>
    </p:custDataLst>
    <p:extLst>
      <p:ext uri="{BB962C8B-B14F-4D97-AF65-F5344CB8AC3E}">
        <p14:creationId xmlns:p14="http://schemas.microsoft.com/office/powerpoint/2010/main" val="9367143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s-US" noProof="0" dirty="0" smtClean="0"/>
              <a:t>Planes de Salud no grupales</a:t>
            </a:r>
            <a:endParaRPr lang="es-US" noProof="0" dirty="0"/>
          </a:p>
        </p:txBody>
      </p:sp>
      <p:sp>
        <p:nvSpPr>
          <p:cNvPr id="2" name="Content Placeholder 1"/>
          <p:cNvSpPr>
            <a:spLocks noGrp="1"/>
          </p:cNvSpPr>
          <p:nvPr>
            <p:ph idx="1"/>
          </p:nvPr>
        </p:nvSpPr>
        <p:spPr>
          <a:xfrm>
            <a:off x="304800" y="1371600"/>
            <a:ext cx="8458200" cy="4754563"/>
          </a:xfrm>
        </p:spPr>
        <p:txBody>
          <a:bodyPr>
            <a:normAutofit lnSpcReduction="10000"/>
          </a:bodyPr>
          <a:lstStyle/>
          <a:p>
            <a:r>
              <a:rPr lang="es-US" noProof="0" dirty="0" smtClean="0"/>
              <a:t>Por lo general, Medicare no paga los servicios cuando el diagnóstico indica que otra compañía de seguro puede proporcionar la cobertura, esto incluye</a:t>
            </a:r>
          </a:p>
          <a:p>
            <a:pPr lvl="1"/>
            <a:r>
              <a:rPr lang="es-US" noProof="0" dirty="0" smtClean="0"/>
              <a:t>Accidentes automovilísticos</a:t>
            </a:r>
          </a:p>
          <a:p>
            <a:pPr lvl="1"/>
            <a:r>
              <a:rPr lang="es-US" spc="-30" noProof="0" dirty="0" smtClean="0"/>
              <a:t>Enfermedad relacionada con la minería (Programa Federal de Enfermedad Pulmonar Minera)</a:t>
            </a:r>
          </a:p>
          <a:p>
            <a:pPr lvl="1"/>
            <a:r>
              <a:rPr lang="es-US" noProof="0" dirty="0" smtClean="0"/>
              <a:t>Responsabilidad civil ante terceros</a:t>
            </a:r>
          </a:p>
          <a:p>
            <a:pPr lvl="1"/>
            <a:r>
              <a:rPr lang="es-US" noProof="0" dirty="0" smtClean="0"/>
              <a:t>Lesión o enfermedad relacionada con el trabajo (Seguros de accidentes del trabajo) </a:t>
            </a:r>
            <a:endParaRPr lang="es-US" noProof="0" dirty="0"/>
          </a:p>
        </p:txBody>
      </p:sp>
      <p:sp>
        <p:nvSpPr>
          <p:cNvPr id="9" name="Date Placeholder 1"/>
          <p:cNvSpPr>
            <a:spLocks noGrp="1"/>
          </p:cNvSpPr>
          <p:nvPr>
            <p:ph type="dt" sz="half" idx="2"/>
          </p:nvPr>
        </p:nvSpPr>
        <p:spPr/>
        <p:txBody>
          <a:bodyPr/>
          <a:lstStyle/>
          <a:p>
            <a:r>
              <a:rPr dirty="0" smtClean="0"/>
              <a:t>1/mayo/2015</a:t>
            </a:r>
            <a:endParaRPr lang="es-US" dirty="0"/>
          </a:p>
        </p:txBody>
      </p:sp>
      <p:sp>
        <p:nvSpPr>
          <p:cNvPr id="10"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1" name="Slide Number Placeholder 3"/>
          <p:cNvSpPr>
            <a:spLocks noGrp="1"/>
          </p:cNvSpPr>
          <p:nvPr>
            <p:ph type="sldNum" sz="quarter" idx="4"/>
          </p:nvPr>
        </p:nvSpPr>
        <p:spPr/>
        <p:txBody>
          <a:bodyPr/>
          <a:lstStyle/>
          <a:p>
            <a:pPr algn="r"/>
            <a:fld id="{FB96A6F3-21FB-4D68-B526-5404B4C85F47}" type="slidenum">
              <a:rPr lang="en-US" smtClean="0"/>
              <a:pPr algn="r"/>
              <a:t>19</a:t>
            </a:fld>
            <a:endParaRPr lang="es-US" dirty="0"/>
          </a:p>
        </p:txBody>
      </p:sp>
    </p:spTree>
    <p:custDataLst>
      <p:tags r:id="rId1"/>
    </p:custDataLst>
    <p:extLst>
      <p:ext uri="{BB962C8B-B14F-4D97-AF65-F5344CB8AC3E}">
        <p14:creationId xmlns:p14="http://schemas.microsoft.com/office/powerpoint/2010/main" val="1569877992"/>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US" noProof="0" dirty="0" smtClean="0"/>
              <a:t>Panorama general de la sesión</a:t>
            </a:r>
            <a:endParaRPr lang="es-US" noProof="0" dirty="0"/>
          </a:p>
        </p:txBody>
      </p:sp>
      <p:sp>
        <p:nvSpPr>
          <p:cNvPr id="11266" name="Content Placeholder 1"/>
          <p:cNvSpPr>
            <a:spLocks noGrp="1"/>
          </p:cNvSpPr>
          <p:nvPr>
            <p:ph idx="1"/>
          </p:nvPr>
        </p:nvSpPr>
        <p:spPr/>
        <p:txBody>
          <a:bodyPr/>
          <a:lstStyle/>
          <a:p>
            <a:pPr marL="0" indent="0">
              <a:buNone/>
            </a:pPr>
            <a:r>
              <a:rPr lang="es-US" noProof="0" dirty="0" smtClean="0"/>
              <a:t>Esta sesión debe ayudarlo a</a:t>
            </a:r>
          </a:p>
          <a:p>
            <a:r>
              <a:rPr lang="es-US" noProof="0" dirty="0" smtClean="0"/>
              <a:t>Explicar la coordinación de coberturas de salud y medicamentos </a:t>
            </a:r>
          </a:p>
          <a:p>
            <a:r>
              <a:rPr lang="es-US" noProof="0" dirty="0" smtClean="0"/>
              <a:t>Determinar quién paga primero</a:t>
            </a:r>
          </a:p>
          <a:p>
            <a:r>
              <a:rPr lang="es-US" noProof="0" dirty="0" smtClean="0"/>
              <a:t>Identificar en qué lugar obtener más información</a:t>
            </a:r>
          </a:p>
          <a:p>
            <a:endParaRPr lang="es-US" noProof="0" dirty="0" smtClean="0"/>
          </a:p>
          <a:p>
            <a:endParaRPr lang="es-US" noProof="0" dirty="0" smtClean="0"/>
          </a:p>
          <a:p>
            <a:endParaRPr lang="es-US" noProof="0" dirty="0" smtClean="0"/>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2</a:t>
            </a:fld>
            <a:endParaRPr lang="es-US" dirty="0"/>
          </a:p>
        </p:txBody>
      </p:sp>
    </p:spTree>
    <p:custDataLst>
      <p:tags r:id="rId1"/>
    </p:custDataLst>
    <p:extLst>
      <p:ext uri="{BB962C8B-B14F-4D97-AF65-F5344CB8AC3E}">
        <p14:creationId xmlns:p14="http://schemas.microsoft.com/office/powerpoint/2010/main" val="1754203918"/>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s-US" noProof="0" dirty="0" smtClean="0"/>
              <a:t>Seguro de Responsabilidad Pública</a:t>
            </a:r>
          </a:p>
        </p:txBody>
      </p:sp>
      <p:sp>
        <p:nvSpPr>
          <p:cNvPr id="36867" name="Rectangle 3"/>
          <p:cNvSpPr>
            <a:spLocks noGrp="1" noChangeArrowheads="1"/>
          </p:cNvSpPr>
          <p:nvPr>
            <p:ph idx="1"/>
          </p:nvPr>
        </p:nvSpPr>
        <p:spPr/>
        <p:txBody>
          <a:bodyPr/>
          <a:lstStyle/>
          <a:p>
            <a:r>
              <a:rPr lang="es-US" noProof="0" dirty="0" smtClean="0"/>
              <a:t>Paga independientemente de quién haya sido el culpable</a:t>
            </a:r>
          </a:p>
          <a:p>
            <a:r>
              <a:rPr lang="es-US" noProof="0" dirty="0" smtClean="0"/>
              <a:t>Medicare es pagador secundario</a:t>
            </a:r>
          </a:p>
          <a:p>
            <a:r>
              <a:rPr lang="es-US" noProof="0" dirty="0" smtClean="0"/>
              <a:t>Medicare puede efectuar un pago condicional</a:t>
            </a:r>
          </a:p>
          <a:p>
            <a:pPr lvl="1"/>
            <a:r>
              <a:rPr lang="es-US" noProof="0" dirty="0" smtClean="0"/>
              <a:t>Si la reclamación no se paga dentro de los 120 días</a:t>
            </a:r>
          </a:p>
          <a:p>
            <a:pPr lvl="1"/>
            <a:r>
              <a:rPr lang="es-US" noProof="0" dirty="0" smtClean="0"/>
              <a:t>No deberá usar su propio dinero para pagar la factura</a:t>
            </a:r>
          </a:p>
          <a:p>
            <a:pPr lvl="1"/>
            <a:r>
              <a:rPr lang="es-US" noProof="0" dirty="0" smtClean="0"/>
              <a:t>Debe reembolsarse cuando el pagador primario resuelva la reclamación</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20</a:t>
            </a:fld>
            <a:endParaRPr lang="es-US" dirty="0"/>
          </a:p>
        </p:txBody>
      </p:sp>
    </p:spTree>
    <p:custDataLst>
      <p:tags r:id="rId1"/>
    </p:custDataLst>
    <p:extLst>
      <p:ext uri="{BB962C8B-B14F-4D97-AF65-F5344CB8AC3E}">
        <p14:creationId xmlns:p14="http://schemas.microsoft.com/office/powerpoint/2010/main" val="205656143"/>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s-US" noProof="0" dirty="0" smtClean="0"/>
              <a:t>Seguro de Responsabilidad Civil</a:t>
            </a:r>
          </a:p>
        </p:txBody>
      </p:sp>
      <p:sp>
        <p:nvSpPr>
          <p:cNvPr id="37891" name="Rectangle 3"/>
          <p:cNvSpPr>
            <a:spLocks noGrp="1" noChangeArrowheads="1"/>
          </p:cNvSpPr>
          <p:nvPr>
            <p:ph idx="1"/>
          </p:nvPr>
        </p:nvSpPr>
        <p:spPr/>
        <p:txBody>
          <a:bodyPr/>
          <a:lstStyle/>
          <a:p>
            <a:r>
              <a:rPr lang="es-US" noProof="0" dirty="0" smtClean="0"/>
              <a:t>Protege contra ciertas reclamaciones</a:t>
            </a:r>
          </a:p>
          <a:p>
            <a:pPr lvl="1"/>
            <a:r>
              <a:rPr lang="es-US" noProof="0" dirty="0" smtClean="0"/>
              <a:t>Negligencia, acción inadecuada o inacción</a:t>
            </a:r>
          </a:p>
          <a:p>
            <a:r>
              <a:rPr lang="es-US" noProof="0" dirty="0" smtClean="0"/>
              <a:t>Medicare es pagador secundario </a:t>
            </a:r>
          </a:p>
          <a:p>
            <a:pPr lvl="1"/>
            <a:r>
              <a:rPr lang="es-US" noProof="0" dirty="0" smtClean="0"/>
              <a:t>Los proveedores deben intentar cobrar antes de facturar a Medicare</a:t>
            </a:r>
          </a:p>
          <a:p>
            <a:r>
              <a:rPr lang="es-US" noProof="0" dirty="0" smtClean="0"/>
              <a:t>Medicare puede efectuar un pago condicional </a:t>
            </a:r>
          </a:p>
          <a:p>
            <a:pPr lvl="1"/>
            <a:r>
              <a:rPr lang="es-US" noProof="0" dirty="0" smtClean="0"/>
              <a:t>Si la aseguradora de responsabilidad civil no paga de inmediato (dentro de los 120 días)</a:t>
            </a:r>
          </a:p>
          <a:p>
            <a:pPr lvl="1"/>
            <a:r>
              <a:rPr lang="es-US" noProof="0" dirty="0" smtClean="0"/>
              <a:t>Medicare recupera el pago condicional</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21</a:t>
            </a:fld>
            <a:endParaRPr lang="es-US" dirty="0"/>
          </a:p>
        </p:txBody>
      </p:sp>
    </p:spTree>
    <p:custDataLst>
      <p:tags r:id="rId1"/>
    </p:custDataLst>
    <p:extLst>
      <p:ext uri="{BB962C8B-B14F-4D97-AF65-F5344CB8AC3E}">
        <p14:creationId xmlns:p14="http://schemas.microsoft.com/office/powerpoint/2010/main" val="1796070243"/>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s-US" noProof="0" dirty="0" smtClean="0"/>
              <a:t>Seguro de Accidentes del Trabajo</a:t>
            </a:r>
          </a:p>
        </p:txBody>
      </p:sp>
      <p:sp>
        <p:nvSpPr>
          <p:cNvPr id="543747" name="Rectangle 3"/>
          <p:cNvSpPr>
            <a:spLocks noGrp="1" noChangeArrowheads="1"/>
          </p:cNvSpPr>
          <p:nvPr>
            <p:ph idx="1"/>
          </p:nvPr>
        </p:nvSpPr>
        <p:spPr>
          <a:xfrm>
            <a:off x="457200" y="1371600"/>
            <a:ext cx="8305800" cy="4754563"/>
          </a:xfrm>
        </p:spPr>
        <p:txBody>
          <a:bodyPr/>
          <a:lstStyle/>
          <a:p>
            <a:r>
              <a:rPr lang="es-US" noProof="0" dirty="0" smtClean="0"/>
              <a:t>Medicare no pagará por servicios médicos relacionados con reclamaciones de seguros de accidentes de trabajo</a:t>
            </a:r>
          </a:p>
          <a:p>
            <a:r>
              <a:rPr lang="es-US" noProof="0" dirty="0" smtClean="0"/>
              <a:t>Si la reclamación del seguro de accidentes del trabajo es rechazada,  la puede presentar para el pago a través de Medicare</a:t>
            </a:r>
          </a:p>
          <a:p>
            <a:r>
              <a:rPr lang="es-US" noProof="0" dirty="0" smtClean="0">
                <a:solidFill>
                  <a:prstClr val="black"/>
                </a:solidFill>
              </a:rPr>
              <a:t>La reclamación de seguro de accidentes del trabajo se puede resolver a través de acuerdos, sentencias o premios</a:t>
            </a:r>
            <a:endParaRPr lang="es-US" noProof="0" dirty="0">
              <a:solidFill>
                <a:prstClr val="black"/>
              </a:solidFill>
            </a:endParaRP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22</a:t>
            </a:fld>
            <a:endParaRPr lang="es-US" dirty="0"/>
          </a:p>
        </p:txBody>
      </p:sp>
    </p:spTree>
    <p:custDataLst>
      <p:tags r:id="rId1"/>
    </p:custDataLst>
    <p:extLst>
      <p:ext uri="{BB962C8B-B14F-4D97-AF65-F5344CB8AC3E}">
        <p14:creationId xmlns:p14="http://schemas.microsoft.com/office/powerpoint/2010/main" val="35622752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228600"/>
            <a:ext cx="9144000" cy="838200"/>
          </a:xfrm>
        </p:spPr>
        <p:txBody>
          <a:bodyPr>
            <a:noAutofit/>
          </a:bodyPr>
          <a:lstStyle/>
          <a:p>
            <a:r>
              <a:rPr lang="es-US" sz="2500" noProof="0" dirty="0" smtClean="0"/>
              <a:t>Acuerdo de Cantidad Estipulada Separada para Gastos de Medicare por Compensación Legal por Accidente de Trabajo (WCMSA)</a:t>
            </a:r>
          </a:p>
        </p:txBody>
      </p:sp>
      <p:sp>
        <p:nvSpPr>
          <p:cNvPr id="543747" name="Rectangle 3"/>
          <p:cNvSpPr>
            <a:spLocks noGrp="1" noChangeArrowheads="1"/>
          </p:cNvSpPr>
          <p:nvPr>
            <p:ph idx="1"/>
          </p:nvPr>
        </p:nvSpPr>
        <p:spPr>
          <a:xfrm>
            <a:off x="304800" y="1371600"/>
            <a:ext cx="8458200" cy="4754563"/>
          </a:xfrm>
        </p:spPr>
        <p:txBody>
          <a:bodyPr>
            <a:noAutofit/>
          </a:bodyPr>
          <a:lstStyle/>
          <a:p>
            <a:r>
              <a:rPr lang="es-US" sz="3000" noProof="0" dirty="0" smtClean="0"/>
              <a:t>Fondos separados para pagar futuros servicios médicos o medicamentos recetados</a:t>
            </a:r>
          </a:p>
          <a:p>
            <a:r>
              <a:rPr lang="es-US" sz="3000" noProof="0" dirty="0" smtClean="0"/>
              <a:t>Los fondos se deben utilizar para la lesión o enfermedad cubierta por el seguro de accidente de trabajo</a:t>
            </a:r>
          </a:p>
          <a:p>
            <a:r>
              <a:rPr lang="es-US" sz="3000" noProof="0" dirty="0" smtClean="0"/>
              <a:t>Se utiliza solamente para los servicios cubiertos por Medicare</a:t>
            </a:r>
          </a:p>
          <a:p>
            <a:r>
              <a:rPr lang="es-US" sz="3000" noProof="0" dirty="0" smtClean="0"/>
              <a:t>Medicare paga los servicios cubiertos por Medicare después de que se hayan gastado los fondos WCMSA</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23</a:t>
            </a:fld>
            <a:endParaRPr lang="es-US" dirty="0"/>
          </a:p>
        </p:txBody>
      </p:sp>
    </p:spTree>
    <p:custDataLst>
      <p:tags r:id="rId1"/>
    </p:custDataLst>
    <p:extLst>
      <p:ext uri="{BB962C8B-B14F-4D97-AF65-F5344CB8AC3E}">
        <p14:creationId xmlns:p14="http://schemas.microsoft.com/office/powerpoint/2010/main" val="14740657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p:txBody>
          <a:bodyPr>
            <a:normAutofit fontScale="90000"/>
          </a:bodyPr>
          <a:lstStyle/>
          <a:p>
            <a:r>
              <a:rPr lang="es-US" noProof="0" dirty="0" smtClean="0"/>
              <a:t>Programa Federal de Enfermedad Pulmonar Minera</a:t>
            </a:r>
          </a:p>
        </p:txBody>
      </p:sp>
      <p:sp>
        <p:nvSpPr>
          <p:cNvPr id="39939" name="Rectangle 5"/>
          <p:cNvSpPr>
            <a:spLocks noGrp="1" noChangeArrowheads="1"/>
          </p:cNvSpPr>
          <p:nvPr>
            <p:ph idx="1"/>
          </p:nvPr>
        </p:nvSpPr>
        <p:spPr>
          <a:xfrm>
            <a:off x="457200" y="1371600"/>
            <a:ext cx="8077200" cy="4754563"/>
          </a:xfrm>
        </p:spPr>
        <p:txBody>
          <a:bodyPr/>
          <a:lstStyle/>
          <a:p>
            <a:r>
              <a:rPr lang="es-US" noProof="0" dirty="0" smtClean="0"/>
              <a:t>Cubre enfermedades/afecciones pulmonares causadas por la minería de carbón</a:t>
            </a:r>
          </a:p>
          <a:p>
            <a:r>
              <a:rPr lang="es-US" noProof="0" dirty="0" smtClean="0"/>
              <a:t>Los servicios de este programa</a:t>
            </a:r>
          </a:p>
          <a:p>
            <a:pPr lvl="1"/>
            <a:r>
              <a:rPr lang="es-US" noProof="0" dirty="0" smtClean="0"/>
              <a:t>Considerados reclamaciones del seguro por accidente del trabajo</a:t>
            </a:r>
          </a:p>
          <a:p>
            <a:pPr lvl="1"/>
            <a:r>
              <a:rPr lang="es-US" noProof="0" dirty="0" smtClean="0"/>
              <a:t>No cubiertos por Medicare</a:t>
            </a:r>
          </a:p>
          <a:p>
            <a:r>
              <a:rPr lang="es-US" noProof="0" dirty="0" smtClean="0"/>
              <a:t>Si desea más información llame al </a:t>
            </a:r>
          </a:p>
          <a:p>
            <a:pPr lvl="1"/>
            <a:r>
              <a:rPr lang="es-US" noProof="0" dirty="0" smtClean="0"/>
              <a:t>1-800-638-7072</a:t>
            </a:r>
          </a:p>
          <a:p>
            <a:pPr lvl="1"/>
            <a:r>
              <a:rPr lang="es-US" noProof="0" dirty="0" smtClean="0"/>
              <a:t>Usuarios de TTY 1-877-889-5627</a:t>
            </a:r>
          </a:p>
          <a:p>
            <a:pPr lvl="1"/>
            <a:endParaRPr lang="es-US" noProof="0" dirty="0" smtClean="0"/>
          </a:p>
          <a:p>
            <a:endParaRPr lang="es-US" noProof="0" dirty="0" smtClean="0"/>
          </a:p>
        </p:txBody>
      </p:sp>
      <p:sp>
        <p:nvSpPr>
          <p:cNvPr id="9" name="Date Placeholder 1"/>
          <p:cNvSpPr>
            <a:spLocks noGrp="1"/>
          </p:cNvSpPr>
          <p:nvPr>
            <p:ph type="dt" sz="half" idx="2"/>
          </p:nvPr>
        </p:nvSpPr>
        <p:spPr/>
        <p:txBody>
          <a:bodyPr/>
          <a:lstStyle/>
          <a:p>
            <a:r>
              <a:rPr dirty="0" smtClean="0"/>
              <a:t>1/mayo/2015</a:t>
            </a:r>
            <a:endParaRPr lang="es-US" dirty="0"/>
          </a:p>
        </p:txBody>
      </p:sp>
      <p:sp>
        <p:nvSpPr>
          <p:cNvPr id="10"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1" name="Slide Number Placeholder 3"/>
          <p:cNvSpPr>
            <a:spLocks noGrp="1"/>
          </p:cNvSpPr>
          <p:nvPr>
            <p:ph type="sldNum" sz="quarter" idx="4"/>
          </p:nvPr>
        </p:nvSpPr>
        <p:spPr/>
        <p:txBody>
          <a:bodyPr/>
          <a:lstStyle/>
          <a:p>
            <a:pPr algn="r"/>
            <a:fld id="{FB96A6F3-21FB-4D68-B526-5404B4C85F47}" type="slidenum">
              <a:rPr lang="en-US" smtClean="0"/>
              <a:pPr algn="r"/>
              <a:t>24</a:t>
            </a:fld>
            <a:endParaRPr lang="es-US" dirty="0"/>
          </a:p>
        </p:txBody>
      </p:sp>
    </p:spTree>
    <p:custDataLst>
      <p:tags r:id="rId1"/>
    </p:custDataLst>
    <p:extLst>
      <p:ext uri="{BB962C8B-B14F-4D97-AF65-F5344CB8AC3E}">
        <p14:creationId xmlns:p14="http://schemas.microsoft.com/office/powerpoint/2010/main" val="952251864"/>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Autofit/>
          </a:bodyPr>
          <a:lstStyle/>
          <a:p>
            <a:r>
              <a:rPr lang="es-US" noProof="0" dirty="0" smtClean="0"/>
              <a:t>Ley Ómnibus Consolidada de Reconciliación Presupuestaria (COBRA) </a:t>
            </a:r>
          </a:p>
        </p:txBody>
      </p:sp>
      <p:sp>
        <p:nvSpPr>
          <p:cNvPr id="40963" name="Rectangle 3"/>
          <p:cNvSpPr>
            <a:spLocks noGrp="1" noChangeArrowheads="1"/>
          </p:cNvSpPr>
          <p:nvPr>
            <p:ph idx="1"/>
          </p:nvPr>
        </p:nvSpPr>
        <p:spPr>
          <a:xfrm>
            <a:off x="304800" y="1371600"/>
            <a:ext cx="8458200" cy="4754563"/>
          </a:xfrm>
        </p:spPr>
        <p:txBody>
          <a:bodyPr>
            <a:normAutofit fontScale="77500" lnSpcReduction="20000"/>
          </a:bodyPr>
          <a:lstStyle/>
          <a:p>
            <a:pPr>
              <a:lnSpc>
                <a:spcPct val="120000"/>
              </a:lnSpc>
            </a:pPr>
            <a:r>
              <a:rPr lang="es-US" noProof="0" dirty="0" smtClean="0"/>
              <a:t>Exige a los empleadores que tengan 20 empleados o más que permitan a sus empleados y dependientes mantener una cobertura médica bajo ciertas condiciones</a:t>
            </a:r>
          </a:p>
          <a:p>
            <a:pPr>
              <a:lnSpc>
                <a:spcPct val="120000"/>
              </a:lnSpc>
            </a:pPr>
            <a:r>
              <a:rPr lang="es-US" noProof="0" dirty="0" smtClean="0"/>
              <a:t>Concede a algunos antiguos empleados, jubilados, cónyuges, ex cónyuges e hijos a cargo el derecho de mantener la cobertura médica temporalmente a tarifas grupales</a:t>
            </a:r>
          </a:p>
          <a:p>
            <a:pPr>
              <a:lnSpc>
                <a:spcPct val="120000"/>
              </a:lnSpc>
            </a:pPr>
            <a:r>
              <a:rPr lang="es-US" noProof="0" dirty="0" smtClean="0"/>
              <a:t>Esta cobertura solo está disponible cuando se pierde la cobertura a causa de hechos específicos</a:t>
            </a:r>
          </a:p>
          <a:p>
            <a:pPr lvl="1">
              <a:lnSpc>
                <a:spcPct val="120000"/>
              </a:lnSpc>
            </a:pPr>
            <a:r>
              <a:rPr lang="es-US" noProof="0" dirty="0" smtClean="0"/>
              <a:t>Generalmente, tiene una duración de 18 meses, pero puede ser mayor en circunstancias especiales</a:t>
            </a:r>
          </a:p>
          <a:p>
            <a:pPr>
              <a:lnSpc>
                <a:spcPct val="120000"/>
              </a:lnSpc>
            </a:pPr>
            <a:r>
              <a:rPr lang="es-US" noProof="0" dirty="0" smtClean="0"/>
              <a:t>La persona debe pagar la totalidad de la prima del seguro</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25</a:t>
            </a:fld>
            <a:endParaRPr lang="es-US" dirty="0"/>
          </a:p>
        </p:txBody>
      </p:sp>
    </p:spTree>
    <p:custDataLst>
      <p:tags r:id="rId1"/>
    </p:custDataLst>
    <p:extLst>
      <p:ext uri="{BB962C8B-B14F-4D97-AF65-F5344CB8AC3E}">
        <p14:creationId xmlns:p14="http://schemas.microsoft.com/office/powerpoint/2010/main" val="3575348736"/>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s-US" noProof="0" dirty="0" smtClean="0"/>
              <a:t>Cobertura de la Ley Ómnibus Consolidada</a:t>
            </a:r>
            <a:br>
              <a:rPr lang="es-US" noProof="0" dirty="0" smtClean="0"/>
            </a:br>
            <a:r>
              <a:rPr lang="es-US" noProof="0" dirty="0" smtClean="0"/>
              <a:t>de Reconciliación Presupuestaria (COBRA)</a:t>
            </a:r>
            <a:endParaRPr lang="es-US" noProof="0" dirty="0"/>
          </a:p>
        </p:txBody>
      </p:sp>
      <p:graphicFrame>
        <p:nvGraphicFramePr>
          <p:cNvPr id="7" name="Content Placeholder 6" descr="Si tiene 65 años o más o tiene una incapacidad y posee una cobertura de continuación COBRA, Medicare paga en primer lugar en la mayoría de los casos.&#10;&#10;Si tiene una cobertura de continuación COBRA y es elegible para Medicare por padecer Enfermedad Renal en Etapa Final, Medicare paga en primer lugar cuando finaliza su período de coordinación de 30 meses." title="Cobertura de la Ley Ómnibus Consolidada de Reconciliación Presupuestaria (COBRA)"/>
          <p:cNvGraphicFramePr>
            <a:graphicFrameLocks/>
          </p:cNvGraphicFramePr>
          <p:nvPr>
            <p:extLst>
              <p:ext uri="{D42A27DB-BD31-4B8C-83A1-F6EECF244321}">
                <p14:modId xmlns:p14="http://schemas.microsoft.com/office/powerpoint/2010/main" val="3046667897"/>
              </p:ext>
            </p:extLst>
          </p:nvPr>
        </p:nvGraphicFramePr>
        <p:xfrm>
          <a:off x="381000" y="1100196"/>
          <a:ext cx="8382000" cy="4625489"/>
        </p:xfrm>
        <a:graphic>
          <a:graphicData uri="http://schemas.openxmlformats.org/drawingml/2006/table">
            <a:tbl>
              <a:tblPr firstRow="1" bandRow="1">
                <a:tableStyleId>{5C22544A-7EE6-4342-B048-85BDC9FD1C3A}</a:tableStyleId>
              </a:tblPr>
              <a:tblGrid>
                <a:gridCol w="4301289"/>
                <a:gridCol w="4080711"/>
              </a:tblGrid>
              <a:tr h="623376">
                <a:tc>
                  <a:txBody>
                    <a:bodyPr/>
                    <a:lstStyle/>
                    <a:p>
                      <a:pPr marL="0" marR="0" algn="ctr">
                        <a:lnSpc>
                          <a:spcPct val="115000"/>
                        </a:lnSpc>
                        <a:spcBef>
                          <a:spcPts val="0"/>
                        </a:spcBef>
                        <a:spcAft>
                          <a:spcPts val="0"/>
                        </a:spcAft>
                      </a:pPr>
                      <a:r>
                        <a:rPr lang="en-US" sz="2800" b="1" dirty="0" smtClean="0">
                          <a:latin typeface="Calibri"/>
                        </a:rPr>
                        <a:t>Si usted</a:t>
                      </a:r>
                      <a:endParaRPr lang="es-US" sz="20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800" b="1" dirty="0" smtClean="0">
                          <a:latin typeface="Calibri"/>
                        </a:rPr>
                        <a:t>Medicare paga en primer lugar</a:t>
                      </a:r>
                      <a:endParaRPr lang="es-US" sz="2000" dirty="0">
                        <a:latin typeface="Calibri"/>
                        <a:ea typeface="Calibri"/>
                        <a:cs typeface="Times New Roman"/>
                      </a:endParaRPr>
                    </a:p>
                  </a:txBody>
                  <a:tcPr marL="68580" marR="68580" marT="0" marB="0"/>
                </a:tc>
              </a:tr>
              <a:tr h="1619570">
                <a:tc>
                  <a:txBody>
                    <a:bodyPr/>
                    <a:lstStyle/>
                    <a:p>
                      <a:pPr marL="6350" marR="0" lvl="0" indent="7938">
                        <a:lnSpc>
                          <a:spcPct val="100000"/>
                        </a:lnSpc>
                        <a:spcBef>
                          <a:spcPts val="600"/>
                        </a:spcBef>
                        <a:spcAft>
                          <a:spcPts val="0"/>
                        </a:spcAft>
                        <a:buFont typeface="+mj-lt"/>
                        <a:buNone/>
                      </a:pPr>
                      <a:r>
                        <a:rPr sz="2400" dirty="0" err="1"/>
                        <a:t>Tiene</a:t>
                      </a:r>
                      <a:r>
                        <a:rPr sz="2400" dirty="0"/>
                        <a:t> 65 </a:t>
                      </a:r>
                      <a:r>
                        <a:rPr sz="2400" dirty="0" err="1"/>
                        <a:t>años</a:t>
                      </a:r>
                      <a:r>
                        <a:rPr sz="2400" dirty="0"/>
                        <a:t> o </a:t>
                      </a:r>
                      <a:r>
                        <a:rPr sz="2400" dirty="0" err="1"/>
                        <a:t>más</a:t>
                      </a:r>
                      <a:r>
                        <a:rPr sz="2400" dirty="0"/>
                        <a:t>, o </a:t>
                      </a:r>
                      <a:r>
                        <a:rPr sz="2400" dirty="0" err="1"/>
                        <a:t>padece</a:t>
                      </a:r>
                      <a:r>
                        <a:rPr sz="2400" dirty="0"/>
                        <a:t> </a:t>
                      </a:r>
                      <a:r>
                        <a:rPr sz="2400" dirty="0" err="1"/>
                        <a:t>una</a:t>
                      </a:r>
                      <a:r>
                        <a:rPr sz="2400" dirty="0"/>
                        <a:t> </a:t>
                      </a:r>
                      <a:r>
                        <a:rPr sz="2400" dirty="0" err="1"/>
                        <a:t>incapacidad</a:t>
                      </a:r>
                      <a:r>
                        <a:rPr sz="2400" dirty="0"/>
                        <a:t> y </a:t>
                      </a:r>
                      <a:r>
                        <a:rPr sz="2400" dirty="0" err="1"/>
                        <a:t>tiene</a:t>
                      </a:r>
                      <a:r>
                        <a:rPr sz="2400" dirty="0"/>
                        <a:t> </a:t>
                      </a:r>
                      <a:r>
                        <a:rPr sz="2400" dirty="0" err="1"/>
                        <a:t>una</a:t>
                      </a:r>
                      <a:r>
                        <a:rPr sz="2400" dirty="0"/>
                        <a:t> </a:t>
                      </a:r>
                      <a:r>
                        <a:rPr sz="2400" dirty="0" err="1"/>
                        <a:t>cobertura</a:t>
                      </a:r>
                      <a:r>
                        <a:rPr sz="2400" dirty="0"/>
                        <a:t> de </a:t>
                      </a:r>
                      <a:r>
                        <a:rPr sz="2400" dirty="0" err="1"/>
                        <a:t>continuación</a:t>
                      </a:r>
                      <a:r>
                        <a:rPr sz="2400" dirty="0"/>
                        <a:t> </a:t>
                      </a:r>
                      <a:r>
                        <a:rPr sz="2400" b="1" dirty="0" smtClean="0"/>
                        <a:t>COBRA</a:t>
                      </a:r>
                      <a:endParaRPr lang="es-US" sz="2400" dirty="0">
                        <a:latin typeface="Calibri"/>
                        <a:ea typeface="Calibri"/>
                        <a:cs typeface="Times New Roman"/>
                      </a:endParaRPr>
                    </a:p>
                  </a:txBody>
                  <a:tcPr marL="68580" marR="68580" marT="0" marB="0"/>
                </a:tc>
                <a:tc>
                  <a:txBody>
                    <a:bodyPr/>
                    <a:lstStyle/>
                    <a:p>
                      <a:pPr marL="0" marR="0">
                        <a:lnSpc>
                          <a:spcPct val="100000"/>
                        </a:lnSpc>
                        <a:spcBef>
                          <a:spcPts val="600"/>
                        </a:spcBef>
                        <a:spcAft>
                          <a:spcPts val="0"/>
                        </a:spcAft>
                      </a:pPr>
                      <a:r>
                        <a:rPr lang="en-US" sz="2400" dirty="0">
                          <a:latin typeface="Calibri"/>
                        </a:rPr>
                        <a:t>En la mayoría de los casos</a:t>
                      </a:r>
                      <a:endParaRPr lang="es-US" sz="2400" dirty="0">
                        <a:latin typeface="Calibri"/>
                        <a:ea typeface="Calibri"/>
                        <a:cs typeface="Times New Roman"/>
                      </a:endParaRPr>
                    </a:p>
                  </a:txBody>
                  <a:tcPr marL="68580" marR="68580" marT="0" marB="0"/>
                </a:tc>
              </a:tr>
              <a:tr h="2024463">
                <a:tc>
                  <a:txBody>
                    <a:bodyPr/>
                    <a:lstStyle/>
                    <a:p>
                      <a:pPr marL="0" marR="0" lvl="0" indent="0">
                        <a:lnSpc>
                          <a:spcPct val="100000"/>
                        </a:lnSpc>
                        <a:spcBef>
                          <a:spcPts val="600"/>
                        </a:spcBef>
                        <a:spcAft>
                          <a:spcPts val="0"/>
                        </a:spcAft>
                        <a:buFont typeface="+mj-lt"/>
                        <a:buNone/>
                      </a:pPr>
                      <a:r>
                        <a:rPr lang="en-US" sz="2400" dirty="0">
                          <a:latin typeface="Calibri"/>
                        </a:rPr>
                        <a:t>Tiene una cobertura de continuación </a:t>
                      </a:r>
                      <a:r>
                        <a:rPr lang="en-US" sz="2400" b="1" dirty="0">
                          <a:latin typeface="Calibri"/>
                        </a:rPr>
                        <a:t>COBRA </a:t>
                      </a:r>
                      <a:r>
                        <a:rPr lang="en-US" sz="2400" dirty="0">
                          <a:latin typeface="Calibri"/>
                        </a:rPr>
                        <a:t>y es elegible para Medicare por padecer Enfermedad Renal en Etapa Final</a:t>
                      </a:r>
                      <a:r>
                        <a:rPr lang="en-US" sz="2400" b="0" dirty="0">
                          <a:latin typeface="Calibri"/>
                        </a:rPr>
                        <a:t> </a:t>
                      </a:r>
                      <a:endParaRPr lang="es-US" sz="2400" dirty="0">
                        <a:latin typeface="Calibri"/>
                        <a:ea typeface="Calibri"/>
                        <a:cs typeface="Times New Roman"/>
                      </a:endParaRPr>
                    </a:p>
                  </a:txBody>
                  <a:tcPr marL="68580" marR="68580" marT="0" marB="0"/>
                </a:tc>
                <a:tc>
                  <a:txBody>
                    <a:bodyPr/>
                    <a:lstStyle/>
                    <a:p>
                      <a:pPr marL="0" marR="0">
                        <a:lnSpc>
                          <a:spcPct val="100000"/>
                        </a:lnSpc>
                        <a:spcBef>
                          <a:spcPts val="600"/>
                        </a:spcBef>
                        <a:spcAft>
                          <a:spcPts val="0"/>
                        </a:spcAft>
                      </a:pPr>
                      <a:r>
                        <a:rPr lang="en-US" sz="2400" dirty="0">
                          <a:latin typeface="Calibri"/>
                        </a:rPr>
                        <a:t>Cuando finalice su período de coordinación de 30 meses</a:t>
                      </a:r>
                      <a:endParaRPr lang="es-US" sz="2400" dirty="0">
                        <a:latin typeface="Calibri"/>
                        <a:ea typeface="Calibri"/>
                        <a:cs typeface="Times New Roman"/>
                      </a:endParaRPr>
                    </a:p>
                  </a:txBody>
                  <a:tcPr marL="68580" marR="68580" marT="0" marB="0"/>
                </a:tc>
              </a:tr>
            </a:tbl>
          </a:graphicData>
        </a:graphic>
      </p:graphicFrame>
      <p:sp>
        <p:nvSpPr>
          <p:cNvPr id="8" name="Date Placeholder 1"/>
          <p:cNvSpPr>
            <a:spLocks noGrp="1"/>
          </p:cNvSpPr>
          <p:nvPr>
            <p:ph type="dt" sz="half" idx="2"/>
          </p:nvPr>
        </p:nvSpPr>
        <p:spPr>
          <a:xfrm>
            <a:off x="457200" y="6340475"/>
            <a:ext cx="2133600" cy="365125"/>
          </a:xfrm>
        </p:spPr>
        <p:txBody>
          <a:bodyPr/>
          <a:lstStyle/>
          <a:p>
            <a:r>
              <a:rPr dirty="0" smtClean="0"/>
              <a:t>1/mayo/2015</a:t>
            </a:r>
            <a:endParaRPr lang="es-US" dirty="0"/>
          </a:p>
        </p:txBody>
      </p:sp>
      <p:sp>
        <p:nvSpPr>
          <p:cNvPr id="10" name="Footer Placeholder 2"/>
          <p:cNvSpPr>
            <a:spLocks noGrp="1"/>
          </p:cNvSpPr>
          <p:nvPr>
            <p:ph type="ftr" sz="quarter" idx="3"/>
          </p:nvPr>
        </p:nvSpPr>
        <p:spPr>
          <a:xfrm>
            <a:off x="2590800" y="6340475"/>
            <a:ext cx="3962400" cy="365125"/>
          </a:xfrm>
        </p:spPr>
        <p:txBody>
          <a:bodyPr/>
          <a:lstStyle/>
          <a:p>
            <a:pPr algn="ctr"/>
            <a:r>
              <a:rPr dirty="0" smtClean="0"/>
              <a:t>Coordinación de Beneficios</a:t>
            </a:r>
            <a:endParaRPr lang="es-US" dirty="0"/>
          </a:p>
        </p:txBody>
      </p:sp>
      <p:sp>
        <p:nvSpPr>
          <p:cNvPr id="11" name="Slide Number Placeholder 3"/>
          <p:cNvSpPr>
            <a:spLocks noGrp="1"/>
          </p:cNvSpPr>
          <p:nvPr>
            <p:ph type="sldNum" sz="quarter" idx="4"/>
          </p:nvPr>
        </p:nvSpPr>
        <p:spPr>
          <a:xfrm>
            <a:off x="6553200" y="6340475"/>
            <a:ext cx="2133600" cy="365125"/>
          </a:xfrm>
        </p:spPr>
        <p:txBody>
          <a:bodyPr/>
          <a:lstStyle/>
          <a:p>
            <a:pPr algn="r"/>
            <a:fld id="{FB96A6F3-21FB-4D68-B526-5404B4C85F47}" type="slidenum">
              <a:rPr lang="en-US" smtClean="0"/>
              <a:pPr algn="r"/>
              <a:t>26</a:t>
            </a:fld>
            <a:endParaRPr lang="es-US" dirty="0"/>
          </a:p>
        </p:txBody>
      </p:sp>
    </p:spTree>
    <p:custDataLst>
      <p:tags r:id="rId1"/>
    </p:custDataLst>
    <p:extLst>
      <p:ext uri="{BB962C8B-B14F-4D97-AF65-F5344CB8AC3E}">
        <p14:creationId xmlns:p14="http://schemas.microsoft.com/office/powerpoint/2010/main" val="1995088773"/>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noProof="0" dirty="0" smtClean="0"/>
              <a:t>Cobertura para Asuntos de los Veteranos (VA)</a:t>
            </a:r>
            <a:endParaRPr lang="es-US" noProof="0" dirty="0"/>
          </a:p>
        </p:txBody>
      </p:sp>
      <p:sp>
        <p:nvSpPr>
          <p:cNvPr id="8" name="Content Placeholder 7"/>
          <p:cNvSpPr>
            <a:spLocks noGrp="1"/>
          </p:cNvSpPr>
          <p:nvPr>
            <p:ph idx="1"/>
          </p:nvPr>
        </p:nvSpPr>
        <p:spPr/>
        <p:txBody>
          <a:bodyPr/>
          <a:lstStyle/>
          <a:p>
            <a:r>
              <a:rPr lang="es-US" noProof="0" dirty="0" smtClean="0"/>
              <a:t>Si tiene Medicare y beneficios para VA </a:t>
            </a:r>
          </a:p>
          <a:p>
            <a:pPr lvl="1"/>
            <a:r>
              <a:rPr lang="es-US" noProof="0" dirty="0" smtClean="0"/>
              <a:t>Puede recibir tratamiento en ambos programas</a:t>
            </a:r>
          </a:p>
          <a:p>
            <a:r>
              <a:rPr lang="es-US" noProof="0" dirty="0" smtClean="0"/>
              <a:t>Medicare paga primero cuando usted elige recibir los beneficios de Medicare</a:t>
            </a:r>
          </a:p>
          <a:p>
            <a:r>
              <a:rPr lang="es-US" noProof="0" dirty="0" smtClean="0"/>
              <a:t>Para recibir servicios de los beneficios para VA</a:t>
            </a:r>
          </a:p>
          <a:p>
            <a:pPr lvl="1"/>
            <a:r>
              <a:rPr lang="es-US" noProof="0" dirty="0" smtClean="0"/>
              <a:t>Debe obtener el cuidado médico en un centro </a:t>
            </a:r>
            <a:br>
              <a:rPr lang="es-US" noProof="0" dirty="0" smtClean="0"/>
            </a:br>
            <a:r>
              <a:rPr lang="es-US" noProof="0" dirty="0" smtClean="0"/>
              <a:t>VA o </a:t>
            </a:r>
          </a:p>
          <a:p>
            <a:pPr lvl="1"/>
            <a:r>
              <a:rPr lang="es-US" noProof="0" dirty="0" smtClean="0"/>
              <a:t>Tener servicios autorizados VA para un centro que no sea VA</a:t>
            </a:r>
          </a:p>
          <a:p>
            <a:pPr lvl="1"/>
            <a:endParaRPr lang="es-US" noProof="0" dirty="0"/>
          </a:p>
        </p:txBody>
      </p:sp>
      <p:sp>
        <p:nvSpPr>
          <p:cNvPr id="9" name="Date Placeholder 1"/>
          <p:cNvSpPr>
            <a:spLocks noGrp="1"/>
          </p:cNvSpPr>
          <p:nvPr>
            <p:ph type="dt" sz="half" idx="2"/>
          </p:nvPr>
        </p:nvSpPr>
        <p:spPr/>
        <p:txBody>
          <a:bodyPr/>
          <a:lstStyle/>
          <a:p>
            <a:r>
              <a:rPr dirty="0" smtClean="0"/>
              <a:t>1/mayo/2015</a:t>
            </a:r>
            <a:endParaRPr lang="es-US" dirty="0"/>
          </a:p>
        </p:txBody>
      </p:sp>
      <p:sp>
        <p:nvSpPr>
          <p:cNvPr id="10"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1" name="Slide Number Placeholder 3"/>
          <p:cNvSpPr>
            <a:spLocks noGrp="1"/>
          </p:cNvSpPr>
          <p:nvPr>
            <p:ph type="sldNum" sz="quarter" idx="4"/>
          </p:nvPr>
        </p:nvSpPr>
        <p:spPr/>
        <p:txBody>
          <a:bodyPr/>
          <a:lstStyle/>
          <a:p>
            <a:pPr algn="r"/>
            <a:fld id="{FB96A6F3-21FB-4D68-B526-5404B4C85F47}" type="slidenum">
              <a:rPr lang="en-US" smtClean="0"/>
              <a:pPr algn="r"/>
              <a:t>27</a:t>
            </a:fld>
            <a:endParaRPr lang="es-US" dirty="0"/>
          </a:p>
        </p:txBody>
      </p:sp>
    </p:spTree>
    <p:custDataLst>
      <p:tags r:id="rId1"/>
    </p:custDataLst>
    <p:extLst>
      <p:ext uri="{BB962C8B-B14F-4D97-AF65-F5344CB8AC3E}">
        <p14:creationId xmlns:p14="http://schemas.microsoft.com/office/powerpoint/2010/main" val="2586874283"/>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noProof="0" dirty="0" smtClean="0"/>
              <a:t>Cobertura TRICARE </a:t>
            </a:r>
            <a:r>
              <a:rPr lang="es-US" noProof="0" dirty="0" err="1" smtClean="0"/>
              <a:t>for</a:t>
            </a:r>
            <a:r>
              <a:rPr lang="es-US" noProof="0" dirty="0" smtClean="0"/>
              <a:t> </a:t>
            </a:r>
            <a:r>
              <a:rPr lang="es-US" noProof="0" dirty="0" err="1" smtClean="0"/>
              <a:t>Life</a:t>
            </a:r>
            <a:r>
              <a:rPr lang="es-US" noProof="0" dirty="0" smtClean="0"/>
              <a:t> (TFL)</a:t>
            </a:r>
            <a:endParaRPr lang="es-US" noProof="0" dirty="0"/>
          </a:p>
        </p:txBody>
      </p:sp>
      <p:sp>
        <p:nvSpPr>
          <p:cNvPr id="3" name="Content Placeholder 2"/>
          <p:cNvSpPr>
            <a:spLocks noGrp="1"/>
          </p:cNvSpPr>
          <p:nvPr>
            <p:ph idx="1"/>
          </p:nvPr>
        </p:nvSpPr>
        <p:spPr/>
        <p:txBody>
          <a:bodyPr/>
          <a:lstStyle/>
          <a:p>
            <a:r>
              <a:rPr lang="es-US" noProof="0" dirty="0" smtClean="0"/>
              <a:t>La cobertura para militares retirados de servicios cubiertos por Medicare y TFL</a:t>
            </a:r>
          </a:p>
          <a:p>
            <a:pPr lvl="1"/>
            <a:r>
              <a:rPr lang="es-US" noProof="0" dirty="0" smtClean="0"/>
              <a:t> Medicare paga primero/TFL paga el resto </a:t>
            </a:r>
          </a:p>
          <a:p>
            <a:r>
              <a:rPr lang="es-US" noProof="0" dirty="0" smtClean="0"/>
              <a:t>Para los servicios que cubre TFL y no cubre Medicare</a:t>
            </a:r>
          </a:p>
          <a:p>
            <a:pPr lvl="1"/>
            <a:r>
              <a:rPr lang="es-US" noProof="0" dirty="0" smtClean="0"/>
              <a:t>TFL paga primero y Medicare no paga nada</a:t>
            </a:r>
          </a:p>
          <a:p>
            <a:r>
              <a:rPr lang="es-US" noProof="0" dirty="0" smtClean="0"/>
              <a:t>Por servicios recibidos en un hospital militar u otro proveedor federal</a:t>
            </a:r>
          </a:p>
          <a:p>
            <a:pPr lvl="1"/>
            <a:r>
              <a:rPr lang="es-US" noProof="0" dirty="0" smtClean="0"/>
              <a:t>TFL paga y Medicare en general no paga nada</a:t>
            </a:r>
          </a:p>
          <a:p>
            <a:endParaRPr lang="es-US" noProof="0" dirty="0"/>
          </a:p>
        </p:txBody>
      </p:sp>
      <p:sp>
        <p:nvSpPr>
          <p:cNvPr id="9" name="Date Placeholder 1"/>
          <p:cNvSpPr>
            <a:spLocks noGrp="1"/>
          </p:cNvSpPr>
          <p:nvPr>
            <p:ph type="dt" sz="half" idx="2"/>
          </p:nvPr>
        </p:nvSpPr>
        <p:spPr/>
        <p:txBody>
          <a:bodyPr/>
          <a:lstStyle/>
          <a:p>
            <a:r>
              <a:rPr dirty="0" smtClean="0"/>
              <a:t>1/mayo/2015</a:t>
            </a:r>
            <a:endParaRPr lang="es-US" dirty="0"/>
          </a:p>
        </p:txBody>
      </p:sp>
      <p:sp>
        <p:nvSpPr>
          <p:cNvPr id="10"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1" name="Slide Number Placeholder 3"/>
          <p:cNvSpPr>
            <a:spLocks noGrp="1"/>
          </p:cNvSpPr>
          <p:nvPr>
            <p:ph type="sldNum" sz="quarter" idx="4"/>
          </p:nvPr>
        </p:nvSpPr>
        <p:spPr/>
        <p:txBody>
          <a:bodyPr/>
          <a:lstStyle/>
          <a:p>
            <a:pPr algn="r"/>
            <a:fld id="{FB96A6F3-21FB-4D68-B526-5404B4C85F47}" type="slidenum">
              <a:rPr lang="en-US" smtClean="0"/>
              <a:pPr algn="r"/>
              <a:t>28</a:t>
            </a:fld>
            <a:endParaRPr lang="es-US" dirty="0"/>
          </a:p>
        </p:txBody>
      </p:sp>
    </p:spTree>
    <p:custDataLst>
      <p:tags r:id="rId1"/>
    </p:custDataLst>
    <p:extLst>
      <p:ext uri="{BB962C8B-B14F-4D97-AF65-F5344CB8AC3E}">
        <p14:creationId xmlns:p14="http://schemas.microsoft.com/office/powerpoint/2010/main" val="1834698785"/>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PQuestion"/>
          <p:cNvSpPr>
            <a:spLocks noGrp="1"/>
          </p:cNvSpPr>
          <p:nvPr>
            <p:ph type="title"/>
          </p:nvPr>
        </p:nvSpPr>
        <p:spPr/>
        <p:txBody>
          <a:bodyPr>
            <a:normAutofit/>
          </a:bodyPr>
          <a:lstStyle/>
          <a:p>
            <a:pPr>
              <a:spcBef>
                <a:spcPts val="568"/>
              </a:spcBef>
            </a:pPr>
            <a:r>
              <a:rPr lang="es-US" sz="3600" b="1" noProof="0" dirty="0" smtClean="0"/>
              <a:t>Compruebe sus conocimientos — Pregunta 2</a:t>
            </a:r>
            <a:endParaRPr lang="es-US" sz="3600" b="1" noProof="0" dirty="0"/>
          </a:p>
        </p:txBody>
      </p:sp>
      <p:sp>
        <p:nvSpPr>
          <p:cNvPr id="2" name="TextBox 1"/>
          <p:cNvSpPr txBox="1"/>
          <p:nvPr/>
        </p:nvSpPr>
        <p:spPr>
          <a:xfrm>
            <a:off x="152400" y="1430209"/>
            <a:ext cx="8077200" cy="3862596"/>
          </a:xfrm>
          <a:prstGeom prst="rect">
            <a:avLst/>
          </a:prstGeom>
          <a:noFill/>
        </p:spPr>
        <p:txBody>
          <a:bodyPr wrap="square" rtlCol="0">
            <a:spAutoFit/>
          </a:bodyPr>
          <a:lstStyle/>
          <a:p>
            <a:pPr marL="0" lvl="1"/>
            <a:r>
              <a:rPr lang="en-US" sz="2400" dirty="0" smtClean="0"/>
              <a:t>¿Cuál de las siguientes afirmaciones relacionadas con los fondos WCMSA es verdadera?</a:t>
            </a:r>
          </a:p>
          <a:p>
            <a:pPr marL="457200" lvl="0" indent="-457200">
              <a:spcBef>
                <a:spcPts val="600"/>
              </a:spcBef>
              <a:buFont typeface="+mj-lt"/>
              <a:buAutoNum type="alphaLcPeriod"/>
            </a:pPr>
            <a:r>
              <a:rPr lang="en-US" sz="2400" dirty="0" smtClean="0"/>
              <a:t>Los fondos WCMSA se pueden utilizar para cubrir todos los gastos médicos</a:t>
            </a:r>
          </a:p>
          <a:p>
            <a:pPr marL="457200" lvl="0" indent="-457200">
              <a:buFont typeface="+mj-lt"/>
              <a:buAutoNum type="alphaLcPeriod"/>
            </a:pPr>
            <a:r>
              <a:rPr lang="en-US" sz="2400" dirty="0" smtClean="0"/>
              <a:t>Los fondos WCMSA se deben utilizar en el transcurso de 1 año</a:t>
            </a:r>
          </a:p>
          <a:p>
            <a:pPr marL="457200" lvl="0" indent="-457200">
              <a:buFont typeface="+mj-lt"/>
              <a:buAutoNum type="alphaLcPeriod"/>
            </a:pPr>
            <a:r>
              <a:rPr lang="en-US" sz="2400" dirty="0" smtClean="0"/>
              <a:t>Los fondos WCMSA se pueden utilizar para cubrir todos los gastos de medicamentos recetados </a:t>
            </a:r>
          </a:p>
          <a:p>
            <a:pPr marL="457200" lvl="0" indent="-457200">
              <a:buFont typeface="+mj-lt"/>
              <a:buAutoNum type="alphaLcPeriod"/>
            </a:pPr>
            <a:r>
              <a:rPr lang="en-US" sz="2400" dirty="0" smtClean="0"/>
              <a:t>Medicare pagará todos los gastos aprobados por Medicare después de que se hayan utilizado todos los fondos WCMSA</a:t>
            </a:r>
          </a:p>
        </p:txBody>
      </p:sp>
      <p:sp>
        <p:nvSpPr>
          <p:cNvPr id="9" name="Rounded Rectangle 8" descr="Correct answer indicator" title="Red oval indicating correct answer"/>
          <p:cNvSpPr/>
          <p:nvPr/>
        </p:nvSpPr>
        <p:spPr>
          <a:xfrm>
            <a:off x="152400" y="4495801"/>
            <a:ext cx="8077200" cy="797004"/>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dirty="0"/>
          </a:p>
        </p:txBody>
      </p:sp>
      <p:sp>
        <p:nvSpPr>
          <p:cNvPr id="3" name="Date Placeholder 2"/>
          <p:cNvSpPr>
            <a:spLocks noGrp="1"/>
          </p:cNvSpPr>
          <p:nvPr>
            <p:ph type="dt" sz="half" idx="2"/>
          </p:nvPr>
        </p:nvSpPr>
        <p:spPr>
          <a:prstGeom prst="rect">
            <a:avLst/>
          </a:prstGeom>
        </p:spPr>
        <p:txBody>
          <a:bodyPr/>
          <a:lstStyle/>
          <a:p>
            <a:r>
              <a:rPr lang="en-US" dirty="0" smtClean="0">
                <a:solidFill>
                  <a:prstClr val="black"/>
                </a:solidFill>
              </a:rPr>
              <a:t>1/mayo/2015</a:t>
            </a:r>
            <a:endParaRPr lang="es-US" dirty="0">
              <a:solidFill>
                <a:prstClr val="black"/>
              </a:solidFill>
            </a:endParaRPr>
          </a:p>
        </p:txBody>
      </p:sp>
      <p:sp>
        <p:nvSpPr>
          <p:cNvPr id="4" name="Footer Placeholder 3"/>
          <p:cNvSpPr>
            <a:spLocks noGrp="1"/>
          </p:cNvSpPr>
          <p:nvPr>
            <p:ph type="ftr" sz="quarter" idx="3"/>
          </p:nvPr>
        </p:nvSpPr>
        <p:spPr>
          <a:prstGeom prst="rect">
            <a:avLst/>
          </a:prstGeom>
        </p:spPr>
        <p:txBody>
          <a:bodyPr/>
          <a:lstStyle/>
          <a:p>
            <a:r>
              <a:rPr lang="en-US" dirty="0" smtClean="0">
                <a:solidFill>
                  <a:prstClr val="black"/>
                </a:solidFill>
              </a:rPr>
              <a:t>Coordinación de Beneficios</a:t>
            </a:r>
            <a:endParaRPr lang="es-US" dirty="0">
              <a:solidFill>
                <a:prstClr val="black"/>
              </a:solidFill>
            </a:endParaRPr>
          </a:p>
        </p:txBody>
      </p:sp>
      <p:sp>
        <p:nvSpPr>
          <p:cNvPr id="5" name="Slide Number Placeholder 4"/>
          <p:cNvSpPr>
            <a:spLocks noGrp="1"/>
          </p:cNvSpPr>
          <p:nvPr>
            <p:ph type="sldNum" sz="quarter" idx="4"/>
          </p:nvPr>
        </p:nvSpPr>
        <p:spPr/>
        <p:txBody>
          <a:bodyPr/>
          <a:lstStyle/>
          <a:p>
            <a:pPr>
              <a:defRPr/>
            </a:pPr>
            <a:fld id="{FB96A6F3-21FB-4D68-B526-5404B4C85F47}" type="slidenum">
              <a:rPr lang="en-US" smtClean="0"/>
              <a:pPr>
                <a:defRPr/>
              </a:pPr>
              <a:t>29</a:t>
            </a:fld>
            <a:endParaRPr lang="es-US" dirty="0"/>
          </a:p>
        </p:txBody>
      </p:sp>
    </p:spTree>
    <p:custDataLst>
      <p:tags r:id="rId1"/>
    </p:custDataLst>
    <p:extLst>
      <p:ext uri="{BB962C8B-B14F-4D97-AF65-F5344CB8AC3E}">
        <p14:creationId xmlns:p14="http://schemas.microsoft.com/office/powerpoint/2010/main" val="51955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a:spLocks noGrp="1"/>
          </p:cNvSpPr>
          <p:nvPr>
            <p:ph type="title"/>
          </p:nvPr>
        </p:nvSpPr>
        <p:spPr/>
        <p:txBody>
          <a:bodyPr>
            <a:normAutofit fontScale="90000"/>
          </a:bodyPr>
          <a:lstStyle/>
          <a:p>
            <a:r>
              <a:rPr lang="es-US" noProof="0" dirty="0" smtClean="0"/>
              <a:t>Lección 1 - Panorama general de la Coordinación </a:t>
            </a:r>
            <a:br>
              <a:rPr lang="es-US" noProof="0" dirty="0" smtClean="0"/>
            </a:br>
            <a:r>
              <a:rPr lang="es-US" noProof="0" dirty="0" smtClean="0"/>
              <a:t>de Beneficios</a:t>
            </a:r>
            <a:endParaRPr lang="es-US" noProof="0" dirty="0"/>
          </a:p>
        </p:txBody>
      </p:sp>
      <p:sp>
        <p:nvSpPr>
          <p:cNvPr id="14339" name="Content Placeholder 1"/>
          <p:cNvSpPr>
            <a:spLocks noGrp="1"/>
          </p:cNvSpPr>
          <p:nvPr>
            <p:ph idx="1"/>
          </p:nvPr>
        </p:nvSpPr>
        <p:spPr/>
        <p:txBody>
          <a:bodyPr/>
          <a:lstStyle/>
          <a:p>
            <a:r>
              <a:rPr lang="es-US" noProof="0" dirty="0" smtClean="0"/>
              <a:t>Coordinación de Beneficios </a:t>
            </a:r>
          </a:p>
          <a:p>
            <a:r>
              <a:rPr lang="es-US" noProof="0" dirty="0" smtClean="0"/>
              <a:t>Medicare como Pagador Primario</a:t>
            </a:r>
          </a:p>
          <a:p>
            <a:r>
              <a:rPr lang="es-US" noProof="0" dirty="0" smtClean="0"/>
              <a:t>Medicare Pagador Secundario </a:t>
            </a:r>
          </a:p>
          <a:p>
            <a:endParaRPr lang="es-US" noProof="0" dirty="0" smtClean="0"/>
          </a:p>
          <a:p>
            <a:endParaRPr lang="es-US" noProof="0" dirty="0" smtClean="0"/>
          </a:p>
          <a:p>
            <a:endParaRPr lang="es-US" noProof="0" dirty="0" smtClean="0"/>
          </a:p>
          <a:p>
            <a:pPr lvl="1"/>
            <a:endParaRPr lang="es-US" noProof="0" dirty="0" smtClean="0"/>
          </a:p>
          <a:p>
            <a:pPr lvl="1"/>
            <a:endParaRPr lang="es-US" noProof="0" dirty="0" smtClean="0"/>
          </a:p>
          <a:p>
            <a:endParaRPr lang="es-US" noProof="0" dirty="0" smtClean="0"/>
          </a:p>
        </p:txBody>
      </p:sp>
      <p:sp>
        <p:nvSpPr>
          <p:cNvPr id="8" name="Date Placeholder 1"/>
          <p:cNvSpPr>
            <a:spLocks noGrp="1"/>
          </p:cNvSpPr>
          <p:nvPr>
            <p:ph type="dt" sz="half" idx="2"/>
          </p:nvPr>
        </p:nvSpPr>
        <p:spPr/>
        <p:txBody>
          <a:bodyPr/>
          <a:lstStyle/>
          <a:p>
            <a:r>
              <a:rPr dirty="0" smtClean="0"/>
              <a:t>1/mayo/2015</a:t>
            </a:r>
            <a:endParaRPr lang="es-US" dirty="0"/>
          </a:p>
        </p:txBody>
      </p:sp>
      <p:sp>
        <p:nvSpPr>
          <p:cNvPr id="9"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3" name="Slide Number Placeholder 3"/>
          <p:cNvSpPr>
            <a:spLocks noGrp="1"/>
          </p:cNvSpPr>
          <p:nvPr>
            <p:ph type="sldNum" sz="quarter" idx="4"/>
          </p:nvPr>
        </p:nvSpPr>
        <p:spPr/>
        <p:txBody>
          <a:bodyPr/>
          <a:lstStyle/>
          <a:p>
            <a:pPr algn="r"/>
            <a:fld id="{FB96A6F3-21FB-4D68-B526-5404B4C85F47}" type="slidenum">
              <a:rPr lang="en-US" smtClean="0"/>
              <a:pPr algn="r"/>
              <a:t>3</a:t>
            </a:fld>
            <a:endParaRPr lang="es-US" dirty="0"/>
          </a:p>
        </p:txBody>
      </p:sp>
    </p:spTree>
    <p:custDataLst>
      <p:tags r:id="rId1"/>
    </p:custDataLst>
    <p:extLst>
      <p:ext uri="{BB962C8B-B14F-4D97-AF65-F5344CB8AC3E}">
        <p14:creationId xmlns:p14="http://schemas.microsoft.com/office/powerpoint/2010/main" val="100929786"/>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PQuestion"/>
          <p:cNvSpPr>
            <a:spLocks noGrp="1"/>
          </p:cNvSpPr>
          <p:nvPr>
            <p:ph type="title"/>
          </p:nvPr>
        </p:nvSpPr>
        <p:spPr/>
        <p:txBody>
          <a:bodyPr>
            <a:normAutofit/>
          </a:bodyPr>
          <a:lstStyle/>
          <a:p>
            <a:pPr>
              <a:spcBef>
                <a:spcPts val="568"/>
              </a:spcBef>
            </a:pPr>
            <a:r>
              <a:rPr lang="es-US" sz="3600" b="1" noProof="0" dirty="0" smtClean="0"/>
              <a:t>Compruebe su conocimiento— Pregunta 3</a:t>
            </a:r>
            <a:endParaRPr lang="es-US" sz="3600" b="1" noProof="0" dirty="0"/>
          </a:p>
        </p:txBody>
      </p:sp>
      <p:sp>
        <p:nvSpPr>
          <p:cNvPr id="30725" name="TextBox 6"/>
          <p:cNvSpPr txBox="1">
            <a:spLocks noChangeArrowheads="1"/>
          </p:cNvSpPr>
          <p:nvPr/>
        </p:nvSpPr>
        <p:spPr bwMode="auto">
          <a:xfrm>
            <a:off x="381000" y="1447800"/>
            <a:ext cx="4114800" cy="4154984"/>
          </a:xfrm>
          <a:prstGeom prst="rect">
            <a:avLst/>
          </a:prstGeom>
          <a:noFill/>
          <a:ln w="9525">
            <a:noFill/>
            <a:miter lim="800000"/>
            <a:headEnd/>
            <a:tailEnd/>
          </a:ln>
        </p:spPr>
        <p:txBody>
          <a:bodyPr wrap="square">
            <a:spAutoFit/>
          </a:bodyPr>
          <a:lstStyle/>
          <a:p>
            <a:r>
              <a:rPr lang="en-US" sz="2400" dirty="0"/>
              <a:t>¿Quién paga primero la factura de John? Tiene 34 años. Padece una Enfermedad Renal en Etapa Final, tiene cobertura de la Ley Ómnibus Consolidada de Reconciliación Presupuestaria (COBRA), y hace 8 meses que está inscrito en Medicare.</a:t>
            </a:r>
          </a:p>
          <a:p>
            <a:endParaRPr lang="es-US" sz="2400" dirty="0"/>
          </a:p>
          <a:p>
            <a:pPr marL="457200" lvl="0" indent="-457200">
              <a:buFont typeface="+mj-lt"/>
              <a:buAutoNum type="alphaLcPeriod"/>
            </a:pPr>
            <a:r>
              <a:rPr lang="en-US" sz="2400" dirty="0" smtClean="0"/>
              <a:t>Medicare</a:t>
            </a:r>
          </a:p>
          <a:p>
            <a:pPr marL="457200" lvl="0" indent="-457200">
              <a:buFont typeface="+mj-lt"/>
              <a:buAutoNum type="alphaLcPeriod"/>
            </a:pPr>
            <a:r>
              <a:rPr lang="en-US" sz="2400" dirty="0" smtClean="0"/>
              <a:t>COBRA</a:t>
            </a:r>
            <a:r>
              <a:rPr sz="2400" dirty="0" smtClean="0"/>
              <a:t> </a:t>
            </a:r>
            <a:endParaRPr lang="es-US" sz="2400" dirty="0">
              <a:solidFill>
                <a:prstClr val="black"/>
              </a:solidFill>
            </a:endParaRPr>
          </a:p>
        </p:txBody>
      </p:sp>
      <p:sp>
        <p:nvSpPr>
          <p:cNvPr id="10" name="Rounded Rectangle 9" descr="Correct answer indicator" title="Red oval indicating correct answer"/>
          <p:cNvSpPr/>
          <p:nvPr/>
        </p:nvSpPr>
        <p:spPr>
          <a:xfrm>
            <a:off x="444500" y="5172700"/>
            <a:ext cx="1920765" cy="5334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dirty="0"/>
          </a:p>
        </p:txBody>
      </p:sp>
      <p:sp>
        <p:nvSpPr>
          <p:cNvPr id="7" name="Date Placeholder 4"/>
          <p:cNvSpPr>
            <a:spLocks noGrp="1"/>
          </p:cNvSpPr>
          <p:nvPr>
            <p:ph type="dt" sz="half" idx="2"/>
          </p:nvPr>
        </p:nvSpPr>
        <p:spPr>
          <a:prstGeom prst="rect">
            <a:avLst/>
          </a:prstGeom>
        </p:spPr>
        <p:txBody>
          <a:bodyPr/>
          <a:lstStyle/>
          <a:p>
            <a:r>
              <a:rPr dirty="0" smtClean="0"/>
              <a:t>1/mayo/2015</a:t>
            </a:r>
            <a:endParaRPr lang="es-US" dirty="0"/>
          </a:p>
        </p:txBody>
      </p:sp>
      <p:sp>
        <p:nvSpPr>
          <p:cNvPr id="8" name="Footer Placeholder 5"/>
          <p:cNvSpPr>
            <a:spLocks noGrp="1"/>
          </p:cNvSpPr>
          <p:nvPr>
            <p:ph type="ftr" sz="quarter" idx="3"/>
          </p:nvPr>
        </p:nvSpPr>
        <p:spPr>
          <a:prstGeom prst="rect">
            <a:avLst/>
          </a:prstGeom>
        </p:spPr>
        <p:txBody>
          <a:bodyPr/>
          <a:lstStyle/>
          <a:p>
            <a:pPr algn="ctr"/>
            <a:r>
              <a:rPr dirty="0" smtClean="0"/>
              <a:t>Coordinación de Beneficios</a:t>
            </a:r>
            <a:endParaRPr lang="es-US" dirty="0"/>
          </a:p>
        </p:txBody>
      </p:sp>
      <p:sp>
        <p:nvSpPr>
          <p:cNvPr id="9" name="Slide Number Placeholder 1"/>
          <p:cNvSpPr>
            <a:spLocks noGrp="1"/>
          </p:cNvSpPr>
          <p:nvPr>
            <p:ph type="sldNum" sz="quarter" idx="4"/>
          </p:nvPr>
        </p:nvSpPr>
        <p:spPr>
          <a:prstGeom prst="rect">
            <a:avLst/>
          </a:prstGeom>
        </p:spPr>
        <p:txBody>
          <a:bodyPr/>
          <a:lstStyle/>
          <a:p>
            <a:pPr algn="r"/>
            <a:fld id="{78C0CC3C-85F1-4D86-9B70-8D9F8B17F046}" type="slidenum">
              <a:rPr lang="en-US" smtClean="0"/>
              <a:pPr algn="r"/>
              <a:t>30</a:t>
            </a:fld>
            <a:endParaRPr lang="es-US" dirty="0"/>
          </a:p>
        </p:txBody>
      </p:sp>
    </p:spTree>
    <p:custDataLst>
      <p:tags r:id="rId1"/>
    </p:custDataLst>
    <p:extLst>
      <p:ext uri="{BB962C8B-B14F-4D97-AF65-F5344CB8AC3E}">
        <p14:creationId xmlns:p14="http://schemas.microsoft.com/office/powerpoint/2010/main" val="3194291775"/>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p:cNvSpPr>
            <a:spLocks noGrp="1"/>
          </p:cNvSpPr>
          <p:nvPr>
            <p:ph type="title"/>
          </p:nvPr>
        </p:nvSpPr>
        <p:spPr/>
        <p:txBody>
          <a:bodyPr>
            <a:noAutofit/>
          </a:bodyPr>
          <a:lstStyle/>
          <a:p>
            <a:pPr eaLnBrk="1" hangingPunct="1">
              <a:defRPr/>
            </a:pPr>
            <a:r>
              <a:rPr lang="es-US" b="1" noProof="0" dirty="0" smtClean="0"/>
              <a:t>Lección 3— Medicare Parte D </a:t>
            </a:r>
            <a:r>
              <a:rPr lang="es-US" noProof="0" dirty="0" smtClean="0"/>
              <a:t/>
            </a:r>
            <a:br>
              <a:rPr lang="es-US" noProof="0" dirty="0" smtClean="0"/>
            </a:br>
            <a:r>
              <a:rPr lang="es-US" b="1" noProof="0" dirty="0" smtClean="0"/>
              <a:t>Coordinación de Beneficios </a:t>
            </a:r>
            <a:endParaRPr lang="es-US" b="1" noProof="0" dirty="0"/>
          </a:p>
        </p:txBody>
      </p:sp>
      <p:sp>
        <p:nvSpPr>
          <p:cNvPr id="14339" name="Content Placeholder 1"/>
          <p:cNvSpPr>
            <a:spLocks noGrp="1"/>
          </p:cNvSpPr>
          <p:nvPr>
            <p:ph idx="1"/>
          </p:nvPr>
        </p:nvSpPr>
        <p:spPr/>
        <p:txBody>
          <a:bodyPr/>
          <a:lstStyle/>
          <a:p>
            <a:pPr marL="365760" indent="-365760" eaLnBrk="1" hangingPunct="1">
              <a:spcBef>
                <a:spcPts val="600"/>
              </a:spcBef>
              <a:buFont typeface="Wingdings" panose="05000000000000000000" pitchFamily="2" charset="2"/>
              <a:buChar char="§"/>
            </a:pPr>
            <a:r>
              <a:rPr lang="es-US" sz="3200" noProof="0" dirty="0" smtClean="0"/>
              <a:t>Coordinación de beneficios para medicamentos recetados</a:t>
            </a:r>
          </a:p>
          <a:p>
            <a:pPr marL="365760" indent="-365760" eaLnBrk="1" hangingPunct="1">
              <a:spcBef>
                <a:spcPts val="600"/>
              </a:spcBef>
              <a:buFont typeface="Wingdings" panose="05000000000000000000" pitchFamily="2" charset="2"/>
              <a:buChar char="§"/>
            </a:pPr>
            <a:r>
              <a:rPr lang="es-US" sz="3200" noProof="0" dirty="0" smtClean="0"/>
              <a:t>Otros pagadores posibles</a:t>
            </a:r>
          </a:p>
          <a:p>
            <a:pPr marL="365760" indent="-365760">
              <a:spcBef>
                <a:spcPts val="600"/>
              </a:spcBef>
              <a:buFont typeface="Wingdings" panose="05000000000000000000" pitchFamily="2" charset="2"/>
              <a:buChar char="§"/>
            </a:pPr>
            <a:r>
              <a:rPr lang="es-US" sz="3200" noProof="0" dirty="0" smtClean="0"/>
              <a:t>Cuando la Parte D paga en primer lugar</a:t>
            </a:r>
          </a:p>
          <a:p>
            <a:pPr marL="0" indent="0" eaLnBrk="1" hangingPunct="1">
              <a:spcBef>
                <a:spcPct val="0"/>
              </a:spcBef>
              <a:buNone/>
            </a:pPr>
            <a:endParaRPr lang="es-US" sz="3200" noProof="0" dirty="0" smtClean="0">
              <a:cs typeface="Arial" charset="0"/>
            </a:endParaRPr>
          </a:p>
          <a:p>
            <a:pPr marL="914400" lvl="1" indent="-457200" eaLnBrk="1" hangingPunct="1">
              <a:buFont typeface="Arial" charset="0"/>
              <a:buNone/>
            </a:pPr>
            <a:endParaRPr lang="es-US" sz="2000" noProof="0" dirty="0" smtClean="0">
              <a:latin typeface="Arial" charset="0"/>
              <a:cs typeface="Arial" charset="0"/>
            </a:endParaRPr>
          </a:p>
          <a:p>
            <a:pPr marL="914400" lvl="1" indent="-457200" eaLnBrk="1" hangingPunct="1">
              <a:buFont typeface="Calibri" pitchFamily="34" charset="0"/>
              <a:buAutoNum type="alphaUcPeriod"/>
            </a:pPr>
            <a:endParaRPr lang="es-US" sz="2000" noProof="0" dirty="0" smtClean="0">
              <a:latin typeface="Arial" charset="0"/>
              <a:cs typeface="Arial" charset="0"/>
            </a:endParaRPr>
          </a:p>
          <a:p>
            <a:pPr eaLnBrk="1" hangingPunct="1"/>
            <a:endParaRPr lang="es-US" noProof="0" dirty="0" smtClean="0">
              <a:cs typeface="Arial" charset="0"/>
            </a:endParaRPr>
          </a:p>
        </p:txBody>
      </p:sp>
      <p:sp>
        <p:nvSpPr>
          <p:cNvPr id="4" name="Date Placeholder 4"/>
          <p:cNvSpPr>
            <a:spLocks noGrp="1"/>
          </p:cNvSpPr>
          <p:nvPr>
            <p:ph type="dt" sz="half" idx="2"/>
          </p:nvPr>
        </p:nvSpPr>
        <p:spPr>
          <a:prstGeom prst="rect">
            <a:avLst/>
          </a:prstGeom>
        </p:spPr>
        <p:txBody>
          <a:bodyPr/>
          <a:lstStyle/>
          <a:p>
            <a:r>
              <a:rPr dirty="0" smtClean="0"/>
              <a:t>1/mayo/2014</a:t>
            </a:r>
            <a:endParaRPr lang="es-US" dirty="0"/>
          </a:p>
        </p:txBody>
      </p:sp>
      <p:sp>
        <p:nvSpPr>
          <p:cNvPr id="5" name="Footer Placeholder 5"/>
          <p:cNvSpPr>
            <a:spLocks noGrp="1"/>
          </p:cNvSpPr>
          <p:nvPr>
            <p:ph type="ftr" sz="quarter" idx="3"/>
          </p:nvPr>
        </p:nvSpPr>
        <p:spPr>
          <a:prstGeom prst="rect">
            <a:avLst/>
          </a:prstGeom>
        </p:spPr>
        <p:txBody>
          <a:bodyPr/>
          <a:lstStyle/>
          <a:p>
            <a:pPr algn="ctr"/>
            <a:r>
              <a:rPr dirty="0" smtClean="0"/>
              <a:t>Coordinación de Beneficios</a:t>
            </a:r>
            <a:endParaRPr lang="es-US" dirty="0"/>
          </a:p>
        </p:txBody>
      </p:sp>
      <p:sp>
        <p:nvSpPr>
          <p:cNvPr id="6" name="Slide Number Placeholder 1"/>
          <p:cNvSpPr>
            <a:spLocks noGrp="1"/>
          </p:cNvSpPr>
          <p:nvPr>
            <p:ph type="sldNum" sz="quarter" idx="4"/>
          </p:nvPr>
        </p:nvSpPr>
        <p:spPr>
          <a:prstGeom prst="rect">
            <a:avLst/>
          </a:prstGeom>
        </p:spPr>
        <p:txBody>
          <a:bodyPr/>
          <a:lstStyle/>
          <a:p>
            <a:pPr algn="r"/>
            <a:fld id="{78C0CC3C-85F1-4D86-9B70-8D9F8B17F046}" type="slidenum">
              <a:rPr lang="en-US" smtClean="0"/>
              <a:pPr algn="r"/>
              <a:t>31</a:t>
            </a:fld>
            <a:endParaRPr lang="es-US" dirty="0"/>
          </a:p>
        </p:txBody>
      </p:sp>
    </p:spTree>
    <p:custDataLst>
      <p:tags r:id="rId1"/>
    </p:custDataLst>
    <p:extLst>
      <p:ext uri="{BB962C8B-B14F-4D97-AF65-F5344CB8AC3E}">
        <p14:creationId xmlns:p14="http://schemas.microsoft.com/office/powerpoint/2010/main" val="27266680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p:txBody>
          <a:bodyPr>
            <a:normAutofit fontScale="90000"/>
          </a:bodyPr>
          <a:lstStyle/>
          <a:p>
            <a:pPr eaLnBrk="1" hangingPunct="1"/>
            <a:r>
              <a:rPr lang="es-US" noProof="0" dirty="0" smtClean="0"/>
              <a:t>Coordinación de beneficios para </a:t>
            </a:r>
            <a:br>
              <a:rPr lang="es-US" noProof="0" dirty="0" smtClean="0"/>
            </a:br>
            <a:r>
              <a:rPr lang="es-US" noProof="0" dirty="0" smtClean="0"/>
              <a:t>medicamentos recetados</a:t>
            </a:r>
          </a:p>
        </p:txBody>
      </p:sp>
      <p:sp>
        <p:nvSpPr>
          <p:cNvPr id="28675" name="Rectangle 3"/>
          <p:cNvSpPr>
            <a:spLocks noGrp="1" noChangeArrowheads="1"/>
          </p:cNvSpPr>
          <p:nvPr>
            <p:ph idx="1"/>
          </p:nvPr>
        </p:nvSpPr>
        <p:spPr>
          <a:xfrm>
            <a:off x="457200" y="1371600"/>
            <a:ext cx="8305800" cy="4754563"/>
          </a:xfrm>
        </p:spPr>
        <p:txBody>
          <a:bodyPr/>
          <a:lstStyle/>
          <a:p>
            <a:pPr marL="365760" indent="-365760" eaLnBrk="1" hangingPunct="1">
              <a:spcBef>
                <a:spcPts val="600"/>
              </a:spcBef>
            </a:pPr>
            <a:r>
              <a:rPr lang="es-US" sz="3000" noProof="0" dirty="0" smtClean="0"/>
              <a:t>Garantiza que los planes Medicare Parte D paguen correctamente</a:t>
            </a:r>
          </a:p>
          <a:p>
            <a:pPr marL="365760" indent="-365760" eaLnBrk="1" hangingPunct="1">
              <a:spcBef>
                <a:spcPts val="600"/>
              </a:spcBef>
            </a:pPr>
            <a:r>
              <a:rPr lang="es-US" sz="3000" noProof="0" dirty="0" smtClean="0"/>
              <a:t>El plan Medicare Parte D en general paga primero </a:t>
            </a:r>
          </a:p>
          <a:p>
            <a:pPr marL="365760" indent="-365760" eaLnBrk="1" hangingPunct="1">
              <a:spcBef>
                <a:spcPts val="600"/>
              </a:spcBef>
            </a:pPr>
            <a:r>
              <a:rPr lang="es-US" sz="3000" noProof="0" dirty="0" smtClean="0"/>
              <a:t>Si Medicare es el pagador secundario</a:t>
            </a:r>
          </a:p>
          <a:p>
            <a:pPr marL="640080" lvl="1" indent="-274320" eaLnBrk="1" hangingPunct="1">
              <a:spcBef>
                <a:spcPts val="600"/>
              </a:spcBef>
            </a:pPr>
            <a:r>
              <a:rPr lang="es-US" sz="2800" noProof="0" dirty="0" smtClean="0"/>
              <a:t>El plan Parte D rechaza las reclamaciones primarias </a:t>
            </a:r>
          </a:p>
          <a:p>
            <a:pPr marL="640080" lvl="1" indent="-274320" eaLnBrk="1" hangingPunct="1">
              <a:spcBef>
                <a:spcPts val="600"/>
              </a:spcBef>
            </a:pPr>
            <a:r>
              <a:rPr lang="es-US" sz="2800" noProof="0" dirty="0" smtClean="0"/>
              <a:t>El plan Parte D puede realizar un pago condicional</a:t>
            </a:r>
          </a:p>
          <a:p>
            <a:pPr marL="977900" lvl="2" indent="-347663" eaLnBrk="1" hangingPunct="1">
              <a:spcBef>
                <a:spcPts val="600"/>
              </a:spcBef>
            </a:pPr>
            <a:r>
              <a:rPr lang="es-US" sz="2400" noProof="0" dirty="0" smtClean="0"/>
              <a:t>Para alivianar la carga monetaria del afiliado</a:t>
            </a:r>
          </a:p>
          <a:p>
            <a:pPr marL="977900" lvl="2" indent="-347663" eaLnBrk="1" hangingPunct="1">
              <a:spcBef>
                <a:spcPts val="600"/>
              </a:spcBef>
            </a:pPr>
            <a:r>
              <a:rPr lang="es-US" sz="2400" noProof="0" dirty="0" smtClean="0"/>
              <a:t>Se reembolsa a Medicare y se notifica al Centro de Recuperación y Coordinación de Beneficios</a:t>
            </a:r>
          </a:p>
        </p:txBody>
      </p:sp>
      <p:sp>
        <p:nvSpPr>
          <p:cNvPr id="7" name="Date Placeholder 4"/>
          <p:cNvSpPr>
            <a:spLocks noGrp="1"/>
          </p:cNvSpPr>
          <p:nvPr>
            <p:ph type="dt" sz="half" idx="2"/>
          </p:nvPr>
        </p:nvSpPr>
        <p:spPr/>
        <p:txBody>
          <a:bodyPr/>
          <a:lstStyle/>
          <a:p>
            <a:r>
              <a:rPr dirty="0" smtClean="0"/>
              <a:t>1/mayo/2014</a:t>
            </a:r>
            <a:endParaRPr lang="es-US" dirty="0"/>
          </a:p>
        </p:txBody>
      </p:sp>
      <p:sp>
        <p:nvSpPr>
          <p:cNvPr id="9" name="Footer Placeholder 5"/>
          <p:cNvSpPr>
            <a:spLocks noGrp="1"/>
          </p:cNvSpPr>
          <p:nvPr>
            <p:ph type="ftr" sz="quarter" idx="3"/>
          </p:nvPr>
        </p:nvSpPr>
        <p:spPr/>
        <p:txBody>
          <a:bodyPr/>
          <a:lstStyle/>
          <a:p>
            <a:pPr algn="ctr"/>
            <a:r>
              <a:rPr dirty="0" smtClean="0"/>
              <a:t>Coordinación de Beneficios</a:t>
            </a:r>
            <a:endParaRPr lang="es-US" dirty="0"/>
          </a:p>
        </p:txBody>
      </p:sp>
      <p:sp>
        <p:nvSpPr>
          <p:cNvPr id="10" name="Slide Number Placeholder 1"/>
          <p:cNvSpPr>
            <a:spLocks noGrp="1"/>
          </p:cNvSpPr>
          <p:nvPr>
            <p:ph type="sldNum" sz="quarter" idx="4"/>
          </p:nvPr>
        </p:nvSpPr>
        <p:spPr/>
        <p:txBody>
          <a:bodyPr/>
          <a:lstStyle/>
          <a:p>
            <a:pPr algn="r"/>
            <a:fld id="{78C0CC3C-85F1-4D86-9B70-8D9F8B17F046}" type="slidenum">
              <a:rPr lang="en-US" smtClean="0"/>
              <a:pPr algn="r"/>
              <a:t>32</a:t>
            </a:fld>
            <a:endParaRPr lang="es-US" sz="700" dirty="0"/>
          </a:p>
        </p:txBody>
      </p:sp>
    </p:spTree>
    <p:custDataLst>
      <p:tags r:id="rId1"/>
    </p:custDataLst>
    <p:extLst>
      <p:ext uri="{BB962C8B-B14F-4D97-AF65-F5344CB8AC3E}">
        <p14:creationId xmlns:p14="http://schemas.microsoft.com/office/powerpoint/2010/main" val="3977133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3"/>
          <p:cNvSpPr>
            <a:spLocks noGrp="1" noChangeArrowheads="1"/>
          </p:cNvSpPr>
          <p:nvPr>
            <p:ph sz="half" idx="1"/>
          </p:nvPr>
        </p:nvSpPr>
        <p:spPr>
          <a:xfrm>
            <a:off x="220710" y="1229706"/>
            <a:ext cx="4267200" cy="4889500"/>
          </a:xfrm>
        </p:spPr>
        <p:txBody>
          <a:bodyPr rtlCol="0">
            <a:noAutofit/>
          </a:bodyPr>
          <a:lstStyle/>
          <a:p>
            <a:pPr marL="0" indent="0" eaLnBrk="1" fontAlgn="auto" hangingPunct="1">
              <a:spcBef>
                <a:spcPts val="300"/>
              </a:spcBef>
              <a:spcAft>
                <a:spcPts val="0"/>
              </a:spcAft>
              <a:buNone/>
              <a:defRPr/>
            </a:pPr>
            <a:r>
              <a:rPr lang="es-US" sz="2000" b="1" noProof="0" dirty="0" smtClean="0"/>
              <a:t>Planes de Salud Grupal de Empleadores</a:t>
            </a:r>
          </a:p>
          <a:p>
            <a:pPr>
              <a:spcBef>
                <a:spcPts val="300"/>
              </a:spcBef>
              <a:buClrTx/>
              <a:defRPr/>
            </a:pPr>
            <a:r>
              <a:rPr lang="es-US" sz="2000" noProof="0" dirty="0" smtClean="0"/>
              <a:t>Jubilado</a:t>
            </a:r>
          </a:p>
          <a:p>
            <a:pPr>
              <a:spcBef>
                <a:spcPts val="300"/>
              </a:spcBef>
              <a:buClrTx/>
              <a:defRPr/>
            </a:pPr>
            <a:r>
              <a:rPr lang="es-US" sz="2000" noProof="0" dirty="0" smtClean="0"/>
              <a:t>Empleado activo</a:t>
            </a:r>
          </a:p>
          <a:p>
            <a:pPr>
              <a:spcBef>
                <a:spcPts val="300"/>
              </a:spcBef>
              <a:buClrTx/>
              <a:defRPr/>
            </a:pPr>
            <a:r>
              <a:rPr lang="es-US" sz="2000" noProof="0" dirty="0" smtClean="0"/>
              <a:t>Ley Ómnibus Consolidada de Reconciliación Presupuestaria</a:t>
            </a:r>
          </a:p>
          <a:p>
            <a:pPr marL="0" indent="0">
              <a:spcBef>
                <a:spcPts val="300"/>
              </a:spcBef>
              <a:buNone/>
              <a:defRPr/>
            </a:pPr>
            <a:r>
              <a:rPr lang="es-US" sz="2000" b="1" noProof="0" dirty="0" smtClean="0"/>
              <a:t>Estado</a:t>
            </a:r>
          </a:p>
          <a:p>
            <a:pPr>
              <a:spcBef>
                <a:spcPts val="300"/>
              </a:spcBef>
              <a:buClrTx/>
              <a:defRPr/>
            </a:pPr>
            <a:r>
              <a:rPr lang="es-US" sz="2000" noProof="0" dirty="0" smtClean="0"/>
              <a:t>Programas </a:t>
            </a:r>
            <a:r>
              <a:rPr lang="es-US" sz="2000" noProof="0" dirty="0" err="1" smtClean="0"/>
              <a:t>Medicaid</a:t>
            </a:r>
            <a:endParaRPr lang="es-US" sz="2000" noProof="0" dirty="0" smtClean="0"/>
          </a:p>
          <a:p>
            <a:pPr>
              <a:spcBef>
                <a:spcPts val="300"/>
              </a:spcBef>
              <a:buClrTx/>
              <a:defRPr/>
            </a:pPr>
            <a:r>
              <a:rPr lang="es-US" sz="2000" noProof="0" dirty="0" smtClean="0"/>
              <a:t>Programas Estatales de</a:t>
            </a:r>
            <a:br>
              <a:rPr lang="es-US" sz="2000" noProof="0" dirty="0" smtClean="0"/>
            </a:br>
            <a:r>
              <a:rPr lang="es-US" sz="2000" noProof="0" dirty="0" smtClean="0"/>
              <a:t>Ayuda para Farmacias </a:t>
            </a:r>
          </a:p>
          <a:p>
            <a:pPr>
              <a:spcBef>
                <a:spcPts val="300"/>
              </a:spcBef>
              <a:buClrTx/>
              <a:defRPr/>
            </a:pPr>
            <a:r>
              <a:rPr lang="es-US" sz="2000" noProof="0" dirty="0" smtClean="0"/>
              <a:t>Seguro de Accidentes del Trabajo</a:t>
            </a:r>
          </a:p>
          <a:p>
            <a:pPr marL="0" indent="0" eaLnBrk="1" fontAlgn="auto" hangingPunct="1">
              <a:spcBef>
                <a:spcPts val="300"/>
              </a:spcBef>
              <a:spcAft>
                <a:spcPts val="0"/>
              </a:spcAft>
              <a:buNone/>
              <a:defRPr/>
            </a:pPr>
            <a:endParaRPr lang="es-US" sz="2000" noProof="0" dirty="0" smtClean="0"/>
          </a:p>
        </p:txBody>
      </p:sp>
      <p:sp>
        <p:nvSpPr>
          <p:cNvPr id="25605" name="Rectangle 4"/>
          <p:cNvSpPr>
            <a:spLocks noGrp="1" noChangeArrowheads="1"/>
          </p:cNvSpPr>
          <p:nvPr>
            <p:ph sz="half" idx="2"/>
          </p:nvPr>
        </p:nvSpPr>
        <p:spPr>
          <a:xfrm>
            <a:off x="4495800" y="1229706"/>
            <a:ext cx="4648200" cy="4889500"/>
          </a:xfrm>
        </p:spPr>
        <p:txBody>
          <a:bodyPr>
            <a:noAutofit/>
          </a:bodyPr>
          <a:lstStyle/>
          <a:p>
            <a:pPr marL="0" indent="0">
              <a:spcBef>
                <a:spcPts val="300"/>
              </a:spcBef>
              <a:buNone/>
              <a:defRPr/>
            </a:pPr>
            <a:r>
              <a:rPr lang="es-US" sz="2000" b="1" noProof="0" dirty="0" smtClean="0"/>
              <a:t>Estatal</a:t>
            </a:r>
          </a:p>
          <a:p>
            <a:pPr>
              <a:spcBef>
                <a:spcPts val="300"/>
              </a:spcBef>
              <a:buClrTx/>
              <a:defRPr/>
            </a:pPr>
            <a:r>
              <a:rPr lang="es-US" sz="2000" noProof="0" dirty="0" smtClean="0"/>
              <a:t>Medicare Parte A o Parte B</a:t>
            </a:r>
          </a:p>
          <a:p>
            <a:pPr>
              <a:spcBef>
                <a:spcPts val="300"/>
              </a:spcBef>
              <a:buClrTx/>
              <a:defRPr/>
            </a:pPr>
            <a:r>
              <a:rPr lang="es-US" sz="2000" noProof="0" dirty="0" smtClean="0"/>
              <a:t>Programa Federal de Enfermedad Pulmonar Minera</a:t>
            </a:r>
          </a:p>
          <a:p>
            <a:pPr>
              <a:spcBef>
                <a:spcPts val="300"/>
              </a:spcBef>
              <a:buClrTx/>
              <a:defRPr/>
            </a:pPr>
            <a:r>
              <a:rPr lang="es-US" sz="2000" noProof="0" dirty="0" smtClean="0"/>
              <a:t>Servicio de Salud Indígena</a:t>
            </a:r>
          </a:p>
          <a:p>
            <a:pPr>
              <a:spcBef>
                <a:spcPts val="300"/>
              </a:spcBef>
              <a:buClrTx/>
              <a:defRPr/>
            </a:pPr>
            <a:r>
              <a:rPr lang="es-US" sz="2000" noProof="0" dirty="0" smtClean="0"/>
              <a:t>Asuntos de los Veteranos</a:t>
            </a:r>
          </a:p>
          <a:p>
            <a:pPr>
              <a:spcBef>
                <a:spcPts val="300"/>
              </a:spcBef>
              <a:buClrTx/>
              <a:defRPr/>
            </a:pPr>
            <a:r>
              <a:rPr lang="es-US" sz="2000" noProof="0" dirty="0" smtClean="0"/>
              <a:t>TRICARE </a:t>
            </a:r>
            <a:r>
              <a:rPr lang="es-US" sz="2000" noProof="0" dirty="0" err="1" smtClean="0"/>
              <a:t>for</a:t>
            </a:r>
            <a:r>
              <a:rPr lang="es-US" sz="2000" noProof="0" dirty="0" smtClean="0"/>
              <a:t> </a:t>
            </a:r>
            <a:r>
              <a:rPr lang="es-US" sz="2000" noProof="0" dirty="0" err="1" smtClean="0"/>
              <a:t>Life</a:t>
            </a:r>
            <a:endParaRPr lang="es-US" sz="2000" noProof="0" dirty="0" smtClean="0"/>
          </a:p>
          <a:p>
            <a:pPr>
              <a:spcBef>
                <a:spcPts val="300"/>
              </a:spcBef>
              <a:buClrTx/>
              <a:defRPr/>
            </a:pPr>
            <a:r>
              <a:rPr lang="es-US" sz="2000" noProof="0" dirty="0" smtClean="0"/>
              <a:t>Programas de Asistencia para Medicamentos contra el SIDA </a:t>
            </a:r>
          </a:p>
          <a:p>
            <a:pPr marL="0" indent="0">
              <a:spcBef>
                <a:spcPts val="300"/>
              </a:spcBef>
              <a:buNone/>
              <a:defRPr/>
            </a:pPr>
            <a:r>
              <a:rPr lang="es-US" sz="2000" b="1" noProof="0" dirty="0" smtClean="0"/>
              <a:t>Otro</a:t>
            </a:r>
          </a:p>
          <a:p>
            <a:pPr>
              <a:spcBef>
                <a:spcPts val="300"/>
              </a:spcBef>
              <a:buClrTx/>
              <a:defRPr/>
            </a:pPr>
            <a:r>
              <a:rPr lang="es-US" sz="2000" noProof="0" dirty="0" smtClean="0"/>
              <a:t>Responsabilidad civil/pública</a:t>
            </a:r>
          </a:p>
          <a:p>
            <a:pPr>
              <a:spcBef>
                <a:spcPts val="300"/>
              </a:spcBef>
              <a:buClrTx/>
              <a:defRPr/>
            </a:pPr>
            <a:r>
              <a:rPr lang="es-US" sz="2000" noProof="0" dirty="0" smtClean="0"/>
              <a:t>Programas de Asistencia para el Paciente </a:t>
            </a:r>
          </a:p>
          <a:p>
            <a:pPr>
              <a:spcBef>
                <a:spcPts val="300"/>
              </a:spcBef>
              <a:buClrTx/>
              <a:defRPr/>
            </a:pPr>
            <a:r>
              <a:rPr lang="es-US" sz="2000" noProof="0" dirty="0" smtClean="0"/>
              <a:t>Organizaciones Benéficas</a:t>
            </a:r>
            <a:endParaRPr lang="es-US" sz="2000" noProof="0" dirty="0"/>
          </a:p>
        </p:txBody>
      </p:sp>
      <p:sp>
        <p:nvSpPr>
          <p:cNvPr id="25602" name="Rectangle 2"/>
          <p:cNvSpPr>
            <a:spLocks noGrp="1" noChangeArrowheads="1"/>
          </p:cNvSpPr>
          <p:nvPr>
            <p:ph type="title"/>
          </p:nvPr>
        </p:nvSpPr>
        <p:spPr>
          <a:xfrm>
            <a:off x="0" y="0"/>
            <a:ext cx="9144000" cy="1186210"/>
          </a:xfrm>
        </p:spPr>
        <p:txBody>
          <a:bodyPr>
            <a:normAutofit fontScale="90000"/>
          </a:bodyPr>
          <a:lstStyle/>
          <a:p>
            <a:pPr eaLnBrk="1" hangingPunct="1"/>
            <a:r>
              <a:rPr lang="es-US" noProof="0" dirty="0" smtClean="0"/>
              <a:t>Pagadores posibles de la cobertura de medicamentos</a:t>
            </a:r>
          </a:p>
        </p:txBody>
      </p:sp>
      <p:sp>
        <p:nvSpPr>
          <p:cNvPr id="8" name="Date Placeholder 4"/>
          <p:cNvSpPr>
            <a:spLocks noGrp="1"/>
          </p:cNvSpPr>
          <p:nvPr>
            <p:ph type="dt" sz="half" idx="10"/>
          </p:nvPr>
        </p:nvSpPr>
        <p:spPr/>
        <p:txBody>
          <a:bodyPr/>
          <a:lstStyle/>
          <a:p>
            <a:r>
              <a:rPr dirty="0" smtClean="0"/>
              <a:t>1/mayo/2014</a:t>
            </a:r>
            <a:endParaRPr lang="es-US" dirty="0"/>
          </a:p>
        </p:txBody>
      </p:sp>
      <p:sp>
        <p:nvSpPr>
          <p:cNvPr id="9" name="Footer Placeholder 5"/>
          <p:cNvSpPr>
            <a:spLocks noGrp="1"/>
          </p:cNvSpPr>
          <p:nvPr>
            <p:ph type="ftr" sz="quarter" idx="11"/>
          </p:nvPr>
        </p:nvSpPr>
        <p:spPr/>
        <p:txBody>
          <a:bodyPr/>
          <a:lstStyle/>
          <a:p>
            <a:pPr algn="ctr"/>
            <a:r>
              <a:rPr dirty="0" smtClean="0"/>
              <a:t>Coordinación de Beneficios</a:t>
            </a:r>
            <a:endParaRPr lang="es-US" dirty="0"/>
          </a:p>
        </p:txBody>
      </p:sp>
      <p:sp>
        <p:nvSpPr>
          <p:cNvPr id="10" name="Slide Number Placeholder 1"/>
          <p:cNvSpPr>
            <a:spLocks noGrp="1"/>
          </p:cNvSpPr>
          <p:nvPr>
            <p:ph type="sldNum" sz="quarter" idx="12"/>
          </p:nvPr>
        </p:nvSpPr>
        <p:spPr/>
        <p:txBody>
          <a:bodyPr/>
          <a:lstStyle/>
          <a:p>
            <a:pPr algn="r"/>
            <a:fld id="{78C0CC3C-85F1-4D86-9B70-8D9F8B17F046}" type="slidenum">
              <a:rPr lang="en-US" smtClean="0"/>
              <a:pPr algn="r"/>
              <a:t>33</a:t>
            </a:fld>
            <a:endParaRPr lang="es-US" sz="700" dirty="0"/>
          </a:p>
        </p:txBody>
      </p:sp>
    </p:spTree>
    <p:custDataLst>
      <p:tags r:id="rId1"/>
    </p:custDataLst>
    <p:extLst>
      <p:ext uri="{BB962C8B-B14F-4D97-AF65-F5344CB8AC3E}">
        <p14:creationId xmlns:p14="http://schemas.microsoft.com/office/powerpoint/2010/main" val="26950954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hidden="1"/>
          <p:cNvSpPr>
            <a:spLocks noGrp="1"/>
          </p:cNvSpPr>
          <p:nvPr>
            <p:ph type="title"/>
          </p:nvPr>
        </p:nvSpPr>
        <p:spPr/>
        <p:txBody>
          <a:bodyPr/>
          <a:lstStyle/>
          <a:p>
            <a:r>
              <a:rPr lang="es-US" noProof="0" dirty="0" err="1" smtClean="0"/>
              <a:t>Situations</a:t>
            </a:r>
            <a:r>
              <a:rPr lang="es-US" noProof="0" dirty="0" smtClean="0"/>
              <a:t> </a:t>
            </a:r>
            <a:r>
              <a:rPr lang="es-US" noProof="0" dirty="0" err="1" smtClean="0"/>
              <a:t>When</a:t>
            </a:r>
            <a:r>
              <a:rPr lang="es-US" noProof="0" dirty="0" smtClean="0"/>
              <a:t> </a:t>
            </a:r>
            <a:r>
              <a:rPr lang="es-US" noProof="0" dirty="0" err="1" smtClean="0"/>
              <a:t>Part</a:t>
            </a:r>
            <a:r>
              <a:rPr lang="es-US" noProof="0" dirty="0" smtClean="0"/>
              <a:t> D </a:t>
            </a:r>
            <a:r>
              <a:rPr lang="es-US" noProof="0" dirty="0" err="1" smtClean="0"/>
              <a:t>Pays</a:t>
            </a:r>
            <a:r>
              <a:rPr lang="es-US" noProof="0" dirty="0" smtClean="0"/>
              <a:t> </a:t>
            </a:r>
            <a:r>
              <a:rPr lang="es-US" noProof="0" dirty="0" err="1" smtClean="0"/>
              <a:t>First</a:t>
            </a:r>
            <a:endParaRPr lang="es-US" noProof="0" dirty="0"/>
          </a:p>
        </p:txBody>
      </p:sp>
      <p:graphicFrame>
        <p:nvGraphicFramePr>
          <p:cNvPr id="5" name="Table 4" descr="Table Describing When Medicare Pays First By Type of Coverage and Situation.&#10;&#10;Details included in speakers' notes." title="Table Describing When Medicare Pays First By Type of Coverage and Situation"/>
          <p:cNvGraphicFramePr>
            <a:graphicFrameLocks noGrp="1"/>
          </p:cNvGraphicFramePr>
          <p:nvPr>
            <p:extLst>
              <p:ext uri="{D42A27DB-BD31-4B8C-83A1-F6EECF244321}">
                <p14:modId xmlns:p14="http://schemas.microsoft.com/office/powerpoint/2010/main" val="2009762727"/>
              </p:ext>
            </p:extLst>
          </p:nvPr>
        </p:nvGraphicFramePr>
        <p:xfrm>
          <a:off x="0" y="0"/>
          <a:ext cx="9144000" cy="6400801"/>
        </p:xfrm>
        <a:graphic>
          <a:graphicData uri="http://schemas.openxmlformats.org/drawingml/2006/table">
            <a:tbl>
              <a:tblPr firstRow="1" firstCol="1" bandRow="1"/>
              <a:tblGrid>
                <a:gridCol w="2438400"/>
                <a:gridCol w="3624646"/>
                <a:gridCol w="3080954"/>
              </a:tblGrid>
              <a:tr h="990599">
                <a:tc>
                  <a:txBody>
                    <a:bodyPr/>
                    <a:lstStyle/>
                    <a:p>
                      <a:pPr marL="0" marR="0" algn="ctr">
                        <a:lnSpc>
                          <a:spcPct val="115000"/>
                        </a:lnSpc>
                        <a:spcBef>
                          <a:spcPts val="0"/>
                        </a:spcBef>
                        <a:spcAft>
                          <a:spcPts val="0"/>
                        </a:spcAft>
                      </a:pPr>
                      <a:r>
                        <a:rPr lang="en-US" sz="2000" b="1" dirty="0">
                          <a:solidFill>
                            <a:srgbClr val="FFFFFF"/>
                          </a:solidFill>
                          <a:effectLst/>
                          <a:latin typeface="Calibri"/>
                        </a:rPr>
                        <a:t>Tipo de Cobertura</a:t>
                      </a:r>
                      <a:endParaRPr lang="es-US" sz="2000" dirty="0">
                        <a:effectLst/>
                        <a:latin typeface="Calibri"/>
                        <a:ea typeface="Calibri"/>
                        <a:cs typeface="Times New Roman"/>
                      </a:endParaRPr>
                    </a:p>
                  </a:txBody>
                  <a:tcPr marL="68580" marR="68580" marT="0" marB="0" anchor="ctr">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0"/>
                        </a:spcAft>
                      </a:pPr>
                      <a:r>
                        <a:rPr lang="en-US" sz="2000" b="1" dirty="0">
                          <a:solidFill>
                            <a:srgbClr val="FFFFFF"/>
                          </a:solidFill>
                          <a:effectLst/>
                          <a:latin typeface="Calibri"/>
                        </a:rPr>
                        <a:t>Situación</a:t>
                      </a:r>
                      <a:endParaRPr lang="es-US" sz="2000" dirty="0">
                        <a:effectLst/>
                        <a:latin typeface="Calibri"/>
                        <a:ea typeface="Calibri"/>
                        <a:cs typeface="Times New Roman"/>
                      </a:endParaRPr>
                    </a:p>
                  </a:txBody>
                  <a:tcPr marL="68580" marR="68580"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marL="0" marR="0" algn="ctr">
                        <a:lnSpc>
                          <a:spcPct val="100000"/>
                        </a:lnSpc>
                        <a:spcBef>
                          <a:spcPts val="0"/>
                        </a:spcBef>
                        <a:spcAft>
                          <a:spcPts val="0"/>
                        </a:spcAft>
                      </a:pPr>
                      <a:r>
                        <a:rPr lang="en-US" sz="2000" b="1" dirty="0" smtClean="0">
                          <a:solidFill>
                            <a:srgbClr val="FFFFFF"/>
                          </a:solidFill>
                          <a:effectLst/>
                          <a:latin typeface="Calibri"/>
                        </a:rPr>
                        <a:t>La </a:t>
                      </a:r>
                      <a:r>
                        <a:rPr lang="en-US" sz="2000" b="1" dirty="0" smtClean="0">
                          <a:solidFill>
                            <a:srgbClr val="FFFFFF"/>
                          </a:solidFill>
                          <a:effectLst/>
                          <a:latin typeface="Calibri"/>
                        </a:rPr>
                        <a:t>Parte </a:t>
                      </a:r>
                      <a:r>
                        <a:rPr lang="en-US" sz="2000" b="1" dirty="0" smtClean="0">
                          <a:solidFill>
                            <a:srgbClr val="FFFFFF"/>
                          </a:solidFill>
                          <a:effectLst/>
                          <a:latin typeface="Calibri"/>
                        </a:rPr>
                        <a:t>D paga primero por servicios necesarios por razones médicas </a:t>
                      </a:r>
                    </a:p>
                    <a:p>
                      <a:pPr marL="0" marR="0" algn="ctr">
                        <a:lnSpc>
                          <a:spcPct val="100000"/>
                        </a:lnSpc>
                        <a:spcBef>
                          <a:spcPts val="0"/>
                        </a:spcBef>
                        <a:spcAft>
                          <a:spcPts val="0"/>
                        </a:spcAft>
                      </a:pPr>
                      <a:r>
                        <a:rPr lang="en-US" sz="2000" b="1" dirty="0" smtClean="0">
                          <a:solidFill>
                            <a:srgbClr val="FFFFFF"/>
                          </a:solidFill>
                          <a:effectLst/>
                          <a:latin typeface="Calibri"/>
                        </a:rPr>
                        <a:t>Parte D</a:t>
                      </a:r>
                      <a:r>
                        <a:rPr dirty="0"/>
                        <a:t> </a:t>
                      </a:r>
                      <a:r>
                        <a:rPr lang="en-US" sz="2000" b="1" dirty="0" smtClean="0">
                          <a:solidFill>
                            <a:srgbClr val="FFFFFF"/>
                          </a:solidFill>
                          <a:effectLst/>
                          <a:latin typeface="Calibri"/>
                        </a:rPr>
                        <a:t>Recetas cubiertas</a:t>
                      </a:r>
                      <a:endParaRPr lang="es-US" sz="2000" dirty="0">
                        <a:effectLst/>
                        <a:latin typeface="Calibri"/>
                        <a:ea typeface="Calibri"/>
                        <a:cs typeface="Times New Roman"/>
                      </a:endParaRPr>
                    </a:p>
                  </a:txBody>
                  <a:tcPr marL="68580" marR="68580" marT="0" marB="0" anchor="ctr">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664911">
                <a:tc>
                  <a:txBody>
                    <a:bodyPr/>
                    <a:lstStyle/>
                    <a:p>
                      <a:pPr marL="0" marR="0">
                        <a:lnSpc>
                          <a:spcPct val="115000"/>
                        </a:lnSpc>
                        <a:spcBef>
                          <a:spcPts val="0"/>
                        </a:spcBef>
                        <a:spcAft>
                          <a:spcPts val="0"/>
                        </a:spcAft>
                      </a:pPr>
                      <a:r>
                        <a:rPr lang="en-US" sz="1500" b="1" dirty="0">
                          <a:effectLst/>
                          <a:latin typeface="Calibri"/>
                        </a:rPr>
                        <a:t>Plan de Salud Grupal de Empleadores (EGHP)</a:t>
                      </a:r>
                      <a:endParaRPr lang="es-US" sz="1500" dirty="0">
                        <a:effectLst/>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500" dirty="0" smtClean="0">
                          <a:effectLst/>
                          <a:latin typeface="Calibri"/>
                        </a:rPr>
                        <a:t>Tiene 65 años o más y posee cobertura de jubilados</a:t>
                      </a:r>
                      <a:endParaRPr lang="es-US" sz="1500" dirty="0">
                        <a:effectLst/>
                        <a:latin typeface="Calibri"/>
                        <a:ea typeface="Calibri"/>
                        <a:cs typeface="Times New Roman"/>
                      </a:endParaRP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500" dirty="0">
                          <a:effectLst/>
                          <a:latin typeface="Calibri"/>
                        </a:rPr>
                        <a:t>Sí</a:t>
                      </a:r>
                      <a:endParaRPr lang="es-US" sz="1500" dirty="0">
                        <a:effectLst/>
                        <a:latin typeface="Calibri"/>
                        <a:ea typeface="Calibri"/>
                        <a:cs typeface="Times New Roman"/>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867275">
                <a:tc>
                  <a:txBody>
                    <a:bodyPr/>
                    <a:lstStyle/>
                    <a:p>
                      <a:pPr marL="0" marR="0">
                        <a:lnSpc>
                          <a:spcPct val="115000"/>
                        </a:lnSpc>
                        <a:spcBef>
                          <a:spcPts val="0"/>
                        </a:spcBef>
                        <a:spcAft>
                          <a:spcPts val="0"/>
                        </a:spcAft>
                      </a:pPr>
                      <a:r>
                        <a:rPr lang="en-US" sz="1500" b="1" dirty="0">
                          <a:effectLst/>
                          <a:latin typeface="Calibri"/>
                        </a:rPr>
                        <a:t> </a:t>
                      </a:r>
                      <a:endParaRPr lang="es-US" sz="1500" dirty="0">
                        <a:effectLst/>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spcBef>
                          <a:spcPts val="0"/>
                        </a:spcBef>
                        <a:spcAft>
                          <a:spcPts val="600"/>
                        </a:spcAft>
                      </a:pPr>
                      <a:r>
                        <a:rPr lang="en-US" sz="1500" dirty="0" smtClean="0">
                          <a:effectLst/>
                          <a:latin typeface="Calibri"/>
                        </a:rPr>
                        <a:t>Tiene 65 años o más y posee cobertura EGHP a través de su actual empleo (suyo o el de su cónyuge)</a:t>
                      </a:r>
                      <a:endParaRPr lang="es-US" sz="1500" dirty="0">
                        <a:effectLst/>
                        <a:latin typeface="Calibri"/>
                        <a:ea typeface="Times New Roman"/>
                        <a:cs typeface="Times New Roman"/>
                      </a:endParaRP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spcBef>
                          <a:spcPts val="0"/>
                        </a:spcBef>
                        <a:spcAft>
                          <a:spcPts val="600"/>
                        </a:spcAft>
                      </a:pPr>
                      <a:r>
                        <a:rPr lang="en-US" sz="1500" dirty="0">
                          <a:effectLst/>
                          <a:latin typeface="Calibri"/>
                        </a:rPr>
                        <a:t>Si el empleador tiene menos de 20 empleados</a:t>
                      </a:r>
                      <a:endParaRPr lang="es-US" sz="1500" dirty="0">
                        <a:effectLst/>
                        <a:latin typeface="Calibri"/>
                        <a:ea typeface="Times New Roman"/>
                        <a:cs typeface="Times New Roman"/>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867275">
                <a:tc>
                  <a:txBody>
                    <a:bodyPr/>
                    <a:lstStyle/>
                    <a:p>
                      <a:pPr marL="0" marR="0">
                        <a:lnSpc>
                          <a:spcPct val="115000"/>
                        </a:lnSpc>
                        <a:spcBef>
                          <a:spcPts val="0"/>
                        </a:spcBef>
                        <a:spcAft>
                          <a:spcPts val="0"/>
                        </a:spcAft>
                      </a:pPr>
                      <a:r>
                        <a:rPr lang="en-US" sz="1500" b="1" dirty="0">
                          <a:effectLst/>
                          <a:latin typeface="Calibri"/>
                        </a:rPr>
                        <a:t> </a:t>
                      </a:r>
                      <a:endParaRPr lang="es-US" sz="1500" dirty="0">
                        <a:effectLst/>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spcBef>
                          <a:spcPts val="0"/>
                        </a:spcBef>
                        <a:spcAft>
                          <a:spcPts val="600"/>
                        </a:spcAft>
                      </a:pPr>
                      <a:r>
                        <a:rPr lang="en-US" sz="1500" dirty="0" smtClean="0">
                          <a:effectLst/>
                          <a:latin typeface="Calibri"/>
                        </a:rPr>
                        <a:t>Tiene menos de 65 años, con una incapacidad y tiene una cobertura EGHP a través de su empleo actual (suyo o el de un miembro de su familia)</a:t>
                      </a:r>
                      <a:endParaRPr lang="es-US" sz="1500" dirty="0">
                        <a:effectLst/>
                        <a:latin typeface="Calibri"/>
                        <a:ea typeface="Times New Roman"/>
                        <a:cs typeface="Times New Roman"/>
                      </a:endParaRP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spcBef>
                          <a:spcPts val="0"/>
                        </a:spcBef>
                        <a:spcAft>
                          <a:spcPts val="600"/>
                        </a:spcAft>
                      </a:pPr>
                      <a:r>
                        <a:rPr lang="en-US" sz="1500" dirty="0">
                          <a:effectLst/>
                          <a:latin typeface="Calibri"/>
                        </a:rPr>
                        <a:t>Si el empleador tiene menos de 100 empleados</a:t>
                      </a:r>
                      <a:endParaRPr lang="es-US" sz="1500" dirty="0">
                        <a:effectLst/>
                        <a:latin typeface="Calibri"/>
                        <a:ea typeface="Times New Roman"/>
                        <a:cs typeface="Times New Roman"/>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087892">
                <a:tc>
                  <a:txBody>
                    <a:bodyPr/>
                    <a:lstStyle/>
                    <a:p>
                      <a:pPr marL="0" marR="0">
                        <a:lnSpc>
                          <a:spcPct val="115000"/>
                        </a:lnSpc>
                        <a:spcBef>
                          <a:spcPts val="0"/>
                        </a:spcBef>
                        <a:spcAft>
                          <a:spcPts val="0"/>
                        </a:spcAft>
                      </a:pPr>
                      <a:r>
                        <a:rPr lang="en-US" sz="1500" b="1" dirty="0">
                          <a:effectLst/>
                          <a:latin typeface="Calibri"/>
                        </a:rPr>
                        <a:t> </a:t>
                      </a:r>
                      <a:endParaRPr lang="es-US" sz="1500" dirty="0">
                        <a:effectLst/>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spcBef>
                          <a:spcPts val="0"/>
                        </a:spcBef>
                        <a:spcAft>
                          <a:spcPts val="600"/>
                        </a:spcAft>
                      </a:pPr>
                      <a:r>
                        <a:rPr lang="en-US" sz="1500" dirty="0" smtClean="0">
                          <a:effectLst/>
                          <a:latin typeface="Calibri"/>
                        </a:rPr>
                        <a:t>Es elegible para Medicare debido a una</a:t>
                      </a:r>
                      <a:r>
                        <a:rPr lang="en-US" sz="1500" b="0" dirty="0" smtClean="0">
                          <a:effectLst/>
                          <a:latin typeface="Calibri"/>
                        </a:rPr>
                        <a:t> Enfermedad Renal en Etapa</a:t>
                      </a:r>
                      <a:r>
                        <a:rPr lang="en-US" sz="1500" b="1" dirty="0" smtClean="0">
                          <a:effectLst/>
                          <a:latin typeface="Calibri"/>
                        </a:rPr>
                        <a:t> </a:t>
                      </a:r>
                      <a:r>
                        <a:rPr lang="en-US" sz="1500" b="0" dirty="0" smtClean="0">
                          <a:effectLst/>
                          <a:latin typeface="Calibri"/>
                        </a:rPr>
                        <a:t>Final (ERSD) y tiene una cobertura EGHP</a:t>
                      </a:r>
                      <a:endParaRPr lang="es-US" sz="1500" dirty="0">
                        <a:effectLst/>
                        <a:latin typeface="Calibri"/>
                        <a:ea typeface="Times New Roman"/>
                        <a:cs typeface="Times New Roman"/>
                      </a:endParaRP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spcBef>
                          <a:spcPts val="0"/>
                        </a:spcBef>
                        <a:spcAft>
                          <a:spcPts val="600"/>
                        </a:spcAft>
                      </a:pPr>
                      <a:r>
                        <a:rPr lang="en-US" sz="1500" dirty="0">
                          <a:effectLst/>
                          <a:latin typeface="Calibri"/>
                        </a:rPr>
                        <a:t>Cuando finaliza el período de coordinación de 30 meses, o si ya tenía Medicare antes de contraer ESRD</a:t>
                      </a:r>
                      <a:endParaRPr lang="es-US" sz="1500" dirty="0">
                        <a:effectLst/>
                        <a:latin typeface="Calibri"/>
                        <a:ea typeface="Times New Roman"/>
                        <a:cs typeface="Times New Roman"/>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961323">
                <a:tc>
                  <a:txBody>
                    <a:bodyPr/>
                    <a:lstStyle/>
                    <a:p>
                      <a:pPr marL="0" marR="0">
                        <a:lnSpc>
                          <a:spcPct val="115000"/>
                        </a:lnSpc>
                        <a:spcBef>
                          <a:spcPts val="0"/>
                        </a:spcBef>
                        <a:spcAft>
                          <a:spcPts val="0"/>
                        </a:spcAft>
                      </a:pPr>
                      <a:r>
                        <a:rPr lang="en-US" sz="1500" b="1" dirty="0">
                          <a:effectLst/>
                          <a:latin typeface="Calibri"/>
                        </a:rPr>
                        <a:t>Ley Ómnibus Consolidada de Reconciliación Presupuestaria (COBRA)</a:t>
                      </a:r>
                      <a:endParaRPr lang="es-US" sz="1500" dirty="0">
                        <a:effectLst/>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8890" marR="0" indent="8890">
                        <a:spcBef>
                          <a:spcPts val="0"/>
                        </a:spcBef>
                        <a:spcAft>
                          <a:spcPts val="600"/>
                        </a:spcAft>
                      </a:pPr>
                      <a:r>
                        <a:rPr lang="en-US" sz="1500" dirty="0" smtClean="0">
                          <a:effectLst/>
                          <a:latin typeface="Calibri"/>
                        </a:rPr>
                        <a:t>Tiene 65 años o más, padece una incapacidad y tiene una cobertura de continuación COBRA</a:t>
                      </a:r>
                      <a:endParaRPr lang="es-US" sz="1500" dirty="0">
                        <a:effectLst/>
                        <a:latin typeface="Calibri"/>
                        <a:ea typeface="Times New Roman"/>
                        <a:cs typeface="Times New Roman"/>
                      </a:endParaRP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spcBef>
                          <a:spcPts val="0"/>
                        </a:spcBef>
                        <a:spcAft>
                          <a:spcPts val="600"/>
                        </a:spcAft>
                      </a:pPr>
                      <a:r>
                        <a:rPr lang="en-US" sz="1500" dirty="0">
                          <a:effectLst/>
                          <a:latin typeface="Calibri"/>
                        </a:rPr>
                        <a:t>En la mayoría de los casos</a:t>
                      </a:r>
                      <a:endParaRPr lang="es-US" sz="1500" dirty="0">
                        <a:effectLst/>
                        <a:latin typeface="Calibri"/>
                        <a:ea typeface="Times New Roman"/>
                        <a:cs typeface="Times New Roman"/>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543946">
                <a:tc>
                  <a:txBody>
                    <a:bodyPr/>
                    <a:lstStyle/>
                    <a:p>
                      <a:pPr marL="0" marR="0">
                        <a:lnSpc>
                          <a:spcPct val="115000"/>
                        </a:lnSpc>
                        <a:spcBef>
                          <a:spcPts val="0"/>
                        </a:spcBef>
                        <a:spcAft>
                          <a:spcPts val="0"/>
                        </a:spcAft>
                      </a:pPr>
                      <a:r>
                        <a:rPr lang="en-US" sz="1800" b="1" dirty="0">
                          <a:effectLst/>
                          <a:latin typeface="Calibri"/>
                        </a:rPr>
                        <a:t> </a:t>
                      </a:r>
                      <a:endParaRPr lang="es-US" sz="1800" dirty="0">
                        <a:effectLst/>
                        <a:latin typeface="Calibri"/>
                        <a:ea typeface="Calibri"/>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spcBef>
                          <a:spcPts val="0"/>
                        </a:spcBef>
                        <a:spcAft>
                          <a:spcPts val="600"/>
                        </a:spcAft>
                      </a:pPr>
                      <a:r>
                        <a:rPr lang="en-US" sz="1500" dirty="0">
                          <a:effectLst/>
                          <a:latin typeface="Calibri"/>
                        </a:rPr>
                        <a:t>Tiene una cobertura de continuación COBRA y es elegible para Medicare por padecer ESRD</a:t>
                      </a:r>
                      <a:endParaRPr lang="es-US" sz="1500" dirty="0">
                        <a:effectLst/>
                        <a:latin typeface="Calibri"/>
                        <a:ea typeface="Times New Roman"/>
                        <a:cs typeface="Times New Roman"/>
                      </a:endParaRP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spcBef>
                          <a:spcPts val="0"/>
                        </a:spcBef>
                        <a:spcAft>
                          <a:spcPts val="600"/>
                        </a:spcAft>
                      </a:pPr>
                      <a:r>
                        <a:rPr lang="en-US" sz="1500" dirty="0">
                          <a:effectLst/>
                          <a:latin typeface="Calibri"/>
                        </a:rPr>
                        <a:t>Cuando finaliza su período de coordinación de 30 meses</a:t>
                      </a:r>
                      <a:endParaRPr lang="es-US" sz="1500" dirty="0">
                        <a:effectLst/>
                        <a:latin typeface="Calibri"/>
                        <a:ea typeface="Times New Roman"/>
                        <a:cs typeface="Times New Roman"/>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bl>
          </a:graphicData>
        </a:graphic>
      </p:graphicFrame>
      <p:sp>
        <p:nvSpPr>
          <p:cNvPr id="2" name="Date Placeholder 1"/>
          <p:cNvSpPr>
            <a:spLocks noGrp="1"/>
          </p:cNvSpPr>
          <p:nvPr>
            <p:ph type="dt" sz="half" idx="2"/>
          </p:nvPr>
        </p:nvSpPr>
        <p:spPr/>
        <p:txBody>
          <a:bodyPr/>
          <a:lstStyle/>
          <a:p>
            <a:r>
              <a:rPr dirty="0" smtClean="0"/>
              <a:t>1/mayo/2014</a:t>
            </a:r>
            <a:endParaRPr lang="es-US" dirty="0"/>
          </a:p>
        </p:txBody>
      </p:sp>
      <p:sp>
        <p:nvSpPr>
          <p:cNvPr id="3" name="Footer Placeholder 2"/>
          <p:cNvSpPr>
            <a:spLocks noGrp="1"/>
          </p:cNvSpPr>
          <p:nvPr>
            <p:ph type="ftr" sz="quarter" idx="3"/>
          </p:nvPr>
        </p:nvSpPr>
        <p:spPr/>
        <p:txBody>
          <a:bodyPr/>
          <a:lstStyle/>
          <a:p>
            <a:pPr algn="ctr"/>
            <a:r>
              <a:rPr dirty="0" smtClean="0"/>
              <a:t>Coordinación de Beneficios</a:t>
            </a:r>
            <a:endParaRPr lang="es-US" dirty="0"/>
          </a:p>
        </p:txBody>
      </p:sp>
      <p:sp>
        <p:nvSpPr>
          <p:cNvPr id="4" name="Slide Number Placeholder 3"/>
          <p:cNvSpPr>
            <a:spLocks noGrp="1"/>
          </p:cNvSpPr>
          <p:nvPr>
            <p:ph type="sldNum" sz="quarter" idx="4"/>
          </p:nvPr>
        </p:nvSpPr>
        <p:spPr/>
        <p:txBody>
          <a:bodyPr/>
          <a:lstStyle/>
          <a:p>
            <a:pPr algn="r"/>
            <a:fld id="{78C0CC3C-85F1-4D86-9B70-8D9F8B17F046}" type="slidenum">
              <a:rPr lang="en-US" smtClean="0"/>
              <a:pPr algn="r"/>
              <a:t>34</a:t>
            </a:fld>
            <a:endParaRPr lang="es-US" dirty="0"/>
          </a:p>
        </p:txBody>
      </p:sp>
    </p:spTree>
    <p:extLst>
      <p:ext uri="{BB962C8B-B14F-4D97-AF65-F5344CB8AC3E}">
        <p14:creationId xmlns:p14="http://schemas.microsoft.com/office/powerpoint/2010/main" val="11313987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hidden="1"/>
          <p:cNvSpPr>
            <a:spLocks noGrp="1"/>
          </p:cNvSpPr>
          <p:nvPr>
            <p:ph type="title"/>
          </p:nvPr>
        </p:nvSpPr>
        <p:spPr/>
        <p:txBody>
          <a:bodyPr>
            <a:normAutofit fontScale="90000"/>
          </a:bodyPr>
          <a:lstStyle/>
          <a:p>
            <a:r>
              <a:rPr lang="es-US" noProof="0" dirty="0" err="1" smtClean="0"/>
              <a:t>Situations</a:t>
            </a:r>
            <a:r>
              <a:rPr lang="es-US" noProof="0" dirty="0" smtClean="0"/>
              <a:t> </a:t>
            </a:r>
            <a:r>
              <a:rPr lang="es-US" noProof="0" dirty="0" err="1" smtClean="0"/>
              <a:t>When</a:t>
            </a:r>
            <a:r>
              <a:rPr lang="es-US" noProof="0" dirty="0" smtClean="0"/>
              <a:t> </a:t>
            </a:r>
            <a:r>
              <a:rPr lang="es-US" noProof="0" dirty="0" err="1" smtClean="0"/>
              <a:t>Part</a:t>
            </a:r>
            <a:r>
              <a:rPr lang="es-US" noProof="0" dirty="0" smtClean="0"/>
              <a:t> D </a:t>
            </a:r>
            <a:r>
              <a:rPr lang="es-US" noProof="0" dirty="0" err="1" smtClean="0"/>
              <a:t>Pays</a:t>
            </a:r>
            <a:r>
              <a:rPr lang="es-US" noProof="0" dirty="0" smtClean="0"/>
              <a:t> </a:t>
            </a:r>
            <a:r>
              <a:rPr lang="es-US" noProof="0" dirty="0" err="1" smtClean="0"/>
              <a:t>First</a:t>
            </a:r>
            <a:r>
              <a:rPr lang="es-US" noProof="0" dirty="0" smtClean="0"/>
              <a:t> </a:t>
            </a:r>
            <a:br>
              <a:rPr lang="es-US" noProof="0" dirty="0" smtClean="0"/>
            </a:br>
            <a:r>
              <a:rPr lang="es-US" noProof="0" dirty="0" smtClean="0"/>
              <a:t>Page 2</a:t>
            </a:r>
            <a:endParaRPr lang="es-US" noProof="0" dirty="0"/>
          </a:p>
        </p:txBody>
      </p:sp>
      <p:graphicFrame>
        <p:nvGraphicFramePr>
          <p:cNvPr id="8" name="Table 7" descr="Table Describing When Medicare Pays First By Type of Coverage and Situation.&#10;&#10;Details included in speakers' notes." title="Page Two of Table Describing When Medicare Pays First By Type of Coverage and Situatio"/>
          <p:cNvGraphicFramePr>
            <a:graphicFrameLocks noGrp="1"/>
          </p:cNvGraphicFramePr>
          <p:nvPr>
            <p:extLst>
              <p:ext uri="{D42A27DB-BD31-4B8C-83A1-F6EECF244321}">
                <p14:modId xmlns:p14="http://schemas.microsoft.com/office/powerpoint/2010/main" val="3371212558"/>
              </p:ext>
            </p:extLst>
          </p:nvPr>
        </p:nvGraphicFramePr>
        <p:xfrm>
          <a:off x="0" y="-13873"/>
          <a:ext cx="9144001" cy="6319196"/>
        </p:xfrm>
        <a:graphic>
          <a:graphicData uri="http://schemas.openxmlformats.org/drawingml/2006/table">
            <a:tbl>
              <a:tblPr firstRow="1" firstCol="1" bandRow="1"/>
              <a:tblGrid>
                <a:gridCol w="2133602"/>
                <a:gridCol w="3283026"/>
                <a:gridCol w="3727373"/>
              </a:tblGrid>
              <a:tr h="901616">
                <a:tc>
                  <a:txBody>
                    <a:bodyPr/>
                    <a:lstStyle/>
                    <a:p>
                      <a:pPr marL="0" marR="0" algn="ctr">
                        <a:lnSpc>
                          <a:spcPct val="115000"/>
                        </a:lnSpc>
                        <a:spcBef>
                          <a:spcPts val="0"/>
                        </a:spcBef>
                        <a:spcAft>
                          <a:spcPts val="0"/>
                        </a:spcAft>
                      </a:pPr>
                      <a:r>
                        <a:rPr lang="en-US" sz="2400" b="1" dirty="0">
                          <a:solidFill>
                            <a:srgbClr val="FFFFFF"/>
                          </a:solidFill>
                          <a:effectLst/>
                          <a:latin typeface="Calibri"/>
                        </a:rPr>
                        <a:t>Tipo de Cobertura</a:t>
                      </a:r>
                      <a:endParaRPr lang="es-US" sz="2400" dirty="0">
                        <a:effectLst/>
                        <a:latin typeface="Calibri"/>
                        <a:ea typeface="Calibri"/>
                        <a:cs typeface="Times New Roman"/>
                      </a:endParaRPr>
                    </a:p>
                  </a:txBody>
                  <a:tcPr marL="63282" marR="63282" marT="0" marB="0" anchor="ctr">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0"/>
                        </a:spcAft>
                      </a:pPr>
                      <a:r>
                        <a:rPr lang="en-US" sz="2400" b="1" dirty="0">
                          <a:solidFill>
                            <a:srgbClr val="FFFFFF"/>
                          </a:solidFill>
                          <a:effectLst/>
                          <a:latin typeface="Calibri"/>
                        </a:rPr>
                        <a:t>Situación</a:t>
                      </a:r>
                      <a:endParaRPr lang="es-US" sz="2400" dirty="0">
                        <a:effectLst/>
                        <a:latin typeface="Calibri"/>
                        <a:ea typeface="Calibri"/>
                        <a:cs typeface="Times New Roman"/>
                      </a:endParaRPr>
                    </a:p>
                  </a:txBody>
                  <a:tcPr marL="63282" marR="63282" marT="0" marB="0" anchor="ctr">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marL="0" marR="0" algn="ctr">
                        <a:lnSpc>
                          <a:spcPct val="100000"/>
                        </a:lnSpc>
                        <a:spcBef>
                          <a:spcPts val="0"/>
                        </a:spcBef>
                        <a:spcAft>
                          <a:spcPts val="0"/>
                        </a:spcAft>
                      </a:pPr>
                      <a:r>
                        <a:rPr lang="en-US" sz="2200" b="1" dirty="0" smtClean="0">
                          <a:solidFill>
                            <a:srgbClr val="FFFFFF"/>
                          </a:solidFill>
                          <a:effectLst/>
                          <a:latin typeface="Calibri"/>
                        </a:rPr>
                        <a:t>La </a:t>
                      </a:r>
                      <a:r>
                        <a:rPr lang="en-US" sz="2200" b="1" dirty="0" smtClean="0">
                          <a:solidFill>
                            <a:srgbClr val="FFFFFF"/>
                          </a:solidFill>
                          <a:effectLst/>
                          <a:latin typeface="Calibri"/>
                        </a:rPr>
                        <a:t>Parte </a:t>
                      </a:r>
                      <a:r>
                        <a:rPr lang="en-US" sz="2200" b="1" dirty="0" smtClean="0">
                          <a:solidFill>
                            <a:srgbClr val="FFFFFF"/>
                          </a:solidFill>
                          <a:effectLst/>
                          <a:latin typeface="Calibri"/>
                        </a:rPr>
                        <a:t>D paga primero por recetas cubiertas</a:t>
                      </a:r>
                    </a:p>
                    <a:p>
                      <a:pPr marL="0" marR="0" algn="ctr">
                        <a:lnSpc>
                          <a:spcPct val="100000"/>
                        </a:lnSpc>
                        <a:spcBef>
                          <a:spcPts val="0"/>
                        </a:spcBef>
                        <a:spcAft>
                          <a:spcPts val="0"/>
                        </a:spcAft>
                      </a:pPr>
                      <a:r>
                        <a:rPr lang="en-US" sz="2200" b="1" dirty="0" smtClean="0">
                          <a:solidFill>
                            <a:srgbClr val="FFFFFF"/>
                          </a:solidFill>
                          <a:effectLst/>
                          <a:latin typeface="Calibri"/>
                        </a:rPr>
                        <a:t>de la Parte D necesarias por</a:t>
                      </a:r>
                      <a:r>
                        <a:rPr dirty="0"/>
                        <a:t> </a:t>
                      </a:r>
                      <a:r>
                        <a:rPr lang="en-US" sz="2200" b="1" dirty="0" smtClean="0">
                          <a:solidFill>
                            <a:srgbClr val="FFFFFF"/>
                          </a:solidFill>
                          <a:effectLst/>
                          <a:latin typeface="Calibri"/>
                        </a:rPr>
                        <a:t>razones médicas</a:t>
                      </a:r>
                      <a:endParaRPr lang="es-US" sz="2200" dirty="0">
                        <a:effectLst/>
                        <a:latin typeface="Calibri"/>
                        <a:ea typeface="Calibri"/>
                        <a:cs typeface="Times New Roman"/>
                      </a:endParaRPr>
                    </a:p>
                  </a:txBody>
                  <a:tcPr marL="63282" marR="63282" marT="0" marB="0" anchor="ctr">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1141633">
                <a:tc>
                  <a:txBody>
                    <a:bodyPr/>
                    <a:lstStyle/>
                    <a:p>
                      <a:pPr marL="0" marR="0">
                        <a:lnSpc>
                          <a:spcPct val="115000"/>
                        </a:lnSpc>
                        <a:spcBef>
                          <a:spcPts val="0"/>
                        </a:spcBef>
                        <a:spcAft>
                          <a:spcPts val="0"/>
                        </a:spcAft>
                      </a:pPr>
                      <a:r>
                        <a:rPr lang="en-US" sz="1400" b="1" dirty="0">
                          <a:effectLst/>
                          <a:latin typeface="Calibri"/>
                        </a:rPr>
                        <a:t>Programa Federal de Enfermedad Pulmonar Minera</a:t>
                      </a:r>
                      <a:endParaRPr lang="es-US" sz="1400" dirty="0">
                        <a:effectLst/>
                        <a:latin typeface="Calibri"/>
                        <a:ea typeface="Calibri"/>
                        <a:cs typeface="Times New Roman"/>
                      </a:endParaRPr>
                    </a:p>
                  </a:txBody>
                  <a:tcPr marL="63282" marR="6328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a:effectLst/>
                          <a:latin typeface="Calibri"/>
                        </a:rPr>
                        <a:t>Si obtiene estos beneficios, los planes Parte D pueden realizar un pago condicional</a:t>
                      </a:r>
                      <a:endParaRPr lang="es-US" sz="1400" dirty="0">
                        <a:effectLst/>
                        <a:latin typeface="Calibri"/>
                        <a:ea typeface="Calibri"/>
                        <a:cs typeface="Times New Roman"/>
                      </a:endParaRPr>
                    </a:p>
                  </a:txBody>
                  <a:tcPr marL="63282" marR="6328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a:effectLst/>
                          <a:latin typeface="Calibri"/>
                        </a:rPr>
                        <a:t>Para recetas que no estén relacionadas con una enfermedad pulmonar y otras condiciones causadas por la minería de carbón</a:t>
                      </a:r>
                      <a:endParaRPr lang="es-US" sz="1400" dirty="0">
                        <a:effectLst/>
                        <a:latin typeface="Calibri"/>
                        <a:ea typeface="Calibri"/>
                        <a:cs typeface="Times New Roman"/>
                      </a:endParaRPr>
                    </a:p>
                  </a:txBody>
                  <a:tcPr marL="63282" marR="6328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914400">
                <a:tc>
                  <a:txBody>
                    <a:bodyPr/>
                    <a:lstStyle/>
                    <a:p>
                      <a:pPr marL="0" marR="0">
                        <a:lnSpc>
                          <a:spcPct val="115000"/>
                        </a:lnSpc>
                        <a:spcBef>
                          <a:spcPts val="0"/>
                        </a:spcBef>
                        <a:spcAft>
                          <a:spcPts val="0"/>
                        </a:spcAft>
                      </a:pPr>
                      <a:r>
                        <a:rPr lang="en-US" sz="1400" b="1" dirty="0">
                          <a:effectLst/>
                          <a:latin typeface="Calibri"/>
                        </a:rPr>
                        <a:t>Servicio de Salud Indígena (IHS)</a:t>
                      </a:r>
                      <a:endParaRPr lang="es-US" sz="1400" dirty="0">
                        <a:effectLst/>
                        <a:latin typeface="Calibri"/>
                        <a:ea typeface="Calibri"/>
                        <a:cs typeface="Times New Roman"/>
                      </a:endParaRPr>
                    </a:p>
                  </a:txBody>
                  <a:tcPr marL="63282" marR="6328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rPr>
                        <a:t>Se obtienen beneficios del IHS</a:t>
                      </a:r>
                      <a:endParaRPr lang="es-US" sz="1400" dirty="0">
                        <a:effectLst/>
                        <a:latin typeface="Calibri"/>
                        <a:ea typeface="Calibri"/>
                        <a:cs typeface="Times New Roman"/>
                      </a:endParaRPr>
                    </a:p>
                  </a:txBody>
                  <a:tcPr marL="63282" marR="6328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rPr>
                        <a:t>Incluso si obtiene sus medicamentos de clínicas indígenas urbanas, tribales o del IHS</a:t>
                      </a:r>
                      <a:endParaRPr lang="es-US" sz="1400" dirty="0">
                        <a:effectLst/>
                        <a:latin typeface="Calibri"/>
                        <a:ea typeface="Calibri"/>
                        <a:cs typeface="Times New Roman"/>
                      </a:endParaRPr>
                    </a:p>
                  </a:txBody>
                  <a:tcPr marL="63282" marR="6328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889027">
                <a:tc>
                  <a:txBody>
                    <a:bodyPr/>
                    <a:lstStyle/>
                    <a:p>
                      <a:pPr marL="0" marR="0">
                        <a:lnSpc>
                          <a:spcPct val="115000"/>
                        </a:lnSpc>
                        <a:spcBef>
                          <a:spcPts val="0"/>
                        </a:spcBef>
                        <a:spcAft>
                          <a:spcPts val="0"/>
                        </a:spcAft>
                      </a:pPr>
                      <a:r>
                        <a:rPr lang="en-US" sz="1400" b="1" dirty="0">
                          <a:effectLst/>
                          <a:latin typeface="Calibri"/>
                        </a:rPr>
                        <a:t>Departamento de Asuntos de los Veteranos</a:t>
                      </a:r>
                      <a:endParaRPr lang="es-US" sz="1400" dirty="0">
                        <a:effectLst/>
                        <a:latin typeface="Calibri"/>
                        <a:ea typeface="Calibri"/>
                        <a:cs typeface="Times New Roman"/>
                      </a:endParaRPr>
                    </a:p>
                  </a:txBody>
                  <a:tcPr marL="63282" marR="6328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a:effectLst/>
                          <a:latin typeface="Calibri"/>
                        </a:rPr>
                        <a:t>Tiene cobertura a través del Departamento de Asuntos de los Veteranos</a:t>
                      </a:r>
                      <a:endParaRPr lang="es-US" sz="1400" dirty="0">
                        <a:effectLst/>
                        <a:latin typeface="Calibri"/>
                        <a:ea typeface="Calibri"/>
                        <a:cs typeface="Times New Roman"/>
                      </a:endParaRPr>
                    </a:p>
                  </a:txBody>
                  <a:tcPr marL="63282" marR="6328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smtClean="0">
                          <a:effectLst/>
                          <a:latin typeface="Calibri"/>
                        </a:rPr>
                        <a:t>No existe la coordinación de beneficios. Solamente, VA o bien Medicare deben pagar la receta.</a:t>
                      </a:r>
                      <a:endParaRPr lang="es-US" sz="1400" dirty="0">
                        <a:effectLst/>
                        <a:latin typeface="Calibri"/>
                        <a:ea typeface="Calibri"/>
                        <a:cs typeface="Times New Roman"/>
                      </a:endParaRPr>
                    </a:p>
                  </a:txBody>
                  <a:tcPr marL="63282" marR="6328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806196">
                <a:tc>
                  <a:txBody>
                    <a:bodyPr/>
                    <a:lstStyle/>
                    <a:p>
                      <a:pPr marL="0" marR="0">
                        <a:lnSpc>
                          <a:spcPct val="115000"/>
                        </a:lnSpc>
                        <a:spcBef>
                          <a:spcPts val="0"/>
                        </a:spcBef>
                        <a:spcAft>
                          <a:spcPts val="0"/>
                        </a:spcAft>
                      </a:pPr>
                      <a:r>
                        <a:rPr lang="en-US" sz="1400" b="1" dirty="0" smtClean="0">
                          <a:effectLst/>
                          <a:latin typeface="Calibri"/>
                        </a:rPr>
                        <a:t>TRICARE for Life</a:t>
                      </a:r>
                      <a:endParaRPr lang="es-US" sz="1400" dirty="0">
                        <a:effectLst/>
                        <a:latin typeface="Calibri"/>
                        <a:ea typeface="Calibri"/>
                        <a:cs typeface="Times New Roman"/>
                      </a:endParaRPr>
                    </a:p>
                  </a:txBody>
                  <a:tcPr marL="63282" marR="6328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rPr>
                        <a:t>Tiene los beneficios TRICARE for Life</a:t>
                      </a:r>
                      <a:endParaRPr lang="es-US" sz="1400" dirty="0">
                        <a:effectLst/>
                        <a:latin typeface="Calibri"/>
                        <a:ea typeface="Calibri"/>
                        <a:cs typeface="Times New Roman"/>
                      </a:endParaRPr>
                    </a:p>
                  </a:txBody>
                  <a:tcPr marL="63282" marR="6328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spc="-40" baseline="0" dirty="0">
                          <a:effectLst/>
                          <a:latin typeface="Calibri"/>
                        </a:rPr>
                        <a:t>En general, no será necesario inscribirse en un plan Parte D</a:t>
                      </a:r>
                      <a:endParaRPr lang="es-US" sz="1400" spc="-40" baseline="0" dirty="0">
                        <a:effectLst/>
                        <a:latin typeface="Calibri"/>
                        <a:ea typeface="Calibri"/>
                        <a:cs typeface="Times New Roman"/>
                      </a:endParaRPr>
                    </a:p>
                  </a:txBody>
                  <a:tcPr marL="63282" marR="6328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185370">
                <a:tc>
                  <a:txBody>
                    <a:bodyPr/>
                    <a:lstStyle/>
                    <a:p>
                      <a:pPr marL="0" marR="0">
                        <a:lnSpc>
                          <a:spcPct val="115000"/>
                        </a:lnSpc>
                        <a:spcBef>
                          <a:spcPts val="0"/>
                        </a:spcBef>
                        <a:spcAft>
                          <a:spcPts val="0"/>
                        </a:spcAft>
                      </a:pPr>
                      <a:r>
                        <a:rPr lang="en-US" sz="1400" b="1" dirty="0">
                          <a:effectLst/>
                          <a:latin typeface="Calibri"/>
                        </a:rPr>
                        <a:t>Programas Medicaid Estatales</a:t>
                      </a:r>
                      <a:endParaRPr lang="es-US" sz="1400" dirty="0">
                        <a:effectLst/>
                        <a:latin typeface="Calibri"/>
                        <a:ea typeface="Calibri"/>
                        <a:cs typeface="Times New Roman"/>
                      </a:endParaRPr>
                    </a:p>
                  </a:txBody>
                  <a:tcPr marL="63282" marR="6328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smtClean="0">
                          <a:effectLst/>
                          <a:latin typeface="Calibri"/>
                        </a:rPr>
                        <a:t>Está inscrito en el programa Medicaid de su estado</a:t>
                      </a:r>
                      <a:endParaRPr lang="es-US" sz="1400" dirty="0">
                        <a:effectLst/>
                        <a:latin typeface="Calibri"/>
                        <a:ea typeface="Calibri"/>
                        <a:cs typeface="Times New Roman"/>
                      </a:endParaRPr>
                    </a:p>
                  </a:txBody>
                  <a:tcPr marL="63282" marR="6328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a:effectLst/>
                          <a:latin typeface="Calibri"/>
                        </a:rPr>
                        <a:t>Para todos los medicamentos</a:t>
                      </a:r>
                      <a:r>
                        <a:rPr sz="1400" dirty="0"/>
                        <a:t> </a:t>
                      </a:r>
                      <a:r>
                        <a:rPr lang="en-US" sz="1400" dirty="0" smtClean="0">
                          <a:effectLst/>
                          <a:latin typeface="Calibri"/>
                        </a:rPr>
                        <a:t>cubiertos en la Parte D. Los estados pueden brindar una cobertura para los medicamentos que la Ley de Modernización de Medicaid excluye de la cobertura Parte D</a:t>
                      </a:r>
                      <a:endParaRPr lang="es-US" sz="1400" dirty="0">
                        <a:effectLst/>
                        <a:latin typeface="Calibri"/>
                        <a:ea typeface="Calibri"/>
                        <a:cs typeface="Times New Roman"/>
                      </a:endParaRPr>
                    </a:p>
                  </a:txBody>
                  <a:tcPr marL="63282" marR="6328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bl>
          </a:graphicData>
        </a:graphic>
      </p:graphicFrame>
      <p:sp>
        <p:nvSpPr>
          <p:cNvPr id="2" name="Date Placeholder 1"/>
          <p:cNvSpPr>
            <a:spLocks noGrp="1"/>
          </p:cNvSpPr>
          <p:nvPr>
            <p:ph type="dt" sz="half" idx="2"/>
          </p:nvPr>
        </p:nvSpPr>
        <p:spPr/>
        <p:txBody>
          <a:bodyPr/>
          <a:lstStyle/>
          <a:p>
            <a:r>
              <a:rPr dirty="0" smtClean="0"/>
              <a:t>1/mayo/2014</a:t>
            </a:r>
            <a:endParaRPr lang="es-US" dirty="0"/>
          </a:p>
        </p:txBody>
      </p:sp>
      <p:sp>
        <p:nvSpPr>
          <p:cNvPr id="3" name="Footer Placeholder 2"/>
          <p:cNvSpPr>
            <a:spLocks noGrp="1"/>
          </p:cNvSpPr>
          <p:nvPr>
            <p:ph type="ftr" sz="quarter" idx="3"/>
          </p:nvPr>
        </p:nvSpPr>
        <p:spPr/>
        <p:txBody>
          <a:bodyPr/>
          <a:lstStyle/>
          <a:p>
            <a:pPr algn="ctr"/>
            <a:r>
              <a:rPr dirty="0" smtClean="0"/>
              <a:t>Coordinación de Beneficios</a:t>
            </a:r>
            <a:endParaRPr lang="es-US" dirty="0"/>
          </a:p>
        </p:txBody>
      </p:sp>
      <p:sp>
        <p:nvSpPr>
          <p:cNvPr id="4" name="Slide Number Placeholder 3"/>
          <p:cNvSpPr>
            <a:spLocks noGrp="1"/>
          </p:cNvSpPr>
          <p:nvPr>
            <p:ph type="sldNum" sz="quarter" idx="4"/>
          </p:nvPr>
        </p:nvSpPr>
        <p:spPr/>
        <p:txBody>
          <a:bodyPr/>
          <a:lstStyle/>
          <a:p>
            <a:pPr algn="r"/>
            <a:fld id="{78C0CC3C-85F1-4D86-9B70-8D9F8B17F046}" type="slidenum">
              <a:rPr lang="en-US" smtClean="0"/>
              <a:pPr algn="r"/>
              <a:t>35</a:t>
            </a:fld>
            <a:endParaRPr lang="es-US" dirty="0"/>
          </a:p>
        </p:txBody>
      </p:sp>
    </p:spTree>
    <p:extLst>
      <p:ext uri="{BB962C8B-B14F-4D97-AF65-F5344CB8AC3E}">
        <p14:creationId xmlns:p14="http://schemas.microsoft.com/office/powerpoint/2010/main" val="19625003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hidden="1"/>
          <p:cNvSpPr>
            <a:spLocks noGrp="1"/>
          </p:cNvSpPr>
          <p:nvPr>
            <p:ph type="title"/>
          </p:nvPr>
        </p:nvSpPr>
        <p:spPr/>
        <p:txBody>
          <a:bodyPr>
            <a:normAutofit fontScale="90000"/>
          </a:bodyPr>
          <a:lstStyle/>
          <a:p>
            <a:r>
              <a:rPr lang="es-US" noProof="0" dirty="0" err="1" smtClean="0"/>
              <a:t>Situations</a:t>
            </a:r>
            <a:r>
              <a:rPr lang="es-US" noProof="0" dirty="0" smtClean="0"/>
              <a:t> </a:t>
            </a:r>
            <a:r>
              <a:rPr lang="es-US" noProof="0" dirty="0" err="1" smtClean="0"/>
              <a:t>When</a:t>
            </a:r>
            <a:r>
              <a:rPr lang="es-US" noProof="0" dirty="0" smtClean="0"/>
              <a:t> </a:t>
            </a:r>
            <a:r>
              <a:rPr lang="es-US" noProof="0" dirty="0" err="1" smtClean="0"/>
              <a:t>Part</a:t>
            </a:r>
            <a:r>
              <a:rPr lang="es-US" noProof="0" dirty="0" smtClean="0"/>
              <a:t> D </a:t>
            </a:r>
            <a:r>
              <a:rPr lang="es-US" noProof="0" dirty="0" err="1" smtClean="0"/>
              <a:t>Pays</a:t>
            </a:r>
            <a:r>
              <a:rPr lang="es-US" noProof="0" dirty="0" smtClean="0"/>
              <a:t> </a:t>
            </a:r>
            <a:r>
              <a:rPr lang="es-US" noProof="0" dirty="0" err="1" smtClean="0"/>
              <a:t>First</a:t>
            </a:r>
            <a:r>
              <a:rPr lang="es-US" noProof="0" dirty="0" smtClean="0"/>
              <a:t> </a:t>
            </a:r>
            <a:br>
              <a:rPr lang="es-US" noProof="0" dirty="0" smtClean="0"/>
            </a:br>
            <a:r>
              <a:rPr lang="es-US" noProof="0" dirty="0" smtClean="0"/>
              <a:t>Page 3</a:t>
            </a:r>
            <a:endParaRPr lang="es-US" noProof="0" dirty="0"/>
          </a:p>
        </p:txBody>
      </p:sp>
      <p:graphicFrame>
        <p:nvGraphicFramePr>
          <p:cNvPr id="6" name="Table 5" descr="Table Describing When Medicare Pays First By Type of Coverage and Situation.&#10;&#10;Details included in speakers' notes." title="Page Three of Table Describing When Medicare Pays First By Type of Coverage and Situation"/>
          <p:cNvGraphicFramePr>
            <a:graphicFrameLocks noGrp="1"/>
          </p:cNvGraphicFramePr>
          <p:nvPr>
            <p:extLst>
              <p:ext uri="{D42A27DB-BD31-4B8C-83A1-F6EECF244321}">
                <p14:modId xmlns:p14="http://schemas.microsoft.com/office/powerpoint/2010/main" val="1922466448"/>
              </p:ext>
            </p:extLst>
          </p:nvPr>
        </p:nvGraphicFramePr>
        <p:xfrm>
          <a:off x="0" y="0"/>
          <a:ext cx="9144000" cy="6187582"/>
        </p:xfrm>
        <a:graphic>
          <a:graphicData uri="http://schemas.openxmlformats.org/drawingml/2006/table">
            <a:tbl>
              <a:tblPr firstRow="1" firstCol="1" bandRow="1"/>
              <a:tblGrid>
                <a:gridCol w="2133600"/>
                <a:gridCol w="3581400"/>
                <a:gridCol w="3429000"/>
              </a:tblGrid>
              <a:tr h="1081470">
                <a:tc>
                  <a:txBody>
                    <a:bodyPr/>
                    <a:lstStyle/>
                    <a:p>
                      <a:pPr marL="0" marR="0" algn="ctr" defTabSz="914400" rtl="0" eaLnBrk="1" latinLnBrk="0" hangingPunct="1">
                        <a:lnSpc>
                          <a:spcPct val="115000"/>
                        </a:lnSpc>
                        <a:spcBef>
                          <a:spcPts val="0"/>
                        </a:spcBef>
                        <a:spcAft>
                          <a:spcPts val="0"/>
                        </a:spcAft>
                      </a:pPr>
                      <a:r>
                        <a:rPr lang="en-US" sz="2400" b="1" kern="1200" dirty="0" smtClean="0">
                          <a:solidFill>
                            <a:srgbClr val="FFFFFF"/>
                          </a:solidFill>
                          <a:effectLst/>
                          <a:latin typeface="Calibri"/>
                        </a:rPr>
                        <a:t>Tipo de Cobertura</a:t>
                      </a:r>
                      <a:endParaRPr lang="es-US" sz="2400" b="1" kern="1200" dirty="0">
                        <a:solidFill>
                          <a:srgbClr val="FFFFFF"/>
                        </a:solidFill>
                        <a:effectLst/>
                        <a:latin typeface="Calibri"/>
                        <a:ea typeface="Calibri"/>
                        <a:cs typeface="Calibri"/>
                      </a:endParaRPr>
                    </a:p>
                  </a:txBody>
                  <a:tcPr marL="61722" marR="6172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marL="0" marR="0" algn="ctr" defTabSz="914400" rtl="0" eaLnBrk="1" latinLnBrk="0" hangingPunct="1">
                        <a:lnSpc>
                          <a:spcPct val="115000"/>
                        </a:lnSpc>
                        <a:spcBef>
                          <a:spcPts val="0"/>
                        </a:spcBef>
                        <a:spcAft>
                          <a:spcPts val="0"/>
                        </a:spcAft>
                      </a:pPr>
                      <a:endParaRPr lang="es-US" sz="2400" b="1" kern="1200" dirty="0" smtClean="0">
                        <a:solidFill>
                          <a:srgbClr val="FFFFFF"/>
                        </a:solidFill>
                        <a:effectLst/>
                        <a:latin typeface="Calibri"/>
                        <a:ea typeface="Calibri"/>
                        <a:cs typeface="Calibri"/>
                      </a:endParaRPr>
                    </a:p>
                    <a:p>
                      <a:pPr marL="0" marR="0" algn="ctr" defTabSz="914400" rtl="0" eaLnBrk="1" latinLnBrk="0" hangingPunct="1">
                        <a:lnSpc>
                          <a:spcPct val="115000"/>
                        </a:lnSpc>
                        <a:spcBef>
                          <a:spcPts val="0"/>
                        </a:spcBef>
                        <a:spcAft>
                          <a:spcPts val="0"/>
                        </a:spcAft>
                      </a:pPr>
                      <a:r>
                        <a:rPr lang="en-US" sz="2400" b="1" kern="1200" dirty="0" smtClean="0">
                          <a:solidFill>
                            <a:srgbClr val="FFFFFF"/>
                          </a:solidFill>
                          <a:effectLst/>
                          <a:latin typeface="Calibri"/>
                        </a:rPr>
                        <a:t>Situación</a:t>
                      </a:r>
                      <a:endParaRPr lang="es-US" sz="2400" b="1" kern="1200" dirty="0">
                        <a:solidFill>
                          <a:srgbClr val="FFFFFF"/>
                        </a:solidFill>
                        <a:effectLst/>
                        <a:latin typeface="Calibri"/>
                        <a:ea typeface="Calibri"/>
                        <a:cs typeface="Calibri"/>
                      </a:endParaRPr>
                    </a:p>
                  </a:txBody>
                  <a:tcPr marL="61722" marR="6172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marL="0" marR="0" algn="ctr" defTabSz="914400" rtl="0" eaLnBrk="1" latinLnBrk="0" hangingPunct="1">
                        <a:lnSpc>
                          <a:spcPct val="100000"/>
                        </a:lnSpc>
                        <a:spcBef>
                          <a:spcPts val="0"/>
                        </a:spcBef>
                        <a:spcAft>
                          <a:spcPts val="0"/>
                        </a:spcAft>
                      </a:pPr>
                      <a:r>
                        <a:rPr lang="en-US" sz="2200" b="1" kern="1200" dirty="0" smtClean="0">
                          <a:solidFill>
                            <a:srgbClr val="FFFFFF"/>
                          </a:solidFill>
                          <a:effectLst/>
                          <a:latin typeface="Calibri"/>
                        </a:rPr>
                        <a:t>La Parte D paga primero las recetas cubiertas por</a:t>
                      </a:r>
                      <a:r>
                        <a:t> </a:t>
                      </a:r>
                      <a:r>
                        <a:rPr lang="en-US" sz="2200" b="1" kern="1200" dirty="0" smtClean="0">
                          <a:solidFill>
                            <a:srgbClr val="FFFFFF"/>
                          </a:solidFill>
                          <a:effectLst/>
                          <a:latin typeface="Calibri"/>
                        </a:rPr>
                        <a:t>razones médicas</a:t>
                      </a:r>
                      <a:endParaRPr lang="es-US" sz="2200" b="1" kern="1200" dirty="0">
                        <a:solidFill>
                          <a:srgbClr val="FFFFFF"/>
                        </a:solidFill>
                        <a:effectLst/>
                        <a:latin typeface="Calibri"/>
                        <a:ea typeface="Calibri"/>
                        <a:cs typeface="Calibri"/>
                      </a:endParaRPr>
                    </a:p>
                  </a:txBody>
                  <a:tcPr marL="61722" marR="6172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823530">
                <a:tc>
                  <a:txBody>
                    <a:bodyPr/>
                    <a:lstStyle/>
                    <a:p>
                      <a:pPr marL="0" marR="0">
                        <a:lnSpc>
                          <a:spcPct val="115000"/>
                        </a:lnSpc>
                        <a:spcBef>
                          <a:spcPts val="0"/>
                        </a:spcBef>
                        <a:spcAft>
                          <a:spcPts val="0"/>
                        </a:spcAft>
                      </a:pPr>
                      <a:r>
                        <a:rPr lang="en-US" sz="1400" b="1" dirty="0" smtClean="0">
                          <a:effectLst/>
                          <a:latin typeface="Calibri"/>
                        </a:rPr>
                        <a:t>Programas Estatales de Ayuda para Farmacias</a:t>
                      </a:r>
                      <a:endParaRPr lang="es-US" sz="1400" dirty="0">
                        <a:effectLst/>
                        <a:latin typeface="Calibri"/>
                        <a:ea typeface="Calibri"/>
                        <a:cs typeface="Times New Roman"/>
                      </a:endParaRPr>
                    </a:p>
                  </a:txBody>
                  <a:tcPr marL="63282" marR="6328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dirty="0">
                          <a:effectLst/>
                          <a:latin typeface="Calibri"/>
                        </a:rPr>
                        <a:t>Usted obtiene ayuda de un programa estatal de ayuda para farmacias</a:t>
                      </a:r>
                      <a:endParaRPr lang="es-US" sz="1400" dirty="0">
                        <a:effectLst/>
                        <a:latin typeface="Calibri"/>
                        <a:ea typeface="Calibri"/>
                        <a:cs typeface="Times New Roman"/>
                      </a:endParaRPr>
                    </a:p>
                  </a:txBody>
                  <a:tcPr marL="63282" marR="6328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dirty="0">
                          <a:effectLst/>
                          <a:latin typeface="Calibri"/>
                        </a:rPr>
                        <a:t>Sí. El estado solo ayuda a pagar los costos de la Parte D.</a:t>
                      </a:r>
                      <a:endParaRPr lang="es-US" sz="1400" dirty="0">
                        <a:effectLst/>
                        <a:latin typeface="Calibri"/>
                        <a:ea typeface="Calibri"/>
                        <a:cs typeface="Times New Roman"/>
                      </a:endParaRPr>
                    </a:p>
                  </a:txBody>
                  <a:tcPr marL="63282" marR="6328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chemeClr val="bg1"/>
                    </a:solidFill>
                  </a:tcPr>
                </a:tc>
              </a:tr>
              <a:tr h="1310782">
                <a:tc>
                  <a:txBody>
                    <a:bodyPr/>
                    <a:lstStyle/>
                    <a:p>
                      <a:pPr marL="0" marR="0">
                        <a:lnSpc>
                          <a:spcPct val="115000"/>
                        </a:lnSpc>
                        <a:spcBef>
                          <a:spcPts val="0"/>
                        </a:spcBef>
                        <a:spcAft>
                          <a:spcPts val="1000"/>
                        </a:spcAft>
                      </a:pPr>
                      <a:r>
                        <a:rPr lang="en-US" sz="1400" b="1" dirty="0">
                          <a:effectLst/>
                          <a:latin typeface="Calibri"/>
                        </a:rPr>
                        <a:t>Seguro de Accidentes del Trabajo</a:t>
                      </a:r>
                      <a:endParaRPr lang="es-US" sz="1400" dirty="0">
                        <a:effectLst/>
                        <a:latin typeface="Calibri"/>
                        <a:ea typeface="Calibri"/>
                        <a:cs typeface="Times New Roman"/>
                      </a:endParaRPr>
                    </a:p>
                  </a:txBody>
                  <a:tcPr marL="61722" marR="6172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1000"/>
                        </a:spcAft>
                      </a:pPr>
                      <a:r>
                        <a:rPr lang="en-US" sz="1400" dirty="0">
                          <a:effectLst/>
                          <a:latin typeface="Calibri"/>
                        </a:rPr>
                        <a:t>Se encuentra cubierto por un Seguro de Accidentes del Trabajo</a:t>
                      </a:r>
                      <a:endParaRPr lang="es-US" sz="1400" dirty="0">
                        <a:effectLst/>
                        <a:latin typeface="Calibri"/>
                        <a:ea typeface="Calibri"/>
                        <a:cs typeface="Times New Roman"/>
                      </a:endParaRPr>
                    </a:p>
                  </a:txBody>
                  <a:tcPr marL="61722" marR="6172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1000"/>
                        </a:spcAft>
                      </a:pPr>
                      <a:r>
                        <a:rPr lang="en-US" sz="1400" dirty="0">
                          <a:effectLst/>
                          <a:latin typeface="Calibri"/>
                        </a:rPr>
                        <a:t>Para recetas que no sean las relacionadas con lesiones o enfermedades laborales. Medicare puede efectuar un pago condicional.</a:t>
                      </a:r>
                      <a:endParaRPr lang="es-US" sz="1400" dirty="0">
                        <a:effectLst/>
                        <a:latin typeface="Calibri"/>
                        <a:ea typeface="Calibri"/>
                        <a:cs typeface="Times New Roman"/>
                      </a:endParaRPr>
                    </a:p>
                  </a:txBody>
                  <a:tcPr marL="61722" marR="6172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051418">
                <a:tc>
                  <a:txBody>
                    <a:bodyPr/>
                    <a:lstStyle/>
                    <a:p>
                      <a:pPr marL="0" marR="0">
                        <a:lnSpc>
                          <a:spcPct val="115000"/>
                        </a:lnSpc>
                        <a:spcBef>
                          <a:spcPts val="0"/>
                        </a:spcBef>
                        <a:spcAft>
                          <a:spcPts val="0"/>
                        </a:spcAft>
                      </a:pPr>
                      <a:r>
                        <a:rPr lang="en-US" sz="1400" b="1" dirty="0">
                          <a:effectLst/>
                          <a:latin typeface="Calibri"/>
                        </a:rPr>
                        <a:t>Programa de Asistencia para Pacientes patrocinado por Fabricantes</a:t>
                      </a:r>
                      <a:endParaRPr lang="es-US" sz="1400" b="1" dirty="0">
                        <a:effectLst/>
                        <a:latin typeface="Calibri"/>
                        <a:ea typeface="Calibri"/>
                        <a:cs typeface="Times New Roman"/>
                      </a:endParaRPr>
                    </a:p>
                  </a:txBody>
                  <a:tcPr marL="61722" marR="6172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rPr>
                        <a:t>Si reciben asistencia de un Programa de Asistencia para Pacientes patrocinado por Fabricantes</a:t>
                      </a:r>
                      <a:endParaRPr lang="es-US" sz="1400" dirty="0">
                        <a:effectLst/>
                        <a:latin typeface="Calibri"/>
                        <a:ea typeface="Calibri"/>
                        <a:cs typeface="Times New Roman"/>
                      </a:endParaRPr>
                    </a:p>
                  </a:txBody>
                  <a:tcPr marL="61722" marR="6172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rPr>
                        <a:t>Sí</a:t>
                      </a:r>
                      <a:endParaRPr lang="es-US" sz="1400" dirty="0">
                        <a:effectLst/>
                        <a:latin typeface="Calibri"/>
                        <a:ea typeface="Calibri"/>
                        <a:cs typeface="Times New Roman"/>
                      </a:endParaRPr>
                    </a:p>
                  </a:txBody>
                  <a:tcPr marL="61722" marR="6172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609600">
                <a:tc>
                  <a:txBody>
                    <a:bodyPr/>
                    <a:lstStyle/>
                    <a:p>
                      <a:pPr marL="0" marR="0">
                        <a:lnSpc>
                          <a:spcPct val="115000"/>
                        </a:lnSpc>
                        <a:spcBef>
                          <a:spcPts val="0"/>
                        </a:spcBef>
                        <a:spcAft>
                          <a:spcPts val="0"/>
                        </a:spcAft>
                      </a:pPr>
                      <a:r>
                        <a:rPr lang="en-US" sz="1400" b="1" dirty="0">
                          <a:effectLst/>
                          <a:latin typeface="Calibri"/>
                        </a:rPr>
                        <a:t>Organización Benéfica</a:t>
                      </a:r>
                      <a:endParaRPr lang="es-US" sz="1400" b="1" dirty="0">
                        <a:effectLst/>
                        <a:latin typeface="Calibri"/>
                        <a:ea typeface="Calibri"/>
                        <a:cs typeface="Times New Roman"/>
                      </a:endParaRPr>
                    </a:p>
                  </a:txBody>
                  <a:tcPr marL="61722" marR="6172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a:effectLst/>
                          <a:latin typeface="Calibri"/>
                        </a:rPr>
                        <a:t>Si recibe ayuda de una organización benéfica</a:t>
                      </a:r>
                      <a:endParaRPr lang="es-US" sz="1400" dirty="0">
                        <a:effectLst/>
                        <a:latin typeface="Calibri"/>
                        <a:ea typeface="Calibri"/>
                        <a:cs typeface="Times New Roman"/>
                      </a:endParaRPr>
                    </a:p>
                  </a:txBody>
                  <a:tcPr marL="61722" marR="6172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400" dirty="0">
                          <a:effectLst/>
                          <a:latin typeface="Calibri"/>
                        </a:rPr>
                        <a:t>Sí</a:t>
                      </a:r>
                      <a:endParaRPr lang="es-US" sz="1400" dirty="0">
                        <a:effectLst/>
                        <a:latin typeface="Calibri"/>
                        <a:ea typeface="Calibri"/>
                        <a:cs typeface="Times New Roman"/>
                      </a:endParaRPr>
                    </a:p>
                  </a:txBody>
                  <a:tcPr marL="61722" marR="6172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310782">
                <a:tc>
                  <a:txBody>
                    <a:bodyPr/>
                    <a:lstStyle/>
                    <a:p>
                      <a:pPr marL="0" marR="0">
                        <a:lnSpc>
                          <a:spcPct val="115000"/>
                        </a:lnSpc>
                        <a:spcBef>
                          <a:spcPts val="0"/>
                        </a:spcBef>
                        <a:spcAft>
                          <a:spcPts val="0"/>
                        </a:spcAft>
                      </a:pPr>
                      <a:r>
                        <a:rPr lang="en-US" sz="1400" b="1" dirty="0">
                          <a:effectLst/>
                          <a:latin typeface="Calibri"/>
                        </a:rPr>
                        <a:t>Seguro de Responsabilidad Civil/Pública</a:t>
                      </a:r>
                      <a:endParaRPr lang="es-US" sz="1400" b="1" dirty="0">
                        <a:effectLst/>
                        <a:latin typeface="Calibri"/>
                        <a:ea typeface="Calibri"/>
                        <a:cs typeface="Times New Roman"/>
                      </a:endParaRPr>
                    </a:p>
                  </a:txBody>
                  <a:tcPr marL="61722" marR="61722"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rPr>
                        <a:t>Si está cubierto por un seguro de Responsabilidad Civil/Pública, por ejemplo, por accidente automovilístico, lesión en un lugar público o mala praxis.</a:t>
                      </a:r>
                      <a:endParaRPr lang="es-US" sz="1400" dirty="0">
                        <a:effectLst/>
                        <a:latin typeface="Calibri"/>
                        <a:ea typeface="Calibri"/>
                        <a:cs typeface="Times New Roman"/>
                      </a:endParaRPr>
                    </a:p>
                  </a:txBody>
                  <a:tcPr marL="61722" marR="61722"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rPr>
                        <a:t>Para recetas que cubre la Parte D que no están relacionadas con el accidente o lesión.</a:t>
                      </a:r>
                      <a:endParaRPr lang="es-US" sz="1400" dirty="0">
                        <a:effectLst/>
                        <a:latin typeface="Calibri"/>
                        <a:ea typeface="Calibri"/>
                        <a:cs typeface="Times New Roman"/>
                      </a:endParaRPr>
                    </a:p>
                  </a:txBody>
                  <a:tcPr marL="61722" marR="61722"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bl>
          </a:graphicData>
        </a:graphic>
      </p:graphicFrame>
      <p:sp>
        <p:nvSpPr>
          <p:cNvPr id="2" name="Date Placeholder 1"/>
          <p:cNvSpPr>
            <a:spLocks noGrp="1"/>
          </p:cNvSpPr>
          <p:nvPr>
            <p:ph type="dt" sz="half" idx="2"/>
          </p:nvPr>
        </p:nvSpPr>
        <p:spPr/>
        <p:txBody>
          <a:bodyPr/>
          <a:lstStyle/>
          <a:p>
            <a:r>
              <a:rPr lang="en-US" dirty="0" smtClean="0">
                <a:solidFill>
                  <a:prstClr val="black"/>
                </a:solidFill>
              </a:rPr>
              <a:t>1/mayo/2014</a:t>
            </a:r>
            <a:endParaRPr lang="es-US" dirty="0">
              <a:solidFill>
                <a:prstClr val="black"/>
              </a:solidFill>
            </a:endParaRPr>
          </a:p>
        </p:txBody>
      </p:sp>
      <p:sp>
        <p:nvSpPr>
          <p:cNvPr id="3" name="Footer Placeholder 2"/>
          <p:cNvSpPr>
            <a:spLocks noGrp="1"/>
          </p:cNvSpPr>
          <p:nvPr>
            <p:ph type="ftr" sz="quarter" idx="3"/>
          </p:nvPr>
        </p:nvSpPr>
        <p:spPr/>
        <p:txBody>
          <a:bodyPr/>
          <a:lstStyle/>
          <a:p>
            <a:pPr algn="ctr"/>
            <a:r>
              <a:rPr lang="en-US" dirty="0" smtClean="0">
                <a:solidFill>
                  <a:prstClr val="black"/>
                </a:solidFill>
              </a:rPr>
              <a:t>Coordinación de Beneficios</a:t>
            </a:r>
            <a:endParaRPr lang="es-US" dirty="0">
              <a:solidFill>
                <a:prstClr val="black"/>
              </a:solidFill>
            </a:endParaRPr>
          </a:p>
        </p:txBody>
      </p:sp>
      <p:sp>
        <p:nvSpPr>
          <p:cNvPr id="4" name="Slide Number Placeholder 3"/>
          <p:cNvSpPr>
            <a:spLocks noGrp="1"/>
          </p:cNvSpPr>
          <p:nvPr>
            <p:ph type="sldNum" sz="quarter" idx="4"/>
          </p:nvPr>
        </p:nvSpPr>
        <p:spPr/>
        <p:txBody>
          <a:bodyPr/>
          <a:lstStyle/>
          <a:p>
            <a:pPr algn="r"/>
            <a:fld id="{78C0CC3C-85F1-4D86-9B70-8D9F8B17F046}" type="slidenum">
              <a:rPr lang="en-US" smtClean="0">
                <a:solidFill>
                  <a:prstClr val="black"/>
                </a:solidFill>
              </a:rPr>
              <a:pPr algn="r"/>
              <a:t>36</a:t>
            </a:fld>
            <a:endParaRPr lang="es-US" dirty="0">
              <a:solidFill>
                <a:prstClr val="black"/>
              </a:solidFill>
            </a:endParaRPr>
          </a:p>
        </p:txBody>
      </p:sp>
    </p:spTree>
    <p:extLst>
      <p:ext uri="{BB962C8B-B14F-4D97-AF65-F5344CB8AC3E}">
        <p14:creationId xmlns:p14="http://schemas.microsoft.com/office/powerpoint/2010/main" val="1561215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US" noProof="0" dirty="0" smtClean="0"/>
              <a:t>Compruebe su conocimiento— Pregunta 4</a:t>
            </a:r>
            <a:endParaRPr lang="es-US" noProof="0" dirty="0"/>
          </a:p>
        </p:txBody>
      </p:sp>
      <p:sp>
        <p:nvSpPr>
          <p:cNvPr id="11" name="TextBox 10"/>
          <p:cNvSpPr txBox="1"/>
          <p:nvPr/>
        </p:nvSpPr>
        <p:spPr>
          <a:xfrm>
            <a:off x="188795" y="1143000"/>
            <a:ext cx="4419600" cy="5062924"/>
          </a:xfrm>
          <a:prstGeom prst="rect">
            <a:avLst/>
          </a:prstGeom>
          <a:noFill/>
        </p:spPr>
        <p:txBody>
          <a:bodyPr wrap="square" rtlCol="0">
            <a:spAutoFit/>
          </a:bodyPr>
          <a:lstStyle/>
          <a:p>
            <a:pPr>
              <a:defRPr/>
            </a:pPr>
            <a:r>
              <a:rPr lang="en-US" sz="2000" dirty="0" smtClean="0"/>
              <a:t>Es importante tomar una decisión fundamentada sobre si es conveniente mantener o cancelar una cobertura del empleador o de un plan jubilatorio del sindicato, </a:t>
            </a:r>
            <a:r>
              <a:rPr lang="en-US" sz="2000" dirty="0" err="1" smtClean="0"/>
              <a:t>porque</a:t>
            </a:r>
            <a:r>
              <a:rPr lang="en-US" sz="2000" dirty="0" smtClean="0"/>
              <a:t>:</a:t>
            </a:r>
          </a:p>
          <a:p>
            <a:pPr marL="457200" lvl="0" indent="-457200">
              <a:buFont typeface="+mj-lt"/>
              <a:buAutoNum type="alphaLcPeriod"/>
            </a:pPr>
            <a:r>
              <a:rPr lang="en-US" sz="2000" dirty="0" smtClean="0"/>
              <a:t>Si cancela la cobertura de salud grupal para jubilados, no podrá recuperarla nuevamente.</a:t>
            </a:r>
            <a:endParaRPr lang="es-US" sz="2000" dirty="0"/>
          </a:p>
          <a:p>
            <a:pPr marL="457200" lvl="0" indent="-457200">
              <a:buFont typeface="+mj-lt"/>
              <a:buAutoNum type="alphaLcPeriod"/>
            </a:pPr>
            <a:r>
              <a:rPr lang="en-US" sz="2000" dirty="0" smtClean="0"/>
              <a:t>Si cancela la cobertura para medicamentos, también perderá la cobertura de hospital y de médico.</a:t>
            </a:r>
          </a:p>
          <a:p>
            <a:pPr marL="457200" lvl="0" indent="-457200">
              <a:buFont typeface="+mj-lt"/>
              <a:buAutoNum type="alphaLcPeriod"/>
            </a:pPr>
            <a:r>
              <a:rPr lang="en-US" sz="2000" dirty="0" smtClean="0"/>
              <a:t>Los miembros de la familia que están cubiertos con la misma póliza también podrán verse afectados.</a:t>
            </a:r>
          </a:p>
          <a:p>
            <a:pPr marL="457200" lvl="0" indent="-457200">
              <a:buFont typeface="+mj-lt"/>
              <a:buAutoNum type="alphaLcPeriod"/>
            </a:pPr>
            <a:r>
              <a:rPr lang="en-US" sz="2000" dirty="0" smtClean="0"/>
              <a:t>Todas las anteriores</a:t>
            </a:r>
          </a:p>
          <a:p>
            <a:pPr>
              <a:spcBef>
                <a:spcPts val="600"/>
              </a:spcBef>
              <a:defRPr/>
            </a:pPr>
            <a:endParaRPr lang="es-US" dirty="0">
              <a:solidFill>
                <a:prstClr val="black"/>
              </a:solidFill>
            </a:endParaRPr>
          </a:p>
        </p:txBody>
      </p:sp>
      <p:sp>
        <p:nvSpPr>
          <p:cNvPr id="8" name="Rounded Rectangle 7" descr="Correct answer indicator" title="Red oval indicating correct answer"/>
          <p:cNvSpPr/>
          <p:nvPr/>
        </p:nvSpPr>
        <p:spPr>
          <a:xfrm>
            <a:off x="609600" y="5410200"/>
            <a:ext cx="2285999" cy="36431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dirty="0"/>
          </a:p>
        </p:txBody>
      </p:sp>
      <p:sp>
        <p:nvSpPr>
          <p:cNvPr id="2" name="Date Placeholder 1"/>
          <p:cNvSpPr>
            <a:spLocks noGrp="1"/>
          </p:cNvSpPr>
          <p:nvPr>
            <p:ph type="dt" sz="half" idx="2"/>
          </p:nvPr>
        </p:nvSpPr>
        <p:spPr>
          <a:prstGeom prst="rect">
            <a:avLst/>
          </a:prstGeom>
        </p:spPr>
        <p:txBody>
          <a:bodyPr/>
          <a:lstStyle/>
          <a:p>
            <a:r>
              <a:rPr lang="en-US" dirty="0" smtClean="0">
                <a:solidFill>
                  <a:prstClr val="black"/>
                </a:solidFill>
              </a:rPr>
              <a:t>1/mayo/2015</a:t>
            </a:r>
            <a:endParaRPr lang="es-US" dirty="0">
              <a:solidFill>
                <a:prstClr val="black"/>
              </a:solidFill>
            </a:endParaRPr>
          </a:p>
        </p:txBody>
      </p:sp>
      <p:sp>
        <p:nvSpPr>
          <p:cNvPr id="3" name="Footer Placeholder 2"/>
          <p:cNvSpPr>
            <a:spLocks noGrp="1"/>
          </p:cNvSpPr>
          <p:nvPr>
            <p:ph type="ftr" sz="quarter" idx="3"/>
          </p:nvPr>
        </p:nvSpPr>
        <p:spPr>
          <a:prstGeom prst="rect">
            <a:avLst/>
          </a:prstGeom>
        </p:spPr>
        <p:txBody>
          <a:bodyPr/>
          <a:lstStyle/>
          <a:p>
            <a:r>
              <a:rPr lang="en-US" dirty="0" smtClean="0">
                <a:solidFill>
                  <a:prstClr val="black"/>
                </a:solidFill>
              </a:rPr>
              <a:t>Coordinación de Beneficios</a:t>
            </a:r>
            <a:endParaRPr lang="es-US" dirty="0">
              <a:solidFill>
                <a:prstClr val="black"/>
              </a:solidFill>
            </a:endParaRPr>
          </a:p>
        </p:txBody>
      </p:sp>
      <p:sp>
        <p:nvSpPr>
          <p:cNvPr id="5" name="Slide Number Placeholder 4"/>
          <p:cNvSpPr>
            <a:spLocks noGrp="1"/>
          </p:cNvSpPr>
          <p:nvPr>
            <p:ph type="sldNum" sz="quarter" idx="4"/>
          </p:nvPr>
        </p:nvSpPr>
        <p:spPr/>
        <p:txBody>
          <a:bodyPr/>
          <a:lstStyle/>
          <a:p>
            <a:pPr>
              <a:defRPr/>
            </a:pPr>
            <a:fld id="{FB96A6F3-21FB-4D68-B526-5404B4C85F47}" type="slidenum">
              <a:rPr lang="en-US" smtClean="0"/>
              <a:pPr>
                <a:defRPr/>
              </a:pPr>
              <a:t>37</a:t>
            </a:fld>
            <a:endParaRPr lang="es-US" dirty="0"/>
          </a:p>
        </p:txBody>
      </p:sp>
    </p:spTree>
    <p:custDataLst>
      <p:tags r:id="rId1"/>
    </p:custDataLst>
    <p:extLst>
      <p:ext uri="{BB962C8B-B14F-4D97-AF65-F5344CB8AC3E}">
        <p14:creationId xmlns:p14="http://schemas.microsoft.com/office/powerpoint/2010/main" val="2534652196"/>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US" noProof="0" dirty="0" smtClean="0"/>
              <a:t>Compruebe su conocimiento — Pregunta 5</a:t>
            </a:r>
            <a:endParaRPr lang="es-US" noProof="0" dirty="0"/>
          </a:p>
        </p:txBody>
      </p:sp>
      <p:sp>
        <p:nvSpPr>
          <p:cNvPr id="11" name="TextBox 10"/>
          <p:cNvSpPr txBox="1"/>
          <p:nvPr/>
        </p:nvSpPr>
        <p:spPr>
          <a:xfrm>
            <a:off x="228600" y="1280708"/>
            <a:ext cx="4343400" cy="4298613"/>
          </a:xfrm>
          <a:prstGeom prst="rect">
            <a:avLst/>
          </a:prstGeom>
          <a:noFill/>
        </p:spPr>
        <p:txBody>
          <a:bodyPr wrap="square" rtlCol="0">
            <a:spAutoFit/>
          </a:bodyPr>
          <a:lstStyle/>
          <a:p>
            <a:pPr>
              <a:defRPr/>
            </a:pPr>
            <a:r>
              <a:rPr lang="en-US" sz="2000" dirty="0" smtClean="0">
                <a:solidFill>
                  <a:prstClr val="black"/>
                </a:solidFill>
              </a:rPr>
              <a:t>Para las personas con cobertura de Medicare </a:t>
            </a:r>
            <a:r>
              <a:rPr lang="en-US" sz="2000" b="1" dirty="0" smtClean="0">
                <a:solidFill>
                  <a:prstClr val="black"/>
                </a:solidFill>
              </a:rPr>
              <a:t>y</a:t>
            </a:r>
            <a:r>
              <a:rPr lang="en-US" sz="2000" dirty="0" smtClean="0">
                <a:solidFill>
                  <a:prstClr val="black"/>
                </a:solidFill>
              </a:rPr>
              <a:t> todos los beneficios Medicaid que tengan un problema médico cubierto por el seguro de accidentes del trabajo</a:t>
            </a:r>
          </a:p>
          <a:p>
            <a:pPr marL="365760" indent="-365760">
              <a:spcBef>
                <a:spcPts val="400"/>
              </a:spcBef>
              <a:buFontTx/>
              <a:buAutoNum type="alphaLcPeriod"/>
              <a:defRPr/>
            </a:pPr>
            <a:r>
              <a:rPr lang="en-US" sz="2000" dirty="0" smtClean="0">
                <a:solidFill>
                  <a:prstClr val="black"/>
                </a:solidFill>
              </a:rPr>
              <a:t>Medicaid paga todas las recetas</a:t>
            </a:r>
          </a:p>
          <a:p>
            <a:pPr marL="365760" indent="-365760">
              <a:spcBef>
                <a:spcPts val="400"/>
              </a:spcBef>
              <a:buFontTx/>
              <a:buAutoNum type="alphaLcPeriod"/>
              <a:defRPr/>
            </a:pPr>
            <a:r>
              <a:rPr lang="en-US" sz="2000" dirty="0">
                <a:solidFill>
                  <a:prstClr val="black"/>
                </a:solidFill>
              </a:rPr>
              <a:t>Medicare paga las recetas, salvo aquellas que estén relacionadas con lesiones o enfermedades laborales.</a:t>
            </a:r>
          </a:p>
          <a:p>
            <a:pPr marL="365760" indent="-365760">
              <a:spcBef>
                <a:spcPts val="400"/>
              </a:spcBef>
              <a:buFontTx/>
              <a:buAutoNum type="alphaLcPeriod"/>
              <a:defRPr/>
            </a:pPr>
            <a:r>
              <a:rPr lang="en-US" sz="2000" dirty="0" smtClean="0">
                <a:solidFill>
                  <a:prstClr val="black"/>
                </a:solidFill>
              </a:rPr>
              <a:t>Medicare paga todas las recetas</a:t>
            </a:r>
          </a:p>
          <a:p>
            <a:pPr marL="365760" indent="-365760">
              <a:spcBef>
                <a:spcPts val="400"/>
              </a:spcBef>
              <a:buFontTx/>
              <a:buAutoNum type="alphaLcPeriod"/>
              <a:defRPr/>
            </a:pPr>
            <a:r>
              <a:rPr lang="en-US" sz="2000" dirty="0" smtClean="0">
                <a:solidFill>
                  <a:prstClr val="black"/>
                </a:solidFill>
              </a:rPr>
              <a:t>Medicaid paga las recetas, salvo aquellas que estén relacionadas con lesiones o enfermedades laborales.</a:t>
            </a:r>
          </a:p>
        </p:txBody>
      </p:sp>
      <p:sp>
        <p:nvSpPr>
          <p:cNvPr id="8" name="Rounded Rectangle 7" descr="Correct answer indicator" title="Red oval indicating correct answer"/>
          <p:cNvSpPr/>
          <p:nvPr/>
        </p:nvSpPr>
        <p:spPr>
          <a:xfrm>
            <a:off x="227696" y="3200400"/>
            <a:ext cx="4344304" cy="9906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dirty="0"/>
          </a:p>
        </p:txBody>
      </p:sp>
      <p:sp>
        <p:nvSpPr>
          <p:cNvPr id="2" name="Date Placeholder 1"/>
          <p:cNvSpPr>
            <a:spLocks noGrp="1"/>
          </p:cNvSpPr>
          <p:nvPr>
            <p:ph type="dt" sz="half" idx="2"/>
          </p:nvPr>
        </p:nvSpPr>
        <p:spPr>
          <a:prstGeom prst="rect">
            <a:avLst/>
          </a:prstGeom>
        </p:spPr>
        <p:txBody>
          <a:bodyPr/>
          <a:lstStyle/>
          <a:p>
            <a:r>
              <a:rPr lang="en-US" dirty="0" smtClean="0">
                <a:solidFill>
                  <a:prstClr val="black"/>
                </a:solidFill>
              </a:rPr>
              <a:t>1/mayo/2015</a:t>
            </a:r>
            <a:endParaRPr lang="es-US" dirty="0">
              <a:solidFill>
                <a:prstClr val="black"/>
              </a:solidFill>
            </a:endParaRPr>
          </a:p>
        </p:txBody>
      </p:sp>
      <p:sp>
        <p:nvSpPr>
          <p:cNvPr id="3" name="Footer Placeholder 2"/>
          <p:cNvSpPr>
            <a:spLocks noGrp="1"/>
          </p:cNvSpPr>
          <p:nvPr>
            <p:ph type="ftr" sz="quarter" idx="3"/>
          </p:nvPr>
        </p:nvSpPr>
        <p:spPr>
          <a:prstGeom prst="rect">
            <a:avLst/>
          </a:prstGeom>
        </p:spPr>
        <p:txBody>
          <a:bodyPr/>
          <a:lstStyle/>
          <a:p>
            <a:r>
              <a:rPr lang="en-US" dirty="0" smtClean="0">
                <a:solidFill>
                  <a:prstClr val="black"/>
                </a:solidFill>
              </a:rPr>
              <a:t>Coordinación de Beneficios</a:t>
            </a:r>
            <a:endParaRPr lang="es-US" dirty="0">
              <a:solidFill>
                <a:prstClr val="black"/>
              </a:solidFill>
            </a:endParaRPr>
          </a:p>
        </p:txBody>
      </p:sp>
      <p:sp>
        <p:nvSpPr>
          <p:cNvPr id="5" name="Slide Number Placeholder 4"/>
          <p:cNvSpPr>
            <a:spLocks noGrp="1"/>
          </p:cNvSpPr>
          <p:nvPr>
            <p:ph type="sldNum" sz="quarter" idx="4"/>
          </p:nvPr>
        </p:nvSpPr>
        <p:spPr/>
        <p:txBody>
          <a:bodyPr/>
          <a:lstStyle/>
          <a:p>
            <a:pPr>
              <a:defRPr/>
            </a:pPr>
            <a:fld id="{FB96A6F3-21FB-4D68-B526-5404B4C85F47}" type="slidenum">
              <a:rPr lang="en-US" smtClean="0"/>
              <a:pPr>
                <a:defRPr/>
              </a:pPr>
              <a:t>38</a:t>
            </a:fld>
            <a:endParaRPr lang="es-US" dirty="0"/>
          </a:p>
        </p:txBody>
      </p:sp>
    </p:spTree>
    <p:custDataLst>
      <p:tags r:id="rId1"/>
    </p:custDataLst>
    <p:extLst>
      <p:ext uri="{BB962C8B-B14F-4D97-AF65-F5344CB8AC3E}">
        <p14:creationId xmlns:p14="http://schemas.microsoft.com/office/powerpoint/2010/main" val="4029852365"/>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0"/>
            <a:ext cx="9144000" cy="914400"/>
          </a:xfrm>
        </p:spPr>
        <p:txBody>
          <a:bodyPr>
            <a:normAutofit fontScale="90000"/>
          </a:bodyPr>
          <a:lstStyle/>
          <a:p>
            <a:r>
              <a:rPr lang="es-US" noProof="0" dirty="0" smtClean="0"/>
              <a:t>Guía de Referencia para Coordinación de Beneficios</a:t>
            </a:r>
          </a:p>
        </p:txBody>
      </p:sp>
      <p:graphicFrame>
        <p:nvGraphicFramePr>
          <p:cNvPr id="8" name="Table 7" descr="Table with useful web resource links and links to Medicare products."/>
          <p:cNvGraphicFramePr>
            <a:graphicFrameLocks noGrp="1"/>
          </p:cNvGraphicFramePr>
          <p:nvPr>
            <p:extLst>
              <p:ext uri="{D42A27DB-BD31-4B8C-83A1-F6EECF244321}">
                <p14:modId xmlns:p14="http://schemas.microsoft.com/office/powerpoint/2010/main" val="202965116"/>
              </p:ext>
            </p:extLst>
          </p:nvPr>
        </p:nvGraphicFramePr>
        <p:xfrm>
          <a:off x="399395" y="670035"/>
          <a:ext cx="8319384" cy="5520472"/>
        </p:xfrm>
        <a:graphic>
          <a:graphicData uri="http://schemas.openxmlformats.org/drawingml/2006/table">
            <a:tbl>
              <a:tblPr firstRow="1" bandRow="1">
                <a:tableStyleId>{5C22544A-7EE6-4342-B048-85BDC9FD1C3A}</a:tableStyleId>
              </a:tblPr>
              <a:tblGrid>
                <a:gridCol w="2819347"/>
                <a:gridCol w="2495815"/>
                <a:gridCol w="3004222"/>
              </a:tblGrid>
              <a:tr h="380999">
                <a:tc>
                  <a:txBody>
                    <a:bodyPr/>
                    <a:lstStyle/>
                    <a:p>
                      <a:pPr marL="0" marR="0" algn="r">
                        <a:lnSpc>
                          <a:spcPct val="115000"/>
                        </a:lnSpc>
                        <a:spcBef>
                          <a:spcPts val="0"/>
                        </a:spcBef>
                        <a:spcAft>
                          <a:spcPts val="1000"/>
                        </a:spcAft>
                      </a:pPr>
                      <a:r>
                        <a:rPr lang="en-US" sz="2400" dirty="0">
                          <a:effectLst/>
                        </a:rPr>
                        <a:t>Recursos</a:t>
                      </a:r>
                      <a:endParaRPr lang="es-US" sz="2400" dirty="0">
                        <a:effectLst/>
                        <a:latin typeface="Calibri"/>
                        <a:ea typeface="Calibri"/>
                        <a:cs typeface="Times New Roman"/>
                      </a:endParaRPr>
                    </a:p>
                  </a:txBody>
                  <a:tcPr marL="73164" marR="73164" marT="40522" marB="40522">
                    <a:lnR w="12700" cap="flat" cmpd="sng" algn="ctr">
                      <a:solidFill>
                        <a:schemeClr val="accent1"/>
                      </a:solidFill>
                      <a:prstDash val="solid"/>
                      <a:round/>
                      <a:headEnd type="none" w="med" len="med"/>
                      <a:tailEnd type="none" w="med" len="med"/>
                    </a:lnR>
                  </a:tcPr>
                </a:tc>
                <a:tc>
                  <a:txBody>
                    <a:bodyPr/>
                    <a:lstStyle/>
                    <a:p>
                      <a:pPr marL="0" marR="0" algn="ctr">
                        <a:lnSpc>
                          <a:spcPct val="115000"/>
                        </a:lnSpc>
                        <a:spcBef>
                          <a:spcPts val="0"/>
                        </a:spcBef>
                        <a:spcAft>
                          <a:spcPts val="1000"/>
                        </a:spcAft>
                      </a:pPr>
                      <a:r>
                        <a:rPr lang="en-US" sz="2400" baseline="0" dirty="0">
                          <a:solidFill>
                            <a:srgbClr val="4F81BD"/>
                          </a:solidFill>
                          <a:effectLst/>
                        </a:rPr>
                        <a:t>Recursos</a:t>
                      </a:r>
                      <a:endParaRPr lang="es-US" sz="2400" baseline="0" dirty="0">
                        <a:solidFill>
                          <a:srgbClr val="4F81BD"/>
                        </a:solidFill>
                        <a:effectLst/>
                        <a:latin typeface="Calibri"/>
                        <a:ea typeface="Calibri"/>
                        <a:cs typeface="Times New Roman"/>
                      </a:endParaRPr>
                    </a:p>
                  </a:txBody>
                  <a:tcPr marL="73164" marR="73164" marT="40522" marB="40522">
                    <a:lnL w="12700" cap="flat" cmpd="sng" algn="ctr">
                      <a:solidFill>
                        <a:schemeClr val="accent1"/>
                      </a:solidFill>
                      <a:prstDash val="solid"/>
                      <a:round/>
                      <a:headEnd type="none" w="med" len="med"/>
                      <a:tailEnd type="none" w="med" len="med"/>
                    </a:lnL>
                  </a:tcPr>
                </a:tc>
                <a:tc>
                  <a:txBody>
                    <a:bodyPr/>
                    <a:lstStyle/>
                    <a:p>
                      <a:pPr marL="0" marR="0">
                        <a:lnSpc>
                          <a:spcPct val="115000"/>
                        </a:lnSpc>
                        <a:spcBef>
                          <a:spcPts val="0"/>
                        </a:spcBef>
                        <a:spcAft>
                          <a:spcPts val="1000"/>
                        </a:spcAft>
                      </a:pPr>
                      <a:r>
                        <a:rPr lang="en-US" sz="2400" dirty="0">
                          <a:effectLst/>
                        </a:rPr>
                        <a:t>Productos Medicare</a:t>
                      </a:r>
                      <a:endParaRPr lang="es-US" sz="2400" dirty="0">
                        <a:effectLst/>
                        <a:latin typeface="Calibri"/>
                        <a:ea typeface="Calibri"/>
                        <a:cs typeface="Times New Roman"/>
                      </a:endParaRPr>
                    </a:p>
                  </a:txBody>
                  <a:tcPr marL="73164" marR="73164" marT="40522" marB="40522"/>
                </a:tc>
              </a:tr>
              <a:tr h="4766362">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Centros de Servicios de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Medicaid y Medicare (CMS)</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1-800-MEDICARE</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(1-800-633-4227)</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Usuarios de TTY 1-877-486-2048</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sng" strike="noStrike" kern="1200" cap="none" spc="0" normalizeH="0" baseline="0" noProof="0" dirty="0" smtClean="0">
                          <a:ln>
                            <a:noFill/>
                          </a:ln>
                          <a:solidFill>
                            <a:srgbClr val="0000FF"/>
                          </a:solidFill>
                          <a:effectLst/>
                          <a:uLnTx/>
                          <a:uFillTx/>
                          <a:latin typeface="+mn-lt"/>
                          <a:hlinkClick r:id="rId3"/>
                        </a:rPr>
                        <a:t>Medicare.gov</a:t>
                      </a:r>
                      <a:r>
                        <a:rPr sz="1300" dirty="0"/>
                        <a:t> </a:t>
                      </a:r>
                      <a:endParaRPr kumimoji="0" lang="es-US" sz="1300" b="0" i="0" u="none" strike="noStrike" kern="1200" cap="none" spc="0" normalizeH="0" baseline="0" noProof="0" dirty="0" smtClean="0">
                        <a:ln>
                          <a:noFill/>
                        </a:ln>
                        <a:solidFill>
                          <a:prstClr val="black"/>
                        </a:solidFill>
                        <a:effectLst/>
                        <a:uLnTx/>
                        <a:uFillTx/>
                        <a:latin typeface="+mn-lt"/>
                        <a:ea typeface="Calibri"/>
                        <a:cs typeface="Times New Roman"/>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sng" strike="noStrike" kern="1200" cap="none" spc="0" normalizeH="0" baseline="0" noProof="0" dirty="0" smtClean="0">
                          <a:ln>
                            <a:noFill/>
                          </a:ln>
                          <a:solidFill>
                            <a:srgbClr val="0000FF"/>
                          </a:solidFill>
                          <a:effectLst/>
                          <a:uLnTx/>
                          <a:uFillTx/>
                          <a:latin typeface="+mn-lt"/>
                          <a:hlinkClick r:id=""/>
                        </a:rPr>
                        <a:t>CMS.gov</a:t>
                      </a:r>
                      <a:r>
                        <a:rPr sz="1300" dirty="0"/>
                        <a:t>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40" normalizeH="0" baseline="0" noProof="0" dirty="0" smtClean="0">
                          <a:ln>
                            <a:noFill/>
                          </a:ln>
                          <a:solidFill>
                            <a:prstClr val="black"/>
                          </a:solidFill>
                          <a:effectLst/>
                          <a:uLnTx/>
                          <a:uFillTx/>
                          <a:latin typeface="+mn-lt"/>
                        </a:rPr>
                        <a:t>Centro de Recuperación y Coordinación de Beneficios</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1-855-798-2627</a:t>
                      </a:r>
                      <a:r>
                        <a:rPr sz="1300" dirty="0"/>
                        <a:t/>
                      </a:r>
                      <a:br>
                        <a:rPr sz="1300" dirty="0"/>
                      </a:br>
                      <a:r>
                        <a:rPr kumimoji="0" lang="en-US" sz="1300" b="0" i="0" u="none" strike="noStrike" kern="1200" cap="none" spc="0" normalizeH="0" baseline="0" noProof="0" dirty="0" smtClean="0">
                          <a:ln>
                            <a:noFill/>
                          </a:ln>
                          <a:solidFill>
                            <a:prstClr val="black"/>
                          </a:solidFill>
                          <a:effectLst/>
                          <a:uLnTx/>
                          <a:uFillTx/>
                          <a:latin typeface="+mn-lt"/>
                        </a:rPr>
                        <a:t>TTY 1-855-797-2627</a:t>
                      </a:r>
                      <a:r>
                        <a:rPr kumimoji="0" lang="en-US" sz="1300" b="0" i="0" u="none" strike="noStrike" kern="1200" cap="none" spc="0" normalizeH="0" baseline="0" noProof="0" dirty="0" smtClean="0">
                          <a:ln>
                            <a:noFill/>
                          </a:ln>
                          <a:solidFill>
                            <a:prstClr val="black"/>
                          </a:solidFill>
                          <a:effectLst/>
                          <a:uLnTx/>
                          <a:uFillTx/>
                          <a:latin typeface="+mn-lt"/>
                          <a:hlinkClick r:id="rId4"/>
                        </a:rPr>
                        <a:t>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Departamento de Trabajo de los EE. UU.</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1‑866-4-USA-DOL</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(1‑866‑487-2365)</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hlinkClick r:id="rId5"/>
                        </a:rPr>
                        <a:t>dol.gov/dol/topic/health-plans/cobra.htm</a:t>
                      </a:r>
                      <a:endParaRPr kumimoji="0" lang="es-US" sz="1300" b="0" i="0" u="none" strike="noStrike" kern="1200" cap="none" spc="0" normalizeH="0" baseline="0" noProof="0" dirty="0" smtClean="0">
                        <a:ln>
                          <a:noFill/>
                        </a:ln>
                        <a:solidFill>
                          <a:prstClr val="black"/>
                        </a:solidFill>
                        <a:effectLst/>
                        <a:uLnTx/>
                        <a:uFillTx/>
                        <a:latin typeface="+mn-lt"/>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Oficina de Administración de Personal (Programa Federal de Beneficios Médicos del Empleado)</a:t>
                      </a:r>
                      <a:r>
                        <a:rPr sz="1300" dirty="0"/>
                        <a:t/>
                      </a:r>
                      <a:br>
                        <a:rPr sz="1300" dirty="0"/>
                      </a:br>
                      <a:r>
                        <a:rPr kumimoji="0" lang="en-US" sz="1300" b="0" i="0" u="sng" strike="noStrike" kern="1200" cap="none" spc="0" normalizeH="0" baseline="0" noProof="0" dirty="0" smtClean="0">
                          <a:ln>
                            <a:noFill/>
                          </a:ln>
                          <a:solidFill>
                            <a:prstClr val="black"/>
                          </a:solidFill>
                          <a:effectLst/>
                          <a:uLnTx/>
                          <a:uFillTx/>
                          <a:latin typeface="+mn-lt"/>
                        </a:rPr>
                        <a:t>opm.gov/healthcare-insurance/healthcare/</a:t>
                      </a:r>
                      <a:endParaRPr lang="es-US" sz="1300" dirty="0">
                        <a:effectLst/>
                        <a:latin typeface="Calibri"/>
                        <a:ea typeface="Calibri"/>
                        <a:cs typeface="Times New Roman"/>
                      </a:endParaRPr>
                    </a:p>
                  </a:txBody>
                  <a:tcPr marL="73164" marR="73164" marT="40522" marB="40522"/>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Centro de Programa de Asistencia para el Paciente</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hlinkClick r:id="rId6"/>
                        </a:rPr>
                        <a:t>rxassist.org</a:t>
                      </a:r>
                      <a:endParaRPr kumimoji="0" lang="es-US" sz="13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Resumen de Beneficios Medicare/TRICARE</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hlinkClick r:id="rId7"/>
                        </a:rPr>
                        <a:t>TRICARE.mil/welcome/eligibility.aspx</a:t>
                      </a:r>
                      <a:endParaRPr kumimoji="0" lang="es-US" sz="1300" b="0" i="0" u="none" strike="noStrike" kern="1200" cap="none" spc="0" normalizeH="0" baseline="0" noProof="0" dirty="0" smtClean="0">
                        <a:ln>
                          <a:noFill/>
                        </a:ln>
                        <a:solidFill>
                          <a:prstClr val="black"/>
                        </a:solidFill>
                        <a:effectLst/>
                        <a:uLnTx/>
                        <a:uFillTx/>
                        <a:latin typeface="+mn-lt"/>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TRICARE</a:t>
                      </a:r>
                      <a:endParaRPr kumimoji="0" lang="es-US" sz="13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hlinkClick r:id="rId8"/>
                        </a:rPr>
                        <a:t>TRICARE.mil/</a:t>
                      </a:r>
                      <a:endParaRPr kumimoji="0" lang="es-US" sz="13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Departamento de Asuntos de los Veteranos de EE. UU. </a:t>
                      </a:r>
                      <a:endParaRPr kumimoji="0" lang="es-US" sz="13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1-800-827-1000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Usuarios de TTY 1-800-829-4833.</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sng" strike="noStrike" kern="1200" cap="none" spc="0" normalizeH="0" baseline="0" noProof="0" dirty="0" smtClean="0">
                          <a:ln>
                            <a:noFill/>
                          </a:ln>
                          <a:solidFill>
                            <a:prstClr val="black"/>
                          </a:solidFill>
                          <a:effectLst/>
                          <a:uLnTx/>
                          <a:uFillTx/>
                          <a:latin typeface="+mn-lt"/>
                          <a:hlinkClick r:id="rId9"/>
                        </a:rPr>
                        <a:t>va.gov/</a:t>
                      </a:r>
                      <a:r>
                        <a:rPr kumimoji="0" lang="en-US" sz="1300" b="0" i="0" u="sng" strike="noStrike" kern="1200" cap="none" spc="0" normalizeH="0" baseline="0" noProof="0" dirty="0" err="1" smtClean="0">
                          <a:ln>
                            <a:noFill/>
                          </a:ln>
                          <a:solidFill>
                            <a:prstClr val="black"/>
                          </a:solidFill>
                          <a:effectLst/>
                          <a:uLnTx/>
                          <a:uFillTx/>
                          <a:latin typeface="+mn-lt"/>
                          <a:hlinkClick r:id="rId9"/>
                        </a:rPr>
                        <a:t>opa</a:t>
                      </a:r>
                      <a:r>
                        <a:rPr kumimoji="0" lang="en-US" sz="1300" b="0" i="0" u="sng" strike="noStrike" kern="1200" cap="none" spc="0" normalizeH="0" baseline="0" noProof="0" dirty="0" smtClean="0">
                          <a:ln>
                            <a:noFill/>
                          </a:ln>
                          <a:solidFill>
                            <a:prstClr val="black"/>
                          </a:solidFill>
                          <a:effectLst/>
                          <a:uLnTx/>
                          <a:uFillTx/>
                          <a:latin typeface="+mn-lt"/>
                          <a:hlinkClick r:id="rId9"/>
                        </a:rPr>
                        <a:t>/publications/benefits_book.asp</a:t>
                      </a:r>
                      <a:endParaRPr kumimoji="0" lang="es-US" sz="13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Asuntos de los Veteranos</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sng" strike="noStrike" kern="1200" cap="none" spc="0" normalizeH="0" baseline="0" noProof="0" dirty="0" smtClean="0">
                          <a:ln>
                            <a:noFill/>
                          </a:ln>
                          <a:solidFill>
                            <a:prstClr val="black"/>
                          </a:solidFill>
                          <a:effectLst/>
                          <a:uLnTx/>
                          <a:uFillTx/>
                          <a:latin typeface="+mn-lt"/>
                        </a:rPr>
                        <a:t>benefits.va.gov/benefits/</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Programa Federal de Enfermedad Pulmonar Minera</a:t>
                      </a:r>
                    </a:p>
                    <a:p>
                      <a:pPr marL="0" marR="0" lvl="2" indent="0" algn="l" defTabSz="914400" rtl="0" eaLnBrk="1" fontAlgn="auto" latinLnBrk="0" hangingPunct="1">
                        <a:lnSpc>
                          <a:spcPct val="100000"/>
                        </a:lnSpc>
                        <a:spcBef>
                          <a:spcPts val="0"/>
                        </a:spcBef>
                        <a:spcAft>
                          <a:spcPts val="200"/>
                        </a:spcAft>
                        <a:buClrTx/>
                        <a:buSzTx/>
                        <a:buFontTx/>
                        <a:buNone/>
                        <a:tabLst/>
                        <a:defRPr/>
                      </a:pPr>
                      <a:r>
                        <a:rPr kumimoji="0" lang="en-US" sz="1300" b="0" i="0" u="sng" strike="noStrike" kern="1200" cap="none" spc="0" normalizeH="0" baseline="0" noProof="0" dirty="0" smtClean="0">
                          <a:ln>
                            <a:noFill/>
                          </a:ln>
                          <a:solidFill>
                            <a:prstClr val="black"/>
                          </a:solidFill>
                          <a:effectLst/>
                          <a:uLnTx/>
                          <a:uFillTx/>
                          <a:latin typeface="+mn-lt"/>
                          <a:hlinkClick r:id="rId10"/>
                        </a:rPr>
                        <a:t>dol.gov/compliance/topics/benefits-comp-blacklung.htm</a:t>
                      </a:r>
                    </a:p>
                    <a:p>
                      <a:pPr marL="0" lvl="1" indent="0">
                        <a:lnSpc>
                          <a:spcPct val="100000"/>
                        </a:lnSpc>
                        <a:spcBef>
                          <a:spcPts val="0"/>
                        </a:spcBef>
                        <a:spcAft>
                          <a:spcPts val="200"/>
                        </a:spcAft>
                      </a:pPr>
                      <a:r>
                        <a:rPr kumimoji="0" lang="en-US" sz="1300" b="0" i="0" u="none" strike="noStrike" kern="1200" cap="none" spc="0" normalizeH="0" baseline="0" dirty="0" smtClean="0">
                          <a:ln>
                            <a:noFill/>
                          </a:ln>
                          <a:solidFill>
                            <a:prstClr val="black"/>
                          </a:solidFill>
                          <a:effectLst/>
                          <a:uLnTx/>
                          <a:uFillTx/>
                          <a:latin typeface="+mn-lt"/>
                        </a:rPr>
                        <a:t>1-800-638-7072</a:t>
                      </a:r>
                    </a:p>
                    <a:p>
                      <a:pPr marL="0" lvl="1" indent="0">
                        <a:lnSpc>
                          <a:spcPct val="100000"/>
                        </a:lnSpc>
                        <a:spcBef>
                          <a:spcPts val="0"/>
                        </a:spcBef>
                        <a:spcAft>
                          <a:spcPts val="200"/>
                        </a:spcAft>
                      </a:pPr>
                      <a:r>
                        <a:rPr kumimoji="0" lang="en-US" sz="1300" b="0" i="0" u="none" strike="noStrike" kern="1200" cap="none" spc="0" normalizeH="0" baseline="0" dirty="0" smtClean="0">
                          <a:ln>
                            <a:noFill/>
                          </a:ln>
                          <a:solidFill>
                            <a:prstClr val="black"/>
                          </a:solidFill>
                          <a:effectLst/>
                          <a:uLnTx/>
                          <a:uFillTx/>
                          <a:latin typeface="+mn-lt"/>
                        </a:rPr>
                        <a:t>Usuarios de TTY 1-877-889-5627</a:t>
                      </a:r>
                      <a:endParaRPr kumimoji="0" lang="es-US" sz="1300" b="0" i="0" u="none" strike="noStrike" kern="1200" cap="none" spc="0" normalizeH="0" baseline="0" dirty="0">
                        <a:ln>
                          <a:noFill/>
                        </a:ln>
                        <a:solidFill>
                          <a:prstClr val="black"/>
                        </a:solidFill>
                        <a:effectLst/>
                        <a:uLnTx/>
                        <a:uFillTx/>
                        <a:latin typeface="+mn-lt"/>
                        <a:ea typeface="+mn-ea"/>
                        <a:cs typeface="+mn-cs"/>
                      </a:endParaRPr>
                    </a:p>
                  </a:txBody>
                  <a:tcPr marL="73164" marR="73164" marT="40522" marB="40522"/>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Guía “Medicare y usted”</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Producto CMS No. 10050</a:t>
                      </a:r>
                    </a:p>
                    <a:p>
                      <a:pPr marL="0" marR="0" lvl="0" indent="0" algn="l" defTabSz="914400" rtl="0" eaLnBrk="1" fontAlgn="auto" latinLnBrk="0" hangingPunct="1">
                        <a:lnSpc>
                          <a:spcPct val="100000"/>
                        </a:lnSpc>
                        <a:spcBef>
                          <a:spcPts val="0"/>
                        </a:spcBef>
                        <a:spcAft>
                          <a:spcPts val="200"/>
                        </a:spcAft>
                        <a:buClrTx/>
                        <a:buSzTx/>
                        <a:buFontTx/>
                        <a:buNone/>
                        <a:tabLst/>
                        <a:defRPr/>
                      </a:pPr>
                      <a:r>
                        <a:rPr sz="1300" dirty="0"/>
                        <a:t>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“Sus Beneficios Medicare”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Producto CMS No. 10116 </a:t>
                      </a:r>
                    </a:p>
                    <a:p>
                      <a:pPr marL="0" marR="0" lvl="0" indent="0" algn="l" defTabSz="914400" rtl="0" eaLnBrk="1" fontAlgn="auto" latinLnBrk="0" hangingPunct="1">
                        <a:lnSpc>
                          <a:spcPct val="100000"/>
                        </a:lnSpc>
                        <a:spcBef>
                          <a:spcPts val="0"/>
                        </a:spcBef>
                        <a:spcAft>
                          <a:spcPts val="200"/>
                        </a:spcAft>
                        <a:buClrTx/>
                        <a:buSzTx/>
                        <a:buFontTx/>
                        <a:buNone/>
                        <a:tabLst/>
                        <a:defRPr/>
                      </a:pPr>
                      <a:endParaRPr kumimoji="0" lang="es-US" sz="1300" b="1" i="1" u="none" strike="noStrike" kern="1200" cap="none" spc="0" normalizeH="0" baseline="0" noProof="0" dirty="0" smtClean="0">
                        <a:ln>
                          <a:noFill/>
                        </a:ln>
                        <a:solidFill>
                          <a:prstClr val="black"/>
                        </a:solidFill>
                        <a:effectLst/>
                        <a:uLnTx/>
                        <a:uFillTx/>
                        <a:latin typeface="+mn-lt"/>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“Medicare y otros beneficios médicos: Su guía para saber quién paga primero”</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Producto CMS No. 02179</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1" i="0" u="none" strike="noStrike" kern="1200" cap="none" spc="0" normalizeH="0" baseline="0" noProof="0" dirty="0" smtClean="0">
                          <a:ln>
                            <a:noFill/>
                          </a:ln>
                          <a:solidFill>
                            <a:prstClr val="black"/>
                          </a:solidFill>
                          <a:effectLst/>
                          <a:uLnTx/>
                          <a:uFillTx/>
                          <a:latin typeface="+mn-lt"/>
                        </a:rPr>
                        <a:t>Para acceder a estos productos</a:t>
                      </a:r>
                      <a:endParaRPr kumimoji="0" lang="es-US" sz="1300" b="0" i="0" u="none" strike="noStrike" kern="1200" cap="none" spc="0" normalizeH="0" baseline="0" noProof="0" dirty="0" smtClean="0">
                        <a:ln>
                          <a:noFill/>
                        </a:ln>
                        <a:solidFill>
                          <a:prstClr val="black"/>
                        </a:solidFill>
                        <a:effectLst/>
                        <a:uLnTx/>
                        <a:uFillTx/>
                        <a:latin typeface="+mn-lt"/>
                      </a:endParaRP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Vea y solicite copias individuales en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sng" strike="noStrike" kern="1200" cap="none" spc="0" normalizeH="0" baseline="0" noProof="0" dirty="0" smtClean="0">
                          <a:ln>
                            <a:noFill/>
                          </a:ln>
                          <a:solidFill>
                            <a:prstClr val="black"/>
                          </a:solidFill>
                          <a:effectLst/>
                          <a:uLnTx/>
                          <a:uFillTx/>
                          <a:latin typeface="+mn-lt"/>
                          <a:hlinkClick r:id=""/>
                        </a:rPr>
                        <a:t>Medicare.gov</a:t>
                      </a:r>
                      <a:r>
                        <a:rPr kumimoji="0" lang="en-US" sz="1300" b="0" i="0" u="sng" strike="noStrike" kern="1200" cap="none" spc="0" normalizeH="0" baseline="0" noProof="0" dirty="0" smtClean="0">
                          <a:ln>
                            <a:noFill/>
                          </a:ln>
                          <a:solidFill>
                            <a:prstClr val="black"/>
                          </a:solidFill>
                          <a:effectLst/>
                          <a:uLnTx/>
                          <a:uFillTx/>
                          <a:latin typeface="+mn-lt"/>
                        </a:rPr>
                        <a:t>/publications</a:t>
                      </a:r>
                      <a:r>
                        <a:rPr sz="1300" dirty="0"/>
                        <a:t> </a:t>
                      </a:r>
                    </a:p>
                    <a:p>
                      <a:pPr marL="0" marR="0" lvl="0" indent="0" algn="l" defTabSz="914400" rtl="0" eaLnBrk="1" fontAlgn="auto" latinLnBrk="0" hangingPunct="1">
                        <a:lnSpc>
                          <a:spcPct val="100000"/>
                        </a:lnSpc>
                        <a:spcBef>
                          <a:spcPts val="0"/>
                        </a:spcBef>
                        <a:spcAft>
                          <a:spcPts val="200"/>
                        </a:spcAft>
                        <a:buClrTx/>
                        <a:buSzTx/>
                        <a:buFontTx/>
                        <a:buNone/>
                        <a:tabLst/>
                        <a:defRPr/>
                      </a:pPr>
                      <a:r>
                        <a:rPr sz="1300" dirty="0"/>
                        <a:t>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Solicite varios ejemplares (solamente para asociados) a </a:t>
                      </a:r>
                      <a:r>
                        <a:rPr kumimoji="0" lang="en-US" sz="1300" b="0" i="0" u="none" strike="noStrike" kern="1200" cap="none" spc="0" normalizeH="0" baseline="0" noProof="0" dirty="0" smtClean="0">
                          <a:ln>
                            <a:noFill/>
                          </a:ln>
                          <a:solidFill>
                            <a:prstClr val="black"/>
                          </a:solidFill>
                          <a:effectLst/>
                          <a:uLnTx/>
                          <a:uFillTx/>
                          <a:latin typeface="+mn-lt"/>
                          <a:hlinkClick r:id="rId11"/>
                        </a:rPr>
                        <a:t>productordering.cms.hhs.gov</a:t>
                      </a:r>
                      <a:r>
                        <a:rPr sz="1300" dirty="0"/>
                        <a:t> </a:t>
                      </a:r>
                    </a:p>
                    <a:p>
                      <a:pPr marL="0" marR="0" lvl="0" indent="0" algn="l" defTabSz="914400" rtl="0" eaLnBrk="1" fontAlgn="auto" latinLnBrk="0" hangingPunct="1">
                        <a:lnSpc>
                          <a:spcPct val="100000"/>
                        </a:lnSpc>
                        <a:spcBef>
                          <a:spcPts val="0"/>
                        </a:spcBef>
                        <a:spcAft>
                          <a:spcPts val="20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mn-lt"/>
                        </a:rPr>
                        <a:t>Debe registrar su organización.</a:t>
                      </a:r>
                    </a:p>
                    <a:p>
                      <a:pPr marL="0" marR="0">
                        <a:lnSpc>
                          <a:spcPct val="100000"/>
                        </a:lnSpc>
                        <a:spcBef>
                          <a:spcPts val="600"/>
                        </a:spcBef>
                        <a:spcAft>
                          <a:spcPts val="0"/>
                        </a:spcAft>
                      </a:pPr>
                      <a:endParaRPr lang="es-US" sz="1300" dirty="0">
                        <a:effectLst/>
                        <a:latin typeface="Calibri"/>
                        <a:ea typeface="Calibri"/>
                        <a:cs typeface="Times New Roman"/>
                      </a:endParaRPr>
                    </a:p>
                  </a:txBody>
                  <a:tcPr marL="73164" marR="73164" marT="40522" marB="40522"/>
                </a:tc>
              </a:tr>
            </a:tbl>
          </a:graphicData>
        </a:graphic>
      </p:graphicFrame>
      <p:sp>
        <p:nvSpPr>
          <p:cNvPr id="10" name="Date Placeholder 1"/>
          <p:cNvSpPr>
            <a:spLocks noGrp="1"/>
          </p:cNvSpPr>
          <p:nvPr>
            <p:ph type="dt" sz="half" idx="2"/>
          </p:nvPr>
        </p:nvSpPr>
        <p:spPr>
          <a:xfrm>
            <a:off x="457200" y="6477000"/>
            <a:ext cx="2133600" cy="228600"/>
          </a:xfrm>
          <a:prstGeom prst="rect">
            <a:avLst/>
          </a:prstGeom>
        </p:spPr>
        <p:txBody>
          <a:bodyPr/>
          <a:lstStyle/>
          <a:p>
            <a:r>
              <a:rPr lang="en-US" dirty="0" smtClean="0">
                <a:solidFill>
                  <a:prstClr val="black"/>
                </a:solidFill>
              </a:rPr>
              <a:t>1/mayo/2015</a:t>
            </a:r>
            <a:endParaRPr lang="es-US" dirty="0">
              <a:solidFill>
                <a:prstClr val="black"/>
              </a:solidFill>
            </a:endParaRPr>
          </a:p>
        </p:txBody>
      </p:sp>
      <p:sp>
        <p:nvSpPr>
          <p:cNvPr id="11" name="Footer Placeholder 2"/>
          <p:cNvSpPr>
            <a:spLocks noGrp="1"/>
          </p:cNvSpPr>
          <p:nvPr>
            <p:ph type="ftr" sz="quarter" idx="3"/>
          </p:nvPr>
        </p:nvSpPr>
        <p:spPr>
          <a:xfrm>
            <a:off x="2590800" y="6477000"/>
            <a:ext cx="3962400" cy="228600"/>
          </a:xfrm>
          <a:prstGeom prst="rect">
            <a:avLst/>
          </a:prstGeom>
        </p:spPr>
        <p:txBody>
          <a:bodyPr/>
          <a:lstStyle/>
          <a:p>
            <a:pPr algn="ctr"/>
            <a:r>
              <a:rPr lang="en-US" dirty="0" smtClean="0">
                <a:solidFill>
                  <a:prstClr val="black"/>
                </a:solidFill>
              </a:rPr>
              <a:t>Coordinación de Beneficios</a:t>
            </a:r>
            <a:endParaRPr lang="es-US" dirty="0">
              <a:solidFill>
                <a:prstClr val="black"/>
              </a:solidFill>
            </a:endParaRPr>
          </a:p>
        </p:txBody>
      </p:sp>
      <p:sp>
        <p:nvSpPr>
          <p:cNvPr id="12" name="Slide Number Placeholder 4"/>
          <p:cNvSpPr>
            <a:spLocks noGrp="1"/>
          </p:cNvSpPr>
          <p:nvPr>
            <p:ph type="sldNum" sz="quarter" idx="4"/>
          </p:nvPr>
        </p:nvSpPr>
        <p:spPr>
          <a:xfrm>
            <a:off x="6553200" y="6477000"/>
            <a:ext cx="2133600" cy="228600"/>
          </a:xfrm>
        </p:spPr>
        <p:txBody>
          <a:bodyPr/>
          <a:lstStyle/>
          <a:p>
            <a:pPr algn="r">
              <a:defRPr/>
            </a:pPr>
            <a:fld id="{FB96A6F3-21FB-4D68-B526-5404B4C85F47}" type="slidenum">
              <a:rPr lang="en-US" smtClean="0"/>
              <a:pPr algn="r">
                <a:defRPr/>
              </a:pPr>
              <a:t>39</a:t>
            </a:fld>
            <a:endParaRPr lang="es-US" dirty="0"/>
          </a:p>
        </p:txBody>
      </p:sp>
    </p:spTree>
    <p:extLst>
      <p:ext uri="{BB962C8B-B14F-4D97-AF65-F5344CB8AC3E}">
        <p14:creationId xmlns:p14="http://schemas.microsoft.com/office/powerpoint/2010/main" val="15992949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r>
              <a:rPr lang="es-US" noProof="0" dirty="0" smtClean="0"/>
              <a:t>Panorama general de la Coordinación de Beneficios</a:t>
            </a:r>
          </a:p>
        </p:txBody>
      </p:sp>
      <p:sp>
        <p:nvSpPr>
          <p:cNvPr id="7173" name="Rectangle 3"/>
          <p:cNvSpPr>
            <a:spLocks noGrp="1" noChangeArrowheads="1"/>
          </p:cNvSpPr>
          <p:nvPr>
            <p:ph idx="1"/>
          </p:nvPr>
        </p:nvSpPr>
        <p:spPr/>
        <p:txBody>
          <a:bodyPr/>
          <a:lstStyle/>
          <a:p>
            <a:r>
              <a:rPr lang="es-US" noProof="0" dirty="0" smtClean="0"/>
              <a:t>Cada tipo de cobertura del seguro de salud se llama "pagador"</a:t>
            </a:r>
          </a:p>
          <a:p>
            <a:r>
              <a:rPr lang="es-US" noProof="0" dirty="0" smtClean="0"/>
              <a:t>Cuando existe más de un pagador, la coordinación de las normas relativas a los beneficios decide quién paga primero</a:t>
            </a:r>
          </a:p>
          <a:p>
            <a:r>
              <a:rPr lang="es-US" noProof="0" dirty="0" smtClean="0"/>
              <a:t>Es posible que haya pagadores primarios y secundarios y, en algunos casos, también puede haber un tercer pagador</a:t>
            </a:r>
          </a:p>
          <a:p>
            <a:pPr lvl="1"/>
            <a:endParaRPr lang="es-US" noProof="0" dirty="0" smtClean="0"/>
          </a:p>
        </p:txBody>
      </p:sp>
      <p:sp>
        <p:nvSpPr>
          <p:cNvPr id="10" name="Date Placeholder 1"/>
          <p:cNvSpPr>
            <a:spLocks noGrp="1"/>
          </p:cNvSpPr>
          <p:nvPr>
            <p:ph type="dt" sz="half" idx="2"/>
          </p:nvPr>
        </p:nvSpPr>
        <p:spPr/>
        <p:txBody>
          <a:bodyPr/>
          <a:lstStyle/>
          <a:p>
            <a:r>
              <a:rPr dirty="0" smtClean="0"/>
              <a:t>1/mayo/2015</a:t>
            </a:r>
            <a:endParaRPr lang="es-US" dirty="0"/>
          </a:p>
        </p:txBody>
      </p:sp>
      <p:sp>
        <p:nvSpPr>
          <p:cNvPr id="11"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2" name="Slide Number Placeholder 3"/>
          <p:cNvSpPr>
            <a:spLocks noGrp="1"/>
          </p:cNvSpPr>
          <p:nvPr>
            <p:ph type="sldNum" sz="quarter" idx="4"/>
          </p:nvPr>
        </p:nvSpPr>
        <p:spPr/>
        <p:txBody>
          <a:bodyPr/>
          <a:lstStyle/>
          <a:p>
            <a:pPr algn="r"/>
            <a:fld id="{FB96A6F3-21FB-4D68-B526-5404B4C85F47}" type="slidenum">
              <a:rPr lang="en-US" smtClean="0"/>
              <a:pPr algn="r"/>
              <a:t>4</a:t>
            </a:fld>
            <a:endParaRPr lang="es-US" dirty="0"/>
          </a:p>
        </p:txBody>
      </p:sp>
    </p:spTree>
    <p:custDataLst>
      <p:tags r:id="rId1"/>
    </p:custDataLst>
    <p:extLst>
      <p:ext uri="{BB962C8B-B14F-4D97-AF65-F5344CB8AC3E}">
        <p14:creationId xmlns:p14="http://schemas.microsoft.com/office/powerpoint/2010/main" val="3016026623"/>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endParaRPr lang="es-US" noProof="0" dirty="0" smtClean="0"/>
          </a:p>
          <a:p>
            <a:r>
              <a:rPr lang="es-US" noProof="0" dirty="0" smtClean="0"/>
              <a:t>Si desea ver el material de capacitación de NTP o suscribirse a nuestra lista de correo electrónico, visite</a:t>
            </a:r>
          </a:p>
          <a:p>
            <a:r>
              <a:rPr lang="es-US" noProof="0" dirty="0" smtClean="0">
                <a:hlinkClick r:id="rId3"/>
              </a:rPr>
              <a:t>CMS.gov/</a:t>
            </a:r>
            <a:r>
              <a:rPr lang="es-US" noProof="0" dirty="0" err="1" smtClean="0">
                <a:hlinkClick r:id="rId3"/>
              </a:rPr>
              <a:t>Outreach</a:t>
            </a:r>
            <a:r>
              <a:rPr lang="es-US" noProof="0" dirty="0" smtClean="0">
                <a:hlinkClick r:id="rId3"/>
              </a:rPr>
              <a:t>-and-</a:t>
            </a:r>
            <a:r>
              <a:rPr lang="es-US" noProof="0" dirty="0" err="1" smtClean="0">
                <a:hlinkClick r:id="rId3"/>
              </a:rPr>
              <a:t>Education</a:t>
            </a:r>
            <a:r>
              <a:rPr lang="es-US" noProof="0" dirty="0" smtClean="0">
                <a:hlinkClick r:id="rId3"/>
              </a:rPr>
              <a:t>/Training/ </a:t>
            </a:r>
            <a:r>
              <a:rPr lang="es-US" noProof="0" dirty="0" err="1" smtClean="0">
                <a:hlinkClick r:id="rId3"/>
              </a:rPr>
              <a:t>CMSNationalTrainingProgram</a:t>
            </a:r>
            <a:r>
              <a:rPr lang="es-US" noProof="0" dirty="0" smtClean="0">
                <a:hlinkClick r:id="rId3"/>
              </a:rPr>
              <a:t>/index.html</a:t>
            </a:r>
            <a:endParaRPr lang="es-US" noProof="0" dirty="0" smtClean="0"/>
          </a:p>
          <a:p>
            <a:endParaRPr lang="es-US" noProof="0" dirty="0" smtClean="0"/>
          </a:p>
          <a:p>
            <a:r>
              <a:rPr lang="es-US" noProof="0" dirty="0" smtClean="0"/>
              <a:t>Si desea formular preguntas sobre productos de capacitación, envíe un correo electrónico a </a:t>
            </a:r>
            <a:r>
              <a:rPr lang="es-US" noProof="0" dirty="0" smtClean="0">
                <a:hlinkClick r:id="rId4"/>
              </a:rPr>
              <a:t>training@cms.hhs.gov</a:t>
            </a:r>
            <a:endParaRPr lang="es-US" noProof="0" dirty="0" smtClean="0"/>
          </a:p>
          <a:p>
            <a:endParaRPr lang="es-US" noProof="0" dirty="0" smtClean="0"/>
          </a:p>
          <a:p>
            <a:endParaRPr lang="es-US" noProof="0" dirty="0" smtClean="0"/>
          </a:p>
          <a:p>
            <a:endParaRPr lang="es-US" noProof="0" dirty="0"/>
          </a:p>
        </p:txBody>
      </p:sp>
      <p:sp>
        <p:nvSpPr>
          <p:cNvPr id="14" name="Title 5"/>
          <p:cNvSpPr>
            <a:spLocks noGrp="1"/>
          </p:cNvSpPr>
          <p:nvPr>
            <p:ph type="title"/>
          </p:nvPr>
        </p:nvSpPr>
        <p:spPr>
          <a:xfrm>
            <a:off x="0" y="15240"/>
            <a:ext cx="9144000" cy="1069430"/>
          </a:xfrm>
        </p:spPr>
        <p:txBody>
          <a:bodyPr>
            <a:normAutofit fontScale="90000"/>
          </a:bodyPr>
          <a:lstStyle/>
          <a:p>
            <a:r>
              <a:rPr lang="es-US" noProof="0" dirty="0" smtClean="0"/>
              <a:t>Programa Nacional de Capacitación (NTP) de CMS</a:t>
            </a:r>
            <a:endParaRPr lang="es-US" noProof="0" dirty="0"/>
          </a:p>
        </p:txBody>
      </p:sp>
    </p:spTree>
    <p:extLst>
      <p:ext uri="{BB962C8B-B14F-4D97-AF65-F5344CB8AC3E}">
        <p14:creationId xmlns:p14="http://schemas.microsoft.com/office/powerpoint/2010/main" val="1259595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s-US" noProof="0" dirty="0" smtClean="0"/>
              <a:t>¿Cuándo paga Medicare?</a:t>
            </a:r>
          </a:p>
        </p:txBody>
      </p:sp>
      <p:sp>
        <p:nvSpPr>
          <p:cNvPr id="7173" name="Rectangle 3"/>
          <p:cNvSpPr>
            <a:spLocks noGrp="1" noChangeArrowheads="1"/>
          </p:cNvSpPr>
          <p:nvPr>
            <p:ph idx="1"/>
          </p:nvPr>
        </p:nvSpPr>
        <p:spPr/>
        <p:txBody>
          <a:bodyPr/>
          <a:lstStyle/>
          <a:p>
            <a:r>
              <a:rPr lang="es-US" noProof="0" dirty="0" smtClean="0"/>
              <a:t>Medicare puede ser el pagador primario</a:t>
            </a:r>
          </a:p>
          <a:p>
            <a:pPr lvl="1"/>
            <a:r>
              <a:rPr lang="es-US" noProof="0" dirty="0" smtClean="0"/>
              <a:t>En ausencia de otro seguro primario</a:t>
            </a:r>
          </a:p>
          <a:p>
            <a:r>
              <a:rPr lang="es-US" noProof="0" dirty="0" smtClean="0"/>
              <a:t>Medicare puede ser el pagador secundario</a:t>
            </a:r>
          </a:p>
          <a:p>
            <a:pPr lvl="1"/>
            <a:r>
              <a:rPr lang="es-US" noProof="0" dirty="0" smtClean="0"/>
              <a:t>Usted puede tener otro seguro que deba pagar en primer lugar</a:t>
            </a:r>
          </a:p>
          <a:p>
            <a:r>
              <a:rPr lang="es-US" noProof="0" dirty="0" smtClean="0"/>
              <a:t>Medicare puede no pagar en absoluto</a:t>
            </a:r>
          </a:p>
          <a:p>
            <a:pPr lvl="1"/>
            <a:r>
              <a:rPr lang="es-US" noProof="0" dirty="0" smtClean="0"/>
              <a:t>Por servicios y artículos que otro seguro de salud tiene la responsabilidad de pagar</a:t>
            </a:r>
          </a:p>
          <a:p>
            <a:pPr lvl="1"/>
            <a:endParaRPr lang="es-US" noProof="0" dirty="0" smtClean="0"/>
          </a:p>
        </p:txBody>
      </p:sp>
      <p:sp>
        <p:nvSpPr>
          <p:cNvPr id="10" name="Date Placeholder 1"/>
          <p:cNvSpPr>
            <a:spLocks noGrp="1"/>
          </p:cNvSpPr>
          <p:nvPr>
            <p:ph type="dt" sz="half" idx="2"/>
          </p:nvPr>
        </p:nvSpPr>
        <p:spPr/>
        <p:txBody>
          <a:bodyPr/>
          <a:lstStyle/>
          <a:p>
            <a:r>
              <a:rPr dirty="0" smtClean="0"/>
              <a:t>1/mayo/2015</a:t>
            </a:r>
            <a:endParaRPr lang="es-US" dirty="0"/>
          </a:p>
        </p:txBody>
      </p:sp>
      <p:sp>
        <p:nvSpPr>
          <p:cNvPr id="11"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2" name="Slide Number Placeholder 3"/>
          <p:cNvSpPr>
            <a:spLocks noGrp="1"/>
          </p:cNvSpPr>
          <p:nvPr>
            <p:ph type="sldNum" sz="quarter" idx="4"/>
          </p:nvPr>
        </p:nvSpPr>
        <p:spPr/>
        <p:txBody>
          <a:bodyPr/>
          <a:lstStyle/>
          <a:p>
            <a:pPr algn="r"/>
            <a:fld id="{FB96A6F3-21FB-4D68-B526-5404B4C85F47}" type="slidenum">
              <a:rPr lang="en-US" smtClean="0"/>
              <a:pPr algn="r"/>
              <a:t>5</a:t>
            </a:fld>
            <a:endParaRPr lang="es-US" dirty="0"/>
          </a:p>
        </p:txBody>
      </p:sp>
    </p:spTree>
    <p:custDataLst>
      <p:tags r:id="rId1"/>
    </p:custDataLst>
    <p:extLst>
      <p:ext uri="{BB962C8B-B14F-4D97-AF65-F5344CB8AC3E}">
        <p14:creationId xmlns:p14="http://schemas.microsoft.com/office/powerpoint/2010/main" val="499724615"/>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s-US" noProof="0" dirty="0" smtClean="0"/>
              <a:t>Cuando Medicare es el Pagador Primario</a:t>
            </a:r>
          </a:p>
        </p:txBody>
      </p:sp>
      <p:sp>
        <p:nvSpPr>
          <p:cNvPr id="27651" name="Rectangle 3"/>
          <p:cNvSpPr>
            <a:spLocks noGrp="1" noChangeArrowheads="1"/>
          </p:cNvSpPr>
          <p:nvPr>
            <p:ph idx="1"/>
          </p:nvPr>
        </p:nvSpPr>
        <p:spPr>
          <a:xfrm>
            <a:off x="457200" y="1371600"/>
            <a:ext cx="8229600" cy="4906963"/>
          </a:xfrm>
        </p:spPr>
        <p:txBody>
          <a:bodyPr>
            <a:normAutofit fontScale="85000" lnSpcReduction="20000"/>
          </a:bodyPr>
          <a:lstStyle/>
          <a:p>
            <a:r>
              <a:rPr lang="es-US" noProof="0" dirty="0" smtClean="0"/>
              <a:t>Si Medicare es su único asegurador o</a:t>
            </a:r>
          </a:p>
          <a:p>
            <a:r>
              <a:rPr lang="es-US" noProof="0" dirty="0" smtClean="0"/>
              <a:t>Si su otra fuente de cobertura es</a:t>
            </a:r>
          </a:p>
          <a:p>
            <a:pPr lvl="1"/>
            <a:r>
              <a:rPr lang="es-US" noProof="0" dirty="0" smtClean="0"/>
              <a:t>Una póliza de </a:t>
            </a:r>
            <a:r>
              <a:rPr lang="es-US" noProof="0" dirty="0" err="1" smtClean="0"/>
              <a:t>Medigap</a:t>
            </a:r>
            <a:r>
              <a:rPr lang="es-US" noProof="0" dirty="0" smtClean="0"/>
              <a:t> (asegurador suplementario de Medicare)</a:t>
            </a:r>
          </a:p>
          <a:p>
            <a:pPr lvl="1"/>
            <a:r>
              <a:rPr lang="es-US" noProof="0" dirty="0" err="1" smtClean="0"/>
              <a:t>Medicaid</a:t>
            </a:r>
            <a:endParaRPr lang="es-US" noProof="0" dirty="0" smtClean="0"/>
          </a:p>
          <a:p>
            <a:pPr lvl="1"/>
            <a:r>
              <a:rPr lang="es-US" noProof="0" dirty="0" smtClean="0"/>
              <a:t>Beneficios para jubilados</a:t>
            </a:r>
          </a:p>
          <a:p>
            <a:pPr lvl="1"/>
            <a:r>
              <a:rPr lang="es-US" noProof="0" dirty="0" smtClean="0"/>
              <a:t>Servicio de Salud Indígena</a:t>
            </a:r>
          </a:p>
          <a:p>
            <a:pPr lvl="1"/>
            <a:r>
              <a:rPr lang="es-US" noProof="0" dirty="0" smtClean="0"/>
              <a:t>Beneficios para veteranos</a:t>
            </a:r>
          </a:p>
          <a:p>
            <a:pPr lvl="1"/>
            <a:r>
              <a:rPr lang="es-US" noProof="0" dirty="0" smtClean="0"/>
              <a:t>TRICARE </a:t>
            </a:r>
          </a:p>
          <a:p>
            <a:pPr lvl="1"/>
            <a:r>
              <a:rPr lang="es-US" noProof="0" dirty="0" smtClean="0"/>
              <a:t>Continuación de cobertura de la Ley Ómnibus Consolidada de Reconciliación Presupuestaria (COBRA)</a:t>
            </a:r>
          </a:p>
          <a:p>
            <a:pPr lvl="2"/>
            <a:r>
              <a:rPr lang="es-US" noProof="0" dirty="0" smtClean="0"/>
              <a:t>Salvo por el período de coordinación de 30 meses para personas con Enfermedad Renal en Etapa Final </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6</a:t>
            </a:fld>
            <a:endParaRPr lang="es-US" dirty="0"/>
          </a:p>
        </p:txBody>
      </p:sp>
    </p:spTree>
    <p:custDataLst>
      <p:tags r:id="rId1"/>
    </p:custDataLst>
    <p:extLst>
      <p:ext uri="{BB962C8B-B14F-4D97-AF65-F5344CB8AC3E}">
        <p14:creationId xmlns:p14="http://schemas.microsoft.com/office/powerpoint/2010/main" val="4095999749"/>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s-US" noProof="0" dirty="0" smtClean="0"/>
              <a:t>Medicare Pagador Secundario</a:t>
            </a:r>
          </a:p>
        </p:txBody>
      </p:sp>
      <p:sp>
        <p:nvSpPr>
          <p:cNvPr id="29699" name="Content Placeholder 2"/>
          <p:cNvSpPr>
            <a:spLocks noGrp="1"/>
          </p:cNvSpPr>
          <p:nvPr>
            <p:ph idx="1"/>
          </p:nvPr>
        </p:nvSpPr>
        <p:spPr/>
        <p:txBody>
          <a:bodyPr/>
          <a:lstStyle/>
          <a:p>
            <a:r>
              <a:rPr lang="es-US" noProof="0" dirty="0" smtClean="0"/>
              <a:t>Cuando Medicare no es responsable de pagar un reclamo en primer lugar</a:t>
            </a:r>
          </a:p>
          <a:p>
            <a:r>
              <a:rPr lang="es-US" noProof="0" dirty="0" smtClean="0"/>
              <a:t>La legislación protege los Fondos Fiduciarios de Medicare </a:t>
            </a:r>
          </a:p>
          <a:p>
            <a:r>
              <a:rPr lang="es-US" noProof="0" dirty="0" smtClean="0"/>
              <a:t>Ayuda a garantizar que Medicare no pague cuando debería hacerlo otro asegurador</a:t>
            </a:r>
          </a:p>
          <a:p>
            <a:r>
              <a:rPr lang="es-US" noProof="0" dirty="0" smtClean="0"/>
              <a:t>Ahorra $9.000 millones anualmente </a:t>
            </a:r>
          </a:p>
          <a:p>
            <a:pPr lvl="1"/>
            <a:r>
              <a:rPr lang="es-US" noProof="0" dirty="0" smtClean="0"/>
              <a:t>Reclamaciones procesadas mediante seguros primarios antes de Medicare</a:t>
            </a:r>
          </a:p>
        </p:txBody>
      </p:sp>
      <p:sp>
        <p:nvSpPr>
          <p:cNvPr id="7" name="Date Placeholder 1"/>
          <p:cNvSpPr>
            <a:spLocks noGrp="1"/>
          </p:cNvSpPr>
          <p:nvPr>
            <p:ph type="dt" sz="half" idx="2"/>
          </p:nvPr>
        </p:nvSpPr>
        <p:spPr/>
        <p:txBody>
          <a:bodyPr/>
          <a:lstStyle/>
          <a:p>
            <a:r>
              <a:rPr dirty="0" smtClean="0"/>
              <a:t>1/mayo/2015</a:t>
            </a:r>
            <a:endParaRPr lang="es-US" dirty="0"/>
          </a:p>
        </p:txBody>
      </p:sp>
      <p:sp>
        <p:nvSpPr>
          <p:cNvPr id="8" name="Footer Placeholder 2"/>
          <p:cNvSpPr>
            <a:spLocks noGrp="1"/>
          </p:cNvSpPr>
          <p:nvPr>
            <p:ph type="ftr" sz="quarter" idx="3"/>
          </p:nvPr>
        </p:nvSpPr>
        <p:spPr/>
        <p:txBody>
          <a:bodyPr/>
          <a:lstStyle/>
          <a:p>
            <a:pPr algn="ctr"/>
            <a:r>
              <a:rPr dirty="0" smtClean="0"/>
              <a:t>Coordinación de Beneficios</a:t>
            </a:r>
            <a:endParaRPr lang="es-US" dirty="0"/>
          </a:p>
        </p:txBody>
      </p:sp>
      <p:sp>
        <p:nvSpPr>
          <p:cNvPr id="9" name="Slide Number Placeholder 3"/>
          <p:cNvSpPr>
            <a:spLocks noGrp="1"/>
          </p:cNvSpPr>
          <p:nvPr>
            <p:ph type="sldNum" sz="quarter" idx="4"/>
          </p:nvPr>
        </p:nvSpPr>
        <p:spPr/>
        <p:txBody>
          <a:bodyPr/>
          <a:lstStyle/>
          <a:p>
            <a:pPr algn="r"/>
            <a:fld id="{FB96A6F3-21FB-4D68-B526-5404B4C85F47}" type="slidenum">
              <a:rPr lang="en-US" smtClean="0"/>
              <a:pPr algn="r"/>
              <a:t>7</a:t>
            </a:fld>
            <a:endParaRPr lang="es-US" dirty="0"/>
          </a:p>
        </p:txBody>
      </p:sp>
    </p:spTree>
    <p:custDataLst>
      <p:tags r:id="rId1"/>
    </p:custDataLst>
    <p:extLst>
      <p:ext uri="{BB962C8B-B14F-4D97-AF65-F5344CB8AC3E}">
        <p14:creationId xmlns:p14="http://schemas.microsoft.com/office/powerpoint/2010/main" val="3058648364"/>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r>
              <a:rPr lang="es-US" noProof="0" dirty="0" smtClean="0"/>
              <a:t>Cómo reunir información del Pagador Secundario</a:t>
            </a:r>
          </a:p>
        </p:txBody>
      </p:sp>
      <p:sp>
        <p:nvSpPr>
          <p:cNvPr id="20483" name="Content Placeholder 2"/>
          <p:cNvSpPr>
            <a:spLocks noGrp="1"/>
          </p:cNvSpPr>
          <p:nvPr>
            <p:ph idx="1"/>
          </p:nvPr>
        </p:nvSpPr>
        <p:spPr/>
        <p:txBody>
          <a:bodyPr>
            <a:normAutofit fontScale="92500" lnSpcReduction="20000"/>
          </a:bodyPr>
          <a:lstStyle/>
          <a:p>
            <a:r>
              <a:rPr lang="es-US" noProof="0" dirty="0" smtClean="0"/>
              <a:t>Cuestionario de Inscripción Inicial </a:t>
            </a:r>
          </a:p>
          <a:p>
            <a:pPr lvl="1"/>
            <a:r>
              <a:rPr lang="es-US" noProof="0" dirty="0" smtClean="0"/>
              <a:t>Enviado 3 meses antes de la fecha de derecho de atención</a:t>
            </a:r>
          </a:p>
          <a:p>
            <a:pPr lvl="1"/>
            <a:r>
              <a:rPr lang="es-US" noProof="0" dirty="0" smtClean="0"/>
              <a:t>Recibir notificación para completar en línea</a:t>
            </a:r>
          </a:p>
          <a:p>
            <a:pPr lvl="1"/>
            <a:r>
              <a:rPr lang="es-US" noProof="0" dirty="0" smtClean="0"/>
              <a:t>Pregunta sobre el empleador actual, cobertura del seguro por responsabilidad civil e indemnización por accidentes de trabajo.</a:t>
            </a:r>
          </a:p>
          <a:p>
            <a:pPr lvl="2"/>
            <a:r>
              <a:rPr lang="es-US" noProof="0" dirty="0" smtClean="0"/>
              <a:t>Se puede completar en </a:t>
            </a:r>
            <a:r>
              <a:rPr lang="es-US" noProof="0" dirty="0" smtClean="0">
                <a:hlinkClick r:id="rId4"/>
              </a:rPr>
              <a:t>MyMedicare.gov</a:t>
            </a:r>
            <a:endParaRPr lang="es-US" noProof="0" dirty="0" smtClean="0"/>
          </a:p>
          <a:p>
            <a:pPr lvl="2"/>
            <a:r>
              <a:rPr lang="es-US" noProof="0" dirty="0" smtClean="0"/>
              <a:t>Por teléfono con el Centro de Coordinación de Beneficios y Recuperación</a:t>
            </a:r>
          </a:p>
          <a:p>
            <a:pPr lvl="3"/>
            <a:r>
              <a:rPr lang="es-US" noProof="0" dirty="0" smtClean="0"/>
              <a:t>1-855-798-2627</a:t>
            </a:r>
          </a:p>
          <a:p>
            <a:pPr lvl="3"/>
            <a:r>
              <a:rPr lang="es-US" noProof="0" dirty="0" smtClean="0"/>
              <a:t> Usuarios de TTY 1-855-797-2627.</a:t>
            </a:r>
          </a:p>
          <a:p>
            <a:pPr lvl="3"/>
            <a:endParaRPr lang="es-US" noProof="0" dirty="0" smtClean="0"/>
          </a:p>
          <a:p>
            <a:pPr lvl="1"/>
            <a:endParaRPr lang="es-US" noProof="0" dirty="0" smtClean="0"/>
          </a:p>
          <a:p>
            <a:endParaRPr lang="es-US" noProof="0" dirty="0" smtClean="0"/>
          </a:p>
          <a:p>
            <a:pPr lvl="1"/>
            <a:endParaRPr lang="es-US" noProof="0" dirty="0" smtClean="0"/>
          </a:p>
          <a:p>
            <a:endParaRPr lang="es-US" noProof="0" dirty="0" smtClean="0"/>
          </a:p>
        </p:txBody>
      </p:sp>
      <p:sp>
        <p:nvSpPr>
          <p:cNvPr id="10" name="Date Placeholder 1"/>
          <p:cNvSpPr>
            <a:spLocks noGrp="1"/>
          </p:cNvSpPr>
          <p:nvPr>
            <p:ph type="dt" sz="half" idx="2"/>
          </p:nvPr>
        </p:nvSpPr>
        <p:spPr/>
        <p:txBody>
          <a:bodyPr/>
          <a:lstStyle/>
          <a:p>
            <a:r>
              <a:rPr dirty="0" smtClean="0"/>
              <a:t>1/mayo/2015</a:t>
            </a:r>
            <a:endParaRPr lang="es-US" dirty="0"/>
          </a:p>
        </p:txBody>
      </p:sp>
      <p:sp>
        <p:nvSpPr>
          <p:cNvPr id="11"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2" name="Slide Number Placeholder 3"/>
          <p:cNvSpPr>
            <a:spLocks noGrp="1"/>
          </p:cNvSpPr>
          <p:nvPr>
            <p:ph type="sldNum" sz="quarter" idx="4"/>
          </p:nvPr>
        </p:nvSpPr>
        <p:spPr/>
        <p:txBody>
          <a:bodyPr/>
          <a:lstStyle/>
          <a:p>
            <a:pPr algn="r"/>
            <a:fld id="{FB96A6F3-21FB-4D68-B526-5404B4C85F47}" type="slidenum">
              <a:rPr lang="en-US" smtClean="0"/>
              <a:pPr algn="r"/>
              <a:t>8</a:t>
            </a:fld>
            <a:endParaRPr lang="es-US" dirty="0"/>
          </a:p>
        </p:txBody>
      </p:sp>
    </p:spTree>
    <p:custDataLst>
      <p:tags r:id="rId1"/>
    </p:custDataLst>
    <p:extLst>
      <p:ext uri="{BB962C8B-B14F-4D97-AF65-F5344CB8AC3E}">
        <p14:creationId xmlns:p14="http://schemas.microsoft.com/office/powerpoint/2010/main" val="1580047052"/>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Autofit/>
          </a:bodyPr>
          <a:lstStyle/>
          <a:p>
            <a:r>
              <a:rPr lang="es-US" noProof="0" dirty="0" smtClean="0"/>
              <a:t>Cómo reunir información del Pagador </a:t>
            </a:r>
            <a:br>
              <a:rPr lang="es-US" noProof="0" dirty="0" smtClean="0"/>
            </a:br>
            <a:r>
              <a:rPr lang="es-US" noProof="0" dirty="0" smtClean="0"/>
              <a:t>Secundario a través de los empleadores</a:t>
            </a:r>
          </a:p>
        </p:txBody>
      </p:sp>
      <p:sp>
        <p:nvSpPr>
          <p:cNvPr id="3" name="Content Placeholder 2"/>
          <p:cNvSpPr>
            <a:spLocks noGrp="1"/>
          </p:cNvSpPr>
          <p:nvPr>
            <p:ph idx="1"/>
          </p:nvPr>
        </p:nvSpPr>
        <p:spPr>
          <a:xfrm>
            <a:off x="457200" y="1371600"/>
            <a:ext cx="8229600" cy="4968875"/>
          </a:xfrm>
        </p:spPr>
        <p:txBody>
          <a:bodyPr>
            <a:normAutofit fontScale="77500" lnSpcReduction="20000"/>
          </a:bodyPr>
          <a:lstStyle/>
          <a:p>
            <a:r>
              <a:rPr lang="es-US" noProof="0" dirty="0" smtClean="0"/>
              <a:t>Requerimiento de reportes obligatorios para las compañías de seguro.</a:t>
            </a:r>
          </a:p>
          <a:p>
            <a:pPr lvl="1"/>
            <a:r>
              <a:rPr lang="es-US" noProof="0" dirty="0" smtClean="0"/>
              <a:t>Utilice un portal Web seguro para facilitar la transferencia de información</a:t>
            </a:r>
          </a:p>
          <a:p>
            <a:pPr lvl="1"/>
            <a:r>
              <a:rPr lang="es-US" noProof="0" dirty="0" smtClean="0"/>
              <a:t>Multa de hasta $1000/día por beneficiario por no reportar la información.</a:t>
            </a:r>
          </a:p>
          <a:p>
            <a:r>
              <a:rPr lang="es-US" noProof="0" dirty="0" smtClean="0"/>
              <a:t>Solicitud de Concordancia de Datos entre Servicios de Impuestos Internos/Seguro Social/Centros de Servicios de Medicare y </a:t>
            </a:r>
            <a:r>
              <a:rPr lang="es-US" noProof="0" dirty="0" err="1" smtClean="0"/>
              <a:t>Medicaid</a:t>
            </a:r>
            <a:endParaRPr lang="es-US" noProof="0" dirty="0" smtClean="0"/>
          </a:p>
          <a:p>
            <a:pPr lvl="1"/>
            <a:r>
              <a:rPr lang="es-US" noProof="0" dirty="0" smtClean="0"/>
              <a:t>Los empleadores completan un cuestionario en línea para sus empleados</a:t>
            </a:r>
          </a:p>
          <a:p>
            <a:pPr lvl="2"/>
            <a:r>
              <a:rPr lang="es-US" noProof="0" dirty="0" smtClean="0"/>
              <a:t>Titulares de Medicare </a:t>
            </a:r>
          </a:p>
          <a:p>
            <a:pPr lvl="2"/>
            <a:r>
              <a:rPr lang="es-US" noProof="0" dirty="0" smtClean="0"/>
              <a:t>Casados con un beneficiario de Medicare</a:t>
            </a:r>
          </a:p>
          <a:p>
            <a:r>
              <a:rPr lang="es-US" noProof="0" dirty="0" smtClean="0"/>
              <a:t>Acuerdos Voluntarios de Uso Compartido de Datos </a:t>
            </a:r>
          </a:p>
          <a:p>
            <a:pPr lvl="1"/>
            <a:r>
              <a:rPr lang="es-US" noProof="0" dirty="0" smtClean="0"/>
              <a:t>Entre CMS y los empleadores grandes</a:t>
            </a:r>
          </a:p>
        </p:txBody>
      </p:sp>
      <p:sp>
        <p:nvSpPr>
          <p:cNvPr id="8" name="Date Placeholder 1"/>
          <p:cNvSpPr>
            <a:spLocks noGrp="1"/>
          </p:cNvSpPr>
          <p:nvPr>
            <p:ph type="dt" sz="half" idx="2"/>
          </p:nvPr>
        </p:nvSpPr>
        <p:spPr/>
        <p:txBody>
          <a:bodyPr/>
          <a:lstStyle/>
          <a:p>
            <a:r>
              <a:rPr dirty="0" smtClean="0"/>
              <a:t>1/mayo/2015</a:t>
            </a:r>
            <a:endParaRPr lang="es-US" dirty="0"/>
          </a:p>
        </p:txBody>
      </p:sp>
      <p:sp>
        <p:nvSpPr>
          <p:cNvPr id="9" name="Footer Placeholder 2"/>
          <p:cNvSpPr>
            <a:spLocks noGrp="1"/>
          </p:cNvSpPr>
          <p:nvPr>
            <p:ph type="ftr" sz="quarter" idx="3"/>
          </p:nvPr>
        </p:nvSpPr>
        <p:spPr/>
        <p:txBody>
          <a:bodyPr/>
          <a:lstStyle/>
          <a:p>
            <a:pPr algn="ctr"/>
            <a:r>
              <a:rPr dirty="0" smtClean="0"/>
              <a:t>Coordinación de Beneficios</a:t>
            </a:r>
            <a:endParaRPr lang="es-US" dirty="0"/>
          </a:p>
        </p:txBody>
      </p:sp>
      <p:sp>
        <p:nvSpPr>
          <p:cNvPr id="10" name="Slide Number Placeholder 3"/>
          <p:cNvSpPr>
            <a:spLocks noGrp="1"/>
          </p:cNvSpPr>
          <p:nvPr>
            <p:ph type="sldNum" sz="quarter" idx="4"/>
          </p:nvPr>
        </p:nvSpPr>
        <p:spPr/>
        <p:txBody>
          <a:bodyPr/>
          <a:lstStyle/>
          <a:p>
            <a:pPr algn="r"/>
            <a:fld id="{FB96A6F3-21FB-4D68-B526-5404B4C85F47}" type="slidenum">
              <a:rPr lang="en-US" smtClean="0"/>
              <a:pPr algn="r"/>
              <a:t>9</a:t>
            </a:fld>
            <a:endParaRPr lang="es-US" dirty="0"/>
          </a:p>
        </p:txBody>
      </p:sp>
    </p:spTree>
    <p:custDataLst>
      <p:tags r:id="rId1"/>
    </p:custDataLst>
    <p:extLst>
      <p:ext uri="{BB962C8B-B14F-4D97-AF65-F5344CB8AC3E}">
        <p14:creationId xmlns:p14="http://schemas.microsoft.com/office/powerpoint/2010/main" val="430193248"/>
      </p:ext>
    </p:extLst>
  </p:cSld>
  <p:clrMapOvr>
    <a:masterClrMapping/>
  </p:clrMapOvr>
  <mc:AlternateContent xmlns:mc="http://schemas.openxmlformats.org/markup-compatibility/2006" xmlns:p14="http://schemas.microsoft.com/office/powerpoint/2010/main">
    <mc:Choice Requires="p14">
      <p:transition spd="slow" p14:dur="2000"/>
    </mc:Choice>
    <mc:Fallback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2008"/>
  <p:tag name="USESECONDARYMONITOR" val="True"/>
  <p:tag name="ANSWERNOWSTYLE" val="-1"/>
  <p:tag name="RESPCOUNTERFORMAT" val="0"/>
  <p:tag name="NUMRESPONSES" val="1"/>
  <p:tag name="CHARTVALUEFORMAT" val="0%"/>
  <p:tag name="AUTOUPDATEALIASES" val="True"/>
  <p:tag name="RACEANIMATIONSPEED" val="3"/>
  <p:tag name="MAXRESPONDERS" val="10"/>
  <p:tag name="BUBBLEGROUPING" val="3"/>
  <p:tag name="CUSTOMCELLBACKCOLOR1" val="-657956"/>
  <p:tag name="USESCHEMECOLORS" val="True"/>
  <p:tag name="GRIDOPACITY" val="90"/>
  <p:tag name="GRIDPOSITION" val="1"/>
  <p:tag name="CHARTLABELS" val="1"/>
  <p:tag name="INCLUDEPPT" val="True"/>
  <p:tag name="REALTIMEBACKUP" val="False"/>
  <p:tag name="CHARTSCALE" val="True"/>
  <p:tag name="FIBINCLUDEOTHER" val="True"/>
  <p:tag name="PRRESPONSE3" val="8"/>
  <p:tag name="PRRESPONSE7" val="4"/>
  <p:tag name="SHOWFLASHWARNING" val="True"/>
  <p:tag name="SAVECSVWITHSESSION" val="False"/>
  <p:tag name="COUNTDOWNSTYLE" val="-1"/>
  <p:tag name="INPUTSOURCE" val="1"/>
  <p:tag name="AUTOADVANCE" val="False"/>
  <p:tag name="RACEENDPOINTS" val="100"/>
  <p:tag name="TEAMSINLEADERBOARD" val="11"/>
  <p:tag name="DEFAULTNUMTEAMS" val="5"/>
  <p:tag name="CUSTOMCELLBACKCOLOR3" val="-268652"/>
  <p:tag name="DISPLAYDEVICEID" val="True"/>
  <p:tag name="GRIDFONTSIZE" val="12"/>
  <p:tag name="INCLUDENONRESPONDERS" val="False"/>
  <p:tag name="INCORRECTPOINTVALUE" val="0"/>
  <p:tag name="ADVANCEDSETTINGSVIEW" val="True"/>
  <p:tag name="PRRESPONSE1" val="10"/>
  <p:tag name="PRRESPONSE6" val="5"/>
  <p:tag name="ALWAYSOPENPOLL" val="False"/>
  <p:tag name="SHOWBARVISIBLE" val="True"/>
  <p:tag name="ANSWERNOWTEXT" val="Answer Now"/>
  <p:tag name="ALLOWDUPLICATES" val="False"/>
  <p:tag name="ROTATIONINTERVAL" val="2"/>
  <p:tag name="PARTICIPANTSINLEADERBOARD" val="5"/>
  <p:tag name="CUSTOMGRIDBACKCOLOR" val="-2830136"/>
  <p:tag name="DISPLAYNAME" val="True"/>
  <p:tag name="GRIDSIZE" val="{Width=800, Height=600}"/>
  <p:tag name="MULTIRESPDIVISOR" val="1"/>
  <p:tag name="ZEROBASED" val="False"/>
  <p:tag name="FIBDISPLAYKEYWORDS" val="True"/>
  <p:tag name="PRRESPONSE8" val="3"/>
  <p:tag name="BULLETTYPE" val="3"/>
  <p:tag name="BACKUPSESSIONS" val="True"/>
  <p:tag name="RACERSMAXDISPLAYED" val="5"/>
  <p:tag name="BUBBLEVALUEFORMAT" val="0.0"/>
  <p:tag name="DISPLAYDEVICENUMBER" val="True"/>
  <p:tag name="CHARTCOLORS" val="1"/>
  <p:tag name="REALTIMEBACKUPPATH" val="(None)"/>
  <p:tag name="PRRESPONSE2" val="9"/>
  <p:tag name="PRRESPONSE10" val="1"/>
  <p:tag name="CSVFORMAT" val="0"/>
  <p:tag name="BACKUPMAINTENANCE" val="7"/>
  <p:tag name="BUBBLENAMEVISIBLE" val="True"/>
  <p:tag name="CUSTOMCELLBACKCOLOR4" val="-8355712"/>
  <p:tag name="RESETCHARTS" val="True"/>
  <p:tag name="FIBDISPLAYRESULTS" val="True"/>
  <p:tag name="PRRESPONSE9" val="2"/>
  <p:tag name="RESPCOUNTERSTYLE" val="-1"/>
  <p:tag name="STDCHART" val="1"/>
  <p:tag name="CUSTOMCELLBACKCOLOR2" val="-13395457"/>
  <p:tag name="ALLOWUSERFEEDBACK" val="True"/>
  <p:tag name="PRRESPONSE4" val="7"/>
  <p:tag name="SKIPREMAININGRACESLIDES" val="True"/>
  <p:tag name="AUTOSIZEGRID" val="True"/>
  <p:tag name="FIBNUMRESULTS" val="6"/>
  <p:tag name="RESPTABLESTYLE" val="-1"/>
  <p:tag name="CUSTOMCELLFORECOLOR" val="-16777216"/>
  <p:tag name="AUTOADJUSTPARTRANGE" val="True"/>
  <p:tag name="COUNTDOWNSECONDS" val="10"/>
  <p:tag name="POLLINGCYCLE" val="2"/>
  <p:tag name="CORRECTPOINTVALUE" val="100"/>
  <p:tag name="BUBBLESIZEVISIBLE" val="True"/>
  <p:tag name="REVIEWONLY" val="False"/>
  <p:tag name="GRIDROTATIONINTERVAL" val="2"/>
  <p:tag name="MMPROD_NEXTUNIQUEID" val="10009"/>
  <p:tag name="PRRESPONSE5" val="6"/>
  <p:tag name="DELIMITERS" val="3.1"/>
  <p:tag name="LUIDIAENABLED" val="False"/>
  <p:tag name="TPFULLVERSION" val="4.2.4.1012"/>
  <p:tag name="POWERPOINTVERSION" val="14.0"/>
  <p:tag name="EXPANDSHOWBAR" val="True"/>
  <p:tag name="TASKPANEKEY" val="3cbef729-7ae4-44fd-85fb-450b48c1c53e"/>
  <p:tag name="MMPROD_UIDATA" val="&lt;database version=&quot;9.0&quot;&gt;&lt;object type=&quot;1&quot; unique_id=&quot;10001&quot;&gt;&lt;object type=&quot;8&quot; unique_id=&quot;10002&quot;&gt;&lt;/object&gt;&lt;object type=&quot;2&quot; unique_id=&quot;10003&quot;&gt;&lt;object type=&quot;3&quot; unique_id=&quot;94331&quot;&gt;&lt;property id=&quot;20148&quot; value=&quot;5&quot;/&gt;&lt;property id=&quot;20300&quot; value=&quot;Slide 1 - &amp;quot;2015 National Training Program&amp;quot;&quot;/&gt;&lt;property id=&quot;20307&quot; value=&quot;384&quot;/&gt;&lt;/object&gt;&lt;object type=&quot;3&quot; unique_id=&quot;94332&quot;&gt;&lt;property id=&quot;20148&quot; value=&quot;5&quot;/&gt;&lt;property id=&quot;20300&quot; value=&quot;Slide 2 - &amp;quot;Session Overview&amp;quot;&quot;/&gt;&lt;property id=&quot;20307&quot; value=&quot;385&quot;/&gt;&lt;/object&gt;&lt;object type=&quot;3&quot; unique_id=&quot;94333&quot;&gt;&lt;property id=&quot;20148&quot; value=&quot;5&quot;/&gt;&lt;property id=&quot;20300&quot; value=&quot;Slide 3 - &amp;quot;Lesson 1—Coordination of Benefits Overview&amp;quot;&quot;/&gt;&lt;property id=&quot;20307&quot; value=&quot;386&quot;/&gt;&lt;/object&gt;&lt;object type=&quot;3&quot; unique_id=&quot;94334&quot;&gt;&lt;property id=&quot;20148&quot; value=&quot;5&quot;/&gt;&lt;property id=&quot;20300&quot; value=&quot;Slide 4 - &amp;quot;Coordination of Benefits Overview&amp;quot;&quot;/&gt;&lt;property id=&quot;20307&quot; value=&quot;387&quot;/&gt;&lt;/object&gt;&lt;object type=&quot;3&quot; unique_id=&quot;94335&quot;&gt;&lt;property id=&quot;20148&quot; value=&quot;5&quot;/&gt;&lt;property id=&quot;20300&quot; value=&quot;Slide 6 - &amp;quot;When Medicare Is the Primary Payer&amp;quot;&quot;/&gt;&lt;property id=&quot;20307&quot; value=&quot;388&quot;/&gt;&lt;/object&gt;&lt;object type=&quot;3&quot; unique_id=&quot;94336&quot;&gt;&lt;property id=&quot;20148&quot; value=&quot;5&quot;/&gt;&lt;property id=&quot;20300&quot; value=&quot;Slide 7 - &amp;quot;Medicare Secondary Payer&amp;quot;&quot;/&gt;&lt;property id=&quot;20307&quot; value=&quot;389&quot;/&gt;&lt;/object&gt;&lt;object type=&quot;3&quot; unique_id=&quot;94337&quot;&gt;&lt;property id=&quot;20148&quot; value=&quot;5&quot;/&gt;&lt;property id=&quot;20300&quot; value=&quot;Slide 9 - &amp;quot;Gathering Secondary Payer  Information From Employers&amp;quot;&quot;/&gt;&lt;property id=&quot;20307&quot; value=&quot;390&quot;/&gt;&lt;/object&gt;&lt;object type=&quot;3&quot; unique_id=&quot;94339&quot;&gt;&lt;property id=&quot;20148&quot; value=&quot;5&quot;/&gt;&lt;property id=&quot;20300&quot; value=&quot;Slide 10 - &amp;quot;Benefits Coordination &amp;amp; Recovery Center&amp;quot;&quot;/&gt;&lt;property id=&quot;20307&quot; value=&quot;392&quot;/&gt;&lt;/object&gt;&lt;object type=&quot;3&quot; unique_id=&quot;94341&quot;&gt;&lt;property id=&quot;20148&quot; value=&quot;5&quot;/&gt;&lt;property id=&quot;20300&quot; value=&quot;Slide 11 - &amp;quot;Check Your Knowledge—Question 1&amp;quot;&quot;/&gt;&lt;property id=&quot;20307&quot; value=&quot;394&quot;/&gt;&lt;/object&gt;&lt;object type=&quot;3&quot; unique_id=&quot;94342&quot;&gt;&lt;property id=&quot;20148&quot; value=&quot;5&quot;/&gt;&lt;property id=&quot;20300&quot; value=&quot;Slide 12 - &amp;quot;Lesson 2—Health Coverage Coordination&amp;quot;&quot;/&gt;&lt;property id=&quot;20307&quot; value=&quot;395&quot;/&gt;&lt;/object&gt;&lt;object type=&quot;3&quot; unique_id=&quot;94344&quot;&gt;&lt;property id=&quot;20148&quot; value=&quot;5&quot;/&gt;&lt;property id=&quot;20300&quot; value=&quot;Slide 17 - &amp;quot;Employer Group Health Plans&amp;quot;&quot;/&gt;&lt;property id=&quot;20307&quot; value=&quot;397&quot;/&gt;&lt;/object&gt;&lt;object type=&quot;3&quot; unique_id=&quot;94346&quot;&gt;&lt;property id=&quot;20148&quot; value=&quot;5&quot;/&gt;&lt;property id=&quot;20300&quot; value=&quot;Slide 19 - &amp;quot;Non-Group Health Plans&amp;quot;&quot;/&gt;&lt;property id=&quot;20307&quot; value=&quot;399&quot;/&gt;&lt;/object&gt;&lt;object type=&quot;3&quot; unique_id=&quot;94347&quot;&gt;&lt;property id=&quot;20148&quot; value=&quot;5&quot;/&gt;&lt;property id=&quot;20300&quot; value=&quot;Slide 20 - &amp;quot;No-Fault Insurance&amp;quot;&quot;/&gt;&lt;property id=&quot;20307&quot; value=&quot;400&quot;/&gt;&lt;/object&gt;&lt;object type=&quot;3&quot; unique_id=&quot;94348&quot;&gt;&lt;property id=&quot;20148&quot; value=&quot;5&quot;/&gt;&lt;property id=&quot;20300&quot; value=&quot;Slide 21 - &amp;quot;Liability Insurance&amp;quot;&quot;/&gt;&lt;property id=&quot;20307&quot; value=&quot;401&quot;/&gt;&lt;/object&gt;&lt;object type=&quot;3&quot; unique_id=&quot;94349&quot;&gt;&lt;property id=&quot;20148&quot; value=&quot;5&quot;/&gt;&lt;property id=&quot;20300&quot; value=&quot;Slide 22 - &amp;quot;Workers’ Compensation&amp;quot;&quot;/&gt;&lt;property id=&quot;20307&quot; value=&quot;402&quot;/&gt;&lt;/object&gt;&lt;object type=&quot;3&quot; unique_id=&quot;94350&quot;&gt;&lt;property id=&quot;20148&quot; value=&quot;5&quot;/&gt;&lt;property id=&quot;20300&quot; value=&quot;Slide 24 - &amp;quot;Federal Black Lung Benefits Program&amp;quot;&quot;/&gt;&lt;property id=&quot;20307&quot; value=&quot;403&quot;/&gt;&lt;/object&gt;&lt;object type=&quot;3&quot; unique_id=&quot;94353&quot;&gt;&lt;property id=&quot;20148&quot; value=&quot;5&quot;/&gt;&lt;property id=&quot;20300&quot; value=&quot;Slide 26 - &amp;quot;Consolidated Omnibus Budget  Reconciliation Act Coverage (COBRA)&amp;quot;&quot;/&gt;&lt;property id=&quot;20307&quot; value=&quot;406&quot;/&gt;&lt;/object&gt;&lt;object type=&quot;3&quot; unique_id=&quot;94354&quot;&gt;&lt;property id=&quot;20148&quot; value=&quot;5&quot;/&gt;&lt;property id=&quot;20300&quot; value=&quot;Slide 27 - &amp;quot;Veterans Affairs (VA) Coverage&amp;quot;&quot;/&gt;&lt;property id=&quot;20307&quot; value=&quot;407&quot;/&gt;&lt;/object&gt;&lt;object type=&quot;3&quot; unique_id=&quot;94355&quot;&gt;&lt;property id=&quot;20148&quot; value=&quot;5&quot;/&gt;&lt;property id=&quot;20300&quot; value=&quot;Slide 28 - &amp;quot;TRICARE for Life Coverage (TFL)&amp;quot;&quot;/&gt;&lt;property id=&quot;20307&quot; value=&quot;408&quot;/&gt;&lt;/object&gt;&lt;object type=&quot;3&quot; unique_id=&quot;94356&quot;&gt;&lt;property id=&quot;20148&quot; value=&quot;5&quot;/&gt;&lt;property id=&quot;20300&quot; value=&quot;Slide 30 - &amp;quot;Check Your Knowledge—Question 3&amp;quot;&quot;/&gt;&lt;property id=&quot;20307&quot; value=&quot;409&quot;/&gt;&lt;/object&gt;&lt;object type=&quot;3&quot; unique_id=&quot;94360&quot;&gt;&lt;property id=&quot;20148&quot; value=&quot;5&quot;/&gt;&lt;property id=&quot;20300&quot; value=&quot;Slide 15 - &amp;quot;Important Retiree Coverage Considerations&amp;quot;&quot;/&gt;&lt;property id=&quot;20307&quot; value=&quot;413&quot;/&gt;&lt;/object&gt;&lt;object type=&quot;3&quot; unique_id=&quot;94369&quot;&gt;&lt;property id=&quot;20148&quot; value=&quot;5&quot;/&gt;&lt;property id=&quot;20300&quot; value=&quot;Slide 37 - &amp;quot;Check Your Knowledge—Question 4&amp;quot;&quot;/&gt;&lt;property id=&quot;20307&quot; value=&quot;422&quot;/&gt;&lt;/object&gt;&lt;object type=&quot;3&quot; unique_id=&quot;96036&quot;&gt;&lt;property id=&quot;20148&quot; value=&quot;5&quot;/&gt;&lt;property id=&quot;20300&quot; value=&quot;Slide 29 - &amp;quot;Check Your Knowledge—Question 2&amp;quot;&quot;/&gt;&lt;property id=&quot;20307&quot; value=&quot;427&quot;/&gt;&lt;/object&gt;&lt;object type=&quot;3&quot; unique_id=&quot;96380&quot;&gt;&lt;property id=&quot;20148&quot; value=&quot;5&quot;/&gt;&lt;property id=&quot;20300&quot; value=&quot;Slide 38 - &amp;quot;Check Your Knowledge—Question 5&amp;quot;&quot;/&gt;&lt;property id=&quot;20307&quot; value=&quot;428&quot;/&gt;&lt;/object&gt;&lt;object type=&quot;3&quot; unique_id=&quot;103456&quot;&gt;&lt;property id=&quot;20148&quot; value=&quot;5&quot;/&gt;&lt;property id=&quot;20300&quot; value=&quot;Slide 25 - &amp;quot;Consolidated Omnibus Budget  Reconciliation Act (COBRA) &amp;quot;&quot;/&gt;&lt;property id=&quot;20307&quot; value=&quot;443&quot;/&gt;&lt;/object&gt;&lt;object type=&quot;3&quot; unique_id=&quot;144031&quot;&gt;&lt;property id=&quot;20148&quot; value=&quot;5&quot;/&gt;&lt;property id=&quot;20300&quot; value=&quot;Slide 5 - &amp;quot;When Does Medicare Pay?&amp;quot;&quot;/&gt;&lt;property id=&quot;20307&quot; value=&quot;444&quot;/&gt;&lt;/object&gt;&lt;object type=&quot;3&quot; unique_id=&quot;146508&quot;&gt;&lt;property id=&quot;20148&quot; value=&quot;5&quot;/&gt;&lt;property id=&quot;20300&quot; value=&quot;Slide 16 - &amp;quot;Possible Health Claims Payers&amp;quot;&quot;/&gt;&lt;property id=&quot;20307&quot; value=&quot;445&quot;/&gt;&lt;/object&gt;&lt;object type=&quot;3&quot; unique_id=&quot;147699&quot;&gt;&lt;property id=&quot;20148&quot; value=&quot;5&quot;/&gt;&lt;property id=&quot;20300&quot; value=&quot;Slide 23 - &amp;quot;Workers’ Compensation Medicare  Set-Aside Arrangement (WCMSA)&amp;quot;&quot;/&gt;&lt;property id=&quot;20307&quot; value=&quot;446&quot;/&gt;&lt;/object&gt;&lt;object type=&quot;3&quot; unique_id=&quot;195178&quot;&gt;&lt;property id=&quot;20148&quot; value=&quot;5&quot;/&gt;&lt;property id=&quot;20300&quot; value=&quot;Slide 18 - &amp;quot;Employer Group Health Plans (EGHP) Continued&amp;quot;&quot;/&gt;&lt;property id=&quot;20307&quot; value=&quot;458&quot;/&gt;&lt;/object&gt;&lt;object type=&quot;3&quot; unique_id=&quot;195179&quot;&gt;&lt;property id=&quot;20148&quot; value=&quot;5&quot;/&gt;&lt;property id=&quot;20300&quot; value=&quot;Slide 31 - &amp;quot;Lesson 3—Medicare Part D  Coordination of Benefits &amp;quot;&quot;/&gt;&lt;property id=&quot;20307&quot; value=&quot;448&quot;/&gt;&lt;/object&gt;&lt;object type=&quot;3&quot; unique_id=&quot;195180&quot;&gt;&lt;property id=&quot;20148&quot; value=&quot;5&quot;/&gt;&lt;property id=&quot;20300&quot; value=&quot;Slide 32 - &amp;quot;Coordination of Prescription Drug Benefits&amp;quot;&quot;/&gt;&lt;property id=&quot;20307&quot; value=&quot;449&quot;/&gt;&lt;/object&gt;&lt;object type=&quot;3&quot; unique_id=&quot;195181&quot;&gt;&lt;property id=&quot;20148&quot; value=&quot;5&quot;/&gt;&lt;property id=&quot;20300&quot; value=&quot;Slide 33 - &amp;quot;Possible Drug Coverage Payers&amp;quot;&quot;/&gt;&lt;property id=&quot;20307&quot; value=&quot;450&quot;/&gt;&lt;/object&gt;&lt;object type=&quot;3&quot; unique_id=&quot;195183&quot;&gt;&lt;property id=&quot;20148&quot; value=&quot;5&quot;/&gt;&lt;property id=&quot;20300&quot; value=&quot;Slide 34 - &amp;quot;Situations When Part D Pays First&amp;quot;&quot;/&gt;&lt;property id=&quot;20307&quot; value=&quot;461&quot;/&gt;&lt;/object&gt;&lt;object type=&quot;3&quot; unique_id=&quot;195184&quot;&gt;&lt;property id=&quot;20148&quot; value=&quot;5&quot;/&gt;&lt;property id=&quot;20300&quot; value=&quot;Slide 35 - &amp;quot;Situations When Part D Pays First  Page 2&amp;quot;&quot;/&gt;&lt;property id=&quot;20307&quot; value=&quot;462&quot;/&gt;&lt;/object&gt;&lt;object type=&quot;3&quot; unique_id=&quot;196702&quot;&gt;&lt;property id=&quot;20148&quot; value=&quot;5&quot;/&gt;&lt;property id=&quot;20300&quot; value=&quot;Slide 39 - &amp;quot;Coordination of Benefits Resource Guide&amp;quot;&quot;/&gt;&lt;property id=&quot;20307&quot; value=&quot;466&quot;/&gt;&lt;/object&gt;&lt;object type=&quot;3&quot; unique_id=&quot;197460&quot;&gt;&lt;property id=&quot;20148&quot; value=&quot;5&quot;/&gt;&lt;property id=&quot;20300&quot; value=&quot;Slide 13 - &amp;quot;Medicare and the Marketplace&amp;quot;&quot;/&gt;&lt;property id=&quot;20307&quot; value=&quot;470&quot;/&gt;&lt;/object&gt;&lt;object type=&quot;3&quot; unique_id=&quot;197461&quot;&gt;&lt;property id=&quot;20148&quot; value=&quot;5&quot;/&gt;&lt;property id=&quot;20300&quot; value=&quot;Slide 14 - &amp;quot;Medicare and Marketplace Coordination&amp;quot;&quot;/&gt;&lt;property id=&quot;20307&quot; value=&quot;471&quot;/&gt;&lt;/object&gt;&lt;object type=&quot;3&quot; unique_id=&quot;206850&quot;&gt;&lt;property id=&quot;20148&quot; value=&quot;5&quot;/&gt;&lt;property id=&quot;20300&quot; value=&quot;Slide 40&quot;/&gt;&lt;property id=&quot;20307&quot; value=&quot;472&quot;/&gt;&lt;/object&gt;&lt;object type=&quot;3&quot; unique_id=&quot;207644&quot;&gt;&lt;property id=&quot;20148&quot; value=&quot;5&quot;/&gt;&lt;property id=&quot;20300&quot; value=&quot;Slide 36 - &amp;quot;Situations When Part D Pays First  Page 3&amp;quot;&quot;/&gt;&lt;property id=&quot;20307&quot; value=&quot;473&quot;/&gt;&lt;/object&gt;&lt;object type=&quot;3&quot; unique_id=&quot;207645&quot;&gt;&lt;property id=&quot;20148&quot; value=&quot;5&quot;/&gt;&lt;property id=&quot;20300&quot; value=&quot;Slide 8 - &amp;quot;Gathering Secondary Payer Information&amp;quot;&quot;/&gt;&lt;property id=&quot;20307&quot; value=&quot;474&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SLIDEID" val="C62C3B9E37B74ED8A2EE4818C7834769"/>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Exercise"/>
  <p:tag name="SLIDEORDER" val="2"/>
  <p:tag name="SLIDEGUID" val="F7497F81004040F39B1B60B27C5DE3E8"/>
  <p:tag name="ANSWERSALIAS" val="It is legally mandated |smicln|B.  Saves $8 billion annually|smicln|C.  Applies when Medicare is the primary payer|smicln|D.  Protects the Medicare Trust Funds"/>
  <p:tag name="VALUES" val="Incorrect|smicln|Incorrect|smicln|Correct|smicln|Incorrect"/>
  <p:tag name="CHARTCOLORINDICES" val="37,33,41,32,13,23,46,37,5,16,10,3"/>
  <p:tag name="TOTALRESPONSES" val="2"/>
  <p:tag name="RESPONSECOUNT" val="2"/>
  <p:tag name="SLICED" val="False"/>
  <p:tag name="RESPONSES" val="2;-;2;"/>
  <p:tag name="CHARTSTRINGSTD" val="0 2 0 0"/>
  <p:tag name="CHARTSTRINGREV" val="0 0 2 0"/>
  <p:tag name="CHARTSTRINGSTDPER" val="0 1 0 0"/>
  <p:tag name="CHARTSTRINGREVPER" val="0 0 1 0"/>
  <p:tag name="RESPONSESGATHERED" val="False"/>
  <p:tag name="ANONYMOUSTEMP"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Lst>
</file>

<file path=ppt/tags/tag18.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19.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22.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23.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Lst>
</file>

<file path=ppt/tags/tag27.xml><?xml version="1.0" encoding="utf-8"?>
<p:tagLst xmlns:a="http://schemas.openxmlformats.org/drawingml/2006/main" xmlns:r="http://schemas.openxmlformats.org/officeDocument/2006/relationships" xmlns:p="http://schemas.openxmlformats.org/presentationml/2006/main">
  <p:tag name="SLIDEID" val="C62C3B9E37B74ED8A2EE4818C7834769"/>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Coordination Scenario"/>
  <p:tag name="SLIDEORDER" val="6"/>
  <p:tag name="SLIDEGUID" val="36140F8AD03943DFBF3E22B716800CC8"/>
  <p:tag name="ANSWERSALIAS" val=" A. Yes |smicln| B. No"/>
  <p:tag name="CHARTCOLORINDICES" val="37,33,41,32,13,23,46,37,5,16,10,3"/>
  <p:tag name="TOTALRESPONSES" val="2"/>
  <p:tag name="RESPONSECOUNT" val="2"/>
  <p:tag name="SLICED" val="False"/>
  <p:tag name="RESPONSES" val="1;-;2;"/>
  <p:tag name="CHARTSTRINGSTD" val="1 1"/>
  <p:tag name="CHARTSTRINGREV" val="1 1"/>
  <p:tag name="CHARTSTRINGSTDPER" val="0.5 0.5"/>
  <p:tag name="CHARTSTRINGREVPER" val="0.5 0.5"/>
  <p:tag name="VALUES" val="Correct|smicln|Incorrect"/>
  <p:tag name="RESPONSESGATHERED" val="False"/>
  <p:tag name="ANONYMOUSTEMP" val="False"/>
</p:tagLst>
</file>

<file path=ppt/tags/tag28.xml><?xml version="1.0" encoding="utf-8"?>
<p:tagLst xmlns:a="http://schemas.openxmlformats.org/drawingml/2006/main" xmlns:r="http://schemas.openxmlformats.org/officeDocument/2006/relationships" xmlns:p="http://schemas.openxmlformats.org/presentationml/2006/main">
  <p:tag name="SLIDEID" val="C62C3B9E37B74ED8A2EE4818C7834769"/>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Coordination Scenario"/>
  <p:tag name="SLIDEORDER" val="6"/>
  <p:tag name="SLIDEGUID" val="36140F8AD03943DFBF3E22B716800CC8"/>
  <p:tag name="ANSWERSALIAS" val=" A. Yes |smicln| B. No"/>
  <p:tag name="CHARTCOLORINDICES" val="37,33,41,32,13,23,46,37,5,16,10,3"/>
  <p:tag name="TOTALRESPONSES" val="2"/>
  <p:tag name="RESPONSECOUNT" val="2"/>
  <p:tag name="SLICED" val="False"/>
  <p:tag name="RESPONSES" val="1;-;2;"/>
  <p:tag name="CHARTSTRINGSTD" val="1 1"/>
  <p:tag name="CHARTSTRINGREV" val="1 1"/>
  <p:tag name="CHARTSTRINGSTDPER" val="0.5 0.5"/>
  <p:tag name="CHARTSTRINGREVPER" val="0.5 0.5"/>
  <p:tag name="VALUES" val="Correct|smicln|Incorrect"/>
  <p:tag name="RESPONSESGATHERED" val="False"/>
  <p:tag name="ANONYMOUSTEMP" val="False"/>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Lst>
</file>

<file path=ppt/tags/tag31.xml><?xml version="1.0" encoding="utf-8"?>
<p:tagLst xmlns:a="http://schemas.openxmlformats.org/drawingml/2006/main" xmlns:r="http://schemas.openxmlformats.org/officeDocument/2006/relationships" xmlns:p="http://schemas.openxmlformats.org/presentationml/2006/main">
  <p:tag name="NOPREFERENCE" val="False"/>
</p:tagLst>
</file>

<file path=ppt/tags/tag32.xml><?xml version="1.0" encoding="utf-8"?>
<p:tagLst xmlns:a="http://schemas.openxmlformats.org/drawingml/2006/main" xmlns:r="http://schemas.openxmlformats.org/officeDocument/2006/relationships" xmlns:p="http://schemas.openxmlformats.org/presentationml/2006/main">
  <p:tag name="SLIDEID" val="3755500FA2FA4884B6E704FE4E3A6918"/>
  <p:tag name="SLIDETYPE" val="Q"/>
  <p:tag name="DEMOGRAPHIC" val="False"/>
  <p:tag name="TEAMASSIGN" val="False"/>
  <p:tag name="SPEEDSCORING" val="False"/>
  <p:tag name="CORRECTPOINTVALUE" val="100"/>
  <p:tag name="INCORRECTPOINTVALUE" val="0"/>
  <p:tag name="ZEROBASED" val="False"/>
  <p:tag name="NUMRESPONSES" val="1"/>
  <p:tag name="AUTOADVANCE" val="False"/>
  <p:tag name="DELIMITERS" val="3.1"/>
  <p:tag name="VALUEFORMAT" val="0%"/>
  <p:tag name="QUESTIONALIAS" val="Retiree drug coverage always pays primary to Medicare Part D."/>
  <p:tag name="ANSWERSALIAS" val="A. True|smicln|B. False"/>
  <p:tag name="SLIDEORDER" val="2"/>
  <p:tag name="SLIDEGUID" val="2D0C42ED23AB4EADBC0CD51F9C95FA88"/>
  <p:tag name="CHARTCOLORINDICES" val="37,33,41,32,13,23,46,9,5,16,10,3"/>
  <p:tag name="VALUES" val="Incorrect|smicln|Correct"/>
  <p:tag name="TOTALRESPONSES" val="2"/>
  <p:tag name="RESPONSECOUNT" val="2"/>
  <p:tag name="SLICED" val="False"/>
  <p:tag name="RESPONSES" val="1;-;2;"/>
  <p:tag name="CHARTSTRINGSTD" val="1 1"/>
  <p:tag name="CHARTSTRINGREV" val="1 1"/>
  <p:tag name="CHARTSTRINGSTDPER" val="0.5 0.5"/>
  <p:tag name="CHARTSTRINGREVPER" val="0.5 0.5"/>
  <p:tag name="RESPONSESGATHERED" val="False"/>
  <p:tag name="ANONYMOUSTEMP" val="False"/>
</p:tagLst>
</file>

<file path=ppt/tags/tag33.xml><?xml version="1.0" encoding="utf-8"?>
<p:tagLst xmlns:a="http://schemas.openxmlformats.org/drawingml/2006/main" xmlns:r="http://schemas.openxmlformats.org/officeDocument/2006/relationships" xmlns:p="http://schemas.openxmlformats.org/presentationml/2006/main">
  <p:tag name="SLIDEID" val="3755500FA2FA4884B6E704FE4E3A6918"/>
  <p:tag name="SLIDETYPE" val="Q"/>
  <p:tag name="DEMOGRAPHIC" val="False"/>
  <p:tag name="TEAMASSIGN" val="False"/>
  <p:tag name="SPEEDSCORING" val="False"/>
  <p:tag name="CORRECTPOINTVALUE" val="100"/>
  <p:tag name="INCORRECTPOINTVALUE" val="0"/>
  <p:tag name="ZEROBASED" val="False"/>
  <p:tag name="NUMRESPONSES" val="1"/>
  <p:tag name="AUTOADVANCE" val="False"/>
  <p:tag name="DELIMITERS" val="3.1"/>
  <p:tag name="VALUEFORMAT" val="0%"/>
  <p:tag name="QUESTIONALIAS" val="Retiree drug coverage always pays primary to Medicare Part D."/>
  <p:tag name="ANSWERSALIAS" val="A. True|smicln|B. False"/>
  <p:tag name="SLIDEORDER" val="2"/>
  <p:tag name="SLIDEGUID" val="2D0C42ED23AB4EADBC0CD51F9C95FA88"/>
  <p:tag name="CHARTCOLORINDICES" val="37,33,41,32,13,23,46,9,5,16,10,3"/>
  <p:tag name="VALUES" val="Incorrect|smicln|Correct"/>
  <p:tag name="TOTALRESPONSES" val="2"/>
  <p:tag name="RESPONSECOUNT" val="2"/>
  <p:tag name="SLICED" val="False"/>
  <p:tag name="RESPONSES" val="1;-;2;"/>
  <p:tag name="CHARTSTRINGSTD" val="1 1"/>
  <p:tag name="CHARTSTRINGREV" val="1 1"/>
  <p:tag name="CHARTSTRINGSTDPER" val="0.5 0.5"/>
  <p:tag name="CHARTSTRINGREVPER" val="0.5 0.5"/>
  <p:tag name="RESPONSESGATHERED" val="False"/>
  <p:tag name="ANONYMOUSTEMP"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2015 Text Slide - bulleted list">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2015 Blue Section Header - bulleted li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1_2015 Text Slide - bulleted list">
  <a:themeElements>
    <a:clrScheme name="Custom 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5.xml><?xml version="1.0" encoding="utf-8"?>
<a:theme xmlns:a="http://schemas.openxmlformats.org/drawingml/2006/main" name="1_2015 Blue Section Header - bulleted li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30250</TotalTime>
  <Words>10594</Words>
  <Application>Microsoft Office PowerPoint</Application>
  <PresentationFormat>On-screen Show (4:3)</PresentationFormat>
  <Paragraphs>772</Paragraphs>
  <Slides>40</Slides>
  <Notes>40</Notes>
  <HiddenSlides>0</HiddenSlides>
  <MMClips>0</MMClips>
  <ScaleCrop>false</ScaleCrop>
  <HeadingPairs>
    <vt:vector size="4" baseType="variant">
      <vt:variant>
        <vt:lpstr>Theme</vt:lpstr>
      </vt:variant>
      <vt:variant>
        <vt:i4>5</vt:i4>
      </vt:variant>
      <vt:variant>
        <vt:lpstr>Slide Titles</vt:lpstr>
      </vt:variant>
      <vt:variant>
        <vt:i4>40</vt:i4>
      </vt:variant>
    </vt:vector>
  </HeadingPairs>
  <TitlesOfParts>
    <vt:vector size="45" baseType="lpstr">
      <vt:lpstr>2015 Text Slide - bulleted list</vt:lpstr>
      <vt:lpstr>2015 Blue Section Header - bulleted list</vt:lpstr>
      <vt:lpstr>1_Office Theme</vt:lpstr>
      <vt:lpstr>1_2015 Text Slide - bulleted list</vt:lpstr>
      <vt:lpstr>1_2015 Blue Section Header - bulleted list</vt:lpstr>
      <vt:lpstr>Programa Nacional de  Capacitación 2015</vt:lpstr>
      <vt:lpstr>Panorama general de la sesión</vt:lpstr>
      <vt:lpstr>Lección 1 - Panorama general de la Coordinación  de Beneficios</vt:lpstr>
      <vt:lpstr>Panorama general de la Coordinación de Beneficios</vt:lpstr>
      <vt:lpstr>¿Cuándo paga Medicare?</vt:lpstr>
      <vt:lpstr>Cuando Medicare es el Pagador Primario</vt:lpstr>
      <vt:lpstr>Medicare Pagador Secundario</vt:lpstr>
      <vt:lpstr>Cómo reunir información del Pagador Secundario</vt:lpstr>
      <vt:lpstr>Cómo reunir información del Pagador  Secundario a través de los empleadores</vt:lpstr>
      <vt:lpstr>Centro de Recuperación y Coordinación  de Beneficios</vt:lpstr>
      <vt:lpstr>Compruebe su conocimiento— Pregunta 1</vt:lpstr>
      <vt:lpstr>Lección 2—Coordinación de la cobertura de salud</vt:lpstr>
      <vt:lpstr>Medicare y el Mercado</vt:lpstr>
      <vt:lpstr>Coordinación entre Medicare y el Mercado</vt:lpstr>
      <vt:lpstr>Consideraciones importantes sobre la cobertura  para jubilados</vt:lpstr>
      <vt:lpstr>Posibles Pagadores de una Reclamación de Salud</vt:lpstr>
      <vt:lpstr>Planes de Salud Grupal de Empleadores</vt:lpstr>
      <vt:lpstr>Plan de Salud Grupal de Empleadores (EGHP) Continuación</vt:lpstr>
      <vt:lpstr>Planes de Salud no grupales</vt:lpstr>
      <vt:lpstr>Seguro de Responsabilidad Pública</vt:lpstr>
      <vt:lpstr>Seguro de Responsabilidad Civil</vt:lpstr>
      <vt:lpstr>Seguro de Accidentes del Trabajo</vt:lpstr>
      <vt:lpstr>Acuerdo de Cantidad Estipulada Separada para Gastos de Medicare por Compensación Legal por Accidente de Trabajo (WCMSA)</vt:lpstr>
      <vt:lpstr>Programa Federal de Enfermedad Pulmonar Minera</vt:lpstr>
      <vt:lpstr>Ley Ómnibus Consolidada de Reconciliación Presupuestaria (COBRA) </vt:lpstr>
      <vt:lpstr>Cobertura de la Ley Ómnibus Consolidada de Reconciliación Presupuestaria (COBRA)</vt:lpstr>
      <vt:lpstr>Cobertura para Asuntos de los Veteranos (VA)</vt:lpstr>
      <vt:lpstr>Cobertura TRICARE for Life (TFL)</vt:lpstr>
      <vt:lpstr>Compruebe sus conocimientos — Pregunta 2</vt:lpstr>
      <vt:lpstr>Compruebe su conocimiento— Pregunta 3</vt:lpstr>
      <vt:lpstr>Lección 3— Medicare Parte D  Coordinación de Beneficios </vt:lpstr>
      <vt:lpstr>Coordinación de beneficios para  medicamentos recetados</vt:lpstr>
      <vt:lpstr>Pagadores posibles de la cobertura de medicamentos</vt:lpstr>
      <vt:lpstr>Situations When Part D Pays First</vt:lpstr>
      <vt:lpstr>Situations When Part D Pays First  Page 2</vt:lpstr>
      <vt:lpstr>Situations When Part D Pays First  Page 3</vt:lpstr>
      <vt:lpstr>Compruebe su conocimiento— Pregunta 4</vt:lpstr>
      <vt:lpstr>Compruebe su conocimiento — Pregunta 5</vt:lpstr>
      <vt:lpstr>Guía de Referencia para Coordinación de Beneficios</vt:lpstr>
      <vt:lpstr>Programa Nacional de Capacitación (NTP) de CMS</vt:lpstr>
    </vt:vector>
  </TitlesOfParts>
  <Company>CMS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CMS</dc:creator>
  <cp:lastModifiedBy>Andres Hardouin</cp:lastModifiedBy>
  <cp:revision>1631</cp:revision>
  <cp:lastPrinted>2015-07-08T14:34:46Z</cp:lastPrinted>
  <dcterms:created xsi:type="dcterms:W3CDTF">2012-01-13T14:37:25Z</dcterms:created>
  <dcterms:modified xsi:type="dcterms:W3CDTF">2015-08-10T16:24:34Z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586310237</vt:i4>
  </property>
  <property fmtid="{D5CDD505-2E9C-101B-9397-08002B2CF9AE}" pid="4" name="_EmailSubject">
    <vt:lpwstr>Module 5: National Training Program Modules - For Translation</vt:lpwstr>
  </property>
  <property fmtid="{D5CDD505-2E9C-101B-9397-08002B2CF9AE}" pid="5" name="_AuthorEmail">
    <vt:lpwstr>Andres.Hardouin@cms.hhs.gov</vt:lpwstr>
  </property>
  <property fmtid="{D5CDD505-2E9C-101B-9397-08002B2CF9AE}" pid="6" name="_AuthorEmailDisplayName">
    <vt:lpwstr>Hardouin, Andres (CMS/OC)</vt:lpwstr>
  </property>
  <property fmtid="{D5CDD505-2E9C-101B-9397-08002B2CF9AE}" pid="7" name="_PreviousAdHocReviewCycleID">
    <vt:i4>1845661837</vt:i4>
  </property>
</Properties>
</file>