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xml" ContentType="application/vnd.openxmlformats-officedocument.presentationml.tags+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tags/tag3.xml" ContentType="application/vnd.openxmlformats-officedocument.presentationml.tags+xml"/>
  <Override PartName="/ppt/notesSlides/notesSlide8.xml" ContentType="application/vnd.openxmlformats-officedocument.presentationml.notesSlide+xml"/>
  <Override PartName="/ppt/tags/tag4.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5.xml" ContentType="application/vnd.openxmlformats-officedocument.presentationml.tags+xml"/>
  <Override PartName="/ppt/notesSlides/notesSlide16.xml" ContentType="application/vnd.openxmlformats-officedocument.presentationml.notesSlide+xml"/>
  <Override PartName="/ppt/tags/tag6.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tags/tag7.xml" ContentType="application/vnd.openxmlformats-officedocument.presentationml.tag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tags/tag8.xml" ContentType="application/vnd.openxmlformats-officedocument.presentationml.tags+xml"/>
  <Override PartName="/ppt/notesSlides/notesSlide28.xml" ContentType="application/vnd.openxmlformats-officedocument.presentationml.notesSlide+xml"/>
  <Override PartName="/ppt/tags/tag9.xml" ContentType="application/vnd.openxmlformats-officedocument.presentationml.tags+xml"/>
  <Override PartName="/ppt/notesSlides/notesSlide29.xml" ContentType="application/vnd.openxmlformats-officedocument.presentationml.notesSlide+xml"/>
  <Override PartName="/ppt/tags/tag10.xml" ContentType="application/vnd.openxmlformats-officedocument.presentationml.tags+xml"/>
  <Override PartName="/ppt/notesSlides/notesSlide30.xml" ContentType="application/vnd.openxmlformats-officedocument.presentationml.notesSlide+xml"/>
  <Override PartName="/ppt/tags/tag11.xml" ContentType="application/vnd.openxmlformats-officedocument.presentationml.tags+xml"/>
  <Override PartName="/ppt/notesSlides/notesSlide31.xml" ContentType="application/vnd.openxmlformats-officedocument.presentationml.notesSlide+xml"/>
  <Override PartName="/ppt/tags/tag12.xml" ContentType="application/vnd.openxmlformats-officedocument.presentationml.tags+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tags/tag13.xml" ContentType="application/vnd.openxmlformats-officedocument.presentationml.tags+xml"/>
  <Override PartName="/ppt/notesSlides/notesSlide34.xml" ContentType="application/vnd.openxmlformats-officedocument.presentationml.notesSlide+xml"/>
  <Override PartName="/ppt/tags/tag14.xml" ContentType="application/vnd.openxmlformats-officedocument.presentationml.tags+xml"/>
  <Override PartName="/ppt/notesSlides/notesSlide35.xml" ContentType="application/vnd.openxmlformats-officedocument.presentationml.notesSlide+xml"/>
  <Override PartName="/ppt/tags/tag15.xml" ContentType="application/vnd.openxmlformats-officedocument.presentationml.tags+xml"/>
  <Override PartName="/ppt/notesSlides/notesSlide36.xml" ContentType="application/vnd.openxmlformats-officedocument.presentationml.notesSlide+xml"/>
  <Override PartName="/ppt/tags/tag16.xml" ContentType="application/vnd.openxmlformats-officedocument.presentationml.tags+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tags/tag17.xml" ContentType="application/vnd.openxmlformats-officedocument.presentationml.tags+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tags/tag18.xml" ContentType="application/vnd.openxmlformats-officedocument.presentationml.tags+xml"/>
  <Override PartName="/ppt/notesSlides/notesSlide41.xml" ContentType="application/vnd.openxmlformats-officedocument.presentationml.notesSlide+xml"/>
  <Override PartName="/ppt/tags/tag19.xml" ContentType="application/vnd.openxmlformats-officedocument.presentationml.tags+xml"/>
  <Override PartName="/ppt/notesSlides/notesSlide42.xml" ContentType="application/vnd.openxmlformats-officedocument.presentationml.notesSlide+xml"/>
  <Override PartName="/ppt/tags/tag20.xml" ContentType="application/vnd.openxmlformats-officedocument.presentationml.tags+xml"/>
  <Override PartName="/ppt/notesSlides/notesSlide43.xml" ContentType="application/vnd.openxmlformats-officedocument.presentationml.notesSlide+xml"/>
  <Override PartName="/ppt/tags/tag21.xml" ContentType="application/vnd.openxmlformats-officedocument.presentationml.tags+xml"/>
  <Override PartName="/ppt/notesSlides/notesSlide44.xml" ContentType="application/vnd.openxmlformats-officedocument.presentationml.notesSlide+xml"/>
  <Override PartName="/ppt/tags/tag22.xml" ContentType="application/vnd.openxmlformats-officedocument.presentationml.tags+xml"/>
  <Override PartName="/ppt/notesSlides/notesSlide45.xml" ContentType="application/vnd.openxmlformats-officedocument.presentationml.notesSlide+xml"/>
  <Override PartName="/ppt/tags/tag23.xml" ContentType="application/vnd.openxmlformats-officedocument.presentationml.tags+xml"/>
  <Override PartName="/ppt/notesSlides/notesSlide46.xml" ContentType="application/vnd.openxmlformats-officedocument.presentationml.notesSlide+xml"/>
  <Override PartName="/ppt/tags/tag24.xml" ContentType="application/vnd.openxmlformats-officedocument.presentationml.tags+xml"/>
  <Override PartName="/ppt/notesSlides/notesSlide47.xml" ContentType="application/vnd.openxmlformats-officedocument.presentationml.notesSlide+xml"/>
  <Override PartName="/ppt/tags/tag25.xml" ContentType="application/vnd.openxmlformats-officedocument.presentationml.tags+xml"/>
  <Override PartName="/ppt/notesSlides/notesSlide48.xml" ContentType="application/vnd.openxmlformats-officedocument.presentationml.notesSlide+xml"/>
  <Override PartName="/ppt/tags/tag26.xml" ContentType="application/vnd.openxmlformats-officedocument.presentationml.tags+xml"/>
  <Override PartName="/ppt/notesSlides/notesSlide49.xml" ContentType="application/vnd.openxmlformats-officedocument.presentationml.notesSlide+xml"/>
  <Override PartName="/ppt/tags/tag27.xml" ContentType="application/vnd.openxmlformats-officedocument.presentationml.tags+xml"/>
  <Override PartName="/ppt/notesSlides/notesSlide50.xml" ContentType="application/vnd.openxmlformats-officedocument.presentationml.notesSlide+xml"/>
  <Override PartName="/ppt/tags/tag28.xml" ContentType="application/vnd.openxmlformats-officedocument.presentationml.tags+xml"/>
  <Override PartName="/ppt/notesSlides/notesSlide51.xml" ContentType="application/vnd.openxmlformats-officedocument.presentationml.notesSlide+xml"/>
  <Override PartName="/ppt/tags/tag29.xml" ContentType="application/vnd.openxmlformats-officedocument.presentationml.tags+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tags/tag30.xml" ContentType="application/vnd.openxmlformats-officedocument.presentationml.tags+xml"/>
  <Override PartName="/ppt/notesSlides/notesSlide54.xml" ContentType="application/vnd.openxmlformats-officedocument.presentationml.notesSlide+xml"/>
  <Override PartName="/ppt/tags/tag31.xml" ContentType="application/vnd.openxmlformats-officedocument.presentationml.tags+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73" r:id="rId2"/>
    <p:sldMasterId id="2147483660" r:id="rId3"/>
  </p:sldMasterIdLst>
  <p:notesMasterIdLst>
    <p:notesMasterId r:id="rId68"/>
  </p:notesMasterIdLst>
  <p:handoutMasterIdLst>
    <p:handoutMasterId r:id="rId69"/>
  </p:handoutMasterIdLst>
  <p:sldIdLst>
    <p:sldId id="364" r:id="rId4"/>
    <p:sldId id="375" r:id="rId5"/>
    <p:sldId id="304" r:id="rId6"/>
    <p:sldId id="305" r:id="rId7"/>
    <p:sldId id="378" r:id="rId8"/>
    <p:sldId id="307" r:id="rId9"/>
    <p:sldId id="309" r:id="rId10"/>
    <p:sldId id="310" r:id="rId11"/>
    <p:sldId id="311" r:id="rId12"/>
    <p:sldId id="373" r:id="rId13"/>
    <p:sldId id="374" r:id="rId14"/>
    <p:sldId id="313" r:id="rId15"/>
    <p:sldId id="314" r:id="rId16"/>
    <p:sldId id="315" r:id="rId17"/>
    <p:sldId id="316" r:id="rId18"/>
    <p:sldId id="317" r:id="rId19"/>
    <p:sldId id="318" r:id="rId20"/>
    <p:sldId id="319" r:id="rId21"/>
    <p:sldId id="320" r:id="rId22"/>
    <p:sldId id="321" r:id="rId23"/>
    <p:sldId id="322" r:id="rId24"/>
    <p:sldId id="323" r:id="rId25"/>
    <p:sldId id="324" r:id="rId26"/>
    <p:sldId id="326" r:id="rId27"/>
    <p:sldId id="327" r:id="rId28"/>
    <p:sldId id="328" r:id="rId29"/>
    <p:sldId id="329" r:id="rId30"/>
    <p:sldId id="330" r:id="rId31"/>
    <p:sldId id="331" r:id="rId32"/>
    <p:sldId id="332" r:id="rId33"/>
    <p:sldId id="333" r:id="rId34"/>
    <p:sldId id="334" r:id="rId35"/>
    <p:sldId id="335" r:id="rId36"/>
    <p:sldId id="336" r:id="rId37"/>
    <p:sldId id="337" r:id="rId38"/>
    <p:sldId id="338" r:id="rId39"/>
    <p:sldId id="339" r:id="rId40"/>
    <p:sldId id="363" r:id="rId41"/>
    <p:sldId id="341" r:id="rId42"/>
    <p:sldId id="379" r:id="rId43"/>
    <p:sldId id="342" r:id="rId44"/>
    <p:sldId id="343" r:id="rId45"/>
    <p:sldId id="344" r:id="rId46"/>
    <p:sldId id="345" r:id="rId47"/>
    <p:sldId id="346" r:id="rId48"/>
    <p:sldId id="347" r:id="rId49"/>
    <p:sldId id="348" r:id="rId50"/>
    <p:sldId id="349" r:id="rId51"/>
    <p:sldId id="350" r:id="rId52"/>
    <p:sldId id="351" r:id="rId53"/>
    <p:sldId id="353" r:id="rId54"/>
    <p:sldId id="354" r:id="rId55"/>
    <p:sldId id="355" r:id="rId56"/>
    <p:sldId id="356" r:id="rId57"/>
    <p:sldId id="357" r:id="rId58"/>
    <p:sldId id="366" r:id="rId59"/>
    <p:sldId id="358" r:id="rId60"/>
    <p:sldId id="359" r:id="rId61"/>
    <p:sldId id="381" r:id="rId62"/>
    <p:sldId id="380" r:id="rId63"/>
    <p:sldId id="361" r:id="rId64"/>
    <p:sldId id="382" r:id="rId65"/>
    <p:sldId id="376" r:id="rId66"/>
    <p:sldId id="365" r:id="rId67"/>
  </p:sldIdLst>
  <p:sldSz cx="9144000" cy="6858000" type="screen4x3"/>
  <p:notesSz cx="7026275" cy="9312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slie Long" initials="LL" lastIdx="7" clrIdx="0">
    <p:extLst>
      <p:ext uri="{19B8F6BF-5375-455C-9EA6-DF929625EA0E}">
        <p15:presenceInfo xmlns:p15="http://schemas.microsoft.com/office/powerpoint/2012/main" userId="S-1-5-21-4095628063-3556742122-3606576086-120535" providerId="AD"/>
      </p:ext>
    </p:extLst>
  </p:cmAuthor>
  <p:cmAuthor id="2" name="Susan Razik" initials="SR" lastIdx="6" clrIdx="1">
    <p:extLst>
      <p:ext uri="{19B8F6BF-5375-455C-9EA6-DF929625EA0E}">
        <p15:presenceInfo xmlns:p15="http://schemas.microsoft.com/office/powerpoint/2012/main" userId="S-1-5-21-4095628063-3556742122-3606576086-10170" providerId="AD"/>
      </p:ext>
    </p:extLst>
  </p:cmAuthor>
  <p:cmAuthor id="3" name="Erin Gordon" initials="EG" lastIdx="13" clrIdx="2">
    <p:extLst>
      <p:ext uri="{19B8F6BF-5375-455C-9EA6-DF929625EA0E}">
        <p15:presenceInfo xmlns:p15="http://schemas.microsoft.com/office/powerpoint/2012/main" userId="S-1-5-21-4095628063-3556742122-3606576086-10842" providerId="AD"/>
      </p:ext>
    </p:extLst>
  </p:cmAuthor>
  <p:cmAuthor id="4" name="Amy Miner" initials="AM" lastIdx="9" clrIdx="3">
    <p:extLst>
      <p:ext uri="{19B8F6BF-5375-455C-9EA6-DF929625EA0E}">
        <p15:presenceInfo xmlns:p15="http://schemas.microsoft.com/office/powerpoint/2012/main" userId="S-1-5-21-4095628063-3556742122-3606576086-8437" providerId="AD"/>
      </p:ext>
    </p:extLst>
  </p:cmAuthor>
  <p:cmAuthor id="5" name="David Santana" initials="DS" lastIdx="1" clrIdx="4">
    <p:extLst>
      <p:ext uri="{19B8F6BF-5375-455C-9EA6-DF929625EA0E}">
        <p15:presenceInfo xmlns:p15="http://schemas.microsoft.com/office/powerpoint/2012/main" userId="S-1-5-21-4095628063-3556742122-3606576086-6751" providerId="AD"/>
      </p:ext>
    </p:extLst>
  </p:cmAuthor>
  <p:cmAuthor id="6" name="Marc Wernick" initials="MW" lastIdx="7" clrIdx="5">
    <p:extLst>
      <p:ext uri="{19B8F6BF-5375-455C-9EA6-DF929625EA0E}">
        <p15:presenceInfo xmlns:p15="http://schemas.microsoft.com/office/powerpoint/2012/main" userId="S-1-5-21-4095628063-3556742122-3606576086-16102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4A9C"/>
    <a:srgbClr val="5D86AB"/>
    <a:srgbClr val="5B9BD5"/>
    <a:srgbClr val="5BB7DF"/>
    <a:srgbClr val="E9EDF4"/>
    <a:srgbClr val="FFD0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69" autoAdjust="0"/>
    <p:restoredTop sz="92621" autoAdjust="0"/>
  </p:normalViewPr>
  <p:slideViewPr>
    <p:cSldViewPr snapToGrid="0">
      <p:cViewPr>
        <p:scale>
          <a:sx n="80" d="100"/>
          <a:sy n="80" d="100"/>
        </p:scale>
        <p:origin x="226" y="-658"/>
      </p:cViewPr>
      <p:guideLst>
        <p:guide orient="horz" pos="2160"/>
        <p:guide pos="2880"/>
      </p:guideLst>
    </p:cSldViewPr>
  </p:slideViewPr>
  <p:outlineViewPr>
    <p:cViewPr>
      <p:scale>
        <a:sx n="33" d="100"/>
        <a:sy n="33" d="100"/>
      </p:scale>
      <p:origin x="0" y="-27756"/>
    </p:cViewPr>
  </p:outlineViewPr>
  <p:notesTextViewPr>
    <p:cViewPr>
      <p:scale>
        <a:sx n="1" d="1"/>
        <a:sy n="1" d="1"/>
      </p:scale>
      <p:origin x="0" y="0"/>
    </p:cViewPr>
  </p:notesTextViewPr>
  <p:sorterViewPr>
    <p:cViewPr>
      <p:scale>
        <a:sx n="100" d="100"/>
        <a:sy n="100" d="100"/>
      </p:scale>
      <p:origin x="0" y="-4698"/>
    </p:cViewPr>
  </p:sorterViewPr>
  <p:notesViewPr>
    <p:cSldViewPr snapToGrid="0">
      <p:cViewPr>
        <p:scale>
          <a:sx n="80" d="100"/>
          <a:sy n="80" d="100"/>
        </p:scale>
        <p:origin x="1382" y="-217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notesMaster" Target="notesMasters/notesMaster1.xml"/><Relationship Id="rId7" Type="http://schemas.openxmlformats.org/officeDocument/2006/relationships/slide" Target="slides/slide4.xml"/><Relationship Id="rId71"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slide" Target="slides/slide58.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handoutMaster" Target="handoutMasters/handoutMaster1.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7231"/>
          </a:xfrm>
          <a:prstGeom prst="rect">
            <a:avLst/>
          </a:prstGeom>
        </p:spPr>
        <p:txBody>
          <a:bodyPr vert="horz" lIns="93354" tIns="46678" rIns="93354" bIns="46678" rtlCol="0"/>
          <a:lstStyle>
            <a:lvl1pPr algn="l">
              <a:defRPr sz="1200"/>
            </a:lvl1pPr>
          </a:lstStyle>
          <a:p>
            <a:endParaRPr lang="en-US" dirty="0"/>
          </a:p>
        </p:txBody>
      </p:sp>
      <p:sp>
        <p:nvSpPr>
          <p:cNvPr id="3" name="Date Placeholder 2"/>
          <p:cNvSpPr>
            <a:spLocks noGrp="1"/>
          </p:cNvSpPr>
          <p:nvPr>
            <p:ph type="dt" sz="quarter" idx="1"/>
          </p:nvPr>
        </p:nvSpPr>
        <p:spPr>
          <a:xfrm>
            <a:off x="3979930" y="0"/>
            <a:ext cx="3044719" cy="467231"/>
          </a:xfrm>
          <a:prstGeom prst="rect">
            <a:avLst/>
          </a:prstGeom>
        </p:spPr>
        <p:txBody>
          <a:bodyPr vert="horz" lIns="93354" tIns="46678" rIns="93354" bIns="46678" rtlCol="0"/>
          <a:lstStyle>
            <a:lvl1pPr algn="r">
              <a:defRPr sz="1200"/>
            </a:lvl1pPr>
          </a:lstStyle>
          <a:p>
            <a:fld id="{6CB3B8AA-DB9F-49AD-8175-0ABD6BDCAAFD}" type="datetimeFigureOut">
              <a:rPr lang="en-US" smtClean="0"/>
              <a:t>07/20/2017</a:t>
            </a:fld>
            <a:endParaRPr lang="en-US" dirty="0"/>
          </a:p>
        </p:txBody>
      </p:sp>
      <p:sp>
        <p:nvSpPr>
          <p:cNvPr id="4" name="Footer Placeholder 3"/>
          <p:cNvSpPr>
            <a:spLocks noGrp="1"/>
          </p:cNvSpPr>
          <p:nvPr>
            <p:ph type="ftr" sz="quarter" idx="2"/>
          </p:nvPr>
        </p:nvSpPr>
        <p:spPr>
          <a:xfrm>
            <a:off x="0" y="8845046"/>
            <a:ext cx="3044719" cy="467230"/>
          </a:xfrm>
          <a:prstGeom prst="rect">
            <a:avLst/>
          </a:prstGeom>
        </p:spPr>
        <p:txBody>
          <a:bodyPr vert="horz" lIns="93354" tIns="46678" rIns="93354" bIns="4667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9930" y="8845046"/>
            <a:ext cx="3044719" cy="467230"/>
          </a:xfrm>
          <a:prstGeom prst="rect">
            <a:avLst/>
          </a:prstGeom>
        </p:spPr>
        <p:txBody>
          <a:bodyPr vert="horz" lIns="93354" tIns="46678" rIns="93354" bIns="46678" rtlCol="0" anchor="b"/>
          <a:lstStyle>
            <a:lvl1pPr algn="r">
              <a:defRPr sz="1200"/>
            </a:lvl1pPr>
          </a:lstStyle>
          <a:p>
            <a:fld id="{3F987F01-E8FB-448C-A346-682DF619068A}" type="slidenum">
              <a:rPr lang="en-US" smtClean="0"/>
              <a:t>‹#›</a:t>
            </a:fld>
            <a:endParaRPr lang="en-US" dirty="0"/>
          </a:p>
        </p:txBody>
      </p:sp>
    </p:spTree>
    <p:extLst>
      <p:ext uri="{BB962C8B-B14F-4D97-AF65-F5344CB8AC3E}">
        <p14:creationId xmlns:p14="http://schemas.microsoft.com/office/powerpoint/2010/main" val="99764387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7231"/>
          </a:xfrm>
          <a:prstGeom prst="rect">
            <a:avLst/>
          </a:prstGeom>
        </p:spPr>
        <p:txBody>
          <a:bodyPr vert="horz" lIns="93354" tIns="46678" rIns="93354" bIns="46678" rtlCol="0"/>
          <a:lstStyle>
            <a:lvl1pPr algn="l">
              <a:defRPr sz="1200"/>
            </a:lvl1pPr>
          </a:lstStyle>
          <a:p>
            <a:endParaRPr lang="en-US" dirty="0"/>
          </a:p>
        </p:txBody>
      </p:sp>
      <p:sp>
        <p:nvSpPr>
          <p:cNvPr id="3" name="Date Placeholder 2"/>
          <p:cNvSpPr>
            <a:spLocks noGrp="1"/>
          </p:cNvSpPr>
          <p:nvPr>
            <p:ph type="dt" idx="1"/>
          </p:nvPr>
        </p:nvSpPr>
        <p:spPr>
          <a:xfrm>
            <a:off x="3979930" y="0"/>
            <a:ext cx="3044719" cy="467231"/>
          </a:xfrm>
          <a:prstGeom prst="rect">
            <a:avLst/>
          </a:prstGeom>
        </p:spPr>
        <p:txBody>
          <a:bodyPr vert="horz" lIns="93354" tIns="46678" rIns="93354" bIns="46678" rtlCol="0"/>
          <a:lstStyle>
            <a:lvl1pPr algn="r">
              <a:defRPr sz="1200"/>
            </a:lvl1pPr>
          </a:lstStyle>
          <a:p>
            <a:fld id="{2B2ED565-0183-4B60-96D5-7D28A8F27B60}" type="datetimeFigureOut">
              <a:rPr lang="en-US" smtClean="0"/>
              <a:t>07/20/2017</a:t>
            </a:fld>
            <a:endParaRPr lang="en-US" dirty="0"/>
          </a:p>
        </p:txBody>
      </p:sp>
      <p:sp>
        <p:nvSpPr>
          <p:cNvPr id="4" name="Slide Image Placeholder 3"/>
          <p:cNvSpPr>
            <a:spLocks noGrp="1" noRot="1" noChangeAspect="1"/>
          </p:cNvSpPr>
          <p:nvPr>
            <p:ph type="sldImg" idx="2"/>
          </p:nvPr>
        </p:nvSpPr>
        <p:spPr>
          <a:xfrm>
            <a:off x="1417638" y="1163638"/>
            <a:ext cx="4191000" cy="3143250"/>
          </a:xfrm>
          <a:prstGeom prst="rect">
            <a:avLst/>
          </a:prstGeom>
          <a:noFill/>
          <a:ln w="12700">
            <a:solidFill>
              <a:prstClr val="black"/>
            </a:solidFill>
          </a:ln>
        </p:spPr>
        <p:txBody>
          <a:bodyPr vert="horz" lIns="93354" tIns="46678" rIns="93354" bIns="46678" rtlCol="0" anchor="ctr"/>
          <a:lstStyle/>
          <a:p>
            <a:endParaRPr lang="en-US" dirty="0"/>
          </a:p>
        </p:txBody>
      </p:sp>
      <p:sp>
        <p:nvSpPr>
          <p:cNvPr id="5" name="Notes Placeholder 4"/>
          <p:cNvSpPr>
            <a:spLocks noGrp="1"/>
          </p:cNvSpPr>
          <p:nvPr>
            <p:ph type="body" sz="quarter" idx="3"/>
          </p:nvPr>
        </p:nvSpPr>
        <p:spPr>
          <a:xfrm>
            <a:off x="702628" y="4481532"/>
            <a:ext cx="5621020" cy="3666709"/>
          </a:xfrm>
          <a:prstGeom prst="rect">
            <a:avLst/>
          </a:prstGeom>
        </p:spPr>
        <p:txBody>
          <a:bodyPr vert="horz" lIns="93354" tIns="46678" rIns="93354" bIns="4667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5046"/>
            <a:ext cx="3044719" cy="467230"/>
          </a:xfrm>
          <a:prstGeom prst="rect">
            <a:avLst/>
          </a:prstGeom>
        </p:spPr>
        <p:txBody>
          <a:bodyPr vert="horz" lIns="93354" tIns="46678" rIns="93354" bIns="4667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9930" y="8845046"/>
            <a:ext cx="3044719" cy="467230"/>
          </a:xfrm>
          <a:prstGeom prst="rect">
            <a:avLst/>
          </a:prstGeom>
        </p:spPr>
        <p:txBody>
          <a:bodyPr vert="horz" lIns="93354" tIns="46678" rIns="93354" bIns="46678" rtlCol="0" anchor="b"/>
          <a:lstStyle>
            <a:lvl1pPr algn="r">
              <a:defRPr sz="1200"/>
            </a:lvl1pPr>
          </a:lstStyle>
          <a:p>
            <a:fld id="{0B77B103-16DD-4E5B-B7FE-8CB91BD629A9}" type="slidenum">
              <a:rPr lang="en-US" smtClean="0"/>
              <a:t>‹#›</a:t>
            </a:fld>
            <a:endParaRPr lang="en-US" dirty="0"/>
          </a:p>
        </p:txBody>
      </p:sp>
    </p:spTree>
    <p:extLst>
      <p:ext uri="{BB962C8B-B14F-4D97-AF65-F5344CB8AC3E}">
        <p14:creationId xmlns:p14="http://schemas.microsoft.com/office/powerpoint/2010/main" val="192808556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cms.gov/Outreach-and-Education/Training/CMSNationalTrainingProgram/index.html"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mailto:press@cms.hhs.gov"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cms.gov/Medicare/Eligibility-and-Enrollment/MedicareMangCareEligEnrol/Downloads/CY_2017_MA_Enrollment_and_Disenrollment_Guidance_8-25-2016.pdf"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medicare.gov/sign-up-change-plans/medicare-health-plans/medicare-advantage-plans/esrd-and-medicare-advantage-plans.html"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cms.gov/Medicare/Eligibility-and-Enrollment/MedicareMangCareEligEnrol/Downloads/CY_2017_MA_Enrollment_and_Disenrollment_Guidance_8-25-2016.pdf"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medicare.gov/find-a-plan/questions/home.aspx"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cms.gov/Medicare/Eligibility-and-Enrollment/MedicarePresDrugEligEnrol/Downloads/October-11627-combined.pdf"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www.medicare.gov/find-a-plan/staticpages/rating/planrating-help.aspx"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medicare.gov/Pubs/pdf/02110-Medicare-Medigap.guide.pdf"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www.medicare.gov/sign-up-change-plans/medicare-health-plans/medicare-savings-accounts/medical-savings-account-plans.html"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3" Type="http://schemas.openxmlformats.org/officeDocument/2006/relationships/hyperlink" Target="https://www.shiptacenter.org/" TargetMode="External"/><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3" Type="http://schemas.openxmlformats.org/officeDocument/2006/relationships/hyperlink" Target="http://www.cms.gov/medicare/demonstration-projects/demoprojectsevalrpts/index.html" TargetMode="External"/><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3" Type="http://schemas.openxmlformats.org/officeDocument/2006/relationships/hyperlink" Target="https://www.medicaid.gov/about-us/contact-us/contact-state-page.html" TargetMode="External"/><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3" Type="http://schemas.openxmlformats.org/officeDocument/2006/relationships/hyperlink" Target="https://www.medicare.gov/claims-and-appeals/medicare-rights/everyone/rights-for-everyone.html" TargetMode="External"/><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3" Type="http://schemas.openxmlformats.org/officeDocument/2006/relationships/hyperlink" Target="https://www.cms.gov/Medicare/Appeals-and-Grievances/MMCAG/" TargetMode="External"/><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3" Type="http://schemas.openxmlformats.org/officeDocument/2006/relationships/hyperlink" Target="https://www.cms.gov/Medicare/Health-Plans/ManagedCareMarketing/Downloads/2017MedicareMarketingGuidelines2.pdf" TargetMode="External"/><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3" Type="http://schemas.openxmlformats.org/officeDocument/2006/relationships/hyperlink" Target="http://www.cms.gov/Regulations-and-Guidance/Guidance/Manuals/Downloads/mc86c04.pdf" TargetMode="External"/><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61.xml"/><Relationship Id="rId1" Type="http://schemas.openxmlformats.org/officeDocument/2006/relationships/notesMaster" Target="../notesMasters/notesMaster1.xml"/><Relationship Id="rId4" Type="http://schemas.openxmlformats.org/officeDocument/2006/relationships/image" Target="../media/image8.png"/></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3" Type="http://schemas.openxmlformats.org/officeDocument/2006/relationships/hyperlink" Target="https://www.cms.gov/Outreach-and-Education/Training/CMSNationalTrainingProgram/index.html" TargetMode="External"/><Relationship Id="rId2" Type="http://schemas.openxmlformats.org/officeDocument/2006/relationships/slide" Target="../slides/slide64.xml"/><Relationship Id="rId1" Type="http://schemas.openxmlformats.org/officeDocument/2006/relationships/notesMaster" Target="../notesMasters/notesMaster1.xml"/><Relationship Id="rId4" Type="http://schemas.openxmlformats.org/officeDocument/2006/relationships/hyperlink" Target="mailto:training@cms.hhs.gov"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medicare.gov/find-a-plan/questions/home.aspx"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cms.gov/Medicare/Eligibility-and-Enrollment/MedicareMangCareEligEnrol/Downloads/CY_2017_MA_Enrollment_and_Disenrollment_Guidance_8-25-2016.pdf"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www.medicare.gov/sign-up-change-plans/medicare-health-plans/medicare-advantage-plans/esrd-and-medicare-advantage-plans.html"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descr="Centers for Medicare and Medicaid Services National Training Program Module 7 Medicare Preventive Services" title="Cover Page"/>
          <p:cNvSpPr>
            <a:spLocks noGrp="1" noRot="1" noChangeAspect="1"/>
          </p:cNvSpPr>
          <p:nvPr>
            <p:ph type="sldImg"/>
          </p:nvPr>
        </p:nvSpPr>
        <p:spPr>
          <a:xfrm>
            <a:off x="1417638" y="815975"/>
            <a:ext cx="4191000" cy="3143250"/>
          </a:xfrm>
        </p:spPr>
      </p:sp>
      <p:sp>
        <p:nvSpPr>
          <p:cNvPr id="3" name="Notes Placeholder 2"/>
          <p:cNvSpPr>
            <a:spLocks noGrp="1"/>
          </p:cNvSpPr>
          <p:nvPr>
            <p:ph type="body" idx="1"/>
          </p:nvPr>
        </p:nvSpPr>
        <p:spPr/>
        <p:txBody>
          <a:bodyPr/>
          <a:lstStyle/>
          <a:p>
            <a:pPr>
              <a:spcBef>
                <a:spcPts val="601"/>
              </a:spcBef>
              <a:defRPr/>
            </a:pPr>
            <a:r>
              <a:rPr lang="en-US" dirty="0" smtClean="0"/>
              <a:t>Module </a:t>
            </a:r>
            <a:r>
              <a:rPr lang="en-US" dirty="0"/>
              <a:t>11, “Medicare Advantage and Other Medicare Health Plans,” explains Medicare health plan options other than Original Medicare</a:t>
            </a:r>
            <a:r>
              <a:rPr lang="en-US" dirty="0" smtClean="0"/>
              <a:t>. This </a:t>
            </a:r>
            <a:r>
              <a:rPr lang="en-US" dirty="0"/>
              <a:t>training module was developed and approved by the Centers for Medicare &amp; Medicaid Services (CMS), the federal agency that administers Medicare, Medicaid, the Children’s Health Insurance Program (CHIP), and the Federally-facilitated Health Insurance Marketplace. </a:t>
            </a:r>
          </a:p>
          <a:p>
            <a:pPr>
              <a:spcBef>
                <a:spcPts val="601"/>
              </a:spcBef>
              <a:defRPr/>
            </a:pPr>
            <a:r>
              <a:rPr lang="en-US" dirty="0"/>
              <a:t>The information in this module was correct as of </a:t>
            </a:r>
            <a:r>
              <a:rPr lang="en-US" dirty="0" smtClean="0"/>
              <a:t>May 2017. </a:t>
            </a:r>
            <a:r>
              <a:rPr lang="en-US" dirty="0"/>
              <a:t>To check for an updated version, </a:t>
            </a:r>
            <a:r>
              <a:rPr lang="en-US" dirty="0" smtClean="0"/>
              <a:t>visit </a:t>
            </a:r>
            <a:r>
              <a:rPr lang="en-US" u="sng" dirty="0" smtClean="0">
                <a:hlinkClick r:id="rId3"/>
              </a:rPr>
              <a:t>CMS.gov/Outreach-and-Education/Training/CMSNationalTrainingProgram/index.html</a:t>
            </a:r>
            <a:endParaRPr lang="en-US" dirty="0" smtClean="0"/>
          </a:p>
          <a:p>
            <a:pPr marL="0" lvl="2" defTabSz="932313">
              <a:spcBef>
                <a:spcPts val="601"/>
              </a:spcBef>
              <a:defRPr/>
            </a:pPr>
            <a:r>
              <a:rPr lang="en-US" dirty="0" smtClean="0"/>
              <a:t>The </a:t>
            </a:r>
            <a:r>
              <a:rPr lang="en-US" dirty="0"/>
              <a:t>CMS National Training Program provides this as an informational resource for our partners. It’s not a legal document or intended for press purposes. The press can contact the CMS Press Office at </a:t>
            </a:r>
            <a:r>
              <a:rPr lang="en-US" u="sng" dirty="0">
                <a:hlinkClick r:id="rId4"/>
              </a:rPr>
              <a:t>press@cms.hhs.gov</a:t>
            </a:r>
            <a:r>
              <a:rPr lang="en-US" dirty="0"/>
              <a:t>. Official Medicare </a:t>
            </a:r>
            <a:r>
              <a:rPr lang="en-US" dirty="0" smtClean="0"/>
              <a:t>Program legal </a:t>
            </a:r>
            <a:r>
              <a:rPr lang="en-US" dirty="0"/>
              <a:t>guidance is contained in the relevant statutes, regulations, and rulings.</a:t>
            </a:r>
          </a:p>
          <a:p>
            <a:pPr>
              <a:spcBef>
                <a:spcPts val="601"/>
              </a:spcBef>
              <a:defRPr/>
            </a:pPr>
            <a:endParaRPr lang="en-US" dirty="0">
              <a:latin typeface="Calibri" panose="020F0502020204030204" pitchFamily="34" charset="0"/>
            </a:endParaRPr>
          </a:p>
          <a:p>
            <a:pPr>
              <a:spcBef>
                <a:spcPts val="601"/>
              </a:spcBef>
            </a:pPr>
            <a:endParaRPr lang="en-US" dirty="0"/>
          </a:p>
          <a:p>
            <a:pPr>
              <a:spcBef>
                <a:spcPts val="601"/>
              </a:spcBef>
            </a:pPr>
            <a:endParaRPr lang="en-US" dirty="0"/>
          </a:p>
          <a:p>
            <a:pPr>
              <a:spcBef>
                <a:spcPts val="601"/>
              </a:spcBef>
            </a:pPr>
            <a:endParaRPr lang="en-US" dirty="0" smtClean="0"/>
          </a:p>
        </p:txBody>
      </p:sp>
    </p:spTree>
    <p:extLst>
      <p:ext uri="{BB962C8B-B14F-4D97-AF65-F5344CB8AC3E}">
        <p14:creationId xmlns:p14="http://schemas.microsoft.com/office/powerpoint/2010/main" val="32656022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4775" y="1144588"/>
            <a:ext cx="4124325" cy="3092450"/>
          </a:xfrm>
        </p:spPr>
      </p:sp>
      <p:sp>
        <p:nvSpPr>
          <p:cNvPr id="3" name="Notes Placeholder 2"/>
          <p:cNvSpPr>
            <a:spLocks noGrp="1"/>
          </p:cNvSpPr>
          <p:nvPr>
            <p:ph type="body" idx="1"/>
          </p:nvPr>
        </p:nvSpPr>
        <p:spPr>
          <a:xfrm>
            <a:off x="672411" y="4354572"/>
            <a:ext cx="5453997" cy="3879541"/>
          </a:xfrm>
        </p:spPr>
        <p:txBody>
          <a:bodyPr/>
          <a:lstStyle/>
          <a:p>
            <a:pPr defTabSz="899006">
              <a:spcBef>
                <a:spcPts val="601"/>
              </a:spcBef>
              <a:defRPr/>
            </a:pPr>
            <a:r>
              <a:rPr lang="en-US" dirty="0">
                <a:solidFill>
                  <a:prstClr val="black"/>
                </a:solidFill>
              </a:rPr>
              <a:t>You can join a Medicare Advantage (MA) Plan </a:t>
            </a:r>
            <a:r>
              <a:rPr lang="en-US" dirty="0" smtClean="0">
                <a:solidFill>
                  <a:prstClr val="black"/>
                </a:solidFill>
              </a:rPr>
              <a:t>during</a:t>
            </a:r>
            <a:r>
              <a:rPr lang="en-US" baseline="0" dirty="0" smtClean="0">
                <a:solidFill>
                  <a:prstClr val="black"/>
                </a:solidFill>
              </a:rPr>
              <a:t> your Initial Enrollment Period, </a:t>
            </a:r>
            <a:r>
              <a:rPr lang="en-US" dirty="0" smtClean="0">
                <a:solidFill>
                  <a:prstClr val="black"/>
                </a:solidFill>
              </a:rPr>
              <a:t>which is a 7-month period that begins </a:t>
            </a:r>
            <a:r>
              <a:rPr lang="en-US" dirty="0">
                <a:solidFill>
                  <a:prstClr val="black"/>
                </a:solidFill>
              </a:rPr>
              <a:t>3 months immediately before </a:t>
            </a:r>
            <a:r>
              <a:rPr lang="en-US" dirty="0" smtClean="0">
                <a:solidFill>
                  <a:prstClr val="black"/>
                </a:solidFill>
              </a:rPr>
              <a:t>[your </a:t>
            </a:r>
            <a:r>
              <a:rPr lang="en-US" dirty="0">
                <a:solidFill>
                  <a:prstClr val="black"/>
                </a:solidFill>
              </a:rPr>
              <a:t>first entitlement to both Medicare Part A (Hospital Insurance) and </a:t>
            </a:r>
            <a:r>
              <a:rPr lang="en-US" dirty="0" smtClean="0">
                <a:solidFill>
                  <a:prstClr val="black"/>
                </a:solidFill>
              </a:rPr>
              <a:t>Part </a:t>
            </a:r>
            <a:r>
              <a:rPr lang="en-US" dirty="0">
                <a:solidFill>
                  <a:prstClr val="black"/>
                </a:solidFill>
              </a:rPr>
              <a:t>B (Medical Insurance</a:t>
            </a:r>
            <a:r>
              <a:rPr lang="en-US" dirty="0" smtClean="0">
                <a:solidFill>
                  <a:prstClr val="black"/>
                </a:solidFill>
              </a:rPr>
              <a:t>)] the month you turn 65; includes</a:t>
            </a:r>
            <a:r>
              <a:rPr lang="en-US" baseline="0" dirty="0" smtClean="0">
                <a:solidFill>
                  <a:prstClr val="black"/>
                </a:solidFill>
              </a:rPr>
              <a:t> the month you turn 65; and, ends 3 months after the month you turn 65</a:t>
            </a:r>
            <a:r>
              <a:rPr lang="en-US" dirty="0" smtClean="0">
                <a:solidFill>
                  <a:prstClr val="black"/>
                </a:solidFill>
              </a:rPr>
              <a:t>. </a:t>
            </a:r>
          </a:p>
          <a:p>
            <a:pPr indent="-286293" defTabSz="899006">
              <a:spcBef>
                <a:spcPts val="601"/>
              </a:spcBef>
              <a:defRPr/>
            </a:pPr>
            <a:r>
              <a:rPr lang="en-US" b="1" dirty="0" smtClean="0">
                <a:solidFill>
                  <a:prstClr val="black"/>
                </a:solidFill>
              </a:rPr>
              <a:t>Important: </a:t>
            </a:r>
            <a:r>
              <a:rPr lang="en-US" dirty="0" smtClean="0">
                <a:solidFill>
                  <a:prstClr val="black"/>
                </a:solidFill>
              </a:rPr>
              <a:t>If you delay Medicare Part B enrollment (for example, due to active employer group coverage), your time to enroll in an MA Plan may be more restricted. </a:t>
            </a:r>
            <a:r>
              <a:rPr lang="en-US" dirty="0" smtClean="0"/>
              <a:t>Your chance to join lasts for 2 full months after the month your employer</a:t>
            </a:r>
            <a:r>
              <a:rPr lang="en-US" baseline="0" dirty="0" smtClean="0"/>
              <a:t> group </a:t>
            </a:r>
            <a:r>
              <a:rPr lang="en-US" dirty="0" smtClean="0"/>
              <a:t>coverage ends. </a:t>
            </a:r>
            <a:r>
              <a:rPr lang="en-US" dirty="0" smtClean="0">
                <a:solidFill>
                  <a:prstClr val="black"/>
                </a:solidFill>
              </a:rPr>
              <a:t>For more information, see the Medicare Managed Care Manual, Chapter 2, at </a:t>
            </a:r>
            <a:r>
              <a:rPr lang="en-US" b="0" u="none" dirty="0" smtClean="0">
                <a:hlinkClick r:id="rId3"/>
              </a:rPr>
              <a:t>CMS.gov/Medicare/Eligibility-and-Enrollment/</a:t>
            </a:r>
            <a:r>
              <a:rPr lang="en-US" b="0" u="none" dirty="0" err="1" smtClean="0">
                <a:hlinkClick r:id="rId3"/>
              </a:rPr>
              <a:t>MedicareMangCareEligEnrol</a:t>
            </a:r>
            <a:r>
              <a:rPr lang="en-US" b="0" u="none" dirty="0" smtClean="0">
                <a:hlinkClick r:id="rId3"/>
              </a:rPr>
              <a:t>/Downloads/CY_2017_MA_Enrollment_and_Disenrollment_Guidance_8-25-2016.pdf</a:t>
            </a:r>
            <a:r>
              <a:rPr lang="en-US" b="0" u="none" dirty="0" smtClean="0"/>
              <a:t> and visit </a:t>
            </a:r>
            <a:r>
              <a:rPr lang="en-US" u="sng" dirty="0">
                <a:hlinkClick r:id="rId4"/>
              </a:rPr>
              <a:t>Medicare.gov/sign-up-change-plans/</a:t>
            </a:r>
            <a:r>
              <a:rPr lang="en-US" u="sng" dirty="0" err="1">
                <a:hlinkClick r:id="rId4"/>
              </a:rPr>
              <a:t>medicare</a:t>
            </a:r>
            <a:r>
              <a:rPr lang="en-US" u="sng" dirty="0">
                <a:hlinkClick r:id="rId4"/>
              </a:rPr>
              <a:t>-health-plans/</a:t>
            </a:r>
            <a:r>
              <a:rPr lang="en-US" u="sng" dirty="0" err="1">
                <a:hlinkClick r:id="rId4"/>
              </a:rPr>
              <a:t>medicare</a:t>
            </a:r>
            <a:r>
              <a:rPr lang="en-US" u="sng" dirty="0">
                <a:hlinkClick r:id="rId4"/>
              </a:rPr>
              <a:t>-advantage-plans/esrd-and-medicare-advantage-plans.html</a:t>
            </a:r>
            <a:r>
              <a:rPr lang="en-US" b="0" u="none" dirty="0" smtClean="0"/>
              <a:t>.</a:t>
            </a:r>
          </a:p>
          <a:p>
            <a:pPr indent="-286293" defTabSz="899006">
              <a:spcBef>
                <a:spcPts val="601"/>
              </a:spcBef>
              <a:defRPr/>
            </a:pPr>
            <a:r>
              <a:rPr lang="en-US" kern="1200" dirty="0" smtClean="0">
                <a:solidFill>
                  <a:schemeClr val="tx1"/>
                </a:solidFill>
                <a:latin typeface="+mn-lt"/>
                <a:ea typeface="ＭＳ Ｐゴシック" charset="-128"/>
                <a:cs typeface="ＭＳ Ｐゴシック"/>
              </a:rPr>
              <a:t>If you get Medicare due to a disability, you can join during the 7-month period that begins 3 months before your 25th</a:t>
            </a:r>
            <a:r>
              <a:rPr lang="en-US" kern="1200" baseline="0" dirty="0" smtClean="0">
                <a:solidFill>
                  <a:schemeClr val="tx1"/>
                </a:solidFill>
                <a:latin typeface="+mn-lt"/>
                <a:ea typeface="ＭＳ Ｐゴシック" charset="-128"/>
                <a:cs typeface="ＭＳ Ｐゴシック"/>
              </a:rPr>
              <a:t> </a:t>
            </a:r>
            <a:r>
              <a:rPr lang="en-US" kern="1200" dirty="0" smtClean="0">
                <a:solidFill>
                  <a:schemeClr val="tx1"/>
                </a:solidFill>
                <a:latin typeface="+mn-lt"/>
                <a:ea typeface="ＭＳ Ｐゴシック" charset="-128"/>
                <a:cs typeface="ＭＳ Ｐゴシック"/>
              </a:rPr>
              <a:t>month of getting Social Security or Railroad Retirement disability benefits, and ends 3 months after your 25th</a:t>
            </a:r>
            <a:r>
              <a:rPr lang="en-US" kern="1200" baseline="0" dirty="0" smtClean="0">
                <a:solidFill>
                  <a:schemeClr val="tx1"/>
                </a:solidFill>
                <a:latin typeface="+mn-lt"/>
                <a:ea typeface="ＭＳ Ｐゴシック" charset="-128"/>
                <a:cs typeface="ＭＳ Ｐゴシック"/>
              </a:rPr>
              <a:t> </a:t>
            </a:r>
            <a:r>
              <a:rPr lang="en-US" kern="1200" dirty="0" smtClean="0">
                <a:solidFill>
                  <a:schemeClr val="tx1"/>
                </a:solidFill>
                <a:latin typeface="+mn-lt"/>
                <a:ea typeface="ＭＳ Ｐゴシック" charset="-128"/>
                <a:cs typeface="ＭＳ Ｐゴシック"/>
              </a:rPr>
              <a:t>month of disability benefits.</a:t>
            </a:r>
            <a:endParaRPr lang="en-US" u="none" dirty="0"/>
          </a:p>
        </p:txBody>
      </p:sp>
    </p:spTree>
    <p:extLst>
      <p:ext uri="{BB962C8B-B14F-4D97-AF65-F5344CB8AC3E}">
        <p14:creationId xmlns:p14="http://schemas.microsoft.com/office/powerpoint/2010/main" val="3267794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4775" y="1144588"/>
            <a:ext cx="4124325" cy="3092450"/>
          </a:xfrm>
        </p:spPr>
      </p:sp>
      <p:sp>
        <p:nvSpPr>
          <p:cNvPr id="3" name="Notes Placeholder 2"/>
          <p:cNvSpPr>
            <a:spLocks noGrp="1"/>
          </p:cNvSpPr>
          <p:nvPr>
            <p:ph type="body" idx="1"/>
          </p:nvPr>
        </p:nvSpPr>
        <p:spPr>
          <a:xfrm>
            <a:off x="664441" y="4354572"/>
            <a:ext cx="5529373" cy="3879541"/>
          </a:xfrm>
        </p:spPr>
        <p:txBody>
          <a:bodyPr/>
          <a:lstStyle/>
          <a:p>
            <a:pPr defTabSz="899006">
              <a:spcBef>
                <a:spcPts val="601"/>
              </a:spcBef>
              <a:defRPr/>
            </a:pPr>
            <a:r>
              <a:rPr lang="en-US" dirty="0">
                <a:solidFill>
                  <a:prstClr val="black"/>
                </a:solidFill>
              </a:rPr>
              <a:t>You can </a:t>
            </a:r>
            <a:r>
              <a:rPr lang="en-US" dirty="0" smtClean="0">
                <a:solidFill>
                  <a:prstClr val="black"/>
                </a:solidFill>
              </a:rPr>
              <a:t>also join or switch to another Medicare </a:t>
            </a:r>
            <a:r>
              <a:rPr lang="en-US" dirty="0">
                <a:solidFill>
                  <a:prstClr val="black"/>
                </a:solidFill>
              </a:rPr>
              <a:t>Advantage (MA) Plan during the </a:t>
            </a:r>
            <a:r>
              <a:rPr lang="en-US" dirty="0" smtClean="0">
                <a:solidFill>
                  <a:prstClr val="black"/>
                </a:solidFill>
              </a:rPr>
              <a:t>Medicare </a:t>
            </a:r>
            <a:r>
              <a:rPr lang="en-US" dirty="0">
                <a:solidFill>
                  <a:prstClr val="black"/>
                </a:solidFill>
              </a:rPr>
              <a:t>Open Enrollment Period (OEP</a:t>
            </a:r>
            <a:r>
              <a:rPr lang="en-US" dirty="0" smtClean="0">
                <a:solidFill>
                  <a:prstClr val="black"/>
                </a:solidFill>
              </a:rPr>
              <a:t>), or “open enrollment.” </a:t>
            </a:r>
            <a:endParaRPr lang="en-US" dirty="0">
              <a:solidFill>
                <a:prstClr val="black"/>
              </a:solidFill>
            </a:endParaRPr>
          </a:p>
          <a:p>
            <a:pPr defTabSz="899006" fontAlgn="base">
              <a:spcBef>
                <a:spcPts val="601"/>
              </a:spcBef>
              <a:defRPr/>
            </a:pPr>
            <a:r>
              <a:rPr lang="en-US" dirty="0" smtClean="0">
                <a:solidFill>
                  <a:prstClr val="black"/>
                </a:solidFill>
              </a:rPr>
              <a:t>Open enrollment runs </a:t>
            </a:r>
            <a:r>
              <a:rPr lang="en-US" dirty="0">
                <a:solidFill>
                  <a:prstClr val="black"/>
                </a:solidFill>
              </a:rPr>
              <a:t>from October 15 through December 7 each </a:t>
            </a:r>
            <a:r>
              <a:rPr lang="en-US" dirty="0" smtClean="0">
                <a:solidFill>
                  <a:prstClr val="black"/>
                </a:solidFill>
              </a:rPr>
              <a:t>year and anyone with Medicare can join, switch, or drop an MA Plan during this time. Your coverage will begin on January 1, as long as the plan gets your request by December 7.</a:t>
            </a:r>
          </a:p>
          <a:p>
            <a:pPr defTabSz="899006" fontAlgn="base">
              <a:spcBef>
                <a:spcPts val="601"/>
              </a:spcBef>
              <a:defRPr/>
            </a:pPr>
            <a:r>
              <a:rPr lang="en-US" dirty="0" smtClean="0">
                <a:solidFill>
                  <a:prstClr val="black"/>
                </a:solidFill>
              </a:rPr>
              <a:t>You can only join one MA Plan at a time, and enrollment in a plan is generally for a calendar year.</a:t>
            </a:r>
          </a:p>
          <a:p>
            <a:pPr defTabSz="899006">
              <a:spcBef>
                <a:spcPts val="601"/>
              </a:spcBef>
              <a:defRPr/>
            </a:pPr>
            <a:r>
              <a:rPr lang="en-US" dirty="0" smtClean="0">
                <a:solidFill>
                  <a:prstClr val="black"/>
                </a:solidFill>
              </a:rPr>
              <a:t>Plans </a:t>
            </a:r>
            <a:r>
              <a:rPr lang="en-US" dirty="0">
                <a:solidFill>
                  <a:prstClr val="black"/>
                </a:solidFill>
              </a:rPr>
              <a:t>must </a:t>
            </a:r>
            <a:r>
              <a:rPr lang="en-US" dirty="0" smtClean="0">
                <a:solidFill>
                  <a:prstClr val="black"/>
                </a:solidFill>
              </a:rPr>
              <a:t>be allowing</a:t>
            </a:r>
            <a:r>
              <a:rPr lang="en-US" baseline="0" dirty="0" smtClean="0">
                <a:solidFill>
                  <a:prstClr val="black"/>
                </a:solidFill>
              </a:rPr>
              <a:t> </a:t>
            </a:r>
            <a:r>
              <a:rPr lang="en-US" dirty="0" smtClean="0">
                <a:solidFill>
                  <a:prstClr val="black"/>
                </a:solidFill>
              </a:rPr>
              <a:t>new </a:t>
            </a:r>
            <a:r>
              <a:rPr lang="en-US" dirty="0">
                <a:solidFill>
                  <a:prstClr val="black"/>
                </a:solidFill>
              </a:rPr>
              <a:t>members to join. Plans may be prohibited from accepting new members if </a:t>
            </a:r>
            <a:r>
              <a:rPr lang="en-US" dirty="0" smtClean="0">
                <a:solidFill>
                  <a:prstClr val="black"/>
                </a:solidFill>
              </a:rPr>
              <a:t>there’s </a:t>
            </a:r>
            <a:r>
              <a:rPr lang="en-US" dirty="0">
                <a:solidFill>
                  <a:prstClr val="black"/>
                </a:solidFill>
              </a:rPr>
              <a:t>a Centers for Medicare &amp; Medicaid Services (</a:t>
            </a:r>
            <a:r>
              <a:rPr lang="en-US" dirty="0" smtClean="0">
                <a:solidFill>
                  <a:prstClr val="black"/>
                </a:solidFill>
              </a:rPr>
              <a:t>CMS)-approved </a:t>
            </a:r>
            <a:r>
              <a:rPr lang="en-US" dirty="0">
                <a:solidFill>
                  <a:prstClr val="black"/>
                </a:solidFill>
              </a:rPr>
              <a:t>capacity </a:t>
            </a:r>
            <a:r>
              <a:rPr lang="en-US" dirty="0" smtClean="0">
                <a:solidFill>
                  <a:prstClr val="black"/>
                </a:solidFill>
              </a:rPr>
              <a:t>limit, </a:t>
            </a:r>
            <a:r>
              <a:rPr lang="en-US" dirty="0">
                <a:solidFill>
                  <a:prstClr val="black"/>
                </a:solidFill>
              </a:rPr>
              <a:t>or a </a:t>
            </a:r>
            <a:r>
              <a:rPr lang="en-US" dirty="0" smtClean="0">
                <a:solidFill>
                  <a:prstClr val="black"/>
                </a:solidFill>
              </a:rPr>
              <a:t>CMS-issued </a:t>
            </a:r>
            <a:r>
              <a:rPr lang="en-US" dirty="0">
                <a:solidFill>
                  <a:prstClr val="black"/>
                </a:solidFill>
              </a:rPr>
              <a:t>enrollment sanction in effect. </a:t>
            </a:r>
            <a:endParaRPr lang="en-US" dirty="0"/>
          </a:p>
        </p:txBody>
      </p:sp>
    </p:spTree>
    <p:extLst>
      <p:ext uri="{BB962C8B-B14F-4D97-AF65-F5344CB8AC3E}">
        <p14:creationId xmlns:p14="http://schemas.microsoft.com/office/powerpoint/2010/main" val="12361151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420049" y="4379442"/>
            <a:ext cx="6293098" cy="4795439"/>
          </a:xfrm>
        </p:spPr>
        <p:txBody>
          <a:bodyPr/>
          <a:lstStyle/>
          <a:p>
            <a:pPr marL="0" lvl="1">
              <a:spcBef>
                <a:spcPts val="601"/>
              </a:spcBef>
              <a:defRPr/>
            </a:pPr>
            <a:r>
              <a:rPr lang="en-US" dirty="0" smtClean="0">
                <a:solidFill>
                  <a:prstClr val="black"/>
                </a:solidFill>
              </a:rPr>
              <a:t>You may be able to join or switch plans outside of open enrollment if any of these special circumstances that grant a Special Enrollment Period (SEP) apply to you:</a:t>
            </a:r>
          </a:p>
          <a:p>
            <a:pPr marL="186463" lvl="1" indent="-186463">
              <a:spcBef>
                <a:spcPts val="601"/>
              </a:spcBef>
              <a:buFont typeface="Wingdings" pitchFamily="2" charset="2"/>
              <a:buChar char="§"/>
              <a:defRPr/>
            </a:pPr>
            <a:r>
              <a:rPr lang="en-US" dirty="0" smtClean="0">
                <a:solidFill>
                  <a:prstClr val="black"/>
                </a:solidFill>
              </a:rPr>
              <a:t>You move out of your plan’s service area.</a:t>
            </a:r>
          </a:p>
          <a:p>
            <a:pPr marL="186463" lvl="1" indent="-186463">
              <a:spcBef>
                <a:spcPts val="601"/>
              </a:spcBef>
              <a:buFont typeface="Wingdings" pitchFamily="2" charset="2"/>
              <a:buChar char="§"/>
              <a:defRPr/>
            </a:pPr>
            <a:r>
              <a:rPr lang="en-US" dirty="0" smtClean="0">
                <a:solidFill>
                  <a:prstClr val="black"/>
                </a:solidFill>
              </a:rPr>
              <a:t>You have Medicaid and Medicare.</a:t>
            </a:r>
          </a:p>
          <a:p>
            <a:pPr marL="186463" lvl="1" indent="-186463">
              <a:spcBef>
                <a:spcPts val="601"/>
              </a:spcBef>
              <a:buFont typeface="Wingdings" pitchFamily="2" charset="2"/>
              <a:buChar char="§"/>
              <a:defRPr/>
            </a:pPr>
            <a:r>
              <a:rPr lang="en-US" dirty="0" smtClean="0">
                <a:solidFill>
                  <a:prstClr val="black"/>
                </a:solidFill>
              </a:rPr>
              <a:t>You’re enrolled in a plan that decides to leave the Medicare Program or reduce its service area.</a:t>
            </a:r>
          </a:p>
          <a:p>
            <a:pPr marL="186463" lvl="1" indent="-186463">
              <a:spcBef>
                <a:spcPts val="601"/>
              </a:spcBef>
              <a:buFont typeface="Wingdings" pitchFamily="2" charset="2"/>
              <a:buChar char="§"/>
              <a:defRPr/>
            </a:pPr>
            <a:r>
              <a:rPr lang="en-US" dirty="0" smtClean="0">
                <a:solidFill>
                  <a:prstClr val="black"/>
                </a:solidFill>
              </a:rPr>
              <a:t>You leave or lose employer or union coverage.</a:t>
            </a:r>
          </a:p>
          <a:p>
            <a:pPr marL="186463" lvl="1" indent="-186463">
              <a:spcBef>
                <a:spcPts val="601"/>
              </a:spcBef>
              <a:buFont typeface="Wingdings" pitchFamily="2" charset="2"/>
              <a:buChar char="§"/>
              <a:defRPr/>
            </a:pPr>
            <a:r>
              <a:rPr lang="en-US" dirty="0" smtClean="0">
                <a:solidFill>
                  <a:prstClr val="black"/>
                </a:solidFill>
              </a:rPr>
              <a:t>You enter, live at, or are leaving a long-term care facility (like a nursing home). Your chance to join, switch,</a:t>
            </a:r>
            <a:r>
              <a:rPr lang="en-US" baseline="0" dirty="0" smtClean="0">
                <a:solidFill>
                  <a:prstClr val="black"/>
                </a:solidFill>
              </a:rPr>
              <a:t> or drop coverage lasts as long as you live in the institution and for 2 full months after the month you leave the institution.</a:t>
            </a:r>
            <a:endParaRPr lang="en-US" dirty="0" smtClean="0">
              <a:solidFill>
                <a:prstClr val="black"/>
              </a:solidFill>
            </a:endParaRPr>
          </a:p>
          <a:p>
            <a:pPr marL="186463" lvl="1" indent="-186463">
              <a:spcBef>
                <a:spcPts val="601"/>
              </a:spcBef>
              <a:buFont typeface="Wingdings" pitchFamily="2" charset="2"/>
              <a:buChar char="§"/>
              <a:defRPr/>
            </a:pPr>
            <a:r>
              <a:rPr lang="en-US" dirty="0" smtClean="0">
                <a:solidFill>
                  <a:prstClr val="black"/>
                </a:solidFill>
              </a:rPr>
              <a:t>You have a continuous </a:t>
            </a:r>
            <a:r>
              <a:rPr lang="en-US" baseline="0" dirty="0" smtClean="0">
                <a:solidFill>
                  <a:prstClr val="black"/>
                </a:solidFill>
              </a:rPr>
              <a:t>(</a:t>
            </a:r>
            <a:r>
              <a:rPr lang="en-US" dirty="0" smtClean="0">
                <a:solidFill>
                  <a:prstClr val="black"/>
                </a:solidFill>
              </a:rPr>
              <a:t>SEP), meaning you can enroll in or</a:t>
            </a:r>
            <a:r>
              <a:rPr lang="en-US" baseline="0" dirty="0" smtClean="0">
                <a:solidFill>
                  <a:prstClr val="black"/>
                </a:solidFill>
              </a:rPr>
              <a:t> switch your p</a:t>
            </a:r>
            <a:r>
              <a:rPr lang="en-US" dirty="0" smtClean="0">
                <a:solidFill>
                  <a:prstClr val="black"/>
                </a:solidFill>
              </a:rPr>
              <a:t>lan at any </a:t>
            </a:r>
            <a:r>
              <a:rPr lang="en-US" dirty="0">
                <a:solidFill>
                  <a:prstClr val="black"/>
                </a:solidFill>
              </a:rPr>
              <a:t>time, </a:t>
            </a:r>
            <a:r>
              <a:rPr lang="en-US" dirty="0" smtClean="0">
                <a:solidFill>
                  <a:prstClr val="black"/>
                </a:solidFill>
              </a:rPr>
              <a:t>if you </a:t>
            </a:r>
            <a:r>
              <a:rPr lang="en-US" dirty="0">
                <a:solidFill>
                  <a:prstClr val="black"/>
                </a:solidFill>
              </a:rPr>
              <a:t>qualify for Extra Help </a:t>
            </a:r>
            <a:r>
              <a:rPr lang="en-US" dirty="0" smtClean="0">
                <a:solidFill>
                  <a:prstClr val="black"/>
                </a:solidFill>
              </a:rPr>
              <a:t>(a program that helps people with limited income and resources).</a:t>
            </a:r>
          </a:p>
          <a:p>
            <a:pPr marL="186463" lvl="1" indent="-186463">
              <a:spcBef>
                <a:spcPts val="601"/>
              </a:spcBef>
              <a:buFont typeface="Wingdings" pitchFamily="2" charset="2"/>
              <a:buChar char="§"/>
              <a:defRPr/>
            </a:pPr>
            <a:r>
              <a:rPr lang="en-US" dirty="0" smtClean="0">
                <a:solidFill>
                  <a:prstClr val="black"/>
                </a:solidFill>
              </a:rPr>
              <a:t>You lose your Extra Help status.</a:t>
            </a:r>
          </a:p>
          <a:p>
            <a:pPr marL="186463" lvl="1" indent="-186463" defTabSz="466154">
              <a:spcBef>
                <a:spcPts val="601"/>
              </a:spcBef>
              <a:buFont typeface="Wingdings" pitchFamily="2" charset="2"/>
              <a:buChar char="§"/>
              <a:defRPr/>
            </a:pPr>
            <a:r>
              <a:rPr lang="en-US" dirty="0" smtClean="0">
                <a:solidFill>
                  <a:prstClr val="black"/>
                </a:solidFill>
              </a:rPr>
              <a:t>You receive notice of retroactive Medicare entitlement.</a:t>
            </a:r>
          </a:p>
          <a:p>
            <a:pPr marL="186463" lvl="1" indent="-186463" defTabSz="466154">
              <a:spcBef>
                <a:spcPts val="601"/>
              </a:spcBef>
              <a:buFont typeface="Wingdings" pitchFamily="2" charset="2"/>
              <a:buChar char="§"/>
              <a:defRPr/>
            </a:pPr>
            <a:r>
              <a:rPr lang="en-US" dirty="0" smtClean="0">
                <a:solidFill>
                  <a:prstClr val="black"/>
                </a:solidFill>
              </a:rPr>
              <a:t>Other exceptional circumstances.</a:t>
            </a:r>
          </a:p>
          <a:p>
            <a:pPr marL="0" lvl="1" defTabSz="9325">
              <a:spcBef>
                <a:spcPts val="601"/>
              </a:spcBef>
              <a:defRPr/>
            </a:pPr>
            <a:r>
              <a:rPr lang="en-US" b="1" dirty="0" smtClean="0">
                <a:solidFill>
                  <a:prstClr val="black"/>
                </a:solidFill>
              </a:rPr>
              <a:t>NOTE:</a:t>
            </a:r>
            <a:r>
              <a:rPr lang="en-US" dirty="0" smtClean="0">
                <a:solidFill>
                  <a:prstClr val="black"/>
                </a:solidFill>
              </a:rPr>
              <a:t> In the case of retroactive entitlement, there are special rules that allow for enrollment			in a Medicare Advantage Plan or Original Medicare and a Medigap policy. More information about conditions that allow an exception can be found in Chapter 2 of the </a:t>
            </a:r>
            <a:r>
              <a:rPr lang="en-US" dirty="0" smtClean="0">
                <a:solidFill>
                  <a:prstClr val="black"/>
                </a:solidFill>
                <a:latin typeface="+mn-lt"/>
              </a:rPr>
              <a:t>“</a:t>
            </a:r>
            <a:r>
              <a:rPr lang="en-US" i="0" dirty="0" smtClean="0">
                <a:solidFill>
                  <a:prstClr val="black"/>
                </a:solidFill>
                <a:latin typeface="+mn-lt"/>
              </a:rPr>
              <a:t>Medicare Managed Care Manual,</a:t>
            </a:r>
            <a:r>
              <a:rPr lang="en-US" dirty="0" smtClean="0">
                <a:solidFill>
                  <a:prstClr val="black"/>
                </a:solidFill>
                <a:latin typeface="+mn-lt"/>
              </a:rPr>
              <a:t>”</a:t>
            </a:r>
            <a:r>
              <a:rPr lang="en-US" dirty="0" smtClean="0">
                <a:solidFill>
                  <a:prstClr val="black"/>
                </a:solidFill>
              </a:rPr>
              <a:t> Section 30.4, at</a:t>
            </a:r>
            <a:r>
              <a:rPr lang="en-US" baseline="0" dirty="0" smtClean="0">
                <a:solidFill>
                  <a:prstClr val="black"/>
                </a:solidFill>
              </a:rPr>
              <a:t> </a:t>
            </a:r>
            <a:r>
              <a:rPr lang="en-US" u="sng" dirty="0">
                <a:hlinkClick r:id="rId3"/>
              </a:rPr>
              <a:t>CMS.gov/Medicare/Eligibility-and-Enrollment/MedicareMangCareEligEnrol/Downloads/CY_2017_MA_Enrollment_and_Disenrollment_Guidance_8-25-2016.pdf</a:t>
            </a:r>
            <a:r>
              <a:rPr lang="en-US" u="sng" dirty="0"/>
              <a:t>.</a:t>
            </a:r>
            <a:endParaRPr lang="en-US" dirty="0"/>
          </a:p>
        </p:txBody>
      </p:sp>
    </p:spTree>
    <p:extLst>
      <p:ext uri="{BB962C8B-B14F-4D97-AF65-F5344CB8AC3E}">
        <p14:creationId xmlns:p14="http://schemas.microsoft.com/office/powerpoint/2010/main" val="19501067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336040" y="4427149"/>
            <a:ext cx="6407656" cy="4579806"/>
          </a:xfrm>
        </p:spPr>
        <p:txBody>
          <a:bodyPr>
            <a:normAutofit fontScale="92500"/>
          </a:bodyPr>
          <a:lstStyle/>
          <a:p>
            <a:pPr defTabSz="916087">
              <a:lnSpc>
                <a:spcPct val="110000"/>
              </a:lnSpc>
              <a:spcBef>
                <a:spcPts val="601"/>
              </a:spcBef>
              <a:defRPr/>
            </a:pPr>
            <a:r>
              <a:rPr lang="en-US" dirty="0">
                <a:solidFill>
                  <a:prstClr val="black"/>
                </a:solidFill>
              </a:rPr>
              <a:t>Medicare uses information from member satisfaction surveys, plans, and health care providers to give overall star ratings to plans. Plans get rated from 1 to 5 stars. A </a:t>
            </a:r>
            <a:r>
              <a:rPr lang="en-US" dirty="0" smtClean="0">
                <a:solidFill>
                  <a:prstClr val="black"/>
                </a:solidFill>
              </a:rPr>
              <a:t>5-Star </a:t>
            </a:r>
            <a:r>
              <a:rPr lang="en-US" dirty="0">
                <a:solidFill>
                  <a:prstClr val="black"/>
                </a:solidFill>
              </a:rPr>
              <a:t>rating is considered excellent. </a:t>
            </a:r>
          </a:p>
          <a:p>
            <a:pPr marL="186463" indent="-186463" defTabSz="916087">
              <a:lnSpc>
                <a:spcPct val="110000"/>
              </a:lnSpc>
              <a:spcBef>
                <a:spcPts val="601"/>
              </a:spcBef>
              <a:buFont typeface="Wingdings" panose="05000000000000000000" pitchFamily="2" charset="2"/>
              <a:buChar char="§"/>
              <a:defRPr/>
            </a:pPr>
            <a:r>
              <a:rPr lang="en-US" dirty="0">
                <a:solidFill>
                  <a:prstClr val="black"/>
                </a:solidFill>
              </a:rPr>
              <a:t>You can use the </a:t>
            </a:r>
            <a:r>
              <a:rPr lang="en-US" dirty="0" smtClean="0">
                <a:solidFill>
                  <a:prstClr val="black"/>
                </a:solidFill>
              </a:rPr>
              <a:t>5-Star </a:t>
            </a:r>
            <a:r>
              <a:rPr lang="en-US" dirty="0">
                <a:solidFill>
                  <a:prstClr val="black"/>
                </a:solidFill>
              </a:rPr>
              <a:t>Special Enrollment Period (SEP) to enroll in a </a:t>
            </a:r>
            <a:r>
              <a:rPr lang="en-US" dirty="0" smtClean="0">
                <a:solidFill>
                  <a:prstClr val="black"/>
                </a:solidFill>
              </a:rPr>
              <a:t>5-Star Medicare </a:t>
            </a:r>
            <a:r>
              <a:rPr lang="en-US" dirty="0">
                <a:solidFill>
                  <a:prstClr val="black"/>
                </a:solidFill>
              </a:rPr>
              <a:t>Advantage (</a:t>
            </a:r>
            <a:r>
              <a:rPr lang="en-US" dirty="0" smtClean="0">
                <a:solidFill>
                  <a:prstClr val="black"/>
                </a:solidFill>
              </a:rPr>
              <a:t>MA)–only </a:t>
            </a:r>
            <a:r>
              <a:rPr lang="en-US" dirty="0">
                <a:solidFill>
                  <a:prstClr val="black"/>
                </a:solidFill>
              </a:rPr>
              <a:t>Plan, a </a:t>
            </a:r>
            <a:r>
              <a:rPr lang="en-US" dirty="0" smtClean="0">
                <a:solidFill>
                  <a:prstClr val="black"/>
                </a:solidFill>
              </a:rPr>
              <a:t>5-Star </a:t>
            </a:r>
            <a:r>
              <a:rPr lang="en-US" dirty="0">
                <a:solidFill>
                  <a:prstClr val="black"/>
                </a:solidFill>
              </a:rPr>
              <a:t>MA Plan with prescription drug coverage (MA-PD), a </a:t>
            </a:r>
            <a:r>
              <a:rPr lang="en-US" dirty="0" smtClean="0">
                <a:solidFill>
                  <a:prstClr val="black"/>
                </a:solidFill>
              </a:rPr>
              <a:t>5-Star Medicare </a:t>
            </a:r>
            <a:r>
              <a:rPr lang="en-US" dirty="0">
                <a:solidFill>
                  <a:prstClr val="black"/>
                </a:solidFill>
              </a:rPr>
              <a:t>Prescription Drug Plan (PDP), or a </a:t>
            </a:r>
            <a:r>
              <a:rPr lang="en-US" dirty="0" smtClean="0">
                <a:solidFill>
                  <a:prstClr val="black"/>
                </a:solidFill>
              </a:rPr>
              <a:t>5-Star Cost </a:t>
            </a:r>
            <a:r>
              <a:rPr lang="en-US" dirty="0">
                <a:solidFill>
                  <a:prstClr val="black"/>
                </a:solidFill>
              </a:rPr>
              <a:t>Plan, as long as you meet the plan’s enrollment requirements (for example, living within the service area). If you’re currently enrolled in a plan with a </a:t>
            </a:r>
            <a:r>
              <a:rPr lang="en-US" dirty="0" smtClean="0">
                <a:solidFill>
                  <a:prstClr val="black"/>
                </a:solidFill>
              </a:rPr>
              <a:t>5-Star overall </a:t>
            </a:r>
            <a:r>
              <a:rPr lang="en-US" dirty="0">
                <a:solidFill>
                  <a:prstClr val="black"/>
                </a:solidFill>
              </a:rPr>
              <a:t>rating, you may use this SEP to switch to a different plan with a </a:t>
            </a:r>
            <a:r>
              <a:rPr lang="en-US" dirty="0" smtClean="0">
                <a:solidFill>
                  <a:prstClr val="black"/>
                </a:solidFill>
              </a:rPr>
              <a:t>5-Star overall </a:t>
            </a:r>
            <a:r>
              <a:rPr lang="en-US" dirty="0">
                <a:solidFill>
                  <a:prstClr val="black"/>
                </a:solidFill>
              </a:rPr>
              <a:t>rating. </a:t>
            </a:r>
          </a:p>
          <a:p>
            <a:pPr marL="186463" indent="-186463" defTabSz="916087">
              <a:lnSpc>
                <a:spcPct val="110000"/>
              </a:lnSpc>
              <a:spcBef>
                <a:spcPts val="601"/>
              </a:spcBef>
              <a:buFont typeface="Wingdings" panose="05000000000000000000" pitchFamily="2" charset="2"/>
              <a:buChar char="§"/>
              <a:defRPr/>
            </a:pPr>
            <a:r>
              <a:rPr lang="en-US" dirty="0">
                <a:solidFill>
                  <a:prstClr val="black"/>
                </a:solidFill>
              </a:rPr>
              <a:t>The Centers for Medicare &amp; Medicaid Services (CMS) also created a coordinating SEP for prescription drug plans. This SEP lets people who enroll in certain types of </a:t>
            </a:r>
            <a:r>
              <a:rPr lang="en-US" dirty="0" smtClean="0">
                <a:solidFill>
                  <a:prstClr val="black"/>
                </a:solidFill>
              </a:rPr>
              <a:t>5-Star plans </a:t>
            </a:r>
            <a:r>
              <a:rPr lang="en-US" dirty="0">
                <a:solidFill>
                  <a:prstClr val="black"/>
                </a:solidFill>
              </a:rPr>
              <a:t>without drug coverage choose a prescription drug plan, if that combination is allowed under CMS rules. </a:t>
            </a:r>
          </a:p>
          <a:p>
            <a:pPr marL="186463" indent="-186463" defTabSz="916087">
              <a:lnSpc>
                <a:spcPct val="110000"/>
              </a:lnSpc>
              <a:spcBef>
                <a:spcPts val="601"/>
              </a:spcBef>
              <a:buFont typeface="Wingdings" panose="05000000000000000000" pitchFamily="2" charset="2"/>
              <a:buChar char="§"/>
              <a:defRPr/>
            </a:pPr>
            <a:r>
              <a:rPr lang="en-US" dirty="0">
                <a:solidFill>
                  <a:prstClr val="black"/>
                </a:solidFill>
              </a:rPr>
              <a:t>You may use the </a:t>
            </a:r>
            <a:r>
              <a:rPr lang="en-US" dirty="0" smtClean="0">
                <a:solidFill>
                  <a:prstClr val="black"/>
                </a:solidFill>
              </a:rPr>
              <a:t>5-Star SEP </a:t>
            </a:r>
            <a:r>
              <a:rPr lang="en-US" dirty="0">
                <a:solidFill>
                  <a:prstClr val="black"/>
                </a:solidFill>
              </a:rPr>
              <a:t>to change plans </a:t>
            </a:r>
            <a:r>
              <a:rPr lang="en-US" dirty="0" smtClean="0">
                <a:solidFill>
                  <a:prstClr val="black"/>
                </a:solidFill>
              </a:rPr>
              <a:t>one </a:t>
            </a:r>
            <a:r>
              <a:rPr lang="en-US" dirty="0">
                <a:solidFill>
                  <a:prstClr val="black"/>
                </a:solidFill>
              </a:rPr>
              <a:t>time between December 8, </a:t>
            </a:r>
            <a:r>
              <a:rPr lang="en-US" dirty="0" smtClean="0">
                <a:solidFill>
                  <a:prstClr val="black"/>
                </a:solidFill>
              </a:rPr>
              <a:t>2016,</a:t>
            </a:r>
            <a:r>
              <a:rPr lang="en-US" baseline="0" dirty="0" smtClean="0">
                <a:solidFill>
                  <a:prstClr val="black"/>
                </a:solidFill>
              </a:rPr>
              <a:t> and </a:t>
            </a:r>
            <a:r>
              <a:rPr lang="en-US" dirty="0" smtClean="0">
                <a:solidFill>
                  <a:prstClr val="black"/>
                </a:solidFill>
              </a:rPr>
              <a:t>November </a:t>
            </a:r>
            <a:r>
              <a:rPr lang="en-US" dirty="0">
                <a:solidFill>
                  <a:prstClr val="black"/>
                </a:solidFill>
              </a:rPr>
              <a:t>30, </a:t>
            </a:r>
            <a:r>
              <a:rPr lang="en-US" dirty="0" smtClean="0">
                <a:solidFill>
                  <a:prstClr val="black"/>
                </a:solidFill>
              </a:rPr>
              <a:t>2017. </a:t>
            </a:r>
            <a:r>
              <a:rPr lang="en-US" dirty="0">
                <a:solidFill>
                  <a:prstClr val="black"/>
                </a:solidFill>
              </a:rPr>
              <a:t>Once you enroll in a </a:t>
            </a:r>
            <a:r>
              <a:rPr lang="en-US" dirty="0" smtClean="0">
                <a:solidFill>
                  <a:prstClr val="black"/>
                </a:solidFill>
              </a:rPr>
              <a:t>5-Star plan</a:t>
            </a:r>
            <a:r>
              <a:rPr lang="en-US" dirty="0">
                <a:solidFill>
                  <a:prstClr val="black"/>
                </a:solidFill>
              </a:rPr>
              <a:t>, your SEP ends for that year and you’re </a:t>
            </a:r>
            <a:r>
              <a:rPr lang="en-US" dirty="0" smtClean="0">
                <a:solidFill>
                  <a:prstClr val="black"/>
                </a:solidFill>
              </a:rPr>
              <a:t>only allowed </a:t>
            </a:r>
            <a:r>
              <a:rPr lang="en-US" dirty="0">
                <a:solidFill>
                  <a:prstClr val="black"/>
                </a:solidFill>
              </a:rPr>
              <a:t>to </a:t>
            </a:r>
            <a:r>
              <a:rPr lang="en-US" dirty="0" smtClean="0">
                <a:solidFill>
                  <a:prstClr val="black"/>
                </a:solidFill>
              </a:rPr>
              <a:t>make other </a:t>
            </a:r>
            <a:r>
              <a:rPr lang="en-US" dirty="0">
                <a:solidFill>
                  <a:prstClr val="black"/>
                </a:solidFill>
              </a:rPr>
              <a:t>changes </a:t>
            </a:r>
            <a:r>
              <a:rPr lang="en-US" dirty="0" smtClean="0">
                <a:solidFill>
                  <a:prstClr val="black"/>
                </a:solidFill>
              </a:rPr>
              <a:t>during open </a:t>
            </a:r>
            <a:r>
              <a:rPr lang="en-US" dirty="0">
                <a:solidFill>
                  <a:prstClr val="black"/>
                </a:solidFill>
              </a:rPr>
              <a:t>enrollment periods. Your enrollment will start the first day of the month </a:t>
            </a:r>
            <a:r>
              <a:rPr lang="en-US" dirty="0" smtClean="0">
                <a:solidFill>
                  <a:prstClr val="black"/>
                </a:solidFill>
              </a:rPr>
              <a:t>after the </a:t>
            </a:r>
            <a:r>
              <a:rPr lang="en-US" dirty="0">
                <a:solidFill>
                  <a:prstClr val="black"/>
                </a:solidFill>
              </a:rPr>
              <a:t>month </a:t>
            </a:r>
            <a:r>
              <a:rPr lang="en-US" dirty="0" smtClean="0">
                <a:solidFill>
                  <a:prstClr val="black"/>
                </a:solidFill>
              </a:rPr>
              <a:t>the </a:t>
            </a:r>
            <a:r>
              <a:rPr lang="en-US" dirty="0">
                <a:solidFill>
                  <a:prstClr val="black"/>
                </a:solidFill>
              </a:rPr>
              <a:t>plan gets your enrollment request. </a:t>
            </a:r>
          </a:p>
          <a:p>
            <a:pPr defTabSz="916087">
              <a:lnSpc>
                <a:spcPct val="110000"/>
              </a:lnSpc>
              <a:spcBef>
                <a:spcPts val="601"/>
              </a:spcBef>
              <a:defRPr/>
            </a:pPr>
            <a:r>
              <a:rPr lang="en-US" dirty="0">
                <a:solidFill>
                  <a:prstClr val="black"/>
                </a:solidFill>
              </a:rPr>
              <a:t>Plans get their </a:t>
            </a:r>
            <a:r>
              <a:rPr lang="en-US" dirty="0" smtClean="0">
                <a:solidFill>
                  <a:prstClr val="black"/>
                </a:solidFill>
              </a:rPr>
              <a:t>star ratings </a:t>
            </a:r>
            <a:r>
              <a:rPr lang="en-US" dirty="0">
                <a:solidFill>
                  <a:prstClr val="black"/>
                </a:solidFill>
              </a:rPr>
              <a:t>in October each year. Although CMS </a:t>
            </a:r>
            <a:r>
              <a:rPr lang="en-US" dirty="0" smtClean="0">
                <a:solidFill>
                  <a:prstClr val="black"/>
                </a:solidFill>
              </a:rPr>
              <a:t>assigns the </a:t>
            </a:r>
            <a:r>
              <a:rPr lang="en-US" dirty="0">
                <a:solidFill>
                  <a:prstClr val="black"/>
                </a:solidFill>
              </a:rPr>
              <a:t>plan star ratings in October, plans won’t </a:t>
            </a:r>
            <a:r>
              <a:rPr lang="en-US" dirty="0" smtClean="0">
                <a:solidFill>
                  <a:prstClr val="black"/>
                </a:solidFill>
              </a:rPr>
              <a:t>post their star rating until </a:t>
            </a:r>
            <a:r>
              <a:rPr lang="en-US" dirty="0">
                <a:solidFill>
                  <a:prstClr val="black"/>
                </a:solidFill>
              </a:rPr>
              <a:t>January 1. To find star rating information, visit the Medicare Plan Finder </a:t>
            </a:r>
            <a:r>
              <a:rPr lang="en-US" dirty="0" smtClean="0">
                <a:solidFill>
                  <a:prstClr val="black"/>
                </a:solidFill>
              </a:rPr>
              <a:t>at </a:t>
            </a:r>
            <a:r>
              <a:rPr lang="en-US" u="sng" dirty="0">
                <a:hlinkClick r:id="rId3"/>
              </a:rPr>
              <a:t>Medicare.gov/find-a-plan/questions/home.aspx</a:t>
            </a:r>
            <a:r>
              <a:rPr lang="en-US" dirty="0" smtClean="0">
                <a:solidFill>
                  <a:prstClr val="black"/>
                </a:solidFill>
              </a:rPr>
              <a:t>. </a:t>
            </a:r>
            <a:r>
              <a:rPr lang="en-US" dirty="0">
                <a:solidFill>
                  <a:prstClr val="black"/>
                </a:solidFill>
              </a:rPr>
              <a:t>Look for the Overall </a:t>
            </a:r>
            <a:r>
              <a:rPr lang="en-US" dirty="0" smtClean="0">
                <a:solidFill>
                  <a:prstClr val="black"/>
                </a:solidFill>
              </a:rPr>
              <a:t>Star </a:t>
            </a:r>
            <a:r>
              <a:rPr lang="en-US" dirty="0">
                <a:solidFill>
                  <a:prstClr val="black"/>
                </a:solidFill>
              </a:rPr>
              <a:t>Rating to identify </a:t>
            </a:r>
            <a:r>
              <a:rPr lang="en-US" dirty="0" smtClean="0">
                <a:solidFill>
                  <a:prstClr val="black"/>
                </a:solidFill>
              </a:rPr>
              <a:t>5-Star plans </a:t>
            </a:r>
            <a:r>
              <a:rPr lang="en-US" dirty="0">
                <a:solidFill>
                  <a:prstClr val="black"/>
                </a:solidFill>
              </a:rPr>
              <a:t>that you can change to during this SEP. The </a:t>
            </a:r>
            <a:r>
              <a:rPr lang="en-US" dirty="0">
                <a:solidFill>
                  <a:prstClr val="black"/>
                </a:solidFill>
                <a:latin typeface="+mn-lt"/>
              </a:rPr>
              <a:t>“Medicare &amp; You”</a:t>
            </a:r>
            <a:r>
              <a:rPr lang="en-US" i="1" dirty="0">
                <a:solidFill>
                  <a:prstClr val="black"/>
                </a:solidFill>
                <a:latin typeface="+mn-lt"/>
              </a:rPr>
              <a:t> </a:t>
            </a:r>
            <a:r>
              <a:rPr lang="en-US" dirty="0">
                <a:solidFill>
                  <a:prstClr val="black"/>
                </a:solidFill>
              </a:rPr>
              <a:t>handbook doesn’t have the full, updated ratings for this SEP.</a:t>
            </a:r>
          </a:p>
          <a:p>
            <a:pPr defTabSz="916087">
              <a:lnSpc>
                <a:spcPct val="110000"/>
              </a:lnSpc>
              <a:spcBef>
                <a:spcPts val="601"/>
              </a:spcBef>
              <a:defRPr/>
            </a:pPr>
            <a:r>
              <a:rPr lang="en-US" b="1" dirty="0">
                <a:solidFill>
                  <a:prstClr val="black"/>
                </a:solidFill>
              </a:rPr>
              <a:t>NOTE: </a:t>
            </a:r>
            <a:r>
              <a:rPr lang="en-US" dirty="0">
                <a:solidFill>
                  <a:prstClr val="black"/>
                </a:solidFill>
              </a:rPr>
              <a:t>You may lose prescription drug coverage if you use this SEP to move from a plan that has drug coverage to a plan that doesn’t. </a:t>
            </a:r>
            <a:r>
              <a:rPr lang="en-US" dirty="0" smtClean="0">
                <a:solidFill>
                  <a:prstClr val="black"/>
                </a:solidFill>
              </a:rPr>
              <a:t>You’ll </a:t>
            </a:r>
            <a:r>
              <a:rPr lang="en-US" dirty="0">
                <a:solidFill>
                  <a:prstClr val="black"/>
                </a:solidFill>
              </a:rPr>
              <a:t>have to wait until the next </a:t>
            </a:r>
            <a:r>
              <a:rPr lang="en-US" dirty="0" smtClean="0">
                <a:solidFill>
                  <a:prstClr val="black"/>
                </a:solidFill>
              </a:rPr>
              <a:t>open </a:t>
            </a:r>
            <a:r>
              <a:rPr lang="en-US" dirty="0">
                <a:solidFill>
                  <a:prstClr val="black"/>
                </a:solidFill>
              </a:rPr>
              <a:t>enrollment period to get coverage and may have to pay a penalty. </a:t>
            </a:r>
            <a:endParaRPr lang="en-US" dirty="0"/>
          </a:p>
        </p:txBody>
      </p:sp>
    </p:spTree>
    <p:extLst>
      <p:ext uri="{BB962C8B-B14F-4D97-AF65-F5344CB8AC3E}">
        <p14:creationId xmlns:p14="http://schemas.microsoft.com/office/powerpoint/2010/main" val="7668181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702470" y="4424054"/>
            <a:ext cx="5621338" cy="4582901"/>
          </a:xfrm>
          <a:prstGeom prst="rect">
            <a:avLst/>
          </a:prstGeom>
        </p:spPr>
        <p:txBody>
          <a:bodyPr>
            <a:normAutofit fontScale="92500" lnSpcReduction="10000"/>
          </a:bodyPr>
          <a:lstStyle/>
          <a:p>
            <a:pPr>
              <a:lnSpc>
                <a:spcPct val="120000"/>
              </a:lnSpc>
              <a:spcBef>
                <a:spcPts val="601"/>
              </a:spcBef>
            </a:pPr>
            <a:r>
              <a:rPr lang="en-US" dirty="0" smtClean="0">
                <a:solidFill>
                  <a:prstClr val="black"/>
                </a:solidFill>
              </a:rPr>
              <a:t>A contract that gets less than 3 stars for its Part C or Part D summary rating for at least the last 3 years gives these members a one-time option to </a:t>
            </a:r>
            <a:r>
              <a:rPr lang="en-US" dirty="0"/>
              <a:t>switch to another Medicare drug plan with 3 stars or better. </a:t>
            </a:r>
            <a:r>
              <a:rPr lang="en-US" dirty="0" smtClean="0"/>
              <a:t>Visit </a:t>
            </a:r>
            <a:r>
              <a:rPr lang="en-US" dirty="0" smtClean="0">
                <a:hlinkClick r:id="rId3"/>
              </a:rPr>
              <a:t>CMS.gov/Medicare/Eligibility-and-Enrollment/MedicarePresDrugEligEnrol/Downloads/October-11627-combined.pdf</a:t>
            </a:r>
            <a:r>
              <a:rPr lang="en-US" dirty="0" smtClean="0"/>
              <a:t> for more information.</a:t>
            </a:r>
            <a:endParaRPr lang="en-US" dirty="0"/>
          </a:p>
          <a:p>
            <a:pPr>
              <a:lnSpc>
                <a:spcPct val="120000"/>
              </a:lnSpc>
              <a:spcBef>
                <a:spcPts val="601"/>
              </a:spcBef>
            </a:pPr>
            <a:r>
              <a:rPr lang="en-US" dirty="0" smtClean="0"/>
              <a:t>The </a:t>
            </a:r>
            <a:r>
              <a:rPr lang="en-US" dirty="0"/>
              <a:t>summary rating scores the drug plan’s quality and performance in many different topics that fall into 4 categories:</a:t>
            </a:r>
          </a:p>
          <a:p>
            <a:pPr marL="175040" indent="-175040">
              <a:lnSpc>
                <a:spcPct val="120000"/>
              </a:lnSpc>
              <a:spcBef>
                <a:spcPts val="601"/>
              </a:spcBef>
              <a:buFont typeface="+mj-lt"/>
              <a:buAutoNum type="arabicPeriod"/>
            </a:pPr>
            <a:r>
              <a:rPr lang="en-US" b="1" dirty="0" smtClean="0"/>
              <a:t>Drug </a:t>
            </a:r>
            <a:r>
              <a:rPr lang="en-US" b="1" dirty="0"/>
              <a:t>plan customer service</a:t>
            </a:r>
            <a:r>
              <a:rPr lang="en-US" dirty="0"/>
              <a:t>: Includes how well the plan handles member appeals.</a:t>
            </a:r>
          </a:p>
          <a:p>
            <a:pPr marL="175040" indent="-175040">
              <a:lnSpc>
                <a:spcPct val="120000"/>
              </a:lnSpc>
              <a:spcBef>
                <a:spcPts val="601"/>
              </a:spcBef>
              <a:buFont typeface="+mj-lt"/>
              <a:buAutoNum type="arabicPeriod"/>
            </a:pPr>
            <a:r>
              <a:rPr lang="en-US" b="1" dirty="0"/>
              <a:t>Member complaints and changes in the drug plan’s performance</a:t>
            </a:r>
            <a:r>
              <a:rPr lang="en-US" dirty="0"/>
              <a:t>: Includes how often Medicare found problems with the plan, and how often members had problems with the </a:t>
            </a:r>
            <a:r>
              <a:rPr lang="en-US" dirty="0" smtClean="0"/>
              <a:t>plan, and </a:t>
            </a:r>
            <a:r>
              <a:rPr lang="en-US" dirty="0"/>
              <a:t>how much the plan’s performance has improved (if at all) over time.</a:t>
            </a:r>
          </a:p>
          <a:p>
            <a:pPr marL="175040" indent="-175040">
              <a:lnSpc>
                <a:spcPct val="120000"/>
              </a:lnSpc>
              <a:spcBef>
                <a:spcPts val="601"/>
              </a:spcBef>
              <a:buFont typeface="+mj-lt"/>
              <a:buAutoNum type="arabicPeriod"/>
            </a:pPr>
            <a:r>
              <a:rPr lang="en-US" b="1" dirty="0"/>
              <a:t>Member experience with the plan’s drug services</a:t>
            </a:r>
            <a:r>
              <a:rPr lang="en-US" dirty="0"/>
              <a:t>: Includes ratings of member satisfaction with the plan.</a:t>
            </a:r>
          </a:p>
          <a:p>
            <a:pPr marL="175040" indent="-175040">
              <a:lnSpc>
                <a:spcPct val="120000"/>
              </a:lnSpc>
              <a:spcBef>
                <a:spcPts val="601"/>
              </a:spcBef>
              <a:buFont typeface="+mj-lt"/>
              <a:buAutoNum type="arabicPeriod"/>
            </a:pPr>
            <a:r>
              <a:rPr lang="en-US" b="1" dirty="0"/>
              <a:t>Drug safety and accuracy of drug pricing</a:t>
            </a:r>
            <a:r>
              <a:rPr lang="en-US" dirty="0"/>
              <a:t>: Includes how accurate the plan’s pricing information is and how often members with certain medical conditions are prescribed drugs in a way </a:t>
            </a:r>
            <a:r>
              <a:rPr lang="en-US" dirty="0" smtClean="0"/>
              <a:t>that’s </a:t>
            </a:r>
            <a:r>
              <a:rPr lang="en-US" dirty="0"/>
              <a:t>considered safer and clinically recommended for their condition.</a:t>
            </a:r>
          </a:p>
          <a:p>
            <a:pPr>
              <a:lnSpc>
                <a:spcPct val="120000"/>
              </a:lnSpc>
              <a:spcBef>
                <a:spcPts val="601"/>
              </a:spcBef>
            </a:pPr>
            <a:r>
              <a:rPr lang="en-US" dirty="0"/>
              <a:t>This </a:t>
            </a:r>
            <a:r>
              <a:rPr lang="en-US" dirty="0" smtClean="0"/>
              <a:t>information</a:t>
            </a:r>
            <a:r>
              <a:rPr lang="en-US" baseline="0" dirty="0" smtClean="0"/>
              <a:t> is</a:t>
            </a:r>
            <a:r>
              <a:rPr lang="en-US" dirty="0" smtClean="0"/>
              <a:t> </a:t>
            </a:r>
            <a:r>
              <a:rPr lang="en-US" dirty="0"/>
              <a:t>gathered from several different </a:t>
            </a:r>
            <a:r>
              <a:rPr lang="en-US" dirty="0" smtClean="0"/>
              <a:t>sources like member surveys done by Medicare, reviews </a:t>
            </a:r>
            <a:r>
              <a:rPr lang="en-US" dirty="0"/>
              <a:t>of billing and other information that plans submit to </a:t>
            </a:r>
            <a:r>
              <a:rPr lang="en-US" dirty="0" smtClean="0"/>
              <a:t>Medicare, and results </a:t>
            </a:r>
            <a:r>
              <a:rPr lang="en-US" dirty="0"/>
              <a:t>from Medicare’s regular monitoring activities</a:t>
            </a:r>
            <a:r>
              <a:rPr lang="en-US" dirty="0" smtClean="0"/>
              <a:t>.</a:t>
            </a:r>
          </a:p>
          <a:p>
            <a:pPr>
              <a:lnSpc>
                <a:spcPct val="120000"/>
              </a:lnSpc>
              <a:spcBef>
                <a:spcPts val="601"/>
              </a:spcBef>
            </a:pPr>
            <a:r>
              <a:rPr lang="en-US" b="1" dirty="0"/>
              <a:t>Reference: </a:t>
            </a:r>
            <a:r>
              <a:rPr lang="en-US" dirty="0" smtClean="0">
                <a:hlinkClick r:id="rId4"/>
              </a:rPr>
              <a:t>Medicare.gov/find-a-plan/</a:t>
            </a:r>
            <a:r>
              <a:rPr lang="en-US" dirty="0" err="1" smtClean="0">
                <a:hlinkClick r:id="rId4"/>
              </a:rPr>
              <a:t>staticpages</a:t>
            </a:r>
            <a:r>
              <a:rPr lang="en-US" dirty="0" smtClean="0">
                <a:hlinkClick r:id="rId4"/>
              </a:rPr>
              <a:t>/rating/planrating-help.aspx</a:t>
            </a:r>
            <a:endParaRPr lang="en-US" dirty="0" smtClean="0"/>
          </a:p>
          <a:p>
            <a:pPr>
              <a:lnSpc>
                <a:spcPct val="120000"/>
              </a:lnSpc>
              <a:spcBef>
                <a:spcPts val="601"/>
              </a:spcBef>
            </a:pPr>
            <a:endParaRPr lang="en-US" b="1" dirty="0"/>
          </a:p>
        </p:txBody>
      </p:sp>
    </p:spTree>
    <p:extLst>
      <p:ext uri="{BB962C8B-B14F-4D97-AF65-F5344CB8AC3E}">
        <p14:creationId xmlns:p14="http://schemas.microsoft.com/office/powerpoint/2010/main" val="20848336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6525" y="1136650"/>
            <a:ext cx="4191000" cy="3143250"/>
          </a:xfrm>
        </p:spPr>
      </p:sp>
      <p:sp>
        <p:nvSpPr>
          <p:cNvPr id="3" name="Notes Placeholder 2"/>
          <p:cNvSpPr>
            <a:spLocks noGrp="1"/>
          </p:cNvSpPr>
          <p:nvPr>
            <p:ph type="body" idx="1"/>
          </p:nvPr>
        </p:nvSpPr>
        <p:spPr>
          <a:xfrm>
            <a:off x="687353" y="4427148"/>
            <a:ext cx="6033432" cy="4121827"/>
          </a:xfrm>
        </p:spPr>
        <p:txBody>
          <a:bodyPr>
            <a:normAutofit lnSpcReduction="10000"/>
          </a:bodyPr>
          <a:lstStyle/>
          <a:p>
            <a:pPr defTabSz="930779">
              <a:spcBef>
                <a:spcPts val="601"/>
              </a:spcBef>
            </a:pPr>
            <a:r>
              <a:rPr lang="en-US" dirty="0" smtClean="0"/>
              <a:t>If you belong to a Medicare Advantage (MA) Plan or Medicare Advantage with Prescription Drug (MA-PD) Plan, you may switch to Original Medicare from January 1 through February 14. </a:t>
            </a:r>
            <a:r>
              <a:rPr lang="en-US" dirty="0" smtClean="0">
                <a:solidFill>
                  <a:prstClr val="black"/>
                </a:solidFill>
              </a:rPr>
              <a:t>If you go back to Original Medicare during this time, plan coverage will take effect on the first day of the calendar month following the date the election or change was made.</a:t>
            </a:r>
            <a:endParaRPr lang="en-US" dirty="0" smtClean="0"/>
          </a:p>
          <a:p>
            <a:pPr defTabSz="466154">
              <a:spcBef>
                <a:spcPts val="601"/>
              </a:spcBef>
            </a:pPr>
            <a:r>
              <a:rPr lang="en-US" dirty="0" smtClean="0"/>
              <a:t>To disenroll from an MA Plan and return to Original Medicare during this period, you may</a:t>
            </a:r>
            <a:r>
              <a:rPr lang="en-US" baseline="0" dirty="0" smtClean="0"/>
              <a:t> </a:t>
            </a:r>
            <a:endParaRPr lang="en-US" dirty="0" smtClean="0"/>
          </a:p>
          <a:p>
            <a:pPr marL="183207" lvl="1" indent="-186463" defTabSz="930779">
              <a:spcBef>
                <a:spcPts val="601"/>
              </a:spcBef>
              <a:buFont typeface="Wingdings" panose="05000000000000000000" pitchFamily="2" charset="2"/>
              <a:buChar char="§"/>
            </a:pPr>
            <a:r>
              <a:rPr lang="en-US" dirty="0" smtClean="0"/>
              <a:t>Make a request directly to the MA organization.</a:t>
            </a:r>
          </a:p>
          <a:p>
            <a:pPr marL="183207" lvl="1" indent="-186463" defTabSz="930779">
              <a:spcBef>
                <a:spcPts val="601"/>
              </a:spcBef>
              <a:buFont typeface="Wingdings" panose="05000000000000000000" pitchFamily="2" charset="2"/>
              <a:buChar char="§"/>
            </a:pPr>
            <a:r>
              <a:rPr lang="en-US" dirty="0" smtClean="0"/>
              <a:t>Call 1-800-MEDICARE (1-800-633-4227). TTY: 1‐877‐486‐2048. </a:t>
            </a:r>
          </a:p>
          <a:p>
            <a:pPr marL="183207" lvl="1" indent="-186463" defTabSz="930779">
              <a:spcBef>
                <a:spcPts val="601"/>
              </a:spcBef>
              <a:buFont typeface="Wingdings" panose="05000000000000000000" pitchFamily="2" charset="2"/>
              <a:buChar char="§"/>
            </a:pPr>
            <a:r>
              <a:rPr lang="en-US" dirty="0" smtClean="0">
                <a:solidFill>
                  <a:prstClr val="black"/>
                </a:solidFill>
              </a:rPr>
              <a:t>If you make this change, you may also join a Medicare Prescription Drug Plan to add drug coverage. Coverage begins the first day of the month after the plan gets the enrollment form. </a:t>
            </a:r>
          </a:p>
          <a:p>
            <a:pPr marL="0" lvl="1">
              <a:spcBef>
                <a:spcPts val="601"/>
              </a:spcBef>
            </a:pPr>
            <a:r>
              <a:rPr lang="en-US" dirty="0" smtClean="0">
                <a:solidFill>
                  <a:prstClr val="black"/>
                </a:solidFill>
              </a:rPr>
              <a:t>If you leave an MA Plan, you may or may not be able to buy a Medicare Supplement Insurance (Medigap) policy. It depends on your individual circumstances. Certain federal rights may apply. States may provide additional protections. You can buy a Medigap policy any time a plan will sell you one. </a:t>
            </a:r>
            <a:r>
              <a:rPr lang="en-US" dirty="0">
                <a:solidFill>
                  <a:prstClr val="black"/>
                </a:solidFill>
              </a:rPr>
              <a:t>See </a:t>
            </a:r>
            <a:r>
              <a:rPr lang="en-US" dirty="0" smtClean="0">
                <a:solidFill>
                  <a:prstClr val="black"/>
                </a:solidFill>
              </a:rPr>
              <a:t>next page for more information. </a:t>
            </a:r>
          </a:p>
          <a:p>
            <a:pPr marL="0" lvl="1">
              <a:spcBef>
                <a:spcPts val="601"/>
              </a:spcBef>
            </a:pPr>
            <a:r>
              <a:rPr lang="en-US" dirty="0" smtClean="0">
                <a:solidFill>
                  <a:prstClr val="black"/>
                </a:solidFill>
              </a:rPr>
              <a:t>You may not join another MA Plan during this period. </a:t>
            </a:r>
            <a:r>
              <a:rPr lang="en-US" dirty="0" smtClean="0"/>
              <a:t>It’s important to remember that anytime you e</a:t>
            </a:r>
            <a:r>
              <a:rPr lang="en-US" dirty="0" smtClean="0">
                <a:solidFill>
                  <a:prstClr val="black"/>
                </a:solidFill>
              </a:rPr>
              <a:t>nroll in a new MA, MA-PD, or Medicare Prescription Drug Plan, it will automatically disenroll you from your previous plan. This includes MA-only </a:t>
            </a:r>
            <a:r>
              <a:rPr lang="en-US" dirty="0" smtClean="0"/>
              <a:t>Health Maintenance Organization</a:t>
            </a:r>
            <a:r>
              <a:rPr lang="en-US" dirty="0" smtClean="0">
                <a:solidFill>
                  <a:prstClr val="black"/>
                </a:solidFill>
              </a:rPr>
              <a:t> and </a:t>
            </a:r>
            <a:r>
              <a:rPr lang="en-US" dirty="0" smtClean="0"/>
              <a:t>Preferred Provider Organization</a:t>
            </a:r>
            <a:r>
              <a:rPr lang="en-US" dirty="0" smtClean="0">
                <a:solidFill>
                  <a:prstClr val="black"/>
                </a:solidFill>
              </a:rPr>
              <a:t> Plans. However, there are limited exceptions for members of MA-only </a:t>
            </a:r>
            <a:r>
              <a:rPr lang="en-US" dirty="0" smtClean="0"/>
              <a:t>Private Fee-for-Service</a:t>
            </a:r>
            <a:r>
              <a:rPr lang="en-US" dirty="0" smtClean="0">
                <a:solidFill>
                  <a:prstClr val="black"/>
                </a:solidFill>
              </a:rPr>
              <a:t>, Cost and </a:t>
            </a:r>
            <a:r>
              <a:rPr lang="en-US" dirty="0" smtClean="0"/>
              <a:t>Medicare Medical Savings Account</a:t>
            </a:r>
            <a:r>
              <a:rPr lang="en-US" dirty="0" smtClean="0">
                <a:solidFill>
                  <a:prstClr val="black"/>
                </a:solidFill>
              </a:rPr>
              <a:t> Plans. Once enrolled, coverage begins the first day of the month after the plan gets the enrollment form. </a:t>
            </a:r>
            <a:endParaRPr lang="en-US" dirty="0"/>
          </a:p>
        </p:txBody>
      </p:sp>
    </p:spTree>
    <p:extLst>
      <p:ext uri="{BB962C8B-B14F-4D97-AF65-F5344CB8AC3E}">
        <p14:creationId xmlns:p14="http://schemas.microsoft.com/office/powerpoint/2010/main" val="42792357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72707" name="Rectangle 3"/>
          <p:cNvSpPr>
            <a:spLocks noGrp="1" noChangeArrowheads="1"/>
          </p:cNvSpPr>
          <p:nvPr>
            <p:ph type="body" idx="1"/>
          </p:nvPr>
        </p:nvSpPr>
        <p:spPr bwMode="auto">
          <a:xfrm>
            <a:off x="935563" y="4427148"/>
            <a:ext cx="5433908" cy="4264624"/>
          </a:xfrm>
        </p:spPr>
        <p:txBody>
          <a:bodyPr wrap="square" numCol="1" anchor="t" anchorCtr="0" compatLnSpc="1">
            <a:prstTxWarp prst="textNoShape">
              <a:avLst/>
            </a:prstTxWarp>
            <a:normAutofit/>
          </a:bodyPr>
          <a:lstStyle/>
          <a:p>
            <a:pPr>
              <a:spcBef>
                <a:spcPts val="601"/>
              </a:spcBef>
              <a:defRPr/>
            </a:pPr>
            <a:r>
              <a:rPr lang="en-US" dirty="0" smtClean="0">
                <a:ea typeface="+mn-ea"/>
                <a:cs typeface="+mn-cs"/>
              </a:rPr>
              <a:t>If you join a Medicare Advantage (MA)</a:t>
            </a:r>
            <a:r>
              <a:rPr lang="en-US" baseline="0" dirty="0" smtClean="0">
                <a:ea typeface="+mn-ea"/>
                <a:cs typeface="+mn-cs"/>
              </a:rPr>
              <a:t> P</a:t>
            </a:r>
            <a:r>
              <a:rPr lang="en-US" dirty="0" smtClean="0">
                <a:ea typeface="+mn-ea"/>
                <a:cs typeface="+mn-cs"/>
              </a:rPr>
              <a:t>lan for the first time</a:t>
            </a:r>
            <a:r>
              <a:rPr lang="en-US" dirty="0" smtClean="0"/>
              <a:t>, you </a:t>
            </a:r>
            <a:r>
              <a:rPr lang="en-US" dirty="0"/>
              <a:t>aren’t happy with the </a:t>
            </a:r>
            <a:r>
              <a:rPr lang="en-US" dirty="0" smtClean="0"/>
              <a:t>plan, and return to Original Medicare within the first 12 months of joining, </a:t>
            </a:r>
            <a:r>
              <a:rPr lang="en-US" dirty="0"/>
              <a:t>you’ll have special rights to buy a </a:t>
            </a:r>
            <a:r>
              <a:rPr lang="en-US" dirty="0" smtClean="0"/>
              <a:t>Medicare </a:t>
            </a:r>
            <a:r>
              <a:rPr lang="en-US" dirty="0"/>
              <a:t>S</a:t>
            </a:r>
            <a:r>
              <a:rPr lang="en-US" dirty="0" smtClean="0"/>
              <a:t>upplement Insurance (</a:t>
            </a:r>
            <a:r>
              <a:rPr lang="en-US" dirty="0" err="1" smtClean="0"/>
              <a:t>Medigap</a:t>
            </a:r>
            <a:r>
              <a:rPr lang="en-US" dirty="0" smtClean="0"/>
              <a:t>) policy if </a:t>
            </a:r>
            <a:endParaRPr lang="en-US" dirty="0"/>
          </a:p>
          <a:p>
            <a:pPr marL="186081" lvl="1" indent="-186081">
              <a:spcBef>
                <a:spcPts val="601"/>
              </a:spcBef>
              <a:buFont typeface="Wingdings" panose="05000000000000000000" pitchFamily="2" charset="2"/>
              <a:buChar char="§"/>
              <a:defRPr/>
            </a:pPr>
            <a:r>
              <a:rPr lang="en-US" dirty="0" smtClean="0">
                <a:ea typeface="+mn-ea"/>
              </a:rPr>
              <a:t>You joined </a:t>
            </a:r>
            <a:r>
              <a:rPr lang="en-US" dirty="0">
                <a:ea typeface="+mn-ea"/>
              </a:rPr>
              <a:t>an MA Plan when first eligible for Medicare at </a:t>
            </a:r>
            <a:r>
              <a:rPr lang="en-US" dirty="0" smtClean="0">
                <a:ea typeface="+mn-ea"/>
              </a:rPr>
              <a:t>65.</a:t>
            </a:r>
            <a:endParaRPr lang="en-US" dirty="0">
              <a:ea typeface="+mn-ea"/>
            </a:endParaRPr>
          </a:p>
          <a:p>
            <a:pPr marL="350079" lvl="2" indent="-176661">
              <a:spcBef>
                <a:spcPts val="601"/>
              </a:spcBef>
              <a:buFont typeface="Arial" panose="020B0604020202020204" pitchFamily="34" charset="0"/>
              <a:buChar char="•"/>
              <a:defRPr/>
            </a:pPr>
            <a:r>
              <a:rPr lang="en-US" dirty="0"/>
              <a:t>If you joined </a:t>
            </a:r>
            <a:r>
              <a:rPr lang="en-US" dirty="0" smtClean="0"/>
              <a:t>an MA </a:t>
            </a:r>
            <a:r>
              <a:rPr lang="en-US" dirty="0"/>
              <a:t>Plan when you were first eligible for Medicare, you can choose from any Medigap policy within the first year of joining. </a:t>
            </a:r>
          </a:p>
          <a:p>
            <a:pPr marL="186463" lvl="1" indent="-186463">
              <a:spcBef>
                <a:spcPts val="601"/>
              </a:spcBef>
              <a:buFont typeface="Wingdings" panose="05000000000000000000" pitchFamily="2" charset="2"/>
              <a:buChar char="§"/>
              <a:defRPr/>
            </a:pPr>
            <a:r>
              <a:rPr lang="en-US" dirty="0" smtClean="0">
                <a:ea typeface="+mn-ea"/>
              </a:rPr>
              <a:t>You were in Original Medicare, enrolled in an MA Plan for the first time, and dropped a Medigap policy. </a:t>
            </a:r>
          </a:p>
          <a:p>
            <a:pPr marL="349986" lvl="2" indent="-175040">
              <a:spcBef>
                <a:spcPts val="601"/>
              </a:spcBef>
              <a:buFont typeface="Arial" panose="020B0604020202020204" pitchFamily="34" charset="0"/>
              <a:buChar char="•"/>
              <a:defRPr/>
            </a:pPr>
            <a:r>
              <a:rPr lang="en-US" dirty="0"/>
              <a:t>If you had a Medigap policy before you joined, you may be able to get the same policy back if the company still sells it. If it isn’t available, you can buy another Medigap policy. </a:t>
            </a:r>
          </a:p>
          <a:p>
            <a:pPr defTabSz="916137">
              <a:spcBef>
                <a:spcPts val="601"/>
              </a:spcBef>
              <a:defRPr/>
            </a:pPr>
            <a:r>
              <a:rPr lang="en-US" b="1" dirty="0" smtClean="0"/>
              <a:t>NOTE: </a:t>
            </a:r>
            <a:r>
              <a:rPr lang="en-US" dirty="0" smtClean="0"/>
              <a:t>The </a:t>
            </a:r>
            <a:r>
              <a:rPr lang="en-US" dirty="0"/>
              <a:t>Medigap policy </a:t>
            </a:r>
            <a:r>
              <a:rPr lang="en-US" dirty="0" smtClean="0"/>
              <a:t>can’t </a:t>
            </a:r>
            <a:r>
              <a:rPr lang="en-US" dirty="0"/>
              <a:t>have prescription drug coverage even if you had it before, but you may be able to join a Medicare Prescription Drug Plan</a:t>
            </a:r>
            <a:r>
              <a:rPr lang="en-US" dirty="0" smtClean="0"/>
              <a:t>. </a:t>
            </a:r>
            <a:r>
              <a:rPr lang="en-US" dirty="0">
                <a:solidFill>
                  <a:prstClr val="black"/>
                </a:solidFill>
              </a:rPr>
              <a:t>You can buy a Medigap policy </a:t>
            </a:r>
            <a:r>
              <a:rPr lang="en-US" dirty="0" smtClean="0">
                <a:solidFill>
                  <a:prstClr val="black"/>
                </a:solidFill>
              </a:rPr>
              <a:t>anytime </a:t>
            </a:r>
            <a:r>
              <a:rPr lang="en-US" dirty="0">
                <a:solidFill>
                  <a:prstClr val="black"/>
                </a:solidFill>
              </a:rPr>
              <a:t>a plan will sell you one</a:t>
            </a:r>
            <a:r>
              <a:rPr lang="en-US" dirty="0" smtClean="0">
                <a:solidFill>
                  <a:prstClr val="black"/>
                </a:solidFill>
              </a:rPr>
              <a:t>. Visit </a:t>
            </a:r>
            <a:r>
              <a:rPr lang="en-US" u="sng" dirty="0">
                <a:hlinkClick r:id="rId3"/>
              </a:rPr>
              <a:t>Medicare.gov/Pubs/pdf/02110-Medicare-Medigap.guide.pdf</a:t>
            </a:r>
            <a:r>
              <a:rPr lang="en-US" dirty="0"/>
              <a:t> </a:t>
            </a:r>
            <a:r>
              <a:rPr lang="en-US" dirty="0" smtClean="0"/>
              <a:t>for more information about Medigap policies.</a:t>
            </a:r>
            <a:endParaRPr lang="en-US" dirty="0" smtClean="0">
              <a:ea typeface="+mn-ea"/>
              <a:cs typeface="+mn-cs"/>
            </a:endParaRPr>
          </a:p>
        </p:txBody>
      </p:sp>
    </p:spTree>
    <p:extLst>
      <p:ext uri="{BB962C8B-B14F-4D97-AF65-F5344CB8AC3E}">
        <p14:creationId xmlns:p14="http://schemas.microsoft.com/office/powerpoint/2010/main" val="20601836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xfrm>
            <a:off x="1417638" y="1163638"/>
            <a:ext cx="4191000" cy="3143250"/>
          </a:xfrm>
          <a:noFill/>
          <a:ln>
            <a:solidFill>
              <a:srgbClr val="000000"/>
            </a:solidFill>
            <a:miter lim="800000"/>
            <a:headEnd/>
            <a:tailEnd/>
          </a:ln>
        </p:spPr>
      </p:sp>
      <p:sp>
        <p:nvSpPr>
          <p:cNvPr id="41986" name="Notes Placeholder 2"/>
          <p:cNvSpPr>
            <a:spLocks noGrp="1"/>
          </p:cNvSpPr>
          <p:nvPr>
            <p:ph type="body" idx="1"/>
          </p:nvPr>
        </p:nvSpPr>
        <p:spPr bwMode="auto">
          <a:xfrm>
            <a:off x="702627" y="4427147"/>
            <a:ext cx="5559922" cy="4186100"/>
          </a:xfrm>
          <a:noFill/>
        </p:spPr>
        <p:txBody>
          <a:bodyPr wrap="square" numCol="1" anchor="t" anchorCtr="0" compatLnSpc="1">
            <a:prstTxWarp prst="textNoShape">
              <a:avLst/>
            </a:prstTxWarp>
            <a:normAutofit/>
          </a:bodyPr>
          <a:lstStyle/>
          <a:p>
            <a:pPr>
              <a:spcBef>
                <a:spcPts val="601"/>
              </a:spcBef>
            </a:pPr>
            <a:r>
              <a:rPr lang="en-US" dirty="0" smtClean="0"/>
              <a:t>Medicare Advantage Plans include</a:t>
            </a:r>
          </a:p>
          <a:p>
            <a:pPr marL="186463" indent="-186463">
              <a:spcBef>
                <a:spcPts val="601"/>
              </a:spcBef>
              <a:buFont typeface="Wingdings" pitchFamily="84" charset="2"/>
              <a:buChar char="§"/>
            </a:pPr>
            <a:r>
              <a:rPr lang="en-US" dirty="0" smtClean="0"/>
              <a:t>Health Maintenance Organization (HMO)</a:t>
            </a:r>
          </a:p>
          <a:p>
            <a:pPr marL="186463" indent="-186463">
              <a:spcBef>
                <a:spcPts val="601"/>
              </a:spcBef>
              <a:buFont typeface="Wingdings" pitchFamily="84" charset="2"/>
              <a:buChar char="§"/>
            </a:pPr>
            <a:r>
              <a:rPr lang="en-US" dirty="0" smtClean="0">
                <a:solidFill>
                  <a:prstClr val="black"/>
                </a:solidFill>
              </a:rPr>
              <a:t>HMO Point-of-Service</a:t>
            </a:r>
            <a:endParaRPr lang="en-US" dirty="0">
              <a:solidFill>
                <a:prstClr val="black"/>
              </a:solidFill>
            </a:endParaRPr>
          </a:p>
          <a:p>
            <a:pPr marL="186463" indent="-186463">
              <a:spcBef>
                <a:spcPts val="601"/>
              </a:spcBef>
              <a:buFont typeface="Wingdings" pitchFamily="84" charset="2"/>
              <a:buChar char="§"/>
            </a:pPr>
            <a:r>
              <a:rPr lang="en-US" dirty="0" smtClean="0"/>
              <a:t>Preferred Provider Organization </a:t>
            </a:r>
          </a:p>
          <a:p>
            <a:pPr marL="186463" indent="-186463">
              <a:spcBef>
                <a:spcPts val="601"/>
              </a:spcBef>
              <a:buFont typeface="Wingdings" pitchFamily="84" charset="2"/>
              <a:buChar char="§"/>
            </a:pPr>
            <a:r>
              <a:rPr lang="en-US" dirty="0">
                <a:solidFill>
                  <a:prstClr val="black"/>
                </a:solidFill>
              </a:rPr>
              <a:t>Special </a:t>
            </a:r>
            <a:r>
              <a:rPr lang="en-US" dirty="0" smtClean="0">
                <a:solidFill>
                  <a:prstClr val="black"/>
                </a:solidFill>
              </a:rPr>
              <a:t>Needs Plan</a:t>
            </a:r>
            <a:endParaRPr lang="en-US" dirty="0">
              <a:solidFill>
                <a:prstClr val="black"/>
              </a:solidFill>
            </a:endParaRPr>
          </a:p>
          <a:p>
            <a:pPr marL="186463" indent="-186463">
              <a:spcBef>
                <a:spcPts val="601"/>
              </a:spcBef>
              <a:buFont typeface="Wingdings" pitchFamily="84" charset="2"/>
              <a:buChar char="§"/>
            </a:pPr>
            <a:r>
              <a:rPr lang="en-US" dirty="0" smtClean="0"/>
              <a:t>Private Fee-for-Service </a:t>
            </a:r>
          </a:p>
          <a:p>
            <a:pPr marL="186463" indent="-186463">
              <a:spcBef>
                <a:spcPts val="601"/>
              </a:spcBef>
              <a:buFont typeface="Wingdings" pitchFamily="84" charset="2"/>
              <a:buChar char="§"/>
            </a:pPr>
            <a:r>
              <a:rPr lang="en-US" dirty="0" smtClean="0"/>
              <a:t>Medicare Medical Savings Account </a:t>
            </a:r>
          </a:p>
        </p:txBody>
      </p:sp>
    </p:spTree>
    <p:extLst>
      <p:ext uri="{BB962C8B-B14F-4D97-AF65-F5344CB8AC3E}">
        <p14:creationId xmlns:p14="http://schemas.microsoft.com/office/powerpoint/2010/main" val="5286394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4" y="4427148"/>
            <a:ext cx="5651569" cy="4473748"/>
          </a:xfrm>
        </p:spPr>
        <p:txBody>
          <a:bodyPr/>
          <a:lstStyle/>
          <a:p>
            <a:pPr marL="186463" indent="-186463">
              <a:spcBef>
                <a:spcPts val="601"/>
              </a:spcBef>
              <a:buFont typeface="Wingdings" panose="05000000000000000000" pitchFamily="2" charset="2"/>
              <a:buChar char="§"/>
            </a:pPr>
            <a:r>
              <a:rPr lang="en-US" dirty="0" smtClean="0"/>
              <a:t>In a Medicare Health Maintenance Organization (HMO) plan, you generally must get your care and services from doctors or hospitals in the plan’s network (except emergency care, out-of-area urgent care, or out-of-area dialysis). In some plans, you may be able to go out-of-network for certain services, usually for a higher cost. This is called an HMO with a point-of-service option. </a:t>
            </a:r>
          </a:p>
          <a:p>
            <a:pPr marL="186463" lvl="1" indent="-186463">
              <a:spcBef>
                <a:spcPts val="601"/>
              </a:spcBef>
              <a:buFont typeface="Wingdings" panose="05000000000000000000" pitchFamily="2" charset="2"/>
              <a:buChar char="§"/>
            </a:pPr>
            <a:r>
              <a:rPr lang="en-US" dirty="0" smtClean="0">
                <a:solidFill>
                  <a:srgbClr val="000000"/>
                </a:solidFill>
              </a:rPr>
              <a:t>In most cases, prescription drugs are covered. Ask the plan. If you want drug coverage, you must join an HMO plan that offers prescription drug coverage. </a:t>
            </a:r>
            <a:endParaRPr lang="en-US" dirty="0" smtClean="0"/>
          </a:p>
          <a:p>
            <a:pPr marL="186463" lvl="1" indent="-186463">
              <a:spcBef>
                <a:spcPts val="601"/>
              </a:spcBef>
              <a:buFont typeface="Wingdings" panose="05000000000000000000" pitchFamily="2" charset="2"/>
              <a:buChar char="§"/>
            </a:pPr>
            <a:r>
              <a:rPr lang="en-US" dirty="0" smtClean="0">
                <a:solidFill>
                  <a:srgbClr val="000000"/>
                </a:solidFill>
              </a:rPr>
              <a:t>In most cases, you need to choose a primary care doctor and will have to get a referral to see a specialist. Certain services, like yearly screening mammograms, don’t require a referral. </a:t>
            </a:r>
            <a:endParaRPr lang="en-US" dirty="0" smtClean="0"/>
          </a:p>
          <a:p>
            <a:pPr marL="186463" lvl="1" indent="-186463">
              <a:spcBef>
                <a:spcPts val="601"/>
              </a:spcBef>
              <a:buFont typeface="Wingdings" panose="05000000000000000000" pitchFamily="2" charset="2"/>
              <a:buChar char="§"/>
            </a:pPr>
            <a:r>
              <a:rPr lang="en-US" dirty="0" smtClean="0">
                <a:solidFill>
                  <a:srgbClr val="000000"/>
                </a:solidFill>
              </a:rPr>
              <a:t>There are other things you should be aware of:</a:t>
            </a:r>
          </a:p>
          <a:p>
            <a:pPr marL="372924" lvl="1" indent="-186463">
              <a:spcBef>
                <a:spcPts val="601"/>
              </a:spcBef>
              <a:buFont typeface="Arial" panose="020B0604020202020204" pitchFamily="34" charset="0"/>
              <a:buChar char="•"/>
            </a:pPr>
            <a:r>
              <a:rPr lang="en-US" dirty="0" smtClean="0">
                <a:solidFill>
                  <a:srgbClr val="000000"/>
                </a:solidFill>
              </a:rPr>
              <a:t>If your doctor leaves the plan, you usually can’t leave the Medicare</a:t>
            </a:r>
            <a:r>
              <a:rPr lang="en-US" baseline="0" dirty="0" smtClean="0">
                <a:solidFill>
                  <a:srgbClr val="000000"/>
                </a:solidFill>
              </a:rPr>
              <a:t> Advantage (MA) Plan until a</a:t>
            </a:r>
            <a:r>
              <a:rPr lang="en-US" dirty="0" smtClean="0">
                <a:solidFill>
                  <a:srgbClr val="000000"/>
                </a:solidFill>
              </a:rPr>
              <a:t> valid enrollment period</a:t>
            </a:r>
            <a:r>
              <a:rPr lang="en-US" baseline="0" dirty="0" smtClean="0">
                <a:solidFill>
                  <a:srgbClr val="000000"/>
                </a:solidFill>
              </a:rPr>
              <a:t>.</a:t>
            </a:r>
            <a:r>
              <a:rPr lang="en-US" dirty="0" smtClean="0">
                <a:solidFill>
                  <a:srgbClr val="000000"/>
                </a:solidFill>
              </a:rPr>
              <a:t> Your plan will notify you and you can choose another doctor in the plan. </a:t>
            </a:r>
          </a:p>
          <a:p>
            <a:pPr marL="372924" lvl="1" indent="-186463">
              <a:spcBef>
                <a:spcPts val="601"/>
              </a:spcBef>
              <a:buFont typeface="Arial" panose="020B0604020202020204" pitchFamily="34" charset="0"/>
              <a:buChar char="•"/>
            </a:pPr>
            <a:r>
              <a:rPr lang="en-US" dirty="0" smtClean="0">
                <a:solidFill>
                  <a:srgbClr val="000000"/>
                </a:solidFill>
              </a:rPr>
              <a:t>If you get care outside of the plan’s network, you may have to pay the full cost. </a:t>
            </a:r>
          </a:p>
          <a:p>
            <a:pPr marL="372924" lvl="1" indent="-186463">
              <a:spcBef>
                <a:spcPts val="601"/>
              </a:spcBef>
              <a:buFont typeface="Arial" panose="020B0604020202020204" pitchFamily="34" charset="0"/>
              <a:buChar char="•"/>
            </a:pPr>
            <a:r>
              <a:rPr lang="en-US" dirty="0" smtClean="0">
                <a:solidFill>
                  <a:srgbClr val="000000"/>
                </a:solidFill>
              </a:rPr>
              <a:t>It’s important that you follow the plan rules. For example, the plan may require prior approval for certain services. </a:t>
            </a:r>
            <a:endParaRPr lang="en-US" dirty="0" smtClean="0"/>
          </a:p>
          <a:p>
            <a:pPr marL="0" lvl="1">
              <a:spcBef>
                <a:spcPts val="601"/>
              </a:spcBef>
            </a:pPr>
            <a:r>
              <a:rPr lang="en-US" dirty="0" smtClean="0"/>
              <a:t>MA Plans can vary. Read individual plan materials carefully to make sure that you understand the plan’s rules. You may want to contact the plan to find out if the service you need is covered and how much it costs.</a:t>
            </a:r>
          </a:p>
        </p:txBody>
      </p:sp>
    </p:spTree>
    <p:extLst>
      <p:ext uri="{BB962C8B-B14F-4D97-AF65-F5344CB8AC3E}">
        <p14:creationId xmlns:p14="http://schemas.microsoft.com/office/powerpoint/2010/main" val="6483529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6" y="4427148"/>
            <a:ext cx="5575195" cy="4473748"/>
          </a:xfrm>
        </p:spPr>
        <p:txBody>
          <a:bodyPr/>
          <a:lstStyle/>
          <a:p>
            <a:pPr marL="186463" indent="-186463">
              <a:spcBef>
                <a:spcPts val="601"/>
              </a:spcBef>
              <a:buFont typeface="Wingdings" panose="05000000000000000000" pitchFamily="2" charset="2"/>
              <a:buChar char="§"/>
            </a:pPr>
            <a:r>
              <a:rPr lang="en-US" dirty="0" smtClean="0"/>
              <a:t>In a Medicare Preferred Provider Organization (PPO) plan you have</a:t>
            </a:r>
            <a:r>
              <a:rPr lang="en-US" dirty="0" smtClean="0">
                <a:solidFill>
                  <a:srgbClr val="000000"/>
                </a:solidFill>
              </a:rPr>
              <a:t> PPO network doctors and hospitals, but you can also use out‑of‑network providers for covered services, usually for a higher cost. </a:t>
            </a:r>
          </a:p>
          <a:p>
            <a:pPr marL="186463" indent="-186463">
              <a:spcBef>
                <a:spcPts val="601"/>
              </a:spcBef>
              <a:buFont typeface="Wingdings" panose="05000000000000000000" pitchFamily="2" charset="2"/>
              <a:buChar char="§"/>
            </a:pPr>
            <a:r>
              <a:rPr lang="en-US" dirty="0" smtClean="0">
                <a:solidFill>
                  <a:srgbClr val="000000"/>
                </a:solidFill>
              </a:rPr>
              <a:t>In most cases, prescription drugs are covered. If you want drug coverage, you must join a PPO plan that offers prescription drug coverage. You may contact individual plans to find out if they offer prescription drug coverage.</a:t>
            </a:r>
            <a:endParaRPr lang="en-US" dirty="0" smtClean="0"/>
          </a:p>
          <a:p>
            <a:pPr marL="186463" indent="-186463">
              <a:spcBef>
                <a:spcPts val="601"/>
              </a:spcBef>
              <a:buFont typeface="Wingdings" panose="05000000000000000000" pitchFamily="2" charset="2"/>
              <a:buChar char="§"/>
            </a:pPr>
            <a:r>
              <a:rPr lang="en-US" dirty="0" smtClean="0"/>
              <a:t>You don’t need to choose a primary care doctor, and you don’t have to get a referral to see a specialist.</a:t>
            </a:r>
          </a:p>
          <a:p>
            <a:pPr marL="186463" lvl="1" indent="-186463">
              <a:spcBef>
                <a:spcPts val="601"/>
              </a:spcBef>
              <a:buFont typeface="Wingdings" panose="05000000000000000000" pitchFamily="2" charset="2"/>
              <a:buChar char="§"/>
            </a:pPr>
            <a:r>
              <a:rPr lang="en-US" dirty="0" smtClean="0">
                <a:solidFill>
                  <a:srgbClr val="000000"/>
                </a:solidFill>
              </a:rPr>
              <a:t>There are other things you should be aware of:</a:t>
            </a:r>
          </a:p>
          <a:p>
            <a:pPr marL="372160" lvl="1" indent="-186081">
              <a:spcBef>
                <a:spcPts val="601"/>
              </a:spcBef>
              <a:buFont typeface="Arial" panose="020B0604020202020204" pitchFamily="34" charset="0"/>
              <a:buChar char="•"/>
            </a:pPr>
            <a:r>
              <a:rPr lang="en-US" dirty="0" smtClean="0"/>
              <a:t>PPO plans aren’t the same as Original Medicare or Medigap (Medicare Supplement Health Insurance) policies.</a:t>
            </a:r>
          </a:p>
          <a:p>
            <a:pPr marL="372160" lvl="1" indent="-186081">
              <a:spcBef>
                <a:spcPts val="601"/>
              </a:spcBef>
              <a:buFont typeface="Arial" panose="020B0604020202020204" pitchFamily="34" charset="0"/>
              <a:buChar char="•"/>
            </a:pPr>
            <a:r>
              <a:rPr lang="en-US" dirty="0" smtClean="0"/>
              <a:t>Medicare PPO plans may also offer extra benefits that aren’t available under Original Medicare, but you may have to pay extra for these benefits.</a:t>
            </a:r>
          </a:p>
          <a:p>
            <a:pPr marL="0" lvl="1">
              <a:spcBef>
                <a:spcPts val="601"/>
              </a:spcBef>
            </a:pPr>
            <a:r>
              <a:rPr lang="en-US" dirty="0" smtClean="0">
                <a:solidFill>
                  <a:prstClr val="black"/>
                </a:solidFill>
              </a:rPr>
              <a:t>Medicare Advantage Plans in your area can vary. Read individual plan materials carefully to make sure that you understand the plan rules. You may want to contact the plan to find out if the service you need is covered and how much it costs. </a:t>
            </a:r>
          </a:p>
        </p:txBody>
      </p:sp>
    </p:spTree>
    <p:extLst>
      <p:ext uri="{BB962C8B-B14F-4D97-AF65-F5344CB8AC3E}">
        <p14:creationId xmlns:p14="http://schemas.microsoft.com/office/powerpoint/2010/main" val="93660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601"/>
              </a:spcBef>
            </a:pPr>
            <a:r>
              <a:rPr lang="en-US" dirty="0"/>
              <a:t>The lessons in this module, “Medicare Advantage and Other </a:t>
            </a:r>
            <a:r>
              <a:rPr lang="en-US" dirty="0" smtClean="0"/>
              <a:t>Medicare </a:t>
            </a:r>
            <a:r>
              <a:rPr lang="en-US" dirty="0"/>
              <a:t>Health Plans,” explain Medicare health plan options other than Original Medicare. </a:t>
            </a:r>
          </a:p>
          <a:p>
            <a:pPr>
              <a:spcBef>
                <a:spcPts val="601"/>
              </a:spcBef>
            </a:pPr>
            <a:r>
              <a:rPr lang="en-US" dirty="0"/>
              <a:t>The </a:t>
            </a:r>
            <a:r>
              <a:rPr lang="en-US" dirty="0" smtClean="0"/>
              <a:t>materials are </a:t>
            </a:r>
            <a:r>
              <a:rPr lang="en-US" dirty="0"/>
              <a:t>designed for information givers/trainers that are familiar with the Medicare Program, and would like to have prepared information for their presentations. </a:t>
            </a:r>
          </a:p>
          <a:p>
            <a:pPr>
              <a:spcBef>
                <a:spcPts val="601"/>
              </a:spcBef>
            </a:pPr>
            <a:r>
              <a:rPr lang="en-US" dirty="0"/>
              <a:t>This module is designed for presentation to trainers and other information givers. It can be easily adapted for presentations to people with Medicare. </a:t>
            </a:r>
          </a:p>
          <a:p>
            <a:pPr>
              <a:spcBef>
                <a:spcPts val="601"/>
              </a:spcBef>
            </a:pPr>
            <a:r>
              <a:rPr lang="en-US" dirty="0"/>
              <a:t>The module consists of 64 PowerPoint slides with corresponding speaker’s notes and check-your-knowledge questions. It can be presented in about 45 minutes. Allow approximately 15 more minutes for discussion, questions, and answers. Additional time may be needed for add-on activities. </a:t>
            </a:r>
            <a:endParaRPr lang="en-US" dirty="0" smtClean="0"/>
          </a:p>
          <a:p>
            <a:pPr>
              <a:spcBef>
                <a:spcPts val="601"/>
              </a:spcBef>
            </a:pPr>
            <a:endParaRPr lang="en-US" dirty="0"/>
          </a:p>
        </p:txBody>
      </p:sp>
    </p:spTree>
    <p:extLst>
      <p:ext uri="{BB962C8B-B14F-4D97-AF65-F5344CB8AC3E}">
        <p14:creationId xmlns:p14="http://schemas.microsoft.com/office/powerpoint/2010/main" val="33685151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4" y="4427148"/>
            <a:ext cx="5575196" cy="4473748"/>
          </a:xfrm>
        </p:spPr>
        <p:txBody>
          <a:bodyPr/>
          <a:lstStyle/>
          <a:p>
            <a:pPr defTabSz="931820">
              <a:spcBef>
                <a:spcPts val="601"/>
              </a:spcBef>
              <a:defRPr/>
            </a:pPr>
            <a:r>
              <a:rPr lang="en-US" dirty="0" smtClean="0"/>
              <a:t>Medicare Special Needs Plans (SNPs) are Medicare Advantage Plans that limit membership to people with specific diseases or characteristics.</a:t>
            </a:r>
          </a:p>
          <a:p>
            <a:pPr marL="186463" indent="-186463">
              <a:spcBef>
                <a:spcPts val="601"/>
              </a:spcBef>
              <a:buFont typeface="Wingdings" panose="05000000000000000000" pitchFamily="2" charset="2"/>
              <a:buChar char="§"/>
            </a:pPr>
            <a:r>
              <a:rPr lang="en-US" dirty="0" smtClean="0">
                <a:solidFill>
                  <a:schemeClr val="dk1"/>
                </a:solidFill>
              </a:rPr>
              <a:t>You generally must get your care and services from doctors, other health care providers, or hospitals in the plan’s network (except emergency care, out-of-area urgent care, or out‑of‑area dialysis). </a:t>
            </a:r>
            <a:endParaRPr lang="en-US" dirty="0" smtClean="0"/>
          </a:p>
          <a:p>
            <a:pPr marL="186081" indent="-186081">
              <a:spcBef>
                <a:spcPts val="601"/>
              </a:spcBef>
              <a:buFont typeface="Wingdings" panose="05000000000000000000" pitchFamily="2" charset="2"/>
              <a:buChar char="§"/>
              <a:defRPr/>
            </a:pPr>
            <a:r>
              <a:rPr lang="en-US" dirty="0" smtClean="0">
                <a:solidFill>
                  <a:schemeClr val="dk1"/>
                </a:solidFill>
              </a:rPr>
              <a:t>All SNPs must provide Medicare prescription drug coverage (Part D). </a:t>
            </a:r>
          </a:p>
          <a:p>
            <a:pPr marL="186463" indent="-186463">
              <a:spcBef>
                <a:spcPts val="601"/>
              </a:spcBef>
              <a:buFont typeface="Wingdings" panose="05000000000000000000" pitchFamily="2" charset="2"/>
              <a:buChar char="§"/>
              <a:defRPr/>
            </a:pPr>
            <a:r>
              <a:rPr lang="en-US" dirty="0" smtClean="0">
                <a:solidFill>
                  <a:schemeClr val="dk1"/>
                </a:solidFill>
              </a:rPr>
              <a:t>You generally need to choose a primary care doctor.</a:t>
            </a:r>
          </a:p>
          <a:p>
            <a:pPr marL="186463" indent="-186463">
              <a:spcBef>
                <a:spcPts val="601"/>
              </a:spcBef>
              <a:buFont typeface="Wingdings" panose="05000000000000000000" pitchFamily="2" charset="2"/>
              <a:buChar char="§"/>
              <a:defRPr/>
            </a:pPr>
            <a:r>
              <a:rPr lang="en-US" dirty="0" smtClean="0"/>
              <a:t>In most cases, you need a referral to see a specialist. Certain services, like yearly screening mammograms, don’t require a referral. </a:t>
            </a:r>
          </a:p>
        </p:txBody>
      </p:sp>
    </p:spTree>
    <p:extLst>
      <p:ext uri="{BB962C8B-B14F-4D97-AF65-F5344CB8AC3E}">
        <p14:creationId xmlns:p14="http://schemas.microsoft.com/office/powerpoint/2010/main" val="25899669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99764" y="466952"/>
            <a:ext cx="4191000" cy="3143250"/>
          </a:xfrm>
        </p:spPr>
      </p:sp>
      <p:sp>
        <p:nvSpPr>
          <p:cNvPr id="3" name="Notes Placeholder 2"/>
          <p:cNvSpPr>
            <a:spLocks noGrp="1"/>
          </p:cNvSpPr>
          <p:nvPr>
            <p:ph type="body" idx="1"/>
          </p:nvPr>
        </p:nvSpPr>
        <p:spPr>
          <a:xfrm>
            <a:off x="146247" y="3730462"/>
            <a:ext cx="6698035" cy="5097852"/>
          </a:xfrm>
        </p:spPr>
        <p:txBody>
          <a:bodyPr/>
          <a:lstStyle/>
          <a:p>
            <a:pPr defTabSz="930779">
              <a:spcBef>
                <a:spcPts val="601"/>
              </a:spcBef>
            </a:pPr>
            <a:r>
              <a:rPr lang="en-US" dirty="0" smtClean="0">
                <a:solidFill>
                  <a:srgbClr val="000000"/>
                </a:solidFill>
              </a:rPr>
              <a:t>There are other things you need to know about Medicare Special Needs Plans (SNPs):</a:t>
            </a:r>
          </a:p>
          <a:p>
            <a:pPr marL="186463" indent="-186463" defTabSz="930779">
              <a:spcBef>
                <a:spcPts val="601"/>
              </a:spcBef>
              <a:buFont typeface="Wingdings" pitchFamily="84" charset="2"/>
              <a:buChar char="§"/>
            </a:pPr>
            <a:r>
              <a:rPr lang="en-US" dirty="0" smtClean="0">
                <a:solidFill>
                  <a:srgbClr val="000000"/>
                </a:solidFill>
              </a:rPr>
              <a:t>SNPs must limit plan membership to people in one of the following groups: </a:t>
            </a:r>
          </a:p>
          <a:p>
            <a:pPr marL="399198" indent="-213117" defTabSz="930779">
              <a:spcBef>
                <a:spcPts val="601"/>
              </a:spcBef>
              <a:buFont typeface="+mj-lt"/>
              <a:buAutoNum type="arabicPeriod"/>
            </a:pPr>
            <a:r>
              <a:rPr lang="en-US" dirty="0" smtClean="0">
                <a:solidFill>
                  <a:srgbClr val="000000"/>
                </a:solidFill>
              </a:rPr>
              <a:t>Institutional SNP (I-SNP): People who live in certain institutions (like a nursing home), or who require nursing facility-level care at home</a:t>
            </a:r>
          </a:p>
          <a:p>
            <a:pPr marL="399198" indent="-213117" defTabSz="930779">
              <a:spcBef>
                <a:spcPts val="601"/>
              </a:spcBef>
              <a:buFont typeface="+mj-lt"/>
              <a:buAutoNum type="arabicPeriod"/>
            </a:pPr>
            <a:r>
              <a:rPr lang="en-US" dirty="0" smtClean="0">
                <a:solidFill>
                  <a:srgbClr val="000000"/>
                </a:solidFill>
              </a:rPr>
              <a:t>Dual Eligible</a:t>
            </a:r>
            <a:r>
              <a:rPr lang="en-US" baseline="0" dirty="0" smtClean="0">
                <a:solidFill>
                  <a:srgbClr val="000000"/>
                </a:solidFill>
              </a:rPr>
              <a:t> SNP (D-SNP): </a:t>
            </a:r>
            <a:r>
              <a:rPr lang="en-US" dirty="0" smtClean="0">
                <a:solidFill>
                  <a:srgbClr val="000000"/>
                </a:solidFill>
              </a:rPr>
              <a:t>People who are eligible for both Medicare and Medicaid</a:t>
            </a:r>
          </a:p>
          <a:p>
            <a:pPr marL="399198" indent="-213117" defTabSz="930779">
              <a:spcBef>
                <a:spcPts val="601"/>
              </a:spcBef>
              <a:buFont typeface="+mj-lt"/>
              <a:buAutoNum type="arabicPeriod"/>
            </a:pPr>
            <a:r>
              <a:rPr lang="en-US" dirty="0" smtClean="0">
                <a:solidFill>
                  <a:srgbClr val="000000"/>
                </a:solidFill>
              </a:rPr>
              <a:t>Chronic Condition SNP (C-SNP): People who have specific chronic or disabling </a:t>
            </a:r>
            <a:r>
              <a:rPr lang="en-US" dirty="0" smtClean="0"/>
              <a:t>conditions (like diabetes, End-Stage Renal Disease (ESRD), HIV/</a:t>
            </a:r>
            <a:r>
              <a:rPr lang="en-US" dirty="0" smtClean="0">
                <a:solidFill>
                  <a:srgbClr val="000000"/>
                </a:solidFill>
              </a:rPr>
              <a:t>AIDS, </a:t>
            </a:r>
            <a:r>
              <a:rPr lang="en-US" dirty="0" smtClean="0"/>
              <a:t>chronic heart failure, or dementia) </a:t>
            </a:r>
          </a:p>
          <a:p>
            <a:pPr marL="186463" lvl="1" indent="-186463" defTabSz="930779">
              <a:spcBef>
                <a:spcPts val="601"/>
              </a:spcBef>
              <a:buFont typeface="Wingdings" pitchFamily="84" charset="2"/>
              <a:buChar char="§"/>
            </a:pPr>
            <a:r>
              <a:rPr lang="en-US" dirty="0" smtClean="0">
                <a:solidFill>
                  <a:srgbClr val="000000"/>
                </a:solidFill>
              </a:rPr>
              <a:t>Plans </a:t>
            </a:r>
            <a:r>
              <a:rPr lang="en-US" dirty="0">
                <a:solidFill>
                  <a:srgbClr val="000000"/>
                </a:solidFill>
              </a:rPr>
              <a:t>may further limit enrollment based on rules for the specific type of </a:t>
            </a:r>
            <a:r>
              <a:rPr lang="en-US" dirty="0" smtClean="0">
                <a:solidFill>
                  <a:srgbClr val="000000"/>
                </a:solidFill>
              </a:rPr>
              <a:t>SNP. </a:t>
            </a:r>
            <a:r>
              <a:rPr lang="en-US" dirty="0">
                <a:solidFill>
                  <a:srgbClr val="000000"/>
                </a:solidFill>
              </a:rPr>
              <a:t>For example, </a:t>
            </a:r>
            <a:r>
              <a:rPr lang="en-US" dirty="0" smtClean="0">
                <a:solidFill>
                  <a:srgbClr val="000000"/>
                </a:solidFill>
              </a:rPr>
              <a:t>a D-SNP </a:t>
            </a:r>
            <a:r>
              <a:rPr lang="en-US" dirty="0">
                <a:solidFill>
                  <a:srgbClr val="000000"/>
                </a:solidFill>
              </a:rPr>
              <a:t>can further limit membership per the State Medicaid Agency </a:t>
            </a:r>
            <a:r>
              <a:rPr lang="en-US" dirty="0" smtClean="0">
                <a:solidFill>
                  <a:srgbClr val="000000"/>
                </a:solidFill>
              </a:rPr>
              <a:t>Contract; an I-SNP </a:t>
            </a:r>
            <a:r>
              <a:rPr lang="en-US" dirty="0">
                <a:solidFill>
                  <a:srgbClr val="000000"/>
                </a:solidFill>
              </a:rPr>
              <a:t>enrollee must meet institutional level of care per the State requirements or the enrollee must agree to reside in a certain assisted living facility (within the network) if the enrollee meets that level of </a:t>
            </a:r>
            <a:r>
              <a:rPr lang="en-US" dirty="0" smtClean="0">
                <a:solidFill>
                  <a:srgbClr val="000000"/>
                </a:solidFill>
              </a:rPr>
              <a:t>care; and, an a C-SNP </a:t>
            </a:r>
            <a:r>
              <a:rPr lang="en-US" dirty="0">
                <a:solidFill>
                  <a:srgbClr val="000000"/>
                </a:solidFill>
              </a:rPr>
              <a:t>can make further limitations per the chronic condition they are focusing </a:t>
            </a:r>
            <a:r>
              <a:rPr lang="en-US" dirty="0" smtClean="0">
                <a:solidFill>
                  <a:srgbClr val="000000"/>
                </a:solidFill>
              </a:rPr>
              <a:t>on (i.e., a Cardiovascular</a:t>
            </a:r>
            <a:r>
              <a:rPr lang="en-US" dirty="0">
                <a:solidFill>
                  <a:srgbClr val="000000"/>
                </a:solidFill>
              </a:rPr>
              <a:t>/ Diabetes C-SNP </a:t>
            </a:r>
            <a:r>
              <a:rPr lang="en-US" dirty="0" smtClean="0">
                <a:solidFill>
                  <a:srgbClr val="000000"/>
                </a:solidFill>
              </a:rPr>
              <a:t>can </a:t>
            </a:r>
            <a:r>
              <a:rPr lang="en-US" dirty="0">
                <a:solidFill>
                  <a:srgbClr val="000000"/>
                </a:solidFill>
              </a:rPr>
              <a:t>only enroll people who have cardiovascular disease or diabetes or </a:t>
            </a:r>
            <a:r>
              <a:rPr lang="en-US" dirty="0" smtClean="0">
                <a:solidFill>
                  <a:srgbClr val="000000"/>
                </a:solidFill>
              </a:rPr>
              <a:t>both). </a:t>
            </a:r>
            <a:endParaRPr lang="en-US" dirty="0">
              <a:solidFill>
                <a:srgbClr val="000000"/>
              </a:solidFill>
            </a:endParaRPr>
          </a:p>
          <a:p>
            <a:pPr marL="186463" indent="-186463" defTabSz="930779">
              <a:spcBef>
                <a:spcPts val="601"/>
              </a:spcBef>
              <a:buFont typeface="Wingdings" pitchFamily="84" charset="2"/>
              <a:buChar char="§"/>
            </a:pPr>
            <a:r>
              <a:rPr lang="en-US" dirty="0" smtClean="0">
                <a:solidFill>
                  <a:srgbClr val="000000"/>
                </a:solidFill>
              </a:rPr>
              <a:t>Plans should coordinate the services and providers you need to help you stay healthy and follow your doctor’s orders </a:t>
            </a:r>
          </a:p>
          <a:p>
            <a:pPr marL="186463" indent="-186463" defTabSz="930779">
              <a:spcBef>
                <a:spcPts val="601"/>
              </a:spcBef>
              <a:buFont typeface="Wingdings" pitchFamily="84" charset="2"/>
              <a:buChar char="§"/>
            </a:pPr>
            <a:r>
              <a:rPr lang="en-US" dirty="0" smtClean="0">
                <a:solidFill>
                  <a:srgbClr val="000000"/>
                </a:solidFill>
              </a:rPr>
              <a:t>If you have Medicare and Medicaid, your plan should make sure that all of the doctors or other health care providers you use accept Medicaid</a:t>
            </a:r>
          </a:p>
          <a:p>
            <a:pPr marL="186463" indent="-186463" defTabSz="930779">
              <a:spcBef>
                <a:spcPts val="601"/>
              </a:spcBef>
              <a:buFont typeface="Wingdings" pitchFamily="84" charset="2"/>
              <a:buChar char="§"/>
            </a:pPr>
            <a:r>
              <a:rPr lang="en-US" dirty="0" smtClean="0">
                <a:solidFill>
                  <a:srgbClr val="000000"/>
                </a:solidFill>
              </a:rPr>
              <a:t>If you live in an institution, make sure that the plan’s doctors or other health care providers serve people where you live </a:t>
            </a:r>
            <a:endParaRPr lang="en-US" dirty="0" smtClean="0"/>
          </a:p>
          <a:p>
            <a:pPr marL="0" lvl="1" defTabSz="930779">
              <a:spcBef>
                <a:spcPts val="601"/>
              </a:spcBef>
            </a:pPr>
            <a:r>
              <a:rPr lang="en-US" dirty="0" smtClean="0"/>
              <a:t>Medicare Advantage Plans can vary. Read individual plan materials carefully to make sure that you understand the plan’s rules. You may want to contact the plan to find out if the service you need is covered and how much it costs. </a:t>
            </a:r>
          </a:p>
        </p:txBody>
      </p:sp>
    </p:spTree>
    <p:extLst>
      <p:ext uri="{BB962C8B-B14F-4D97-AF65-F5344CB8AC3E}">
        <p14:creationId xmlns:p14="http://schemas.microsoft.com/office/powerpoint/2010/main" val="18716871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4" y="4427148"/>
            <a:ext cx="5651569" cy="4550078"/>
          </a:xfrm>
        </p:spPr>
        <p:txBody>
          <a:bodyPr/>
          <a:lstStyle/>
          <a:p>
            <a:pPr marL="186463" indent="-186463">
              <a:spcBef>
                <a:spcPts val="601"/>
              </a:spcBef>
              <a:buFont typeface="Wingdings" panose="05000000000000000000" pitchFamily="2" charset="2"/>
              <a:buChar char="§"/>
            </a:pPr>
            <a:r>
              <a:rPr lang="en-US" dirty="0" smtClean="0"/>
              <a:t>In a Medicare Private-Fee-for-Service (PFFS) Plan, you can go to any Medicare-approved doctor, other health care provider, or hospital that accepts the plan’s payment terms and agrees to treat you. Not all providers will.</a:t>
            </a:r>
          </a:p>
          <a:p>
            <a:pPr marL="186463" indent="-186463">
              <a:spcBef>
                <a:spcPts val="601"/>
              </a:spcBef>
              <a:buFont typeface="Wingdings" panose="05000000000000000000" pitchFamily="2" charset="2"/>
              <a:buChar char="§"/>
            </a:pPr>
            <a:r>
              <a:rPr lang="en-US" dirty="0" smtClean="0"/>
              <a:t>If you join a PFFS Plan that has a network, you can also see any of the network providers who’ve agreed to always treat plan members. You can choose an </a:t>
            </a:r>
            <a:r>
              <a:rPr lang="en-US" baseline="0" dirty="0" smtClean="0">
                <a:latin typeface="Calibri" panose="020F0502020204030204" pitchFamily="34" charset="0"/>
              </a:rPr>
              <a:t>out‑of‑network</a:t>
            </a:r>
            <a:r>
              <a:rPr lang="en-US" dirty="0" smtClean="0"/>
              <a:t> doctor, hospital, or other provider who accepts the plan’s terms but you may pay more. Check with the plan for more information.</a:t>
            </a:r>
          </a:p>
          <a:p>
            <a:pPr marL="186463" indent="-186463">
              <a:spcBef>
                <a:spcPts val="601"/>
              </a:spcBef>
              <a:buFont typeface="Wingdings" panose="05000000000000000000" pitchFamily="2" charset="2"/>
              <a:buChar char="§"/>
            </a:pPr>
            <a:r>
              <a:rPr lang="en-US" dirty="0" smtClean="0">
                <a:solidFill>
                  <a:srgbClr val="000000"/>
                </a:solidFill>
              </a:rPr>
              <a:t>Prescription drugs are sometimes covered. If your PFFS Plan doesn’t offer drug coverage, you can join a Medicare Prescription Drug Plan to get coverage. </a:t>
            </a:r>
          </a:p>
          <a:p>
            <a:pPr marL="186463" indent="-186463">
              <a:spcBef>
                <a:spcPts val="601"/>
              </a:spcBef>
              <a:buFont typeface="Wingdings" panose="05000000000000000000" pitchFamily="2" charset="2"/>
              <a:buChar char="§"/>
            </a:pPr>
            <a:r>
              <a:rPr lang="en-US" dirty="0" smtClean="0">
                <a:solidFill>
                  <a:srgbClr val="000000"/>
                </a:solidFill>
              </a:rPr>
              <a:t>You don’t need to choose a primary care doctor and you don’t have to get a referral to see a specialist.</a:t>
            </a:r>
          </a:p>
          <a:p>
            <a:pPr>
              <a:spcBef>
                <a:spcPts val="601"/>
              </a:spcBef>
            </a:pPr>
            <a:r>
              <a:rPr lang="en-US" dirty="0" smtClean="0"/>
              <a:t>Additionally, all non-employer PFFS Plans must meet Medicare access requirements through contracts with providers if 2 or more network-based Medicare Advantage Plan options exist.</a:t>
            </a:r>
          </a:p>
        </p:txBody>
      </p:sp>
    </p:spTree>
    <p:extLst>
      <p:ext uri="{BB962C8B-B14F-4D97-AF65-F5344CB8AC3E}">
        <p14:creationId xmlns:p14="http://schemas.microsoft.com/office/powerpoint/2010/main" val="34069071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4" y="4427148"/>
            <a:ext cx="5651569" cy="4473748"/>
          </a:xfrm>
        </p:spPr>
        <p:txBody>
          <a:bodyPr/>
          <a:lstStyle/>
          <a:p>
            <a:pPr defTabSz="930779">
              <a:spcBef>
                <a:spcPts val="601"/>
              </a:spcBef>
            </a:pPr>
            <a:r>
              <a:rPr lang="en-US" dirty="0" smtClean="0">
                <a:solidFill>
                  <a:srgbClr val="000000"/>
                </a:solidFill>
              </a:rPr>
              <a:t>There are other things that you need to know about Medicare</a:t>
            </a:r>
            <a:r>
              <a:rPr lang="en-US" dirty="0" smtClean="0"/>
              <a:t> Private-Fee-for-Service</a:t>
            </a:r>
            <a:r>
              <a:rPr lang="en-US" dirty="0" smtClean="0">
                <a:solidFill>
                  <a:srgbClr val="000000"/>
                </a:solidFill>
              </a:rPr>
              <a:t> (PFFS) Plans: </a:t>
            </a:r>
          </a:p>
          <a:p>
            <a:pPr marL="186463" lvl="1" indent="-186463" defTabSz="930779">
              <a:spcBef>
                <a:spcPts val="601"/>
              </a:spcBef>
              <a:buFont typeface="Wingdings" pitchFamily="2" charset="2"/>
              <a:buChar char="§"/>
            </a:pPr>
            <a:r>
              <a:rPr lang="en-US" dirty="0" smtClean="0"/>
              <a:t>PFFS Plans aren’t the same as Original Medicare or Medigap </a:t>
            </a:r>
          </a:p>
          <a:p>
            <a:pPr marL="186463" lvl="1" indent="-186463" defTabSz="930779">
              <a:spcBef>
                <a:spcPts val="601"/>
              </a:spcBef>
              <a:buFont typeface="Wingdings" pitchFamily="2" charset="2"/>
              <a:buChar char="§"/>
            </a:pPr>
            <a:r>
              <a:rPr lang="en-US" dirty="0" smtClean="0"/>
              <a:t>The plan decides how much you must pay for services</a:t>
            </a:r>
          </a:p>
          <a:p>
            <a:pPr marL="186463" lvl="1" indent="-186463" defTabSz="930779">
              <a:spcBef>
                <a:spcPts val="601"/>
              </a:spcBef>
              <a:buFont typeface="Wingdings" pitchFamily="2" charset="2"/>
              <a:buChar char="§"/>
            </a:pPr>
            <a:r>
              <a:rPr lang="en-US" dirty="0" smtClean="0"/>
              <a:t>Some PFFS Plans contract with a network of providers who agree to always treat you even if you’ve never seen them before</a:t>
            </a:r>
          </a:p>
          <a:p>
            <a:pPr marL="186463" lvl="1" indent="-186463" defTabSz="930779">
              <a:spcBef>
                <a:spcPts val="601"/>
              </a:spcBef>
              <a:buFont typeface="Wingdings" pitchFamily="2" charset="2"/>
              <a:buChar char="§"/>
            </a:pPr>
            <a:r>
              <a:rPr lang="en-US" dirty="0" smtClean="0"/>
              <a:t>Out-of-network doctors, hospitals, and other providers may decide not to treat you even if you’ve seen them before</a:t>
            </a:r>
          </a:p>
          <a:p>
            <a:pPr marL="186463" lvl="1" indent="-186463" defTabSz="930779">
              <a:spcBef>
                <a:spcPts val="601"/>
              </a:spcBef>
              <a:buFont typeface="Wingdings" pitchFamily="2" charset="2"/>
              <a:buChar char="§"/>
            </a:pPr>
            <a:r>
              <a:rPr lang="en-US" dirty="0" smtClean="0"/>
              <a:t>For each service you get, make sure that your doctors, hospitals, and other providers agree to treat you under the plan and accept the plan’s payment terms</a:t>
            </a:r>
          </a:p>
          <a:p>
            <a:pPr marL="186463" lvl="1" indent="-186463" defTabSz="930779">
              <a:spcBef>
                <a:spcPts val="601"/>
              </a:spcBef>
              <a:buFont typeface="Wingdings" pitchFamily="2" charset="2"/>
              <a:buChar char="§"/>
            </a:pPr>
            <a:r>
              <a:rPr lang="en-US" dirty="0" smtClean="0"/>
              <a:t>In an emergency, doctors, hospitals, and other providers must treat you</a:t>
            </a:r>
          </a:p>
          <a:p>
            <a:pPr marL="0" lvl="1" defTabSz="930779">
              <a:spcBef>
                <a:spcPts val="601"/>
              </a:spcBef>
            </a:pPr>
            <a:r>
              <a:rPr lang="en-US" dirty="0" smtClean="0"/>
              <a:t>Medicare Advantage Plans can vary in benefits and costs. Read individual plan materials carefully to make sure that you understand the plan’s rules. You may want to contact the plan to find out if the service you need is covered, and how much it costs. </a:t>
            </a:r>
          </a:p>
        </p:txBody>
      </p:sp>
    </p:spTree>
    <p:extLst>
      <p:ext uri="{BB962C8B-B14F-4D97-AF65-F5344CB8AC3E}">
        <p14:creationId xmlns:p14="http://schemas.microsoft.com/office/powerpoint/2010/main" val="38675796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p:cNvSpPr>
          <p:nvPr>
            <p:ph type="sldImg"/>
          </p:nvPr>
        </p:nvSpPr>
        <p:spPr bwMode="auto">
          <a:xfrm>
            <a:off x="1417638" y="1163638"/>
            <a:ext cx="4191000" cy="3143250"/>
          </a:xfrm>
          <a:noFill/>
          <a:ln>
            <a:solidFill>
              <a:srgbClr val="000000"/>
            </a:solidFill>
            <a:miter lim="800000"/>
            <a:headEnd/>
            <a:tailEnd/>
          </a:ln>
        </p:spPr>
      </p:sp>
      <p:sp>
        <p:nvSpPr>
          <p:cNvPr id="58370" name="Notes Placeholder 2"/>
          <p:cNvSpPr>
            <a:spLocks noGrp="1"/>
          </p:cNvSpPr>
          <p:nvPr>
            <p:ph type="body" idx="1"/>
          </p:nvPr>
        </p:nvSpPr>
        <p:spPr bwMode="auto">
          <a:xfrm>
            <a:off x="702628" y="4423337"/>
            <a:ext cx="5621020" cy="4189912"/>
          </a:xfrm>
          <a:noFill/>
        </p:spPr>
        <p:txBody>
          <a:bodyPr wrap="square" numCol="1" anchor="t" anchorCtr="0" compatLnSpc="1">
            <a:prstTxWarp prst="textNoShape">
              <a:avLst/>
            </a:prstTxWarp>
          </a:bodyPr>
          <a:lstStyle/>
          <a:p>
            <a:pPr defTabSz="930779">
              <a:spcBef>
                <a:spcPts val="601"/>
              </a:spcBef>
            </a:pPr>
            <a:r>
              <a:rPr lang="en-US" dirty="0" smtClean="0"/>
              <a:t>There are other, less common types of Medicare Advantage Plans, like Medical Savings Account (MSA) Plans—a plan that combines a high-deductible health plan with a bank account. Medicare deposits money into the account, and you use the money to pay for your health care services. Cost sharing isn’t allowed</a:t>
            </a:r>
            <a:r>
              <a:rPr lang="en-US" baseline="0" dirty="0" smtClean="0"/>
              <a:t> once the deductible has been paid.</a:t>
            </a:r>
            <a:endParaRPr lang="en-US" dirty="0" smtClean="0"/>
          </a:p>
          <a:p>
            <a:pPr defTabSz="930779">
              <a:spcBef>
                <a:spcPts val="601"/>
              </a:spcBef>
            </a:pPr>
            <a:r>
              <a:rPr lang="en-US" dirty="0" smtClean="0"/>
              <a:t>For more information about MSA Plans, visit </a:t>
            </a:r>
            <a:r>
              <a:rPr lang="en-US" u="sng" dirty="0" smtClean="0">
                <a:hlinkClick r:id="rId3"/>
              </a:rPr>
              <a:t>Medicare.gov/sign-up-change-plans/medicare-health-plans/medicare-savings-accounts/medical-savings-account-plans.html</a:t>
            </a:r>
            <a:r>
              <a:rPr lang="en-US" i="0" dirty="0" smtClean="0"/>
              <a:t>.</a:t>
            </a:r>
            <a:r>
              <a:rPr lang="en-US" dirty="0" smtClean="0"/>
              <a:t> You can also call 1-800-MEDICARE (1-800-633-4227). TTY: 1‐877‐486‐2048. </a:t>
            </a:r>
          </a:p>
          <a:p>
            <a:pPr defTabSz="930779">
              <a:spcBef>
                <a:spcPts val="610"/>
              </a:spcBef>
            </a:pPr>
            <a:endParaRPr lang="en-US" dirty="0"/>
          </a:p>
        </p:txBody>
      </p:sp>
    </p:spTree>
    <p:extLst>
      <p:ext uri="{BB962C8B-B14F-4D97-AF65-F5344CB8AC3E}">
        <p14:creationId xmlns:p14="http://schemas.microsoft.com/office/powerpoint/2010/main" val="6778465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406436" y="4427148"/>
            <a:ext cx="6237977" cy="4600711"/>
          </a:xfrm>
        </p:spPr>
        <p:txBody>
          <a:bodyPr>
            <a:noAutofit/>
          </a:bodyPr>
          <a:lstStyle/>
          <a:p>
            <a:pPr>
              <a:spcBef>
                <a:spcPts val="601"/>
              </a:spcBef>
            </a:pPr>
            <a:r>
              <a:rPr lang="en-US" sz="1100" dirty="0"/>
              <a:t>Network-based Medicare Advantage (MA) Plans (e.g., Health Maintenance Organizations, Preferred Provider Organizations, and Private Fee-for-Service Plans with networks) can make changes to their network of contracted providers at any time during the year. It’s important to note that the Centers for Medicare &amp; Medicaid Services (CMS) has safeguards in place to ensure that you are protected from medical care interruptions. </a:t>
            </a:r>
          </a:p>
          <a:p>
            <a:pPr>
              <a:spcBef>
                <a:spcPts val="601"/>
              </a:spcBef>
            </a:pPr>
            <a:r>
              <a:rPr lang="en-US" sz="1100" dirty="0"/>
              <a:t>For example, CMS requires plans to maintain continuity of care for impacted enrollees by making sure you have access to medically necessary services if you need it.</a:t>
            </a:r>
          </a:p>
          <a:p>
            <a:pPr marL="175040" indent="-175040">
              <a:spcBef>
                <a:spcPts val="601"/>
              </a:spcBef>
              <a:buFont typeface="Wingdings" panose="05000000000000000000" pitchFamily="2" charset="2"/>
              <a:buChar char="§"/>
            </a:pPr>
            <a:r>
              <a:rPr lang="en-US" sz="1100" dirty="0"/>
              <a:t>When MA Plans make changes to their networks, CMS also requires that they maintain adequate access to all medically necessary Medicare Part A (Hospital Insurance) and Part B (Medical Insurance) services through their remaining provider network. If the remaining network doesn’t meet Medicare access and availability standards, plans must add new providers necessary to meet CMS’s access requirements.</a:t>
            </a:r>
          </a:p>
          <a:p>
            <a:pPr marL="291732" indent="-116693">
              <a:spcBef>
                <a:spcPts val="601"/>
              </a:spcBef>
              <a:buFont typeface="Arial" panose="020B0604020202020204" pitchFamily="34" charset="0"/>
              <a:buChar char="•"/>
            </a:pPr>
            <a:r>
              <a:rPr lang="en-US" sz="1100" dirty="0"/>
              <a:t>Also, when an MA Plan makes a change in its provider network, it must provide written notification to enrollees who are seen on a regular basis by the provider whose contract is ending. This notice must be given at least 30 days in advance of the termination date. In this notice, the plan must provide a list of alternative providers and allow you to choose another provider.</a:t>
            </a:r>
          </a:p>
          <a:p>
            <a:pPr marL="175040" indent="-175040">
              <a:spcBef>
                <a:spcPts val="601"/>
              </a:spcBef>
              <a:buFont typeface="Wingdings" panose="05000000000000000000" pitchFamily="2" charset="2"/>
              <a:buChar char="§"/>
            </a:pPr>
            <a:r>
              <a:rPr lang="en-US" sz="1100" dirty="0"/>
              <a:t>In most cases, mid-year provider network changes aren’t a basis for an Enrollment Exception/Special Enrollment Period (SEP). CMS determines SEPs in these instances, on a case-by-case basis. </a:t>
            </a:r>
          </a:p>
          <a:p>
            <a:pPr>
              <a:spcBef>
                <a:spcPts val="601"/>
              </a:spcBef>
            </a:pPr>
            <a:r>
              <a:rPr lang="en-US" sz="1100" dirty="0"/>
              <a:t>An MA organization and a contracting provider must provide at least 60 days written notice to each other before terminating a contract without cause. A contract between an MA organization and a contracting provider may require notification of termination without cause for a longer period of time. CMS doesn’t get involved in contracting disputes. </a:t>
            </a:r>
          </a:p>
        </p:txBody>
      </p:sp>
    </p:spTree>
    <p:extLst>
      <p:ext uri="{BB962C8B-B14F-4D97-AF65-F5344CB8AC3E}">
        <p14:creationId xmlns:p14="http://schemas.microsoft.com/office/powerpoint/2010/main" val="24803017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3" y="4427148"/>
            <a:ext cx="5575196" cy="4473748"/>
          </a:xfrm>
        </p:spPr>
        <p:txBody>
          <a:bodyPr/>
          <a:lstStyle/>
          <a:p>
            <a:pPr>
              <a:spcBef>
                <a:spcPts val="601"/>
              </a:spcBef>
            </a:pPr>
            <a:r>
              <a:rPr lang="en-US" kern="1200" dirty="0" smtClean="0">
                <a:solidFill>
                  <a:schemeClr val="tx1"/>
                </a:solidFill>
                <a:effectLst/>
              </a:rPr>
              <a:t>Check Your Knowledge</a:t>
            </a:r>
            <a:r>
              <a:rPr lang="en-US" dirty="0" smtClean="0">
                <a:cs typeface="Calibri" panose="020F0502020204030204" pitchFamily="34" charset="0"/>
              </a:rPr>
              <a:t>—</a:t>
            </a:r>
            <a:r>
              <a:rPr lang="en-US" kern="1200" dirty="0" smtClean="0">
                <a:solidFill>
                  <a:schemeClr val="tx1"/>
                </a:solidFill>
                <a:effectLst/>
              </a:rPr>
              <a:t>Question 1</a:t>
            </a:r>
          </a:p>
          <a:p>
            <a:pPr>
              <a:spcBef>
                <a:spcPts val="601"/>
              </a:spcBef>
            </a:pPr>
            <a:r>
              <a:rPr lang="en-US" kern="1200" dirty="0" smtClean="0">
                <a:solidFill>
                  <a:schemeClr val="tx1"/>
                </a:solidFill>
                <a:effectLst/>
              </a:rPr>
              <a:t>Medicare Advantage (MA) Plans are sometimes called </a:t>
            </a:r>
            <a:endParaRPr lang="en-US" dirty="0" smtClean="0">
              <a:effectLst/>
            </a:endParaRPr>
          </a:p>
          <a:p>
            <a:pPr marL="186081" indent="-186081">
              <a:spcBef>
                <a:spcPts val="601"/>
              </a:spcBef>
              <a:buFont typeface="+mj-lt"/>
              <a:buAutoNum type="alphaLcPeriod"/>
            </a:pPr>
            <a:r>
              <a:rPr lang="en-US" kern="1200" dirty="0" smtClean="0">
                <a:solidFill>
                  <a:schemeClr val="tx1"/>
                </a:solidFill>
                <a:effectLst/>
              </a:rPr>
              <a:t>Part A</a:t>
            </a:r>
          </a:p>
          <a:p>
            <a:pPr marL="186081" indent="-186081">
              <a:spcBef>
                <a:spcPts val="601"/>
              </a:spcBef>
              <a:buFont typeface="+mj-lt"/>
              <a:buAutoNum type="alphaLcPeriod"/>
            </a:pPr>
            <a:r>
              <a:rPr lang="en-US" kern="1200" dirty="0" smtClean="0">
                <a:solidFill>
                  <a:schemeClr val="tx1"/>
                </a:solidFill>
                <a:effectLst/>
              </a:rPr>
              <a:t>Part B</a:t>
            </a:r>
          </a:p>
          <a:p>
            <a:pPr marL="186081" indent="-186081">
              <a:spcBef>
                <a:spcPts val="601"/>
              </a:spcBef>
              <a:buFont typeface="+mj-lt"/>
              <a:buAutoNum type="alphaLcPeriod"/>
            </a:pPr>
            <a:r>
              <a:rPr lang="en-US" kern="1200" dirty="0" smtClean="0">
                <a:solidFill>
                  <a:schemeClr val="tx1"/>
                </a:solidFill>
                <a:effectLst/>
              </a:rPr>
              <a:t>Part C</a:t>
            </a:r>
          </a:p>
          <a:p>
            <a:pPr marL="186081" indent="-186081">
              <a:spcBef>
                <a:spcPts val="601"/>
              </a:spcBef>
              <a:buFont typeface="+mj-lt"/>
              <a:buAutoNum type="alphaLcPeriod"/>
            </a:pPr>
            <a:r>
              <a:rPr lang="en-US" kern="1200" dirty="0" smtClean="0">
                <a:solidFill>
                  <a:schemeClr val="tx1"/>
                </a:solidFill>
                <a:effectLst/>
              </a:rPr>
              <a:t>Part D</a:t>
            </a:r>
          </a:p>
          <a:p>
            <a:pPr>
              <a:spcBef>
                <a:spcPts val="601"/>
              </a:spcBef>
            </a:pPr>
            <a:r>
              <a:rPr lang="en-US" b="1" dirty="0" smtClean="0">
                <a:solidFill>
                  <a:prstClr val="black"/>
                </a:solidFill>
                <a:ea typeface="ＭＳ Ｐゴシック" pitchFamily="84" charset="-128"/>
                <a:cs typeface="ＭＳ Ｐゴシック" pitchFamily="84" charset="-128"/>
              </a:rPr>
              <a:t>Answer</a:t>
            </a:r>
            <a:r>
              <a:rPr lang="en-US" b="1" dirty="0" smtClean="0"/>
              <a:t>: c. </a:t>
            </a:r>
            <a:r>
              <a:rPr lang="en-US" b="1" dirty="0"/>
              <a:t>Part </a:t>
            </a:r>
            <a:r>
              <a:rPr lang="en-US" b="1" dirty="0" smtClean="0"/>
              <a:t>C </a:t>
            </a:r>
          </a:p>
          <a:p>
            <a:pPr>
              <a:spcBef>
                <a:spcPts val="601"/>
              </a:spcBef>
            </a:pPr>
            <a:r>
              <a:rPr lang="en-US" dirty="0" smtClean="0"/>
              <a:t>MA </a:t>
            </a:r>
            <a:r>
              <a:rPr lang="en-US" dirty="0"/>
              <a:t>Plans are part of the Medicare </a:t>
            </a:r>
            <a:r>
              <a:rPr lang="en-US" dirty="0" smtClean="0"/>
              <a:t>Program and </a:t>
            </a:r>
            <a:r>
              <a:rPr lang="en-US" dirty="0"/>
              <a:t>are sometimes called Part </a:t>
            </a:r>
            <a:r>
              <a:rPr lang="en-US" dirty="0" smtClean="0"/>
              <a:t>C. </a:t>
            </a:r>
            <a:endParaRPr lang="en-US" dirty="0"/>
          </a:p>
          <a:p>
            <a:pPr>
              <a:spcBef>
                <a:spcPts val="601"/>
              </a:spcBef>
            </a:pPr>
            <a:endParaRPr lang="en-US" dirty="0"/>
          </a:p>
        </p:txBody>
      </p:sp>
    </p:spTree>
    <p:extLst>
      <p:ext uri="{BB962C8B-B14F-4D97-AF65-F5344CB8AC3E}">
        <p14:creationId xmlns:p14="http://schemas.microsoft.com/office/powerpoint/2010/main" val="15182249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4" y="4427148"/>
            <a:ext cx="5651569" cy="4473748"/>
          </a:xfrm>
        </p:spPr>
        <p:txBody>
          <a:bodyPr/>
          <a:lstStyle/>
          <a:p>
            <a:pPr marL="186140" indent="-372276" defTabSz="932313">
              <a:spcBef>
                <a:spcPts val="601"/>
              </a:spcBef>
              <a:defRPr/>
            </a:pPr>
            <a:r>
              <a:rPr lang="en-US" dirty="0">
                <a:solidFill>
                  <a:prstClr val="black"/>
                </a:solidFill>
              </a:rPr>
              <a:t>Check Your </a:t>
            </a:r>
            <a:r>
              <a:rPr lang="en-US" dirty="0" smtClean="0">
                <a:solidFill>
                  <a:prstClr val="black"/>
                </a:solidFill>
              </a:rPr>
              <a:t>Knowledge</a:t>
            </a:r>
            <a:r>
              <a:rPr lang="en-US" dirty="0" smtClean="0">
                <a:cs typeface="Calibri" panose="020F0502020204030204" pitchFamily="34" charset="0"/>
              </a:rPr>
              <a:t>—</a:t>
            </a:r>
            <a:r>
              <a:rPr lang="en-US" dirty="0" smtClean="0">
                <a:solidFill>
                  <a:prstClr val="black"/>
                </a:solidFill>
              </a:rPr>
              <a:t>Question </a:t>
            </a:r>
            <a:r>
              <a:rPr lang="en-US" dirty="0">
                <a:solidFill>
                  <a:prstClr val="black"/>
                </a:solidFill>
              </a:rPr>
              <a:t>2</a:t>
            </a:r>
          </a:p>
          <a:p>
            <a:pPr indent="-186463" defTabSz="932313">
              <a:spcBef>
                <a:spcPts val="601"/>
              </a:spcBef>
              <a:defRPr/>
            </a:pPr>
            <a:r>
              <a:rPr lang="en-US" dirty="0" smtClean="0">
                <a:solidFill>
                  <a:prstClr val="black"/>
                </a:solidFill>
              </a:rPr>
              <a:t>Most people enrolled in </a:t>
            </a:r>
            <a:r>
              <a:rPr lang="en-US" dirty="0">
                <a:solidFill>
                  <a:prstClr val="black"/>
                </a:solidFill>
              </a:rPr>
              <a:t>a Medicare Advantage </a:t>
            </a:r>
            <a:r>
              <a:rPr lang="en-US" dirty="0" smtClean="0">
                <a:solidFill>
                  <a:prstClr val="black"/>
                </a:solidFill>
              </a:rPr>
              <a:t>(MA) Plan will continue to </a:t>
            </a:r>
            <a:r>
              <a:rPr lang="en-US" dirty="0">
                <a:solidFill>
                  <a:prstClr val="black"/>
                </a:solidFill>
              </a:rPr>
              <a:t>pay </a:t>
            </a:r>
            <a:r>
              <a:rPr lang="en-US" dirty="0" smtClean="0">
                <a:solidFill>
                  <a:prstClr val="black"/>
                </a:solidFill>
              </a:rPr>
              <a:t>a </a:t>
            </a:r>
            <a:r>
              <a:rPr lang="en-US" dirty="0">
                <a:solidFill>
                  <a:prstClr val="black"/>
                </a:solidFill>
              </a:rPr>
              <a:t>monthly Medicare Part B premium.</a:t>
            </a:r>
            <a:r>
              <a:rPr lang="en-US" dirty="0">
                <a:solidFill>
                  <a:prstClr val="black"/>
                </a:solidFill>
                <a:ea typeface="ＭＳ Ｐゴシック" pitchFamily="84" charset="-128"/>
                <a:cs typeface="ＭＳ Ｐゴシック" pitchFamily="84" charset="-128"/>
              </a:rPr>
              <a:t> </a:t>
            </a:r>
            <a:endParaRPr lang="en-US" dirty="0">
              <a:solidFill>
                <a:prstClr val="black"/>
              </a:solidFill>
            </a:endParaRPr>
          </a:p>
          <a:p>
            <a:pPr marL="186081" lvl="1" indent="-186081" defTabSz="932313">
              <a:spcBef>
                <a:spcPts val="601"/>
              </a:spcBef>
              <a:buFont typeface="+mj-lt"/>
              <a:buAutoNum type="alphaLcPeriod"/>
              <a:defRPr/>
            </a:pPr>
            <a:r>
              <a:rPr lang="en-US" dirty="0">
                <a:solidFill>
                  <a:prstClr val="black"/>
                </a:solidFill>
                <a:ea typeface="ＭＳ Ｐゴシック" pitchFamily="84" charset="-128"/>
                <a:cs typeface="+mn-cs"/>
              </a:rPr>
              <a:t>True</a:t>
            </a:r>
            <a:endParaRPr lang="en-US" dirty="0">
              <a:solidFill>
                <a:prstClr val="black"/>
              </a:solidFill>
            </a:endParaRPr>
          </a:p>
          <a:p>
            <a:pPr marL="184500" lvl="1" indent="-184500" defTabSz="932313">
              <a:spcBef>
                <a:spcPts val="601"/>
              </a:spcBef>
              <a:buFont typeface="+mj-lt"/>
              <a:buAutoNum type="alphaLcPeriod"/>
              <a:defRPr/>
            </a:pPr>
            <a:r>
              <a:rPr lang="en-US" dirty="0">
                <a:solidFill>
                  <a:prstClr val="black"/>
                </a:solidFill>
                <a:ea typeface="ＭＳ Ｐゴシック" pitchFamily="84" charset="-128"/>
                <a:cs typeface="+mn-cs"/>
              </a:rPr>
              <a:t>False</a:t>
            </a:r>
            <a:endParaRPr lang="en-US" dirty="0">
              <a:solidFill>
                <a:prstClr val="black"/>
              </a:solidFill>
            </a:endParaRPr>
          </a:p>
          <a:p>
            <a:pPr defTabSz="932313">
              <a:spcBef>
                <a:spcPts val="601"/>
              </a:spcBef>
              <a:defRPr/>
            </a:pPr>
            <a:r>
              <a:rPr lang="en-US" b="1" dirty="0" smtClean="0">
                <a:solidFill>
                  <a:prstClr val="black"/>
                </a:solidFill>
                <a:ea typeface="ＭＳ Ｐゴシック" pitchFamily="84" charset="-128"/>
                <a:cs typeface="ＭＳ Ｐゴシック" pitchFamily="84" charset="-128"/>
              </a:rPr>
              <a:t>Answer: a. True</a:t>
            </a:r>
          </a:p>
          <a:p>
            <a:pPr defTabSz="932313">
              <a:spcBef>
                <a:spcPts val="601"/>
              </a:spcBef>
              <a:defRPr/>
            </a:pPr>
            <a:r>
              <a:rPr lang="en-US" dirty="0" smtClean="0">
                <a:solidFill>
                  <a:prstClr val="black"/>
                </a:solidFill>
                <a:ea typeface="Arial" pitchFamily="84" charset="0"/>
                <a:cs typeface="Arial" pitchFamily="84" charset="0"/>
              </a:rPr>
              <a:t>I</a:t>
            </a:r>
            <a:r>
              <a:rPr lang="en-US" dirty="0" smtClean="0">
                <a:solidFill>
                  <a:prstClr val="black"/>
                </a:solidFill>
              </a:rPr>
              <a:t>f </a:t>
            </a:r>
            <a:r>
              <a:rPr lang="en-US" dirty="0">
                <a:solidFill>
                  <a:prstClr val="black"/>
                </a:solidFill>
              </a:rPr>
              <a:t>you join </a:t>
            </a:r>
            <a:r>
              <a:rPr lang="en-US" dirty="0" smtClean="0">
                <a:solidFill>
                  <a:prstClr val="black"/>
                </a:solidFill>
              </a:rPr>
              <a:t>an MA Plan, </a:t>
            </a:r>
            <a:r>
              <a:rPr lang="en-US" dirty="0">
                <a:solidFill>
                  <a:prstClr val="black"/>
                </a:solidFill>
              </a:rPr>
              <a:t>you must continue to pay the monthly Medicare Part B premium. The Part B premium </a:t>
            </a:r>
            <a:r>
              <a:rPr lang="en-US" dirty="0" smtClean="0">
                <a:solidFill>
                  <a:prstClr val="black"/>
                </a:solidFill>
              </a:rPr>
              <a:t>for most people in 2017 </a:t>
            </a:r>
            <a:r>
              <a:rPr lang="en-US" dirty="0">
                <a:solidFill>
                  <a:prstClr val="black"/>
                </a:solidFill>
              </a:rPr>
              <a:t>is $</a:t>
            </a:r>
            <a:r>
              <a:rPr lang="en-US" dirty="0" smtClean="0">
                <a:solidFill>
                  <a:prstClr val="black"/>
                </a:solidFill>
              </a:rPr>
              <a:t>109.</a:t>
            </a:r>
            <a:endParaRPr lang="en-US" dirty="0">
              <a:solidFill>
                <a:prstClr val="black"/>
              </a:solidFill>
            </a:endParaRPr>
          </a:p>
          <a:p>
            <a:pPr marL="186463" lvl="1" indent="-186463">
              <a:spcBef>
                <a:spcPts val="601"/>
              </a:spcBef>
              <a:buFont typeface="Wingdings" pitchFamily="2" charset="2"/>
              <a:buChar char="§"/>
            </a:pPr>
            <a:r>
              <a:rPr lang="en-US" dirty="0">
                <a:solidFill>
                  <a:prstClr val="black"/>
                </a:solidFill>
                <a:ea typeface="Arial" pitchFamily="84" charset="0"/>
                <a:cs typeface="Arial" pitchFamily="84" charset="0"/>
              </a:rPr>
              <a:t>A few plans may pay all or part of the Part B premium for </a:t>
            </a:r>
            <a:r>
              <a:rPr lang="en-US" dirty="0" smtClean="0">
                <a:solidFill>
                  <a:prstClr val="black"/>
                </a:solidFill>
                <a:ea typeface="Arial" pitchFamily="84" charset="0"/>
                <a:cs typeface="Arial" pitchFamily="84" charset="0"/>
              </a:rPr>
              <a:t>you</a:t>
            </a:r>
            <a:endParaRPr lang="en-US" dirty="0">
              <a:solidFill>
                <a:prstClr val="black"/>
              </a:solidFill>
              <a:ea typeface="Arial" pitchFamily="84" charset="0"/>
              <a:cs typeface="Arial" pitchFamily="84" charset="0"/>
            </a:endParaRPr>
          </a:p>
          <a:p>
            <a:pPr marL="186463" lvl="1" indent="-186463">
              <a:spcBef>
                <a:spcPts val="601"/>
              </a:spcBef>
              <a:buFont typeface="Wingdings" pitchFamily="2" charset="2"/>
              <a:buChar char="§"/>
            </a:pPr>
            <a:r>
              <a:rPr lang="en-US" dirty="0">
                <a:solidFill>
                  <a:prstClr val="black"/>
                </a:solidFill>
                <a:ea typeface="Arial" pitchFamily="84" charset="0"/>
                <a:cs typeface="Arial" pitchFamily="84" charset="0"/>
              </a:rPr>
              <a:t>Some people may be eligible for </a:t>
            </a:r>
            <a:r>
              <a:rPr lang="en-US" dirty="0" smtClean="0">
                <a:solidFill>
                  <a:prstClr val="black"/>
                </a:solidFill>
                <a:ea typeface="Arial" pitchFamily="84" charset="0"/>
                <a:cs typeface="Arial" pitchFamily="84" charset="0"/>
              </a:rPr>
              <a:t>help from their state </a:t>
            </a:r>
            <a:r>
              <a:rPr lang="en-US" dirty="0" smtClean="0">
                <a:ea typeface="Arial" pitchFamily="84" charset="0"/>
                <a:cs typeface="Arial" pitchFamily="84" charset="0"/>
              </a:rPr>
              <a:t>(</a:t>
            </a:r>
            <a:r>
              <a:rPr lang="en-US" dirty="0">
                <a:ea typeface="Arial" pitchFamily="84" charset="0"/>
                <a:cs typeface="Arial" pitchFamily="84" charset="0"/>
              </a:rPr>
              <a:t>programs for people with Medicare who have limited income and resources</a:t>
            </a:r>
            <a:r>
              <a:rPr lang="en-US" dirty="0" smtClean="0">
                <a:ea typeface="Arial" pitchFamily="84" charset="0"/>
                <a:cs typeface="Arial" pitchFamily="84" charset="0"/>
              </a:rPr>
              <a:t>)</a:t>
            </a:r>
            <a:endParaRPr lang="en-US" dirty="0">
              <a:solidFill>
                <a:prstClr val="black"/>
              </a:solidFill>
              <a:ea typeface="Arial" pitchFamily="84" charset="0"/>
              <a:cs typeface="Arial" pitchFamily="84" charset="0"/>
            </a:endParaRPr>
          </a:p>
        </p:txBody>
      </p:sp>
    </p:spTree>
    <p:extLst>
      <p:ext uri="{BB962C8B-B14F-4D97-AF65-F5344CB8AC3E}">
        <p14:creationId xmlns:p14="http://schemas.microsoft.com/office/powerpoint/2010/main" val="40174173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xfrm>
            <a:off x="1417638" y="1163638"/>
            <a:ext cx="4191000" cy="3143250"/>
          </a:xfrm>
          <a:noFill/>
          <a:ln>
            <a:solidFill>
              <a:srgbClr val="000000"/>
            </a:solidFill>
            <a:miter lim="800000"/>
            <a:headEnd/>
            <a:tailEnd/>
          </a:ln>
        </p:spPr>
      </p:sp>
      <p:sp>
        <p:nvSpPr>
          <p:cNvPr id="60418" name="Notes Placeholder 2"/>
          <p:cNvSpPr>
            <a:spLocks noGrp="1"/>
          </p:cNvSpPr>
          <p:nvPr>
            <p:ph type="body" idx="1"/>
          </p:nvPr>
        </p:nvSpPr>
        <p:spPr bwMode="auto">
          <a:xfrm>
            <a:off x="702628" y="4423337"/>
            <a:ext cx="5621020" cy="4189912"/>
          </a:xfrm>
          <a:noFill/>
        </p:spPr>
        <p:txBody>
          <a:bodyPr wrap="square" numCol="1" anchor="t" anchorCtr="0" compatLnSpc="1">
            <a:prstTxWarp prst="textNoShape">
              <a:avLst/>
            </a:prstTxWarp>
            <a:normAutofit/>
          </a:bodyPr>
          <a:lstStyle/>
          <a:p>
            <a:pPr marL="186463" indent="-186463">
              <a:spcBef>
                <a:spcPts val="601"/>
              </a:spcBef>
            </a:pPr>
            <a:r>
              <a:rPr lang="en-US" dirty="0" smtClean="0"/>
              <a:t>Lesson 2, “</a:t>
            </a:r>
            <a:r>
              <a:rPr lang="en-US" i="0" dirty="0" smtClean="0"/>
              <a:t>Other</a:t>
            </a:r>
            <a:r>
              <a:rPr lang="en-US" i="0" baseline="0" dirty="0" smtClean="0"/>
              <a:t> M</a:t>
            </a:r>
            <a:r>
              <a:rPr lang="en-US" i="0" dirty="0" smtClean="0"/>
              <a:t>edicare</a:t>
            </a:r>
            <a:r>
              <a:rPr lang="en-US" i="0" baseline="0" dirty="0" smtClean="0"/>
              <a:t> Health </a:t>
            </a:r>
            <a:r>
              <a:rPr lang="en-US" i="0" dirty="0" smtClean="0"/>
              <a:t>Plans,” </a:t>
            </a:r>
            <a:r>
              <a:rPr lang="en-US" dirty="0" smtClean="0"/>
              <a:t>provides information on the following: </a:t>
            </a:r>
          </a:p>
          <a:p>
            <a:pPr marL="186463" indent="-186463">
              <a:spcBef>
                <a:spcPts val="601"/>
              </a:spcBef>
              <a:buFont typeface="Wingdings" panose="05000000000000000000" pitchFamily="2" charset="2"/>
              <a:buChar char="§"/>
            </a:pPr>
            <a:r>
              <a:rPr lang="en-US" dirty="0" smtClean="0"/>
              <a:t>Medicare Cost Plans</a:t>
            </a:r>
          </a:p>
          <a:p>
            <a:pPr marL="186463" lvl="1" indent="-186463">
              <a:spcBef>
                <a:spcPts val="601"/>
              </a:spcBef>
              <a:buFont typeface="Wingdings" panose="05000000000000000000" pitchFamily="2" charset="2"/>
              <a:buChar char="§"/>
            </a:pPr>
            <a:r>
              <a:rPr lang="en-US" dirty="0" smtClean="0"/>
              <a:t>Medicare Innovation Projects (demonstrations and pilot programs)</a:t>
            </a:r>
          </a:p>
          <a:p>
            <a:pPr marL="186463" lvl="1" indent="-186463">
              <a:spcBef>
                <a:spcPts val="601"/>
              </a:spcBef>
              <a:buFont typeface="Wingdings" panose="05000000000000000000" pitchFamily="2" charset="2"/>
              <a:buChar char="§"/>
            </a:pPr>
            <a:r>
              <a:rPr lang="en-US" dirty="0" smtClean="0"/>
              <a:t>Programs of All-inclusive Care for the Elderly (or “PACE”)</a:t>
            </a:r>
          </a:p>
        </p:txBody>
      </p:sp>
    </p:spTree>
    <p:extLst>
      <p:ext uri="{BB962C8B-B14F-4D97-AF65-F5344CB8AC3E}">
        <p14:creationId xmlns:p14="http://schemas.microsoft.com/office/powerpoint/2010/main" val="20618909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62466" name="Rectangle 3"/>
          <p:cNvSpPr>
            <a:spLocks noGrp="1" noChangeArrowheads="1"/>
          </p:cNvSpPr>
          <p:nvPr>
            <p:ph type="body" idx="1"/>
          </p:nvPr>
        </p:nvSpPr>
        <p:spPr bwMode="auto">
          <a:xfrm>
            <a:off x="702628" y="4423334"/>
            <a:ext cx="5621020" cy="4268438"/>
          </a:xfrm>
          <a:noFill/>
        </p:spPr>
        <p:txBody>
          <a:bodyPr wrap="square" numCol="1" anchor="t" anchorCtr="0" compatLnSpc="1">
            <a:prstTxWarp prst="textNoShape">
              <a:avLst/>
            </a:prstTxWarp>
            <a:normAutofit/>
          </a:bodyPr>
          <a:lstStyle/>
          <a:p>
            <a:pPr defTabSz="930779">
              <a:spcBef>
                <a:spcPts val="601"/>
              </a:spcBef>
            </a:pPr>
            <a:r>
              <a:rPr lang="en-US" dirty="0" smtClean="0"/>
              <a:t>Some types of Medicare health plans that provide health care coverage aren’t Medicare Advantage (MA)</a:t>
            </a:r>
            <a:r>
              <a:rPr lang="en-US" baseline="0" dirty="0" smtClean="0"/>
              <a:t> </a:t>
            </a:r>
            <a:r>
              <a:rPr lang="en-US" dirty="0" smtClean="0"/>
              <a:t>Plans, but are still part of Medicare. Some of these plans provide </a:t>
            </a:r>
          </a:p>
          <a:p>
            <a:pPr marL="171776" indent="-171776" defTabSz="930779">
              <a:spcBef>
                <a:spcPts val="601"/>
              </a:spcBef>
              <a:buFont typeface="Arial" panose="020B0604020202020204" pitchFamily="34" charset="0"/>
              <a:buChar char="•"/>
            </a:pPr>
            <a:r>
              <a:rPr lang="en-US" dirty="0" smtClean="0"/>
              <a:t>Part A (Hospital Insurance) and/or Part B (Medical Insurance) coverage</a:t>
            </a:r>
          </a:p>
          <a:p>
            <a:pPr marL="171776" indent="-171776" defTabSz="930779">
              <a:spcBef>
                <a:spcPts val="601"/>
              </a:spcBef>
              <a:buFont typeface="Arial" panose="020B0604020202020204" pitchFamily="34" charset="0"/>
              <a:buChar char="•"/>
            </a:pPr>
            <a:r>
              <a:rPr lang="en-US" dirty="0" smtClean="0"/>
              <a:t>Some provide Medicare prescription drug coverage (Part D) </a:t>
            </a:r>
          </a:p>
          <a:p>
            <a:pPr defTabSz="930779">
              <a:spcBef>
                <a:spcPts val="601"/>
              </a:spcBef>
            </a:pPr>
            <a:r>
              <a:rPr lang="en-US" dirty="0" smtClean="0"/>
              <a:t>These plans have some of the same rules as MA Plans. Some of these rules are explained briefly on the next few slides. However, each type of plan has special rules and exceptions, so you should contact any plans you’re interested in to get more details. </a:t>
            </a:r>
          </a:p>
        </p:txBody>
      </p:sp>
    </p:spTree>
    <p:extLst>
      <p:ext uri="{BB962C8B-B14F-4D97-AF65-F5344CB8AC3E}">
        <p14:creationId xmlns:p14="http://schemas.microsoft.com/office/powerpoint/2010/main" val="2797642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3" y="4427147"/>
            <a:ext cx="5575196" cy="4469736"/>
          </a:xfrm>
        </p:spPr>
        <p:txBody>
          <a:bodyPr/>
          <a:lstStyle/>
          <a:p>
            <a:pPr defTabSz="932313">
              <a:spcBef>
                <a:spcPts val="601"/>
              </a:spcBef>
              <a:defRPr/>
            </a:pPr>
            <a:r>
              <a:rPr lang="en-US" dirty="0">
                <a:solidFill>
                  <a:prstClr val="black"/>
                </a:solidFill>
                <a:ea typeface="ＭＳ Ｐゴシック" pitchFamily="84" charset="-128"/>
              </a:rPr>
              <a:t>This session </a:t>
            </a:r>
            <a:r>
              <a:rPr lang="en-US" dirty="0" smtClean="0">
                <a:solidFill>
                  <a:prstClr val="black"/>
                </a:solidFill>
                <a:ea typeface="ＭＳ Ｐゴシック" pitchFamily="84" charset="-128"/>
              </a:rPr>
              <a:t>should </a:t>
            </a:r>
            <a:r>
              <a:rPr lang="en-US" dirty="0">
                <a:solidFill>
                  <a:prstClr val="black"/>
                </a:solidFill>
                <a:ea typeface="ＭＳ Ｐゴシック" pitchFamily="84" charset="-128"/>
              </a:rPr>
              <a:t>help </a:t>
            </a:r>
            <a:r>
              <a:rPr lang="en-US" dirty="0" smtClean="0">
                <a:solidFill>
                  <a:prstClr val="black"/>
                </a:solidFill>
                <a:ea typeface="ＭＳ Ｐゴシック" pitchFamily="84" charset="-128"/>
              </a:rPr>
              <a:t>you </a:t>
            </a:r>
            <a:endParaRPr lang="en-US" dirty="0">
              <a:solidFill>
                <a:prstClr val="black"/>
              </a:solidFill>
              <a:ea typeface="ＭＳ Ｐゴシック" pitchFamily="84" charset="-128"/>
            </a:endParaRPr>
          </a:p>
          <a:p>
            <a:pPr marL="186463" indent="-186463" defTabSz="932313">
              <a:spcBef>
                <a:spcPts val="601"/>
              </a:spcBef>
              <a:buFont typeface="Wingdings" pitchFamily="84" charset="2"/>
              <a:buChar char="§"/>
              <a:defRPr/>
            </a:pPr>
            <a:r>
              <a:rPr lang="en-US" dirty="0">
                <a:solidFill>
                  <a:prstClr val="black"/>
                </a:solidFill>
                <a:ea typeface="Arial" pitchFamily="84" charset="0"/>
                <a:cs typeface="Arial" pitchFamily="84" charset="0"/>
              </a:rPr>
              <a:t>Define Medicare Advantage (MA) Plans</a:t>
            </a:r>
          </a:p>
          <a:p>
            <a:pPr marL="186463" indent="-186463" defTabSz="932313">
              <a:spcBef>
                <a:spcPts val="601"/>
              </a:spcBef>
              <a:buFont typeface="Wingdings" pitchFamily="84" charset="2"/>
              <a:buChar char="§"/>
              <a:defRPr/>
            </a:pPr>
            <a:r>
              <a:rPr lang="en-US" dirty="0" smtClean="0">
                <a:solidFill>
                  <a:prstClr val="black"/>
                </a:solidFill>
                <a:ea typeface="Arial" pitchFamily="84" charset="0"/>
                <a:cs typeface="Arial" pitchFamily="84" charset="0"/>
              </a:rPr>
              <a:t>Describe how </a:t>
            </a:r>
            <a:r>
              <a:rPr lang="en-US" dirty="0">
                <a:solidFill>
                  <a:prstClr val="black"/>
                </a:solidFill>
                <a:ea typeface="Arial" pitchFamily="84" charset="0"/>
                <a:cs typeface="Arial" pitchFamily="84" charset="0"/>
              </a:rPr>
              <a:t>MA Plans work </a:t>
            </a:r>
          </a:p>
          <a:p>
            <a:pPr marL="186463" indent="-186463" defTabSz="932313">
              <a:spcBef>
                <a:spcPts val="601"/>
              </a:spcBef>
              <a:buFont typeface="Wingdings" pitchFamily="84" charset="2"/>
              <a:buChar char="§"/>
              <a:defRPr/>
            </a:pPr>
            <a:r>
              <a:rPr lang="en-US" dirty="0">
                <a:solidFill>
                  <a:prstClr val="black"/>
                </a:solidFill>
                <a:ea typeface="Arial" pitchFamily="84" charset="0"/>
                <a:cs typeface="Arial" pitchFamily="84" charset="0"/>
              </a:rPr>
              <a:t>Explain eligibility requirements and enrollment</a:t>
            </a:r>
          </a:p>
          <a:p>
            <a:pPr marL="186463" indent="-186463" defTabSz="932313">
              <a:spcBef>
                <a:spcPts val="601"/>
              </a:spcBef>
              <a:buFont typeface="Wingdings" pitchFamily="84" charset="2"/>
              <a:buChar char="§"/>
              <a:defRPr/>
            </a:pPr>
            <a:r>
              <a:rPr lang="en-US" dirty="0" smtClean="0">
                <a:solidFill>
                  <a:prstClr val="black"/>
                </a:solidFill>
                <a:ea typeface="Arial" pitchFamily="84" charset="0"/>
                <a:cs typeface="Arial" pitchFamily="84" charset="0"/>
              </a:rPr>
              <a:t>Recognize types of </a:t>
            </a:r>
            <a:r>
              <a:rPr lang="en-US" dirty="0">
                <a:solidFill>
                  <a:prstClr val="black"/>
                </a:solidFill>
                <a:ea typeface="Arial" pitchFamily="84" charset="0"/>
                <a:cs typeface="Arial" pitchFamily="84" charset="0"/>
              </a:rPr>
              <a:t>MA </a:t>
            </a:r>
            <a:r>
              <a:rPr lang="en-US" dirty="0" smtClean="0">
                <a:solidFill>
                  <a:prstClr val="black"/>
                </a:solidFill>
                <a:ea typeface="Arial" pitchFamily="84" charset="0"/>
                <a:cs typeface="Arial" pitchFamily="84" charset="0"/>
              </a:rPr>
              <a:t>Plans </a:t>
            </a:r>
            <a:endParaRPr lang="en-US" dirty="0">
              <a:solidFill>
                <a:prstClr val="black"/>
              </a:solidFill>
              <a:ea typeface="Arial" pitchFamily="84" charset="0"/>
              <a:cs typeface="Arial" pitchFamily="84" charset="0"/>
            </a:endParaRPr>
          </a:p>
          <a:p>
            <a:pPr marL="186463" indent="-186463" defTabSz="932313">
              <a:spcBef>
                <a:spcPts val="601"/>
              </a:spcBef>
              <a:buFont typeface="Wingdings" pitchFamily="84" charset="2"/>
              <a:buChar char="§"/>
              <a:defRPr/>
            </a:pPr>
            <a:r>
              <a:rPr lang="en-US" dirty="0">
                <a:solidFill>
                  <a:prstClr val="black"/>
                </a:solidFill>
                <a:ea typeface="Arial" pitchFamily="84" charset="0"/>
                <a:cs typeface="Arial" pitchFamily="84" charset="0"/>
              </a:rPr>
              <a:t>Identify other Medicare </a:t>
            </a:r>
            <a:r>
              <a:rPr lang="en-US" dirty="0" smtClean="0">
                <a:solidFill>
                  <a:prstClr val="black"/>
                </a:solidFill>
                <a:ea typeface="Arial" pitchFamily="84" charset="0"/>
                <a:cs typeface="Arial" pitchFamily="84" charset="0"/>
              </a:rPr>
              <a:t>health plans</a:t>
            </a:r>
            <a:endParaRPr lang="en-US" dirty="0">
              <a:solidFill>
                <a:prstClr val="black"/>
              </a:solidFill>
              <a:ea typeface="Arial" pitchFamily="84" charset="0"/>
              <a:cs typeface="Arial" pitchFamily="84" charset="0"/>
            </a:endParaRPr>
          </a:p>
          <a:p>
            <a:pPr marL="186463" indent="-186463" defTabSz="932313">
              <a:spcBef>
                <a:spcPts val="601"/>
              </a:spcBef>
              <a:buFont typeface="Wingdings" pitchFamily="84" charset="2"/>
              <a:buChar char="§"/>
              <a:defRPr/>
            </a:pPr>
            <a:r>
              <a:rPr lang="en-US" dirty="0" smtClean="0">
                <a:solidFill>
                  <a:prstClr val="black"/>
                </a:solidFill>
                <a:ea typeface="Arial" pitchFamily="84" charset="0"/>
                <a:cs typeface="Arial" pitchFamily="84" charset="0"/>
              </a:rPr>
              <a:t>Explain </a:t>
            </a:r>
            <a:r>
              <a:rPr lang="en-US" dirty="0">
                <a:solidFill>
                  <a:prstClr val="black"/>
                </a:solidFill>
                <a:ea typeface="Arial" pitchFamily="84" charset="0"/>
                <a:cs typeface="Arial" pitchFamily="84" charset="0"/>
              </a:rPr>
              <a:t>rights, </a:t>
            </a:r>
            <a:r>
              <a:rPr lang="en-US" dirty="0" smtClean="0">
                <a:solidFill>
                  <a:prstClr val="black"/>
                </a:solidFill>
                <a:ea typeface="Arial" pitchFamily="84" charset="0"/>
                <a:cs typeface="Arial" pitchFamily="84" charset="0"/>
              </a:rPr>
              <a:t>protections, </a:t>
            </a:r>
            <a:r>
              <a:rPr lang="en-US" dirty="0">
                <a:solidFill>
                  <a:prstClr val="black"/>
                </a:solidFill>
                <a:ea typeface="Arial" pitchFamily="84" charset="0"/>
                <a:cs typeface="Arial" pitchFamily="84" charset="0"/>
              </a:rPr>
              <a:t>and appeals</a:t>
            </a:r>
          </a:p>
          <a:p>
            <a:pPr marL="186463" indent="-186463" defTabSz="932313">
              <a:spcBef>
                <a:spcPts val="601"/>
              </a:spcBef>
              <a:buFont typeface="Wingdings" pitchFamily="84" charset="2"/>
              <a:buChar char="§"/>
              <a:defRPr/>
            </a:pPr>
            <a:r>
              <a:rPr lang="en-US" dirty="0">
                <a:solidFill>
                  <a:prstClr val="black"/>
                </a:solidFill>
                <a:ea typeface="Arial" pitchFamily="84" charset="0"/>
                <a:cs typeface="Arial" pitchFamily="84" charset="0"/>
              </a:rPr>
              <a:t>Summarize </a:t>
            </a:r>
            <a:r>
              <a:rPr lang="en-US" dirty="0" smtClean="0">
                <a:solidFill>
                  <a:prstClr val="black"/>
                </a:solidFill>
                <a:ea typeface="Arial" pitchFamily="84" charset="0"/>
                <a:cs typeface="Arial" pitchFamily="84" charset="0"/>
              </a:rPr>
              <a:t>the Medicare </a:t>
            </a:r>
            <a:r>
              <a:rPr lang="en-US" dirty="0">
                <a:solidFill>
                  <a:prstClr val="black"/>
                </a:solidFill>
                <a:ea typeface="Arial" pitchFamily="84" charset="0"/>
                <a:cs typeface="Arial" pitchFamily="84" charset="0"/>
              </a:rPr>
              <a:t>Marketing </a:t>
            </a:r>
            <a:r>
              <a:rPr lang="en-US" dirty="0" smtClean="0">
                <a:solidFill>
                  <a:prstClr val="black"/>
                </a:solidFill>
                <a:ea typeface="Arial" pitchFamily="84" charset="0"/>
                <a:cs typeface="Arial" pitchFamily="84" charset="0"/>
              </a:rPr>
              <a:t>Guidelines—know </a:t>
            </a:r>
            <a:r>
              <a:rPr lang="en-US" dirty="0" smtClean="0"/>
              <a:t>the rules for gifts, rewards and incentives, educational and promotional activities, and agents and brokers </a:t>
            </a:r>
            <a:endParaRPr lang="en-US" dirty="0" smtClean="0">
              <a:solidFill>
                <a:prstClr val="black"/>
              </a:solidFill>
              <a:ea typeface="Arial" pitchFamily="84" charset="0"/>
              <a:cs typeface="Arial" pitchFamily="84" charset="0"/>
            </a:endParaRPr>
          </a:p>
        </p:txBody>
      </p:sp>
    </p:spTree>
    <p:extLst>
      <p:ext uri="{BB962C8B-B14F-4D97-AF65-F5344CB8AC3E}">
        <p14:creationId xmlns:p14="http://schemas.microsoft.com/office/powerpoint/2010/main" val="22460904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64514" name="Rectangle 3"/>
          <p:cNvSpPr>
            <a:spLocks noGrp="1" noChangeArrowheads="1"/>
          </p:cNvSpPr>
          <p:nvPr>
            <p:ph type="body" idx="1"/>
          </p:nvPr>
        </p:nvSpPr>
        <p:spPr bwMode="auto">
          <a:xfrm>
            <a:off x="702628" y="4423334"/>
            <a:ext cx="5621020" cy="4268438"/>
          </a:xfrm>
          <a:noFill/>
        </p:spPr>
        <p:txBody>
          <a:bodyPr wrap="square" numCol="1" anchor="t" anchorCtr="0" compatLnSpc="1">
            <a:prstTxWarp prst="textNoShape">
              <a:avLst/>
            </a:prstTxWarp>
            <a:normAutofit/>
          </a:bodyPr>
          <a:lstStyle/>
          <a:p>
            <a:pPr marL="186463" indent="-186463">
              <a:spcBef>
                <a:spcPts val="601"/>
              </a:spcBef>
              <a:buFont typeface="Wingdings" panose="05000000000000000000" pitchFamily="2" charset="2"/>
              <a:buChar char="§"/>
            </a:pPr>
            <a:r>
              <a:rPr lang="en-US" dirty="0" smtClean="0"/>
              <a:t>Medicare Cost Plans are a type of Medicare health plan available only in certain areas of the country. </a:t>
            </a:r>
          </a:p>
          <a:p>
            <a:pPr marL="186463" lvl="1" indent="-186463">
              <a:spcBef>
                <a:spcPts val="601"/>
              </a:spcBef>
              <a:buFont typeface="Wingdings" pitchFamily="2" charset="2"/>
              <a:buChar char="§"/>
            </a:pPr>
            <a:r>
              <a:rPr lang="en-US" dirty="0" smtClean="0"/>
              <a:t>You can join even if you only have Medicare Part B (you don’t have to have Part A). </a:t>
            </a:r>
          </a:p>
          <a:p>
            <a:pPr marL="346713" lvl="1" indent="-171767">
              <a:spcBef>
                <a:spcPts val="601"/>
              </a:spcBef>
              <a:buFont typeface="Arial" panose="020B0604020202020204" pitchFamily="34" charset="0"/>
              <a:buChar char="•"/>
            </a:pPr>
            <a:r>
              <a:rPr lang="en-US" dirty="0" smtClean="0"/>
              <a:t>If you go to a non-network provider, the services are covered under Original Medicare. You pay the same out-of-pocket costs as you would for coverage under Original Medicare (Part B premium, and the Part A and Part B coinsurance and deductibles).</a:t>
            </a:r>
          </a:p>
          <a:p>
            <a:pPr marL="186463" lvl="1" indent="-186463">
              <a:spcBef>
                <a:spcPts val="601"/>
              </a:spcBef>
              <a:buFont typeface="Wingdings" pitchFamily="2" charset="2"/>
              <a:buChar char="§"/>
            </a:pPr>
            <a:r>
              <a:rPr lang="en-US" dirty="0" smtClean="0"/>
              <a:t>You can join a Medicare Cost Plan anytime it’s accepting new members.</a:t>
            </a:r>
          </a:p>
          <a:p>
            <a:pPr marL="186463" lvl="1" indent="-186463">
              <a:spcBef>
                <a:spcPts val="601"/>
              </a:spcBef>
              <a:buFont typeface="Wingdings" pitchFamily="2" charset="2"/>
              <a:buChar char="§"/>
            </a:pPr>
            <a:r>
              <a:rPr lang="en-US" dirty="0" smtClean="0"/>
              <a:t>You can leave a Medicare Cost Plan anytime and return to Original Medicare.</a:t>
            </a:r>
          </a:p>
          <a:p>
            <a:pPr marL="186463" lvl="1" indent="-186463">
              <a:spcBef>
                <a:spcPts val="601"/>
              </a:spcBef>
              <a:buFont typeface="Wingdings" pitchFamily="2" charset="2"/>
              <a:buChar char="§"/>
            </a:pPr>
            <a:r>
              <a:rPr lang="en-US" dirty="0" smtClean="0"/>
              <a:t>You can either get your Medicare prescription drug coverage from the plan (if offered), or you can buy a Medicare Prescription Drug Plan to add prescription drug coverage. You can only add or drop Medicare prescription drug coverage at certain times. </a:t>
            </a:r>
          </a:p>
          <a:p>
            <a:pPr>
              <a:spcBef>
                <a:spcPts val="601"/>
              </a:spcBef>
            </a:pPr>
            <a:r>
              <a:rPr lang="en-US" dirty="0" smtClean="0"/>
              <a:t>For more information about Medicare Cost Plans, contact the plan you’re interested in. Your State Health Insurance Assistance Program (SHIP) can give you more information. To find a local SHIP, visit </a:t>
            </a:r>
            <a:r>
              <a:rPr lang="en-US" u="sng" dirty="0" smtClean="0">
                <a:hlinkClick r:id="rId3"/>
              </a:rPr>
              <a:t>shiptacenter.org</a:t>
            </a:r>
            <a:r>
              <a:rPr lang="en-US" u="none" dirty="0" smtClean="0"/>
              <a:t>.</a:t>
            </a:r>
            <a:r>
              <a:rPr lang="en-US" u="none" baseline="0" dirty="0" smtClean="0"/>
              <a:t> </a:t>
            </a:r>
            <a:endParaRPr lang="en-US" dirty="0" smtClean="0"/>
          </a:p>
        </p:txBody>
      </p:sp>
    </p:spTree>
    <p:extLst>
      <p:ext uri="{BB962C8B-B14F-4D97-AF65-F5344CB8AC3E}">
        <p14:creationId xmlns:p14="http://schemas.microsoft.com/office/powerpoint/2010/main" val="23028610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66562" name="Rectangle 3"/>
          <p:cNvSpPr>
            <a:spLocks noGrp="1" noChangeArrowheads="1"/>
          </p:cNvSpPr>
          <p:nvPr>
            <p:ph type="body" idx="1"/>
          </p:nvPr>
        </p:nvSpPr>
        <p:spPr bwMode="auto">
          <a:xfrm>
            <a:off x="792365" y="4423334"/>
            <a:ext cx="5460638" cy="4268438"/>
          </a:xfrm>
          <a:noFill/>
        </p:spPr>
        <p:txBody>
          <a:bodyPr wrap="square" numCol="1" anchor="t" anchorCtr="0" compatLnSpc="1">
            <a:prstTxWarp prst="textNoShape">
              <a:avLst/>
            </a:prstTxWarp>
            <a:normAutofit/>
          </a:bodyPr>
          <a:lstStyle/>
          <a:p>
            <a:pPr defTabSz="881791">
              <a:spcBef>
                <a:spcPts val="601"/>
              </a:spcBef>
              <a:defRPr/>
            </a:pPr>
            <a:r>
              <a:rPr lang="en-US" dirty="0" smtClean="0"/>
              <a:t>Medicare innovation projects and pilot programs are special projects that test improvements in Medicare coverage, payment, and quality of care. They’re usually for a specific group of people and/or are offered only in specific areas. Some follow Medicare Advantage (MA) Plan rules, but others don’t. The results of innovation</a:t>
            </a:r>
            <a:r>
              <a:rPr lang="en-US" baseline="0" dirty="0" smtClean="0"/>
              <a:t> projects</a:t>
            </a:r>
            <a:r>
              <a:rPr lang="en-US" dirty="0" smtClean="0"/>
              <a:t> have helped shape many of the changes in Medicare over the years, including</a:t>
            </a:r>
          </a:p>
          <a:p>
            <a:pPr marL="171776" lvl="1" indent="-171776">
              <a:spcBef>
                <a:spcPts val="601"/>
              </a:spcBef>
              <a:buFont typeface="Wingdings" panose="05000000000000000000" pitchFamily="2" charset="2"/>
              <a:buChar char="§"/>
            </a:pPr>
            <a:r>
              <a:rPr lang="en-US" dirty="0" smtClean="0"/>
              <a:t>Development of an MA Plan design </a:t>
            </a:r>
            <a:r>
              <a:rPr lang="en-US" dirty="0"/>
              <a:t>for End-Stage Renal Disease patients</a:t>
            </a:r>
          </a:p>
          <a:p>
            <a:pPr marL="171776" lvl="1" indent="-171776">
              <a:spcBef>
                <a:spcPts val="601"/>
              </a:spcBef>
              <a:buFont typeface="Wingdings" panose="05000000000000000000" pitchFamily="2" charset="2"/>
              <a:buChar char="§"/>
            </a:pPr>
            <a:r>
              <a:rPr lang="en-US" dirty="0"/>
              <a:t>New Medicare preventive services</a:t>
            </a:r>
          </a:p>
          <a:p>
            <a:pPr>
              <a:spcBef>
                <a:spcPts val="601"/>
              </a:spcBef>
            </a:pPr>
            <a:r>
              <a:rPr lang="en-US" dirty="0" smtClean="0"/>
              <a:t>Check with the innovation</a:t>
            </a:r>
            <a:r>
              <a:rPr lang="en-US" baseline="0" dirty="0" smtClean="0"/>
              <a:t> project</a:t>
            </a:r>
            <a:r>
              <a:rPr lang="en-US" dirty="0" smtClean="0"/>
              <a:t> or pilot program for more information about how it works. To find more information, visit </a:t>
            </a:r>
            <a:r>
              <a:rPr lang="en-US" u="sng" dirty="0" smtClean="0">
                <a:hlinkClick r:id="rId3"/>
              </a:rPr>
              <a:t>CMS.gov/medicare/demonstration-projects/demoprojectsevalrpts/index.html</a:t>
            </a:r>
            <a:r>
              <a:rPr lang="en-US" dirty="0" smtClean="0"/>
              <a:t>, Medicare.gov, or call 1-800-MEDICARE (1-800-633-4227). TTY: 1-877-486-2048.</a:t>
            </a:r>
          </a:p>
          <a:p>
            <a:pPr>
              <a:spcBef>
                <a:spcPts val="601"/>
              </a:spcBef>
            </a:pPr>
            <a:r>
              <a:rPr lang="en-US" b="1" dirty="0" smtClean="0"/>
              <a:t>NOTE:</a:t>
            </a:r>
            <a:r>
              <a:rPr lang="en-US" dirty="0" smtClean="0"/>
              <a:t> Instructor may add state-specific content or provide a local example.</a:t>
            </a:r>
          </a:p>
        </p:txBody>
      </p:sp>
    </p:spTree>
    <p:extLst>
      <p:ext uri="{BB962C8B-B14F-4D97-AF65-F5344CB8AC3E}">
        <p14:creationId xmlns:p14="http://schemas.microsoft.com/office/powerpoint/2010/main" val="29847234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68610" name="Rectangle 3"/>
          <p:cNvSpPr>
            <a:spLocks noGrp="1" noChangeArrowheads="1"/>
          </p:cNvSpPr>
          <p:nvPr>
            <p:ph type="body" idx="1"/>
          </p:nvPr>
        </p:nvSpPr>
        <p:spPr bwMode="auto">
          <a:xfrm>
            <a:off x="702628" y="4423334"/>
            <a:ext cx="5621020" cy="4268438"/>
          </a:xfrm>
          <a:noFill/>
        </p:spPr>
        <p:txBody>
          <a:bodyPr wrap="square" numCol="1" anchor="t" anchorCtr="0" compatLnSpc="1">
            <a:prstTxWarp prst="textNoShape">
              <a:avLst/>
            </a:prstTxWarp>
            <a:normAutofit/>
          </a:bodyPr>
          <a:lstStyle/>
          <a:p>
            <a:pPr>
              <a:spcBef>
                <a:spcPts val="601"/>
              </a:spcBef>
            </a:pPr>
            <a:r>
              <a:rPr lang="en-US" dirty="0" smtClean="0"/>
              <a:t>Programs of All-inclusive Care for the Elderly (PACE</a:t>
            </a:r>
            <a:r>
              <a:rPr lang="en-US" dirty="0"/>
              <a:t>) is a joint Medicare and Medicaid </a:t>
            </a:r>
            <a:r>
              <a:rPr lang="en-US" dirty="0" smtClean="0"/>
              <a:t>Program that helps frail elderly people meet their</a:t>
            </a:r>
            <a:r>
              <a:rPr lang="en-US" baseline="0" dirty="0" smtClean="0"/>
              <a:t> health care needs in the community instead of going to a nursing home or other care facility. </a:t>
            </a:r>
            <a:r>
              <a:rPr lang="en-US" dirty="0" smtClean="0"/>
              <a:t>PACE provides all medically</a:t>
            </a:r>
            <a:r>
              <a:rPr lang="en-US" baseline="0" dirty="0" smtClean="0"/>
              <a:t> </a:t>
            </a:r>
            <a:r>
              <a:rPr lang="en-US" dirty="0" smtClean="0"/>
              <a:t>necessary services, including prescription drugs. Based on the circumstances, PACE might be a better choice for some people instead of getting care through a nursing home. PACE may be available in states that</a:t>
            </a:r>
            <a:r>
              <a:rPr lang="en-US" baseline="0" dirty="0" smtClean="0"/>
              <a:t> have</a:t>
            </a:r>
            <a:r>
              <a:rPr lang="en-US" dirty="0" smtClean="0"/>
              <a:t> chosen it as an optional Medicaid benefit. The qualifications for PACE vary from state to state. </a:t>
            </a:r>
          </a:p>
          <a:p>
            <a:pPr defTabSz="916137">
              <a:spcBef>
                <a:spcPts val="601"/>
              </a:spcBef>
              <a:defRPr/>
            </a:pPr>
            <a:r>
              <a:rPr lang="en-US" dirty="0" smtClean="0"/>
              <a:t>Call your state Medical Assistance (Medicaid) office to find out about eligibility and if you live in the service area of a PACE plan. </a:t>
            </a:r>
            <a:r>
              <a:rPr lang="en-US" baseline="0" dirty="0" smtClean="0"/>
              <a:t>Contact the </a:t>
            </a:r>
            <a:r>
              <a:rPr lang="en-US" dirty="0" smtClean="0"/>
              <a:t>Medicaid office phone number in your state. </a:t>
            </a:r>
            <a:r>
              <a:rPr lang="en-US" dirty="0"/>
              <a:t>You can look up that contact information at </a:t>
            </a:r>
            <a:r>
              <a:rPr lang="en-US" u="sng" dirty="0">
                <a:hlinkClick r:id="rId3"/>
              </a:rPr>
              <a:t>https://www.medicaid.gov/about-us/contact-us/contact-state-page.html</a:t>
            </a:r>
            <a:endParaRPr lang="en-US" dirty="0"/>
          </a:p>
          <a:p>
            <a:pPr>
              <a:spcBef>
                <a:spcPts val="601"/>
              </a:spcBef>
            </a:pPr>
            <a:r>
              <a:rPr lang="en-US" b="1" dirty="0" smtClean="0"/>
              <a:t>NOTE:</a:t>
            </a:r>
            <a:r>
              <a:rPr lang="en-US" dirty="0" smtClean="0"/>
              <a:t> Instructor may highlight local plans.</a:t>
            </a:r>
          </a:p>
          <a:p>
            <a:pPr>
              <a:spcBef>
                <a:spcPts val="601"/>
              </a:spcBef>
            </a:pPr>
            <a:r>
              <a:rPr lang="en-US" u="sng" dirty="0" smtClean="0">
                <a:solidFill>
                  <a:srgbClr val="0000FF"/>
                </a:solidFill>
                <a:ea typeface="Calibri"/>
                <a:cs typeface="Times New Roman"/>
              </a:rPr>
              <a:t> </a:t>
            </a:r>
            <a:endParaRPr lang="en-US" dirty="0" smtClean="0"/>
          </a:p>
        </p:txBody>
      </p:sp>
    </p:spTree>
    <p:extLst>
      <p:ext uri="{BB962C8B-B14F-4D97-AF65-F5344CB8AC3E}">
        <p14:creationId xmlns:p14="http://schemas.microsoft.com/office/powerpoint/2010/main" val="10964806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3" y="4427148"/>
            <a:ext cx="5621020" cy="4473748"/>
          </a:xfrm>
        </p:spPr>
        <p:txBody>
          <a:bodyPr>
            <a:normAutofit/>
          </a:bodyPr>
          <a:lstStyle/>
          <a:p>
            <a:pPr marL="186463" indent="-186463" defTabSz="932313">
              <a:spcBef>
                <a:spcPts val="601"/>
              </a:spcBef>
              <a:defRPr/>
            </a:pPr>
            <a:r>
              <a:rPr lang="en-US" dirty="0">
                <a:solidFill>
                  <a:prstClr val="black"/>
                </a:solidFill>
              </a:rPr>
              <a:t>Check Your </a:t>
            </a:r>
            <a:r>
              <a:rPr lang="en-US" dirty="0" smtClean="0">
                <a:solidFill>
                  <a:prstClr val="black"/>
                </a:solidFill>
              </a:rPr>
              <a:t>Knowledge</a:t>
            </a:r>
            <a:r>
              <a:rPr lang="en-US" dirty="0" smtClean="0">
                <a:cs typeface="Calibri" panose="020F0502020204030204" pitchFamily="34" charset="0"/>
              </a:rPr>
              <a:t>—</a:t>
            </a:r>
            <a:r>
              <a:rPr lang="en-US" dirty="0" smtClean="0">
                <a:solidFill>
                  <a:prstClr val="black"/>
                </a:solidFill>
              </a:rPr>
              <a:t>Question </a:t>
            </a:r>
            <a:r>
              <a:rPr lang="en-US" dirty="0">
                <a:solidFill>
                  <a:prstClr val="black"/>
                </a:solidFill>
              </a:rPr>
              <a:t>3</a:t>
            </a:r>
          </a:p>
          <a:p>
            <a:pPr defTabSz="932313">
              <a:spcBef>
                <a:spcPts val="601"/>
              </a:spcBef>
              <a:defRPr/>
            </a:pPr>
            <a:r>
              <a:rPr lang="en-US" dirty="0" smtClean="0">
                <a:solidFill>
                  <a:prstClr val="black"/>
                </a:solidFill>
              </a:rPr>
              <a:t>Programs of All-inclusive C</a:t>
            </a:r>
            <a:r>
              <a:rPr lang="en-US" dirty="0">
                <a:solidFill>
                  <a:prstClr val="black"/>
                </a:solidFill>
                <a:ea typeface="ＭＳ Ｐゴシック" pitchFamily="84" charset="-128"/>
                <a:cs typeface="ＭＳ Ｐゴシック" pitchFamily="84" charset="-128"/>
              </a:rPr>
              <a:t>are for the Elderly (PACE) </a:t>
            </a:r>
            <a:r>
              <a:rPr lang="en-US" dirty="0" smtClean="0">
                <a:solidFill>
                  <a:prstClr val="black"/>
                </a:solidFill>
                <a:ea typeface="ＭＳ Ｐゴシック" pitchFamily="84" charset="-128"/>
                <a:cs typeface="ＭＳ Ｐゴシック" pitchFamily="84" charset="-128"/>
              </a:rPr>
              <a:t>isn’t a </a:t>
            </a:r>
            <a:r>
              <a:rPr lang="en-US" dirty="0">
                <a:solidFill>
                  <a:prstClr val="black"/>
                </a:solidFill>
                <a:ea typeface="ＭＳ Ｐゴシック" pitchFamily="84" charset="-128"/>
                <a:cs typeface="ＭＳ Ｐゴシック" pitchFamily="84" charset="-128"/>
              </a:rPr>
              <a:t>type of Medicare Advantage </a:t>
            </a:r>
            <a:r>
              <a:rPr lang="en-US" dirty="0" smtClean="0">
                <a:solidFill>
                  <a:prstClr val="black"/>
                </a:solidFill>
                <a:ea typeface="ＭＳ Ｐゴシック" pitchFamily="84" charset="-128"/>
                <a:cs typeface="ＭＳ Ｐゴシック" pitchFamily="84" charset="-128"/>
              </a:rPr>
              <a:t>(MA) Plan</a:t>
            </a:r>
            <a:r>
              <a:rPr lang="en-US" dirty="0">
                <a:solidFill>
                  <a:prstClr val="black"/>
                </a:solidFill>
                <a:ea typeface="ＭＳ Ｐゴシック" pitchFamily="84" charset="-128"/>
                <a:cs typeface="ＭＳ Ｐゴシック" pitchFamily="84" charset="-128"/>
              </a:rPr>
              <a:t>. </a:t>
            </a:r>
            <a:endParaRPr lang="en-US" dirty="0">
              <a:solidFill>
                <a:prstClr val="black"/>
              </a:solidFill>
            </a:endParaRPr>
          </a:p>
          <a:p>
            <a:pPr marL="186081" lvl="1" indent="-186081" defTabSz="932313">
              <a:spcBef>
                <a:spcPts val="601"/>
              </a:spcBef>
              <a:buFont typeface="+mj-lt"/>
              <a:buAutoNum type="alphaLcPeriod"/>
              <a:defRPr/>
            </a:pPr>
            <a:r>
              <a:rPr lang="en-US" dirty="0">
                <a:solidFill>
                  <a:prstClr val="black"/>
                </a:solidFill>
                <a:ea typeface="ＭＳ Ｐゴシック" pitchFamily="84" charset="-128"/>
                <a:cs typeface="+mn-cs"/>
              </a:rPr>
              <a:t>True</a:t>
            </a:r>
            <a:endParaRPr lang="en-US" dirty="0">
              <a:solidFill>
                <a:prstClr val="black"/>
              </a:solidFill>
            </a:endParaRPr>
          </a:p>
          <a:p>
            <a:pPr marL="186081" lvl="1" indent="-186081" defTabSz="932313">
              <a:spcBef>
                <a:spcPts val="601"/>
              </a:spcBef>
              <a:buFont typeface="+mj-lt"/>
              <a:buAutoNum type="alphaLcPeriod"/>
              <a:defRPr/>
            </a:pPr>
            <a:r>
              <a:rPr lang="en-US" dirty="0">
                <a:solidFill>
                  <a:prstClr val="black"/>
                </a:solidFill>
                <a:ea typeface="ＭＳ Ｐゴシック" pitchFamily="84" charset="-128"/>
                <a:cs typeface="+mn-cs"/>
              </a:rPr>
              <a:t>False</a:t>
            </a:r>
            <a:endParaRPr lang="en-US" dirty="0">
              <a:solidFill>
                <a:prstClr val="black"/>
              </a:solidFill>
            </a:endParaRPr>
          </a:p>
          <a:p>
            <a:pPr defTabSz="932313">
              <a:spcBef>
                <a:spcPts val="601"/>
              </a:spcBef>
              <a:defRPr/>
            </a:pPr>
            <a:r>
              <a:rPr lang="en-US" b="1" dirty="0" smtClean="0">
                <a:solidFill>
                  <a:prstClr val="black"/>
                </a:solidFill>
                <a:ea typeface="ＭＳ Ｐゴシック" pitchFamily="84" charset="-128"/>
                <a:cs typeface="ＭＳ Ｐゴシック" pitchFamily="84" charset="-128"/>
              </a:rPr>
              <a:t>Answer: a. True</a:t>
            </a:r>
          </a:p>
          <a:p>
            <a:pPr defTabSz="932313">
              <a:spcBef>
                <a:spcPts val="601"/>
              </a:spcBef>
              <a:defRPr/>
            </a:pPr>
            <a:r>
              <a:rPr lang="en-US" dirty="0" smtClean="0">
                <a:solidFill>
                  <a:prstClr val="black"/>
                </a:solidFill>
              </a:rPr>
              <a:t>PACE isn’t an</a:t>
            </a:r>
            <a:r>
              <a:rPr lang="en-US" baseline="0" dirty="0" smtClean="0">
                <a:solidFill>
                  <a:prstClr val="black"/>
                </a:solidFill>
              </a:rPr>
              <a:t> MA </a:t>
            </a:r>
            <a:r>
              <a:rPr lang="en-US" dirty="0" smtClean="0">
                <a:solidFill>
                  <a:prstClr val="black"/>
                </a:solidFill>
              </a:rPr>
              <a:t>Plan, but is still part of the Medicare Program. It’s a </a:t>
            </a:r>
            <a:r>
              <a:rPr lang="en-US" dirty="0">
                <a:solidFill>
                  <a:prstClr val="black"/>
                </a:solidFill>
              </a:rPr>
              <a:t>joint Medicare and Medicaid </a:t>
            </a:r>
            <a:r>
              <a:rPr lang="en-US" dirty="0" smtClean="0">
                <a:solidFill>
                  <a:prstClr val="black"/>
                </a:solidFill>
              </a:rPr>
              <a:t>Program that </a:t>
            </a:r>
            <a:r>
              <a:rPr lang="en-US" dirty="0">
                <a:solidFill>
                  <a:prstClr val="black"/>
                </a:solidFill>
              </a:rPr>
              <a:t>may be available in states </a:t>
            </a:r>
            <a:r>
              <a:rPr lang="en-US" dirty="0" smtClean="0">
                <a:solidFill>
                  <a:prstClr val="black"/>
                </a:solidFill>
              </a:rPr>
              <a:t>that have </a:t>
            </a:r>
            <a:r>
              <a:rPr lang="en-US" dirty="0">
                <a:solidFill>
                  <a:prstClr val="black"/>
                </a:solidFill>
              </a:rPr>
              <a:t>chosen it as an optional Medicaid </a:t>
            </a:r>
            <a:r>
              <a:rPr lang="en-US" dirty="0" smtClean="0">
                <a:solidFill>
                  <a:prstClr val="black"/>
                </a:solidFill>
              </a:rPr>
              <a:t>benefit. The </a:t>
            </a:r>
            <a:r>
              <a:rPr lang="en-US" dirty="0">
                <a:solidFill>
                  <a:prstClr val="black"/>
                </a:solidFill>
              </a:rPr>
              <a:t>qualifications for PACE vary from state to state. </a:t>
            </a:r>
          </a:p>
          <a:p>
            <a:pPr>
              <a:spcBef>
                <a:spcPts val="601"/>
              </a:spcBef>
            </a:pPr>
            <a:r>
              <a:rPr lang="en-US" dirty="0" smtClean="0"/>
              <a:t>PACE combines </a:t>
            </a:r>
            <a:r>
              <a:rPr lang="en-US" dirty="0"/>
              <a:t>medical, social, and long-term care services for </a:t>
            </a:r>
            <a:r>
              <a:rPr lang="en-US" dirty="0" smtClean="0"/>
              <a:t>frail, </a:t>
            </a:r>
            <a:r>
              <a:rPr lang="en-US" dirty="0"/>
              <a:t>elderly people who live in and get health care in the community. </a:t>
            </a:r>
            <a:r>
              <a:rPr lang="en-US" dirty="0" smtClean="0"/>
              <a:t>PACE provides </a:t>
            </a:r>
            <a:r>
              <a:rPr lang="en-US" dirty="0"/>
              <a:t>all </a:t>
            </a:r>
            <a:r>
              <a:rPr lang="en-US" dirty="0" smtClean="0"/>
              <a:t>medically</a:t>
            </a:r>
            <a:r>
              <a:rPr lang="en-US" baseline="0" dirty="0" smtClean="0"/>
              <a:t> </a:t>
            </a:r>
            <a:r>
              <a:rPr lang="en-US" dirty="0" smtClean="0"/>
              <a:t>necessary </a:t>
            </a:r>
            <a:r>
              <a:rPr lang="en-US" dirty="0"/>
              <a:t>services, including prescription drugs. Based on </a:t>
            </a:r>
            <a:r>
              <a:rPr lang="en-US" dirty="0" smtClean="0"/>
              <a:t>their circumstances, PACE </a:t>
            </a:r>
            <a:r>
              <a:rPr lang="en-US" dirty="0"/>
              <a:t>might be a better choice for some people instead of getting care </a:t>
            </a:r>
            <a:r>
              <a:rPr lang="en-US" dirty="0" smtClean="0"/>
              <a:t>in </a:t>
            </a:r>
            <a:r>
              <a:rPr lang="en-US" dirty="0"/>
              <a:t>a nursing home. </a:t>
            </a:r>
            <a:endParaRPr lang="en-US" dirty="0" smtClean="0"/>
          </a:p>
        </p:txBody>
      </p:sp>
    </p:spTree>
    <p:extLst>
      <p:ext uri="{BB962C8B-B14F-4D97-AF65-F5344CB8AC3E}">
        <p14:creationId xmlns:p14="http://schemas.microsoft.com/office/powerpoint/2010/main" val="142270935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noTextEdit="1"/>
          </p:cNvSpPr>
          <p:nvPr>
            <p:ph type="sldImg"/>
          </p:nvPr>
        </p:nvSpPr>
        <p:spPr bwMode="auto">
          <a:xfrm>
            <a:off x="1417638" y="1163638"/>
            <a:ext cx="4191000" cy="3143250"/>
          </a:xfrm>
          <a:noFill/>
          <a:ln>
            <a:solidFill>
              <a:srgbClr val="000000"/>
            </a:solidFill>
            <a:miter lim="800000"/>
            <a:headEnd/>
            <a:tailEnd/>
          </a:ln>
        </p:spPr>
      </p:sp>
      <p:sp>
        <p:nvSpPr>
          <p:cNvPr id="70658" name="Notes Placeholder 2"/>
          <p:cNvSpPr>
            <a:spLocks noGrp="1"/>
          </p:cNvSpPr>
          <p:nvPr>
            <p:ph type="body" idx="1"/>
          </p:nvPr>
        </p:nvSpPr>
        <p:spPr bwMode="auto">
          <a:xfrm>
            <a:off x="702628" y="4423337"/>
            <a:ext cx="5621020" cy="4189912"/>
          </a:xfrm>
          <a:noFill/>
        </p:spPr>
        <p:txBody>
          <a:bodyPr wrap="square" numCol="1" anchor="t" anchorCtr="0" compatLnSpc="1">
            <a:prstTxWarp prst="textNoShape">
              <a:avLst/>
            </a:prstTxWarp>
            <a:normAutofit/>
          </a:bodyPr>
          <a:lstStyle/>
          <a:p>
            <a:pPr>
              <a:spcBef>
                <a:spcPts val="601"/>
              </a:spcBef>
            </a:pPr>
            <a:r>
              <a:rPr lang="en-US" dirty="0" smtClean="0"/>
              <a:t>Lesson 3, “Rights,</a:t>
            </a:r>
            <a:r>
              <a:rPr lang="en-US" baseline="0" dirty="0" smtClean="0"/>
              <a:t> Protections, and Appeals</a:t>
            </a:r>
            <a:r>
              <a:rPr lang="en-US" i="1" dirty="0" smtClean="0"/>
              <a:t>,”</a:t>
            </a:r>
            <a:r>
              <a:rPr lang="en-US" dirty="0" smtClean="0"/>
              <a:t> provides information on the following:</a:t>
            </a:r>
          </a:p>
          <a:p>
            <a:pPr marL="186463" indent="-186463">
              <a:spcBef>
                <a:spcPts val="601"/>
              </a:spcBef>
              <a:buFont typeface="Wingdings" pitchFamily="84" charset="2"/>
              <a:buChar char="§"/>
            </a:pPr>
            <a:r>
              <a:rPr lang="en-US" dirty="0" smtClean="0">
                <a:ea typeface="Arial" pitchFamily="84" charset="0"/>
                <a:cs typeface="Arial" pitchFamily="84" charset="0"/>
              </a:rPr>
              <a:t>Guaranteed rights and protections</a:t>
            </a:r>
          </a:p>
          <a:p>
            <a:pPr marL="186463" indent="-186463">
              <a:spcBef>
                <a:spcPts val="601"/>
              </a:spcBef>
              <a:buFont typeface="Wingdings" pitchFamily="84" charset="2"/>
              <a:buChar char="§"/>
            </a:pPr>
            <a:r>
              <a:rPr lang="en-US" dirty="0" smtClean="0">
                <a:ea typeface="Arial" pitchFamily="84" charset="0"/>
                <a:cs typeface="Arial" pitchFamily="84" charset="0"/>
              </a:rPr>
              <a:t>Appeals </a:t>
            </a:r>
          </a:p>
          <a:p>
            <a:pPr marL="186463" indent="-186463">
              <a:spcBef>
                <a:spcPts val="601"/>
              </a:spcBef>
              <a:buFont typeface="Wingdings" pitchFamily="84" charset="2"/>
              <a:buChar char="§"/>
            </a:pPr>
            <a:r>
              <a:rPr lang="en-US" dirty="0" smtClean="0">
                <a:ea typeface="Arial" pitchFamily="84" charset="0"/>
                <a:cs typeface="Arial" pitchFamily="84" charset="0"/>
              </a:rPr>
              <a:t>Required notices</a:t>
            </a:r>
          </a:p>
          <a:p>
            <a:pPr marL="186463" indent="-186463">
              <a:spcBef>
                <a:spcPts val="601"/>
              </a:spcBef>
              <a:buFont typeface="Wingdings" pitchFamily="84" charset="2"/>
              <a:buChar char="§"/>
            </a:pPr>
            <a:r>
              <a:rPr lang="en-US" dirty="0" smtClean="0">
                <a:cs typeface="Arial" pitchFamily="84" charset="0"/>
              </a:rPr>
              <a:t>Medicare Advantage Plan marketing reminders</a:t>
            </a:r>
          </a:p>
          <a:p>
            <a:pPr marL="186463" indent="-186463">
              <a:spcBef>
                <a:spcPts val="601"/>
              </a:spcBef>
              <a:buFont typeface="Wingdings" pitchFamily="84" charset="2"/>
              <a:buChar char="§"/>
            </a:pPr>
            <a:r>
              <a:rPr lang="en-US" dirty="0"/>
              <a:t>Plan </a:t>
            </a:r>
            <a:r>
              <a:rPr lang="en-US" dirty="0" smtClean="0"/>
              <a:t>rewards </a:t>
            </a:r>
            <a:r>
              <a:rPr lang="en-US" dirty="0"/>
              <a:t>and </a:t>
            </a:r>
            <a:r>
              <a:rPr lang="en-US" dirty="0" smtClean="0"/>
              <a:t>incentive programs</a:t>
            </a:r>
            <a:endParaRPr lang="en-US" dirty="0"/>
          </a:p>
          <a:p>
            <a:pPr marL="177139" indent="-177139">
              <a:lnSpc>
                <a:spcPct val="90000"/>
              </a:lnSpc>
              <a:spcBef>
                <a:spcPts val="603"/>
              </a:spcBef>
            </a:pPr>
            <a:endParaRPr lang="en-US" dirty="0" smtClean="0"/>
          </a:p>
        </p:txBody>
      </p:sp>
    </p:spTree>
    <p:extLst>
      <p:ext uri="{BB962C8B-B14F-4D97-AF65-F5344CB8AC3E}">
        <p14:creationId xmlns:p14="http://schemas.microsoft.com/office/powerpoint/2010/main" val="133987979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72706" name="Rectangle 3"/>
          <p:cNvSpPr>
            <a:spLocks noGrp="1" noChangeArrowheads="1"/>
          </p:cNvSpPr>
          <p:nvPr>
            <p:ph type="body" idx="1"/>
          </p:nvPr>
        </p:nvSpPr>
        <p:spPr bwMode="auto">
          <a:xfrm>
            <a:off x="702628" y="4423334"/>
            <a:ext cx="5621020" cy="4268438"/>
          </a:xfrm>
          <a:noFill/>
        </p:spPr>
        <p:txBody>
          <a:bodyPr wrap="square" numCol="1" anchor="t" anchorCtr="0" compatLnSpc="1">
            <a:prstTxWarp prst="textNoShape">
              <a:avLst/>
            </a:prstTxWarp>
            <a:normAutofit/>
          </a:bodyPr>
          <a:lstStyle/>
          <a:p>
            <a:pPr>
              <a:spcBef>
                <a:spcPts val="601"/>
              </a:spcBef>
            </a:pPr>
            <a:r>
              <a:rPr lang="en-US" dirty="0" smtClean="0"/>
              <a:t>All people with Medicare have certain guaranteed rights and protections. You have these rights and protections whether you’re in Original Medicare, a Medicare Advantage Plan, another Medicare health plan, a Medicare drug plan, or have a Medigap policy. </a:t>
            </a:r>
          </a:p>
          <a:p>
            <a:pPr marL="186463" indent="-186463">
              <a:spcBef>
                <a:spcPts val="601"/>
              </a:spcBef>
              <a:buFont typeface="Wingdings" panose="05000000000000000000" pitchFamily="2" charset="2"/>
              <a:buChar char="§"/>
            </a:pPr>
            <a:r>
              <a:rPr lang="en-US" dirty="0" smtClean="0"/>
              <a:t>All people with Medicare have guaranteed rights to</a:t>
            </a:r>
          </a:p>
          <a:p>
            <a:pPr marL="341942" lvl="1" indent="-155863">
              <a:spcBef>
                <a:spcPts val="601"/>
              </a:spcBef>
              <a:buFont typeface="Arial" panose="020B0604020202020204" pitchFamily="34" charset="0"/>
              <a:buChar char="•"/>
            </a:pPr>
            <a:r>
              <a:rPr lang="en-US" dirty="0"/>
              <a:t>G</a:t>
            </a:r>
            <a:r>
              <a:rPr lang="en-US" dirty="0" smtClean="0"/>
              <a:t>et the health care services they need</a:t>
            </a:r>
          </a:p>
          <a:p>
            <a:pPr marL="341942" lvl="1" indent="-155863">
              <a:spcBef>
                <a:spcPts val="601"/>
              </a:spcBef>
              <a:buFont typeface="Arial" panose="020B0604020202020204" pitchFamily="34" charset="0"/>
              <a:buChar char="•"/>
            </a:pPr>
            <a:r>
              <a:rPr lang="en-US" dirty="0" smtClean="0"/>
              <a:t>Get easy-to-understand information</a:t>
            </a:r>
          </a:p>
          <a:p>
            <a:pPr marL="341942" lvl="1" indent="-155863">
              <a:spcBef>
                <a:spcPts val="601"/>
              </a:spcBef>
              <a:buFont typeface="Arial" panose="020B0604020202020204" pitchFamily="34" charset="0"/>
              <a:buChar char="•"/>
            </a:pPr>
            <a:r>
              <a:rPr lang="en-US" dirty="0" smtClean="0"/>
              <a:t>Have personal medical information kept private</a:t>
            </a:r>
          </a:p>
          <a:p>
            <a:pPr indent="-271989" defTabSz="916137">
              <a:spcBef>
                <a:spcPts val="601"/>
              </a:spcBef>
              <a:defRPr/>
            </a:pPr>
            <a:r>
              <a:rPr lang="en-US" dirty="0" smtClean="0"/>
              <a:t>To</a:t>
            </a:r>
            <a:r>
              <a:rPr lang="en-US" baseline="0" dirty="0" smtClean="0"/>
              <a:t> view the full list of rights and protections for people with Medicare, v</a:t>
            </a:r>
            <a:r>
              <a:rPr lang="en-US" dirty="0" smtClean="0"/>
              <a:t>isit</a:t>
            </a:r>
            <a:r>
              <a:rPr lang="en-US" baseline="0" dirty="0" smtClean="0"/>
              <a:t> </a:t>
            </a:r>
            <a:r>
              <a:rPr lang="en-US" u="sng" dirty="0">
                <a:hlinkClick r:id="rId3"/>
              </a:rPr>
              <a:t>Medicare.gov/claims-and-appeals/medicare-rights/everyone/rights-for-everyone.html</a:t>
            </a:r>
            <a:r>
              <a:rPr lang="en-US" dirty="0"/>
              <a:t>.</a:t>
            </a:r>
          </a:p>
          <a:p>
            <a:pPr indent="-271989">
              <a:spcBef>
                <a:spcPts val="601"/>
              </a:spcBef>
            </a:pPr>
            <a:endParaRPr lang="en-US" dirty="0" smtClean="0"/>
          </a:p>
        </p:txBody>
      </p:sp>
    </p:spTree>
    <p:extLst>
      <p:ext uri="{BB962C8B-B14F-4D97-AF65-F5344CB8AC3E}">
        <p14:creationId xmlns:p14="http://schemas.microsoft.com/office/powerpoint/2010/main" val="22500804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bwMode="auto">
          <a:xfrm>
            <a:off x="1189038" y="698500"/>
            <a:ext cx="4651375" cy="3489325"/>
          </a:xfrm>
          <a:noFill/>
          <a:ln>
            <a:solidFill>
              <a:srgbClr val="000000"/>
            </a:solidFill>
            <a:miter lim="800000"/>
            <a:headEnd/>
            <a:tailEnd/>
          </a:ln>
        </p:spPr>
      </p:sp>
      <p:sp>
        <p:nvSpPr>
          <p:cNvPr id="74755" name="Rectangle 3"/>
          <p:cNvSpPr>
            <a:spLocks noGrp="1" noChangeArrowheads="1"/>
          </p:cNvSpPr>
          <p:nvPr>
            <p:ph type="body" idx="1"/>
          </p:nvPr>
        </p:nvSpPr>
        <p:spPr bwMode="auto">
          <a:xfrm>
            <a:off x="406435" y="4427148"/>
            <a:ext cx="6200122" cy="4517415"/>
          </a:xfrm>
          <a:noFill/>
        </p:spPr>
        <p:txBody>
          <a:bodyPr wrap="square" lIns="92839" tIns="46418" rIns="92839" bIns="46418" numCol="1" anchor="t" anchorCtr="0" compatLnSpc="1">
            <a:prstTxWarp prst="textNoShape">
              <a:avLst/>
            </a:prstTxWarp>
            <a:normAutofit fontScale="92500" lnSpcReduction="10000"/>
          </a:bodyPr>
          <a:lstStyle/>
          <a:p>
            <a:pPr>
              <a:lnSpc>
                <a:spcPct val="110000"/>
              </a:lnSpc>
              <a:spcBef>
                <a:spcPts val="601"/>
              </a:spcBef>
            </a:pPr>
            <a:r>
              <a:rPr lang="en-US" dirty="0" smtClean="0"/>
              <a:t>If you’re in a Medicare health plan, in addition to the rights and protections previously described, you also have the right to</a:t>
            </a:r>
          </a:p>
          <a:p>
            <a:pPr marL="186463" lvl="1" indent="-186463">
              <a:lnSpc>
                <a:spcPct val="110000"/>
              </a:lnSpc>
              <a:spcBef>
                <a:spcPts val="601"/>
              </a:spcBef>
              <a:buFont typeface="Wingdings" pitchFamily="2" charset="2"/>
              <a:buChar char="§"/>
            </a:pPr>
            <a:r>
              <a:rPr lang="en-US" dirty="0"/>
              <a:t>C</a:t>
            </a:r>
            <a:r>
              <a:rPr lang="en-US" dirty="0" smtClean="0"/>
              <a:t>hoose health care providers in the plan so you can get covered health care. </a:t>
            </a:r>
          </a:p>
          <a:p>
            <a:pPr marL="186463" lvl="1" indent="-186463">
              <a:lnSpc>
                <a:spcPct val="110000"/>
              </a:lnSpc>
              <a:spcBef>
                <a:spcPts val="601"/>
              </a:spcBef>
              <a:buFont typeface="Wingdings" pitchFamily="2" charset="2"/>
              <a:buChar char="§"/>
            </a:pPr>
            <a:r>
              <a:rPr lang="en-US" dirty="0" smtClean="0"/>
              <a:t>Get a treatment plan from your doctor if you have a complex or serious medical condition. A treatment plan lets you directly see a specialist within the plan as many times as you and your doctor think you need to. Women have the right to go directly to a women’s health care specialist within the plan without a referral for routine and preventive health care services. </a:t>
            </a:r>
          </a:p>
          <a:p>
            <a:pPr marL="186463" lvl="1" indent="-186463">
              <a:lnSpc>
                <a:spcPct val="110000"/>
              </a:lnSpc>
              <a:spcBef>
                <a:spcPts val="601"/>
              </a:spcBef>
              <a:buFont typeface="Wingdings" pitchFamily="2" charset="2"/>
              <a:buChar char="§"/>
            </a:pPr>
            <a:r>
              <a:rPr lang="en-US" dirty="0" smtClean="0"/>
              <a:t>Know how your doctors are paid if you ask your plan. Medicare doesn’t allow a plan to pay doctors in a way that interferes with your getting needed care.</a:t>
            </a:r>
          </a:p>
          <a:p>
            <a:pPr marL="186463" lvl="1" indent="-186463">
              <a:lnSpc>
                <a:spcPct val="110000"/>
              </a:lnSpc>
              <a:spcBef>
                <a:spcPts val="601"/>
              </a:spcBef>
              <a:buFont typeface="Wingdings" pitchFamily="2" charset="2"/>
              <a:buChar char="§"/>
            </a:pPr>
            <a:r>
              <a:rPr lang="en-US" dirty="0" smtClean="0"/>
              <a:t>Have</a:t>
            </a:r>
            <a:r>
              <a:rPr lang="en-US" baseline="0" dirty="0" smtClean="0"/>
              <a:t> a</a:t>
            </a:r>
            <a:r>
              <a:rPr lang="en-US" dirty="0" smtClean="0"/>
              <a:t> fair, efficient, and timely appeals process to resolve payment and coverage disputes with your plan. You have the right to ask your plan to provide or pay for a service you think should be covered, provided, or continued. </a:t>
            </a:r>
          </a:p>
          <a:p>
            <a:pPr marL="186463" lvl="1" indent="-186463">
              <a:lnSpc>
                <a:spcPct val="110000"/>
              </a:lnSpc>
              <a:spcBef>
                <a:spcPts val="601"/>
              </a:spcBef>
              <a:buFont typeface="Wingdings" pitchFamily="2" charset="2"/>
              <a:buChar char="§"/>
            </a:pPr>
            <a:r>
              <a:rPr lang="en-US" dirty="0" smtClean="0"/>
              <a:t>File a grievance about other concerns or problems with your plan (e.g., if you believe your plan’s hours of operation should be different, or there aren’t enough specialists in the plan to meet your needs). Check your plan membership materials, or call your plan to find out how to file a grievance. </a:t>
            </a:r>
          </a:p>
          <a:p>
            <a:pPr marL="186463" lvl="1" indent="-186463">
              <a:lnSpc>
                <a:spcPct val="110000"/>
              </a:lnSpc>
              <a:spcBef>
                <a:spcPts val="601"/>
              </a:spcBef>
              <a:buFont typeface="Wingdings" pitchFamily="2" charset="2"/>
              <a:buChar char="§"/>
            </a:pPr>
            <a:r>
              <a:rPr lang="en-US" dirty="0" smtClean="0"/>
              <a:t>Get a coverage decision (sometimes called an organization determination) or coverage information from your plan before getting a service to find out if the item or service will be covered, or to get information about your coverage rules. You can also call your plan if you have questions about home health care rights and protections. Your plan must tell you if you ask. </a:t>
            </a:r>
          </a:p>
          <a:p>
            <a:pPr marL="186463" lvl="1" indent="-186463">
              <a:lnSpc>
                <a:spcPct val="110000"/>
              </a:lnSpc>
              <a:spcBef>
                <a:spcPts val="601"/>
              </a:spcBef>
              <a:buFont typeface="Wingdings" pitchFamily="2" charset="2"/>
              <a:buChar char="§"/>
            </a:pPr>
            <a:r>
              <a:rPr lang="en-US" dirty="0" smtClean="0"/>
              <a:t>Maintain privacy of personal health information. </a:t>
            </a:r>
          </a:p>
          <a:p>
            <a:pPr marL="0" lvl="1">
              <a:lnSpc>
                <a:spcPct val="110000"/>
              </a:lnSpc>
              <a:spcBef>
                <a:spcPts val="601"/>
              </a:spcBef>
            </a:pPr>
            <a:r>
              <a:rPr lang="en-US" dirty="0" smtClean="0"/>
              <a:t>For more information, read your plan’s membership materials or call your plan. </a:t>
            </a:r>
          </a:p>
        </p:txBody>
      </p:sp>
    </p:spTree>
    <p:extLst>
      <p:ext uri="{BB962C8B-B14F-4D97-AF65-F5344CB8AC3E}">
        <p14:creationId xmlns:p14="http://schemas.microsoft.com/office/powerpoint/2010/main" val="5837091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Rot="1" noChangeAspect="1" noChangeArrowheads="1" noTextEdit="1"/>
          </p:cNvSpPr>
          <p:nvPr>
            <p:ph type="sldImg"/>
          </p:nvPr>
        </p:nvSpPr>
        <p:spPr bwMode="auto">
          <a:xfrm>
            <a:off x="1189038" y="698500"/>
            <a:ext cx="4651375" cy="3489325"/>
          </a:xfrm>
          <a:noFill/>
          <a:ln>
            <a:solidFill>
              <a:srgbClr val="000000"/>
            </a:solidFill>
            <a:miter lim="800000"/>
            <a:headEnd/>
            <a:tailEnd/>
          </a:ln>
        </p:spPr>
      </p:sp>
      <p:sp>
        <p:nvSpPr>
          <p:cNvPr id="76802" name="Rectangle 3"/>
          <p:cNvSpPr>
            <a:spLocks noGrp="1" noChangeArrowheads="1"/>
          </p:cNvSpPr>
          <p:nvPr>
            <p:ph type="body" idx="1"/>
          </p:nvPr>
        </p:nvSpPr>
        <p:spPr bwMode="auto">
          <a:xfrm>
            <a:off x="702628" y="4423337"/>
            <a:ext cx="5621020" cy="4189912"/>
          </a:xfrm>
          <a:noFill/>
        </p:spPr>
        <p:txBody>
          <a:bodyPr wrap="square" numCol="1" anchor="t" anchorCtr="0" compatLnSpc="1">
            <a:prstTxWarp prst="textNoShape">
              <a:avLst/>
            </a:prstTxWarp>
            <a:normAutofit/>
          </a:bodyPr>
          <a:lstStyle/>
          <a:p>
            <a:pPr>
              <a:spcBef>
                <a:spcPts val="601"/>
              </a:spcBef>
            </a:pPr>
            <a:r>
              <a:rPr lang="en-US" dirty="0" smtClean="0"/>
              <a:t>The plan must tell you in writing how you can appeal if your plan won’t pay for, doesn’t allow, or stops or reduces a previously authorized course of treatment that you think should be covered or provided. You and your doctor</a:t>
            </a:r>
            <a:r>
              <a:rPr lang="en-US" baseline="0" dirty="0" smtClean="0"/>
              <a:t> can file an appeal. </a:t>
            </a:r>
            <a:r>
              <a:rPr lang="en-US" dirty="0" smtClean="0"/>
              <a:t>If you think your health could be seriously harmed by waiting for a decision about a service, you should ask the plan for an expedited (fast) decision.</a:t>
            </a:r>
          </a:p>
          <a:p>
            <a:pPr>
              <a:spcBef>
                <a:spcPts val="601"/>
              </a:spcBef>
            </a:pPr>
            <a:r>
              <a:rPr lang="en-US" dirty="0" smtClean="0"/>
              <a:t>If a doctor requests or supports an expedited decision, the plan must make a decision within 72 hours. You or the plan may extend the time frame up to 14 days to get more medical information. After an appeal is filed, the plan will review its decision. Then, if the plan doesn’t decide in your favor, an independent organization that works for Medicare—not for the plan—automatically reviews the decision. </a:t>
            </a:r>
          </a:p>
          <a:p>
            <a:pPr>
              <a:spcBef>
                <a:spcPts val="601"/>
              </a:spcBef>
            </a:pPr>
            <a:r>
              <a:rPr lang="en-US" dirty="0" smtClean="0"/>
              <a:t>See the plan membership materials, or contact the plan for details about your Medicare appeal rights.</a:t>
            </a:r>
          </a:p>
        </p:txBody>
      </p:sp>
    </p:spTree>
    <p:extLst>
      <p:ext uri="{BB962C8B-B14F-4D97-AF65-F5344CB8AC3E}">
        <p14:creationId xmlns:p14="http://schemas.microsoft.com/office/powerpoint/2010/main" val="320976997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419624" y="4433032"/>
            <a:ext cx="6333407" cy="4412014"/>
          </a:xfrm>
        </p:spPr>
        <p:txBody>
          <a:bodyPr/>
          <a:lstStyle/>
          <a:p>
            <a:pPr>
              <a:spcBef>
                <a:spcPts val="601"/>
              </a:spcBef>
            </a:pPr>
            <a:r>
              <a:rPr lang="en-US" sz="1100" dirty="0">
                <a:solidFill>
                  <a:prstClr val="black"/>
                </a:solidFill>
              </a:rPr>
              <a:t>This chart shows the appeals process for Medicare Advantage or other Medicare health plan enrollees. The time frames differ depending on whether you’re requesting a standard appeal, or if you qualify for an expedited (fast) appeal. </a:t>
            </a:r>
          </a:p>
          <a:p>
            <a:pPr>
              <a:spcBef>
                <a:spcPts val="601"/>
              </a:spcBef>
            </a:pPr>
            <a:r>
              <a:rPr lang="en-US" sz="1100" dirty="0">
                <a:solidFill>
                  <a:prstClr val="black"/>
                </a:solidFill>
              </a:rPr>
              <a:t>If you ask your plan to provide or pay for an item or service, and your request is denied, you can appeal the plan’s initial decision (the “organization determination”). You’ll get a notice explaining why your plan denied your request and instructions on how to appeal your plan’s decision. </a:t>
            </a:r>
          </a:p>
          <a:p>
            <a:pPr>
              <a:spcBef>
                <a:spcPts val="601"/>
              </a:spcBef>
            </a:pPr>
            <a:r>
              <a:rPr lang="en-US" sz="1100" dirty="0">
                <a:solidFill>
                  <a:prstClr val="black"/>
                </a:solidFill>
              </a:rPr>
              <a:t>There are 5 levels of appeals. If you disagree with the decision made at any level of the process, you can go to the next level if you meet the requirements for doing so. </a:t>
            </a:r>
          </a:p>
          <a:p>
            <a:pPr>
              <a:spcBef>
                <a:spcPts val="601"/>
              </a:spcBef>
              <a:defRPr/>
            </a:pPr>
            <a:r>
              <a:rPr lang="en-US" sz="1100" dirty="0">
                <a:solidFill>
                  <a:prstClr val="black"/>
                </a:solidFill>
              </a:rPr>
              <a:t>First, your plan will make an Initial Determination. These pre-service time frames include a possible extension of up to 14 days. After each level, you’ll get instructions on how to proceed to the next level of appeal. The 5 levels of appeal are</a:t>
            </a:r>
          </a:p>
          <a:p>
            <a:pPr marL="229021" lvl="1" indent="-229021">
              <a:spcBef>
                <a:spcPts val="601"/>
              </a:spcBef>
              <a:buFont typeface="+mj-lt"/>
              <a:buAutoNum type="arabicPeriod"/>
            </a:pPr>
            <a:r>
              <a:rPr lang="en-US" sz="1100" dirty="0">
                <a:solidFill>
                  <a:prstClr val="black"/>
                </a:solidFill>
              </a:rPr>
              <a:t>Reconsideration by the plan</a:t>
            </a:r>
          </a:p>
          <a:p>
            <a:pPr marL="229021" lvl="1" indent="-229021">
              <a:spcBef>
                <a:spcPts val="601"/>
              </a:spcBef>
              <a:buFont typeface="+mj-lt"/>
              <a:buAutoNum type="arabicPeriod"/>
            </a:pPr>
            <a:r>
              <a:rPr lang="en-US" sz="1100" dirty="0">
                <a:solidFill>
                  <a:prstClr val="black"/>
                </a:solidFill>
              </a:rPr>
              <a:t>Reconsideration by the Independent Review Entity </a:t>
            </a:r>
          </a:p>
          <a:p>
            <a:pPr marL="229021" lvl="1" indent="-229021">
              <a:spcBef>
                <a:spcPts val="601"/>
              </a:spcBef>
              <a:buFont typeface="+mj-lt"/>
              <a:buAutoNum type="arabicPeriod"/>
            </a:pPr>
            <a:r>
              <a:rPr lang="en-US" sz="1100" dirty="0">
                <a:solidFill>
                  <a:prstClr val="black"/>
                </a:solidFill>
              </a:rPr>
              <a:t>Hearing with the Administrative Law Judge—the amount of your claim must meet a minimum dollar amount, a figure that’s updated yearly ($160 in 2017) </a:t>
            </a:r>
          </a:p>
          <a:p>
            <a:pPr marL="229021" lvl="1" indent="-229021">
              <a:spcBef>
                <a:spcPts val="601"/>
              </a:spcBef>
              <a:buFont typeface="+mj-lt"/>
              <a:buAutoNum type="arabicPeriod"/>
            </a:pPr>
            <a:r>
              <a:rPr lang="en-US" sz="1100" dirty="0">
                <a:solidFill>
                  <a:prstClr val="black"/>
                </a:solidFill>
              </a:rPr>
              <a:t>Review by the Medicare Appeals Council </a:t>
            </a:r>
          </a:p>
          <a:p>
            <a:pPr marL="229021" lvl="1" indent="-229021">
              <a:spcBef>
                <a:spcPts val="601"/>
              </a:spcBef>
              <a:buFont typeface="+mj-lt"/>
              <a:buAutoNum type="arabicPeriod"/>
              <a:defRPr/>
            </a:pPr>
            <a:r>
              <a:rPr lang="en-US" sz="1100" dirty="0">
                <a:solidFill>
                  <a:prstClr val="black"/>
                </a:solidFill>
              </a:rPr>
              <a:t>Review by a federal district court—to get a review by a federal court, the remaining amount in controversy of your case must meet a minimum dollar amount that’s updated yearly ($1,560 in 2017) </a:t>
            </a:r>
          </a:p>
          <a:p>
            <a:pPr defTabSz="916137">
              <a:spcBef>
                <a:spcPts val="601"/>
              </a:spcBef>
              <a:defRPr/>
            </a:pPr>
            <a:r>
              <a:rPr lang="en-US" sz="1100" dirty="0">
                <a:solidFill>
                  <a:prstClr val="black"/>
                </a:solidFill>
              </a:rPr>
              <a:t>For more information, visit </a:t>
            </a:r>
            <a:r>
              <a:rPr lang="en-US" u="sng" dirty="0">
                <a:hlinkClick r:id="rId3"/>
              </a:rPr>
              <a:t>CMS.gov/Medicare/Appeals-and-Grievances/MMCAG/</a:t>
            </a:r>
            <a:r>
              <a:rPr lang="en-US" dirty="0"/>
              <a:t>.</a:t>
            </a:r>
          </a:p>
          <a:p>
            <a:pPr>
              <a:spcBef>
                <a:spcPts val="601"/>
              </a:spcBef>
            </a:pPr>
            <a:r>
              <a:rPr lang="en-US" sz="1100" b="1" dirty="0">
                <a:solidFill>
                  <a:prstClr val="black"/>
                </a:solidFill>
              </a:rPr>
              <a:t>NOTE</a:t>
            </a:r>
            <a:r>
              <a:rPr lang="en-US" sz="1100" dirty="0">
                <a:solidFill>
                  <a:prstClr val="black"/>
                </a:solidFill>
              </a:rPr>
              <a:t>: See the Appendix for a full-size copy of the Part C (Medicare Advantage) appeals process and footnote charts. </a:t>
            </a:r>
            <a:endParaRPr lang="en-US" dirty="0"/>
          </a:p>
        </p:txBody>
      </p:sp>
    </p:spTree>
    <p:extLst>
      <p:ext uri="{BB962C8B-B14F-4D97-AF65-F5344CB8AC3E}">
        <p14:creationId xmlns:p14="http://schemas.microsoft.com/office/powerpoint/2010/main" val="3412255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4"/>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84994" name="Rectangle 5"/>
          <p:cNvSpPr>
            <a:spLocks noGrp="1" noChangeArrowheads="1"/>
          </p:cNvSpPr>
          <p:nvPr>
            <p:ph type="body" idx="1"/>
          </p:nvPr>
        </p:nvSpPr>
        <p:spPr bwMode="auto">
          <a:xfrm>
            <a:off x="702628" y="4423334"/>
            <a:ext cx="5621020" cy="4268438"/>
          </a:xfrm>
          <a:noFill/>
        </p:spPr>
        <p:txBody>
          <a:bodyPr wrap="square" lIns="92839" tIns="46418" rIns="92839" bIns="46418" numCol="1" anchor="t" anchorCtr="0" compatLnSpc="1">
            <a:prstTxWarp prst="textNoShape">
              <a:avLst/>
            </a:prstTxWarp>
            <a:normAutofit/>
          </a:bodyPr>
          <a:lstStyle/>
          <a:p>
            <a:pPr>
              <a:spcBef>
                <a:spcPts val="601"/>
              </a:spcBef>
            </a:pPr>
            <a:r>
              <a:rPr lang="en-US" dirty="0" smtClean="0"/>
              <a:t>You have certain appeal rights if you’re in a Medicare health plan. </a:t>
            </a:r>
          </a:p>
          <a:p>
            <a:pPr>
              <a:spcBef>
                <a:spcPts val="601"/>
              </a:spcBef>
            </a:pPr>
            <a:r>
              <a:rPr lang="en-US" dirty="0" smtClean="0"/>
              <a:t>You may want to call or write your plan and ask for a copy of your file. To </a:t>
            </a:r>
            <a:r>
              <a:rPr lang="en-US" dirty="0"/>
              <a:t>get the phone number or address of your </a:t>
            </a:r>
            <a:r>
              <a:rPr lang="en-US" dirty="0" smtClean="0"/>
              <a:t>plan, look at your “Evidence of Coverage,” or the notice you received that explained why you couldn’t get the coverage you requested. </a:t>
            </a:r>
          </a:p>
          <a:p>
            <a:pPr>
              <a:spcBef>
                <a:spcPts val="601"/>
              </a:spcBef>
            </a:pPr>
            <a:r>
              <a:rPr lang="en-US" dirty="0" smtClean="0"/>
              <a:t>The plan may charge you a fee for copying this information and sending it to you. Your plan should be able to give you an estimate of how much it will cost based on the number of pages contained in the file, plus normal mail delivery.</a:t>
            </a:r>
          </a:p>
        </p:txBody>
      </p:sp>
    </p:spTree>
    <p:extLst>
      <p:ext uri="{BB962C8B-B14F-4D97-AF65-F5344CB8AC3E}">
        <p14:creationId xmlns:p14="http://schemas.microsoft.com/office/powerpoint/2010/main" val="2958232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3" y="4427147"/>
            <a:ext cx="5575196" cy="4469736"/>
          </a:xfrm>
        </p:spPr>
        <p:txBody>
          <a:bodyPr/>
          <a:lstStyle/>
          <a:p>
            <a:pPr defTabSz="932313">
              <a:spcBef>
                <a:spcPts val="601"/>
              </a:spcBef>
              <a:spcAft>
                <a:spcPct val="0"/>
              </a:spcAft>
              <a:defRPr/>
            </a:pPr>
            <a:r>
              <a:rPr lang="en-US" dirty="0">
                <a:solidFill>
                  <a:prstClr val="black"/>
                </a:solidFill>
                <a:ea typeface="ＭＳ Ｐゴシック" pitchFamily="84" charset="-128"/>
              </a:rPr>
              <a:t>Lesson </a:t>
            </a:r>
            <a:r>
              <a:rPr lang="en-US" dirty="0" smtClean="0">
                <a:solidFill>
                  <a:prstClr val="black"/>
                </a:solidFill>
                <a:ea typeface="ＭＳ Ｐゴシック" pitchFamily="84" charset="-128"/>
              </a:rPr>
              <a:t>1, “Medicare </a:t>
            </a:r>
            <a:r>
              <a:rPr lang="en-US" dirty="0">
                <a:solidFill>
                  <a:prstClr val="black"/>
                </a:solidFill>
                <a:ea typeface="Arial" pitchFamily="84" charset="0"/>
                <a:cs typeface="Arial" pitchFamily="84" charset="0"/>
              </a:rPr>
              <a:t>Advantage (MA) Plan </a:t>
            </a:r>
            <a:r>
              <a:rPr lang="en-US" dirty="0" smtClean="0">
                <a:solidFill>
                  <a:prstClr val="black"/>
                </a:solidFill>
                <a:ea typeface="Arial" pitchFamily="84" charset="0"/>
                <a:cs typeface="Arial" pitchFamily="84" charset="0"/>
              </a:rPr>
              <a:t>Overview,”</a:t>
            </a:r>
            <a:r>
              <a:rPr lang="en-US" i="1" dirty="0" smtClean="0">
                <a:solidFill>
                  <a:prstClr val="black"/>
                </a:solidFill>
                <a:ea typeface="Arial" pitchFamily="84" charset="0"/>
                <a:cs typeface="Arial" pitchFamily="84" charset="0"/>
              </a:rPr>
              <a:t> </a:t>
            </a:r>
            <a:r>
              <a:rPr lang="en-US" dirty="0">
                <a:solidFill>
                  <a:prstClr val="black"/>
                </a:solidFill>
                <a:ea typeface="Arial" pitchFamily="84" charset="0"/>
                <a:cs typeface="Arial" pitchFamily="84" charset="0"/>
              </a:rPr>
              <a:t>will provide you </a:t>
            </a:r>
            <a:r>
              <a:rPr lang="en-US" dirty="0" smtClean="0">
                <a:solidFill>
                  <a:prstClr val="black"/>
                </a:solidFill>
                <a:ea typeface="Arial" pitchFamily="84" charset="0"/>
                <a:cs typeface="Arial" pitchFamily="84" charset="0"/>
              </a:rPr>
              <a:t>with the following information:</a:t>
            </a:r>
            <a:endParaRPr lang="en-US" dirty="0">
              <a:solidFill>
                <a:prstClr val="black"/>
              </a:solidFill>
              <a:ea typeface="Arial" pitchFamily="84" charset="0"/>
              <a:cs typeface="Arial" pitchFamily="84" charset="0"/>
            </a:endParaRPr>
          </a:p>
          <a:p>
            <a:pPr marL="186463" indent="-186463" defTabSz="932313">
              <a:spcBef>
                <a:spcPts val="601"/>
              </a:spcBef>
              <a:spcAft>
                <a:spcPct val="0"/>
              </a:spcAft>
              <a:buFont typeface="Wingdings" panose="05000000000000000000" pitchFamily="2" charset="2"/>
              <a:buChar char="§"/>
              <a:defRPr/>
            </a:pPr>
            <a:r>
              <a:rPr lang="en-US" dirty="0" smtClean="0">
                <a:solidFill>
                  <a:prstClr val="black"/>
                </a:solidFill>
                <a:ea typeface="Arial" pitchFamily="84" charset="0"/>
                <a:cs typeface="Arial" pitchFamily="84" charset="0"/>
              </a:rPr>
              <a:t>What’s an MA Plan?</a:t>
            </a:r>
            <a:endParaRPr lang="en-US" dirty="0">
              <a:solidFill>
                <a:prstClr val="black"/>
              </a:solidFill>
              <a:ea typeface="Arial" pitchFamily="84" charset="0"/>
              <a:cs typeface="Arial" pitchFamily="84" charset="0"/>
            </a:endParaRPr>
          </a:p>
          <a:p>
            <a:pPr marL="186463" indent="-186463" defTabSz="932313">
              <a:spcBef>
                <a:spcPts val="601"/>
              </a:spcBef>
              <a:spcAft>
                <a:spcPct val="0"/>
              </a:spcAft>
              <a:buFont typeface="Wingdings" panose="05000000000000000000" pitchFamily="2" charset="2"/>
              <a:buChar char="§"/>
              <a:defRPr/>
            </a:pPr>
            <a:r>
              <a:rPr lang="en-US" dirty="0">
                <a:solidFill>
                  <a:prstClr val="black"/>
                </a:solidFill>
                <a:ea typeface="Arial" pitchFamily="84" charset="0"/>
                <a:cs typeface="Arial" pitchFamily="84" charset="0"/>
              </a:rPr>
              <a:t>How </a:t>
            </a:r>
            <a:r>
              <a:rPr lang="en-US" dirty="0" smtClean="0">
                <a:solidFill>
                  <a:prstClr val="black"/>
                </a:solidFill>
                <a:ea typeface="Arial" pitchFamily="84" charset="0"/>
                <a:cs typeface="Arial" pitchFamily="84" charset="0"/>
              </a:rPr>
              <a:t>do MA Plans work?</a:t>
            </a:r>
            <a:endParaRPr lang="en-US" dirty="0">
              <a:solidFill>
                <a:prstClr val="black"/>
              </a:solidFill>
              <a:ea typeface="Arial" pitchFamily="84" charset="0"/>
              <a:cs typeface="Arial" pitchFamily="84" charset="0"/>
            </a:endParaRPr>
          </a:p>
          <a:p>
            <a:pPr marL="186463" indent="-186463" defTabSz="932313">
              <a:spcBef>
                <a:spcPts val="601"/>
              </a:spcBef>
              <a:spcAft>
                <a:spcPct val="0"/>
              </a:spcAft>
              <a:buFont typeface="Wingdings" panose="05000000000000000000" pitchFamily="2" charset="2"/>
              <a:buChar char="§"/>
              <a:defRPr/>
            </a:pPr>
            <a:r>
              <a:rPr lang="en-US" dirty="0">
                <a:solidFill>
                  <a:prstClr val="black"/>
                </a:solidFill>
                <a:ea typeface="Arial" pitchFamily="84" charset="0"/>
                <a:cs typeface="Arial" pitchFamily="84" charset="0"/>
              </a:rPr>
              <a:t>When you can join a plan or switch </a:t>
            </a:r>
            <a:r>
              <a:rPr lang="en-US" dirty="0" smtClean="0">
                <a:solidFill>
                  <a:prstClr val="black"/>
                </a:solidFill>
                <a:ea typeface="Arial" pitchFamily="84" charset="0"/>
                <a:cs typeface="Arial" pitchFamily="84" charset="0"/>
              </a:rPr>
              <a:t>plans</a:t>
            </a:r>
            <a:endParaRPr lang="en-US" dirty="0">
              <a:solidFill>
                <a:prstClr val="black"/>
              </a:solidFill>
              <a:ea typeface="Arial" pitchFamily="84" charset="0"/>
              <a:cs typeface="Arial" pitchFamily="84" charset="0"/>
            </a:endParaRPr>
          </a:p>
          <a:p>
            <a:pPr marL="186463" indent="-186463" defTabSz="932313">
              <a:spcBef>
                <a:spcPts val="601"/>
              </a:spcBef>
              <a:spcAft>
                <a:spcPct val="0"/>
              </a:spcAft>
              <a:buFont typeface="Wingdings" panose="05000000000000000000" pitchFamily="2" charset="2"/>
              <a:buChar char="§"/>
              <a:defRPr/>
            </a:pPr>
            <a:r>
              <a:rPr lang="en-US" dirty="0" smtClean="0">
                <a:solidFill>
                  <a:prstClr val="black"/>
                </a:solidFill>
                <a:ea typeface="Arial" pitchFamily="84" charset="0"/>
                <a:cs typeface="Arial" pitchFamily="84" charset="0"/>
              </a:rPr>
              <a:t>What are the types </a:t>
            </a:r>
            <a:r>
              <a:rPr lang="en-US" dirty="0">
                <a:solidFill>
                  <a:prstClr val="black"/>
                </a:solidFill>
                <a:ea typeface="Arial" pitchFamily="84" charset="0"/>
                <a:cs typeface="Arial" pitchFamily="84" charset="0"/>
              </a:rPr>
              <a:t>of </a:t>
            </a:r>
            <a:r>
              <a:rPr lang="en-US" dirty="0" smtClean="0">
                <a:solidFill>
                  <a:prstClr val="black"/>
                </a:solidFill>
                <a:ea typeface="Arial" pitchFamily="84" charset="0"/>
                <a:cs typeface="Arial" pitchFamily="84" charset="0"/>
              </a:rPr>
              <a:t>MA Plans?</a:t>
            </a:r>
            <a:endParaRPr lang="en-US" dirty="0">
              <a:solidFill>
                <a:prstClr val="black"/>
              </a:solidFill>
              <a:ea typeface="Arial" pitchFamily="84" charset="0"/>
              <a:cs typeface="Arial" pitchFamily="84" charset="0"/>
            </a:endParaRPr>
          </a:p>
          <a:p>
            <a:pPr>
              <a:spcBef>
                <a:spcPts val="610"/>
              </a:spcBef>
            </a:pPr>
            <a:endParaRPr lang="en-US" dirty="0"/>
          </a:p>
        </p:txBody>
      </p:sp>
    </p:spTree>
    <p:extLst>
      <p:ext uri="{BB962C8B-B14F-4D97-AF65-F5344CB8AC3E}">
        <p14:creationId xmlns:p14="http://schemas.microsoft.com/office/powerpoint/2010/main" val="22460904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6137">
              <a:spcBef>
                <a:spcPts val="601"/>
              </a:spcBef>
              <a:defRPr/>
            </a:pPr>
            <a:r>
              <a:rPr lang="en-US" dirty="0" smtClean="0"/>
              <a:t>Lesson 4 provides information on the following:</a:t>
            </a:r>
          </a:p>
          <a:p>
            <a:pPr marL="171776" indent="-171776">
              <a:spcBef>
                <a:spcPts val="601"/>
              </a:spcBef>
              <a:buFont typeface="Wingdings" panose="05000000000000000000" pitchFamily="2" charset="2"/>
              <a:buChar char="§"/>
            </a:pPr>
            <a:r>
              <a:rPr lang="en-US" dirty="0" smtClean="0"/>
              <a:t>Marketing and Disclosure</a:t>
            </a:r>
          </a:p>
          <a:p>
            <a:pPr marL="171776" indent="-171776">
              <a:spcBef>
                <a:spcPts val="601"/>
              </a:spcBef>
              <a:buFont typeface="Wingdings" panose="05000000000000000000" pitchFamily="2" charset="2"/>
              <a:buChar char="§"/>
            </a:pPr>
            <a:r>
              <a:rPr lang="en-US" dirty="0" smtClean="0"/>
              <a:t>Gifts</a:t>
            </a:r>
          </a:p>
          <a:p>
            <a:pPr marL="171776" indent="-171776">
              <a:spcBef>
                <a:spcPts val="601"/>
              </a:spcBef>
              <a:buFont typeface="Wingdings" panose="05000000000000000000" pitchFamily="2" charset="2"/>
              <a:buChar char="§"/>
            </a:pPr>
            <a:r>
              <a:rPr lang="en-US" dirty="0" smtClean="0"/>
              <a:t>Promotional Educational Activities</a:t>
            </a:r>
          </a:p>
          <a:p>
            <a:pPr marL="171776" indent="-171776">
              <a:spcBef>
                <a:spcPts val="601"/>
              </a:spcBef>
              <a:buFont typeface="Wingdings" panose="05000000000000000000" pitchFamily="2" charset="2"/>
              <a:buChar char="§"/>
            </a:pPr>
            <a:r>
              <a:rPr lang="en-US" dirty="0" smtClean="0"/>
              <a:t>Agents/Brokers</a:t>
            </a:r>
          </a:p>
          <a:p>
            <a:pPr marL="171776" indent="-171776">
              <a:spcBef>
                <a:spcPts val="601"/>
              </a:spcBef>
              <a:buFont typeface="Wingdings" panose="05000000000000000000" pitchFamily="2" charset="2"/>
              <a:buChar char="§"/>
            </a:pPr>
            <a:r>
              <a:rPr lang="en-US" dirty="0" smtClean="0"/>
              <a:t>Rewards and Incentives</a:t>
            </a:r>
          </a:p>
          <a:p>
            <a:pPr>
              <a:spcBef>
                <a:spcPts val="601"/>
              </a:spcBef>
            </a:pPr>
            <a:endParaRPr lang="en-US" dirty="0"/>
          </a:p>
        </p:txBody>
      </p:sp>
    </p:spTree>
    <p:extLst>
      <p:ext uri="{BB962C8B-B14F-4D97-AF65-F5344CB8AC3E}">
        <p14:creationId xmlns:p14="http://schemas.microsoft.com/office/powerpoint/2010/main" val="389986259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Slide Image Placeholder 1"/>
          <p:cNvSpPr>
            <a:spLocks noGrp="1" noRot="1" noChangeAspect="1"/>
          </p:cNvSpPr>
          <p:nvPr>
            <p:ph type="sldImg"/>
          </p:nvPr>
        </p:nvSpPr>
        <p:spPr bwMode="auto">
          <a:xfrm>
            <a:off x="1417638" y="1163638"/>
            <a:ext cx="4191000" cy="3143250"/>
          </a:xfrm>
          <a:noFill/>
          <a:ln>
            <a:solidFill>
              <a:srgbClr val="000000"/>
            </a:solidFill>
            <a:miter lim="800000"/>
            <a:headEnd/>
            <a:tailEnd/>
          </a:ln>
        </p:spPr>
      </p:sp>
      <p:sp>
        <p:nvSpPr>
          <p:cNvPr id="93186" name="Notes Placeholder 2"/>
          <p:cNvSpPr>
            <a:spLocks noGrp="1"/>
          </p:cNvSpPr>
          <p:nvPr>
            <p:ph type="body" idx="1"/>
          </p:nvPr>
        </p:nvSpPr>
        <p:spPr bwMode="auto">
          <a:xfrm>
            <a:off x="279400" y="4427147"/>
            <a:ext cx="6527799" cy="4547520"/>
          </a:xfrm>
          <a:noFill/>
        </p:spPr>
        <p:txBody>
          <a:bodyPr wrap="square" numCol="1" anchor="t" anchorCtr="0" compatLnSpc="1">
            <a:prstTxWarp prst="textNoShape">
              <a:avLst/>
            </a:prstTxWarp>
            <a:noAutofit/>
          </a:bodyPr>
          <a:lstStyle/>
          <a:p>
            <a:pPr marL="171757" lvl="1" indent="-171757">
              <a:lnSpc>
                <a:spcPct val="110000"/>
              </a:lnSpc>
              <a:spcBef>
                <a:spcPts val="600"/>
              </a:spcBef>
              <a:buFont typeface="Wingdings" pitchFamily="2" charset="2"/>
              <a:buChar char="§"/>
            </a:pPr>
            <a:r>
              <a:rPr lang="en-US" sz="1100" dirty="0">
                <a:solidFill>
                  <a:prstClr val="black"/>
                </a:solidFill>
                <a:ea typeface="Times New Roman" pitchFamily="84" charset="0"/>
                <a:cs typeface="Times New Roman" pitchFamily="84" charset="0"/>
              </a:rPr>
              <a:t>CMS reviews marketing materials, with the exception of those in Section 20 of the Medicare Marketing Guidelines (MMG). While not an exhaustive list, some examples of excluded materials include the following:</a:t>
            </a:r>
          </a:p>
          <a:p>
            <a:pPr marL="293148" lvl="1" indent="-119091">
              <a:lnSpc>
                <a:spcPct val="110000"/>
              </a:lnSpc>
              <a:spcBef>
                <a:spcPts val="600"/>
              </a:spcBef>
              <a:buFont typeface="Arial" panose="020B0604020202020204" pitchFamily="34" charset="0"/>
              <a:buChar char="•"/>
            </a:pPr>
            <a:r>
              <a:rPr lang="en-US" sz="1100" dirty="0">
                <a:solidFill>
                  <a:prstClr val="black"/>
                </a:solidFill>
                <a:ea typeface="Times New Roman" pitchFamily="84" charset="0"/>
                <a:cs typeface="Times New Roman" pitchFamily="84" charset="0"/>
              </a:rPr>
              <a:t>Certain member newsletters</a:t>
            </a:r>
          </a:p>
          <a:p>
            <a:pPr marL="293148" lvl="1" indent="-119091">
              <a:lnSpc>
                <a:spcPct val="110000"/>
              </a:lnSpc>
              <a:spcBef>
                <a:spcPts val="600"/>
              </a:spcBef>
              <a:buFont typeface="Arial" panose="020B0604020202020204" pitchFamily="34" charset="0"/>
              <a:buChar char="•"/>
            </a:pPr>
            <a:r>
              <a:rPr lang="en-US" sz="1100" dirty="0">
                <a:solidFill>
                  <a:prstClr val="black"/>
                </a:solidFill>
                <a:ea typeface="Times New Roman" pitchFamily="84" charset="0"/>
                <a:cs typeface="Times New Roman" pitchFamily="84" charset="0"/>
              </a:rPr>
              <a:t>Press releases — if benefit information is included, it must be submitted for review</a:t>
            </a:r>
          </a:p>
          <a:p>
            <a:pPr marL="293148" lvl="1" indent="-119091">
              <a:lnSpc>
                <a:spcPct val="110000"/>
              </a:lnSpc>
              <a:spcBef>
                <a:spcPts val="600"/>
              </a:spcBef>
              <a:buFont typeface="Arial" panose="020B0604020202020204" pitchFamily="34" charset="0"/>
              <a:buChar char="•"/>
            </a:pPr>
            <a:r>
              <a:rPr lang="en-US" sz="1100" dirty="0">
                <a:solidFill>
                  <a:prstClr val="black"/>
                </a:solidFill>
                <a:ea typeface="Times New Roman" pitchFamily="84" charset="0"/>
                <a:cs typeface="Times New Roman" pitchFamily="84" charset="0"/>
              </a:rPr>
              <a:t>Blank letterhead</a:t>
            </a:r>
          </a:p>
          <a:p>
            <a:pPr marL="293148" lvl="1" indent="-119091">
              <a:lnSpc>
                <a:spcPct val="110000"/>
              </a:lnSpc>
              <a:spcBef>
                <a:spcPts val="600"/>
              </a:spcBef>
              <a:buFont typeface="Arial" panose="020B0604020202020204" pitchFamily="34" charset="0"/>
              <a:buChar char="•"/>
            </a:pPr>
            <a:r>
              <a:rPr lang="en-US" sz="1100" dirty="0">
                <a:solidFill>
                  <a:prstClr val="black"/>
                </a:solidFill>
                <a:ea typeface="Times New Roman" pitchFamily="84" charset="0"/>
                <a:cs typeface="Times New Roman" pitchFamily="84" charset="0"/>
              </a:rPr>
              <a:t>Privacy notices </a:t>
            </a:r>
          </a:p>
          <a:p>
            <a:pPr marL="293148" lvl="1" indent="-119091">
              <a:lnSpc>
                <a:spcPct val="110000"/>
              </a:lnSpc>
              <a:spcBef>
                <a:spcPts val="600"/>
              </a:spcBef>
              <a:buFont typeface="Arial" panose="020B0604020202020204" pitchFamily="34" charset="0"/>
              <a:buChar char="•"/>
            </a:pPr>
            <a:r>
              <a:rPr lang="en-US" sz="1100" dirty="0">
                <a:solidFill>
                  <a:prstClr val="black"/>
                </a:solidFill>
                <a:ea typeface="Times New Roman" pitchFamily="84" charset="0"/>
                <a:cs typeface="Times New Roman" pitchFamily="84" charset="0"/>
              </a:rPr>
              <a:t>Ad hoc materials as defined in Appendix 1 of the MMG</a:t>
            </a:r>
          </a:p>
          <a:p>
            <a:pPr marL="171757" lvl="1" indent="-171757">
              <a:lnSpc>
                <a:spcPct val="110000"/>
              </a:lnSpc>
              <a:spcBef>
                <a:spcPts val="600"/>
              </a:spcBef>
              <a:buFont typeface="Wingdings" pitchFamily="2" charset="2"/>
              <a:buChar char="§"/>
            </a:pPr>
            <a:r>
              <a:rPr lang="en-US" sz="1100" dirty="0" smtClean="0">
                <a:solidFill>
                  <a:prstClr val="black"/>
                </a:solidFill>
                <a:ea typeface="Times New Roman" pitchFamily="84" charset="0"/>
                <a:cs typeface="Times New Roman" pitchFamily="84" charset="0"/>
              </a:rPr>
              <a:t>Although </a:t>
            </a:r>
            <a:r>
              <a:rPr lang="en-US" sz="1100" dirty="0">
                <a:solidFill>
                  <a:prstClr val="black"/>
                </a:solidFill>
                <a:ea typeface="Times New Roman" pitchFamily="84" charset="0"/>
                <a:cs typeface="Times New Roman" pitchFamily="84" charset="0"/>
              </a:rPr>
              <a:t>certain materials aren’t subject to the review and approval process that applies to marketing materials, plans must maintain materials and make them available at CMS’s request.</a:t>
            </a:r>
          </a:p>
          <a:p>
            <a:pPr marL="171757" lvl="1" indent="-171757">
              <a:lnSpc>
                <a:spcPct val="110000"/>
              </a:lnSpc>
              <a:spcBef>
                <a:spcPts val="600"/>
              </a:spcBef>
              <a:buFont typeface="Wingdings" pitchFamily="2" charset="2"/>
              <a:buChar char="§"/>
            </a:pPr>
            <a:r>
              <a:rPr lang="en-US" sz="1100" dirty="0">
                <a:solidFill>
                  <a:prstClr val="black"/>
                </a:solidFill>
                <a:ea typeface="Times New Roman" pitchFamily="84" charset="0"/>
                <a:cs typeface="Times New Roman" pitchFamily="84" charset="0"/>
              </a:rPr>
              <a:t>Medicare Advantage organizations and Prescription Drug Plan Sponsors must use standardized marketing material language and format, without modification (except where specified by CMS). Examples of standardized documents include, but aren’t limited to:</a:t>
            </a:r>
          </a:p>
          <a:p>
            <a:pPr marL="293148" lvl="1" indent="-119091">
              <a:lnSpc>
                <a:spcPct val="110000"/>
              </a:lnSpc>
              <a:spcBef>
                <a:spcPts val="600"/>
              </a:spcBef>
              <a:buFont typeface="Arial" panose="020B0604020202020204" pitchFamily="34" charset="0"/>
              <a:buChar char="•"/>
            </a:pPr>
            <a:r>
              <a:rPr lang="en-US" sz="1100" dirty="0"/>
              <a:t>Plan Annual Notice of Change (ANOC) </a:t>
            </a:r>
          </a:p>
          <a:p>
            <a:pPr marL="293148" lvl="1" indent="-119091">
              <a:lnSpc>
                <a:spcPct val="110000"/>
              </a:lnSpc>
              <a:spcBef>
                <a:spcPts val="600"/>
              </a:spcBef>
              <a:buFont typeface="Arial" panose="020B0604020202020204" pitchFamily="34" charset="0"/>
              <a:buChar char="•"/>
            </a:pPr>
            <a:r>
              <a:rPr lang="en-US" sz="1100" dirty="0">
                <a:solidFill>
                  <a:prstClr val="black"/>
                </a:solidFill>
                <a:ea typeface="Times New Roman" pitchFamily="84" charset="0"/>
                <a:cs typeface="Times New Roman" pitchFamily="84" charset="0"/>
              </a:rPr>
              <a:t>Evidence of Coverage (EOC)</a:t>
            </a:r>
          </a:p>
          <a:p>
            <a:pPr marL="171776" lvl="1" indent="-171776">
              <a:lnSpc>
                <a:spcPct val="110000"/>
              </a:lnSpc>
              <a:spcBef>
                <a:spcPts val="600"/>
              </a:spcBef>
              <a:buFont typeface="Wingdings" panose="05000000000000000000" pitchFamily="2" charset="2"/>
              <a:buChar char="§"/>
            </a:pPr>
            <a:r>
              <a:rPr lang="en-US" sz="1100" dirty="0">
                <a:solidFill>
                  <a:prstClr val="black"/>
                </a:solidFill>
                <a:ea typeface="Times New Roman" pitchFamily="84" charset="0"/>
                <a:cs typeface="Times New Roman" pitchFamily="84" charset="0"/>
              </a:rPr>
              <a:t>CMS also creates model materials, such as the provider and pharmacy directories. </a:t>
            </a:r>
          </a:p>
          <a:p>
            <a:pPr marL="0" lvl="1">
              <a:lnSpc>
                <a:spcPct val="110000"/>
              </a:lnSpc>
              <a:spcBef>
                <a:spcPts val="600"/>
              </a:spcBef>
            </a:pPr>
            <a:r>
              <a:rPr lang="en-US" sz="1100" dirty="0">
                <a:solidFill>
                  <a:prstClr val="black"/>
                </a:solidFill>
                <a:ea typeface="Times New Roman" pitchFamily="84" charset="0"/>
                <a:cs typeface="Times New Roman" pitchFamily="84" charset="0"/>
              </a:rPr>
              <a:t>For more information visit</a:t>
            </a:r>
            <a:r>
              <a:rPr lang="en-US" sz="1100" dirty="0">
                <a:solidFill>
                  <a:prstClr val="black"/>
                </a:solidFill>
              </a:rPr>
              <a:t> </a:t>
            </a:r>
            <a:r>
              <a:rPr lang="en-US" sz="1100" u="sng" dirty="0" smtClean="0">
                <a:solidFill>
                  <a:prstClr val="black"/>
                </a:solidFill>
                <a:hlinkClick r:id="rId3"/>
              </a:rPr>
              <a:t>CMS.gov/Medicare/Health-Plans/</a:t>
            </a:r>
            <a:r>
              <a:rPr lang="en-US" sz="1100" u="sng" dirty="0" err="1" smtClean="0">
                <a:solidFill>
                  <a:prstClr val="black"/>
                </a:solidFill>
                <a:hlinkClick r:id="rId3"/>
              </a:rPr>
              <a:t>ManagedCareMarketing</a:t>
            </a:r>
            <a:r>
              <a:rPr lang="en-US" sz="1100" u="sng" dirty="0" smtClean="0">
                <a:solidFill>
                  <a:prstClr val="black"/>
                </a:solidFill>
                <a:hlinkClick r:id="rId3"/>
              </a:rPr>
              <a:t>/Downloads/2017MedicareMarketingGuidelines2.pdf</a:t>
            </a:r>
            <a:r>
              <a:rPr lang="en-US" sz="1100" dirty="0" smtClean="0">
                <a:solidFill>
                  <a:prstClr val="black"/>
                </a:solidFill>
                <a:cs typeface="Times New Roman" pitchFamily="84" charset="0"/>
              </a:rPr>
              <a:t> and, also </a:t>
            </a:r>
            <a:r>
              <a:rPr lang="en-US" sz="1100" dirty="0" smtClean="0">
                <a:solidFill>
                  <a:prstClr val="black"/>
                </a:solidFill>
                <a:ea typeface="Times New Roman" pitchFamily="84" charset="0"/>
                <a:cs typeface="Times New Roman" pitchFamily="84" charset="0"/>
              </a:rPr>
              <a:t>see </a:t>
            </a:r>
            <a:r>
              <a:rPr lang="en-US" sz="1100" dirty="0">
                <a:solidFill>
                  <a:prstClr val="black"/>
                </a:solidFill>
                <a:ea typeface="Times New Roman" pitchFamily="84" charset="0"/>
                <a:cs typeface="Times New Roman" pitchFamily="84" charset="0"/>
              </a:rPr>
              <a:t>the resources slide at the end of this presentation for </a:t>
            </a:r>
            <a:r>
              <a:rPr lang="en-US" sz="1100" dirty="0" smtClean="0">
                <a:solidFill>
                  <a:prstClr val="black"/>
                </a:solidFill>
                <a:ea typeface="Times New Roman" pitchFamily="84" charset="0"/>
                <a:cs typeface="Times New Roman" pitchFamily="84" charset="0"/>
              </a:rPr>
              <a:t>the </a:t>
            </a:r>
            <a:r>
              <a:rPr lang="en-US" sz="1100" dirty="0">
                <a:solidFill>
                  <a:prstClr val="black"/>
                </a:solidFill>
                <a:ea typeface="Times New Roman" pitchFamily="84" charset="0"/>
                <a:cs typeface="Times New Roman" pitchFamily="84" charset="0"/>
              </a:rPr>
              <a:t>link to the MMG.</a:t>
            </a:r>
          </a:p>
        </p:txBody>
      </p:sp>
    </p:spTree>
    <p:extLst>
      <p:ext uri="{BB962C8B-B14F-4D97-AF65-F5344CB8AC3E}">
        <p14:creationId xmlns:p14="http://schemas.microsoft.com/office/powerpoint/2010/main" val="222016293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Image Placeholder 1"/>
          <p:cNvSpPr>
            <a:spLocks noGrp="1" noRot="1" noChangeAspect="1"/>
          </p:cNvSpPr>
          <p:nvPr>
            <p:ph type="sldImg"/>
          </p:nvPr>
        </p:nvSpPr>
        <p:spPr bwMode="auto">
          <a:xfrm>
            <a:off x="1417638" y="1163638"/>
            <a:ext cx="4191000" cy="3143250"/>
          </a:xfrm>
          <a:noFill/>
          <a:ln>
            <a:solidFill>
              <a:srgbClr val="000000"/>
            </a:solidFill>
            <a:miter lim="800000"/>
            <a:headEnd/>
            <a:tailEnd/>
          </a:ln>
        </p:spPr>
      </p:sp>
      <p:sp>
        <p:nvSpPr>
          <p:cNvPr id="95234" name="Notes Placeholder 2"/>
          <p:cNvSpPr>
            <a:spLocks noGrp="1"/>
          </p:cNvSpPr>
          <p:nvPr>
            <p:ph type="body" idx="1"/>
          </p:nvPr>
        </p:nvSpPr>
        <p:spPr bwMode="auto">
          <a:xfrm>
            <a:off x="801912" y="4423337"/>
            <a:ext cx="5521736" cy="4189912"/>
          </a:xfrm>
          <a:noFill/>
        </p:spPr>
        <p:txBody>
          <a:bodyPr wrap="square" numCol="1" anchor="t" anchorCtr="0" compatLnSpc="1">
            <a:prstTxWarp prst="textNoShape">
              <a:avLst/>
            </a:prstTxWarp>
            <a:normAutofit/>
          </a:bodyPr>
          <a:lstStyle/>
          <a:p>
            <a:pPr defTabSz="881872">
              <a:spcBef>
                <a:spcPts val="601"/>
              </a:spcBef>
              <a:defRPr/>
            </a:pPr>
            <a:r>
              <a:rPr lang="en-US" dirty="0" smtClean="0">
                <a:solidFill>
                  <a:prstClr val="black"/>
                </a:solidFill>
              </a:rPr>
              <a:t>Marketing for the upcoming plan year may not occur before October 1. Plan sponsors must stop current year marketing activities to existing people with Medicare once they begin marketing the plan benefits for the new contract year.</a:t>
            </a:r>
          </a:p>
          <a:p>
            <a:pPr defTabSz="881872">
              <a:spcBef>
                <a:spcPts val="601"/>
              </a:spcBef>
              <a:defRPr/>
            </a:pPr>
            <a:r>
              <a:rPr lang="en-US" dirty="0" smtClean="0">
                <a:solidFill>
                  <a:prstClr val="black"/>
                </a:solidFill>
              </a:rPr>
              <a:t>Medicare Advantage (MA), Medicare Advantage with Prescription Drug (MA-PD), and Prescription Drug Plans (PDPs) get plan star ratings from CMS. Many individual performance measurements are used to determine the CMS overall star rating. When referencing a plan’s ratings in marketing materials </a:t>
            </a:r>
          </a:p>
          <a:p>
            <a:pPr marL="175040" indent="-175040" defTabSz="881872">
              <a:spcBef>
                <a:spcPts val="601"/>
              </a:spcBef>
              <a:buFont typeface="Wingdings" panose="05000000000000000000" pitchFamily="2" charset="2"/>
              <a:buChar char="§"/>
              <a:defRPr/>
            </a:pPr>
            <a:r>
              <a:rPr lang="en-US" dirty="0" smtClean="0">
                <a:solidFill>
                  <a:prstClr val="black"/>
                </a:solidFill>
              </a:rPr>
              <a:t>Individual measures may be marketed </a:t>
            </a:r>
            <a:r>
              <a:rPr lang="en-US" dirty="0" smtClean="0"/>
              <a:t>only with </a:t>
            </a:r>
            <a:r>
              <a:rPr lang="en-US" dirty="0"/>
              <a:t>the overall star rating. </a:t>
            </a:r>
            <a:r>
              <a:rPr lang="en-US" dirty="0" smtClean="0"/>
              <a:t>The overall </a:t>
            </a:r>
            <a:r>
              <a:rPr lang="en-US" dirty="0"/>
              <a:t>star rating must </a:t>
            </a:r>
            <a:r>
              <a:rPr lang="en-US" dirty="0" smtClean="0"/>
              <a:t>get </a:t>
            </a:r>
            <a:r>
              <a:rPr lang="en-US" dirty="0"/>
              <a:t>equal prominence as individual measure(s) being marketed</a:t>
            </a:r>
            <a:r>
              <a:rPr lang="en-US" dirty="0" smtClean="0"/>
              <a:t>.</a:t>
            </a:r>
            <a:r>
              <a:rPr lang="en-US" dirty="0" smtClean="0">
                <a:solidFill>
                  <a:prstClr val="black"/>
                </a:solidFill>
              </a:rPr>
              <a:t> </a:t>
            </a:r>
          </a:p>
          <a:p>
            <a:pPr marL="175040" indent="-175040" defTabSz="881872">
              <a:spcBef>
                <a:spcPts val="601"/>
              </a:spcBef>
              <a:buFont typeface="Wingdings" panose="05000000000000000000" pitchFamily="2" charset="2"/>
              <a:buChar char="§"/>
              <a:defRPr/>
            </a:pPr>
            <a:r>
              <a:rPr lang="en-US" dirty="0" smtClean="0">
                <a:solidFill>
                  <a:prstClr val="black"/>
                </a:solidFill>
              </a:rPr>
              <a:t>Medicare Health Plans and Part D sponsors that have a Low Performance Icon (LPI) due to a low Part C (MA Plan) or Part D (PDPs) rating may not try to refute or discredit their LPI status by only showcasing a higher overall star rating. Any communications in reference to the LPI status must state what the status means. </a:t>
            </a:r>
          </a:p>
          <a:p>
            <a:pPr defTabSz="881872">
              <a:spcBef>
                <a:spcPts val="601"/>
              </a:spcBef>
              <a:defRPr/>
            </a:pPr>
            <a:r>
              <a:rPr lang="en-US" b="1" dirty="0" smtClean="0">
                <a:solidFill>
                  <a:prstClr val="black"/>
                </a:solidFill>
              </a:rPr>
              <a:t>NOTE</a:t>
            </a:r>
            <a:r>
              <a:rPr lang="en-US" dirty="0" smtClean="0">
                <a:solidFill>
                  <a:prstClr val="black"/>
                </a:solidFill>
              </a:rPr>
              <a:t>: A contract that gets less than 3 stars for its Part C or Part D summary rating for at least the last 3 years (i.e., rated 2.5 or fewer stars for the 2014, 2015, and 2016 plan ratings for Part C or Part D)</a:t>
            </a:r>
            <a:r>
              <a:rPr lang="en-US" baseline="0" dirty="0" smtClean="0">
                <a:solidFill>
                  <a:prstClr val="black"/>
                </a:solidFill>
              </a:rPr>
              <a:t> </a:t>
            </a:r>
            <a:r>
              <a:rPr lang="en-US" dirty="0" smtClean="0">
                <a:solidFill>
                  <a:prstClr val="black"/>
                </a:solidFill>
              </a:rPr>
              <a:t>will be marked with the above icon on Medicare Plan</a:t>
            </a:r>
            <a:r>
              <a:rPr lang="en-US" baseline="0" dirty="0" smtClean="0">
                <a:solidFill>
                  <a:prstClr val="black"/>
                </a:solidFill>
              </a:rPr>
              <a:t> Finder. </a:t>
            </a:r>
            <a:endParaRPr lang="en-US" dirty="0" smtClean="0">
              <a:solidFill>
                <a:prstClr val="black"/>
              </a:solidFill>
            </a:endParaRPr>
          </a:p>
        </p:txBody>
      </p:sp>
    </p:spTree>
    <p:extLst>
      <p:ext uri="{BB962C8B-B14F-4D97-AF65-F5344CB8AC3E}">
        <p14:creationId xmlns:p14="http://schemas.microsoft.com/office/powerpoint/2010/main" val="351337423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97282" name="Rectangle 3"/>
          <p:cNvSpPr>
            <a:spLocks noGrp="1" noChangeArrowheads="1"/>
          </p:cNvSpPr>
          <p:nvPr>
            <p:ph type="body" idx="1"/>
          </p:nvPr>
        </p:nvSpPr>
        <p:spPr bwMode="auto">
          <a:xfrm>
            <a:off x="702631" y="4427147"/>
            <a:ext cx="5789036" cy="4579808"/>
          </a:xfrm>
          <a:noFill/>
        </p:spPr>
        <p:txBody>
          <a:bodyPr wrap="square" numCol="1" anchor="t" anchorCtr="0" compatLnSpc="1">
            <a:prstTxWarp prst="textNoShape">
              <a:avLst/>
            </a:prstTxWarp>
            <a:normAutofit/>
          </a:bodyPr>
          <a:lstStyle/>
          <a:p>
            <a:pPr>
              <a:lnSpc>
                <a:spcPct val="95000"/>
              </a:lnSpc>
              <a:spcBef>
                <a:spcPts val="401"/>
              </a:spcBef>
            </a:pPr>
            <a:r>
              <a:rPr lang="en-US" dirty="0" smtClean="0"/>
              <a:t>To ensure that enrollees receive comprehensive plan information regarding their health care options, the Centers for Medicare &amp; Medicaid Services (CMS) requires Medicare Advantage and Prescription Drug Plan (PDP) organizations to disclose certain plan information both at the time of enrollment and at least annually, 15 days before the Open Enrollment Period. </a:t>
            </a:r>
          </a:p>
          <a:p>
            <a:pPr marL="175040" indent="-175040">
              <a:lnSpc>
                <a:spcPct val="95000"/>
              </a:lnSpc>
              <a:spcBef>
                <a:spcPts val="401"/>
              </a:spcBef>
              <a:buFont typeface="Wingdings" panose="05000000000000000000" pitchFamily="2" charset="2"/>
              <a:buChar char="§"/>
            </a:pPr>
            <a:r>
              <a:rPr lang="en-US" dirty="0" smtClean="0"/>
              <a:t>This requirement includes the annual dissemination of the following that members must get no later than September 30 each year: </a:t>
            </a:r>
          </a:p>
          <a:p>
            <a:pPr marL="291732" indent="-116693">
              <a:lnSpc>
                <a:spcPct val="95000"/>
              </a:lnSpc>
              <a:spcBef>
                <a:spcPts val="401"/>
              </a:spcBef>
              <a:buFont typeface="Arial" panose="020B0604020202020204" pitchFamily="34" charset="0"/>
              <a:buChar char="•"/>
            </a:pPr>
            <a:r>
              <a:rPr lang="en-US" dirty="0" smtClean="0"/>
              <a:t>Standardized Annual Notice of Change and Evidence of Coverage as applicable.</a:t>
            </a:r>
          </a:p>
          <a:p>
            <a:pPr marL="291732" indent="-116693">
              <a:lnSpc>
                <a:spcPct val="95000"/>
              </a:lnSpc>
              <a:spcBef>
                <a:spcPts val="401"/>
              </a:spcBef>
              <a:buFont typeface="Arial" panose="020B0604020202020204" pitchFamily="34" charset="0"/>
              <a:buChar char="•"/>
            </a:pPr>
            <a:r>
              <a:rPr lang="en-US" dirty="0"/>
              <a:t>Low Income Subsidy (LIS) rider. This comes from the plan if someone qualifies for Extra Help and tells them how much help they’ll get next year </a:t>
            </a:r>
            <a:r>
              <a:rPr lang="en-US" dirty="0" smtClean="0"/>
              <a:t>with their </a:t>
            </a:r>
            <a:r>
              <a:rPr lang="en-US" dirty="0"/>
              <a:t>drug plan premium, deductible, and copayments</a:t>
            </a:r>
            <a:r>
              <a:rPr lang="en-US" dirty="0" smtClean="0"/>
              <a:t>.</a:t>
            </a:r>
          </a:p>
          <a:p>
            <a:pPr marL="291732" indent="-116693">
              <a:lnSpc>
                <a:spcPct val="95000"/>
              </a:lnSpc>
              <a:spcBef>
                <a:spcPts val="401"/>
              </a:spcBef>
              <a:buFont typeface="Arial" panose="020B0604020202020204" pitchFamily="34" charset="0"/>
              <a:buChar char="•"/>
            </a:pPr>
            <a:r>
              <a:rPr lang="en-US" dirty="0" smtClean="0"/>
              <a:t>Comprehensive formulary or abridged formulary including information on how the beneficiary can obtain a complete formulary (Part D sponsors only).</a:t>
            </a:r>
          </a:p>
          <a:p>
            <a:pPr marL="291732" indent="-116693">
              <a:lnSpc>
                <a:spcPct val="95000"/>
              </a:lnSpc>
              <a:spcBef>
                <a:spcPts val="401"/>
              </a:spcBef>
              <a:buFont typeface="Arial" panose="020B0604020202020204" pitchFamily="34" charset="0"/>
              <a:buChar char="•"/>
            </a:pPr>
            <a:r>
              <a:rPr lang="en-US" dirty="0" smtClean="0"/>
              <a:t>Membership identification card (required only at the time of enrollment and as needed or required by plan sponsor post-enrollment).</a:t>
            </a:r>
          </a:p>
          <a:p>
            <a:pPr marL="175040" indent="-175040">
              <a:lnSpc>
                <a:spcPct val="95000"/>
              </a:lnSpc>
              <a:spcBef>
                <a:spcPts val="401"/>
              </a:spcBef>
              <a:buFont typeface="Wingdings" panose="05000000000000000000" pitchFamily="2" charset="2"/>
              <a:buChar char="§"/>
            </a:pPr>
            <a:r>
              <a:rPr lang="en-US" dirty="0" smtClean="0"/>
              <a:t>Must </a:t>
            </a:r>
            <a:r>
              <a:rPr lang="en-US" dirty="0"/>
              <a:t>provide the </a:t>
            </a:r>
            <a:r>
              <a:rPr lang="en-US" dirty="0" smtClean="0"/>
              <a:t>hard copy </a:t>
            </a:r>
            <a:r>
              <a:rPr lang="en-US" dirty="0"/>
              <a:t>directories </a:t>
            </a:r>
            <a:r>
              <a:rPr lang="en-US" dirty="0" smtClean="0"/>
              <a:t>for the following, or </a:t>
            </a:r>
            <a:r>
              <a:rPr lang="en-US" dirty="0"/>
              <a:t>a notice describing where they can be found online together with how to request a </a:t>
            </a:r>
            <a:r>
              <a:rPr lang="en-US" dirty="0" smtClean="0"/>
              <a:t>hard copy</a:t>
            </a:r>
            <a:r>
              <a:rPr lang="en-US" dirty="0"/>
              <a:t>. </a:t>
            </a:r>
          </a:p>
          <a:p>
            <a:pPr marL="291732" indent="-116693">
              <a:lnSpc>
                <a:spcPct val="95000"/>
              </a:lnSpc>
              <a:spcBef>
                <a:spcPts val="401"/>
              </a:spcBef>
              <a:buFont typeface="Arial" panose="020B0604020202020204" pitchFamily="34" charset="0"/>
              <a:buChar char="•"/>
            </a:pPr>
            <a:r>
              <a:rPr lang="en-US" dirty="0" smtClean="0"/>
              <a:t>Pharmacy directory (for all plan sponsors offering a Part D benefit).</a:t>
            </a:r>
          </a:p>
          <a:p>
            <a:pPr marL="291732" indent="-116693">
              <a:lnSpc>
                <a:spcPct val="95000"/>
              </a:lnSpc>
              <a:spcBef>
                <a:spcPts val="401"/>
              </a:spcBef>
              <a:buFont typeface="Arial" panose="020B0604020202020204" pitchFamily="34" charset="0"/>
              <a:buChar char="•"/>
            </a:pPr>
            <a:r>
              <a:rPr lang="en-US" dirty="0" smtClean="0"/>
              <a:t>Provider directory (for all plan types except PDPs).</a:t>
            </a:r>
          </a:p>
          <a:p>
            <a:pPr marL="175040" indent="-175040">
              <a:lnSpc>
                <a:spcPct val="95000"/>
              </a:lnSpc>
              <a:spcBef>
                <a:spcPts val="401"/>
              </a:spcBef>
              <a:buFont typeface="Wingdings" panose="05000000000000000000" pitchFamily="2" charset="2"/>
              <a:buChar char="§"/>
            </a:pPr>
            <a:r>
              <a:rPr lang="en-US" dirty="0" smtClean="0"/>
              <a:t>Organizations are expected to provide required documents for new enrollees no later than 10 calendar days after getting CMS’s confirmation of enrollment, or by the last day of the month before to the effective date, whichever is later.</a:t>
            </a:r>
          </a:p>
        </p:txBody>
      </p:sp>
    </p:spTree>
    <p:extLst>
      <p:ext uri="{BB962C8B-B14F-4D97-AF65-F5344CB8AC3E}">
        <p14:creationId xmlns:p14="http://schemas.microsoft.com/office/powerpoint/2010/main" val="330282322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99330" name="Rectangle 3"/>
          <p:cNvSpPr>
            <a:spLocks noGrp="1" noChangeArrowheads="1"/>
          </p:cNvSpPr>
          <p:nvPr>
            <p:ph type="body" idx="1"/>
          </p:nvPr>
        </p:nvSpPr>
        <p:spPr bwMode="auto">
          <a:xfrm>
            <a:off x="702628" y="4423334"/>
            <a:ext cx="5621020" cy="4268438"/>
          </a:xfrm>
          <a:noFill/>
        </p:spPr>
        <p:txBody>
          <a:bodyPr wrap="square" numCol="1" anchor="t" anchorCtr="0" compatLnSpc="1">
            <a:prstTxWarp prst="textNoShape">
              <a:avLst/>
            </a:prstTxWarp>
            <a:normAutofit/>
          </a:bodyPr>
          <a:lstStyle/>
          <a:p>
            <a:pPr marL="0" lvl="1">
              <a:spcBef>
                <a:spcPts val="601"/>
              </a:spcBef>
            </a:pPr>
            <a:r>
              <a:rPr lang="en-US" dirty="0" smtClean="0"/>
              <a:t>Organizations can offer gifts without discrimination to potential enrollees as long as such gifts are of nominal value and are provided whether or not the individual enrolls in the plan. The Centers for Medicare &amp; Medicaid Services currently defines nominal value in the Medicare Marketing Guidelines (MMG), Section 70.1, as an item worth $15 or less, based on the fair market value of the item. There’s a maximum aggregate of $75 per person, per year. Nominal gifts may not be in the form of cash or other monetary rebates</a:t>
            </a:r>
            <a:r>
              <a:rPr lang="en-US" dirty="0"/>
              <a:t>. Gift cards are acceptable, </a:t>
            </a:r>
            <a:r>
              <a:rPr lang="en-US" dirty="0" smtClean="0"/>
              <a:t>if they </a:t>
            </a:r>
            <a:r>
              <a:rPr lang="en-US" dirty="0"/>
              <a:t>can’t be converted into </a:t>
            </a:r>
            <a:r>
              <a:rPr lang="en-US" dirty="0" smtClean="0"/>
              <a:t>cash. </a:t>
            </a:r>
          </a:p>
          <a:p>
            <a:pPr>
              <a:spcBef>
                <a:spcPts val="601"/>
              </a:spcBef>
            </a:pPr>
            <a:r>
              <a:rPr lang="en-US" b="1" dirty="0"/>
              <a:t>NOTE: </a:t>
            </a:r>
            <a:r>
              <a:rPr lang="en-US" dirty="0"/>
              <a:t>For more information, see the link to the </a:t>
            </a:r>
            <a:r>
              <a:rPr lang="en-US" dirty="0" smtClean="0"/>
              <a:t>MMG </a:t>
            </a:r>
            <a:r>
              <a:rPr lang="en-US" dirty="0"/>
              <a:t>on the resources </a:t>
            </a:r>
            <a:r>
              <a:rPr lang="en-US" dirty="0" smtClean="0"/>
              <a:t>page near </a:t>
            </a:r>
            <a:r>
              <a:rPr lang="en-US" dirty="0"/>
              <a:t>the end of this presentation. </a:t>
            </a:r>
          </a:p>
          <a:p>
            <a:pPr>
              <a:spcBef>
                <a:spcPts val="601"/>
              </a:spcBef>
            </a:pPr>
            <a:endParaRPr lang="en-US" dirty="0" smtClean="0"/>
          </a:p>
        </p:txBody>
      </p:sp>
    </p:spTree>
    <p:extLst>
      <p:ext uri="{BB962C8B-B14F-4D97-AF65-F5344CB8AC3E}">
        <p14:creationId xmlns:p14="http://schemas.microsoft.com/office/powerpoint/2010/main" val="122892898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04451" name="Rectangle 3"/>
          <p:cNvSpPr>
            <a:spLocks noGrp="1" noChangeArrowheads="1"/>
          </p:cNvSpPr>
          <p:nvPr>
            <p:ph type="body" idx="1"/>
          </p:nvPr>
        </p:nvSpPr>
        <p:spPr bwMode="auto">
          <a:xfrm>
            <a:off x="294865" y="4427148"/>
            <a:ext cx="6502958" cy="4662496"/>
          </a:xfrm>
        </p:spPr>
        <p:txBody>
          <a:bodyPr wrap="square" numCol="1" anchor="t" anchorCtr="0" compatLnSpc="1">
            <a:prstTxWarp prst="textNoShape">
              <a:avLst/>
            </a:prstTxWarp>
            <a:noAutofit/>
          </a:bodyPr>
          <a:lstStyle/>
          <a:p>
            <a:pPr>
              <a:spcBef>
                <a:spcPts val="601"/>
              </a:spcBef>
            </a:pPr>
            <a:r>
              <a:rPr lang="en-US" sz="1100" dirty="0">
                <a:latin typeface="Calibri" panose="020F0502020204030204" pitchFamily="34" charset="0"/>
                <a:cs typeface="Calibri" panose="020F0502020204030204" pitchFamily="34" charset="0"/>
              </a:rPr>
              <a:t>Medicare health plans and Part D (Medicare prescription drug coverage) sponsors may not initiate separate electronic or direct contact with a person with Medicare unless they have agreed to get this communication. For example, on social media websites, such as Facebook and Twitter, if a person with Medicare comments or likes a plan/Part D sponsor on the site, that doesn’t give permission to directly contact. </a:t>
            </a:r>
          </a:p>
          <a:p>
            <a:pPr>
              <a:spcBef>
                <a:spcPts val="601"/>
              </a:spcBef>
            </a:pPr>
            <a:r>
              <a:rPr lang="en-US" sz="1100" dirty="0">
                <a:latin typeface="Calibri" panose="020F0502020204030204" pitchFamily="34" charset="0"/>
                <a:cs typeface="Calibri" panose="020F0502020204030204" pitchFamily="34" charset="0"/>
              </a:rPr>
              <a:t>The current prohibition on door-to-door solicitation extends to other instances of unsolicited contact that may occur outside of sales or educational events. Prohibited activities include, but aren’t limited to</a:t>
            </a:r>
          </a:p>
          <a:p>
            <a:pPr marL="186463" lvl="1" indent="-186463">
              <a:spcBef>
                <a:spcPts val="601"/>
              </a:spcBef>
              <a:buFont typeface="Wingdings" pitchFamily="2" charset="2"/>
              <a:buChar char="§"/>
            </a:pPr>
            <a:r>
              <a:rPr lang="en-US" sz="1100" dirty="0">
                <a:latin typeface="Calibri" panose="020F0502020204030204" pitchFamily="34" charset="0"/>
                <a:cs typeface="Calibri" panose="020F0502020204030204" pitchFamily="34" charset="0"/>
              </a:rPr>
              <a:t>Outbound marketing calls, unless the beneficiary requested the call </a:t>
            </a:r>
          </a:p>
          <a:p>
            <a:pPr marL="186463" lvl="1" indent="-186463">
              <a:spcBef>
                <a:spcPts val="601"/>
              </a:spcBef>
              <a:buFont typeface="Wingdings" pitchFamily="2" charset="2"/>
              <a:buChar char="§"/>
            </a:pPr>
            <a:r>
              <a:rPr lang="en-US" sz="1100" dirty="0">
                <a:latin typeface="Calibri" panose="020F0502020204030204" pitchFamily="34" charset="0"/>
                <a:cs typeface="Calibri" panose="020F0502020204030204" pitchFamily="34" charset="0"/>
              </a:rPr>
              <a:t>Calls to former members who have disenrolled, or to current members who are in the process of voluntarily disenrolling, in market plans or products </a:t>
            </a:r>
          </a:p>
          <a:p>
            <a:pPr marL="186463" lvl="1" indent="-186463">
              <a:spcBef>
                <a:spcPts val="601"/>
              </a:spcBef>
              <a:buFont typeface="Wingdings" pitchFamily="2" charset="2"/>
              <a:buChar char="§"/>
            </a:pPr>
            <a:r>
              <a:rPr lang="en-US" sz="1100" dirty="0">
                <a:latin typeface="Calibri" panose="020F0502020204030204" pitchFamily="34" charset="0"/>
                <a:cs typeface="Calibri" panose="020F0502020204030204" pitchFamily="34" charset="0"/>
              </a:rPr>
              <a:t>Calls to people with Medicare to confirm receipt of mailed information </a:t>
            </a:r>
          </a:p>
          <a:p>
            <a:pPr marL="186463" lvl="1" indent="-186463">
              <a:spcBef>
                <a:spcPts val="601"/>
              </a:spcBef>
              <a:buFont typeface="Wingdings" pitchFamily="2" charset="2"/>
              <a:buChar char="§"/>
            </a:pPr>
            <a:r>
              <a:rPr lang="en-US" sz="1100" dirty="0">
                <a:latin typeface="Calibri" panose="020F0502020204030204" pitchFamily="34" charset="0"/>
                <a:cs typeface="Calibri" panose="020F0502020204030204" pitchFamily="34" charset="0"/>
              </a:rPr>
              <a:t>Calls to people with Medicare to confirm acceptance of appointments made by third parties or independent agents</a:t>
            </a:r>
          </a:p>
          <a:p>
            <a:pPr marL="186463" lvl="1" indent="-186463">
              <a:spcBef>
                <a:spcPts val="601"/>
              </a:spcBef>
              <a:buFont typeface="Wingdings" pitchFamily="2" charset="2"/>
              <a:buChar char="§"/>
            </a:pPr>
            <a:r>
              <a:rPr lang="en-US" sz="1100" dirty="0">
                <a:latin typeface="Calibri" panose="020F0502020204030204" pitchFamily="34" charset="0"/>
                <a:cs typeface="Calibri" panose="020F0502020204030204" pitchFamily="34" charset="0"/>
              </a:rPr>
              <a:t>Soliciting to people with Medicare when held in common areas (e.g., parking lots, hallways, sidewalks, etc.)</a:t>
            </a:r>
          </a:p>
          <a:p>
            <a:pPr marL="0" lvl="1">
              <a:spcBef>
                <a:spcPts val="601"/>
              </a:spcBef>
            </a:pPr>
            <a:r>
              <a:rPr lang="en-US" sz="1100" b="1" dirty="0"/>
              <a:t>NOTE: </a:t>
            </a:r>
            <a:r>
              <a:rPr lang="en-US" sz="1100" dirty="0"/>
              <a:t>These marketing prohibitions don’t include conventional mail or other print media</a:t>
            </a:r>
          </a:p>
          <a:p>
            <a:pPr>
              <a:spcBef>
                <a:spcPts val="601"/>
              </a:spcBef>
            </a:pPr>
            <a:r>
              <a:rPr lang="en-US" sz="1100" dirty="0">
                <a:latin typeface="Calibri" panose="020F0502020204030204" pitchFamily="34" charset="0"/>
                <a:cs typeface="Calibri" panose="020F0502020204030204" pitchFamily="34" charset="0"/>
              </a:rPr>
              <a:t>Organizations may do the following:</a:t>
            </a:r>
          </a:p>
          <a:p>
            <a:pPr marL="186688" lvl="1" indent="-186688">
              <a:spcBef>
                <a:spcPts val="601"/>
              </a:spcBef>
              <a:buFont typeface="Wingdings" panose="05000000000000000000" pitchFamily="2" charset="2"/>
              <a:buChar char="§"/>
            </a:pPr>
            <a:r>
              <a:rPr lang="en-US" sz="1100" dirty="0">
                <a:latin typeface="Calibri" panose="020F0502020204030204" pitchFamily="34" charset="0"/>
                <a:cs typeface="Calibri" panose="020F0502020204030204" pitchFamily="34" charset="0"/>
              </a:rPr>
              <a:t>Make outbound calls to existing members to conduct normal business related to enrollment in the plan </a:t>
            </a:r>
          </a:p>
          <a:p>
            <a:pPr marL="186688" lvl="1" indent="-186688">
              <a:spcBef>
                <a:spcPts val="601"/>
              </a:spcBef>
              <a:buFont typeface="Wingdings" panose="05000000000000000000" pitchFamily="2" charset="2"/>
              <a:buChar char="§"/>
            </a:pPr>
            <a:r>
              <a:rPr lang="en-US" sz="1100" dirty="0">
                <a:latin typeface="Calibri" panose="020F0502020204030204" pitchFamily="34" charset="0"/>
                <a:cs typeface="Calibri" panose="020F0502020204030204" pitchFamily="34" charset="0"/>
              </a:rPr>
              <a:t>Call former members after the disenrollment effective date to conduct a disenrollment survey for quality improvement purposes </a:t>
            </a:r>
          </a:p>
          <a:p>
            <a:pPr marL="186688" lvl="1" indent="-186688">
              <a:spcBef>
                <a:spcPts val="601"/>
              </a:spcBef>
              <a:buFont typeface="Wingdings" panose="05000000000000000000" pitchFamily="2" charset="2"/>
              <a:buChar char="§"/>
              <a:tabLst>
                <a:tab pos="932313" algn="l"/>
              </a:tabLst>
            </a:pPr>
            <a:r>
              <a:rPr lang="en-US" sz="1100" dirty="0">
                <a:solidFill>
                  <a:srgbClr val="000000"/>
                </a:solidFill>
                <a:latin typeface="Calibri" panose="020F0502020204030204" pitchFamily="34" charset="0"/>
                <a:ea typeface="MS PGothic"/>
                <a:cs typeface="Calibri" panose="020F0502020204030204" pitchFamily="34" charset="0"/>
              </a:rPr>
              <a:t>Contact their members who are eligible for Extra Help, call people with Medicare (with CMS Regional Office approval), and contact people with Medicare who have expressly given permission for a plan or sales agent to contact them (e.g., completing a business reply card)</a:t>
            </a:r>
            <a:endParaRPr lang="en-US" sz="1100" dirty="0">
              <a:latin typeface="Arial" pitchFamily="84" charset="0"/>
            </a:endParaRPr>
          </a:p>
        </p:txBody>
      </p:sp>
    </p:spTree>
    <p:extLst>
      <p:ext uri="{BB962C8B-B14F-4D97-AF65-F5344CB8AC3E}">
        <p14:creationId xmlns:p14="http://schemas.microsoft.com/office/powerpoint/2010/main" val="130712544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03426" name="Rectangle 3"/>
          <p:cNvSpPr>
            <a:spLocks noGrp="1" noChangeArrowheads="1"/>
          </p:cNvSpPr>
          <p:nvPr>
            <p:ph type="body" idx="1"/>
          </p:nvPr>
        </p:nvSpPr>
        <p:spPr bwMode="auto">
          <a:xfrm>
            <a:off x="702628" y="4423334"/>
            <a:ext cx="5621020" cy="4268435"/>
          </a:xfrm>
          <a:noFill/>
        </p:spPr>
        <p:txBody>
          <a:bodyPr wrap="square" numCol="1" anchor="t" anchorCtr="0" compatLnSpc="1">
            <a:prstTxWarp prst="textNoShape">
              <a:avLst/>
            </a:prstTxWarp>
            <a:normAutofit/>
          </a:bodyPr>
          <a:lstStyle/>
          <a:p>
            <a:pPr>
              <a:spcBef>
                <a:spcPts val="601"/>
              </a:spcBef>
            </a:pPr>
            <a:r>
              <a:rPr lang="en-US" dirty="0">
                <a:ea typeface="ＭＳ Ｐゴシック" charset="-128"/>
                <a:cs typeface="ＭＳ Ｐゴシック"/>
              </a:rPr>
              <a:t>Marketing health </a:t>
            </a:r>
            <a:r>
              <a:rPr lang="en-US" dirty="0" smtClean="0">
                <a:ea typeface="ＭＳ Ｐゴシック" charset="-128"/>
                <a:cs typeface="ＭＳ Ｐゴシック"/>
              </a:rPr>
              <a:t>care-related </a:t>
            </a:r>
            <a:r>
              <a:rPr lang="en-US" dirty="0">
                <a:ea typeface="ＭＳ Ｐゴシック" charset="-128"/>
                <a:cs typeface="ＭＳ Ｐゴシック"/>
              </a:rPr>
              <a:t>products (such as annuities, life insurance, etc.) to prospective enrollees during any Medicare Advantage (MA) or Part D (Medicare prescription drug coverage) sales activity or presentation is considered cross-selling and is a prohibited activity. </a:t>
            </a:r>
          </a:p>
          <a:p>
            <a:pPr>
              <a:spcBef>
                <a:spcPts val="601"/>
              </a:spcBef>
            </a:pPr>
            <a:r>
              <a:rPr lang="en-US" dirty="0" smtClean="0">
                <a:ea typeface="ＭＳ Ｐゴシック" charset="-128"/>
                <a:cs typeface="ＭＳ Ｐゴシック"/>
              </a:rPr>
              <a:t>People with Medicare </a:t>
            </a:r>
            <a:r>
              <a:rPr lang="en-US" dirty="0">
                <a:ea typeface="ＭＳ Ｐゴシック" charset="-128"/>
                <a:cs typeface="ＭＳ Ｐゴシック"/>
              </a:rPr>
              <a:t>already face difficult decisions regarding Medicare coverage options and should be able to focus on Medicare options without </a:t>
            </a:r>
            <a:r>
              <a:rPr lang="en-US" dirty="0" smtClean="0">
                <a:ea typeface="ＭＳ Ｐゴシック" charset="-128"/>
                <a:cs typeface="ＭＳ Ｐゴシック"/>
              </a:rPr>
              <a:t>confusion. Plans should not imply that </a:t>
            </a:r>
            <a:r>
              <a:rPr lang="en-US" dirty="0">
                <a:ea typeface="ＭＳ Ｐゴシック" charset="-128"/>
                <a:cs typeface="ＭＳ Ｐゴシック"/>
              </a:rPr>
              <a:t>the health and the non-health products are a package. Plans may sell non-health-related products on inbound calls when a </a:t>
            </a:r>
            <a:r>
              <a:rPr lang="en-US" dirty="0" smtClean="0">
                <a:ea typeface="ＭＳ Ｐゴシック" charset="-128"/>
                <a:cs typeface="ＭＳ Ｐゴシック"/>
              </a:rPr>
              <a:t>person with Medicare </a:t>
            </a:r>
            <a:r>
              <a:rPr lang="en-US" dirty="0">
                <a:ea typeface="ＭＳ Ｐゴシック" charset="-128"/>
                <a:cs typeface="ＭＳ Ｐゴシック"/>
              </a:rPr>
              <a:t>requests information on other non-health-related </a:t>
            </a:r>
            <a:r>
              <a:rPr lang="en-US" dirty="0" smtClean="0">
                <a:ea typeface="ＭＳ Ｐゴシック" charset="-128"/>
                <a:cs typeface="ＭＳ Ｐゴシック"/>
              </a:rPr>
              <a:t>products</a:t>
            </a:r>
            <a:r>
              <a:rPr lang="en-US" dirty="0">
                <a:ea typeface="ＭＳ Ｐゴシック" charset="-128"/>
                <a:cs typeface="ＭＳ Ｐゴシック"/>
              </a:rPr>
              <a:t>. Marketing to current plan members of non–MA </a:t>
            </a:r>
            <a:r>
              <a:rPr lang="en-US" dirty="0" smtClean="0">
                <a:ea typeface="ＭＳ Ｐゴシック" charset="-128"/>
                <a:cs typeface="ＭＳ Ｐゴシック"/>
              </a:rPr>
              <a:t>Plan-covered </a:t>
            </a:r>
            <a:r>
              <a:rPr lang="en-US" dirty="0">
                <a:ea typeface="ＭＳ Ｐゴシック" charset="-128"/>
                <a:cs typeface="ＭＳ Ｐゴシック"/>
              </a:rPr>
              <a:t>health care products, and/or non–health care products, is subject to Health Insurance Portability and Accountability Act (known as HIPAA) rules. </a:t>
            </a:r>
          </a:p>
        </p:txBody>
      </p:sp>
    </p:spTree>
    <p:extLst>
      <p:ext uri="{BB962C8B-B14F-4D97-AF65-F5344CB8AC3E}">
        <p14:creationId xmlns:p14="http://schemas.microsoft.com/office/powerpoint/2010/main" val="225491087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06499" name="Rectangle 3"/>
          <p:cNvSpPr>
            <a:spLocks noGrp="1" noChangeArrowheads="1"/>
          </p:cNvSpPr>
          <p:nvPr>
            <p:ph type="body" idx="1"/>
          </p:nvPr>
        </p:nvSpPr>
        <p:spPr bwMode="auto">
          <a:xfrm>
            <a:off x="486129" y="4427149"/>
            <a:ext cx="6081911" cy="4198157"/>
          </a:xfrm>
        </p:spPr>
        <p:txBody>
          <a:bodyPr wrap="square" numCol="1" anchor="t" anchorCtr="0" compatLnSpc="1">
            <a:prstTxWarp prst="textNoShape">
              <a:avLst/>
            </a:prstTxWarp>
            <a:noAutofit/>
          </a:bodyPr>
          <a:lstStyle/>
          <a:p>
            <a:pPr marL="226">
              <a:spcBef>
                <a:spcPts val="601"/>
              </a:spcBef>
            </a:pPr>
            <a:r>
              <a:rPr lang="en-US" sz="1100" dirty="0"/>
              <a:t>The Medicare Marketing Guidelines require marketing representatives to clearly identify the types of products they will discuss before marketing to a potential enrollee. Marketing representatives who initially meet with a person with Medicare to discuss specific lines of plan business (separate lines of business include Medicare Advantage, Medicare Prescription Drug, and Cost Plans) must tell the person with Medicare about all products they will discuss before the in-home appointment so they have accurate information to make an informed decision about their Medicare coverage choices without pressure. </a:t>
            </a:r>
          </a:p>
          <a:p>
            <a:pPr marL="186688" indent="-186463">
              <a:spcBef>
                <a:spcPts val="601"/>
              </a:spcBef>
              <a:buFont typeface="Wingdings" panose="05000000000000000000" pitchFamily="2" charset="2"/>
              <a:buChar char="§"/>
            </a:pPr>
            <a:r>
              <a:rPr lang="en-US" sz="1100" dirty="0"/>
              <a:t>Before a marketing appointment, the person with Medicare must agree to the scope of the appointment. The plan can document the scope of the appointment in writing or telephone recording. The person with Medicare may sign the scope of appointment at least 48 hours before the scheduled appointment, when practicable. If the agent is unable to get the signature 48 hours in advance, the agent should document the reason. </a:t>
            </a:r>
          </a:p>
          <a:p>
            <a:pPr marL="175030" lvl="1">
              <a:spcBef>
                <a:spcPts val="601"/>
              </a:spcBef>
            </a:pPr>
            <a:r>
              <a:rPr lang="en-US" sz="1100" b="1" dirty="0"/>
              <a:t>Example: </a:t>
            </a:r>
            <a:r>
              <a:rPr lang="en-US" sz="1100" dirty="0"/>
              <a:t>A person with Medicare attends a sales presentation and schedules an appointment. The agent must get the person with Medicare to sign written documentation agreeing to the products that will be discussed during the appointment. </a:t>
            </a:r>
          </a:p>
          <a:p>
            <a:pPr marL="186688" indent="-186463">
              <a:spcBef>
                <a:spcPts val="601"/>
              </a:spcBef>
              <a:buFont typeface="Wingdings" panose="05000000000000000000" pitchFamily="2" charset="2"/>
              <a:buChar char="§"/>
            </a:pPr>
            <a:r>
              <a:rPr lang="en-US" sz="1100" dirty="0"/>
              <a:t>Organizations should use their existing systems to monitor and track calls where there’s interaction with people with Medicare. Organizations that contact a person with Medicare in response to a reply card may only discuss the products that were included in the advertisement. </a:t>
            </a:r>
          </a:p>
          <a:p>
            <a:pPr marL="186688" indent="-186463">
              <a:spcBef>
                <a:spcPts val="601"/>
              </a:spcBef>
              <a:buFont typeface="Wingdings" panose="05000000000000000000" pitchFamily="2" charset="2"/>
              <a:buChar char="§"/>
            </a:pPr>
            <a:r>
              <a:rPr lang="en-US" sz="1100" dirty="0"/>
              <a:t>Organizations may not discuss additional products unless the person with Medicare requests the information. Moreover, any additional lines of plan business that aren’t identified before the in-home appointment will require a separate appointment.</a:t>
            </a:r>
            <a:endParaRPr lang="en-US" sz="1100" dirty="0">
              <a:latin typeface="Arial" pitchFamily="84" charset="0"/>
            </a:endParaRPr>
          </a:p>
        </p:txBody>
      </p:sp>
    </p:spTree>
    <p:extLst>
      <p:ext uri="{BB962C8B-B14F-4D97-AF65-F5344CB8AC3E}">
        <p14:creationId xmlns:p14="http://schemas.microsoft.com/office/powerpoint/2010/main" val="16655151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07522" name="Rectangle 3"/>
          <p:cNvSpPr>
            <a:spLocks noGrp="1" noChangeArrowheads="1"/>
          </p:cNvSpPr>
          <p:nvPr>
            <p:ph type="body" idx="1"/>
          </p:nvPr>
        </p:nvSpPr>
        <p:spPr bwMode="auto">
          <a:xfrm>
            <a:off x="702633" y="4423334"/>
            <a:ext cx="5621019" cy="4268438"/>
          </a:xfrm>
          <a:noFill/>
        </p:spPr>
        <p:txBody>
          <a:bodyPr wrap="square" numCol="1" anchor="t" anchorCtr="0" compatLnSpc="1">
            <a:prstTxWarp prst="textNoShape">
              <a:avLst/>
            </a:prstTxWarp>
          </a:bodyPr>
          <a:lstStyle/>
          <a:p>
            <a:pPr>
              <a:spcBef>
                <a:spcPts val="601"/>
              </a:spcBef>
            </a:pPr>
            <a:r>
              <a:rPr lang="en-US" dirty="0" smtClean="0"/>
              <a:t>Organizations may not conduct marketing activities in health care settings except in common areas. Common areas where marketing activities are allowed include areas such as hospital or nursing home cafeterias, community or recreation rooms, and conference rooms. If a pharmacy counter is located within a retail store, common areas would include the space outside of where patients wait for services or interact with pharmacy providers and obtain medications. </a:t>
            </a:r>
          </a:p>
          <a:p>
            <a:pPr>
              <a:spcBef>
                <a:spcPts val="601"/>
              </a:spcBef>
            </a:pPr>
            <a:r>
              <a:rPr lang="en-US" dirty="0" smtClean="0"/>
              <a:t>Plans may not conduct sales presentations and distribute and accept enrollment applications in areas where patients primarily get health care services. These restricted areas generally include, but aren’t limited to: waiting rooms, exam rooms, hospital patient rooms, dialysis centers, and pharmacy counter areas (where patients wait for services or interact with pharmacy providers and obtain medications).</a:t>
            </a:r>
          </a:p>
          <a:p>
            <a:pPr>
              <a:spcBef>
                <a:spcPts val="601"/>
              </a:spcBef>
            </a:pPr>
            <a:r>
              <a:rPr lang="en-US" dirty="0" smtClean="0"/>
              <a:t>Plans may schedule an appointment with someone living in long-term care facility only when the person with Medicare requests an appointment. </a:t>
            </a:r>
          </a:p>
          <a:p>
            <a:pPr>
              <a:spcBef>
                <a:spcPts val="601"/>
              </a:spcBef>
            </a:pPr>
            <a:r>
              <a:rPr lang="en-US" dirty="0" smtClean="0"/>
              <a:t>Additionally, providers may make available and/or distribute plan marketing materials for all plans with which the provider participates and display posters or other materials announcing plan contractual relationships. </a:t>
            </a:r>
            <a:endParaRPr lang="en-US" b="1" i="1" dirty="0" smtClean="0"/>
          </a:p>
          <a:p>
            <a:pPr marL="114819" indent="-114819">
              <a:spcBef>
                <a:spcPts val="603"/>
              </a:spcBef>
            </a:pPr>
            <a:endParaRPr lang="en-US" dirty="0" smtClean="0"/>
          </a:p>
        </p:txBody>
      </p:sp>
    </p:spTree>
    <p:extLst>
      <p:ext uri="{BB962C8B-B14F-4D97-AF65-F5344CB8AC3E}">
        <p14:creationId xmlns:p14="http://schemas.microsoft.com/office/powerpoint/2010/main" val="154267392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11618" name="Rectangle 3"/>
          <p:cNvSpPr>
            <a:spLocks noGrp="1" noChangeArrowheads="1"/>
          </p:cNvSpPr>
          <p:nvPr>
            <p:ph type="body" idx="1"/>
          </p:nvPr>
        </p:nvSpPr>
        <p:spPr bwMode="auto">
          <a:xfrm>
            <a:off x="702628" y="4423334"/>
            <a:ext cx="5621020" cy="4268438"/>
          </a:xfrm>
          <a:noFill/>
        </p:spPr>
        <p:txBody>
          <a:bodyPr wrap="square" numCol="1" anchor="t" anchorCtr="0" compatLnSpc="1">
            <a:prstTxWarp prst="textNoShape">
              <a:avLst/>
            </a:prstTxWarp>
          </a:bodyPr>
          <a:lstStyle/>
          <a:p>
            <a:pPr>
              <a:spcBef>
                <a:spcPts val="601"/>
              </a:spcBef>
            </a:pPr>
            <a:r>
              <a:rPr lang="en-US" dirty="0" smtClean="0"/>
              <a:t>Medicare Advantage (MA) and Medicare Prescription Drug (PDP) Plan organizations may not give prospective enrollees meals, or subsidize meals, at sales events or any meeting at which they discuss plan benefits and/or distribute plan materials. </a:t>
            </a:r>
            <a:endParaRPr lang="en-US" b="1" i="1" dirty="0" smtClean="0"/>
          </a:p>
          <a:p>
            <a:pPr>
              <a:spcBef>
                <a:spcPts val="601"/>
              </a:spcBef>
            </a:pPr>
            <a:r>
              <a:rPr lang="en-US" dirty="0" smtClean="0"/>
              <a:t>Agents and/or brokers are allowed to provide refreshments and light snacks to prospective enrollees. Plans must use their best judgment on the appropriateness of food products they provide, and must ensure that items they provide couldn’t be reasonably considered a meal, and/or that they aren’t “bundling” and providing multiple items as if they are a meal. </a:t>
            </a:r>
            <a:endParaRPr lang="en-US" b="1" i="1" dirty="0" smtClean="0"/>
          </a:p>
          <a:p>
            <a:pPr>
              <a:spcBef>
                <a:spcPts val="601"/>
              </a:spcBef>
            </a:pPr>
            <a:r>
              <a:rPr lang="en-US" dirty="0" smtClean="0"/>
              <a:t>As with all marketing regulations and guidance, it’s the responsibility of MA and PDP organizations to monitor the actions of all agents selling their plan(s) and take proactive steps to enforce this prohibition. Oversight activities the Centers for Medicare &amp; Medicaid Services (CMS) conducts will verify that plans and agents are complying with this provision, and CMS will take enforcement actions.</a:t>
            </a:r>
            <a:endParaRPr lang="en-US" b="1" i="1" dirty="0" smtClean="0"/>
          </a:p>
          <a:p>
            <a:pPr marL="114819" indent="-114819">
              <a:spcBef>
                <a:spcPts val="603"/>
              </a:spcBef>
            </a:pPr>
            <a:endParaRPr lang="en-US" dirty="0" smtClean="0"/>
          </a:p>
        </p:txBody>
      </p:sp>
    </p:spTree>
    <p:extLst>
      <p:ext uri="{BB962C8B-B14F-4D97-AF65-F5344CB8AC3E}">
        <p14:creationId xmlns:p14="http://schemas.microsoft.com/office/powerpoint/2010/main" val="36728397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040" indent="-175040">
              <a:spcBef>
                <a:spcPts val="601"/>
              </a:spcBef>
              <a:buFont typeface="Wingdings" panose="05000000000000000000" pitchFamily="2" charset="2"/>
              <a:buChar char="§"/>
            </a:pPr>
            <a:r>
              <a:rPr lang="en-US" dirty="0"/>
              <a:t>Medicare Advantage (MA) Plans are health plan options approved by Medicare and run by </a:t>
            </a:r>
            <a:r>
              <a:rPr lang="en-US" dirty="0" smtClean="0"/>
              <a:t>Medicare-approved private </a:t>
            </a:r>
            <a:r>
              <a:rPr lang="en-US" dirty="0"/>
              <a:t>companies. In MA Plans, you </a:t>
            </a:r>
            <a:r>
              <a:rPr lang="en-US" dirty="0" smtClean="0"/>
              <a:t>get </a:t>
            </a:r>
            <a:r>
              <a:rPr lang="en-US" dirty="0"/>
              <a:t>all Medicare-covered Part A (Hospital Insurance) and Part B (Medical Insurance) services through that plan. </a:t>
            </a:r>
          </a:p>
          <a:p>
            <a:pPr marL="175040" indent="-175040">
              <a:spcBef>
                <a:spcPts val="601"/>
              </a:spcBef>
              <a:buFont typeface="Wingdings" panose="05000000000000000000" pitchFamily="2" charset="2"/>
              <a:buChar char="§"/>
            </a:pPr>
            <a:r>
              <a:rPr lang="en-US" dirty="0"/>
              <a:t>Many </a:t>
            </a:r>
            <a:r>
              <a:rPr lang="en-US" dirty="0" smtClean="0"/>
              <a:t>MA plans </a:t>
            </a:r>
            <a:r>
              <a:rPr lang="en-US" dirty="0"/>
              <a:t>also include Medicare prescription drug coverage. This is </a:t>
            </a:r>
            <a:r>
              <a:rPr lang="en-US" dirty="0" smtClean="0"/>
              <a:t>called Medicare </a:t>
            </a:r>
            <a:r>
              <a:rPr lang="en-US" dirty="0"/>
              <a:t>Part D coverage</a:t>
            </a:r>
            <a:r>
              <a:rPr lang="en-US" dirty="0" smtClean="0"/>
              <a:t>.</a:t>
            </a:r>
          </a:p>
          <a:p>
            <a:pPr marL="175040" indent="-175040">
              <a:spcBef>
                <a:spcPts val="601"/>
              </a:spcBef>
              <a:buFont typeface="Wingdings" panose="05000000000000000000" pitchFamily="2" charset="2"/>
              <a:buChar char="§"/>
            </a:pPr>
            <a:r>
              <a:rPr lang="en-US" dirty="0" smtClean="0"/>
              <a:t>MA </a:t>
            </a:r>
            <a:r>
              <a:rPr lang="en-US" dirty="0"/>
              <a:t>Plans provide Medicare-covered benefits to members through the plan, and may offer extra benefits that Original Medicare doesn’t cover, </a:t>
            </a:r>
            <a:r>
              <a:rPr lang="en-US" dirty="0" smtClean="0"/>
              <a:t>like vision </a:t>
            </a:r>
            <a:r>
              <a:rPr lang="en-US" dirty="0"/>
              <a:t>or dental services. The plan may have special rules that its members need to follow.</a:t>
            </a:r>
          </a:p>
          <a:p>
            <a:pPr marL="175040" indent="-175040">
              <a:spcBef>
                <a:spcPts val="601"/>
              </a:spcBef>
              <a:buFont typeface="Wingdings" panose="05000000000000000000" pitchFamily="2" charset="2"/>
              <a:buChar char="§"/>
            </a:pPr>
            <a:r>
              <a:rPr lang="en-US" dirty="0" smtClean="0"/>
              <a:t>MA Plans are </a:t>
            </a:r>
            <a:r>
              <a:rPr lang="en-US" dirty="0"/>
              <a:t>part of the Medicare </a:t>
            </a:r>
            <a:r>
              <a:rPr lang="en-US" dirty="0" smtClean="0"/>
              <a:t>Program and </a:t>
            </a:r>
            <a:r>
              <a:rPr lang="en-US" dirty="0"/>
              <a:t>are sometimes called Part C.</a:t>
            </a:r>
          </a:p>
          <a:p>
            <a:pPr marL="186463" indent="-186463">
              <a:spcBef>
                <a:spcPts val="601"/>
              </a:spcBef>
              <a:buFont typeface="Wingdings" panose="05000000000000000000" pitchFamily="2" charset="2"/>
              <a:buChar char="§"/>
            </a:pPr>
            <a:r>
              <a:rPr lang="en-US" dirty="0"/>
              <a:t>MA Plans are offered in many areas of the country by </a:t>
            </a:r>
            <a:r>
              <a:rPr lang="en-US" dirty="0" smtClean="0"/>
              <a:t>Medicare-approved private </a:t>
            </a:r>
            <a:r>
              <a:rPr lang="en-US" dirty="0"/>
              <a:t>companies that sign a contract with Medicare. Medicare pays these private plans for their members’ expected health care.</a:t>
            </a:r>
            <a:endParaRPr lang="en-US" b="1" dirty="0"/>
          </a:p>
          <a:p>
            <a:endParaRPr lang="en-US" dirty="0"/>
          </a:p>
        </p:txBody>
      </p:sp>
    </p:spTree>
    <p:extLst>
      <p:ext uri="{BB962C8B-B14F-4D97-AF65-F5344CB8AC3E}">
        <p14:creationId xmlns:p14="http://schemas.microsoft.com/office/powerpoint/2010/main" val="26664089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09570" name="Rectangle 3"/>
          <p:cNvSpPr>
            <a:spLocks noGrp="1" noChangeArrowheads="1"/>
          </p:cNvSpPr>
          <p:nvPr>
            <p:ph type="body" idx="1"/>
          </p:nvPr>
        </p:nvSpPr>
        <p:spPr bwMode="auto">
          <a:xfrm>
            <a:off x="687353" y="4274488"/>
            <a:ext cx="5727942" cy="4198157"/>
          </a:xfrm>
          <a:noFill/>
        </p:spPr>
        <p:txBody>
          <a:bodyPr wrap="square" numCol="1" anchor="t" anchorCtr="0" compatLnSpc="1">
            <a:prstTxWarp prst="textNoShape">
              <a:avLst/>
            </a:prstTxWarp>
            <a:normAutofit/>
          </a:bodyPr>
          <a:lstStyle/>
          <a:p>
            <a:pPr>
              <a:spcBef>
                <a:spcPts val="601"/>
              </a:spcBef>
            </a:pPr>
            <a:r>
              <a:rPr lang="en-US" sz="1100" dirty="0"/>
              <a:t>The plan or outside entities may sponsor educational events that are promoted to be educational in nature. Plans may distribute items related to education about the Medicare Program and general health and wellness. Agents and brokers may distribute their business cards if a person with Medicare requests one. Anything agents and brokers distribute may not have plan marketing information on or attached to the item(s). </a:t>
            </a:r>
          </a:p>
          <a:p>
            <a:pPr>
              <a:spcBef>
                <a:spcPts val="601"/>
              </a:spcBef>
            </a:pPr>
            <a:r>
              <a:rPr lang="en-US" sz="1100" dirty="0"/>
              <a:t>Educational events for prospective members may not include sales activities such as the distribution of marketing materials or the distribution or collection of plan applications. The Centers for Medicare &amp; Medicaid Services has clarified that the purpose of educational events is to provide objective information about the Medicare Program and/or health improvement and wellness. As such, educational events shouldn’t be used to steer or attempt to steer a beneficiary toward a specific plan or plans. Plan sponsors or their representatives may not</a:t>
            </a:r>
          </a:p>
          <a:p>
            <a:pPr marL="186688" indent="-186463">
              <a:spcBef>
                <a:spcPts val="601"/>
              </a:spcBef>
              <a:buFont typeface="Wingdings" panose="05000000000000000000" pitchFamily="2" charset="2"/>
              <a:buChar char="§"/>
            </a:pPr>
            <a:r>
              <a:rPr lang="en-US" sz="1100" dirty="0"/>
              <a:t>Discuss plan-specific premiums and/or benefits</a:t>
            </a:r>
          </a:p>
          <a:p>
            <a:pPr marL="186688" indent="-186463">
              <a:spcBef>
                <a:spcPts val="601"/>
              </a:spcBef>
              <a:buFont typeface="Wingdings" panose="05000000000000000000" pitchFamily="2" charset="2"/>
              <a:buChar char="§"/>
            </a:pPr>
            <a:r>
              <a:rPr lang="en-US" sz="1100" dirty="0"/>
              <a:t>Distribute scope of appointment forms, enrollment forms, or sign-up sheets</a:t>
            </a:r>
          </a:p>
          <a:p>
            <a:pPr marL="186688" indent="-186463">
              <a:spcBef>
                <a:spcPts val="601"/>
              </a:spcBef>
              <a:buFont typeface="Wingdings" panose="05000000000000000000" pitchFamily="2" charset="2"/>
              <a:buChar char="§"/>
            </a:pPr>
            <a:r>
              <a:rPr lang="en-US" sz="1100" dirty="0"/>
              <a:t>Set up individual sales appointments or get permission for an outbound call to the beneficiary</a:t>
            </a:r>
          </a:p>
          <a:p>
            <a:pPr marL="186688" indent="-186463">
              <a:spcBef>
                <a:spcPts val="601"/>
              </a:spcBef>
              <a:buFont typeface="Wingdings" panose="05000000000000000000" pitchFamily="2" charset="2"/>
              <a:buChar char="§"/>
            </a:pPr>
            <a:r>
              <a:rPr lang="en-US" sz="1100" dirty="0"/>
              <a:t>Advertise an educational event and have a marketing/sales event immediately following in the same general location (e.g., at the same hotel)</a:t>
            </a:r>
          </a:p>
          <a:p>
            <a:pPr>
              <a:spcBef>
                <a:spcPts val="601"/>
              </a:spcBef>
            </a:pPr>
            <a:r>
              <a:rPr lang="en-US" sz="1100" dirty="0"/>
              <a:t>The prohibited items mentioned may be distributed at a sales event. A sales event is an event sponsored by a plan or another entity with the purpose of marketing to potential members and steering, or attempting to steer, potential members toward a plan or plans. </a:t>
            </a:r>
          </a:p>
          <a:p>
            <a:pPr>
              <a:spcBef>
                <a:spcPts val="601"/>
              </a:spcBef>
            </a:pPr>
            <a:r>
              <a:rPr lang="en-US" sz="1100" b="1" dirty="0"/>
              <a:t>NOTE: </a:t>
            </a:r>
            <a:r>
              <a:rPr lang="en-US" sz="1100" dirty="0"/>
              <a:t>For more information, see the link to the Medicare Marketing Guidelines on the resources slide near the end of this presentation. </a:t>
            </a:r>
          </a:p>
        </p:txBody>
      </p:sp>
    </p:spTree>
    <p:extLst>
      <p:ext uri="{BB962C8B-B14F-4D97-AF65-F5344CB8AC3E}">
        <p14:creationId xmlns:p14="http://schemas.microsoft.com/office/powerpoint/2010/main" val="91732927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13666" name="Rectangle 3"/>
          <p:cNvSpPr>
            <a:spLocks noGrp="1" noChangeArrowheads="1"/>
          </p:cNvSpPr>
          <p:nvPr>
            <p:ph type="body" idx="1"/>
          </p:nvPr>
        </p:nvSpPr>
        <p:spPr bwMode="auto">
          <a:xfrm>
            <a:off x="702628" y="4423334"/>
            <a:ext cx="5621020" cy="4268438"/>
          </a:xfrm>
          <a:noFill/>
        </p:spPr>
        <p:txBody>
          <a:bodyPr wrap="square" numCol="1" anchor="t" anchorCtr="0" compatLnSpc="1">
            <a:prstTxWarp prst="textNoShape">
              <a:avLst/>
            </a:prstTxWarp>
          </a:bodyPr>
          <a:lstStyle/>
          <a:p>
            <a:pPr defTabSz="881872">
              <a:spcBef>
                <a:spcPts val="601"/>
              </a:spcBef>
              <a:defRPr/>
            </a:pPr>
            <a:r>
              <a:rPr lang="en-US" dirty="0" smtClean="0">
                <a:solidFill>
                  <a:prstClr val="black"/>
                </a:solidFill>
              </a:rPr>
              <a:t>Medicare Advantage (MA) organizations </a:t>
            </a:r>
            <a:r>
              <a:rPr lang="en-US" dirty="0">
                <a:solidFill>
                  <a:prstClr val="black"/>
                </a:solidFill>
              </a:rPr>
              <a:t>and </a:t>
            </a:r>
            <a:r>
              <a:rPr lang="en-US" dirty="0" smtClean="0">
                <a:solidFill>
                  <a:prstClr val="black"/>
                </a:solidFill>
              </a:rPr>
              <a:t>Medicare Prescription Drug </a:t>
            </a:r>
            <a:r>
              <a:rPr lang="en-US" dirty="0">
                <a:solidFill>
                  <a:prstClr val="black"/>
                </a:solidFill>
              </a:rPr>
              <a:t>P</a:t>
            </a:r>
            <a:r>
              <a:rPr lang="en-US" dirty="0" smtClean="0">
                <a:solidFill>
                  <a:prstClr val="black"/>
                </a:solidFill>
              </a:rPr>
              <a:t>lan (PDP) sponsors </a:t>
            </a:r>
            <a:r>
              <a:rPr lang="en-US" dirty="0">
                <a:solidFill>
                  <a:prstClr val="black"/>
                </a:solidFill>
              </a:rPr>
              <a:t>that conduct marketing through </a:t>
            </a:r>
            <a:r>
              <a:rPr lang="en-US" dirty="0" smtClean="0">
                <a:solidFill>
                  <a:prstClr val="black"/>
                </a:solidFill>
              </a:rPr>
              <a:t>agents, brokers, and other marketing representatives must comply with state</a:t>
            </a:r>
            <a:r>
              <a:rPr lang="en-US" baseline="0" dirty="0" smtClean="0">
                <a:solidFill>
                  <a:prstClr val="black"/>
                </a:solidFill>
              </a:rPr>
              <a:t> </a:t>
            </a:r>
            <a:r>
              <a:rPr lang="en-US" dirty="0" smtClean="0">
                <a:solidFill>
                  <a:prstClr val="black"/>
                </a:solidFill>
              </a:rPr>
              <a:t>licensure and appointment laws. </a:t>
            </a:r>
          </a:p>
          <a:p>
            <a:pPr defTabSz="881872">
              <a:spcBef>
                <a:spcPts val="601"/>
              </a:spcBef>
              <a:defRPr/>
            </a:pPr>
            <a:r>
              <a:rPr lang="en-US" dirty="0" smtClean="0">
                <a:solidFill>
                  <a:prstClr val="black"/>
                </a:solidFill>
              </a:rPr>
              <a:t>MA </a:t>
            </a:r>
            <a:r>
              <a:rPr lang="en-US" dirty="0">
                <a:solidFill>
                  <a:prstClr val="black"/>
                </a:solidFill>
              </a:rPr>
              <a:t>and </a:t>
            </a:r>
            <a:r>
              <a:rPr lang="en-US" dirty="0" smtClean="0">
                <a:solidFill>
                  <a:prstClr val="black"/>
                </a:solidFill>
              </a:rPr>
              <a:t>PDP sponsors </a:t>
            </a:r>
            <a:r>
              <a:rPr lang="en-US" dirty="0">
                <a:solidFill>
                  <a:prstClr val="black"/>
                </a:solidFill>
              </a:rPr>
              <a:t>must comply with state appointment laws that require plans to give the state information about which agents are marketing the Part C and Part D plans</a:t>
            </a:r>
            <a:r>
              <a:rPr lang="en-US" dirty="0" smtClean="0">
                <a:solidFill>
                  <a:prstClr val="black"/>
                </a:solidFill>
              </a:rPr>
              <a:t>.</a:t>
            </a:r>
          </a:p>
          <a:p>
            <a:pPr defTabSz="881872">
              <a:spcBef>
                <a:spcPts val="601"/>
              </a:spcBef>
              <a:defRPr/>
            </a:pPr>
            <a:r>
              <a:rPr lang="en-US" dirty="0">
                <a:solidFill>
                  <a:prstClr val="black"/>
                </a:solidFill>
              </a:rPr>
              <a:t>Some plan activities, typically carried out by the plan sponsor’s customer service department, don’t require the use of state-licensed marketing representatives, such as providing factual information or fulfilling a request for materials. </a:t>
            </a:r>
          </a:p>
        </p:txBody>
      </p:sp>
    </p:spTree>
    <p:extLst>
      <p:ext uri="{BB962C8B-B14F-4D97-AF65-F5344CB8AC3E}">
        <p14:creationId xmlns:p14="http://schemas.microsoft.com/office/powerpoint/2010/main" val="210043797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13667" name="Rectangle 3"/>
          <p:cNvSpPr>
            <a:spLocks noGrp="1" noChangeArrowheads="1"/>
          </p:cNvSpPr>
          <p:nvPr>
            <p:ph type="body" idx="1"/>
          </p:nvPr>
        </p:nvSpPr>
        <p:spPr bwMode="auto">
          <a:xfrm>
            <a:off x="687354" y="4427148"/>
            <a:ext cx="5651569" cy="4268438"/>
          </a:xfrm>
        </p:spPr>
        <p:txBody>
          <a:bodyPr wrap="square" numCol="1" anchor="t" anchorCtr="0" compatLnSpc="1">
            <a:prstTxWarp prst="textNoShape">
              <a:avLst/>
            </a:prstTxWarp>
          </a:bodyPr>
          <a:lstStyle/>
          <a:p>
            <a:pPr>
              <a:spcBef>
                <a:spcPts val="601"/>
              </a:spcBef>
            </a:pPr>
            <a:r>
              <a:rPr lang="en-US" dirty="0" smtClean="0"/>
              <a:t>Medicare </a:t>
            </a:r>
            <a:r>
              <a:rPr lang="en-US" dirty="0"/>
              <a:t>Advantage Organizations and Part D sponsors must report the termination of any brokers or agents, and the reasons for the termination, to the state(s) if required. </a:t>
            </a:r>
            <a:r>
              <a:rPr lang="en-US" dirty="0" smtClean="0"/>
              <a:t>In </a:t>
            </a:r>
            <a:r>
              <a:rPr lang="en-US" dirty="0"/>
              <a:t>addition, any </a:t>
            </a:r>
            <a:r>
              <a:rPr lang="en-US" dirty="0" smtClean="0"/>
              <a:t>for-cause terminations</a:t>
            </a:r>
            <a:r>
              <a:rPr lang="en-US" dirty="0" smtClean="0">
                <a:cs typeface="Calibri" panose="020F0502020204030204" pitchFamily="34" charset="0"/>
              </a:rPr>
              <a:t> </a:t>
            </a:r>
            <a:r>
              <a:rPr lang="en-US" dirty="0" smtClean="0"/>
              <a:t>(specific legal or organizational policy violations that made it necessary to terminate employment) </a:t>
            </a:r>
            <a:r>
              <a:rPr lang="en-US" dirty="0"/>
              <a:t>must be reported to the CMS Account Manager, </a:t>
            </a:r>
            <a:r>
              <a:rPr lang="en-US" dirty="0" smtClean="0"/>
              <a:t>by </a:t>
            </a:r>
            <a:r>
              <a:rPr lang="en-US" dirty="0"/>
              <a:t>email or letter</a:t>
            </a:r>
            <a:r>
              <a:rPr lang="en-US" dirty="0" smtClean="0"/>
              <a:t>. </a:t>
            </a:r>
            <a:endParaRPr lang="en-US" b="1" i="1" dirty="0"/>
          </a:p>
          <a:p>
            <a:pPr>
              <a:spcBef>
                <a:spcPts val="601"/>
              </a:spcBef>
            </a:pPr>
            <a:endParaRPr lang="en-US" dirty="0" smtClean="0"/>
          </a:p>
        </p:txBody>
      </p:sp>
    </p:spTree>
    <p:extLst>
      <p:ext uri="{BB962C8B-B14F-4D97-AF65-F5344CB8AC3E}">
        <p14:creationId xmlns:p14="http://schemas.microsoft.com/office/powerpoint/2010/main" val="427683776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4" y="4427148"/>
            <a:ext cx="5651569" cy="4473748"/>
          </a:xfrm>
        </p:spPr>
        <p:txBody>
          <a:bodyPr/>
          <a:lstStyle/>
          <a:p>
            <a:pPr>
              <a:spcBef>
                <a:spcPts val="612"/>
              </a:spcBef>
            </a:pPr>
            <a:r>
              <a:rPr lang="en-US" dirty="0" smtClean="0"/>
              <a:t>The </a:t>
            </a:r>
            <a:r>
              <a:rPr lang="en-US" dirty="0"/>
              <a:t>Centers for Medicare &amp; Medicaid </a:t>
            </a:r>
            <a:r>
              <a:rPr lang="en-US" dirty="0" smtClean="0"/>
              <a:t>Services’ </a:t>
            </a:r>
            <a:r>
              <a:rPr lang="en-US" dirty="0"/>
              <a:t>compensation rules are for Medicare Advantage Plans and Medicare Prescription Drug Plans that use independent agents/brokers. The rules are designed to eliminate incentives that encouraged inappropriate </a:t>
            </a:r>
            <a:r>
              <a:rPr lang="en-US" dirty="0" smtClean="0"/>
              <a:t>enrollment moves </a:t>
            </a:r>
            <a:r>
              <a:rPr lang="en-US" dirty="0"/>
              <a:t>from plan to </a:t>
            </a:r>
            <a:r>
              <a:rPr lang="en-US" dirty="0" smtClean="0"/>
              <a:t>plan </a:t>
            </a:r>
            <a:r>
              <a:rPr lang="en-US" dirty="0"/>
              <a:t>(also called </a:t>
            </a:r>
            <a:r>
              <a:rPr lang="en-US" dirty="0" smtClean="0"/>
              <a:t>“churning”). </a:t>
            </a:r>
            <a:endParaRPr lang="en-US" dirty="0"/>
          </a:p>
          <a:p>
            <a:endParaRPr lang="en-US" dirty="0"/>
          </a:p>
        </p:txBody>
      </p:sp>
    </p:spTree>
    <p:extLst>
      <p:ext uri="{BB962C8B-B14F-4D97-AF65-F5344CB8AC3E}">
        <p14:creationId xmlns:p14="http://schemas.microsoft.com/office/powerpoint/2010/main" val="99804138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19810" name="Rectangle 3"/>
          <p:cNvSpPr>
            <a:spLocks noGrp="1" noChangeArrowheads="1"/>
          </p:cNvSpPr>
          <p:nvPr>
            <p:ph type="body" idx="1"/>
          </p:nvPr>
        </p:nvSpPr>
        <p:spPr bwMode="auto">
          <a:xfrm>
            <a:off x="687354" y="4427147"/>
            <a:ext cx="5651569" cy="4423645"/>
          </a:xfrm>
          <a:noFill/>
        </p:spPr>
        <p:txBody>
          <a:bodyPr wrap="square" numCol="1" anchor="t" anchorCtr="0" compatLnSpc="1">
            <a:prstTxWarp prst="textNoShape">
              <a:avLst/>
            </a:prstTxWarp>
            <a:normAutofit/>
          </a:bodyPr>
          <a:lstStyle/>
          <a:p>
            <a:pPr>
              <a:spcBef>
                <a:spcPts val="601"/>
              </a:spcBef>
            </a:pPr>
            <a:r>
              <a:rPr lang="en-US" dirty="0" smtClean="0"/>
              <a:t>CMS </a:t>
            </a:r>
            <a:r>
              <a:rPr lang="en-US" dirty="0"/>
              <a:t>permits </a:t>
            </a:r>
            <a:r>
              <a:rPr lang="en-US" dirty="0" smtClean="0"/>
              <a:t>2 </a:t>
            </a:r>
            <a:r>
              <a:rPr lang="en-US" dirty="0"/>
              <a:t>types of </a:t>
            </a:r>
            <a:r>
              <a:rPr lang="en-US" dirty="0" smtClean="0"/>
              <a:t>compensation—an </a:t>
            </a:r>
            <a:r>
              <a:rPr lang="en-US" dirty="0"/>
              <a:t>initial </a:t>
            </a:r>
            <a:r>
              <a:rPr lang="en-US" dirty="0" smtClean="0"/>
              <a:t>and </a:t>
            </a:r>
            <a:r>
              <a:rPr lang="en-US" dirty="0"/>
              <a:t>a </a:t>
            </a:r>
            <a:r>
              <a:rPr lang="en-US" dirty="0" smtClean="0"/>
              <a:t>renewal. </a:t>
            </a:r>
            <a:endParaRPr lang="en-US" dirty="0"/>
          </a:p>
          <a:p>
            <a:pPr marL="175040" indent="-175040">
              <a:spcBef>
                <a:spcPts val="601"/>
              </a:spcBef>
              <a:buFont typeface="Wingdings" panose="05000000000000000000" pitchFamily="2" charset="2"/>
              <a:buChar char="§"/>
            </a:pPr>
            <a:r>
              <a:rPr lang="en-US" dirty="0" smtClean="0"/>
              <a:t>Initial </a:t>
            </a:r>
            <a:r>
              <a:rPr lang="en-US" dirty="0"/>
              <a:t>compensation is for </a:t>
            </a:r>
            <a:r>
              <a:rPr lang="en-US" dirty="0" smtClean="0"/>
              <a:t>people who </a:t>
            </a:r>
            <a:r>
              <a:rPr lang="en-US" dirty="0"/>
              <a:t>age into </a:t>
            </a:r>
            <a:r>
              <a:rPr lang="en-US" dirty="0" smtClean="0"/>
              <a:t>Medicare </a:t>
            </a:r>
            <a:r>
              <a:rPr lang="en-US" dirty="0"/>
              <a:t>and select a health </a:t>
            </a:r>
            <a:r>
              <a:rPr lang="en-US" dirty="0" smtClean="0"/>
              <a:t>plan; </a:t>
            </a:r>
            <a:r>
              <a:rPr lang="en-US" dirty="0"/>
              <a:t>those whose previous enrollment was Original </a:t>
            </a:r>
            <a:r>
              <a:rPr lang="en-US" dirty="0" smtClean="0"/>
              <a:t>Medicare; </a:t>
            </a:r>
            <a:r>
              <a:rPr lang="en-US" dirty="0"/>
              <a:t>and those who make an </a:t>
            </a:r>
            <a:r>
              <a:rPr lang="en-US" dirty="0" smtClean="0"/>
              <a:t>“unlike plan” </a:t>
            </a:r>
            <a:r>
              <a:rPr lang="en-US" dirty="0"/>
              <a:t>change. </a:t>
            </a:r>
          </a:p>
          <a:p>
            <a:pPr marL="291732" indent="-116693">
              <a:spcBef>
                <a:spcPts val="601"/>
              </a:spcBef>
              <a:buFont typeface="Arial" panose="020B0604020202020204" pitchFamily="34" charset="0"/>
              <a:buChar char="•"/>
            </a:pPr>
            <a:r>
              <a:rPr lang="en-US" dirty="0" smtClean="0"/>
              <a:t>“Unlike plan” </a:t>
            </a:r>
            <a:r>
              <a:rPr lang="en-US" dirty="0"/>
              <a:t>changes include the following:</a:t>
            </a:r>
          </a:p>
          <a:p>
            <a:pPr lvl="1" indent="-175040">
              <a:spcBef>
                <a:spcPts val="601"/>
              </a:spcBef>
              <a:buSzPct val="50000"/>
              <a:buFont typeface="Wingdings" panose="05000000000000000000" pitchFamily="2" charset="2"/>
              <a:buChar char="q"/>
            </a:pPr>
            <a:r>
              <a:rPr lang="en-US" dirty="0"/>
              <a:t>A Medicare Advantage (MA) or Medicare Advantage with Prescription Drug (MA-PD) </a:t>
            </a:r>
            <a:r>
              <a:rPr lang="en-US" dirty="0" smtClean="0"/>
              <a:t>Plan </a:t>
            </a:r>
            <a:r>
              <a:rPr lang="en-US" dirty="0"/>
              <a:t>to </a:t>
            </a:r>
            <a:r>
              <a:rPr lang="en-US" dirty="0" smtClean="0"/>
              <a:t>Original Medicare with a PDP </a:t>
            </a:r>
            <a:r>
              <a:rPr lang="en-US" dirty="0"/>
              <a:t>or Section 1876 Cost </a:t>
            </a:r>
            <a:r>
              <a:rPr lang="en-US" dirty="0" smtClean="0"/>
              <a:t>Plan</a:t>
            </a:r>
            <a:endParaRPr lang="en-US" dirty="0"/>
          </a:p>
          <a:p>
            <a:pPr lvl="1" indent="-175040">
              <a:spcBef>
                <a:spcPts val="601"/>
              </a:spcBef>
              <a:buSzPct val="50000"/>
              <a:buFont typeface="Wingdings" panose="05000000000000000000" pitchFamily="2" charset="2"/>
              <a:buChar char="q"/>
            </a:pPr>
            <a:r>
              <a:rPr lang="en-US" dirty="0"/>
              <a:t>A </a:t>
            </a:r>
            <a:r>
              <a:rPr lang="en-US" dirty="0" smtClean="0"/>
              <a:t>PDP </a:t>
            </a:r>
            <a:r>
              <a:rPr lang="en-US" dirty="0"/>
              <a:t>to a </a:t>
            </a:r>
            <a:r>
              <a:rPr lang="en-US" dirty="0" smtClean="0"/>
              <a:t>Section </a:t>
            </a:r>
            <a:r>
              <a:rPr lang="en-US" dirty="0"/>
              <a:t>1876 Cost </a:t>
            </a:r>
            <a:r>
              <a:rPr lang="en-US" dirty="0" smtClean="0"/>
              <a:t>plan, </a:t>
            </a:r>
            <a:r>
              <a:rPr lang="en-US" dirty="0"/>
              <a:t>an </a:t>
            </a:r>
            <a:r>
              <a:rPr lang="en-US" dirty="0" smtClean="0"/>
              <a:t>MA Plan, or MA-PD </a:t>
            </a:r>
            <a:r>
              <a:rPr lang="en-US" dirty="0"/>
              <a:t>Plan</a:t>
            </a:r>
          </a:p>
          <a:p>
            <a:pPr lvl="1" indent="-175040">
              <a:spcBef>
                <a:spcPts val="601"/>
              </a:spcBef>
              <a:buSzPct val="50000"/>
              <a:buFont typeface="Wingdings" panose="05000000000000000000" pitchFamily="2" charset="2"/>
              <a:buChar char="q"/>
            </a:pPr>
            <a:r>
              <a:rPr lang="en-US" dirty="0" smtClean="0"/>
              <a:t>A Section </a:t>
            </a:r>
            <a:r>
              <a:rPr lang="en-US" dirty="0"/>
              <a:t>1876 Cost </a:t>
            </a:r>
            <a:r>
              <a:rPr lang="en-US" dirty="0" smtClean="0"/>
              <a:t>Plan </a:t>
            </a:r>
            <a:r>
              <a:rPr lang="en-US" dirty="0"/>
              <a:t>to an </a:t>
            </a:r>
            <a:r>
              <a:rPr lang="en-US" dirty="0" smtClean="0"/>
              <a:t>MA Plan, MA-PD Plan, </a:t>
            </a:r>
            <a:r>
              <a:rPr lang="en-US" dirty="0"/>
              <a:t>or </a:t>
            </a:r>
            <a:r>
              <a:rPr lang="en-US" dirty="0" smtClean="0"/>
              <a:t>PDP</a:t>
            </a:r>
            <a:endParaRPr lang="en-US" dirty="0"/>
          </a:p>
          <a:p>
            <a:pPr marL="175040" indent="-175040">
              <a:spcBef>
                <a:spcPts val="601"/>
              </a:spcBef>
              <a:buFont typeface="Wingdings" panose="05000000000000000000" pitchFamily="2" charset="2"/>
              <a:buChar char="§"/>
            </a:pPr>
            <a:r>
              <a:rPr lang="en-US" dirty="0" smtClean="0"/>
              <a:t>Renewal </a:t>
            </a:r>
            <a:r>
              <a:rPr lang="en-US" dirty="0"/>
              <a:t>compensation is paid for each enrollment in </a:t>
            </a:r>
            <a:r>
              <a:rPr lang="en-US" dirty="0" smtClean="0"/>
              <a:t>year </a:t>
            </a:r>
            <a:r>
              <a:rPr lang="en-US" dirty="0"/>
              <a:t>2 and beyond in the same </a:t>
            </a:r>
            <a:r>
              <a:rPr lang="en-US" dirty="0" smtClean="0"/>
              <a:t>plan, </a:t>
            </a:r>
            <a:r>
              <a:rPr lang="en-US" dirty="0"/>
              <a:t>or when </a:t>
            </a:r>
            <a:r>
              <a:rPr lang="en-US" dirty="0" smtClean="0"/>
              <a:t>“like plan” </a:t>
            </a:r>
            <a:r>
              <a:rPr lang="en-US" dirty="0"/>
              <a:t>changes are made. </a:t>
            </a:r>
            <a:endParaRPr lang="en-US" dirty="0" smtClean="0"/>
          </a:p>
          <a:p>
            <a:pPr marL="291732" lvl="1" indent="-116693">
              <a:spcBef>
                <a:spcPts val="601"/>
              </a:spcBef>
              <a:buFont typeface="Arial" panose="020B0604020202020204" pitchFamily="34" charset="0"/>
              <a:buChar char="•"/>
            </a:pPr>
            <a:r>
              <a:rPr lang="en-US" dirty="0" smtClean="0"/>
              <a:t>“Like plan” </a:t>
            </a:r>
            <a:r>
              <a:rPr lang="en-US" dirty="0"/>
              <a:t>changes include the following:</a:t>
            </a:r>
          </a:p>
          <a:p>
            <a:pPr lvl="1" indent="-175040">
              <a:spcBef>
                <a:spcPts val="601"/>
              </a:spcBef>
              <a:buSzPct val="50000"/>
              <a:buFont typeface="Wingdings" panose="05000000000000000000" pitchFamily="2" charset="2"/>
              <a:buChar char="q"/>
            </a:pPr>
            <a:r>
              <a:rPr lang="en-US" dirty="0"/>
              <a:t>A </a:t>
            </a:r>
            <a:r>
              <a:rPr lang="en-US" dirty="0" smtClean="0"/>
              <a:t>PDP </a:t>
            </a:r>
            <a:r>
              <a:rPr lang="en-US" dirty="0"/>
              <a:t>to another PDP</a:t>
            </a:r>
          </a:p>
          <a:p>
            <a:pPr lvl="1" indent="-175040">
              <a:spcBef>
                <a:spcPts val="601"/>
              </a:spcBef>
              <a:buSzPct val="50000"/>
              <a:buFont typeface="Wingdings" panose="05000000000000000000" pitchFamily="2" charset="2"/>
              <a:buChar char="q"/>
            </a:pPr>
            <a:r>
              <a:rPr lang="en-US" dirty="0"/>
              <a:t>An </a:t>
            </a:r>
            <a:r>
              <a:rPr lang="en-US" dirty="0" smtClean="0"/>
              <a:t>MA or MA-PD Plan </a:t>
            </a:r>
            <a:r>
              <a:rPr lang="en-US" dirty="0"/>
              <a:t>to another MA or </a:t>
            </a:r>
            <a:r>
              <a:rPr lang="en-US" dirty="0" smtClean="0"/>
              <a:t>MA-PD Plan</a:t>
            </a:r>
            <a:endParaRPr lang="en-US" dirty="0"/>
          </a:p>
          <a:p>
            <a:pPr lvl="1" indent="-175040">
              <a:spcBef>
                <a:spcPts val="601"/>
              </a:spcBef>
              <a:buSzPct val="50000"/>
              <a:buFont typeface="Wingdings" panose="05000000000000000000" pitchFamily="2" charset="2"/>
              <a:buChar char="q"/>
            </a:pPr>
            <a:r>
              <a:rPr lang="en-US" dirty="0"/>
              <a:t>A Section 1876 Cost </a:t>
            </a:r>
            <a:r>
              <a:rPr lang="en-US" dirty="0" smtClean="0"/>
              <a:t>plan </a:t>
            </a:r>
            <a:r>
              <a:rPr lang="en-US" dirty="0"/>
              <a:t>to another Section 1876 Cost </a:t>
            </a:r>
            <a:r>
              <a:rPr lang="en-US" dirty="0" smtClean="0"/>
              <a:t>plan </a:t>
            </a:r>
            <a:endParaRPr lang="en-US" dirty="0"/>
          </a:p>
          <a:p>
            <a:pPr>
              <a:spcBef>
                <a:spcPts val="601"/>
              </a:spcBef>
            </a:pPr>
            <a:r>
              <a:rPr lang="en-US" dirty="0" smtClean="0"/>
              <a:t>Agents </a:t>
            </a:r>
            <a:r>
              <a:rPr lang="en-US" dirty="0"/>
              <a:t>can only be paid for the number of months a member is enrolled in the plan. </a:t>
            </a:r>
            <a:r>
              <a:rPr lang="en-US" dirty="0" smtClean="0"/>
              <a:t>So </a:t>
            </a:r>
            <a:r>
              <a:rPr lang="en-US" dirty="0"/>
              <a:t>if a member </a:t>
            </a:r>
            <a:r>
              <a:rPr lang="en-US" dirty="0" smtClean="0"/>
              <a:t>enrolls </a:t>
            </a:r>
            <a:r>
              <a:rPr lang="en-US" dirty="0"/>
              <a:t>in January and disenrolls in </a:t>
            </a:r>
            <a:r>
              <a:rPr lang="en-US" dirty="0" smtClean="0"/>
              <a:t>May, </a:t>
            </a:r>
            <a:r>
              <a:rPr lang="en-US" dirty="0"/>
              <a:t>the agent may only be paid </a:t>
            </a:r>
            <a:r>
              <a:rPr lang="en-US" dirty="0" smtClean="0"/>
              <a:t>5 months of </a:t>
            </a:r>
            <a:r>
              <a:rPr lang="en-US" dirty="0"/>
              <a:t>the yearly compensation amount</a:t>
            </a:r>
            <a:r>
              <a:rPr lang="en-US" dirty="0" smtClean="0"/>
              <a:t>.</a:t>
            </a:r>
            <a:endParaRPr lang="en-US" dirty="0"/>
          </a:p>
        </p:txBody>
      </p:sp>
    </p:spTree>
    <p:extLst>
      <p:ext uri="{BB962C8B-B14F-4D97-AF65-F5344CB8AC3E}">
        <p14:creationId xmlns:p14="http://schemas.microsoft.com/office/powerpoint/2010/main" val="319576560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21858" name="Rectangle 3"/>
          <p:cNvSpPr>
            <a:spLocks noGrp="1" noChangeArrowheads="1"/>
          </p:cNvSpPr>
          <p:nvPr>
            <p:ph type="body" idx="1"/>
          </p:nvPr>
        </p:nvSpPr>
        <p:spPr bwMode="auto">
          <a:xfrm>
            <a:off x="702628" y="4423334"/>
            <a:ext cx="5621020" cy="4268438"/>
          </a:xfrm>
          <a:noFill/>
        </p:spPr>
        <p:txBody>
          <a:bodyPr wrap="square" numCol="1" anchor="t" anchorCtr="0" compatLnSpc="1">
            <a:prstTxWarp prst="textNoShape">
              <a:avLst/>
            </a:prstTxWarp>
          </a:bodyPr>
          <a:lstStyle/>
          <a:p>
            <a:pPr>
              <a:spcBef>
                <a:spcPts val="601"/>
              </a:spcBef>
            </a:pPr>
            <a:r>
              <a:rPr lang="en-US" dirty="0" smtClean="0">
                <a:solidFill>
                  <a:prstClr val="black"/>
                </a:solidFill>
                <a:ea typeface="ＭＳ Ｐゴシック" pitchFamily="84" charset="-128"/>
              </a:rPr>
              <a:t>Medicare </a:t>
            </a:r>
            <a:r>
              <a:rPr lang="en-US" dirty="0">
                <a:solidFill>
                  <a:prstClr val="black"/>
                </a:solidFill>
                <a:ea typeface="ＭＳ Ｐゴシック" pitchFamily="84" charset="-128"/>
              </a:rPr>
              <a:t>Advantage Organizations and Part D plan sponsors must ensure that brokers and agents selling Medicare products are trained and tested annually on Medicare rules and regulations, and on plan details specific to the plan products </a:t>
            </a:r>
            <a:r>
              <a:rPr lang="en-US" dirty="0" smtClean="0">
                <a:solidFill>
                  <a:prstClr val="black"/>
                </a:solidFill>
                <a:ea typeface="ＭＳ Ｐゴシック" pitchFamily="84" charset="-128"/>
              </a:rPr>
              <a:t>they are selling. </a:t>
            </a:r>
            <a:r>
              <a:rPr lang="en-US" dirty="0">
                <a:solidFill>
                  <a:prstClr val="black"/>
                </a:solidFill>
                <a:ea typeface="ＭＳ Ｐゴシック" pitchFamily="84" charset="-128"/>
              </a:rPr>
              <a:t>This requirement applies to all agents. </a:t>
            </a:r>
            <a:r>
              <a:rPr lang="en-US" dirty="0" smtClean="0">
                <a:solidFill>
                  <a:prstClr val="black"/>
                </a:solidFill>
                <a:ea typeface="ＭＳ Ｐゴシック" pitchFamily="84" charset="-128"/>
              </a:rPr>
              <a:t>Agents and brokers must pass a </a:t>
            </a:r>
            <a:r>
              <a:rPr lang="en-US" dirty="0">
                <a:solidFill>
                  <a:prstClr val="black"/>
                </a:solidFill>
                <a:ea typeface="ＭＳ Ｐゴシック" pitchFamily="84" charset="-128"/>
              </a:rPr>
              <a:t>test with </a:t>
            </a:r>
            <a:r>
              <a:rPr lang="en-US" dirty="0" smtClean="0">
                <a:solidFill>
                  <a:prstClr val="black"/>
                </a:solidFill>
                <a:ea typeface="ＭＳ Ｐゴシック" pitchFamily="84" charset="-128"/>
              </a:rPr>
              <a:t>a score of 85</a:t>
            </a:r>
            <a:r>
              <a:rPr lang="en-US" dirty="0">
                <a:solidFill>
                  <a:prstClr val="black"/>
                </a:solidFill>
                <a:ea typeface="ＭＳ Ｐゴシック" pitchFamily="84" charset="-128"/>
              </a:rPr>
              <a:t>% </a:t>
            </a:r>
            <a:r>
              <a:rPr lang="en-US" dirty="0" smtClean="0">
                <a:solidFill>
                  <a:prstClr val="black"/>
                </a:solidFill>
                <a:ea typeface="ＭＳ Ｐゴシック" pitchFamily="84" charset="-128"/>
              </a:rPr>
              <a:t>before </a:t>
            </a:r>
            <a:r>
              <a:rPr lang="en-US" dirty="0">
                <a:solidFill>
                  <a:prstClr val="black"/>
                </a:solidFill>
                <a:ea typeface="ＭＳ Ｐゴシック" pitchFamily="84" charset="-128"/>
              </a:rPr>
              <a:t>to marketing products</a:t>
            </a:r>
            <a:r>
              <a:rPr lang="en-US" dirty="0" smtClean="0">
                <a:solidFill>
                  <a:prstClr val="black"/>
                </a:solidFill>
                <a:ea typeface="ＭＳ Ｐゴシック" pitchFamily="84" charset="-128"/>
              </a:rPr>
              <a:t>.</a:t>
            </a:r>
            <a:endParaRPr lang="en-US" dirty="0">
              <a:solidFill>
                <a:prstClr val="black"/>
              </a:solidFill>
              <a:ea typeface="ＭＳ Ｐゴシック" pitchFamily="84" charset="-128"/>
            </a:endParaRPr>
          </a:p>
        </p:txBody>
      </p:sp>
    </p:spTree>
    <p:extLst>
      <p:ext uri="{BB962C8B-B14F-4D97-AF65-F5344CB8AC3E}">
        <p14:creationId xmlns:p14="http://schemas.microsoft.com/office/powerpoint/2010/main" val="335522086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706435"/>
            <a:ext cx="4191000" cy="3143250"/>
          </a:xfrm>
        </p:spPr>
      </p:sp>
      <p:sp>
        <p:nvSpPr>
          <p:cNvPr id="3" name="Notes Placeholder 2"/>
          <p:cNvSpPr>
            <a:spLocks noGrp="1"/>
          </p:cNvSpPr>
          <p:nvPr>
            <p:ph type="body" idx="1"/>
          </p:nvPr>
        </p:nvSpPr>
        <p:spPr>
          <a:xfrm>
            <a:off x="199233" y="3996268"/>
            <a:ext cx="6614527" cy="5035910"/>
          </a:xfrm>
        </p:spPr>
        <p:txBody>
          <a:bodyPr>
            <a:normAutofit fontScale="92500" lnSpcReduction="20000"/>
          </a:bodyPr>
          <a:lstStyle/>
          <a:p>
            <a:pPr defTabSz="914543">
              <a:lnSpc>
                <a:spcPct val="110000"/>
              </a:lnSpc>
              <a:spcBef>
                <a:spcPts val="601"/>
              </a:spcBef>
              <a:defRPr/>
            </a:pPr>
            <a:r>
              <a:rPr lang="en-US" dirty="0" smtClean="0"/>
              <a:t>The Centers for Medicare &amp; Medicaid Services has expanded reward and incentive program options for Medicare </a:t>
            </a:r>
            <a:r>
              <a:rPr lang="en-US" dirty="0"/>
              <a:t>Advantage Organizations (MAOs) </a:t>
            </a:r>
            <a:r>
              <a:rPr lang="en-US" dirty="0" smtClean="0"/>
              <a:t>through CFR</a:t>
            </a:r>
            <a:r>
              <a:rPr lang="en-US" baseline="0" dirty="0" smtClean="0"/>
              <a:t> </a:t>
            </a:r>
            <a:r>
              <a:rPr lang="en-US" dirty="0" smtClean="0"/>
              <a:t>422.134. MAOs are now permitted to </a:t>
            </a:r>
            <a:r>
              <a:rPr lang="en-US" dirty="0"/>
              <a:t>offer health-driven </a:t>
            </a:r>
            <a:r>
              <a:rPr lang="en-US" dirty="0" smtClean="0"/>
              <a:t>reward </a:t>
            </a:r>
            <a:r>
              <a:rPr lang="en-US" dirty="0"/>
              <a:t>and </a:t>
            </a:r>
            <a:r>
              <a:rPr lang="en-US" dirty="0" smtClean="0"/>
              <a:t>incentive </a:t>
            </a:r>
            <a:r>
              <a:rPr lang="en-US" dirty="0"/>
              <a:t>programs that may be applied to health-related services and activities. </a:t>
            </a:r>
            <a:r>
              <a:rPr lang="en-US" dirty="0" smtClean="0"/>
              <a:t>Before </a:t>
            </a:r>
            <a:r>
              <a:rPr lang="en-US" dirty="0"/>
              <a:t>4159-F, rewards and incentives were only allowed to be offered </a:t>
            </a:r>
            <a:r>
              <a:rPr lang="en-US" dirty="0" smtClean="0"/>
              <a:t>with </a:t>
            </a:r>
            <a:r>
              <a:rPr lang="en-US" dirty="0"/>
              <a:t>preventive services. </a:t>
            </a:r>
            <a:r>
              <a:rPr lang="en-US" dirty="0" smtClean="0"/>
              <a:t>Now</a:t>
            </a:r>
            <a:r>
              <a:rPr lang="en-US" dirty="0"/>
              <a:t>, </a:t>
            </a:r>
            <a:r>
              <a:rPr lang="en-US" dirty="0" smtClean="0"/>
              <a:t>an </a:t>
            </a:r>
            <a:r>
              <a:rPr lang="en-US" dirty="0"/>
              <a:t>MAO may create </a:t>
            </a:r>
            <a:r>
              <a:rPr lang="en-US" dirty="0" smtClean="0"/>
              <a:t>one </a:t>
            </a:r>
            <a:r>
              <a:rPr lang="en-US" dirty="0"/>
              <a:t>or more </a:t>
            </a:r>
            <a:r>
              <a:rPr lang="en-US" dirty="0" smtClean="0"/>
              <a:t>program(s) </a:t>
            </a:r>
            <a:r>
              <a:rPr lang="en-US" dirty="0"/>
              <a:t>that </a:t>
            </a:r>
            <a:r>
              <a:rPr lang="en-US" dirty="0" smtClean="0"/>
              <a:t>provide </a:t>
            </a:r>
            <a:r>
              <a:rPr lang="en-US" dirty="0"/>
              <a:t>rewards and incentives to enrollees </a:t>
            </a:r>
            <a:r>
              <a:rPr lang="en-US" dirty="0" smtClean="0"/>
              <a:t>who participate in </a:t>
            </a:r>
            <a:r>
              <a:rPr lang="en-US" dirty="0"/>
              <a:t>any activities that focus on promoting improved health, preventing injuries and illness, and </a:t>
            </a:r>
            <a:r>
              <a:rPr lang="en-US" dirty="0" smtClean="0"/>
              <a:t>efficiently using health </a:t>
            </a:r>
            <a:r>
              <a:rPr lang="en-US" dirty="0"/>
              <a:t>care resources. </a:t>
            </a:r>
          </a:p>
          <a:p>
            <a:pPr marL="175040" indent="-175040" defTabSz="914543">
              <a:lnSpc>
                <a:spcPct val="110000"/>
              </a:lnSpc>
              <a:spcBef>
                <a:spcPts val="601"/>
              </a:spcBef>
              <a:buFont typeface="Wingdings" panose="05000000000000000000" pitchFamily="2" charset="2"/>
              <a:buChar char="§"/>
              <a:defRPr/>
            </a:pPr>
            <a:r>
              <a:rPr lang="en-US" dirty="0"/>
              <a:t>Each unique rewards and incentives program offered by an MAO </a:t>
            </a:r>
            <a:r>
              <a:rPr lang="en-US" dirty="0" smtClean="0"/>
              <a:t>must </a:t>
            </a:r>
            <a:endParaRPr lang="en-US" dirty="0"/>
          </a:p>
          <a:p>
            <a:pPr marL="291732" indent="-116693" defTabSz="914543">
              <a:lnSpc>
                <a:spcPct val="110000"/>
              </a:lnSpc>
              <a:spcBef>
                <a:spcPts val="601"/>
              </a:spcBef>
              <a:buFont typeface="Arial" panose="020B0604020202020204" pitchFamily="34" charset="0"/>
              <a:buChar char="•"/>
              <a:defRPr/>
            </a:pPr>
            <a:r>
              <a:rPr lang="en-US" dirty="0"/>
              <a:t>Not discriminate against enrollees based on race, gender, chronic disease, institutionalization, frailty, health </a:t>
            </a:r>
            <a:r>
              <a:rPr lang="en-US" dirty="0" smtClean="0"/>
              <a:t>status, </a:t>
            </a:r>
            <a:r>
              <a:rPr lang="en-US" dirty="0"/>
              <a:t>or other </a:t>
            </a:r>
            <a:r>
              <a:rPr lang="en-US" dirty="0" smtClean="0"/>
              <a:t>impairments</a:t>
            </a:r>
            <a:endParaRPr lang="en-US" dirty="0"/>
          </a:p>
          <a:p>
            <a:pPr marL="291732" indent="-116693">
              <a:lnSpc>
                <a:spcPct val="110000"/>
              </a:lnSpc>
              <a:spcBef>
                <a:spcPts val="601"/>
              </a:spcBef>
              <a:buFont typeface="Arial" panose="020B0604020202020204" pitchFamily="34" charset="0"/>
              <a:buChar char="•"/>
            </a:pPr>
            <a:r>
              <a:rPr lang="en-US" dirty="0"/>
              <a:t>Be designed so that all </a:t>
            </a:r>
            <a:r>
              <a:rPr lang="en-US" dirty="0" smtClean="0"/>
              <a:t>enrollees are </a:t>
            </a:r>
            <a:r>
              <a:rPr lang="en-US" dirty="0"/>
              <a:t>able to earn </a:t>
            </a:r>
            <a:r>
              <a:rPr lang="en-US" dirty="0" smtClean="0"/>
              <a:t>rewards </a:t>
            </a:r>
            <a:endParaRPr lang="en-US" dirty="0"/>
          </a:p>
          <a:p>
            <a:pPr marL="291732" indent="-116693">
              <a:lnSpc>
                <a:spcPct val="110000"/>
              </a:lnSpc>
              <a:spcBef>
                <a:spcPts val="601"/>
              </a:spcBef>
              <a:buFont typeface="Arial" panose="020B0604020202020204" pitchFamily="34" charset="0"/>
              <a:buChar char="•"/>
            </a:pPr>
            <a:r>
              <a:rPr lang="en-US" dirty="0" smtClean="0"/>
              <a:t>Be </a:t>
            </a:r>
            <a:r>
              <a:rPr lang="en-US" dirty="0"/>
              <a:t>subject to sanctions at 42 </a:t>
            </a:r>
            <a:r>
              <a:rPr lang="en-US" dirty="0" smtClean="0"/>
              <a:t>CFR§422.752(a</a:t>
            </a:r>
            <a:r>
              <a:rPr lang="en-US" dirty="0"/>
              <a:t>)(4</a:t>
            </a:r>
            <a:r>
              <a:rPr lang="en-US" dirty="0" smtClean="0"/>
              <a:t>)</a:t>
            </a:r>
            <a:endParaRPr lang="en-US" dirty="0"/>
          </a:p>
          <a:p>
            <a:pPr marL="291732" indent="-116693">
              <a:lnSpc>
                <a:spcPct val="110000"/>
              </a:lnSpc>
              <a:spcBef>
                <a:spcPts val="601"/>
              </a:spcBef>
              <a:buFont typeface="Arial" panose="020B0604020202020204" pitchFamily="34" charset="0"/>
              <a:buChar char="•"/>
            </a:pPr>
            <a:r>
              <a:rPr lang="en-US" dirty="0"/>
              <a:t>Be offered in connection with the entire service or </a:t>
            </a:r>
            <a:r>
              <a:rPr lang="en-US" dirty="0" smtClean="0"/>
              <a:t>activity</a:t>
            </a:r>
            <a:endParaRPr lang="en-US" dirty="0"/>
          </a:p>
          <a:p>
            <a:pPr marL="291732" indent="-116693">
              <a:lnSpc>
                <a:spcPct val="110000"/>
              </a:lnSpc>
              <a:spcBef>
                <a:spcPts val="601"/>
              </a:spcBef>
              <a:buFont typeface="Arial" panose="020B0604020202020204" pitchFamily="34" charset="0"/>
              <a:buChar char="•"/>
            </a:pPr>
            <a:r>
              <a:rPr lang="en-US" dirty="0"/>
              <a:t>Be offered to all eligible members without </a:t>
            </a:r>
            <a:r>
              <a:rPr lang="en-US" dirty="0" smtClean="0"/>
              <a:t>discrimination</a:t>
            </a:r>
            <a:endParaRPr lang="en-US" dirty="0"/>
          </a:p>
          <a:p>
            <a:pPr marL="291732" indent="-116693">
              <a:lnSpc>
                <a:spcPct val="110000"/>
              </a:lnSpc>
              <a:spcBef>
                <a:spcPts val="601"/>
              </a:spcBef>
              <a:buFont typeface="Arial" panose="020B0604020202020204" pitchFamily="34" charset="0"/>
              <a:buChar char="•"/>
            </a:pPr>
            <a:r>
              <a:rPr lang="en-US" dirty="0"/>
              <a:t>Have a value that may be expected to affect enrollee behavior but not exceed the value of the </a:t>
            </a:r>
            <a:r>
              <a:rPr lang="en-US" dirty="0" smtClean="0"/>
              <a:t>health-related </a:t>
            </a:r>
            <a:r>
              <a:rPr lang="en-US" dirty="0"/>
              <a:t>service or activity </a:t>
            </a:r>
            <a:r>
              <a:rPr lang="en-US" dirty="0" smtClean="0"/>
              <a:t>itself</a:t>
            </a:r>
            <a:endParaRPr lang="en-US" dirty="0"/>
          </a:p>
          <a:p>
            <a:pPr marL="291732" indent="-116693">
              <a:lnSpc>
                <a:spcPct val="110000"/>
              </a:lnSpc>
              <a:spcBef>
                <a:spcPts val="601"/>
              </a:spcBef>
              <a:buFont typeface="Arial" panose="020B0604020202020204" pitchFamily="34" charset="0"/>
              <a:buChar char="•"/>
            </a:pPr>
            <a:r>
              <a:rPr lang="en-US" dirty="0"/>
              <a:t>Otherwise comply with all relevant fraud and abuse laws, including, when applicable, the anti-kickback statute and civil money penalty prohibiting inducements to </a:t>
            </a:r>
            <a:r>
              <a:rPr lang="en-US" dirty="0" smtClean="0"/>
              <a:t>people</a:t>
            </a:r>
            <a:r>
              <a:rPr lang="en-US" baseline="0" dirty="0" smtClean="0"/>
              <a:t> with Medicare</a:t>
            </a:r>
            <a:endParaRPr lang="en-US" dirty="0" smtClean="0"/>
          </a:p>
          <a:p>
            <a:pPr marL="291732" indent="-116693">
              <a:lnSpc>
                <a:spcPct val="110000"/>
              </a:lnSpc>
              <a:spcBef>
                <a:spcPts val="601"/>
              </a:spcBef>
              <a:buFont typeface="Arial" panose="020B0604020202020204" pitchFamily="34" charset="0"/>
              <a:buChar char="•"/>
            </a:pPr>
            <a:r>
              <a:rPr lang="en-US" dirty="0" smtClean="0"/>
              <a:t>MAOs </a:t>
            </a:r>
            <a:r>
              <a:rPr lang="en-US" dirty="0"/>
              <a:t>are </a:t>
            </a:r>
            <a:r>
              <a:rPr lang="en-US" dirty="0" smtClean="0"/>
              <a:t>required </a:t>
            </a:r>
            <a:r>
              <a:rPr lang="en-US" dirty="0"/>
              <a:t>to abide by certain restrictions. </a:t>
            </a:r>
            <a:r>
              <a:rPr lang="en-US" dirty="0" smtClean="0"/>
              <a:t>This means </a:t>
            </a:r>
            <a:r>
              <a:rPr lang="en-US" dirty="0"/>
              <a:t>the rewards and incentives program </a:t>
            </a:r>
            <a:r>
              <a:rPr lang="en-US" dirty="0" smtClean="0"/>
              <a:t/>
            </a:r>
            <a:br>
              <a:rPr lang="en-US" dirty="0" smtClean="0"/>
            </a:br>
            <a:r>
              <a:rPr lang="en-US" dirty="0" smtClean="0"/>
              <a:t>may not be</a:t>
            </a:r>
            <a:endParaRPr lang="en-US" dirty="0"/>
          </a:p>
          <a:p>
            <a:pPr marL="515938" lvl="1" indent="-171450">
              <a:lnSpc>
                <a:spcPct val="110000"/>
              </a:lnSpc>
              <a:spcBef>
                <a:spcPts val="601"/>
              </a:spcBef>
              <a:buSzPct val="50000"/>
              <a:buFont typeface="Wingdings" panose="05000000000000000000" pitchFamily="2" charset="2"/>
              <a:buChar char="q"/>
            </a:pPr>
            <a:r>
              <a:rPr lang="en-US" dirty="0" smtClean="0"/>
              <a:t>Offered </a:t>
            </a:r>
            <a:r>
              <a:rPr lang="en-US" dirty="0"/>
              <a:t>in the form of cash or other monetary </a:t>
            </a:r>
            <a:r>
              <a:rPr lang="en-US" dirty="0" smtClean="0"/>
              <a:t>rebates, </a:t>
            </a:r>
            <a:r>
              <a:rPr lang="en-US" dirty="0"/>
              <a:t>or</a:t>
            </a:r>
          </a:p>
          <a:p>
            <a:pPr marL="515938" lvl="1" indent="-171450">
              <a:lnSpc>
                <a:spcPct val="110000"/>
              </a:lnSpc>
              <a:spcBef>
                <a:spcPts val="601"/>
              </a:spcBef>
              <a:buSzPct val="50000"/>
              <a:buFont typeface="Wingdings" panose="05000000000000000000" pitchFamily="2" charset="2"/>
              <a:buChar char="q"/>
            </a:pPr>
            <a:r>
              <a:rPr lang="en-US" dirty="0" smtClean="0"/>
              <a:t>Used </a:t>
            </a:r>
            <a:r>
              <a:rPr lang="en-US" dirty="0"/>
              <a:t>to target potential enrollees</a:t>
            </a:r>
          </a:p>
          <a:p>
            <a:pPr>
              <a:lnSpc>
                <a:spcPct val="110000"/>
              </a:lnSpc>
              <a:spcBef>
                <a:spcPts val="601"/>
              </a:spcBef>
            </a:pPr>
            <a:r>
              <a:rPr lang="en-US" dirty="0"/>
              <a:t>At this time, rewards and incentives only apply to Part </a:t>
            </a:r>
            <a:r>
              <a:rPr lang="en-US" dirty="0" smtClean="0"/>
              <a:t>C.</a:t>
            </a:r>
          </a:p>
          <a:p>
            <a:pPr>
              <a:lnSpc>
                <a:spcPct val="110000"/>
              </a:lnSpc>
              <a:spcBef>
                <a:spcPts val="601"/>
              </a:spcBef>
            </a:pPr>
            <a:r>
              <a:rPr lang="en-US" b="1" dirty="0" smtClean="0"/>
              <a:t>NOTE:</a:t>
            </a:r>
            <a:r>
              <a:rPr lang="en-US" dirty="0" smtClean="0"/>
              <a:t> For more information, see Chapter 4 of the “Medicare Managed Care Manual”, </a:t>
            </a:r>
            <a:r>
              <a:rPr lang="en-US" u="sng" dirty="0" smtClean="0">
                <a:hlinkClick r:id="rId3"/>
              </a:rPr>
              <a:t>CMS.gov/Regulations-and-Guidance/Guidance/Manuals/Downloads/mc86c04.pdf</a:t>
            </a:r>
            <a:r>
              <a:rPr lang="en-US" dirty="0"/>
              <a:t>.</a:t>
            </a:r>
            <a:endParaRPr lang="en-US" u="sng" dirty="0" smtClean="0"/>
          </a:p>
        </p:txBody>
      </p:sp>
    </p:spTree>
    <p:extLst>
      <p:ext uri="{BB962C8B-B14F-4D97-AF65-F5344CB8AC3E}">
        <p14:creationId xmlns:p14="http://schemas.microsoft.com/office/powerpoint/2010/main" val="312553274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4" y="4427148"/>
            <a:ext cx="5651569" cy="4473748"/>
          </a:xfrm>
        </p:spPr>
        <p:txBody>
          <a:bodyPr/>
          <a:lstStyle/>
          <a:p>
            <a:pPr marL="186463" indent="-186463" defTabSz="932313">
              <a:spcBef>
                <a:spcPts val="601"/>
              </a:spcBef>
              <a:defRPr/>
            </a:pPr>
            <a:r>
              <a:rPr lang="en-US" dirty="0">
                <a:solidFill>
                  <a:prstClr val="black"/>
                </a:solidFill>
                <a:ea typeface="ＭＳ Ｐゴシック" pitchFamily="84" charset="-128"/>
                <a:cs typeface="ＭＳ Ｐゴシック" pitchFamily="84" charset="-128"/>
              </a:rPr>
              <a:t>Check Your </a:t>
            </a:r>
            <a:r>
              <a:rPr lang="en-US" dirty="0" smtClean="0">
                <a:solidFill>
                  <a:prstClr val="black"/>
                </a:solidFill>
                <a:ea typeface="ＭＳ Ｐゴシック" pitchFamily="84" charset="-128"/>
                <a:cs typeface="ＭＳ Ｐゴシック" pitchFamily="84" charset="-128"/>
              </a:rPr>
              <a:t>Knowledge</a:t>
            </a:r>
            <a:r>
              <a:rPr lang="en-US" dirty="0" smtClean="0">
                <a:cs typeface="Calibri" panose="020F0502020204030204" pitchFamily="34" charset="0"/>
              </a:rPr>
              <a:t>—</a:t>
            </a:r>
            <a:r>
              <a:rPr lang="en-US" dirty="0" smtClean="0">
                <a:solidFill>
                  <a:prstClr val="black"/>
                </a:solidFill>
                <a:ea typeface="ＭＳ Ｐゴシック" pitchFamily="84" charset="-128"/>
                <a:cs typeface="ＭＳ Ｐゴシック" pitchFamily="84" charset="-128"/>
              </a:rPr>
              <a:t>Question 4</a:t>
            </a:r>
          </a:p>
          <a:p>
            <a:pPr defTabSz="932313">
              <a:spcBef>
                <a:spcPts val="601"/>
              </a:spcBef>
              <a:defRPr/>
            </a:pPr>
            <a:r>
              <a:rPr lang="en-US" dirty="0" smtClean="0">
                <a:solidFill>
                  <a:prstClr val="black"/>
                </a:solidFill>
                <a:ea typeface="ＭＳ Ｐゴシック" pitchFamily="84" charset="-128"/>
                <a:cs typeface="ＭＳ Ｐゴシック" pitchFamily="84" charset="-128"/>
              </a:rPr>
              <a:t>Who’s responsible for training and testing agents and brokers about the Medicare Program and proper marketing of Medicare products</a:t>
            </a:r>
            <a:r>
              <a:rPr lang="en-US" dirty="0">
                <a:solidFill>
                  <a:prstClr val="black"/>
                </a:solidFill>
                <a:ea typeface="ＭＳ Ｐゴシック" pitchFamily="84" charset="-128"/>
                <a:cs typeface="ＭＳ Ｐゴシック" pitchFamily="84" charset="-128"/>
              </a:rPr>
              <a:t>? </a:t>
            </a:r>
            <a:endParaRPr lang="en-US" dirty="0">
              <a:solidFill>
                <a:prstClr val="black"/>
              </a:solidFill>
            </a:endParaRPr>
          </a:p>
          <a:p>
            <a:pPr marL="186081" indent="-186081" defTabSz="932313">
              <a:spcBef>
                <a:spcPts val="601"/>
              </a:spcBef>
              <a:buFont typeface="+mj-lt"/>
              <a:buAutoNum type="alphaLcPeriod"/>
              <a:defRPr/>
            </a:pPr>
            <a:r>
              <a:rPr lang="en-US" dirty="0">
                <a:solidFill>
                  <a:prstClr val="black"/>
                </a:solidFill>
                <a:ea typeface="ＭＳ Ｐゴシック" pitchFamily="84" charset="-128"/>
              </a:rPr>
              <a:t>Insurance associations</a:t>
            </a:r>
            <a:endParaRPr lang="en-US" dirty="0">
              <a:solidFill>
                <a:prstClr val="black"/>
              </a:solidFill>
            </a:endParaRPr>
          </a:p>
          <a:p>
            <a:pPr marL="186081" indent="-186081" defTabSz="932313">
              <a:spcBef>
                <a:spcPts val="601"/>
              </a:spcBef>
              <a:buFont typeface="+mj-lt"/>
              <a:buAutoNum type="alphaLcPeriod"/>
              <a:defRPr/>
            </a:pPr>
            <a:r>
              <a:rPr lang="en-US" dirty="0" smtClean="0">
                <a:solidFill>
                  <a:prstClr val="black"/>
                </a:solidFill>
                <a:ea typeface="ＭＳ Ｐゴシック" pitchFamily="84" charset="-128"/>
                <a:cs typeface="+mn-cs"/>
              </a:rPr>
              <a:t>The </a:t>
            </a:r>
            <a:r>
              <a:rPr lang="en-US" dirty="0">
                <a:solidFill>
                  <a:prstClr val="black"/>
                </a:solidFill>
                <a:ea typeface="ＭＳ Ｐゴシック" pitchFamily="84" charset="-128"/>
                <a:cs typeface="+mn-cs"/>
              </a:rPr>
              <a:t>Centers for </a:t>
            </a:r>
            <a:r>
              <a:rPr lang="en-US" dirty="0" smtClean="0">
                <a:solidFill>
                  <a:prstClr val="black"/>
                </a:solidFill>
                <a:ea typeface="ＭＳ Ｐゴシック" pitchFamily="84" charset="-128"/>
                <a:cs typeface="+mn-cs"/>
              </a:rPr>
              <a:t>Medicare &amp; Medicaid Services (CMS)</a:t>
            </a:r>
            <a:endParaRPr lang="en-US" dirty="0">
              <a:solidFill>
                <a:prstClr val="black"/>
              </a:solidFill>
              <a:ea typeface="ＭＳ Ｐゴシック" pitchFamily="84" charset="-128"/>
              <a:cs typeface="+mn-cs"/>
            </a:endParaRPr>
          </a:p>
          <a:p>
            <a:pPr marL="186081" indent="-186081" defTabSz="932313">
              <a:spcBef>
                <a:spcPts val="601"/>
              </a:spcBef>
              <a:buFont typeface="+mj-lt"/>
              <a:buAutoNum type="alphaLcPeriod"/>
              <a:defRPr/>
            </a:pPr>
            <a:r>
              <a:rPr lang="en-US" dirty="0" smtClean="0">
                <a:solidFill>
                  <a:prstClr val="black"/>
                </a:solidFill>
                <a:ea typeface="ＭＳ Ｐゴシック" pitchFamily="84" charset="-128"/>
                <a:cs typeface="+mn-cs"/>
              </a:rPr>
              <a:t>State </a:t>
            </a:r>
            <a:r>
              <a:rPr lang="en-US" dirty="0">
                <a:solidFill>
                  <a:prstClr val="black"/>
                </a:solidFill>
                <a:ea typeface="ＭＳ Ｐゴシック" pitchFamily="84" charset="-128"/>
                <a:cs typeface="+mn-cs"/>
              </a:rPr>
              <a:t>Department of Insurance</a:t>
            </a:r>
          </a:p>
          <a:p>
            <a:pPr marL="186081" indent="-186081" defTabSz="932313">
              <a:spcBef>
                <a:spcPts val="601"/>
              </a:spcBef>
              <a:buFont typeface="+mj-lt"/>
              <a:buAutoNum type="alphaLcPeriod"/>
              <a:defRPr/>
            </a:pPr>
            <a:r>
              <a:rPr lang="en-US" dirty="0">
                <a:solidFill>
                  <a:prstClr val="black"/>
                </a:solidFill>
                <a:ea typeface="ＭＳ Ｐゴシック" pitchFamily="84" charset="-128"/>
              </a:rPr>
              <a:t>Medicare health and drug plans</a:t>
            </a:r>
          </a:p>
          <a:p>
            <a:pPr defTabSz="932313">
              <a:spcBef>
                <a:spcPts val="601"/>
              </a:spcBef>
              <a:defRPr/>
            </a:pPr>
            <a:r>
              <a:rPr lang="en-US" b="1" dirty="0" smtClean="0">
                <a:solidFill>
                  <a:prstClr val="black"/>
                </a:solidFill>
                <a:ea typeface="ＭＳ Ｐゴシック" pitchFamily="84" charset="-128"/>
                <a:cs typeface="ＭＳ Ｐゴシック" pitchFamily="84" charset="-128"/>
              </a:rPr>
              <a:t>Answer: d. </a:t>
            </a:r>
            <a:r>
              <a:rPr lang="en-US" b="1" dirty="0">
                <a:solidFill>
                  <a:prstClr val="black"/>
                </a:solidFill>
                <a:ea typeface="ＭＳ Ｐゴシック" pitchFamily="84" charset="-128"/>
                <a:cs typeface="ＭＳ Ｐゴシック" pitchFamily="84" charset="-128"/>
              </a:rPr>
              <a:t>Medicare health and drug </a:t>
            </a:r>
            <a:r>
              <a:rPr lang="en-US" b="1" dirty="0" smtClean="0">
                <a:solidFill>
                  <a:prstClr val="black"/>
                </a:solidFill>
                <a:ea typeface="ＭＳ Ｐゴシック" pitchFamily="84" charset="-128"/>
                <a:cs typeface="ＭＳ Ｐゴシック" pitchFamily="84" charset="-128"/>
              </a:rPr>
              <a:t>plans</a:t>
            </a:r>
            <a:r>
              <a:rPr lang="en-US" dirty="0" smtClean="0">
                <a:solidFill>
                  <a:prstClr val="black"/>
                </a:solidFill>
                <a:ea typeface="ＭＳ Ｐゴシック" pitchFamily="84" charset="-128"/>
                <a:cs typeface="ＭＳ Ｐゴシック" pitchFamily="84" charset="-128"/>
              </a:rPr>
              <a:t/>
            </a:r>
            <a:br>
              <a:rPr lang="en-US" dirty="0" smtClean="0">
                <a:solidFill>
                  <a:prstClr val="black"/>
                </a:solidFill>
                <a:ea typeface="ＭＳ Ｐゴシック" pitchFamily="84" charset="-128"/>
                <a:cs typeface="ＭＳ Ｐゴシック" pitchFamily="84" charset="-128"/>
              </a:rPr>
            </a:br>
            <a:r>
              <a:rPr lang="en-US" dirty="0" smtClean="0">
                <a:solidFill>
                  <a:prstClr val="black"/>
                </a:solidFill>
                <a:ea typeface="ＭＳ Ｐゴシック" pitchFamily="84" charset="-128"/>
              </a:rPr>
              <a:t>Medicare </a:t>
            </a:r>
            <a:r>
              <a:rPr lang="en-US" dirty="0">
                <a:solidFill>
                  <a:prstClr val="black"/>
                </a:solidFill>
                <a:ea typeface="ＭＳ Ｐゴシック" pitchFamily="84" charset="-128"/>
              </a:rPr>
              <a:t>Advantage Organizations </a:t>
            </a:r>
            <a:r>
              <a:rPr lang="en-US" dirty="0" smtClean="0">
                <a:solidFill>
                  <a:prstClr val="black"/>
                </a:solidFill>
                <a:ea typeface="ＭＳ Ｐゴシック" pitchFamily="84" charset="-128"/>
              </a:rPr>
              <a:t>and </a:t>
            </a:r>
            <a:r>
              <a:rPr lang="en-US" dirty="0">
                <a:solidFill>
                  <a:prstClr val="black"/>
                </a:solidFill>
                <a:ea typeface="ＭＳ Ｐゴシック" pitchFamily="84" charset="-128"/>
              </a:rPr>
              <a:t>Part D </a:t>
            </a:r>
            <a:r>
              <a:rPr lang="en-US" dirty="0" smtClean="0">
                <a:solidFill>
                  <a:prstClr val="black"/>
                </a:solidFill>
                <a:ea typeface="ＭＳ Ｐゴシック" pitchFamily="84" charset="-128"/>
              </a:rPr>
              <a:t>plan sponsors </a:t>
            </a:r>
            <a:r>
              <a:rPr lang="en-US" dirty="0">
                <a:solidFill>
                  <a:prstClr val="black"/>
                </a:solidFill>
                <a:ea typeface="ＭＳ Ｐゴシック" pitchFamily="84" charset="-128"/>
              </a:rPr>
              <a:t>must ensure that </a:t>
            </a:r>
            <a:r>
              <a:rPr lang="en-US" dirty="0" smtClean="0">
                <a:solidFill>
                  <a:prstClr val="black"/>
                </a:solidFill>
                <a:ea typeface="ＭＳ Ｐゴシック" pitchFamily="84" charset="-128"/>
              </a:rPr>
              <a:t>agents and brokers selling </a:t>
            </a:r>
            <a:r>
              <a:rPr lang="en-US" dirty="0">
                <a:solidFill>
                  <a:prstClr val="black"/>
                </a:solidFill>
                <a:ea typeface="ＭＳ Ｐゴシック" pitchFamily="84" charset="-128"/>
              </a:rPr>
              <a:t>Medicare products are trained and tested </a:t>
            </a:r>
            <a:r>
              <a:rPr lang="en-US" dirty="0" smtClean="0">
                <a:solidFill>
                  <a:prstClr val="black"/>
                </a:solidFill>
                <a:ea typeface="ＭＳ Ｐゴシック" pitchFamily="84" charset="-128"/>
              </a:rPr>
              <a:t>annually. Training and testing should be on </a:t>
            </a:r>
            <a:r>
              <a:rPr lang="en-US" dirty="0">
                <a:solidFill>
                  <a:prstClr val="black"/>
                </a:solidFill>
                <a:ea typeface="ＭＳ Ｐゴシック" pitchFamily="84" charset="-128"/>
              </a:rPr>
              <a:t>Medicare rules and regulations, and on plan details specific to the plan products being sold by the brokers and agents. Training and testing must be </a:t>
            </a:r>
            <a:r>
              <a:rPr lang="en-US" dirty="0" smtClean="0">
                <a:solidFill>
                  <a:prstClr val="black"/>
                </a:solidFill>
                <a:ea typeface="ＭＳ Ｐゴシック" pitchFamily="84" charset="-128"/>
              </a:rPr>
              <a:t>completed </a:t>
            </a:r>
            <a:r>
              <a:rPr lang="en-US" dirty="0">
                <a:solidFill>
                  <a:prstClr val="black"/>
                </a:solidFill>
                <a:ea typeface="ＭＳ Ｐゴシック" pitchFamily="84" charset="-128"/>
              </a:rPr>
              <a:t>by passing a test with </a:t>
            </a:r>
            <a:r>
              <a:rPr lang="en-US" dirty="0" smtClean="0">
                <a:solidFill>
                  <a:prstClr val="black"/>
                </a:solidFill>
                <a:ea typeface="ＭＳ Ｐゴシック" pitchFamily="84" charset="-128"/>
              </a:rPr>
              <a:t>a score of 85% before the </a:t>
            </a:r>
            <a:r>
              <a:rPr lang="en-US" dirty="0">
                <a:solidFill>
                  <a:prstClr val="black"/>
                </a:solidFill>
                <a:ea typeface="ＭＳ Ｐゴシック" pitchFamily="84" charset="-128"/>
              </a:rPr>
              <a:t>start of the new marketing season </a:t>
            </a:r>
            <a:r>
              <a:rPr lang="en-US" dirty="0" smtClean="0">
                <a:solidFill>
                  <a:prstClr val="black"/>
                </a:solidFill>
                <a:ea typeface="ＭＳ Ｐゴシック" pitchFamily="84" charset="-128"/>
              </a:rPr>
              <a:t>for </a:t>
            </a:r>
            <a:r>
              <a:rPr lang="en-US" dirty="0">
                <a:solidFill>
                  <a:prstClr val="black"/>
                </a:solidFill>
                <a:ea typeface="ＭＳ Ｐゴシック" pitchFamily="84" charset="-128"/>
              </a:rPr>
              <a:t>the broker/agent to </a:t>
            </a:r>
            <a:r>
              <a:rPr lang="en-US" dirty="0" smtClean="0">
                <a:solidFill>
                  <a:prstClr val="black"/>
                </a:solidFill>
                <a:ea typeface="ＭＳ Ｐゴシック" pitchFamily="84" charset="-128"/>
              </a:rPr>
              <a:t>sell products after </a:t>
            </a:r>
            <a:r>
              <a:rPr lang="en-US" dirty="0">
                <a:solidFill>
                  <a:prstClr val="black"/>
                </a:solidFill>
                <a:ea typeface="ＭＳ Ｐゴシック" pitchFamily="84" charset="-128"/>
              </a:rPr>
              <a:t>that date</a:t>
            </a:r>
            <a:r>
              <a:rPr lang="en-US" dirty="0" smtClean="0">
                <a:solidFill>
                  <a:prstClr val="black"/>
                </a:solidFill>
                <a:ea typeface="ＭＳ Ｐゴシック" pitchFamily="84" charset="-128"/>
              </a:rPr>
              <a:t>.</a:t>
            </a:r>
          </a:p>
          <a:p>
            <a:pPr>
              <a:spcBef>
                <a:spcPts val="601"/>
              </a:spcBef>
              <a:defRPr/>
            </a:pPr>
            <a:r>
              <a:rPr lang="en-US" dirty="0" smtClean="0">
                <a:solidFill>
                  <a:prstClr val="black"/>
                </a:solidFill>
                <a:ea typeface="ＭＳ Ｐゴシック" pitchFamily="84" charset="-128"/>
              </a:rPr>
              <a:t>CMS releases information each year to all Medicare health and drug plans that specify what information should be covered in the training and testing curricula utilized by the plans use.</a:t>
            </a:r>
            <a:endParaRPr lang="en-US" dirty="0">
              <a:solidFill>
                <a:prstClr val="black"/>
              </a:solidFill>
              <a:ea typeface="ＭＳ Ｐゴシック" pitchFamily="84" charset="-128"/>
            </a:endParaRPr>
          </a:p>
        </p:txBody>
      </p:sp>
    </p:spTree>
    <p:extLst>
      <p:ext uri="{BB962C8B-B14F-4D97-AF65-F5344CB8AC3E}">
        <p14:creationId xmlns:p14="http://schemas.microsoft.com/office/powerpoint/2010/main" val="228858451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3" y="4427148"/>
            <a:ext cx="5632899" cy="4473748"/>
          </a:xfrm>
        </p:spPr>
        <p:txBody>
          <a:bodyPr>
            <a:normAutofit/>
          </a:bodyPr>
          <a:lstStyle/>
          <a:p>
            <a:pPr marL="186463" indent="-186463" defTabSz="932313">
              <a:spcBef>
                <a:spcPts val="601"/>
              </a:spcBef>
              <a:defRPr/>
            </a:pPr>
            <a:r>
              <a:rPr lang="en-US" dirty="0">
                <a:solidFill>
                  <a:prstClr val="black"/>
                </a:solidFill>
                <a:ea typeface="ＭＳ Ｐゴシック" pitchFamily="84" charset="-128"/>
                <a:cs typeface="ＭＳ Ｐゴシック" pitchFamily="84" charset="-128"/>
              </a:rPr>
              <a:t>Check Your </a:t>
            </a:r>
            <a:r>
              <a:rPr lang="en-US" dirty="0" smtClean="0">
                <a:solidFill>
                  <a:prstClr val="black"/>
                </a:solidFill>
                <a:ea typeface="ＭＳ Ｐゴシック" pitchFamily="84" charset="-128"/>
                <a:cs typeface="ＭＳ Ｐゴシック" pitchFamily="84" charset="-128"/>
              </a:rPr>
              <a:t>Knowledge</a:t>
            </a:r>
            <a:r>
              <a:rPr lang="en-US" dirty="0" smtClean="0">
                <a:cs typeface="Calibri" panose="020F0502020204030204" pitchFamily="34" charset="0"/>
              </a:rPr>
              <a:t>—</a:t>
            </a:r>
            <a:r>
              <a:rPr lang="en-US" dirty="0" smtClean="0">
                <a:solidFill>
                  <a:prstClr val="black"/>
                </a:solidFill>
                <a:ea typeface="ＭＳ Ｐゴシック" pitchFamily="84" charset="-128"/>
                <a:cs typeface="ＭＳ Ｐゴシック" pitchFamily="84" charset="-128"/>
              </a:rPr>
              <a:t>Question 5</a:t>
            </a:r>
            <a:endParaRPr lang="en-US" dirty="0">
              <a:solidFill>
                <a:prstClr val="black"/>
              </a:solidFill>
              <a:ea typeface="ＭＳ Ｐゴシック" pitchFamily="84" charset="-128"/>
              <a:cs typeface="ＭＳ Ｐゴシック" pitchFamily="84" charset="-128"/>
            </a:endParaRPr>
          </a:p>
          <a:p>
            <a:pPr defTabSz="932313">
              <a:spcBef>
                <a:spcPts val="601"/>
              </a:spcBef>
              <a:defRPr/>
            </a:pPr>
            <a:r>
              <a:rPr lang="en-US" dirty="0" smtClean="0">
                <a:solidFill>
                  <a:prstClr val="black"/>
                </a:solidFill>
                <a:ea typeface="ＭＳ Ｐゴシック" pitchFamily="84" charset="-128"/>
                <a:cs typeface="ＭＳ Ｐゴシック" pitchFamily="84" charset="-128"/>
              </a:rPr>
              <a:t>Agents or brokers aren’t permitted to set up individual marketing appointments at educational events. </a:t>
            </a:r>
            <a:endParaRPr lang="en-US" dirty="0">
              <a:solidFill>
                <a:prstClr val="black"/>
              </a:solidFill>
            </a:endParaRPr>
          </a:p>
          <a:p>
            <a:pPr marL="186081" lvl="1" indent="-186081">
              <a:spcBef>
                <a:spcPts val="601"/>
              </a:spcBef>
              <a:buFont typeface="+mj-lt"/>
              <a:buAutoNum type="alphaLcPeriod"/>
              <a:defRPr/>
            </a:pPr>
            <a:r>
              <a:rPr lang="en-US" dirty="0" smtClean="0">
                <a:solidFill>
                  <a:prstClr val="black"/>
                </a:solidFill>
                <a:ea typeface="ＭＳ Ｐゴシック" pitchFamily="84" charset="-128"/>
              </a:rPr>
              <a:t>True</a:t>
            </a:r>
            <a:endParaRPr lang="en-US" dirty="0">
              <a:solidFill>
                <a:prstClr val="black"/>
              </a:solidFill>
              <a:ea typeface="ＭＳ Ｐゴシック" pitchFamily="84" charset="-128"/>
            </a:endParaRPr>
          </a:p>
          <a:p>
            <a:pPr marL="186081" lvl="1" indent="-186081" defTabSz="932313">
              <a:spcBef>
                <a:spcPts val="601"/>
              </a:spcBef>
              <a:buFont typeface="+mj-lt"/>
              <a:buAutoNum type="alphaLcPeriod"/>
              <a:defRPr/>
            </a:pPr>
            <a:r>
              <a:rPr lang="en-US" dirty="0" smtClean="0">
                <a:solidFill>
                  <a:prstClr val="black"/>
                </a:solidFill>
                <a:ea typeface="ＭＳ Ｐゴシック" pitchFamily="84" charset="-128"/>
                <a:cs typeface="+mn-cs"/>
              </a:rPr>
              <a:t>False</a:t>
            </a:r>
            <a:endParaRPr lang="en-US" dirty="0">
              <a:solidFill>
                <a:prstClr val="black"/>
              </a:solidFill>
              <a:ea typeface="ＭＳ Ｐゴシック" pitchFamily="84" charset="-128"/>
              <a:cs typeface="+mn-cs"/>
            </a:endParaRPr>
          </a:p>
          <a:p>
            <a:pPr defTabSz="932313">
              <a:spcBef>
                <a:spcPts val="601"/>
              </a:spcBef>
              <a:defRPr/>
            </a:pPr>
            <a:r>
              <a:rPr lang="en-US" b="1" dirty="0" smtClean="0">
                <a:solidFill>
                  <a:prstClr val="black"/>
                </a:solidFill>
                <a:ea typeface="ＭＳ Ｐゴシック" pitchFamily="84" charset="-128"/>
                <a:cs typeface="ＭＳ Ｐゴシック" pitchFamily="84" charset="-128"/>
              </a:rPr>
              <a:t>Answer: a. True</a:t>
            </a:r>
            <a:br>
              <a:rPr lang="en-US" b="1" dirty="0" smtClean="0">
                <a:solidFill>
                  <a:prstClr val="black"/>
                </a:solidFill>
                <a:ea typeface="ＭＳ Ｐゴシック" pitchFamily="84" charset="-128"/>
                <a:cs typeface="ＭＳ Ｐゴシック" pitchFamily="84" charset="-128"/>
              </a:rPr>
            </a:br>
            <a:r>
              <a:rPr lang="en-US" dirty="0" smtClean="0"/>
              <a:t>Educational </a:t>
            </a:r>
            <a:r>
              <a:rPr lang="en-US" dirty="0"/>
              <a:t>events may not include sales </a:t>
            </a:r>
            <a:r>
              <a:rPr lang="en-US" dirty="0" smtClean="0"/>
              <a:t>activities. CMS </a:t>
            </a:r>
            <a:r>
              <a:rPr lang="en-US" dirty="0"/>
              <a:t>has clarified that the purpose of educational events is to provide objective information about the Medicare </a:t>
            </a:r>
            <a:r>
              <a:rPr lang="en-US" dirty="0" smtClean="0"/>
              <a:t>Program and/or </a:t>
            </a:r>
            <a:r>
              <a:rPr lang="en-US" dirty="0"/>
              <a:t>health improvement and wellness. As such, educational events </a:t>
            </a:r>
            <a:r>
              <a:rPr lang="en-US" dirty="0" smtClean="0"/>
              <a:t>shouldn’t </a:t>
            </a:r>
            <a:r>
              <a:rPr lang="en-US" dirty="0"/>
              <a:t>be used to steer or attempt to steer a beneficiary toward a specific plan or plans. Plan sponsors or their representatives may </a:t>
            </a:r>
            <a:r>
              <a:rPr lang="en-US" dirty="0" smtClean="0"/>
              <a:t>not</a:t>
            </a:r>
            <a:endParaRPr lang="en-US" dirty="0"/>
          </a:p>
          <a:p>
            <a:pPr marL="186463" indent="-186463">
              <a:spcBef>
                <a:spcPts val="601"/>
              </a:spcBef>
              <a:buFont typeface="Wingdings" panose="05000000000000000000" pitchFamily="2" charset="2"/>
              <a:buChar char="§"/>
            </a:pPr>
            <a:r>
              <a:rPr lang="en-US" dirty="0"/>
              <a:t>Set up individual sales appointments or get permission for an outbound call to the beneficiary</a:t>
            </a:r>
          </a:p>
          <a:p>
            <a:pPr marL="186463" indent="-186463">
              <a:spcBef>
                <a:spcPts val="601"/>
              </a:spcBef>
              <a:buFont typeface="Wingdings" panose="05000000000000000000" pitchFamily="2" charset="2"/>
              <a:buChar char="§"/>
            </a:pPr>
            <a:r>
              <a:rPr lang="en-US" dirty="0" smtClean="0"/>
              <a:t>Discuss </a:t>
            </a:r>
            <a:r>
              <a:rPr lang="en-US" dirty="0"/>
              <a:t>plan-specific premiums and/or benefits</a:t>
            </a:r>
          </a:p>
          <a:p>
            <a:pPr marL="186463" indent="-186463">
              <a:spcBef>
                <a:spcPts val="601"/>
              </a:spcBef>
              <a:buFont typeface="Wingdings" panose="05000000000000000000" pitchFamily="2" charset="2"/>
              <a:buChar char="§"/>
            </a:pPr>
            <a:r>
              <a:rPr lang="en-US" dirty="0"/>
              <a:t>Distribute scope of appointment forms, enrollment </a:t>
            </a:r>
            <a:r>
              <a:rPr lang="en-US" dirty="0" smtClean="0"/>
              <a:t>forms, </a:t>
            </a:r>
            <a:r>
              <a:rPr lang="en-US" dirty="0"/>
              <a:t>or sign-up sheets</a:t>
            </a:r>
          </a:p>
          <a:p>
            <a:pPr marL="186463" indent="-186463">
              <a:spcBef>
                <a:spcPts val="601"/>
              </a:spcBef>
              <a:buFont typeface="Wingdings" panose="05000000000000000000" pitchFamily="2" charset="2"/>
              <a:buChar char="§"/>
            </a:pPr>
            <a:r>
              <a:rPr lang="en-US" dirty="0" smtClean="0"/>
              <a:t>Advertise </a:t>
            </a:r>
            <a:r>
              <a:rPr lang="en-US" dirty="0"/>
              <a:t>an educational event and then have a marketing/sales event immediately following in the same general </a:t>
            </a:r>
            <a:r>
              <a:rPr lang="en-US" dirty="0" smtClean="0"/>
              <a:t>location </a:t>
            </a:r>
            <a:r>
              <a:rPr lang="en-US" dirty="0"/>
              <a:t>(e.g</a:t>
            </a:r>
            <a:r>
              <a:rPr lang="en-US" dirty="0" smtClean="0"/>
              <a:t>., at the </a:t>
            </a:r>
            <a:r>
              <a:rPr lang="en-US" dirty="0"/>
              <a:t>same hotel) </a:t>
            </a:r>
          </a:p>
        </p:txBody>
      </p:sp>
    </p:spTree>
    <p:extLst>
      <p:ext uri="{BB962C8B-B14F-4D97-AF65-F5344CB8AC3E}">
        <p14:creationId xmlns:p14="http://schemas.microsoft.com/office/powerpoint/2010/main" val="81434726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183265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33794" name="Rectangle 3"/>
          <p:cNvSpPr>
            <a:spLocks noGrp="1" noChangeArrowheads="1"/>
          </p:cNvSpPr>
          <p:nvPr>
            <p:ph type="body" idx="1"/>
          </p:nvPr>
        </p:nvSpPr>
        <p:spPr bwMode="auto">
          <a:xfrm>
            <a:off x="687353" y="4427148"/>
            <a:ext cx="5663454" cy="4264623"/>
          </a:xfrm>
          <a:noFill/>
        </p:spPr>
        <p:txBody>
          <a:bodyPr wrap="square" numCol="1" anchor="t" anchorCtr="0" compatLnSpc="1">
            <a:prstTxWarp prst="textNoShape">
              <a:avLst/>
            </a:prstTxWarp>
            <a:normAutofit/>
          </a:bodyPr>
          <a:lstStyle/>
          <a:p>
            <a:pPr marL="171776" indent="-171776">
              <a:spcBef>
                <a:spcPts val="601"/>
              </a:spcBef>
              <a:buFont typeface="Wingdings" panose="05000000000000000000" pitchFamily="2" charset="2"/>
              <a:buChar char="§"/>
            </a:pPr>
            <a:r>
              <a:rPr lang="en-US" dirty="0">
                <a:solidFill>
                  <a:prstClr val="black"/>
                </a:solidFill>
              </a:rPr>
              <a:t>It’s important to note that when you join a Medicare Advantage (MA) Plan or other Medicare health </a:t>
            </a:r>
            <a:r>
              <a:rPr lang="en-US" dirty="0" smtClean="0">
                <a:solidFill>
                  <a:prstClr val="black"/>
                </a:solidFill>
              </a:rPr>
              <a:t>plan</a:t>
            </a:r>
            <a:endParaRPr lang="en-US" dirty="0">
              <a:solidFill>
                <a:prstClr val="black"/>
              </a:solidFill>
            </a:endParaRPr>
          </a:p>
          <a:p>
            <a:pPr marL="348324" indent="-171776">
              <a:spcBef>
                <a:spcPts val="601"/>
              </a:spcBef>
              <a:buFont typeface="Arial" panose="020B0604020202020204" pitchFamily="34" charset="0"/>
              <a:buChar char="•"/>
            </a:pPr>
            <a:r>
              <a:rPr lang="en-US" dirty="0" smtClean="0">
                <a:solidFill>
                  <a:prstClr val="black"/>
                </a:solidFill>
              </a:rPr>
              <a:t>You’re still </a:t>
            </a:r>
            <a:r>
              <a:rPr lang="en-US" dirty="0">
                <a:solidFill>
                  <a:prstClr val="black"/>
                </a:solidFill>
              </a:rPr>
              <a:t>in the Medicare </a:t>
            </a:r>
            <a:r>
              <a:rPr lang="en-US" dirty="0" smtClean="0">
                <a:solidFill>
                  <a:prstClr val="black"/>
                </a:solidFill>
              </a:rPr>
              <a:t>Program</a:t>
            </a:r>
            <a:r>
              <a:rPr lang="en-US" dirty="0">
                <a:solidFill>
                  <a:prstClr val="black"/>
                </a:solidFill>
              </a:rPr>
              <a:t>. Medicare pays these private health plans for your care every month, whether you use services or not.</a:t>
            </a:r>
          </a:p>
          <a:p>
            <a:pPr marL="348324" indent="-171776">
              <a:spcBef>
                <a:spcPts val="601"/>
              </a:spcBef>
              <a:buFont typeface="Arial" panose="020B0604020202020204" pitchFamily="34" charset="0"/>
              <a:buChar char="•"/>
            </a:pPr>
            <a:r>
              <a:rPr lang="en-US" dirty="0" smtClean="0">
                <a:solidFill>
                  <a:prstClr val="black"/>
                </a:solidFill>
              </a:rPr>
              <a:t>You still </a:t>
            </a:r>
            <a:r>
              <a:rPr lang="en-US" dirty="0">
                <a:solidFill>
                  <a:prstClr val="black"/>
                </a:solidFill>
              </a:rPr>
              <a:t>have Medicare rights and protections.</a:t>
            </a:r>
          </a:p>
          <a:p>
            <a:pPr marL="186463" indent="-186463">
              <a:spcBef>
                <a:spcPts val="601"/>
              </a:spcBef>
              <a:buFont typeface="Wingdings" panose="05000000000000000000" pitchFamily="2" charset="2"/>
              <a:buChar char="§"/>
            </a:pPr>
            <a:r>
              <a:rPr lang="en-US" dirty="0" smtClean="0"/>
              <a:t>In some plans, like Medicare Health Maintenance Organizations (HMOs), you may only be able to see certain doctors or go to certain hospitals. You save the most money out-of-pocket when you get services through the plan’s network.</a:t>
            </a:r>
          </a:p>
          <a:p>
            <a:pPr marL="186463" lvl="1" indent="-186463">
              <a:spcBef>
                <a:spcPts val="601"/>
              </a:spcBef>
              <a:buFont typeface="Wingdings" panose="05000000000000000000" pitchFamily="2" charset="2"/>
              <a:buChar char="§"/>
            </a:pPr>
            <a:r>
              <a:rPr lang="en-US" dirty="0" smtClean="0"/>
              <a:t>Cost sharing in an MA Plan may differ from Original Medicare.</a:t>
            </a:r>
          </a:p>
          <a:p>
            <a:pPr marL="186463" lvl="1" indent="-186463">
              <a:spcBef>
                <a:spcPts val="601"/>
              </a:spcBef>
              <a:buFont typeface="Wingdings" panose="05000000000000000000" pitchFamily="2" charset="2"/>
              <a:buChar char="§"/>
            </a:pPr>
            <a:r>
              <a:rPr lang="en-US" dirty="0" smtClean="0">
                <a:solidFill>
                  <a:prstClr val="black"/>
                </a:solidFill>
              </a:rPr>
              <a:t>If </a:t>
            </a:r>
            <a:r>
              <a:rPr lang="en-US" dirty="0">
                <a:solidFill>
                  <a:prstClr val="black"/>
                </a:solidFill>
              </a:rPr>
              <a:t>the plan decides to stop participating in </a:t>
            </a:r>
            <a:r>
              <a:rPr lang="en-US" dirty="0" smtClean="0">
                <a:solidFill>
                  <a:prstClr val="black"/>
                </a:solidFill>
              </a:rPr>
              <a:t>Medicare, you will </a:t>
            </a:r>
            <a:r>
              <a:rPr lang="en-US" dirty="0">
                <a:solidFill>
                  <a:prstClr val="black"/>
                </a:solidFill>
              </a:rPr>
              <a:t>have the opportunity to join another MA Plan or return to Original </a:t>
            </a:r>
            <a:r>
              <a:rPr lang="en-US" dirty="0" smtClean="0">
                <a:solidFill>
                  <a:prstClr val="black"/>
                </a:solidFill>
              </a:rPr>
              <a:t>Medicare.</a:t>
            </a:r>
            <a:endParaRPr lang="en-US" dirty="0"/>
          </a:p>
        </p:txBody>
      </p:sp>
    </p:spTree>
    <p:extLst>
      <p:ext uri="{BB962C8B-B14F-4D97-AF65-F5344CB8AC3E}">
        <p14:creationId xmlns:p14="http://schemas.microsoft.com/office/powerpoint/2010/main" val="82647727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729725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66700" y="155204"/>
            <a:ext cx="6515100" cy="454396"/>
          </a:xfrm>
        </p:spPr>
        <p:txBody>
          <a:bodyPr>
            <a:normAutofit/>
          </a:bodyPr>
          <a:lstStyle/>
          <a:p>
            <a:pPr algn="ctr" defTabSz="933493"/>
            <a:r>
              <a:rPr lang="en-US" b="1" dirty="0" smtClean="0"/>
              <a:t>Appendix: Part C (MA) Appeals Process 2017 </a:t>
            </a:r>
            <a:r>
              <a:rPr lang="en-US" b="1" baseline="0" dirty="0" smtClean="0"/>
              <a:t>(see next page for footnotes)</a:t>
            </a:r>
            <a:endParaRPr lang="en-US" b="1" dirty="0" smtClean="0"/>
          </a:p>
          <a:p>
            <a:endParaRPr lang="en-US" b="1" dirty="0" smtClean="0"/>
          </a:p>
        </p:txBody>
      </p:sp>
      <p:grpSp>
        <p:nvGrpSpPr>
          <p:cNvPr id="4" name="Group 3"/>
          <p:cNvGrpSpPr>
            <a:grpSpLocks noChangeAspect="1"/>
          </p:cNvGrpSpPr>
          <p:nvPr/>
        </p:nvGrpSpPr>
        <p:grpSpPr>
          <a:xfrm>
            <a:off x="573692" y="772886"/>
            <a:ext cx="5794957" cy="7589520"/>
            <a:chOff x="2097704" y="1172936"/>
            <a:chExt cx="4115523" cy="5390012"/>
          </a:xfrm>
        </p:grpSpPr>
        <p:pic>
          <p:nvPicPr>
            <p:cNvPr id="5" name="Picture 4"/>
            <p:cNvPicPr>
              <a:picLocks noChangeAspect="1"/>
            </p:cNvPicPr>
            <p:nvPr/>
          </p:nvPicPr>
          <p:blipFill>
            <a:blip r:embed="rId3"/>
            <a:stretch>
              <a:fillRect/>
            </a:stretch>
          </p:blipFill>
          <p:spPr>
            <a:xfrm>
              <a:off x="3033253" y="1419226"/>
              <a:ext cx="3179974" cy="5029200"/>
            </a:xfrm>
            <a:prstGeom prst="rect">
              <a:avLst/>
            </a:prstGeom>
          </p:spPr>
        </p:pic>
        <p:sp>
          <p:nvSpPr>
            <p:cNvPr id="6" name="TextBox 5"/>
            <p:cNvSpPr txBox="1"/>
            <p:nvPr/>
          </p:nvSpPr>
          <p:spPr>
            <a:xfrm>
              <a:off x="2383971" y="1172936"/>
              <a:ext cx="3731079" cy="369332"/>
            </a:xfrm>
            <a:prstGeom prst="rect">
              <a:avLst/>
            </a:prstGeom>
            <a:solidFill>
              <a:srgbClr val="084A9C"/>
            </a:solidFill>
          </p:spPr>
          <p:txBody>
            <a:bodyPr wrap="square" rtlCol="0">
              <a:spAutoFit/>
            </a:bodyPr>
            <a:lstStyle/>
            <a:p>
              <a:pPr algn="ctr"/>
              <a:r>
                <a:rPr lang="en-US" b="1" dirty="0" smtClean="0">
                  <a:solidFill>
                    <a:schemeClr val="bg1"/>
                  </a:solidFill>
                </a:rPr>
                <a:t>Part C (MA) Process</a:t>
              </a:r>
              <a:endParaRPr lang="en-US" b="1" dirty="0">
                <a:solidFill>
                  <a:schemeClr val="bg1"/>
                </a:solidFill>
              </a:endParaRPr>
            </a:p>
          </p:txBody>
        </p:sp>
        <p:pic>
          <p:nvPicPr>
            <p:cNvPr id="7" name="Picture 6"/>
            <p:cNvPicPr>
              <a:picLocks noChangeAspect="1"/>
            </p:cNvPicPr>
            <p:nvPr/>
          </p:nvPicPr>
          <p:blipFill>
            <a:blip r:embed="rId4"/>
            <a:stretch>
              <a:fillRect/>
            </a:stretch>
          </p:blipFill>
          <p:spPr>
            <a:xfrm>
              <a:off x="2097704" y="1808068"/>
              <a:ext cx="777912" cy="4754880"/>
            </a:xfrm>
            <a:prstGeom prst="rect">
              <a:avLst/>
            </a:prstGeom>
          </p:spPr>
        </p:pic>
      </p:grpSp>
    </p:spTree>
    <p:extLst>
      <p:ext uri="{BB962C8B-B14F-4D97-AF65-F5344CB8AC3E}">
        <p14:creationId xmlns:p14="http://schemas.microsoft.com/office/powerpoint/2010/main" val="423188935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a:spcBef>
                <a:spcPts val="600"/>
              </a:spcBef>
            </a:pPr>
            <a:r>
              <a:rPr lang="en-US" sz="1600" b="1" dirty="0"/>
              <a:t>Appendix: Footnote from Part C (MA) Appeals Process</a:t>
            </a:r>
          </a:p>
          <a:p>
            <a:pPr lvl="0" defTabSz="685800">
              <a:lnSpc>
                <a:spcPct val="120000"/>
              </a:lnSpc>
              <a:spcBef>
                <a:spcPts val="600"/>
              </a:spcBef>
            </a:pPr>
            <a:r>
              <a:rPr lang="en-US" sz="1500" b="1" dirty="0">
                <a:solidFill>
                  <a:prstClr val="black"/>
                </a:solidFill>
              </a:rPr>
              <a:t>1:  </a:t>
            </a:r>
            <a:r>
              <a:rPr lang="en-US" sz="1500" dirty="0">
                <a:solidFill>
                  <a:prstClr val="black"/>
                </a:solidFill>
              </a:rPr>
              <a:t>Plans must process 95% of all clean claims from out-of-network providers within 30 days. All other claims must be processed within 60 days.</a:t>
            </a:r>
          </a:p>
          <a:p>
            <a:pPr lvl="0" defTabSz="685800">
              <a:lnSpc>
                <a:spcPct val="120000"/>
              </a:lnSpc>
              <a:spcBef>
                <a:spcPts val="600"/>
              </a:spcBef>
            </a:pPr>
            <a:r>
              <a:rPr lang="en-US" sz="1500" b="1" dirty="0">
                <a:solidFill>
                  <a:prstClr val="black"/>
                </a:solidFill>
              </a:rPr>
              <a:t>2:</a:t>
            </a:r>
            <a:r>
              <a:rPr lang="en-US" sz="1500" dirty="0">
                <a:solidFill>
                  <a:prstClr val="black"/>
                </a:solidFill>
              </a:rPr>
              <a:t> The AIC requirement for all ALJ hearing and Federal District Court is adjusted annually in accordance with the medical care component of the Consumer Price Index. The chart reflects the CY 2017 AIC amounts. </a:t>
            </a:r>
          </a:p>
          <a:p>
            <a:pPr lvl="0" defTabSz="685800">
              <a:lnSpc>
                <a:spcPct val="120000"/>
              </a:lnSpc>
              <a:spcBef>
                <a:spcPts val="600"/>
              </a:spcBef>
            </a:pPr>
            <a:r>
              <a:rPr lang="en-US" sz="1500" b="1" dirty="0">
                <a:solidFill>
                  <a:prstClr val="black"/>
                </a:solidFill>
              </a:rPr>
              <a:t>3: </a:t>
            </a:r>
            <a:r>
              <a:rPr lang="en-US" sz="1500" dirty="0">
                <a:solidFill>
                  <a:prstClr val="black"/>
                </a:solidFill>
              </a:rPr>
              <a:t>A request for a coverage determination includes a request for a </a:t>
            </a:r>
            <a:r>
              <a:rPr lang="en-US" sz="1500" dirty="0" err="1">
                <a:solidFill>
                  <a:prstClr val="black"/>
                </a:solidFill>
              </a:rPr>
              <a:t>tiering</a:t>
            </a:r>
            <a:r>
              <a:rPr lang="en-US" sz="1500" dirty="0">
                <a:solidFill>
                  <a:prstClr val="black"/>
                </a:solidFill>
              </a:rPr>
              <a:t> exception or a formulary exception. The adjudication timeframes generally begin when the request is received by the plan sponsor. </a:t>
            </a:r>
            <a:r>
              <a:rPr lang="en-US" sz="1500" dirty="0" smtClean="0">
                <a:solidFill>
                  <a:prstClr val="black"/>
                </a:solidFill>
              </a:rPr>
              <a:t>However</a:t>
            </a:r>
            <a:r>
              <a:rPr lang="en-US" sz="1500" dirty="0">
                <a:solidFill>
                  <a:prstClr val="black"/>
                </a:solidFill>
              </a:rPr>
              <a:t>, if the request involves an exception request, the adjudication timeframe begins when the plan sponsor receives the physician's supporting statement.</a:t>
            </a:r>
          </a:p>
          <a:p>
            <a:pPr lvl="0" defTabSz="685800">
              <a:lnSpc>
                <a:spcPct val="120000"/>
              </a:lnSpc>
              <a:spcBef>
                <a:spcPts val="600"/>
              </a:spcBef>
            </a:pPr>
            <a:r>
              <a:rPr lang="en-US" sz="1500" b="1" dirty="0">
                <a:solidFill>
                  <a:prstClr val="black"/>
                </a:solidFill>
              </a:rPr>
              <a:t>4:</a:t>
            </a:r>
            <a:r>
              <a:rPr lang="en-US" sz="1500" dirty="0">
                <a:solidFill>
                  <a:prstClr val="black"/>
                </a:solidFill>
              </a:rPr>
              <a:t> Payment requests cannot be expedited.</a:t>
            </a:r>
            <a:br>
              <a:rPr lang="en-US" sz="1500" dirty="0">
                <a:solidFill>
                  <a:prstClr val="black"/>
                </a:solidFill>
              </a:rPr>
            </a:br>
            <a:endParaRPr lang="en-US" sz="1500" dirty="0">
              <a:solidFill>
                <a:prstClr val="black"/>
              </a:solidFill>
            </a:endParaRPr>
          </a:p>
          <a:p>
            <a:pPr marL="265510" lvl="0" indent="-265510" defTabSz="685800">
              <a:lnSpc>
                <a:spcPct val="120000"/>
              </a:lnSpc>
              <a:spcBef>
                <a:spcPts val="600"/>
              </a:spcBef>
              <a:buFont typeface="Wingdings" panose="05000000000000000000" pitchFamily="2" charset="2"/>
              <a:buChar char="§"/>
            </a:pPr>
            <a:r>
              <a:rPr lang="en-US" sz="1500" b="1" dirty="0">
                <a:solidFill>
                  <a:prstClr val="black"/>
                </a:solidFill>
              </a:rPr>
              <a:t>AIC </a:t>
            </a:r>
            <a:r>
              <a:rPr lang="en-US" sz="1500" dirty="0">
                <a:solidFill>
                  <a:prstClr val="black"/>
                </a:solidFill>
              </a:rPr>
              <a:t>=  Amount in Controversy </a:t>
            </a:r>
          </a:p>
          <a:p>
            <a:pPr marL="265510" lvl="0" indent="-265510" defTabSz="685800">
              <a:lnSpc>
                <a:spcPct val="120000"/>
              </a:lnSpc>
              <a:spcBef>
                <a:spcPts val="600"/>
              </a:spcBef>
              <a:buFont typeface="Wingdings" panose="05000000000000000000" pitchFamily="2" charset="2"/>
              <a:buChar char="§"/>
            </a:pPr>
            <a:r>
              <a:rPr lang="en-US" sz="1500" b="1" dirty="0">
                <a:solidFill>
                  <a:prstClr val="black"/>
                </a:solidFill>
              </a:rPr>
              <a:t>ALJ</a:t>
            </a:r>
            <a:r>
              <a:rPr lang="en-US" sz="1500" dirty="0">
                <a:solidFill>
                  <a:prstClr val="black"/>
                </a:solidFill>
              </a:rPr>
              <a:t> =  Administrative Law Judge </a:t>
            </a:r>
          </a:p>
          <a:p>
            <a:pPr marL="265510" lvl="0" indent="-265510" defTabSz="685800">
              <a:lnSpc>
                <a:spcPct val="120000"/>
              </a:lnSpc>
              <a:spcBef>
                <a:spcPts val="600"/>
              </a:spcBef>
              <a:buFont typeface="Wingdings" panose="05000000000000000000" pitchFamily="2" charset="2"/>
              <a:buChar char="§"/>
            </a:pPr>
            <a:r>
              <a:rPr lang="en-US" sz="1500" b="1" dirty="0">
                <a:solidFill>
                  <a:prstClr val="black"/>
                </a:solidFill>
              </a:rPr>
              <a:t>IRE</a:t>
            </a:r>
            <a:r>
              <a:rPr lang="en-US" sz="1500" dirty="0">
                <a:solidFill>
                  <a:prstClr val="black"/>
                </a:solidFill>
              </a:rPr>
              <a:t> = Independent Review Entity</a:t>
            </a:r>
          </a:p>
          <a:p>
            <a:pPr marL="265510" lvl="0" indent="-265510" defTabSz="685800">
              <a:lnSpc>
                <a:spcPct val="120000"/>
              </a:lnSpc>
              <a:spcBef>
                <a:spcPts val="600"/>
              </a:spcBef>
              <a:buFont typeface="Wingdings" panose="05000000000000000000" pitchFamily="2" charset="2"/>
              <a:buChar char="§"/>
            </a:pPr>
            <a:r>
              <a:rPr lang="en-US" sz="1500" b="1" dirty="0">
                <a:solidFill>
                  <a:prstClr val="black"/>
                </a:solidFill>
              </a:rPr>
              <a:t>MA-PD</a:t>
            </a:r>
            <a:r>
              <a:rPr lang="en-US" sz="1500" dirty="0">
                <a:solidFill>
                  <a:prstClr val="black"/>
                </a:solidFill>
              </a:rPr>
              <a:t> =  Medicare Advantage Prescription Drug PDP =  Prescription Drug Plan</a:t>
            </a:r>
          </a:p>
          <a:p>
            <a:pPr lvl="0" defTabSz="685800">
              <a:lnSpc>
                <a:spcPct val="120000"/>
              </a:lnSpc>
              <a:spcBef>
                <a:spcPts val="600"/>
              </a:spcBef>
            </a:pPr>
            <a:r>
              <a:rPr lang="en-US" sz="1500" dirty="0">
                <a:solidFill>
                  <a:prstClr val="black"/>
                </a:solidFill>
              </a:rPr>
              <a:t>This chart reflects the CY 2017 AIC amounts.</a:t>
            </a:r>
          </a:p>
          <a:p>
            <a:pPr>
              <a:spcBef>
                <a:spcPts val="600"/>
              </a:spcBef>
            </a:pPr>
            <a:endParaRPr lang="en-US" dirty="0"/>
          </a:p>
        </p:txBody>
      </p:sp>
    </p:spTree>
    <p:extLst>
      <p:ext uri="{BB962C8B-B14F-4D97-AF65-F5344CB8AC3E}">
        <p14:creationId xmlns:p14="http://schemas.microsoft.com/office/powerpoint/2010/main" val="45372670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517891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60500" y="830263"/>
            <a:ext cx="4260850" cy="3195637"/>
          </a:xfrm>
        </p:spPr>
      </p:sp>
      <p:sp>
        <p:nvSpPr>
          <p:cNvPr id="3" name="Notes Placeholder 2"/>
          <p:cNvSpPr>
            <a:spLocks noGrp="1"/>
          </p:cNvSpPr>
          <p:nvPr>
            <p:ph type="body" idx="1"/>
          </p:nvPr>
        </p:nvSpPr>
        <p:spPr>
          <a:xfrm>
            <a:off x="1117266" y="4210910"/>
            <a:ext cx="5290905" cy="4634826"/>
          </a:xfrm>
        </p:spPr>
        <p:txBody>
          <a:bodyPr/>
          <a:lstStyle/>
          <a:p>
            <a:pPr>
              <a:spcBef>
                <a:spcPts val="600"/>
              </a:spcBef>
            </a:pPr>
            <a:r>
              <a:rPr lang="en-US" dirty="0"/>
              <a:t>This training is provided by the CMS National Training Program (NTP).</a:t>
            </a:r>
          </a:p>
          <a:p>
            <a:pPr>
              <a:spcBef>
                <a:spcPts val="600"/>
              </a:spcBef>
              <a:defRPr/>
            </a:pPr>
            <a:r>
              <a:rPr lang="en-US" dirty="0"/>
              <a:t>To view all available NTP materials, or to subscribe to our email list, visit </a:t>
            </a:r>
            <a:r>
              <a:rPr lang="en-US" u="sng" dirty="0">
                <a:hlinkClick r:id="rId3"/>
              </a:rPr>
              <a:t>CMS.gov/outreach-and-education/training/</a:t>
            </a:r>
            <a:r>
              <a:rPr lang="en-US" u="sng" dirty="0" err="1">
                <a:hlinkClick r:id="rId3"/>
              </a:rPr>
              <a:t>CMSNationalTrainingProgram</a:t>
            </a:r>
            <a:r>
              <a:rPr lang="en-US" dirty="0"/>
              <a:t>. </a:t>
            </a:r>
          </a:p>
          <a:p>
            <a:pPr>
              <a:spcBef>
                <a:spcPts val="600"/>
              </a:spcBef>
              <a:defRPr/>
            </a:pPr>
            <a:r>
              <a:rPr lang="en-US" dirty="0"/>
              <a:t>Contact us at </a:t>
            </a:r>
            <a:r>
              <a:rPr lang="en-US" dirty="0">
                <a:hlinkClick r:id="rId4"/>
              </a:rPr>
              <a:t>training@cms.hhs.gov</a:t>
            </a:r>
            <a:r>
              <a:rPr lang="en-US" dirty="0"/>
              <a:t>. </a:t>
            </a:r>
          </a:p>
          <a:p>
            <a:pPr>
              <a:spcBef>
                <a:spcPts val="600"/>
              </a:spcBef>
              <a:defRPr/>
            </a:pPr>
            <a:r>
              <a:rPr lang="en-US" dirty="0"/>
              <a:t>Follow us @</a:t>
            </a:r>
            <a:r>
              <a:rPr lang="en-US" dirty="0" err="1"/>
              <a:t>CMSGov</a:t>
            </a:r>
            <a:r>
              <a:rPr lang="en-US" dirty="0"/>
              <a:t> #CMSNTP.</a:t>
            </a:r>
          </a:p>
          <a:p>
            <a:pPr>
              <a:spcBef>
                <a:spcPts val="600"/>
              </a:spcBef>
            </a:pPr>
            <a:endParaRPr lang="en-US" dirty="0"/>
          </a:p>
          <a:p>
            <a:pPr>
              <a:spcBef>
                <a:spcPts val="600"/>
              </a:spcBef>
            </a:pPr>
            <a:endParaRPr lang="en-US" dirty="0"/>
          </a:p>
          <a:p>
            <a:pPr>
              <a:spcBef>
                <a:spcPts val="600"/>
              </a:spcBef>
            </a:pPr>
            <a:endParaRPr lang="en-US" dirty="0"/>
          </a:p>
          <a:p>
            <a:pPr>
              <a:spcBef>
                <a:spcPts val="600"/>
              </a:spcBef>
            </a:pPr>
            <a:endParaRPr lang="en-US" dirty="0"/>
          </a:p>
        </p:txBody>
      </p:sp>
    </p:spTree>
    <p:extLst>
      <p:ext uri="{BB962C8B-B14F-4D97-AF65-F5344CB8AC3E}">
        <p14:creationId xmlns:p14="http://schemas.microsoft.com/office/powerpoint/2010/main" val="24268951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37890" name="Rectangle 3"/>
          <p:cNvSpPr>
            <a:spLocks noGrp="1" noChangeArrowheads="1"/>
          </p:cNvSpPr>
          <p:nvPr>
            <p:ph type="body" idx="1"/>
          </p:nvPr>
        </p:nvSpPr>
        <p:spPr bwMode="auto">
          <a:xfrm>
            <a:off x="687355" y="4427148"/>
            <a:ext cx="5587080" cy="4272319"/>
          </a:xfrm>
          <a:noFill/>
        </p:spPr>
        <p:txBody>
          <a:bodyPr wrap="square" numCol="1" anchor="t" anchorCtr="0" compatLnSpc="1">
            <a:prstTxWarp prst="textNoShape">
              <a:avLst/>
            </a:prstTxWarp>
          </a:bodyPr>
          <a:lstStyle/>
          <a:p>
            <a:pPr marL="175040" indent="-175040">
              <a:spcBef>
                <a:spcPts val="601"/>
              </a:spcBef>
              <a:buFont typeface="Wingdings" panose="05000000000000000000" pitchFamily="2" charset="2"/>
              <a:buChar char="§"/>
            </a:pPr>
            <a:r>
              <a:rPr lang="en-US" dirty="0" smtClean="0">
                <a:ea typeface="Arial" pitchFamily="84" charset="0"/>
                <a:cs typeface="Arial" pitchFamily="84" charset="0"/>
              </a:rPr>
              <a:t>If you join a Medicare Advantage (MA) Plan, you must continue to pay the monthly Medicare Part B premium. For most people, the monthly Part B premium in 2017 is $109.</a:t>
            </a:r>
          </a:p>
          <a:p>
            <a:pPr marL="343552" indent="-171776">
              <a:spcBef>
                <a:spcPts val="601"/>
              </a:spcBef>
              <a:buFont typeface="Arial" panose="020B0604020202020204" pitchFamily="34" charset="0"/>
              <a:buChar char="•"/>
            </a:pPr>
            <a:r>
              <a:rPr lang="en-US" dirty="0">
                <a:ea typeface="Arial" pitchFamily="84" charset="0"/>
                <a:cs typeface="Arial" pitchFamily="84" charset="0"/>
              </a:rPr>
              <a:t>A few plans may pay all or part of the Part B premium for </a:t>
            </a:r>
            <a:r>
              <a:rPr lang="en-US" dirty="0" smtClean="0">
                <a:ea typeface="Arial" pitchFamily="84" charset="0"/>
                <a:cs typeface="Arial" pitchFamily="84" charset="0"/>
              </a:rPr>
              <a:t>you.</a:t>
            </a:r>
            <a:endParaRPr lang="en-US" dirty="0">
              <a:ea typeface="Arial" pitchFamily="84" charset="0"/>
              <a:cs typeface="Arial" pitchFamily="84" charset="0"/>
            </a:endParaRPr>
          </a:p>
          <a:p>
            <a:pPr marL="343552" indent="-171776">
              <a:spcBef>
                <a:spcPts val="601"/>
              </a:spcBef>
              <a:buFont typeface="Arial" panose="020B0604020202020204" pitchFamily="34" charset="0"/>
              <a:buChar char="•"/>
            </a:pPr>
            <a:r>
              <a:rPr lang="en-US" dirty="0">
                <a:ea typeface="Arial" pitchFamily="84" charset="0"/>
                <a:cs typeface="Arial" pitchFamily="84" charset="0"/>
              </a:rPr>
              <a:t>Some people may be eligible for state </a:t>
            </a:r>
            <a:r>
              <a:rPr lang="en-US" dirty="0" smtClean="0">
                <a:ea typeface="Arial" pitchFamily="84" charset="0"/>
                <a:cs typeface="Arial" pitchFamily="84" charset="0"/>
              </a:rPr>
              <a:t>assistance (programs for people with Medicare who have limited income and resources).</a:t>
            </a:r>
            <a:endParaRPr lang="en-US" dirty="0">
              <a:ea typeface="Arial" pitchFamily="84" charset="0"/>
              <a:cs typeface="Arial" pitchFamily="84" charset="0"/>
            </a:endParaRPr>
          </a:p>
          <a:p>
            <a:pPr marL="175040" indent="-175040">
              <a:spcBef>
                <a:spcPts val="601"/>
              </a:spcBef>
              <a:buFont typeface="Wingdings" panose="05000000000000000000" pitchFamily="2" charset="2"/>
              <a:buChar char="§"/>
            </a:pPr>
            <a:r>
              <a:rPr lang="en-US" dirty="0" smtClean="0">
                <a:ea typeface="Arial" pitchFamily="84" charset="0"/>
                <a:cs typeface="Arial" pitchFamily="84" charset="0"/>
              </a:rPr>
              <a:t>When you join an MA Plan there are other costs you may have to pay, like</a:t>
            </a:r>
          </a:p>
          <a:p>
            <a:pPr marL="343552" indent="-171776">
              <a:spcBef>
                <a:spcPts val="601"/>
              </a:spcBef>
              <a:buFont typeface="Arial" panose="020B0604020202020204" pitchFamily="34" charset="0"/>
              <a:buChar char="•"/>
            </a:pPr>
            <a:r>
              <a:rPr lang="en-US" dirty="0">
                <a:ea typeface="Arial" pitchFamily="84" charset="0"/>
                <a:cs typeface="Arial" pitchFamily="84" charset="0"/>
              </a:rPr>
              <a:t>An additional monthly premium to the plan</a:t>
            </a:r>
          </a:p>
          <a:p>
            <a:pPr marL="343552" indent="-171776">
              <a:spcBef>
                <a:spcPts val="601"/>
              </a:spcBef>
              <a:buFont typeface="Arial" panose="020B0604020202020204" pitchFamily="34" charset="0"/>
              <a:buChar char="•"/>
            </a:pPr>
            <a:r>
              <a:rPr lang="en-US" dirty="0">
                <a:ea typeface="Arial" pitchFamily="84" charset="0"/>
                <a:cs typeface="Arial" pitchFamily="84" charset="0"/>
              </a:rPr>
              <a:t>Deductibles, coinsurance, and copayments (required by most plans). These costs may</a:t>
            </a:r>
          </a:p>
          <a:p>
            <a:pPr marL="515327" indent="-171776">
              <a:spcBef>
                <a:spcPts val="601"/>
              </a:spcBef>
              <a:buSzPct val="50000"/>
              <a:buFont typeface="Wingdings" panose="05000000000000000000" pitchFamily="2" charset="2"/>
              <a:buChar char="q"/>
            </a:pPr>
            <a:r>
              <a:rPr lang="en-US" dirty="0" smtClean="0">
                <a:ea typeface="Arial" pitchFamily="84" charset="0"/>
                <a:cs typeface="Arial" pitchFamily="84" charset="0"/>
              </a:rPr>
              <a:t>Be different from Original Medicare </a:t>
            </a:r>
          </a:p>
          <a:p>
            <a:pPr marL="515327" indent="-171776">
              <a:spcBef>
                <a:spcPts val="601"/>
              </a:spcBef>
              <a:buSzPct val="50000"/>
              <a:buFont typeface="Wingdings" panose="05000000000000000000" pitchFamily="2" charset="2"/>
              <a:buChar char="q"/>
            </a:pPr>
            <a:r>
              <a:rPr lang="en-US" dirty="0" smtClean="0">
                <a:ea typeface="Arial" pitchFamily="84" charset="0"/>
                <a:cs typeface="Arial" pitchFamily="84" charset="0"/>
              </a:rPr>
              <a:t>Vary from plan to plan</a:t>
            </a:r>
          </a:p>
          <a:p>
            <a:pPr marL="515327" indent="-171776">
              <a:spcBef>
                <a:spcPts val="601"/>
              </a:spcBef>
              <a:buSzPct val="50000"/>
              <a:buFont typeface="Wingdings" panose="05000000000000000000" pitchFamily="2" charset="2"/>
              <a:buChar char="q"/>
            </a:pPr>
            <a:r>
              <a:rPr lang="en-US" dirty="0" smtClean="0">
                <a:ea typeface="Arial" pitchFamily="84" charset="0"/>
                <a:cs typeface="Arial" pitchFamily="84" charset="0"/>
              </a:rPr>
              <a:t>Be higher if you go out</a:t>
            </a:r>
            <a:r>
              <a:rPr lang="en-US" baseline="0" dirty="0" smtClean="0">
                <a:ea typeface="Arial" pitchFamily="84" charset="0"/>
                <a:cs typeface="Arial" pitchFamily="84" charset="0"/>
              </a:rPr>
              <a:t> </a:t>
            </a:r>
            <a:r>
              <a:rPr lang="en-US" dirty="0" smtClean="0">
                <a:ea typeface="Arial" pitchFamily="84" charset="0"/>
                <a:cs typeface="Arial" pitchFamily="84" charset="0"/>
              </a:rPr>
              <a:t>of</a:t>
            </a:r>
            <a:r>
              <a:rPr lang="en-US" baseline="0" dirty="0" smtClean="0">
                <a:ea typeface="Arial" pitchFamily="84" charset="0"/>
                <a:cs typeface="Arial" pitchFamily="84" charset="0"/>
              </a:rPr>
              <a:t> </a:t>
            </a:r>
            <a:r>
              <a:rPr lang="en-US" dirty="0" smtClean="0">
                <a:ea typeface="Arial" pitchFamily="84" charset="0"/>
                <a:cs typeface="Arial" pitchFamily="84" charset="0"/>
              </a:rPr>
              <a:t>the plan’s network</a:t>
            </a:r>
            <a:endParaRPr lang="en-US" dirty="0" smtClean="0"/>
          </a:p>
        </p:txBody>
      </p:sp>
    </p:spTree>
    <p:extLst>
      <p:ext uri="{BB962C8B-B14F-4D97-AF65-F5344CB8AC3E}">
        <p14:creationId xmlns:p14="http://schemas.microsoft.com/office/powerpoint/2010/main" val="2224913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21506" name="Rectangle 3"/>
          <p:cNvSpPr>
            <a:spLocks noGrp="1" noChangeArrowheads="1"/>
          </p:cNvSpPr>
          <p:nvPr>
            <p:ph type="body" idx="1"/>
          </p:nvPr>
        </p:nvSpPr>
        <p:spPr bwMode="auto">
          <a:xfrm>
            <a:off x="687353" y="4427149"/>
            <a:ext cx="6033432" cy="4578534"/>
          </a:xfrm>
          <a:noFill/>
        </p:spPr>
        <p:txBody>
          <a:bodyPr wrap="square" numCol="1" anchor="t" anchorCtr="0" compatLnSpc="1">
            <a:prstTxWarp prst="textNoShape">
              <a:avLst/>
            </a:prstTxWarp>
            <a:noAutofit/>
          </a:bodyPr>
          <a:lstStyle/>
          <a:p>
            <a:pPr marL="186463" indent="-186463">
              <a:spcBef>
                <a:spcPts val="601"/>
              </a:spcBef>
              <a:buFont typeface="Wingdings" panose="05000000000000000000" pitchFamily="2" charset="2"/>
              <a:buChar char="§"/>
            </a:pPr>
            <a:r>
              <a:rPr lang="en-US" dirty="0" smtClean="0"/>
              <a:t>Medicare Advantage (MA) Plans are available to most people with Medicare. To be eligible to join an MA Plan, you must be enrolled in Medicare Part A (Hospital Insurance) and Medicare Part B (Medical Insurance). You must also </a:t>
            </a:r>
            <a:r>
              <a:rPr lang="en-US" dirty="0">
                <a:solidFill>
                  <a:prstClr val="black"/>
                </a:solidFill>
              </a:rPr>
              <a:t>live in the plan’s geographic service area</a:t>
            </a:r>
            <a:r>
              <a:rPr lang="en-US" dirty="0" smtClean="0"/>
              <a:t>. You must be a United States (U.S.) citizen or lawfully present in the U.S., and you can’t be incarcerated.</a:t>
            </a:r>
          </a:p>
          <a:p>
            <a:pPr marL="186463" indent="-186463">
              <a:spcBef>
                <a:spcPts val="601"/>
              </a:spcBef>
              <a:buFont typeface="Wingdings" panose="05000000000000000000" pitchFamily="2" charset="2"/>
              <a:buChar char="§"/>
            </a:pPr>
            <a:r>
              <a:rPr lang="en-US" dirty="0" smtClean="0"/>
              <a:t>To join an MA Plan, you must also agree to</a:t>
            </a:r>
          </a:p>
          <a:p>
            <a:pPr marL="343552" lvl="1" indent="-168595">
              <a:spcBef>
                <a:spcPts val="601"/>
              </a:spcBef>
              <a:buFont typeface="Arial" panose="020B0604020202020204" pitchFamily="34" charset="0"/>
              <a:buChar char="•"/>
            </a:pPr>
            <a:r>
              <a:rPr lang="en-US" dirty="0"/>
              <a:t>P</a:t>
            </a:r>
            <a:r>
              <a:rPr lang="en-US" dirty="0" smtClean="0"/>
              <a:t>rovide the necessary information to the plan, like your Medicare number, address, date of birth, and other important information</a:t>
            </a:r>
          </a:p>
          <a:p>
            <a:pPr marL="343552" lvl="1" indent="-168595">
              <a:spcBef>
                <a:spcPts val="601"/>
              </a:spcBef>
              <a:buFont typeface="Arial" panose="020B0604020202020204" pitchFamily="34" charset="0"/>
              <a:buChar char="•"/>
            </a:pPr>
            <a:r>
              <a:rPr lang="en-US" dirty="0"/>
              <a:t>F</a:t>
            </a:r>
            <a:r>
              <a:rPr lang="en-US" dirty="0" smtClean="0"/>
              <a:t>ollow the plan’s rules</a:t>
            </a:r>
          </a:p>
          <a:p>
            <a:pPr marL="343552" lvl="1" indent="-168595">
              <a:spcBef>
                <a:spcPts val="601"/>
              </a:spcBef>
              <a:buFont typeface="Arial" panose="020B0604020202020204" pitchFamily="34" charset="0"/>
              <a:buChar char="•"/>
            </a:pPr>
            <a:r>
              <a:rPr lang="en-US" dirty="0" smtClean="0"/>
              <a:t>Belong </a:t>
            </a:r>
            <a:r>
              <a:rPr lang="en-US" dirty="0"/>
              <a:t>to one MA Plan at a time </a:t>
            </a:r>
          </a:p>
          <a:p>
            <a:pPr marL="0" lvl="1" defTabSz="916137">
              <a:spcBef>
                <a:spcPts val="601"/>
              </a:spcBef>
              <a:defRPr/>
            </a:pPr>
            <a:r>
              <a:rPr lang="en-US" dirty="0" smtClean="0"/>
              <a:t>To find out which MA Plans are available in your area, visit </a:t>
            </a:r>
            <a:r>
              <a:rPr lang="en-US" u="sng" dirty="0">
                <a:hlinkClick r:id="rId3"/>
              </a:rPr>
              <a:t>Medicare.gov/find-a-plan/questions/home.aspx</a:t>
            </a:r>
            <a:r>
              <a:rPr lang="en-US" dirty="0" smtClean="0"/>
              <a:t> or call 1-800-MEDICARE (1‐800‐633‐4227). TTY: 1‑877-486-2048.</a:t>
            </a:r>
          </a:p>
        </p:txBody>
      </p:sp>
    </p:spTree>
    <p:extLst>
      <p:ext uri="{BB962C8B-B14F-4D97-AF65-F5344CB8AC3E}">
        <p14:creationId xmlns:p14="http://schemas.microsoft.com/office/powerpoint/2010/main" val="1278673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21506" name="Rectangle 3"/>
          <p:cNvSpPr>
            <a:spLocks noGrp="1" noChangeArrowheads="1"/>
          </p:cNvSpPr>
          <p:nvPr>
            <p:ph type="body" idx="1"/>
          </p:nvPr>
        </p:nvSpPr>
        <p:spPr bwMode="auto">
          <a:xfrm>
            <a:off x="305490" y="4407289"/>
            <a:ext cx="6438206" cy="4798125"/>
          </a:xfrm>
          <a:noFill/>
        </p:spPr>
        <p:txBody>
          <a:bodyPr wrap="square" numCol="1" anchor="t" anchorCtr="0" compatLnSpc="1">
            <a:prstTxWarp prst="textNoShape">
              <a:avLst/>
            </a:prstTxWarp>
            <a:noAutofit/>
          </a:bodyPr>
          <a:lstStyle/>
          <a:p>
            <a:pPr>
              <a:spcBef>
                <a:spcPts val="601"/>
              </a:spcBef>
            </a:pPr>
            <a:r>
              <a:rPr lang="en-US" dirty="0"/>
              <a:t>People with End-Stage Renal Disease (ESRD) usually can’t join </a:t>
            </a:r>
            <a:r>
              <a:rPr lang="en-US" dirty="0" smtClean="0"/>
              <a:t>a Medicare Advantage (MA) </a:t>
            </a:r>
            <a:r>
              <a:rPr lang="en-US" dirty="0"/>
              <a:t>Plan or other Medicare health plan. However, there are some exceptions. An individual with ESRD enrolled in employer-sponsored coverage, whether MA or commercial (i.e., non-Medicare), can enroll in another </a:t>
            </a:r>
            <a:r>
              <a:rPr lang="en-US" dirty="0" smtClean="0"/>
              <a:t>plan, if the </a:t>
            </a:r>
            <a:r>
              <a:rPr lang="en-US" dirty="0"/>
              <a:t>plan is part of the same parent </a:t>
            </a:r>
            <a:r>
              <a:rPr lang="en-US" dirty="0" smtClean="0"/>
              <a:t>organization </a:t>
            </a:r>
            <a:r>
              <a:rPr lang="en-US" dirty="0"/>
              <a:t>and meets the </a:t>
            </a:r>
            <a:r>
              <a:rPr lang="en-US" dirty="0" smtClean="0"/>
              <a:t>criteria for </a:t>
            </a:r>
            <a:r>
              <a:rPr lang="en-US" dirty="0"/>
              <a:t>doing so. For example, an individual who develops ESRD while enrolled in an employer group health plan may be allowed to enroll in an MA Plan offered by the same plan parent </a:t>
            </a:r>
            <a:r>
              <a:rPr lang="en-US" dirty="0" smtClean="0"/>
              <a:t>organization, </a:t>
            </a:r>
            <a:r>
              <a:rPr lang="en-US" dirty="0"/>
              <a:t>provided </a:t>
            </a:r>
            <a:r>
              <a:rPr lang="en-US" dirty="0" smtClean="0"/>
              <a:t>there’s </a:t>
            </a:r>
            <a:r>
              <a:rPr lang="en-US" dirty="0"/>
              <a:t>no break between coverage. </a:t>
            </a:r>
            <a:r>
              <a:rPr lang="en-US" dirty="0" smtClean="0"/>
              <a:t>People with Medicare with </a:t>
            </a:r>
            <a:r>
              <a:rPr lang="en-US" dirty="0"/>
              <a:t>ESRD who are already enrolled in an MA </a:t>
            </a:r>
            <a:r>
              <a:rPr lang="en-US" dirty="0" smtClean="0"/>
              <a:t>Plan </a:t>
            </a:r>
            <a:r>
              <a:rPr lang="en-US" dirty="0"/>
              <a:t>may </a:t>
            </a:r>
            <a:r>
              <a:rPr lang="en-US" dirty="0" smtClean="0"/>
              <a:t>also </a:t>
            </a:r>
            <a:r>
              <a:rPr lang="en-US" dirty="0"/>
              <a:t>enroll in another MA </a:t>
            </a:r>
            <a:r>
              <a:rPr lang="en-US" dirty="0" smtClean="0"/>
              <a:t>Plan </a:t>
            </a:r>
            <a:r>
              <a:rPr lang="en-US" dirty="0"/>
              <a:t>within the same parent organization </a:t>
            </a:r>
            <a:r>
              <a:rPr lang="en-US" dirty="0" smtClean="0"/>
              <a:t>as long as:</a:t>
            </a:r>
            <a:endParaRPr lang="en-US" dirty="0"/>
          </a:p>
          <a:p>
            <a:pPr marL="171776" lvl="1" indent="-171776">
              <a:spcBef>
                <a:spcPts val="601"/>
              </a:spcBef>
              <a:buFont typeface="Wingdings" panose="05000000000000000000" pitchFamily="2" charset="2"/>
              <a:buChar char="§"/>
            </a:pPr>
            <a:r>
              <a:rPr lang="en-US" dirty="0"/>
              <a:t>The new MA </a:t>
            </a:r>
            <a:r>
              <a:rPr lang="en-US" dirty="0" smtClean="0"/>
              <a:t>Plan </a:t>
            </a:r>
            <a:r>
              <a:rPr lang="en-US" dirty="0"/>
              <a:t>operates in the same </a:t>
            </a:r>
            <a:r>
              <a:rPr lang="en-US" dirty="0" smtClean="0"/>
              <a:t>state</a:t>
            </a:r>
            <a:endParaRPr lang="en-US" dirty="0"/>
          </a:p>
          <a:p>
            <a:pPr marL="171776" lvl="1" indent="-171776">
              <a:spcBef>
                <a:spcPts val="601"/>
              </a:spcBef>
              <a:buFont typeface="Wingdings" panose="05000000000000000000" pitchFamily="2" charset="2"/>
              <a:buChar char="§"/>
            </a:pPr>
            <a:r>
              <a:rPr lang="en-US" dirty="0"/>
              <a:t>The </a:t>
            </a:r>
            <a:r>
              <a:rPr lang="en-US" dirty="0" smtClean="0"/>
              <a:t>person with Medicare </a:t>
            </a:r>
            <a:r>
              <a:rPr lang="en-US" dirty="0"/>
              <a:t>meets all the other requirements for enrollment in that MA </a:t>
            </a:r>
            <a:r>
              <a:rPr lang="en-US" dirty="0" smtClean="0"/>
              <a:t>plan (as </a:t>
            </a:r>
            <a:r>
              <a:rPr lang="en-US" dirty="0"/>
              <a:t>in the previous MA </a:t>
            </a:r>
            <a:r>
              <a:rPr lang="en-US" dirty="0" smtClean="0"/>
              <a:t>Plan)</a:t>
            </a:r>
            <a:endParaRPr lang="en-US" dirty="0"/>
          </a:p>
          <a:p>
            <a:pPr marL="0" lvl="1">
              <a:spcBef>
                <a:spcPts val="601"/>
              </a:spcBef>
            </a:pPr>
            <a:r>
              <a:rPr lang="en-US" dirty="0"/>
              <a:t>CMS will permit a change from </a:t>
            </a:r>
            <a:r>
              <a:rPr lang="en-US" dirty="0" smtClean="0"/>
              <a:t>a Health Maintenance</a:t>
            </a:r>
            <a:r>
              <a:rPr lang="en-US" baseline="0" dirty="0" smtClean="0"/>
              <a:t> Organization </a:t>
            </a:r>
            <a:r>
              <a:rPr lang="en-US" dirty="0" smtClean="0"/>
              <a:t>(HMO) </a:t>
            </a:r>
            <a:r>
              <a:rPr lang="en-US" dirty="0"/>
              <a:t>to a </a:t>
            </a:r>
            <a:r>
              <a:rPr lang="en-US" dirty="0" smtClean="0"/>
              <a:t>Preferred Provider Organization</a:t>
            </a:r>
            <a:r>
              <a:rPr lang="en-US" baseline="0" dirty="0" smtClean="0"/>
              <a:t> </a:t>
            </a:r>
            <a:r>
              <a:rPr lang="en-US" dirty="0" smtClean="0"/>
              <a:t>(PPO) </a:t>
            </a:r>
            <a:r>
              <a:rPr lang="en-US" dirty="0"/>
              <a:t>or a </a:t>
            </a:r>
            <a:r>
              <a:rPr lang="en-US" dirty="0" smtClean="0"/>
              <a:t>Private-Fee-for-Service</a:t>
            </a:r>
            <a:r>
              <a:rPr lang="en-US" baseline="0" dirty="0" smtClean="0"/>
              <a:t> </a:t>
            </a:r>
            <a:r>
              <a:rPr lang="en-US" dirty="0" smtClean="0"/>
              <a:t>(PFFS) </a:t>
            </a:r>
            <a:r>
              <a:rPr lang="en-US" dirty="0"/>
              <a:t>P</a:t>
            </a:r>
            <a:r>
              <a:rPr lang="en-US" dirty="0" smtClean="0"/>
              <a:t>lan </a:t>
            </a:r>
            <a:r>
              <a:rPr lang="en-US" dirty="0"/>
              <a:t>within the same parent organization, as long as the change meets all of the criteria. </a:t>
            </a:r>
            <a:r>
              <a:rPr lang="en-US" dirty="0" smtClean="0"/>
              <a:t>The </a:t>
            </a:r>
            <a:r>
              <a:rPr lang="en-US" dirty="0"/>
              <a:t>term “parent organization” is defined as an entity that owns </a:t>
            </a:r>
            <a:r>
              <a:rPr lang="en-US" dirty="0" smtClean="0"/>
              <a:t>one </a:t>
            </a:r>
            <a:r>
              <a:rPr lang="en-US" dirty="0"/>
              <a:t>or more contracts (H numbers) with CMS to provide MA </a:t>
            </a:r>
            <a:r>
              <a:rPr lang="en-US" dirty="0" smtClean="0"/>
              <a:t>Plans</a:t>
            </a:r>
            <a:r>
              <a:rPr lang="en-US" dirty="0"/>
              <a:t>.</a:t>
            </a:r>
          </a:p>
          <a:p>
            <a:pPr marL="0" lvl="1">
              <a:spcBef>
                <a:spcPts val="601"/>
              </a:spcBef>
            </a:pPr>
            <a:r>
              <a:rPr lang="en-US" dirty="0"/>
              <a:t>A person who </a:t>
            </a:r>
            <a:r>
              <a:rPr lang="en-US" dirty="0" smtClean="0"/>
              <a:t>has had a successful</a:t>
            </a:r>
            <a:r>
              <a:rPr lang="en-US" baseline="0" dirty="0" smtClean="0"/>
              <a:t> </a:t>
            </a:r>
            <a:r>
              <a:rPr lang="en-US" dirty="0" smtClean="0"/>
              <a:t>kidney </a:t>
            </a:r>
            <a:r>
              <a:rPr lang="en-US" dirty="0"/>
              <a:t>transplant or no longer requires a regular course of dialysis treatment isn’t considered to have ESRD for purposes of MA eligibility. </a:t>
            </a:r>
          </a:p>
          <a:p>
            <a:pPr defTabSz="9325">
              <a:spcBef>
                <a:spcPts val="601"/>
              </a:spcBef>
            </a:pPr>
            <a:r>
              <a:rPr lang="en-US" b="1" dirty="0"/>
              <a:t>NOTE: </a:t>
            </a:r>
            <a:r>
              <a:rPr lang="en-US" dirty="0"/>
              <a:t>For more information on the enrollment exceptions for people with ESRD, see the </a:t>
            </a:r>
            <a:r>
              <a:rPr lang="en-US" dirty="0" smtClean="0"/>
              <a:t>MA </a:t>
            </a:r>
            <a:r>
              <a:rPr lang="en-US" dirty="0"/>
              <a:t>enrollment and 		</a:t>
            </a:r>
            <a:r>
              <a:rPr lang="en-US" dirty="0">
                <a:solidFill>
                  <a:prstClr val="black"/>
                </a:solidFill>
              </a:rPr>
              <a:t>	disenrollment</a:t>
            </a:r>
            <a:r>
              <a:rPr lang="en-US" dirty="0"/>
              <a:t>						guidance in Chapter 2 of the </a:t>
            </a:r>
            <a:r>
              <a:rPr lang="en-US" dirty="0" smtClean="0"/>
              <a:t>“Medicare </a:t>
            </a:r>
            <a:r>
              <a:rPr lang="en-US" dirty="0"/>
              <a:t>Managed Care </a:t>
            </a:r>
            <a:r>
              <a:rPr lang="en-US" dirty="0" smtClean="0"/>
              <a:t>Manual,” section 20.2.2</a:t>
            </a:r>
            <a:r>
              <a:rPr lang="en-US" dirty="0"/>
              <a:t>, </a:t>
            </a:r>
            <a:r>
              <a:rPr lang="en-US" dirty="0" smtClean="0"/>
              <a:t>available at </a:t>
            </a:r>
            <a:r>
              <a:rPr lang="en-US" u="sng" dirty="0" smtClean="0">
                <a:hlinkClick r:id="rId3"/>
              </a:rPr>
              <a:t>CMS.gov/Medicare/Eligibility-and-Enrollment/</a:t>
            </a:r>
            <a:r>
              <a:rPr lang="en-US" u="sng" dirty="0" err="1" smtClean="0">
                <a:hlinkClick r:id="rId3"/>
              </a:rPr>
              <a:t>MedicareMangCareEligEnrol</a:t>
            </a:r>
            <a:r>
              <a:rPr lang="en-US" u="sng" dirty="0" smtClean="0">
                <a:hlinkClick r:id="rId3"/>
              </a:rPr>
              <a:t>/Downloads/CY_2017_MA_Enrollment_and_Disenrollment_Guidance_8-25-2016.pdf</a:t>
            </a:r>
            <a:r>
              <a:rPr lang="en-US" u="none" baseline="0" dirty="0" smtClean="0"/>
              <a:t> and </a:t>
            </a:r>
            <a:r>
              <a:rPr lang="en-US" u="sng" dirty="0">
                <a:hlinkClick r:id="rId4"/>
              </a:rPr>
              <a:t>Medicare.gov/sign-up-change-plans/</a:t>
            </a:r>
            <a:r>
              <a:rPr lang="en-US" u="sng" dirty="0" err="1">
                <a:hlinkClick r:id="rId4"/>
              </a:rPr>
              <a:t>medicare</a:t>
            </a:r>
            <a:r>
              <a:rPr lang="en-US" u="sng" dirty="0">
                <a:hlinkClick r:id="rId4"/>
              </a:rPr>
              <a:t>-health-plans/</a:t>
            </a:r>
            <a:r>
              <a:rPr lang="en-US" u="sng" dirty="0" err="1">
                <a:hlinkClick r:id="rId4"/>
              </a:rPr>
              <a:t>medicare</a:t>
            </a:r>
            <a:r>
              <a:rPr lang="en-US" u="sng" dirty="0">
                <a:hlinkClick r:id="rId4"/>
              </a:rPr>
              <a:t>-advantage-plans/esrd-and-medicare-advantage-plans.html</a:t>
            </a:r>
            <a:r>
              <a:rPr lang="en-US" dirty="0"/>
              <a:t>.</a:t>
            </a:r>
            <a:endParaRPr lang="en-US" u="none" dirty="0" smtClean="0"/>
          </a:p>
        </p:txBody>
      </p:sp>
    </p:spTree>
    <p:extLst>
      <p:ext uri="{BB962C8B-B14F-4D97-AF65-F5344CB8AC3E}">
        <p14:creationId xmlns:p14="http://schemas.microsoft.com/office/powerpoint/2010/main" val="683194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Tree>
    <p:extLst>
      <p:ext uri="{BB962C8B-B14F-4D97-AF65-F5344CB8AC3E}">
        <p14:creationId xmlns:p14="http://schemas.microsoft.com/office/powerpoint/2010/main" val="2048620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May 2017</a:t>
            </a:r>
            <a:endParaRPr lang="en-US" dirty="0"/>
          </a:p>
        </p:txBody>
      </p:sp>
      <p:sp>
        <p:nvSpPr>
          <p:cNvPr id="6" name="Footer Placeholder 5"/>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1977697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May 2017</a:t>
            </a:r>
            <a:endParaRPr lang="en-US" dirty="0"/>
          </a:p>
        </p:txBody>
      </p:sp>
      <p:sp>
        <p:nvSpPr>
          <p:cNvPr id="6" name="Footer Placeholder 5"/>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945641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5"/>
          <p:cNvSpPr>
            <a:spLocks noGrp="1"/>
          </p:cNvSpPr>
          <p:nvPr>
            <p:ph type="ftr" sz="quarter" idx="11"/>
          </p:nvPr>
        </p:nvSpPr>
        <p:spPr>
          <a:xfrm>
            <a:off x="3028950" y="6356351"/>
            <a:ext cx="3086100" cy="365125"/>
          </a:xfrm>
        </p:spPr>
        <p:txBody>
          <a:bodyPr/>
          <a:lstStyle/>
          <a:p>
            <a:r>
              <a:rPr lang="en-US" smtClean="0"/>
              <a:t>Medicare Advantage and Other Health Plans</a:t>
            </a:r>
            <a:endParaRPr lang="en-US" dirty="0"/>
          </a:p>
        </p:txBody>
      </p:sp>
      <p:sp>
        <p:nvSpPr>
          <p:cNvPr id="5" name="Slide Number Placeholder 6"/>
          <p:cNvSpPr>
            <a:spLocks noGrp="1"/>
          </p:cNvSpPr>
          <p:nvPr>
            <p:ph type="sldNum" sz="quarter" idx="12"/>
          </p:nvPr>
        </p:nvSpPr>
        <p:spPr>
          <a:xfrm>
            <a:off x="6457950" y="6356351"/>
            <a:ext cx="2057400" cy="365125"/>
          </a:xfrm>
        </p:spPr>
        <p:txBody>
          <a:bodyPr/>
          <a:lstStyle/>
          <a:p>
            <a:fld id="{D3B75908-2BC4-4CCC-BE4B-63652A0FD379}" type="slidenum">
              <a:rPr lang="en-US" smtClean="0"/>
              <a:t>‹#›</a:t>
            </a:fld>
            <a:endParaRPr lang="en-US" dirty="0"/>
          </a:p>
        </p:txBody>
      </p:sp>
      <p:sp>
        <p:nvSpPr>
          <p:cNvPr id="6"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2017</a:t>
            </a:r>
            <a:endParaRPr lang="en-US" dirty="0"/>
          </a:p>
        </p:txBody>
      </p:sp>
    </p:spTree>
    <p:extLst>
      <p:ext uri="{BB962C8B-B14F-4D97-AF65-F5344CB8AC3E}">
        <p14:creationId xmlns:p14="http://schemas.microsoft.com/office/powerpoint/2010/main" val="2149198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214104"/>
            <a:ext cx="3886200" cy="4962859"/>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214104"/>
            <a:ext cx="3886200" cy="4962859"/>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3B75908-2BC4-4CCC-BE4B-63652A0FD379}" type="slidenum">
              <a:rPr lang="en-US" smtClean="0"/>
              <a:t>‹#›</a:t>
            </a:fld>
            <a:endParaRPr lang="en-US" dirty="0"/>
          </a:p>
        </p:txBody>
      </p:sp>
      <p:sp>
        <p:nvSpPr>
          <p:cNvPr id="8"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2017</a:t>
            </a:r>
            <a:endParaRPr lang="en-US" dirty="0"/>
          </a:p>
        </p:txBody>
      </p:sp>
    </p:spTree>
    <p:extLst>
      <p:ext uri="{BB962C8B-B14F-4D97-AF65-F5344CB8AC3E}">
        <p14:creationId xmlns:p14="http://schemas.microsoft.com/office/powerpoint/2010/main" val="3212162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r>
              <a:rPr lang="en-US" smtClean="0"/>
              <a:t>Medicare Advantage and Other Health Plans</a:t>
            </a:r>
            <a:endParaRPr lang="en-US" dirty="0"/>
          </a:p>
        </p:txBody>
      </p:sp>
      <p:sp>
        <p:nvSpPr>
          <p:cNvPr id="9" name="Slide Number Placeholder 8"/>
          <p:cNvSpPr>
            <a:spLocks noGrp="1"/>
          </p:cNvSpPr>
          <p:nvPr>
            <p:ph type="sldNum" sz="quarter" idx="12"/>
          </p:nvPr>
        </p:nvSpPr>
        <p:spPr/>
        <p:txBody>
          <a:bodyPr/>
          <a:lstStyle/>
          <a:p>
            <a:fld id="{D3B75908-2BC4-4CCC-BE4B-63652A0FD379}" type="slidenum">
              <a:rPr lang="en-US" smtClean="0"/>
              <a:t>‹#›</a:t>
            </a:fld>
            <a:endParaRPr lang="en-US" dirty="0"/>
          </a:p>
        </p:txBody>
      </p:sp>
      <p:sp>
        <p:nvSpPr>
          <p:cNvPr id="10"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2017</a:t>
            </a:r>
            <a:endParaRPr lang="en-US" dirty="0"/>
          </a:p>
        </p:txBody>
      </p:sp>
    </p:spTree>
    <p:extLst>
      <p:ext uri="{BB962C8B-B14F-4D97-AF65-F5344CB8AC3E}">
        <p14:creationId xmlns:p14="http://schemas.microsoft.com/office/powerpoint/2010/main" val="27383066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r>
              <a:rPr lang="en-US" smtClean="0"/>
              <a:t>Medicare Advantage and Other Health Plans</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a:t>
            </a:fld>
            <a:endParaRPr lang="en-US" dirty="0"/>
          </a:p>
        </p:txBody>
      </p:sp>
      <p:sp>
        <p:nvSpPr>
          <p:cNvPr id="6"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2017</a:t>
            </a:r>
            <a:endParaRPr lang="en-US" dirty="0"/>
          </a:p>
        </p:txBody>
      </p:sp>
    </p:spTree>
    <p:extLst>
      <p:ext uri="{BB962C8B-B14F-4D97-AF65-F5344CB8AC3E}">
        <p14:creationId xmlns:p14="http://schemas.microsoft.com/office/powerpoint/2010/main" val="16374212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4" name="Slide Number Placeholder 3"/>
          <p:cNvSpPr>
            <a:spLocks noGrp="1"/>
          </p:cNvSpPr>
          <p:nvPr>
            <p:ph type="sldNum" sz="quarter" idx="12"/>
          </p:nvPr>
        </p:nvSpPr>
        <p:spPr/>
        <p:txBody>
          <a:bodyPr/>
          <a:lstStyle/>
          <a:p>
            <a:fld id="{D3B75908-2BC4-4CCC-BE4B-63652A0FD379}" type="slidenum">
              <a:rPr lang="en-US" smtClean="0"/>
              <a:t>‹#›</a:t>
            </a:fld>
            <a:endParaRPr lang="en-US" dirty="0"/>
          </a:p>
        </p:txBody>
      </p:sp>
      <p:sp>
        <p:nvSpPr>
          <p:cNvPr id="5"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2017</a:t>
            </a:r>
            <a:endParaRPr lang="en-US" dirty="0"/>
          </a:p>
        </p:txBody>
      </p:sp>
    </p:spTree>
    <p:extLst>
      <p:ext uri="{BB962C8B-B14F-4D97-AF65-F5344CB8AC3E}">
        <p14:creationId xmlns:p14="http://schemas.microsoft.com/office/powerpoint/2010/main" val="32267943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3B75908-2BC4-4CCC-BE4B-63652A0FD379}" type="slidenum">
              <a:rPr lang="en-US" smtClean="0"/>
              <a:t>‹#›</a:t>
            </a:fld>
            <a:endParaRPr lang="en-US" dirty="0"/>
          </a:p>
        </p:txBody>
      </p:sp>
      <p:sp>
        <p:nvSpPr>
          <p:cNvPr id="8"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2017</a:t>
            </a:r>
            <a:endParaRPr lang="en-US" dirty="0"/>
          </a:p>
        </p:txBody>
      </p:sp>
    </p:spTree>
    <p:extLst>
      <p:ext uri="{BB962C8B-B14F-4D97-AF65-F5344CB8AC3E}">
        <p14:creationId xmlns:p14="http://schemas.microsoft.com/office/powerpoint/2010/main" val="11366944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8" name="Footer Placeholder 5"/>
          <p:cNvSpPr>
            <a:spLocks noGrp="1"/>
          </p:cNvSpPr>
          <p:nvPr>
            <p:ph type="ftr" sz="quarter" idx="11"/>
          </p:nvPr>
        </p:nvSpPr>
        <p:spPr>
          <a:xfrm>
            <a:off x="3028950" y="6356351"/>
            <a:ext cx="3086100" cy="365125"/>
          </a:xfrm>
        </p:spPr>
        <p:txBody>
          <a:bodyPr/>
          <a:lstStyle/>
          <a:p>
            <a:r>
              <a:rPr lang="en-US" smtClean="0"/>
              <a:t>Medicare Advantage and Other Health Plans</a:t>
            </a:r>
            <a:endParaRPr lang="en-US" dirty="0"/>
          </a:p>
        </p:txBody>
      </p:sp>
      <p:sp>
        <p:nvSpPr>
          <p:cNvPr id="9" name="Slide Number Placeholder 6"/>
          <p:cNvSpPr>
            <a:spLocks noGrp="1"/>
          </p:cNvSpPr>
          <p:nvPr>
            <p:ph type="sldNum" sz="quarter" idx="12"/>
          </p:nvPr>
        </p:nvSpPr>
        <p:spPr>
          <a:xfrm>
            <a:off x="6457950" y="6356351"/>
            <a:ext cx="2057400" cy="365125"/>
          </a:xfrm>
        </p:spPr>
        <p:txBody>
          <a:bodyPr/>
          <a:lstStyle/>
          <a:p>
            <a:fld id="{D3B75908-2BC4-4CCC-BE4B-63652A0FD379}" type="slidenum">
              <a:rPr lang="en-US" smtClean="0"/>
              <a:t>‹#›</a:t>
            </a:fld>
            <a:endParaRPr lang="en-US" dirty="0"/>
          </a:p>
        </p:txBody>
      </p:sp>
      <p:sp>
        <p:nvSpPr>
          <p:cNvPr id="10"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2017</a:t>
            </a:r>
            <a:endParaRPr lang="en-US" dirty="0"/>
          </a:p>
        </p:txBody>
      </p:sp>
    </p:spTree>
    <p:extLst>
      <p:ext uri="{BB962C8B-B14F-4D97-AF65-F5344CB8AC3E}">
        <p14:creationId xmlns:p14="http://schemas.microsoft.com/office/powerpoint/2010/main" val="2443367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3_CMS title1">
    <p:bg>
      <p:bgPr>
        <a:solidFill>
          <a:schemeClr val="bg1"/>
        </a:solidFill>
        <a:effectLst/>
      </p:bgPr>
    </p:bg>
    <p:spTree>
      <p:nvGrpSpPr>
        <p:cNvPr id="1" name=""/>
        <p:cNvGrpSpPr/>
        <p:nvPr/>
      </p:nvGrpSpPr>
      <p:grpSpPr>
        <a:xfrm>
          <a:off x="0" y="0"/>
          <a:ext cx="0" cy="0"/>
          <a:chOff x="0" y="0"/>
          <a:chExt cx="0" cy="0"/>
        </a:xfrm>
      </p:grpSpPr>
      <p:sp>
        <p:nvSpPr>
          <p:cNvPr id="12" name="Title 7"/>
          <p:cNvSpPr>
            <a:spLocks noGrp="1"/>
          </p:cNvSpPr>
          <p:nvPr>
            <p:ph type="title" hasCustomPrompt="1"/>
          </p:nvPr>
        </p:nvSpPr>
        <p:spPr>
          <a:xfrm>
            <a:off x="0" y="1371600"/>
            <a:ext cx="9144000" cy="1066800"/>
          </a:xfrm>
          <a:prstGeom prst="rect">
            <a:avLst/>
          </a:prstGeom>
          <a:solidFill>
            <a:srgbClr val="084A9C"/>
          </a:solidFill>
        </p:spPr>
        <p:txBody>
          <a:bodyPr/>
          <a:lstStyle>
            <a:lvl1pPr>
              <a:defRPr baseline="0">
                <a:solidFill>
                  <a:schemeClr val="bg1"/>
                </a:solidFill>
              </a:defRPr>
            </a:lvl1pPr>
          </a:lstStyle>
          <a:p>
            <a:r>
              <a:rPr lang="en-US" dirty="0" smtClean="0"/>
              <a:t>National Training Program</a:t>
            </a:r>
            <a:endParaRPr lang="en-US" dirty="0"/>
          </a:p>
        </p:txBody>
      </p:sp>
      <p:sp>
        <p:nvSpPr>
          <p:cNvPr id="14" name="TextBox 13"/>
          <p:cNvSpPr txBox="1"/>
          <p:nvPr userDrawn="1"/>
        </p:nvSpPr>
        <p:spPr>
          <a:xfrm>
            <a:off x="-1668146" y="4928188"/>
            <a:ext cx="184666" cy="369332"/>
          </a:xfrm>
          <a:prstGeom prst="rect">
            <a:avLst/>
          </a:prstGeom>
          <a:noFill/>
        </p:spPr>
        <p:txBody>
          <a:bodyPr wrap="none" rtlCol="0">
            <a:spAutoFit/>
          </a:bodyPr>
          <a:lstStyle/>
          <a:p>
            <a:pPr fontAlgn="auto">
              <a:spcBef>
                <a:spcPts val="0"/>
              </a:spcBef>
              <a:spcAft>
                <a:spcPts val="0"/>
              </a:spcAft>
            </a:pPr>
            <a:endParaRPr lang="en-US" dirty="0">
              <a:solidFill>
                <a:prstClr val="black"/>
              </a:solidFill>
              <a:latin typeface="Calibri"/>
            </a:endParaRPr>
          </a:p>
        </p:txBody>
      </p:sp>
      <p:pic>
        <p:nvPicPr>
          <p:cNvPr id="15" name="Picture 1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97595" y="228600"/>
            <a:ext cx="2652325" cy="914400"/>
          </a:xfrm>
          <a:prstGeom prst="rect">
            <a:avLst/>
          </a:prstGeom>
        </p:spPr>
      </p:pic>
      <p:sp>
        <p:nvSpPr>
          <p:cNvPr id="8" name="Text Placeholder 2"/>
          <p:cNvSpPr>
            <a:spLocks noGrp="1"/>
          </p:cNvSpPr>
          <p:nvPr>
            <p:ph type="body" sz="quarter" idx="10" hasCustomPrompt="1"/>
          </p:nvPr>
        </p:nvSpPr>
        <p:spPr>
          <a:xfrm>
            <a:off x="5728709" y="2819400"/>
            <a:ext cx="3186691" cy="1143000"/>
          </a:xfrm>
        </p:spPr>
        <p:txBody>
          <a:bodyPr>
            <a:normAutofit/>
          </a:bodyPr>
          <a:lstStyle>
            <a:lvl1pPr marL="0" indent="0" algn="l">
              <a:buNone/>
              <a:defRPr lang="en-US" sz="2400" b="1" i="1" kern="1200" dirty="0" smtClean="0">
                <a:solidFill>
                  <a:srgbClr val="084A9C"/>
                </a:solidFill>
                <a:latin typeface="+mn-lt"/>
                <a:ea typeface="+mn-ea"/>
                <a:cs typeface="+mn-cs"/>
              </a:defRPr>
            </a:lvl1pPr>
          </a:lstStyle>
          <a:p>
            <a:pPr algn="l"/>
            <a:r>
              <a:rPr lang="en-US" sz="2400" b="1" i="1" dirty="0" smtClean="0">
                <a:solidFill>
                  <a:srgbClr val="084A9C"/>
                </a:solidFill>
              </a:rPr>
              <a:t>Module number</a:t>
            </a:r>
          </a:p>
          <a:p>
            <a:pPr algn="l"/>
            <a:endParaRPr lang="en-US" sz="2800" b="0" i="1" dirty="0" smtClean="0">
              <a:solidFill>
                <a:srgbClr val="084A9C"/>
              </a:solidFill>
            </a:endParaRPr>
          </a:p>
        </p:txBody>
      </p:sp>
      <p:pic>
        <p:nvPicPr>
          <p:cNvPr id="2" name="Picture 1"/>
          <p:cNvPicPr>
            <a:picLocks noChangeAspect="1"/>
          </p:cNvPicPr>
          <p:nvPr userDrawn="1"/>
        </p:nvPicPr>
        <p:blipFill rotWithShape="1">
          <a:blip r:embed="rId3">
            <a:extLst>
              <a:ext uri="{28A0092B-C50C-407E-A947-70E740481C1C}">
                <a14:useLocalDpi xmlns:a14="http://schemas.microsoft.com/office/drawing/2010/main" val="0"/>
              </a:ext>
            </a:extLst>
          </a:blip>
          <a:srcRect l="2909" t="3922" r="2763" b="4612"/>
          <a:stretch/>
        </p:blipFill>
        <p:spPr>
          <a:xfrm>
            <a:off x="197593" y="2895600"/>
            <a:ext cx="5224411" cy="3554569"/>
          </a:xfrm>
          <a:prstGeom prst="rect">
            <a:avLst/>
          </a:prstGeom>
        </p:spPr>
      </p:pic>
      <p:sp>
        <p:nvSpPr>
          <p:cNvPr id="9" name="Text Placeholder 2"/>
          <p:cNvSpPr>
            <a:spLocks noGrp="1"/>
          </p:cNvSpPr>
          <p:nvPr>
            <p:ph type="body" sz="quarter" idx="11" hasCustomPrompt="1"/>
          </p:nvPr>
        </p:nvSpPr>
        <p:spPr>
          <a:xfrm>
            <a:off x="5715000" y="4191000"/>
            <a:ext cx="3200400" cy="1066800"/>
          </a:xfrm>
        </p:spPr>
        <p:txBody>
          <a:bodyPr>
            <a:normAutofit/>
          </a:bodyPr>
          <a:lstStyle>
            <a:lvl1pPr marL="0" indent="0" algn="l">
              <a:buNone/>
              <a:defRPr sz="2400" b="1" i="1">
                <a:solidFill>
                  <a:srgbClr val="084A9C"/>
                </a:solidFill>
              </a:defRPr>
            </a:lvl1pPr>
          </a:lstStyle>
          <a:p>
            <a:pPr algn="l"/>
            <a:r>
              <a:rPr lang="en-US" sz="2400" b="0" i="1" dirty="0" smtClean="0">
                <a:solidFill>
                  <a:srgbClr val="084A9C"/>
                </a:solidFill>
              </a:rPr>
              <a:t>Title</a:t>
            </a:r>
            <a:endParaRPr lang="en-US" sz="2800" b="0" i="1" dirty="0" smtClean="0">
              <a:solidFill>
                <a:srgbClr val="084A9C"/>
              </a:solidFill>
            </a:endParaRPr>
          </a:p>
        </p:txBody>
      </p:sp>
    </p:spTree>
    <p:extLst>
      <p:ext uri="{BB962C8B-B14F-4D97-AF65-F5344CB8AC3E}">
        <p14:creationId xmlns:p14="http://schemas.microsoft.com/office/powerpoint/2010/main" val="188402141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May 2017</a:t>
            </a:r>
            <a:endParaRPr lang="en-US" dirty="0"/>
          </a:p>
        </p:txBody>
      </p:sp>
      <p:sp>
        <p:nvSpPr>
          <p:cNvPr id="5" name="Footer Placeholder 4"/>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1536273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May 2017</a:t>
            </a:r>
            <a:endParaRPr lang="en-US" dirty="0"/>
          </a:p>
        </p:txBody>
      </p:sp>
      <p:sp>
        <p:nvSpPr>
          <p:cNvPr id="5" name="Footer Placeholder 4"/>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3702753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May 2017</a:t>
            </a:r>
            <a:endParaRPr lang="en-US" dirty="0"/>
          </a:p>
        </p:txBody>
      </p:sp>
      <p:sp>
        <p:nvSpPr>
          <p:cNvPr id="5" name="Footer Placeholder 4"/>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1920853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628650" y="1182020"/>
            <a:ext cx="3886200" cy="499494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182020"/>
            <a:ext cx="3886200" cy="499494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May 2017</a:t>
            </a:r>
            <a:endParaRPr lang="en-US" dirty="0"/>
          </a:p>
        </p:txBody>
      </p:sp>
      <p:sp>
        <p:nvSpPr>
          <p:cNvPr id="6" name="Footer Placeholder 5"/>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1978482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May 2017</a:t>
            </a:r>
            <a:endParaRPr lang="en-US" dirty="0"/>
          </a:p>
        </p:txBody>
      </p:sp>
      <p:sp>
        <p:nvSpPr>
          <p:cNvPr id="8" name="Footer Placeholder 7"/>
          <p:cNvSpPr>
            <a:spLocks noGrp="1"/>
          </p:cNvSpPr>
          <p:nvPr>
            <p:ph type="ftr" sz="quarter" idx="11"/>
          </p:nvPr>
        </p:nvSpPr>
        <p:spPr/>
        <p:txBody>
          <a:bodyPr/>
          <a:lstStyle/>
          <a:p>
            <a:r>
              <a:rPr lang="en-US" smtClean="0"/>
              <a:t>Medicare Advantage and Other Health Plans</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2589664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May 2017</a:t>
            </a:r>
            <a:endParaRPr lang="en-US" dirty="0"/>
          </a:p>
        </p:txBody>
      </p:sp>
      <p:sp>
        <p:nvSpPr>
          <p:cNvPr id="4" name="Footer Placeholder 3"/>
          <p:cNvSpPr>
            <a:spLocks noGrp="1"/>
          </p:cNvSpPr>
          <p:nvPr>
            <p:ph type="ftr" sz="quarter" idx="11"/>
          </p:nvPr>
        </p:nvSpPr>
        <p:spPr/>
        <p:txBody>
          <a:bodyPr/>
          <a:lstStyle/>
          <a:p>
            <a:r>
              <a:rPr lang="en-US" smtClean="0"/>
              <a:t>Medicare Advantage and Other Health Plans</a:t>
            </a:r>
            <a:endParaRPr lang="en-US" dirty="0"/>
          </a:p>
        </p:txBody>
      </p:sp>
      <p:sp>
        <p:nvSpPr>
          <p:cNvPr id="5" name="Slide Number Placeholder 4"/>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1677199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4" name="Slide Number Placeholder 3"/>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30942412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image" Target="../media/image4.PNG"/><Relationship Id="rId5" Type="http://schemas.openxmlformats.org/officeDocument/2006/relationships/slideLayout" Target="../slideLayouts/slideLayout7.xml"/><Relationship Id="rId10" Type="http://schemas.openxmlformats.org/officeDocument/2006/relationships/theme" Target="../theme/theme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166986" y="2796403"/>
            <a:ext cx="3348364" cy="3380560"/>
          </a:xfrm>
          <a:prstGeom prst="rect">
            <a:avLst/>
          </a:prstGeom>
        </p:spPr>
        <p:txBody>
          <a:bodyPr vert="horz" lIns="91440" tIns="45720" rIns="91440" bIns="45720" rtlCol="0">
            <a:normAutofit/>
          </a:bodyPr>
          <a:lstStyle/>
          <a:p>
            <a:pPr lvl="0"/>
            <a:r>
              <a:rPr lang="en-US" dirty="0" smtClean="0"/>
              <a:t>Click to edit Master text styles</a:t>
            </a:r>
            <a:endParaRPr lang="en-US" dirty="0"/>
          </a:p>
        </p:txBody>
      </p:sp>
    </p:spTree>
    <p:extLst>
      <p:ext uri="{BB962C8B-B14F-4D97-AF65-F5344CB8AC3E}">
        <p14:creationId xmlns:p14="http://schemas.microsoft.com/office/powerpoint/2010/main" val="1929837577"/>
      </p:ext>
    </p:extLst>
  </p:cSld>
  <p:clrMap bg1="lt1" tx1="dk1" bg2="lt2" tx2="dk2" accent1="accent1" accent2="accent2" accent3="accent3" accent4="accent4" accent5="accent5" accent6="accent6" hlink="hlink" folHlink="folHlink"/>
  <p:sldLayoutIdLst>
    <p:sldLayoutId id="2147483685" r:id="rId1"/>
    <p:sldLayoutId id="2147483686" r:id="rId2"/>
  </p:sldLayoutIdLst>
  <p:hf hdr="0"/>
  <p:txStyles>
    <p:titleStyle>
      <a:lvl1pPr algn="ctr" defTabSz="685800" rtl="0" eaLnBrk="1" latinLnBrk="0" hangingPunct="1">
        <a:lnSpc>
          <a:spcPct val="90000"/>
        </a:lnSpc>
        <a:spcBef>
          <a:spcPct val="0"/>
        </a:spcBef>
        <a:buNone/>
        <a:defRPr sz="3300" b="1" kern="1200">
          <a:solidFill>
            <a:schemeClr val="tx1"/>
          </a:solidFill>
          <a:latin typeface="+mn-lt"/>
          <a:ea typeface="+mj-ea"/>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sz="2100" b="1" kern="1200">
          <a:solidFill>
            <a:srgbClr val="084A9C"/>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l="-17000" t="-6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8785"/>
            <a:ext cx="7886700" cy="1011417"/>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130968"/>
            <a:ext cx="7886700" cy="5045995"/>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2017</a:t>
            </a:r>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smtClean="0"/>
              <a:t>Medicare Advantage and Other Health Plans</a:t>
            </a:r>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60A6685-DBF6-4C41-A0CC-AA9EA7A85A20}" type="slidenum">
              <a:rPr lang="en-US" smtClean="0"/>
              <a:t>‹#›</a:t>
            </a:fld>
            <a:endParaRPr lang="en-US" dirty="0"/>
          </a:p>
        </p:txBody>
      </p:sp>
    </p:spTree>
    <p:extLst>
      <p:ext uri="{BB962C8B-B14F-4D97-AF65-F5344CB8AC3E}">
        <p14:creationId xmlns:p14="http://schemas.microsoft.com/office/powerpoint/2010/main" val="198112847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Lst>
  <p:hf hdr="0"/>
  <p:txStyles>
    <p:titleStyle>
      <a:lvl1pPr algn="ctr" defTabSz="685800" rtl="0" eaLnBrk="1" latinLnBrk="0" hangingPunct="1">
        <a:lnSpc>
          <a:spcPct val="90000"/>
        </a:lnSpc>
        <a:spcBef>
          <a:spcPct val="0"/>
        </a:spcBef>
        <a:buNone/>
        <a:defRPr sz="3600" b="1" kern="1200">
          <a:solidFill>
            <a:schemeClr val="tx1"/>
          </a:solidFill>
          <a:latin typeface="+mn-lt"/>
          <a:ea typeface="+mj-ea"/>
          <a:cs typeface="+mj-cs"/>
        </a:defRPr>
      </a:lvl1pPr>
    </p:titleStyle>
    <p:bodyStyle>
      <a:lvl1pPr marL="265510" indent="-265510" algn="l" defTabSz="685800" rtl="0" eaLnBrk="1" latinLnBrk="0" hangingPunct="1">
        <a:lnSpc>
          <a:spcPct val="100000"/>
        </a:lnSpc>
        <a:spcBef>
          <a:spcPts val="450"/>
        </a:spcBef>
        <a:buFont typeface="Wingdings" panose="05000000000000000000" pitchFamily="2" charset="2"/>
        <a:buChar char="§"/>
        <a:defRPr sz="3200" kern="1200">
          <a:solidFill>
            <a:schemeClr val="tx1"/>
          </a:solidFill>
          <a:latin typeface="+mn-lt"/>
          <a:ea typeface="+mn-ea"/>
          <a:cs typeface="+mn-cs"/>
        </a:defRPr>
      </a:lvl1pPr>
      <a:lvl2pPr marL="467916" indent="-171450" algn="l" defTabSz="685800" rtl="0" eaLnBrk="1" latinLnBrk="0" hangingPunct="1">
        <a:lnSpc>
          <a:spcPct val="100000"/>
        </a:lnSpc>
        <a:spcBef>
          <a:spcPts val="450"/>
        </a:spcBef>
        <a:buFont typeface="Arial" panose="020B0604020202020204" pitchFamily="34" charset="0"/>
        <a:buChar char="•"/>
        <a:defRPr sz="2800" kern="1200">
          <a:solidFill>
            <a:schemeClr val="tx1"/>
          </a:solidFill>
          <a:latin typeface="+mn-lt"/>
          <a:ea typeface="+mn-ea"/>
          <a:cs typeface="+mn-cs"/>
        </a:defRPr>
      </a:lvl2pPr>
      <a:lvl3pPr marL="639366" indent="-169069" algn="l" defTabSz="685800" rtl="0" eaLnBrk="1" latinLnBrk="0" hangingPunct="1">
        <a:lnSpc>
          <a:spcPct val="100000"/>
        </a:lnSpc>
        <a:spcBef>
          <a:spcPts val="450"/>
        </a:spcBef>
        <a:buSzPct val="50000"/>
        <a:buFont typeface="Wingdings" panose="05000000000000000000" pitchFamily="2" charset="2"/>
        <a:buChar char="q"/>
        <a:defRPr sz="2800" i="0" kern="1200">
          <a:solidFill>
            <a:schemeClr val="tx1"/>
          </a:solidFill>
          <a:latin typeface="+mn-lt"/>
          <a:ea typeface="+mn-ea"/>
          <a:cs typeface="+mn-cs"/>
        </a:defRPr>
      </a:lvl3pPr>
      <a:lvl4pPr marL="685800" indent="264319" algn="l" defTabSz="685800" rtl="0" eaLnBrk="1" latinLnBrk="0" hangingPunct="1">
        <a:lnSpc>
          <a:spcPct val="100000"/>
        </a:lnSpc>
        <a:spcBef>
          <a:spcPts val="450"/>
        </a:spcBef>
        <a:buFont typeface="Calibri" panose="020F0502020204030204" pitchFamily="34" charset="0"/>
        <a:buChar char="–"/>
        <a:defRPr sz="2400" i="0" kern="1200">
          <a:solidFill>
            <a:schemeClr val="tx1"/>
          </a:solidFill>
          <a:latin typeface="+mn-lt"/>
          <a:ea typeface="+mn-ea"/>
          <a:cs typeface="+mn-cs"/>
        </a:defRPr>
      </a:lvl4pPr>
      <a:lvl5pPr marL="1153716" indent="-202406" algn="l" defTabSz="685800" rtl="0" eaLnBrk="1" latinLnBrk="0" hangingPunct="1">
        <a:lnSpc>
          <a:spcPct val="100000"/>
        </a:lnSpc>
        <a:spcBef>
          <a:spcPts val="450"/>
        </a:spcBef>
        <a:buFont typeface="Arial" panose="020B0604020202020204" pitchFamily="34" charset="0"/>
        <a:buChar char="•"/>
        <a:defRPr sz="2400" i="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a:lum/>
          </a:blip>
          <a:srcRect/>
          <a:stretch>
            <a:fillRect l="-17000" t="-5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341"/>
            <a:ext cx="9144000" cy="1023375"/>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smtClean="0"/>
              <a:t>Medicare Advantage and Other Health Plans</a:t>
            </a:r>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B75908-2BC4-4CCC-BE4B-63652A0FD379}" type="slidenum">
              <a:rPr lang="en-US" smtClean="0"/>
              <a:t>‹#›</a:t>
            </a:fld>
            <a:endParaRPr lang="en-US" dirty="0"/>
          </a:p>
        </p:txBody>
      </p:sp>
      <p:sp>
        <p:nvSpPr>
          <p:cNvPr id="10" name="Text Placeholder 2"/>
          <p:cNvSpPr>
            <a:spLocks noGrp="1"/>
          </p:cNvSpPr>
          <p:nvPr>
            <p:ph type="body" idx="1"/>
          </p:nvPr>
        </p:nvSpPr>
        <p:spPr>
          <a:xfrm>
            <a:off x="628650" y="1155032"/>
            <a:ext cx="7886700" cy="5021931"/>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2017</a:t>
            </a:r>
            <a:endParaRPr lang="en-US" dirty="0"/>
          </a:p>
        </p:txBody>
      </p:sp>
    </p:spTree>
    <p:extLst>
      <p:ext uri="{BB962C8B-B14F-4D97-AF65-F5344CB8AC3E}">
        <p14:creationId xmlns:p14="http://schemas.microsoft.com/office/powerpoint/2010/main" val="3882184778"/>
      </p:ext>
    </p:extLst>
  </p:cSld>
  <p:clrMap bg1="lt1" tx1="dk1" bg2="lt2" tx2="dk2" accent1="accent1" accent2="accent2" accent3="accent3" accent4="accent4" accent5="accent5" accent6="accent6" hlink="hlink" folHlink="folHlink"/>
  <p:sldLayoutIdLst>
    <p:sldLayoutId id="2147483662" r:id="rId1"/>
    <p:sldLayoutId id="2147483664" r:id="rId2"/>
    <p:sldLayoutId id="2147483665" r:id="rId3"/>
    <p:sldLayoutId id="2147483666" r:id="rId4"/>
    <p:sldLayoutId id="2147483667" r:id="rId5"/>
    <p:sldLayoutId id="2147483668" r:id="rId6"/>
    <p:sldLayoutId id="2147483669" r:id="rId7"/>
  </p:sldLayoutIdLst>
  <p:hf hdr="0"/>
  <p:txStyles>
    <p:titleStyle>
      <a:lvl1pPr algn="ctr" defTabSz="685800" rtl="0" eaLnBrk="1" latinLnBrk="0" hangingPunct="1">
        <a:lnSpc>
          <a:spcPct val="90000"/>
        </a:lnSpc>
        <a:spcBef>
          <a:spcPct val="0"/>
        </a:spcBef>
        <a:buNone/>
        <a:defRPr sz="3600" b="1" kern="1200">
          <a:solidFill>
            <a:schemeClr val="bg1"/>
          </a:solidFill>
          <a:latin typeface="Calibri "/>
          <a:ea typeface="+mj-ea"/>
          <a:cs typeface="+mj-cs"/>
        </a:defRPr>
      </a:lvl1pPr>
    </p:titleStyle>
    <p:bodyStyle>
      <a:lvl1pPr marL="265510" indent="-265510" algn="l" defTabSz="685800" rtl="0" eaLnBrk="1" latinLnBrk="0" hangingPunct="1">
        <a:lnSpc>
          <a:spcPct val="100000"/>
        </a:lnSpc>
        <a:spcBef>
          <a:spcPts val="450"/>
        </a:spcBef>
        <a:buFont typeface="Wingdings" panose="05000000000000000000" pitchFamily="2" charset="2"/>
        <a:buChar char="§"/>
        <a:defRPr sz="3200" kern="1200">
          <a:solidFill>
            <a:schemeClr val="tx1"/>
          </a:solidFill>
          <a:latin typeface="+mn-lt"/>
          <a:ea typeface="+mn-ea"/>
          <a:cs typeface="+mn-cs"/>
        </a:defRPr>
      </a:lvl1pPr>
      <a:lvl2pPr marL="514350" indent="-217885" algn="l" defTabSz="685800" rtl="0" eaLnBrk="1" latinLnBrk="0" hangingPunct="1">
        <a:lnSpc>
          <a:spcPct val="100000"/>
        </a:lnSpc>
        <a:spcBef>
          <a:spcPts val="450"/>
        </a:spcBef>
        <a:buFont typeface="Arial" panose="020B0604020202020204" pitchFamily="34" charset="0"/>
        <a:buChar char="•"/>
        <a:defRPr sz="2800" kern="1200">
          <a:solidFill>
            <a:schemeClr val="tx1"/>
          </a:solidFill>
          <a:latin typeface="+mn-lt"/>
          <a:ea typeface="+mn-ea"/>
          <a:cs typeface="+mn-cs"/>
        </a:defRPr>
      </a:lvl2pPr>
      <a:lvl3pPr marL="779860" indent="-265510" algn="l" defTabSz="685800" rtl="0" eaLnBrk="1" latinLnBrk="0" hangingPunct="1">
        <a:lnSpc>
          <a:spcPct val="100000"/>
        </a:lnSpc>
        <a:spcBef>
          <a:spcPts val="450"/>
        </a:spcBef>
        <a:buSzPct val="50000"/>
        <a:buFont typeface="Wingdings" panose="05000000000000000000" pitchFamily="2" charset="2"/>
        <a:buChar char="q"/>
        <a:defRPr sz="2800" kern="1200">
          <a:solidFill>
            <a:schemeClr val="tx1"/>
          </a:solidFill>
          <a:latin typeface="+mn-lt"/>
          <a:ea typeface="+mn-ea"/>
          <a:cs typeface="+mn-cs"/>
        </a:defRPr>
      </a:lvl3pPr>
      <a:lvl4pPr marL="1028700" indent="-220266" algn="l" defTabSz="685800" rtl="0" eaLnBrk="1" latinLnBrk="0" hangingPunct="1">
        <a:lnSpc>
          <a:spcPct val="100000"/>
        </a:lnSpc>
        <a:spcBef>
          <a:spcPts val="450"/>
        </a:spcBef>
        <a:buFont typeface="Calibri" panose="020F0502020204030204" pitchFamily="34" charset="0"/>
        <a:buChar char="–"/>
        <a:defRPr sz="2400" kern="1200">
          <a:solidFill>
            <a:schemeClr val="tx1"/>
          </a:solidFill>
          <a:latin typeface="+mn-lt"/>
          <a:ea typeface="+mn-ea"/>
          <a:cs typeface="+mn-cs"/>
        </a:defRPr>
      </a:lvl4pPr>
      <a:lvl5pPr marL="1028700" indent="163116" algn="l" defTabSz="685800" rtl="0" eaLnBrk="1" latinLnBrk="0" hangingPunct="1">
        <a:lnSpc>
          <a:spcPct val="100000"/>
        </a:lnSpc>
        <a:spcBef>
          <a:spcPts val="450"/>
        </a:spcBef>
        <a:buFont typeface="Arial" panose="020B0604020202020204" pitchFamily="34" charset="0"/>
        <a:buChar char="•"/>
        <a:defRPr sz="2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cms.gov/Medicare/Eligibility-and-Enrollment/MedicareMangCareEligEnrol/Downloads/CY_2017_MA_Enrollment_and_Disenrollment_Guidance_8-25-2016.pdf"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2.xml"/><Relationship Id="rId1" Type="http://schemas.openxmlformats.org/officeDocument/2006/relationships/tags" Target="../tags/tag8.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4.xml"/><Relationship Id="rId1" Type="http://schemas.openxmlformats.org/officeDocument/2006/relationships/tags" Target="../tags/tag10.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4.xml"/><Relationship Id="rId1" Type="http://schemas.openxmlformats.org/officeDocument/2006/relationships/tags" Target="../tags/tag11.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4.xml"/><Relationship Id="rId1" Type="http://schemas.openxmlformats.org/officeDocument/2006/relationships/tags" Target="../tags/tag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2.xml"/><Relationship Id="rId1" Type="http://schemas.openxmlformats.org/officeDocument/2006/relationships/tags" Target="../tags/tag13.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4.xml"/><Relationship Id="rId1" Type="http://schemas.openxmlformats.org/officeDocument/2006/relationships/tags" Target="../tags/tag15.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8.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4.xml"/><Relationship Id="rId1" Type="http://schemas.openxmlformats.org/officeDocument/2006/relationships/tags" Target="../tags/tag18.xml"/><Relationship Id="rId4" Type="http://schemas.openxmlformats.org/officeDocument/2006/relationships/hyperlink" Target="https://www.cms.gov/Medicare/Health-Plans/ManagedCareMarketing/Downloads/2017MedicareMarketingGuidelines2.pdf" TargetMode="Externa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4.xml"/><Relationship Id="rId1" Type="http://schemas.openxmlformats.org/officeDocument/2006/relationships/tags" Target="../tags/tag19.xml"/><Relationship Id="rId4" Type="http://schemas.openxmlformats.org/officeDocument/2006/relationships/image" Target="../media/image6.png"/></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4.xml"/><Relationship Id="rId1" Type="http://schemas.openxmlformats.org/officeDocument/2006/relationships/tags" Target="../tags/tag21.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4.xml"/><Relationship Id="rId1" Type="http://schemas.openxmlformats.org/officeDocument/2006/relationships/tags" Target="../tags/tag22.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4.xml"/><Relationship Id="rId1" Type="http://schemas.openxmlformats.org/officeDocument/2006/relationships/tags" Target="../tags/tag23.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4.xml"/><Relationship Id="rId1" Type="http://schemas.openxmlformats.org/officeDocument/2006/relationships/tags" Target="../tags/tag24.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4.xml"/><Relationship Id="rId1" Type="http://schemas.openxmlformats.org/officeDocument/2006/relationships/tags" Target="../tags/tag25.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4.xml"/><Relationship Id="rId1" Type="http://schemas.openxmlformats.org/officeDocument/2006/relationships/tags" Target="../tags/tag2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4.xml"/><Relationship Id="rId1" Type="http://schemas.openxmlformats.org/officeDocument/2006/relationships/tags" Target="../tags/tag27.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4.xml"/><Relationship Id="rId1" Type="http://schemas.openxmlformats.org/officeDocument/2006/relationships/tags" Target="../tags/tag28.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4.xml"/><Relationship Id="rId1" Type="http://schemas.openxmlformats.org/officeDocument/2006/relationships/tags" Target="../tags/tag29.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4.xml"/><Relationship Id="rId1" Type="http://schemas.openxmlformats.org/officeDocument/2006/relationships/tags" Target="../tags/tag30.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55.xml"/><Relationship Id="rId2" Type="http://schemas.openxmlformats.org/officeDocument/2006/relationships/slideLayout" Target="../slideLayouts/slideLayout4.xml"/><Relationship Id="rId1" Type="http://schemas.openxmlformats.org/officeDocument/2006/relationships/tags" Target="../tags/tag3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8" Type="http://schemas.openxmlformats.org/officeDocument/2006/relationships/hyperlink" Target="https://www.cms.gov/Medicare/Health-Plans/ManagedCareMarketing/Downloads/2017MedicareMarketingGuidelines2.pdf" TargetMode="External"/><Relationship Id="rId3" Type="http://schemas.openxmlformats.org/officeDocument/2006/relationships/hyperlink" Target="http://www.medicare.gov/" TargetMode="External"/><Relationship Id="rId7" Type="http://schemas.openxmlformats.org/officeDocument/2006/relationships/hyperlink" Target="http://www.cms.gov/Medicare/Health-Plans/ManagedCareMarketingGuidelines" TargetMode="External"/><Relationship Id="rId12" Type="http://schemas.openxmlformats.org/officeDocument/2006/relationships/image" Target="../media/image9.png"/><Relationship Id="rId2" Type="http://schemas.openxmlformats.org/officeDocument/2006/relationships/notesSlide" Target="../notesSlides/notesSlide59.xml"/><Relationship Id="rId1" Type="http://schemas.openxmlformats.org/officeDocument/2006/relationships/slideLayout" Target="../slideLayouts/slideLayout4.xml"/><Relationship Id="rId6" Type="http://schemas.openxmlformats.org/officeDocument/2006/relationships/hyperlink" Target="http://www.rrb.gov/" TargetMode="External"/><Relationship Id="rId11" Type="http://schemas.openxmlformats.org/officeDocument/2006/relationships/hyperlink" Target="mailto:info@shiptacenter.org" TargetMode="External"/><Relationship Id="rId5" Type="http://schemas.openxmlformats.org/officeDocument/2006/relationships/hyperlink" Target="http://www.socialsecurity.gov/" TargetMode="External"/><Relationship Id="rId10" Type="http://schemas.openxmlformats.org/officeDocument/2006/relationships/hyperlink" Target="https://www.shiptacenter.org/" TargetMode="External"/><Relationship Id="rId4" Type="http://schemas.openxmlformats.org/officeDocument/2006/relationships/hyperlink" Target="http://www.cms.gov/" TargetMode="External"/><Relationship Id="rId9" Type="http://schemas.openxmlformats.org/officeDocument/2006/relationships/hyperlink" Target="http://www.cms.gov/Regulations-and-Guidance/Guidance/Manuals/Internet-Only-Manuals-IOMs-Items/CMS019326.html"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1.xml"/></Relationships>
</file>

<file path=ppt/slides/_rels/slide60.xml.rels><?xml version="1.0" encoding="UTF-8" standalone="yes"?>
<Relationships xmlns="http://schemas.openxmlformats.org/package/2006/relationships"><Relationship Id="rId3" Type="http://schemas.openxmlformats.org/officeDocument/2006/relationships/hyperlink" Target="http://www.medicare.gov/publications" TargetMode="External"/><Relationship Id="rId2" Type="http://schemas.openxmlformats.org/officeDocument/2006/relationships/notesSlide" Target="../notesSlides/notesSlide60.xml"/><Relationship Id="rId1" Type="http://schemas.openxmlformats.org/officeDocument/2006/relationships/slideLayout" Target="../slideLayouts/slideLayout4.xml"/><Relationship Id="rId4" Type="http://schemas.openxmlformats.org/officeDocument/2006/relationships/hyperlink" Target="http://productordering.cms.hhs.gov/" TargetMode="External"/></Relationships>
</file>

<file path=ppt/slides/_rels/slide6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1.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3" Type="http://schemas.openxmlformats.org/officeDocument/2006/relationships/hyperlink" Target="https://www.cms.gov/Outreach-and-Education/Training/CMSNationalTrainingProgram/index.html" TargetMode="External"/><Relationship Id="rId2" Type="http://schemas.openxmlformats.org/officeDocument/2006/relationships/notesSlide" Target="../notesSlides/notesSlide64.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hyperlink" Target="https://twitter.com/CMSGov" TargetMode="External"/><Relationship Id="rId4" Type="http://schemas.openxmlformats.org/officeDocument/2006/relationships/hyperlink" Target="mailto:training@cms.hhs.gov" TargetMode="Externa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Yellow Rectangle&#10;" title="Yellow Rectangle"/>
          <p:cNvSpPr>
            <a:spLocks noGrp="1"/>
          </p:cNvSpPr>
          <p:nvPr>
            <p:ph type="title"/>
          </p:nvPr>
        </p:nvSpPr>
        <p:spPr>
          <a:xfrm>
            <a:off x="0" y="1384663"/>
            <a:ext cx="9144000" cy="1066800"/>
          </a:xfrm>
          <a:solidFill>
            <a:srgbClr val="FFD004"/>
          </a:solidFill>
        </p:spPr>
        <p:txBody>
          <a:bodyPr anchor="ctr" anchorCtr="1"/>
          <a:lstStyle/>
          <a:p>
            <a:r>
              <a:rPr lang="en-US" sz="3400" dirty="0" smtClean="0">
                <a:solidFill>
                  <a:schemeClr val="tx1"/>
                </a:solidFill>
              </a:rPr>
              <a:t/>
            </a:r>
            <a:br>
              <a:rPr lang="en-US" sz="3400" dirty="0" smtClean="0">
                <a:solidFill>
                  <a:schemeClr val="tx1"/>
                </a:solidFill>
              </a:rPr>
            </a:br>
            <a:endParaRPr lang="en-US" sz="3400" dirty="0">
              <a:solidFill>
                <a:schemeClr val="tx1"/>
              </a:solidFill>
            </a:endParaRPr>
          </a:p>
        </p:txBody>
      </p:sp>
      <p:sp>
        <p:nvSpPr>
          <p:cNvPr id="4" name="TextBox 3"/>
          <p:cNvSpPr txBox="1"/>
          <p:nvPr/>
        </p:nvSpPr>
        <p:spPr>
          <a:xfrm>
            <a:off x="1237343" y="1583146"/>
            <a:ext cx="6564085" cy="646331"/>
          </a:xfrm>
          <a:prstGeom prst="rect">
            <a:avLst/>
          </a:prstGeom>
          <a:noFill/>
        </p:spPr>
        <p:txBody>
          <a:bodyPr wrap="square" rtlCol="0">
            <a:spAutoFit/>
          </a:bodyPr>
          <a:lstStyle/>
          <a:p>
            <a:pPr algn="ctr"/>
            <a:r>
              <a:rPr lang="en-US" sz="3600" b="1" dirty="0" smtClean="0">
                <a:latin typeface="Calibri" panose="020F0502020204030204" pitchFamily="34" charset="0"/>
              </a:rPr>
              <a:t>2017 National Training Program</a:t>
            </a:r>
            <a:endParaRPr lang="en-US" sz="3600" b="1" dirty="0">
              <a:latin typeface="Calibri" panose="020F0502020204030204" pitchFamily="34" charset="0"/>
            </a:endParaRPr>
          </a:p>
        </p:txBody>
      </p:sp>
      <p:sp>
        <p:nvSpPr>
          <p:cNvPr id="7" name="Subtitle 6"/>
          <p:cNvSpPr>
            <a:spLocks noGrp="1"/>
          </p:cNvSpPr>
          <p:nvPr>
            <p:ph type="body" sz="quarter" idx="10"/>
          </p:nvPr>
        </p:nvSpPr>
        <p:spPr>
          <a:xfrm>
            <a:off x="5728709" y="3200399"/>
            <a:ext cx="3186691" cy="2035629"/>
          </a:xfrm>
        </p:spPr>
        <p:txBody>
          <a:bodyPr>
            <a:noAutofit/>
          </a:bodyPr>
          <a:lstStyle/>
          <a:p>
            <a:r>
              <a:rPr lang="en-US" i="0" dirty="0" smtClean="0"/>
              <a:t>Module 11</a:t>
            </a:r>
          </a:p>
          <a:p>
            <a:endParaRPr lang="en-US" i="0" dirty="0" smtClean="0"/>
          </a:p>
          <a:p>
            <a:r>
              <a:rPr lang="en-US" i="0" dirty="0" smtClean="0"/>
              <a:t>Medicare </a:t>
            </a:r>
            <a:r>
              <a:rPr lang="en-US" i="0" dirty="0"/>
              <a:t>Advantage and Other Medicare Health Plans</a:t>
            </a:r>
          </a:p>
          <a:p>
            <a:endParaRPr lang="en-US" i="0" dirty="0" smtClean="0"/>
          </a:p>
        </p:txBody>
      </p:sp>
      <p:sp>
        <p:nvSpPr>
          <p:cNvPr id="2" name="Rectangle 1" descr="Blue Rectangle&#10;" title="Blue Rectangle"/>
          <p:cNvSpPr/>
          <p:nvPr/>
        </p:nvSpPr>
        <p:spPr>
          <a:xfrm>
            <a:off x="0" y="2451463"/>
            <a:ext cx="9144000" cy="108857"/>
          </a:xfrm>
          <a:prstGeom prst="rect">
            <a:avLst/>
          </a:prstGeom>
          <a:solidFill>
            <a:srgbClr val="084A9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354936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lstStyle/>
          <a:p>
            <a:pPr lvl="0"/>
            <a:r>
              <a:rPr lang="en-US" dirty="0" smtClean="0"/>
              <a:t/>
            </a:r>
            <a:br>
              <a:rPr lang="en-US" dirty="0" smtClean="0"/>
            </a:br>
            <a:r>
              <a:rPr lang="en-US" dirty="0"/>
              <a:t>When You Can </a:t>
            </a:r>
            <a:r>
              <a:rPr lang="en-US" dirty="0" smtClean="0"/>
              <a:t>Join</a:t>
            </a:r>
            <a:r>
              <a:rPr lang="en-US" dirty="0"/>
              <a:t/>
            </a:r>
            <a:br>
              <a:rPr lang="en-US" dirty="0"/>
            </a:br>
            <a:r>
              <a:rPr lang="en-US" dirty="0"/>
              <a:t>Medicare Advantage (MA) Plans</a:t>
            </a:r>
            <a:r>
              <a:rPr lang="en-US" dirty="0" smtClean="0"/>
              <a:t/>
            </a:r>
            <a:br>
              <a:rPr lang="en-US" dirty="0" smtClean="0"/>
            </a:br>
            <a:endParaRPr lang="en-US" dirty="0"/>
          </a:p>
        </p:txBody>
      </p:sp>
      <p:graphicFrame>
        <p:nvGraphicFramePr>
          <p:cNvPr id="7" name="Content Placeholder 6" descr="Information in this table is included in the speakers' notes." title="Table of Medicare Advantage enrollment periods"/>
          <p:cNvGraphicFramePr>
            <a:graphicFrameLocks noGrp="1"/>
          </p:cNvGraphicFramePr>
          <p:nvPr>
            <p:ph idx="1"/>
            <p:extLst>
              <p:ext uri="{D42A27DB-BD31-4B8C-83A1-F6EECF244321}">
                <p14:modId xmlns:p14="http://schemas.microsoft.com/office/powerpoint/2010/main" val="3280548182"/>
              </p:ext>
            </p:extLst>
          </p:nvPr>
        </p:nvGraphicFramePr>
        <p:xfrm>
          <a:off x="206187" y="1196801"/>
          <a:ext cx="8758519" cy="5219955"/>
        </p:xfrm>
        <a:graphic>
          <a:graphicData uri="http://schemas.openxmlformats.org/drawingml/2006/table">
            <a:tbl>
              <a:tblPr firstRow="1" bandRow="1">
                <a:tableStyleId>{5C22544A-7EE6-4342-B048-85BDC9FD1C3A}</a:tableStyleId>
              </a:tblPr>
              <a:tblGrid>
                <a:gridCol w="2690922">
                  <a:extLst>
                    <a:ext uri="{9D8B030D-6E8A-4147-A177-3AD203B41FA5}">
                      <a16:colId xmlns:a16="http://schemas.microsoft.com/office/drawing/2014/main" xmlns="" val="20000"/>
                    </a:ext>
                  </a:extLst>
                </a:gridCol>
                <a:gridCol w="6067597">
                  <a:extLst>
                    <a:ext uri="{9D8B030D-6E8A-4147-A177-3AD203B41FA5}">
                      <a16:colId xmlns:a16="http://schemas.microsoft.com/office/drawing/2014/main" xmlns="" val="20001"/>
                    </a:ext>
                  </a:extLst>
                </a:gridCol>
              </a:tblGrid>
              <a:tr h="38559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baseline="0" dirty="0" smtClean="0">
                          <a:solidFill>
                            <a:schemeClr val="tx1"/>
                          </a:solidFill>
                        </a:rPr>
                        <a:t>Initial Enrollment Period</a:t>
                      </a:r>
                      <a:endParaRPr lang="en-US" sz="2400" b="1" dirty="0">
                        <a:solidFill>
                          <a:schemeClr val="tx1"/>
                        </a:solidFill>
                      </a:endParaRPr>
                    </a:p>
                  </a:txBody>
                  <a:tcPr marL="61789" marR="61789" marT="34290" marB="34290">
                    <a:solidFill>
                      <a:srgbClr val="E9EDF4"/>
                    </a:solidFill>
                  </a:tcPr>
                </a:tc>
                <a:tc>
                  <a:txBody>
                    <a:bodyPr/>
                    <a:lstStyle/>
                    <a:p>
                      <a:pPr marL="287338" marR="0" lvl="1" indent="-287338" algn="l" defTabSz="914400" rtl="0" eaLnBrk="1" fontAlgn="auto" latinLnBrk="0" hangingPunct="1">
                        <a:lnSpc>
                          <a:spcPct val="90000"/>
                        </a:lnSpc>
                        <a:spcBef>
                          <a:spcPts val="600"/>
                        </a:spcBef>
                        <a:spcAft>
                          <a:spcPts val="0"/>
                        </a:spcAft>
                        <a:buClrTx/>
                        <a:buSzTx/>
                        <a:buFont typeface="Wingdings" pitchFamily="2" charset="2"/>
                        <a:buChar char="§"/>
                        <a:tabLst/>
                        <a:defRPr/>
                      </a:pPr>
                      <a:r>
                        <a:rPr lang="en-US" sz="2000" b="0" i="0" baseline="0" dirty="0" smtClean="0">
                          <a:solidFill>
                            <a:schemeClr val="tx1"/>
                          </a:solidFill>
                        </a:rPr>
                        <a:t>7-month period begins 3 months before the month you turn 65</a:t>
                      </a:r>
                    </a:p>
                    <a:p>
                      <a:pPr marL="287338" marR="0" lvl="1" indent="-287338" algn="l" defTabSz="914400" rtl="0" eaLnBrk="1" fontAlgn="auto" latinLnBrk="0" hangingPunct="1">
                        <a:lnSpc>
                          <a:spcPct val="90000"/>
                        </a:lnSpc>
                        <a:spcBef>
                          <a:spcPts val="600"/>
                        </a:spcBef>
                        <a:spcAft>
                          <a:spcPts val="0"/>
                        </a:spcAft>
                        <a:buClrTx/>
                        <a:buSzTx/>
                        <a:buFont typeface="Wingdings" pitchFamily="2" charset="2"/>
                        <a:buChar char="§"/>
                        <a:tabLst/>
                        <a:defRPr/>
                      </a:pPr>
                      <a:r>
                        <a:rPr lang="en-US" sz="2000" b="0" i="0" baseline="0" dirty="0" smtClean="0">
                          <a:solidFill>
                            <a:schemeClr val="tx1"/>
                          </a:solidFill>
                        </a:rPr>
                        <a:t>Includes the month you turn 65</a:t>
                      </a:r>
                    </a:p>
                    <a:p>
                      <a:pPr marL="287338" marR="0" lvl="1" indent="-287338" algn="l" defTabSz="914400" rtl="0" eaLnBrk="1" fontAlgn="auto" latinLnBrk="0" hangingPunct="1">
                        <a:lnSpc>
                          <a:spcPct val="90000"/>
                        </a:lnSpc>
                        <a:spcBef>
                          <a:spcPts val="600"/>
                        </a:spcBef>
                        <a:spcAft>
                          <a:spcPts val="0"/>
                        </a:spcAft>
                        <a:buClrTx/>
                        <a:buSzTx/>
                        <a:buFont typeface="Wingdings" pitchFamily="2" charset="2"/>
                        <a:buChar char="§"/>
                        <a:tabLst/>
                        <a:defRPr/>
                      </a:pPr>
                      <a:r>
                        <a:rPr lang="en-US" sz="2000" b="0" i="0" baseline="0" dirty="0" smtClean="0">
                          <a:solidFill>
                            <a:schemeClr val="tx1"/>
                          </a:solidFill>
                        </a:rPr>
                        <a:t>Ends 3 months after the month you turn 65</a:t>
                      </a:r>
                    </a:p>
                    <a:p>
                      <a:pPr marL="0" marR="0" lvl="1" indent="0" algn="l" defTabSz="914400" rtl="0" eaLnBrk="1" fontAlgn="auto" latinLnBrk="0" hangingPunct="1">
                        <a:lnSpc>
                          <a:spcPct val="90000"/>
                        </a:lnSpc>
                        <a:spcBef>
                          <a:spcPts val="600"/>
                        </a:spcBef>
                        <a:spcAft>
                          <a:spcPts val="0"/>
                        </a:spcAft>
                        <a:buClrTx/>
                        <a:buSzTx/>
                        <a:buFont typeface="Wingdings" pitchFamily="2" charset="2"/>
                        <a:buNone/>
                        <a:tabLst/>
                        <a:defRPr/>
                      </a:pPr>
                      <a:r>
                        <a:rPr lang="en-US" sz="2000" b="1" i="0" baseline="0" dirty="0" smtClean="0">
                          <a:solidFill>
                            <a:schemeClr val="tx1"/>
                          </a:solidFill>
                        </a:rPr>
                        <a:t>Important:</a:t>
                      </a:r>
                      <a:r>
                        <a:rPr lang="en-US" sz="2000" b="0" i="0" baseline="0" dirty="0" smtClean="0">
                          <a:solidFill>
                            <a:schemeClr val="tx1"/>
                          </a:solidFill>
                        </a:rPr>
                        <a:t> If you delay Part B enrollment (for example, due to active employer group coverage), your time to enroll in an MA Plan may be more restricted. </a:t>
                      </a:r>
                    </a:p>
                    <a:p>
                      <a:pPr marL="0" marR="0" lvl="1" indent="0" algn="l" defTabSz="914400" rtl="0" eaLnBrk="1" fontAlgn="auto" latinLnBrk="0" hangingPunct="1">
                        <a:lnSpc>
                          <a:spcPct val="90000"/>
                        </a:lnSpc>
                        <a:spcBef>
                          <a:spcPts val="600"/>
                        </a:spcBef>
                        <a:spcAft>
                          <a:spcPts val="0"/>
                        </a:spcAft>
                        <a:buClrTx/>
                        <a:buSzTx/>
                        <a:buFont typeface="Wingdings" pitchFamily="2" charset="2"/>
                        <a:buNone/>
                        <a:tabLst/>
                        <a:defRPr/>
                      </a:pPr>
                      <a:r>
                        <a:rPr lang="en-US" sz="2000" b="0" i="0" baseline="0" dirty="0" smtClean="0">
                          <a:solidFill>
                            <a:schemeClr val="tx1"/>
                          </a:solidFill>
                        </a:rPr>
                        <a:t>For more information, visit </a:t>
                      </a:r>
                      <a:br>
                        <a:rPr lang="en-US" sz="2000" b="0" i="0" baseline="0" dirty="0" smtClean="0">
                          <a:solidFill>
                            <a:schemeClr val="tx1"/>
                          </a:solidFill>
                        </a:rPr>
                      </a:br>
                      <a:r>
                        <a:rPr lang="en-US" sz="2000" b="0" u="none" dirty="0" smtClean="0">
                          <a:hlinkClick r:id="rId3"/>
                        </a:rPr>
                        <a:t>CMS.gov/Medicare/Eligibility-and-Enrollment/MedicareMangCareEligEnrol/Downloads/CY_2017_MA_Enrollment_and_Disenrollment_Guidance_8-25-2016.pdf</a:t>
                      </a:r>
                      <a:endParaRPr lang="en-US" sz="2000" b="0" i="0" u="none" baseline="0" dirty="0" smtClean="0">
                        <a:solidFill>
                          <a:schemeClr val="tx1"/>
                        </a:solidFill>
                      </a:endParaRPr>
                    </a:p>
                  </a:txBody>
                  <a:tcPr marL="61789" marR="61789" marT="34290" marB="34290">
                    <a:solidFill>
                      <a:srgbClr val="E9EDF4"/>
                    </a:solidFill>
                  </a:tcPr>
                </a:tc>
                <a:extLst>
                  <a:ext uri="{0D108BD9-81ED-4DB2-BD59-A6C34878D82A}">
                    <a16:rowId xmlns:a16="http://schemas.microsoft.com/office/drawing/2014/main" xmlns="" val="10000"/>
                  </a:ext>
                </a:extLst>
              </a:tr>
              <a:tr h="1119425">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2400" b="1" dirty="0" smtClean="0"/>
                        <a:t>Medicare due to a disability</a:t>
                      </a:r>
                    </a:p>
                  </a:txBody>
                  <a:tcPr marL="61789" marR="61789" marT="34290" marB="34290">
                    <a:solidFill>
                      <a:srgbClr val="E9EDF4"/>
                    </a:solidFill>
                  </a:tcPr>
                </a:tc>
                <a:tc>
                  <a:txBody>
                    <a:bodyPr/>
                    <a:lstStyle/>
                    <a:p>
                      <a:pPr marL="287338" marR="0" lvl="1" indent="-28733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2000" b="0" kern="1200" baseline="0" dirty="0" smtClean="0">
                          <a:solidFill>
                            <a:schemeClr val="dk1"/>
                          </a:solidFill>
                          <a:latin typeface="+mn-lt"/>
                          <a:ea typeface="+mn-ea"/>
                          <a:cs typeface="+mn-cs"/>
                        </a:rPr>
                        <a:t>7-month period begins 3 months before the 25th month of disability benefits </a:t>
                      </a:r>
                    </a:p>
                    <a:p>
                      <a:pPr marL="287338" marR="0" lvl="1" indent="-28733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2000" b="0" kern="1200" baseline="0" dirty="0" smtClean="0">
                          <a:solidFill>
                            <a:schemeClr val="dk1"/>
                          </a:solidFill>
                          <a:latin typeface="+mn-lt"/>
                          <a:ea typeface="+mn-ea"/>
                          <a:cs typeface="+mn-cs"/>
                        </a:rPr>
                        <a:t>Ends 3 months after the 25th month of disability benefits</a:t>
                      </a:r>
                    </a:p>
                  </a:txBody>
                  <a:tcPr marL="61789" marR="61789" marT="34290" marB="34290">
                    <a:solidFill>
                      <a:srgbClr val="E9EDF4"/>
                    </a:solidFill>
                  </a:tcPr>
                </a:tc>
              </a:tr>
            </a:tbl>
          </a:graphicData>
        </a:graphic>
      </p:graphicFrame>
      <p:sp>
        <p:nvSpPr>
          <p:cNvPr id="3" name="Date Placeholder 2"/>
          <p:cNvSpPr>
            <a:spLocks noGrp="1"/>
          </p:cNvSpPr>
          <p:nvPr>
            <p:ph type="dt" sz="half" idx="10"/>
          </p:nvPr>
        </p:nvSpPr>
        <p:spPr/>
        <p:txBody>
          <a:bodyPr/>
          <a:lstStyle/>
          <a:p>
            <a:r>
              <a:rPr lang="en-US" smtClean="0"/>
              <a:t>May 2017</a:t>
            </a:r>
            <a:endParaRPr lang="en-US" dirty="0"/>
          </a:p>
        </p:txBody>
      </p:sp>
      <p:sp>
        <p:nvSpPr>
          <p:cNvPr id="5" name="Footer Placeholder 4"/>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10</a:t>
            </a:fld>
            <a:endParaRPr lang="en-US" dirty="0"/>
          </a:p>
        </p:txBody>
      </p:sp>
    </p:spTree>
    <p:extLst>
      <p:ext uri="{BB962C8B-B14F-4D97-AF65-F5344CB8AC3E}">
        <p14:creationId xmlns:p14="http://schemas.microsoft.com/office/powerpoint/2010/main" val="2845501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lstStyle/>
          <a:p>
            <a:pPr lvl="0"/>
            <a:r>
              <a:rPr lang="en-US" dirty="0"/>
              <a:t/>
            </a:r>
            <a:br>
              <a:rPr lang="en-US" dirty="0"/>
            </a:br>
            <a:r>
              <a:rPr lang="en-US" dirty="0"/>
              <a:t>When You Can Join or Switch </a:t>
            </a:r>
            <a:br>
              <a:rPr lang="en-US" dirty="0"/>
            </a:br>
            <a:r>
              <a:rPr lang="en-US" dirty="0"/>
              <a:t>Medicare Advantage (MA) </a:t>
            </a:r>
            <a:r>
              <a:rPr lang="en-US" dirty="0" smtClean="0"/>
              <a:t>Plans</a:t>
            </a:r>
            <a:br>
              <a:rPr lang="en-US" dirty="0" smtClean="0"/>
            </a:br>
            <a:endParaRPr lang="en-US" dirty="0"/>
          </a:p>
        </p:txBody>
      </p:sp>
      <p:graphicFrame>
        <p:nvGraphicFramePr>
          <p:cNvPr id="7" name="Content Placeholder 6" descr="Information in this table is included in the speakers' notes." title="Table of Medicare Advantage enrollment periods"/>
          <p:cNvGraphicFramePr>
            <a:graphicFrameLocks noGrp="1"/>
          </p:cNvGraphicFramePr>
          <p:nvPr>
            <p:ph idx="1"/>
            <p:extLst>
              <p:ext uri="{D42A27DB-BD31-4B8C-83A1-F6EECF244321}">
                <p14:modId xmlns:p14="http://schemas.microsoft.com/office/powerpoint/2010/main" val="3019798277"/>
              </p:ext>
            </p:extLst>
          </p:nvPr>
        </p:nvGraphicFramePr>
        <p:xfrm>
          <a:off x="206187" y="1268241"/>
          <a:ext cx="8758519" cy="1641677"/>
        </p:xfrm>
        <a:graphic>
          <a:graphicData uri="http://schemas.openxmlformats.org/drawingml/2006/table">
            <a:tbl>
              <a:tblPr firstRow="1" bandRow="1">
                <a:tableStyleId>{5C22544A-7EE6-4342-B048-85BDC9FD1C3A}</a:tableStyleId>
              </a:tblPr>
              <a:tblGrid>
                <a:gridCol w="3128832">
                  <a:extLst>
                    <a:ext uri="{9D8B030D-6E8A-4147-A177-3AD203B41FA5}">
                      <a16:colId xmlns:a16="http://schemas.microsoft.com/office/drawing/2014/main" xmlns="" val="20000"/>
                    </a:ext>
                  </a:extLst>
                </a:gridCol>
                <a:gridCol w="5629687">
                  <a:extLst>
                    <a:ext uri="{9D8B030D-6E8A-4147-A177-3AD203B41FA5}">
                      <a16:colId xmlns:a16="http://schemas.microsoft.com/office/drawing/2014/main" xmlns="" val="20001"/>
                    </a:ext>
                  </a:extLst>
                </a:gridCol>
              </a:tblGrid>
              <a:tr h="1641677">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2800" b="1" dirty="0" smtClean="0">
                          <a:solidFill>
                            <a:schemeClr val="tx1"/>
                          </a:solidFill>
                        </a:rPr>
                        <a:t>Medicare</a:t>
                      </a:r>
                      <a:r>
                        <a:rPr lang="en-US" sz="2800" b="1" baseline="0" dirty="0" smtClean="0">
                          <a:solidFill>
                            <a:schemeClr val="tx1"/>
                          </a:solidFill>
                        </a:rPr>
                        <a:t> Open Enrollment Period “open enrollment”</a:t>
                      </a:r>
                      <a:endParaRPr lang="en-US" sz="2800" b="1" dirty="0" smtClean="0">
                        <a:solidFill>
                          <a:schemeClr val="tx1"/>
                        </a:solidFill>
                      </a:endParaRPr>
                    </a:p>
                  </a:txBody>
                  <a:tcPr marL="61789" marR="61789" marT="34290" marB="34290">
                    <a:solidFill>
                      <a:srgbClr val="E9EDF4"/>
                    </a:solidFill>
                  </a:tcPr>
                </a:tc>
                <a:tc>
                  <a:txBody>
                    <a:bodyPr/>
                    <a:lstStyle/>
                    <a:p>
                      <a:pPr marL="287338" marR="0" lvl="1" indent="-28733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2300" b="0" kern="1200" baseline="0" dirty="0" smtClean="0">
                          <a:solidFill>
                            <a:schemeClr val="dk1"/>
                          </a:solidFill>
                          <a:latin typeface="+mn-lt"/>
                          <a:ea typeface="+mn-ea"/>
                          <a:cs typeface="+mn-cs"/>
                        </a:rPr>
                        <a:t>October 15</a:t>
                      </a:r>
                      <a:r>
                        <a:rPr lang="en-US" sz="2300" dirty="0" smtClean="0">
                          <a:solidFill>
                            <a:schemeClr val="tx1"/>
                          </a:solidFill>
                        </a:rPr>
                        <a:t>—</a:t>
                      </a:r>
                      <a:r>
                        <a:rPr lang="en-US" sz="2300" b="0" kern="1200" baseline="0" dirty="0" smtClean="0">
                          <a:solidFill>
                            <a:schemeClr val="dk1"/>
                          </a:solidFill>
                          <a:latin typeface="+mn-lt"/>
                          <a:ea typeface="+mn-ea"/>
                          <a:cs typeface="+mn-cs"/>
                        </a:rPr>
                        <a:t>December 7</a:t>
                      </a:r>
                    </a:p>
                    <a:p>
                      <a:pPr marL="287338" marR="0" lvl="1" indent="-28733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2300" b="0" kern="1200" baseline="0" dirty="0" smtClean="0">
                          <a:solidFill>
                            <a:schemeClr val="dk1"/>
                          </a:solidFill>
                          <a:latin typeface="+mn-lt"/>
                          <a:ea typeface="+mn-ea"/>
                          <a:cs typeface="+mn-cs"/>
                        </a:rPr>
                        <a:t>Coverage begins January 1</a:t>
                      </a:r>
                    </a:p>
                  </a:txBody>
                  <a:tcPr marL="61789" marR="61789" marT="34290" marB="34290">
                    <a:solidFill>
                      <a:srgbClr val="E9EDF4"/>
                    </a:solidFill>
                  </a:tcPr>
                </a:tc>
                <a:extLst>
                  <a:ext uri="{0D108BD9-81ED-4DB2-BD59-A6C34878D82A}">
                    <a16:rowId xmlns:a16="http://schemas.microsoft.com/office/drawing/2014/main" xmlns="" val="10000"/>
                  </a:ext>
                </a:extLst>
              </a:tr>
            </a:tbl>
          </a:graphicData>
        </a:graphic>
      </p:graphicFrame>
      <p:sp>
        <p:nvSpPr>
          <p:cNvPr id="8" name="TextBox 7"/>
          <p:cNvSpPr txBox="1"/>
          <p:nvPr/>
        </p:nvSpPr>
        <p:spPr>
          <a:xfrm>
            <a:off x="206187" y="3400276"/>
            <a:ext cx="8758519" cy="1200329"/>
          </a:xfrm>
          <a:prstGeom prst="rect">
            <a:avLst/>
          </a:prstGeom>
          <a:noFill/>
        </p:spPr>
        <p:txBody>
          <a:bodyPr wrap="square" rtlCol="0">
            <a:spAutoFit/>
          </a:bodyPr>
          <a:lstStyle/>
          <a:p>
            <a:r>
              <a:rPr lang="en-US" sz="2400" dirty="0" smtClean="0"/>
              <a:t>*You </a:t>
            </a:r>
            <a:r>
              <a:rPr lang="en-US" sz="2400" dirty="0"/>
              <a:t>can only join one MA Plan at a time, and enrollment is generally </a:t>
            </a:r>
            <a:r>
              <a:rPr lang="en-US" sz="2400" dirty="0" smtClean="0"/>
              <a:t>for </a:t>
            </a:r>
            <a:r>
              <a:rPr lang="en-US" sz="2400" dirty="0"/>
              <a:t>a calendar year</a:t>
            </a:r>
            <a:r>
              <a:rPr lang="en-US" sz="2400" dirty="0" smtClean="0"/>
              <a:t>.</a:t>
            </a:r>
          </a:p>
          <a:p>
            <a:r>
              <a:rPr lang="en-US" sz="2400" dirty="0" smtClean="0"/>
              <a:t>*Plans must be allowing new members to join</a:t>
            </a:r>
            <a:endParaRPr lang="en-US" sz="2400" dirty="0"/>
          </a:p>
        </p:txBody>
      </p:sp>
      <p:sp>
        <p:nvSpPr>
          <p:cNvPr id="3" name="Date Placeholder 2"/>
          <p:cNvSpPr>
            <a:spLocks noGrp="1"/>
          </p:cNvSpPr>
          <p:nvPr>
            <p:ph type="dt" sz="half" idx="10"/>
          </p:nvPr>
        </p:nvSpPr>
        <p:spPr/>
        <p:txBody>
          <a:bodyPr/>
          <a:lstStyle/>
          <a:p>
            <a:r>
              <a:rPr lang="en-US" smtClean="0"/>
              <a:t>May 2017</a:t>
            </a:r>
            <a:endParaRPr lang="en-US" dirty="0"/>
          </a:p>
        </p:txBody>
      </p:sp>
      <p:sp>
        <p:nvSpPr>
          <p:cNvPr id="5" name="Footer Placeholder 4"/>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11</a:t>
            </a:fld>
            <a:endParaRPr lang="en-US" dirty="0"/>
          </a:p>
        </p:txBody>
      </p:sp>
    </p:spTree>
    <p:extLst>
      <p:ext uri="{BB962C8B-B14F-4D97-AF65-F5344CB8AC3E}">
        <p14:creationId xmlns:p14="http://schemas.microsoft.com/office/powerpoint/2010/main" val="14167148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lstStyle/>
          <a:p>
            <a:pPr lvl="0"/>
            <a:r>
              <a:rPr lang="en-US" dirty="0" smtClean="0"/>
              <a:t/>
            </a:r>
            <a:br>
              <a:rPr lang="en-US" dirty="0" smtClean="0"/>
            </a:br>
            <a:r>
              <a:rPr lang="en-US" dirty="0"/>
              <a:t>When You Can Join or Switch </a:t>
            </a:r>
            <a:r>
              <a:rPr lang="en-US" dirty="0" smtClean="0"/>
              <a:t>Medicare Advantage (MA) Plans (continued)</a:t>
            </a:r>
            <a:br>
              <a:rPr lang="en-US" dirty="0" smtClean="0"/>
            </a:br>
            <a:endParaRPr lang="en-US" dirty="0"/>
          </a:p>
        </p:txBody>
      </p:sp>
      <p:graphicFrame>
        <p:nvGraphicFramePr>
          <p:cNvPr id="7" name="Content Placeholder 6" descr="The contents of this table are provided in the speaker's notes." title="Table listing reasons for a Special Enrollment Period"/>
          <p:cNvGraphicFramePr>
            <a:graphicFrameLocks/>
          </p:cNvGraphicFramePr>
          <p:nvPr>
            <p:extLst>
              <p:ext uri="{D42A27DB-BD31-4B8C-83A1-F6EECF244321}">
                <p14:modId xmlns:p14="http://schemas.microsoft.com/office/powerpoint/2010/main" val="2626754205"/>
              </p:ext>
            </p:extLst>
          </p:nvPr>
        </p:nvGraphicFramePr>
        <p:xfrm>
          <a:off x="63375" y="1224217"/>
          <a:ext cx="9008198" cy="4911344"/>
        </p:xfrm>
        <a:graphic>
          <a:graphicData uri="http://schemas.openxmlformats.org/drawingml/2006/table">
            <a:tbl>
              <a:tblPr firstRow="1" bandRow="1">
                <a:tableStyleId>{5C22544A-7EE6-4342-B048-85BDC9FD1C3A}</a:tableStyleId>
              </a:tblPr>
              <a:tblGrid>
                <a:gridCol w="1809750">
                  <a:extLst>
                    <a:ext uri="{9D8B030D-6E8A-4147-A177-3AD203B41FA5}">
                      <a16:colId xmlns:a16="http://schemas.microsoft.com/office/drawing/2014/main" xmlns="" val="20000"/>
                    </a:ext>
                  </a:extLst>
                </a:gridCol>
                <a:gridCol w="7198448">
                  <a:extLst>
                    <a:ext uri="{9D8B030D-6E8A-4147-A177-3AD203B41FA5}">
                      <a16:colId xmlns:a16="http://schemas.microsoft.com/office/drawing/2014/main" xmlns="" val="20001"/>
                    </a:ext>
                  </a:extLst>
                </a:gridCol>
              </a:tblGrid>
              <a:tr h="4820420">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2800" b="1" dirty="0" smtClean="0">
                          <a:solidFill>
                            <a:schemeClr val="tx1"/>
                          </a:solidFill>
                        </a:rPr>
                        <a:t>Special Enrollment Period (SEP)</a:t>
                      </a:r>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1800" dirty="0" smtClean="0">
                        <a:solidFill>
                          <a:schemeClr val="tx1"/>
                        </a:solidFill>
                      </a:endParaRPr>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1800" b="1" dirty="0">
                        <a:solidFill>
                          <a:schemeClr val="tx1"/>
                        </a:solidFill>
                      </a:endParaRPr>
                    </a:p>
                  </a:txBody>
                  <a:tcPr marL="68580" marR="68580" marT="34290" marB="34290">
                    <a:solidFill>
                      <a:srgbClr val="E9EDF4"/>
                    </a:solidFill>
                  </a:tcPr>
                </a:tc>
                <a:tc>
                  <a:txBody>
                    <a:bodyPr/>
                    <a:lstStyle/>
                    <a:p>
                      <a:pPr marL="341313" lvl="1" indent="-339725" eaLnBrk="1" hangingPunct="1">
                        <a:spcBef>
                          <a:spcPct val="3000"/>
                        </a:spcBef>
                        <a:buFont typeface="Wingdings" pitchFamily="2" charset="2"/>
                        <a:buChar char="§"/>
                      </a:pPr>
                      <a:r>
                        <a:rPr lang="en-US" sz="2400" b="0" spc="0" baseline="0" dirty="0" smtClean="0">
                          <a:solidFill>
                            <a:schemeClr val="tx1"/>
                          </a:solidFill>
                        </a:rPr>
                        <a:t>You move out of your plan’s service area</a:t>
                      </a:r>
                    </a:p>
                    <a:p>
                      <a:pPr marL="341313" lvl="1" indent="-339725" eaLnBrk="1" hangingPunct="1">
                        <a:spcBef>
                          <a:spcPct val="3000"/>
                        </a:spcBef>
                        <a:buFont typeface="Wingdings" pitchFamily="2" charset="2"/>
                        <a:buChar char="§"/>
                      </a:pPr>
                      <a:r>
                        <a:rPr lang="en-US" sz="2400" b="0" spc="0" baseline="0" dirty="0" smtClean="0">
                          <a:solidFill>
                            <a:schemeClr val="tx1"/>
                          </a:solidFill>
                        </a:rPr>
                        <a:t>You have Medicaid and Medicare</a:t>
                      </a:r>
                    </a:p>
                    <a:p>
                      <a:pPr marL="341313" lvl="1" indent="-339725" eaLnBrk="1" hangingPunct="1">
                        <a:spcBef>
                          <a:spcPct val="3000"/>
                        </a:spcBef>
                        <a:buFont typeface="Wingdings" pitchFamily="2" charset="2"/>
                        <a:buChar char="§"/>
                      </a:pPr>
                      <a:r>
                        <a:rPr lang="en-US" sz="2400" b="0" spc="0" baseline="0" dirty="0" smtClean="0">
                          <a:solidFill>
                            <a:schemeClr val="tx1"/>
                          </a:solidFill>
                        </a:rPr>
                        <a:t>Your plan leaves the Medicare Program or reduces its service area</a:t>
                      </a:r>
                    </a:p>
                    <a:p>
                      <a:pPr marL="341313" lvl="1" indent="-339725" eaLnBrk="1" hangingPunct="1">
                        <a:spcBef>
                          <a:spcPct val="3000"/>
                        </a:spcBef>
                        <a:buFont typeface="Wingdings" pitchFamily="2" charset="2"/>
                        <a:buChar char="§"/>
                      </a:pPr>
                      <a:r>
                        <a:rPr lang="en-US" sz="2400" b="0" spc="0" dirty="0" smtClean="0">
                          <a:solidFill>
                            <a:schemeClr val="tx1"/>
                          </a:solidFill>
                        </a:rPr>
                        <a:t>You leave or lose employer or union coverage</a:t>
                      </a:r>
                    </a:p>
                    <a:p>
                      <a:pPr marL="341313" lvl="1" indent="-339725" eaLnBrk="1" hangingPunct="1">
                        <a:spcBef>
                          <a:spcPct val="3000"/>
                        </a:spcBef>
                        <a:buFont typeface="Wingdings" pitchFamily="2" charset="2"/>
                        <a:buChar char="§"/>
                      </a:pPr>
                      <a:r>
                        <a:rPr lang="en-US" sz="2400" b="0" spc="0" dirty="0" smtClean="0">
                          <a:solidFill>
                            <a:schemeClr val="tx1"/>
                          </a:solidFill>
                        </a:rPr>
                        <a:t>You enter, live at, or leave a long-term care facility (like a nursing home)</a:t>
                      </a:r>
                    </a:p>
                    <a:p>
                      <a:pPr marL="341313" lvl="1" indent="-339725" eaLnBrk="1" hangingPunct="1">
                        <a:spcBef>
                          <a:spcPct val="3000"/>
                        </a:spcBef>
                        <a:buFont typeface="Wingdings" pitchFamily="2" charset="2"/>
                        <a:buChar char="§"/>
                      </a:pPr>
                      <a:r>
                        <a:rPr lang="en-US" sz="2400" b="0" spc="0" dirty="0" smtClean="0">
                          <a:solidFill>
                            <a:schemeClr val="tx1"/>
                          </a:solidFill>
                        </a:rPr>
                        <a:t>You have</a:t>
                      </a:r>
                      <a:r>
                        <a:rPr lang="en-US" sz="2400" b="0" spc="0" baseline="0" dirty="0" smtClean="0">
                          <a:solidFill>
                            <a:schemeClr val="tx1"/>
                          </a:solidFill>
                        </a:rPr>
                        <a:t> a continuous (SEP) if you qu</a:t>
                      </a:r>
                      <a:r>
                        <a:rPr lang="en-US" sz="2400" b="0" spc="0" dirty="0" smtClean="0">
                          <a:solidFill>
                            <a:schemeClr val="tx1"/>
                          </a:solidFill>
                        </a:rPr>
                        <a:t>alify for Extra Help</a:t>
                      </a:r>
                    </a:p>
                    <a:p>
                      <a:pPr marL="341313" lvl="1" indent="-339725" eaLnBrk="1" hangingPunct="1">
                        <a:spcBef>
                          <a:spcPct val="3000"/>
                        </a:spcBef>
                        <a:buFont typeface="Wingdings" pitchFamily="2" charset="2"/>
                        <a:buChar char="§"/>
                      </a:pPr>
                      <a:r>
                        <a:rPr lang="en-US" sz="2400" b="0" spc="0" baseline="0" dirty="0" smtClean="0">
                          <a:solidFill>
                            <a:schemeClr val="tx1"/>
                          </a:solidFill>
                        </a:rPr>
                        <a:t>You lose your Extra Help status </a:t>
                      </a:r>
                    </a:p>
                    <a:p>
                      <a:pPr marL="341313" lvl="1" indent="-339725" eaLnBrk="1" hangingPunct="1">
                        <a:spcBef>
                          <a:spcPct val="3000"/>
                        </a:spcBef>
                        <a:buFont typeface="Wingdings" pitchFamily="2" charset="2"/>
                        <a:buChar char="§"/>
                      </a:pPr>
                      <a:r>
                        <a:rPr lang="en-US" sz="2400" b="0" spc="0" baseline="0" dirty="0" smtClean="0">
                          <a:solidFill>
                            <a:schemeClr val="tx1"/>
                          </a:solidFill>
                        </a:rPr>
                        <a:t>You’re sent a retroactive notice of Medicare entitlement </a:t>
                      </a:r>
                      <a:endParaRPr lang="en-US" sz="2400" b="0" spc="0" dirty="0" smtClean="0">
                        <a:solidFill>
                          <a:schemeClr val="tx1"/>
                        </a:solidFill>
                      </a:endParaRPr>
                    </a:p>
                    <a:p>
                      <a:pPr marL="341313" lvl="1" indent="-339725" eaLnBrk="1" hangingPunct="1">
                        <a:spcBef>
                          <a:spcPct val="3000"/>
                        </a:spcBef>
                        <a:buFont typeface="Wingdings" pitchFamily="2" charset="2"/>
                        <a:buChar char="§"/>
                      </a:pPr>
                      <a:r>
                        <a:rPr lang="en-US" sz="2400" b="0" spc="0" dirty="0" smtClean="0">
                          <a:solidFill>
                            <a:schemeClr val="tx1"/>
                          </a:solidFill>
                        </a:rPr>
                        <a:t>Other exceptional circumstances</a:t>
                      </a:r>
                      <a:endParaRPr lang="en-US" sz="2400" b="0" spc="0" dirty="0">
                        <a:solidFill>
                          <a:schemeClr val="tx1"/>
                        </a:solidFill>
                      </a:endParaRPr>
                    </a:p>
                  </a:txBody>
                  <a:tcPr marL="68580" marR="68580" marT="34290" marB="34290">
                    <a:solidFill>
                      <a:srgbClr val="E9EDF4"/>
                    </a:solidFill>
                  </a:tcPr>
                </a:tc>
                <a:extLst>
                  <a:ext uri="{0D108BD9-81ED-4DB2-BD59-A6C34878D82A}">
                    <a16:rowId xmlns:a16="http://schemas.microsoft.com/office/drawing/2014/main" xmlns="" val="10000"/>
                  </a:ext>
                </a:extLst>
              </a:tr>
            </a:tbl>
          </a:graphicData>
        </a:graphic>
      </p:graphicFrame>
      <p:sp>
        <p:nvSpPr>
          <p:cNvPr id="3" name="Date Placeholder 2"/>
          <p:cNvSpPr>
            <a:spLocks noGrp="1"/>
          </p:cNvSpPr>
          <p:nvPr>
            <p:ph type="dt" sz="half" idx="10"/>
          </p:nvPr>
        </p:nvSpPr>
        <p:spPr/>
        <p:txBody>
          <a:bodyPr/>
          <a:lstStyle/>
          <a:p>
            <a:r>
              <a:rPr lang="en-US" smtClean="0"/>
              <a:t>May 2017</a:t>
            </a:r>
            <a:endParaRPr lang="en-US" dirty="0"/>
          </a:p>
        </p:txBody>
      </p:sp>
      <p:sp>
        <p:nvSpPr>
          <p:cNvPr id="5" name="Footer Placeholder 4"/>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12</a:t>
            </a:fld>
            <a:endParaRPr lang="en-US" dirty="0"/>
          </a:p>
        </p:txBody>
      </p:sp>
    </p:spTree>
    <p:extLst>
      <p:ext uri="{BB962C8B-B14F-4D97-AF65-F5344CB8AC3E}">
        <p14:creationId xmlns:p14="http://schemas.microsoft.com/office/powerpoint/2010/main" val="9865084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8785"/>
            <a:ext cx="9144000" cy="1011417"/>
          </a:xfrm>
        </p:spPr>
        <p:txBody>
          <a:bodyPr/>
          <a:lstStyle/>
          <a:p>
            <a:r>
              <a:rPr lang="en-US" dirty="0" smtClean="0"/>
              <a:t>When </a:t>
            </a:r>
            <a:r>
              <a:rPr lang="en-US" dirty="0"/>
              <a:t>You Can Join or Switch MA Plans</a:t>
            </a:r>
          </a:p>
        </p:txBody>
      </p:sp>
      <p:graphicFrame>
        <p:nvGraphicFramePr>
          <p:cNvPr id="6" name="Table 5" descr="The contents of this table are provided in the speaker's notes." title="Table of 5 Star Special Enrollment Period features"/>
          <p:cNvGraphicFramePr>
            <a:graphicFrameLocks noGrp="1"/>
          </p:cNvGraphicFramePr>
          <p:nvPr>
            <p:extLst>
              <p:ext uri="{D42A27DB-BD31-4B8C-83A1-F6EECF244321}">
                <p14:modId xmlns:p14="http://schemas.microsoft.com/office/powerpoint/2010/main" val="3794133804"/>
              </p:ext>
            </p:extLst>
          </p:nvPr>
        </p:nvGraphicFramePr>
        <p:xfrm>
          <a:off x="179294" y="1107580"/>
          <a:ext cx="8821272" cy="4142850"/>
        </p:xfrm>
        <a:graphic>
          <a:graphicData uri="http://schemas.openxmlformats.org/drawingml/2006/table">
            <a:tbl>
              <a:tblPr firstRow="1" bandRow="1">
                <a:tableStyleId>{5C22544A-7EE6-4342-B048-85BDC9FD1C3A}</a:tableStyleId>
              </a:tblPr>
              <a:tblGrid>
                <a:gridCol w="1966377">
                  <a:extLst>
                    <a:ext uri="{9D8B030D-6E8A-4147-A177-3AD203B41FA5}">
                      <a16:colId xmlns:a16="http://schemas.microsoft.com/office/drawing/2014/main" xmlns="" val="20000"/>
                    </a:ext>
                  </a:extLst>
                </a:gridCol>
                <a:gridCol w="6854895">
                  <a:extLst>
                    <a:ext uri="{9D8B030D-6E8A-4147-A177-3AD203B41FA5}">
                      <a16:colId xmlns:a16="http://schemas.microsoft.com/office/drawing/2014/main" xmlns="" val="20001"/>
                    </a:ext>
                  </a:extLst>
                </a:gridCol>
              </a:tblGrid>
              <a:tr h="4142850">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2800" b="1" dirty="0" smtClean="0">
                          <a:solidFill>
                            <a:schemeClr val="tx1"/>
                          </a:solidFill>
                          <a:cs typeface="Arial" charset="0"/>
                        </a:rPr>
                        <a:t>5-Star Special Enrollment Period (SEP)</a:t>
                      </a:r>
                      <a:endParaRPr lang="en-US" sz="2800" b="1" kern="1200" dirty="0" smtClean="0">
                        <a:solidFill>
                          <a:schemeClr val="tx1"/>
                        </a:solidFill>
                      </a:endParaRPr>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1800" b="1" kern="1200" dirty="0" smtClean="0">
                        <a:solidFill>
                          <a:schemeClr val="tx1"/>
                        </a:solidFill>
                        <a:latin typeface="+mn-lt"/>
                        <a:ea typeface="+mn-ea"/>
                        <a:cs typeface="+mn-cs"/>
                      </a:endParaRPr>
                    </a:p>
                  </a:txBody>
                  <a:tcPr marL="68580" marR="68580" marT="34290" marB="34290">
                    <a:solidFill>
                      <a:srgbClr val="E9EDF4"/>
                    </a:solidFill>
                  </a:tcPr>
                </a:tc>
                <a:tc>
                  <a:txBody>
                    <a:bodyPr/>
                    <a:lstStyle/>
                    <a:p>
                      <a:pPr marL="288925" marR="0" lvl="2" indent="-288925" algn="l" defTabSz="914400" rtl="0" eaLnBrk="1" fontAlgn="auto" latinLnBrk="0" hangingPunct="1">
                        <a:lnSpc>
                          <a:spcPts val="3000"/>
                        </a:lnSpc>
                        <a:spcBef>
                          <a:spcPts val="0"/>
                        </a:spcBef>
                        <a:spcAft>
                          <a:spcPts val="0"/>
                        </a:spcAft>
                        <a:buClrTx/>
                        <a:buSzTx/>
                        <a:buFont typeface="Wingdings" pitchFamily="2" charset="2"/>
                        <a:buChar char="§"/>
                        <a:tabLst/>
                        <a:defRPr/>
                      </a:pPr>
                      <a:r>
                        <a:rPr lang="en-US" sz="2300" b="0" dirty="0" smtClean="0">
                          <a:solidFill>
                            <a:schemeClr val="tx1"/>
                          </a:solidFill>
                        </a:rPr>
                        <a:t>Can switch to 5-Star Medicare Advantage (MA), Prescription Drug Plan (PDP), MA Plan with prescription drug coverage (MA-PD), or Cost Plan </a:t>
                      </a:r>
                    </a:p>
                    <a:p>
                      <a:pPr marL="288925" marR="0" lvl="2" indent="-288925" algn="l" defTabSz="914400" rtl="0" eaLnBrk="1" fontAlgn="auto" latinLnBrk="0" hangingPunct="1">
                        <a:lnSpc>
                          <a:spcPts val="3000"/>
                        </a:lnSpc>
                        <a:spcBef>
                          <a:spcPts val="0"/>
                        </a:spcBef>
                        <a:spcAft>
                          <a:spcPts val="0"/>
                        </a:spcAft>
                        <a:buClrTx/>
                        <a:buSzTx/>
                        <a:buFont typeface="Wingdings" pitchFamily="2" charset="2"/>
                        <a:buChar char="§"/>
                        <a:tabLst/>
                        <a:defRPr/>
                      </a:pPr>
                      <a:r>
                        <a:rPr lang="en-US" sz="2300" b="0" dirty="0" smtClean="0">
                          <a:solidFill>
                            <a:schemeClr val="tx1"/>
                          </a:solidFill>
                        </a:rPr>
                        <a:t>Enroll once per year from December 8, 2016</a:t>
                      </a:r>
                      <a:r>
                        <a:rPr lang="en-US" sz="2300" b="0" kern="1200" dirty="0" smtClean="0">
                          <a:solidFill>
                            <a:schemeClr val="tx1"/>
                          </a:solidFill>
                          <a:latin typeface="+mn-lt"/>
                          <a:ea typeface="+mn-ea"/>
                          <a:cs typeface="+mn-cs"/>
                        </a:rPr>
                        <a:t>–</a:t>
                      </a:r>
                      <a:r>
                        <a:rPr lang="en-US" sz="2300" b="0" dirty="0" smtClean="0">
                          <a:solidFill>
                            <a:schemeClr val="tx1"/>
                          </a:solidFill>
                        </a:rPr>
                        <a:t>November</a:t>
                      </a:r>
                      <a:r>
                        <a:rPr lang="en-US" sz="2300" b="0" baseline="0" dirty="0" smtClean="0">
                          <a:solidFill>
                            <a:schemeClr val="tx1"/>
                          </a:solidFill>
                        </a:rPr>
                        <a:t> 30, 2017</a:t>
                      </a:r>
                      <a:endParaRPr lang="en-US" sz="2300" b="0" dirty="0" smtClean="0">
                        <a:solidFill>
                          <a:schemeClr val="tx1"/>
                        </a:solidFill>
                      </a:endParaRPr>
                    </a:p>
                    <a:p>
                      <a:pPr marL="288925" marR="0" lvl="2" indent="-288925" algn="l" defTabSz="914400" rtl="0" eaLnBrk="1" fontAlgn="auto" latinLnBrk="0" hangingPunct="1">
                        <a:lnSpc>
                          <a:spcPts val="3000"/>
                        </a:lnSpc>
                        <a:spcBef>
                          <a:spcPts val="0"/>
                        </a:spcBef>
                        <a:spcAft>
                          <a:spcPts val="0"/>
                        </a:spcAft>
                        <a:buClrTx/>
                        <a:buSzTx/>
                        <a:buFont typeface="Wingdings" pitchFamily="2" charset="2"/>
                        <a:buChar char="§"/>
                        <a:tabLst/>
                        <a:defRPr/>
                      </a:pPr>
                      <a:r>
                        <a:rPr lang="en-US" sz="2300" b="0" dirty="0" smtClean="0">
                          <a:solidFill>
                            <a:schemeClr val="tx1"/>
                          </a:solidFill>
                        </a:rPr>
                        <a:t>New plan starts first day of month after enrolled </a:t>
                      </a:r>
                    </a:p>
                    <a:p>
                      <a:pPr marL="288925" marR="0" lvl="2" indent="-288925" algn="l" defTabSz="914400" rtl="0" eaLnBrk="1" fontAlgn="auto" latinLnBrk="0" hangingPunct="1">
                        <a:lnSpc>
                          <a:spcPts val="3000"/>
                        </a:lnSpc>
                        <a:spcBef>
                          <a:spcPts val="0"/>
                        </a:spcBef>
                        <a:spcAft>
                          <a:spcPts val="0"/>
                        </a:spcAft>
                        <a:buClrTx/>
                        <a:buSzTx/>
                        <a:buFont typeface="Wingdings" pitchFamily="2" charset="2"/>
                        <a:buChar char="§"/>
                        <a:tabLst/>
                        <a:defRPr/>
                      </a:pPr>
                      <a:r>
                        <a:rPr lang="en-US" sz="2300" b="0" dirty="0" smtClean="0">
                          <a:solidFill>
                            <a:schemeClr val="tx1"/>
                          </a:solidFill>
                        </a:rPr>
                        <a:t>Star ratings given once per year</a:t>
                      </a:r>
                    </a:p>
                    <a:p>
                      <a:pPr marL="625475" marR="0" lvl="1" indent="-288925" algn="l" defTabSz="914400" rtl="0" eaLnBrk="1" fontAlgn="auto" latinLnBrk="0" hangingPunct="1">
                        <a:lnSpc>
                          <a:spcPct val="100000"/>
                        </a:lnSpc>
                        <a:spcBef>
                          <a:spcPts val="600"/>
                        </a:spcBef>
                        <a:spcAft>
                          <a:spcPts val="0"/>
                        </a:spcAft>
                        <a:buClrTx/>
                        <a:buSzTx/>
                        <a:buFont typeface="Arial" pitchFamily="34" charset="0"/>
                        <a:buChar char="•"/>
                        <a:tabLst/>
                        <a:defRPr/>
                      </a:pPr>
                      <a:r>
                        <a:rPr kumimoji="0" lang="en-US" sz="2300" b="0" i="0" u="none" strike="noStrike" kern="1200" cap="none" spc="0" normalizeH="0" baseline="0" noProof="0" dirty="0" smtClean="0">
                          <a:ln>
                            <a:noFill/>
                          </a:ln>
                          <a:solidFill>
                            <a:schemeClr val="tx1"/>
                          </a:solidFill>
                          <a:effectLst/>
                          <a:uLnTx/>
                          <a:uFillTx/>
                          <a:latin typeface="+mn-lt"/>
                          <a:ea typeface="+mn-ea"/>
                          <a:cs typeface="+mn-cs"/>
                        </a:rPr>
                        <a:t>Ratings assigned in October and effective January 1</a:t>
                      </a:r>
                    </a:p>
                    <a:p>
                      <a:pPr marL="625475" marR="0" lvl="1" indent="-288925" algn="l" defTabSz="914400" rtl="0" eaLnBrk="1" fontAlgn="auto" latinLnBrk="0" hangingPunct="1">
                        <a:lnSpc>
                          <a:spcPct val="100000"/>
                        </a:lnSpc>
                        <a:spcBef>
                          <a:spcPts val="600"/>
                        </a:spcBef>
                        <a:spcAft>
                          <a:spcPts val="0"/>
                        </a:spcAft>
                        <a:buClrTx/>
                        <a:buSzTx/>
                        <a:buFont typeface="Arial" pitchFamily="34" charset="0"/>
                        <a:buChar char="•"/>
                        <a:tabLst/>
                        <a:defRPr/>
                      </a:pPr>
                      <a:r>
                        <a:rPr kumimoji="0" lang="en-US" sz="2300" b="0" i="0" u="none" strike="noStrike" kern="1200" cap="none" spc="0" normalizeH="0" baseline="0" noProof="0" dirty="0" smtClean="0">
                          <a:ln>
                            <a:noFill/>
                          </a:ln>
                          <a:solidFill>
                            <a:schemeClr val="tx1"/>
                          </a:solidFill>
                          <a:effectLst/>
                          <a:uLnTx/>
                          <a:uFillTx/>
                          <a:latin typeface="+mn-lt"/>
                          <a:ea typeface="+mn-ea"/>
                          <a:cs typeface="+mn-cs"/>
                        </a:rPr>
                        <a:t>Use Medicare Plan Finder to see star ratings</a:t>
                      </a:r>
                    </a:p>
                    <a:p>
                      <a:pPr marL="914400" marR="0" lvl="3" indent="-288925" algn="l" defTabSz="914400" rtl="0" eaLnBrk="0" fontAlgn="base" latinLnBrk="0" hangingPunct="0">
                        <a:lnSpc>
                          <a:spcPct val="100000"/>
                        </a:lnSpc>
                        <a:spcBef>
                          <a:spcPts val="600"/>
                        </a:spcBef>
                        <a:spcAft>
                          <a:spcPct val="0"/>
                        </a:spcAft>
                        <a:buClrTx/>
                        <a:buSzPct val="50000"/>
                        <a:buFont typeface="Wingdings" pitchFamily="2" charset="2"/>
                        <a:buChar char="q"/>
                        <a:tabLst/>
                        <a:defRPr/>
                      </a:pPr>
                      <a:r>
                        <a:rPr kumimoji="0" lang="en-US" sz="2300" b="0" i="0" u="none" strike="noStrike" kern="1200" cap="none" spc="-20" normalizeH="0" baseline="0" noProof="0" dirty="0" smtClean="0">
                          <a:ln>
                            <a:noFill/>
                          </a:ln>
                          <a:solidFill>
                            <a:schemeClr val="tx1"/>
                          </a:solidFill>
                          <a:effectLst/>
                          <a:uLnTx/>
                          <a:uFillTx/>
                          <a:latin typeface="+mn-lt"/>
                        </a:rPr>
                        <a:t>Look at Overall Star Rating to find eligible </a:t>
                      </a:r>
                      <a:r>
                        <a:rPr lang="en-US" sz="2300" b="0" dirty="0" smtClean="0">
                          <a:solidFill>
                            <a:schemeClr val="tx1"/>
                          </a:solidFill>
                        </a:rPr>
                        <a:t>plans</a:t>
                      </a:r>
                    </a:p>
                  </a:txBody>
                  <a:tcPr marL="68580" marR="68580" marT="34290" marB="34290">
                    <a:solidFill>
                      <a:srgbClr val="E9EDF4"/>
                    </a:solidFill>
                  </a:tcPr>
                </a:tc>
                <a:extLst>
                  <a:ext uri="{0D108BD9-81ED-4DB2-BD59-A6C34878D82A}">
                    <a16:rowId xmlns:a16="http://schemas.microsoft.com/office/drawing/2014/main" xmlns="" val="10000"/>
                  </a:ext>
                </a:extLst>
              </a:tr>
            </a:tbl>
          </a:graphicData>
        </a:graphic>
      </p:graphicFrame>
      <p:sp>
        <p:nvSpPr>
          <p:cNvPr id="3" name="Rectangle 2"/>
          <p:cNvSpPr/>
          <p:nvPr/>
        </p:nvSpPr>
        <p:spPr>
          <a:xfrm>
            <a:off x="179294" y="5281638"/>
            <a:ext cx="8821272" cy="1059965"/>
          </a:xfrm>
          <a:prstGeom prst="rect">
            <a:avLst/>
          </a:prstGeom>
          <a:solidFill>
            <a:srgbClr val="084A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chemeClr val="bg1"/>
                </a:solidFill>
              </a:rPr>
              <a:t>Caution: </a:t>
            </a:r>
            <a:r>
              <a:rPr lang="en-US" sz="2000" dirty="0" smtClean="0">
                <a:solidFill>
                  <a:schemeClr val="bg1"/>
                </a:solidFill>
              </a:rPr>
              <a:t>You </a:t>
            </a:r>
            <a:r>
              <a:rPr lang="en-US" sz="2000" dirty="0">
                <a:solidFill>
                  <a:schemeClr val="bg1"/>
                </a:solidFill>
              </a:rPr>
              <a:t>may lose prescription drug coverage if you use this SEP to move from a plan that has drug coverage to a plan that doesn’t. You’ll have to wait until the next applicable enrollment period to get coverage and may have to pay a penalty. </a:t>
            </a:r>
          </a:p>
        </p:txBody>
      </p:sp>
      <p:sp>
        <p:nvSpPr>
          <p:cNvPr id="4" name="Date Placeholder 3"/>
          <p:cNvSpPr>
            <a:spLocks noGrp="1"/>
          </p:cNvSpPr>
          <p:nvPr>
            <p:ph type="dt" sz="half" idx="10"/>
          </p:nvPr>
        </p:nvSpPr>
        <p:spPr/>
        <p:txBody>
          <a:bodyPr/>
          <a:lstStyle/>
          <a:p>
            <a:r>
              <a:rPr lang="en-US" smtClean="0"/>
              <a:t>May 2017</a:t>
            </a:r>
            <a:endParaRPr lang="en-US" dirty="0"/>
          </a:p>
        </p:txBody>
      </p:sp>
      <p:sp>
        <p:nvSpPr>
          <p:cNvPr id="7" name="Footer Placeholder 6"/>
          <p:cNvSpPr>
            <a:spLocks noGrp="1"/>
          </p:cNvSpPr>
          <p:nvPr>
            <p:ph type="ftr" sz="quarter" idx="11"/>
          </p:nvPr>
        </p:nvSpPr>
        <p:spPr/>
        <p:txBody>
          <a:bodyPr/>
          <a:lstStyle/>
          <a:p>
            <a:r>
              <a:rPr lang="en-US" smtClean="0"/>
              <a:t>Medicare Advantage and Other Health Plans</a:t>
            </a:r>
            <a:endParaRPr lang="en-US" dirty="0"/>
          </a:p>
        </p:txBody>
      </p:sp>
      <p:sp>
        <p:nvSpPr>
          <p:cNvPr id="8" name="Slide Number Placeholder 7"/>
          <p:cNvSpPr>
            <a:spLocks noGrp="1"/>
          </p:cNvSpPr>
          <p:nvPr>
            <p:ph type="sldNum" sz="quarter" idx="12"/>
          </p:nvPr>
        </p:nvSpPr>
        <p:spPr/>
        <p:txBody>
          <a:bodyPr/>
          <a:lstStyle/>
          <a:p>
            <a:fld id="{D60A6685-DBF6-4C41-A0CC-AA9EA7A85A20}" type="slidenum">
              <a:rPr lang="en-US" smtClean="0"/>
              <a:t>13</a:t>
            </a:fld>
            <a:endParaRPr lang="en-US" dirty="0"/>
          </a:p>
        </p:txBody>
      </p:sp>
    </p:spTree>
    <p:extLst>
      <p:ext uri="{BB962C8B-B14F-4D97-AF65-F5344CB8AC3E}">
        <p14:creationId xmlns:p14="http://schemas.microsoft.com/office/powerpoint/2010/main" val="25405276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lstStyle/>
          <a:p>
            <a:r>
              <a:rPr lang="en-US" dirty="0"/>
              <a:t>Low Performing </a:t>
            </a:r>
            <a:r>
              <a:rPr lang="en-US" dirty="0" smtClean="0"/>
              <a:t>Drug Plan</a:t>
            </a:r>
            <a:endParaRPr lang="en-US" dirty="0"/>
          </a:p>
        </p:txBody>
      </p:sp>
      <p:sp>
        <p:nvSpPr>
          <p:cNvPr id="3" name="Content Placeholder 2"/>
          <p:cNvSpPr>
            <a:spLocks noGrp="1"/>
          </p:cNvSpPr>
          <p:nvPr>
            <p:ph idx="1"/>
          </p:nvPr>
        </p:nvSpPr>
        <p:spPr>
          <a:xfrm>
            <a:off x="381000" y="1130968"/>
            <a:ext cx="8404412" cy="5045995"/>
          </a:xfrm>
        </p:spPr>
        <p:txBody>
          <a:bodyPr/>
          <a:lstStyle/>
          <a:p>
            <a:pPr marL="341313" indent="-341313">
              <a:spcBef>
                <a:spcPts val="600"/>
              </a:spcBef>
            </a:pPr>
            <a:r>
              <a:rPr lang="en-US" dirty="0" smtClean="0"/>
              <a:t>Low performing star rating status </a:t>
            </a:r>
          </a:p>
          <a:p>
            <a:pPr marL="627063" lvl="1" indent="-285750">
              <a:spcBef>
                <a:spcPts val="600"/>
              </a:spcBef>
            </a:pPr>
            <a:r>
              <a:rPr lang="en-US" dirty="0" smtClean="0"/>
              <a:t>You may have a one-time option to switch to another Medicare drug plan with a rating of 3, 4, or 5 stars if your plan’s summary rating was less than 3 stars for 3 years</a:t>
            </a:r>
          </a:p>
          <a:p>
            <a:pPr marL="627063" lvl="1" indent="-285750">
              <a:spcBef>
                <a:spcPts val="600"/>
              </a:spcBef>
            </a:pPr>
            <a:r>
              <a:rPr lang="en-US" dirty="0" smtClean="0"/>
              <a:t>Low Performance Icon (LPI) appears on </a:t>
            </a:r>
            <a:br>
              <a:rPr lang="en-US" dirty="0" smtClean="0"/>
            </a:br>
            <a:r>
              <a:rPr lang="en-US" dirty="0" smtClean="0"/>
              <a:t>Plan Finder</a:t>
            </a:r>
          </a:p>
          <a:p>
            <a:pPr marL="627063" lvl="1" indent="-285750">
              <a:spcBef>
                <a:spcPts val="600"/>
              </a:spcBef>
            </a:pPr>
            <a:r>
              <a:rPr lang="en-US" dirty="0" smtClean="0"/>
              <a:t>Plans can’t attempt to discredit their LPI status by showcasing a separate higher rating </a:t>
            </a:r>
          </a:p>
          <a:p>
            <a:endParaRPr lang="en-US" dirty="0"/>
          </a:p>
        </p:txBody>
      </p:sp>
      <p:pic>
        <p:nvPicPr>
          <p:cNvPr id="7" name="Picture 2" descr="Low preforming plan icon."/>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8577" r="18611"/>
          <a:stretch/>
        </p:blipFill>
        <p:spPr bwMode="auto">
          <a:xfrm>
            <a:off x="7159997" y="3341764"/>
            <a:ext cx="836916" cy="914400"/>
          </a:xfrm>
          <a:prstGeom prst="rect">
            <a:avLst/>
          </a:prstGeom>
          <a:solidFill>
            <a:srgbClr val="E9EDF4"/>
          </a:solidFill>
          <a:ln>
            <a:noFill/>
          </a:ln>
          <a:effectLst/>
          <a:extLst/>
        </p:spPr>
      </p:pic>
      <p:sp>
        <p:nvSpPr>
          <p:cNvPr id="4" name="Date Placeholder 3"/>
          <p:cNvSpPr>
            <a:spLocks noGrp="1"/>
          </p:cNvSpPr>
          <p:nvPr>
            <p:ph type="dt" sz="half" idx="10"/>
          </p:nvPr>
        </p:nvSpPr>
        <p:spPr/>
        <p:txBody>
          <a:bodyPr/>
          <a:lstStyle/>
          <a:p>
            <a:r>
              <a:rPr lang="en-US" smtClean="0"/>
              <a:t>May 2017</a:t>
            </a:r>
            <a:endParaRPr lang="en-US" dirty="0"/>
          </a:p>
        </p:txBody>
      </p:sp>
      <p:sp>
        <p:nvSpPr>
          <p:cNvPr id="5" name="Footer Placeholder 4"/>
          <p:cNvSpPr>
            <a:spLocks noGrp="1"/>
          </p:cNvSpPr>
          <p:nvPr>
            <p:ph type="ftr" sz="quarter" idx="11"/>
          </p:nvPr>
        </p:nvSpPr>
        <p:spPr/>
        <p:txBody>
          <a:bodyPr/>
          <a:lstStyle/>
          <a:p>
            <a:r>
              <a:rPr lang="en-US" smtClean="0"/>
              <a:t>Medicare Advantage and Other Health Plans</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14</a:t>
            </a:fld>
            <a:endParaRPr lang="en-US" dirty="0"/>
          </a:p>
        </p:txBody>
      </p:sp>
    </p:spTree>
    <p:extLst>
      <p:ext uri="{BB962C8B-B14F-4D97-AF65-F5344CB8AC3E}">
        <p14:creationId xmlns:p14="http://schemas.microsoft.com/office/powerpoint/2010/main" val="31960438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lstStyle/>
          <a:p>
            <a:r>
              <a:rPr lang="en-US" dirty="0"/>
              <a:t>When You Can </a:t>
            </a:r>
            <a:r>
              <a:rPr lang="en-US" dirty="0" smtClean="0"/>
              <a:t>Leave Medicare </a:t>
            </a:r>
            <a:br>
              <a:rPr lang="en-US" dirty="0" smtClean="0"/>
            </a:br>
            <a:r>
              <a:rPr lang="en-US" dirty="0" smtClean="0"/>
              <a:t>Advantage (MA) Plans</a:t>
            </a:r>
            <a:endParaRPr lang="en-US" dirty="0"/>
          </a:p>
        </p:txBody>
      </p:sp>
      <p:graphicFrame>
        <p:nvGraphicFramePr>
          <p:cNvPr id="9" name="Content Placeholder 6" descr="The contents of this table are provided in the speaker's notes." title="Table describing when you can leave a Medicare Advantage Plan"/>
          <p:cNvGraphicFramePr>
            <a:graphicFrameLocks/>
          </p:cNvGraphicFramePr>
          <p:nvPr>
            <p:extLst>
              <p:ext uri="{D42A27DB-BD31-4B8C-83A1-F6EECF244321}">
                <p14:modId xmlns:p14="http://schemas.microsoft.com/office/powerpoint/2010/main" val="2787416921"/>
              </p:ext>
            </p:extLst>
          </p:nvPr>
        </p:nvGraphicFramePr>
        <p:xfrm>
          <a:off x="179295" y="1219201"/>
          <a:ext cx="8731624" cy="4181774"/>
        </p:xfrm>
        <a:graphic>
          <a:graphicData uri="http://schemas.openxmlformats.org/drawingml/2006/table">
            <a:tbl>
              <a:tblPr firstRow="1" bandRow="1">
                <a:tableStyleId>{5C22544A-7EE6-4342-B048-85BDC9FD1C3A}</a:tableStyleId>
              </a:tblPr>
              <a:tblGrid>
                <a:gridCol w="1988781">
                  <a:extLst>
                    <a:ext uri="{9D8B030D-6E8A-4147-A177-3AD203B41FA5}">
                      <a16:colId xmlns:a16="http://schemas.microsoft.com/office/drawing/2014/main" xmlns="" val="20000"/>
                    </a:ext>
                  </a:extLst>
                </a:gridCol>
                <a:gridCol w="6742843">
                  <a:extLst>
                    <a:ext uri="{9D8B030D-6E8A-4147-A177-3AD203B41FA5}">
                      <a16:colId xmlns:a16="http://schemas.microsoft.com/office/drawing/2014/main" xmlns="" val="20001"/>
                    </a:ext>
                  </a:extLst>
                </a:gridCol>
              </a:tblGrid>
              <a:tr h="4181774">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2800" b="1" kern="1200" baseline="0" dirty="0" smtClean="0">
                          <a:solidFill>
                            <a:schemeClr val="dk1"/>
                          </a:solidFill>
                          <a:latin typeface="+mn-lt"/>
                          <a:ea typeface="+mn-ea"/>
                          <a:cs typeface="+mn-cs"/>
                        </a:rPr>
                        <a:t>Jan</a:t>
                      </a:r>
                      <a:r>
                        <a:rPr lang="en-US" sz="2800" b="1" kern="1200" baseline="0" dirty="0" smtClean="0">
                          <a:solidFill>
                            <a:schemeClr val="tx1"/>
                          </a:solidFill>
                          <a:latin typeface="+mn-lt"/>
                          <a:ea typeface="+mn-ea"/>
                          <a:cs typeface="+mn-cs"/>
                        </a:rPr>
                        <a:t>uary</a:t>
                      </a:r>
                      <a:r>
                        <a:rPr lang="en-US" sz="2800" b="1" kern="1200" baseline="0" dirty="0" smtClean="0">
                          <a:solidFill>
                            <a:schemeClr val="dk1"/>
                          </a:solidFill>
                          <a:latin typeface="+mn-lt"/>
                          <a:ea typeface="+mn-ea"/>
                          <a:cs typeface="+mn-cs"/>
                        </a:rPr>
                        <a:t> 1–Feb</a:t>
                      </a:r>
                      <a:r>
                        <a:rPr lang="en-US" sz="2800" b="1" kern="1200" baseline="0" dirty="0" smtClean="0">
                          <a:solidFill>
                            <a:schemeClr val="tx1"/>
                          </a:solidFill>
                          <a:latin typeface="+mn-lt"/>
                          <a:ea typeface="+mn-ea"/>
                          <a:cs typeface="+mn-cs"/>
                        </a:rPr>
                        <a:t>ruary</a:t>
                      </a:r>
                      <a:r>
                        <a:rPr lang="en-US" sz="2800" b="1" kern="1200" baseline="0" dirty="0" smtClean="0">
                          <a:solidFill>
                            <a:schemeClr val="dk1"/>
                          </a:solidFill>
                          <a:latin typeface="+mn-lt"/>
                          <a:ea typeface="+mn-ea"/>
                          <a:cs typeface="+mn-cs"/>
                        </a:rPr>
                        <a:t> 14</a:t>
                      </a:r>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1800" b="1" dirty="0" smtClean="0"/>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1800" dirty="0" smtClean="0"/>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1800" b="1" dirty="0"/>
                    </a:p>
                  </a:txBody>
                  <a:tcPr marL="68580" marR="68580" marT="34290" marB="34290">
                    <a:solidFill>
                      <a:srgbClr val="E9EDF4"/>
                    </a:solidFill>
                  </a:tcPr>
                </a:tc>
                <a:tc>
                  <a:txBody>
                    <a:bodyPr/>
                    <a:lstStyle/>
                    <a:p>
                      <a:pPr marL="344488" marR="0" lvl="0" indent="-34448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2400" b="0" kern="1200" baseline="0" dirty="0" smtClean="0">
                          <a:solidFill>
                            <a:schemeClr val="dk1"/>
                          </a:solidFill>
                          <a:latin typeface="+mn-lt"/>
                          <a:ea typeface="+mn-ea"/>
                          <a:cs typeface="+mn-cs"/>
                        </a:rPr>
                        <a:t>May leave </a:t>
                      </a:r>
                      <a:r>
                        <a:rPr lang="en-US" sz="2400" b="0" kern="1200" baseline="0" dirty="0" smtClean="0">
                          <a:solidFill>
                            <a:schemeClr val="tx1"/>
                          </a:solidFill>
                          <a:latin typeface="+mn-lt"/>
                          <a:ea typeface="+mn-ea"/>
                          <a:cs typeface="+mn-cs"/>
                        </a:rPr>
                        <a:t>an</a:t>
                      </a:r>
                      <a:r>
                        <a:rPr lang="en-US" sz="2400" b="0" kern="1200" baseline="0" dirty="0" smtClean="0">
                          <a:solidFill>
                            <a:schemeClr val="dk1"/>
                          </a:solidFill>
                          <a:latin typeface="+mn-lt"/>
                          <a:ea typeface="+mn-ea"/>
                          <a:cs typeface="+mn-cs"/>
                        </a:rPr>
                        <a:t> MA</a:t>
                      </a:r>
                      <a:r>
                        <a:rPr lang="en-US" sz="2400" b="0" strike="noStrike" kern="1200" baseline="0" dirty="0" smtClean="0">
                          <a:solidFill>
                            <a:schemeClr val="dk1"/>
                          </a:solidFill>
                          <a:latin typeface="+mn-lt"/>
                          <a:ea typeface="+mn-ea"/>
                          <a:cs typeface="+mn-cs"/>
                        </a:rPr>
                        <a:t> </a:t>
                      </a:r>
                      <a:r>
                        <a:rPr lang="en-US" sz="2400" b="0" kern="1200" baseline="0" dirty="0" smtClean="0">
                          <a:solidFill>
                            <a:schemeClr val="dk1"/>
                          </a:solidFill>
                          <a:latin typeface="+mn-lt"/>
                          <a:ea typeface="+mn-ea"/>
                          <a:cs typeface="+mn-cs"/>
                        </a:rPr>
                        <a:t>Plan</a:t>
                      </a:r>
                    </a:p>
                    <a:p>
                      <a:pPr marL="344488" indent="-344488">
                        <a:lnSpc>
                          <a:spcPct val="100000"/>
                        </a:lnSpc>
                        <a:spcBef>
                          <a:spcPts val="600"/>
                        </a:spcBef>
                        <a:buFont typeface="Wingdings" pitchFamily="2" charset="2"/>
                        <a:buChar char="§"/>
                      </a:pPr>
                      <a:r>
                        <a:rPr lang="en-US" sz="2400" b="0" kern="1200" baseline="0" dirty="0" smtClean="0">
                          <a:solidFill>
                            <a:schemeClr val="dk1"/>
                          </a:solidFill>
                          <a:latin typeface="+mn-lt"/>
                          <a:ea typeface="+mn-ea"/>
                          <a:cs typeface="+mn-cs"/>
                        </a:rPr>
                        <a:t>May switch to Original Medicare</a:t>
                      </a:r>
                    </a:p>
                    <a:p>
                      <a:pPr marL="625475" lvl="0" indent="-288925">
                        <a:lnSpc>
                          <a:spcPct val="100000"/>
                        </a:lnSpc>
                        <a:spcBef>
                          <a:spcPts val="600"/>
                        </a:spcBef>
                        <a:buFont typeface="Arial" pitchFamily="34" charset="0"/>
                        <a:buChar char="•"/>
                      </a:pPr>
                      <a:r>
                        <a:rPr lang="en-US" sz="2400" b="0" kern="1200" baseline="0" dirty="0" smtClean="0">
                          <a:solidFill>
                            <a:schemeClr val="dk1"/>
                          </a:solidFill>
                          <a:latin typeface="+mn-lt"/>
                          <a:ea typeface="+mn-ea"/>
                          <a:cs typeface="+mn-cs"/>
                        </a:rPr>
                        <a:t>Coverage begins first day of month after switch </a:t>
                      </a:r>
                    </a:p>
                    <a:p>
                      <a:pPr marL="625475" lvl="0" indent="-288925" algn="l" defTabSz="914400" rtl="0" eaLnBrk="1" latinLnBrk="0" hangingPunct="1">
                        <a:lnSpc>
                          <a:spcPct val="100000"/>
                        </a:lnSpc>
                        <a:spcBef>
                          <a:spcPts val="600"/>
                        </a:spcBef>
                        <a:buFont typeface="Arial" pitchFamily="34" charset="0"/>
                        <a:buChar char="•"/>
                      </a:pPr>
                      <a:r>
                        <a:rPr lang="en-US" sz="2400" b="0" kern="1200" baseline="0" dirty="0" smtClean="0">
                          <a:solidFill>
                            <a:schemeClr val="dk1"/>
                          </a:solidFill>
                          <a:latin typeface="+mn-lt"/>
                          <a:ea typeface="+mn-ea"/>
                          <a:cs typeface="+mn-cs"/>
                        </a:rPr>
                        <a:t>May join Part D Plan</a:t>
                      </a:r>
                    </a:p>
                    <a:p>
                      <a:pPr marL="914400" marR="0" lvl="3" indent="-288925" algn="l" defTabSz="914400" rtl="0" eaLnBrk="0" fontAlgn="base" latinLnBrk="0" hangingPunct="0">
                        <a:lnSpc>
                          <a:spcPct val="100000"/>
                        </a:lnSpc>
                        <a:spcBef>
                          <a:spcPts val="600"/>
                        </a:spcBef>
                        <a:spcAft>
                          <a:spcPct val="0"/>
                        </a:spcAft>
                        <a:buClrTx/>
                        <a:buSzPct val="50000"/>
                        <a:buFont typeface="Wingdings" pitchFamily="2" charset="2"/>
                        <a:buChar char="q"/>
                        <a:tabLst/>
                        <a:defRPr/>
                      </a:pPr>
                      <a:r>
                        <a:rPr kumimoji="0" lang="en-US" sz="2400" b="0" i="0" u="none" strike="noStrike" kern="1200" cap="none" spc="-20" normalizeH="0" baseline="0" dirty="0" smtClean="0">
                          <a:ln>
                            <a:noFill/>
                          </a:ln>
                          <a:solidFill>
                            <a:prstClr val="black"/>
                          </a:solidFill>
                          <a:effectLst/>
                          <a:uLnTx/>
                          <a:uFillTx/>
                          <a:latin typeface="+mn-lt"/>
                          <a:ea typeface="+mn-ea"/>
                          <a:cs typeface="+mn-cs"/>
                        </a:rPr>
                        <a:t>Drug coverage begins first day of month after plan gets enrollment</a:t>
                      </a:r>
                    </a:p>
                    <a:p>
                      <a:pPr marL="347472" marR="0" lvl="1" indent="-347472" algn="l" defTabSz="914400" rtl="0" eaLnBrk="1" fontAlgn="auto" latinLnBrk="0" hangingPunct="1">
                        <a:lnSpc>
                          <a:spcPct val="100000"/>
                        </a:lnSpc>
                        <a:spcBef>
                          <a:spcPts val="600"/>
                        </a:spcBef>
                        <a:spcAft>
                          <a:spcPts val="0"/>
                        </a:spcAft>
                        <a:buClrTx/>
                        <a:buSzTx/>
                        <a:buFont typeface="Wingdings" pitchFamily="2" charset="2"/>
                        <a:buChar char="§"/>
                        <a:tabLst/>
                        <a:defRPr/>
                      </a:pPr>
                      <a:r>
                        <a:rPr kumimoji="0" lang="en-US" sz="2400" b="0" i="0" u="none" strike="noStrike" kern="1200" cap="none" spc="0" normalizeH="0" baseline="0" noProof="0" dirty="0" smtClean="0">
                          <a:ln>
                            <a:noFill/>
                          </a:ln>
                          <a:solidFill>
                            <a:prstClr val="black"/>
                          </a:solidFill>
                          <a:effectLst/>
                          <a:uLnTx/>
                          <a:uFillTx/>
                          <a:latin typeface="+mn-lt"/>
                          <a:ea typeface="+mn-ea"/>
                          <a:cs typeface="+mn-cs"/>
                        </a:rPr>
                        <a:t>May not join another MA Plan during this period</a:t>
                      </a:r>
                    </a:p>
                    <a:p>
                      <a:pPr marL="347472" marR="0" lvl="1" indent="-347472" algn="l" defTabSz="914400" rtl="0" eaLnBrk="1" fontAlgn="auto" latinLnBrk="0" hangingPunct="1">
                        <a:lnSpc>
                          <a:spcPct val="100000"/>
                        </a:lnSpc>
                        <a:spcBef>
                          <a:spcPts val="600"/>
                        </a:spcBef>
                        <a:spcAft>
                          <a:spcPts val="0"/>
                        </a:spcAft>
                        <a:buClrTx/>
                        <a:buSzTx/>
                        <a:buFont typeface="Wingdings" pitchFamily="2" charset="2"/>
                        <a:buChar char="§"/>
                        <a:tabLst/>
                        <a:defRPr/>
                      </a:pPr>
                      <a:r>
                        <a:rPr kumimoji="0" lang="en-US" sz="2400" b="0" i="0" u="none" strike="noStrike" kern="1200" cap="none" spc="0" normalizeH="0" baseline="0" noProof="0" dirty="0" smtClean="0">
                          <a:ln>
                            <a:noFill/>
                          </a:ln>
                          <a:solidFill>
                            <a:prstClr val="black"/>
                          </a:solidFill>
                          <a:effectLst/>
                          <a:uLnTx/>
                          <a:uFillTx/>
                          <a:latin typeface="+mn-lt"/>
                          <a:ea typeface="+mn-ea"/>
                          <a:cs typeface="+mn-cs"/>
                        </a:rPr>
                        <a:t>May be able to buy a Medicare Supplement Insurance (Medigap) policy</a:t>
                      </a:r>
                      <a:endParaRPr lang="en-US" sz="2400" b="0" dirty="0">
                        <a:solidFill>
                          <a:schemeClr val="tx1"/>
                        </a:solidFill>
                      </a:endParaRPr>
                    </a:p>
                  </a:txBody>
                  <a:tcPr marL="68580" marR="68580" marT="34290" marB="34290">
                    <a:solidFill>
                      <a:srgbClr val="E9EDF4"/>
                    </a:solidFill>
                  </a:tcPr>
                </a:tc>
                <a:extLst>
                  <a:ext uri="{0D108BD9-81ED-4DB2-BD59-A6C34878D82A}">
                    <a16:rowId xmlns:a16="http://schemas.microsoft.com/office/drawing/2014/main" xmlns="" val="10000"/>
                  </a:ext>
                </a:extLst>
              </a:tr>
            </a:tbl>
          </a:graphicData>
        </a:graphic>
      </p:graphicFrame>
      <p:sp>
        <p:nvSpPr>
          <p:cNvPr id="3" name="Date Placeholder 2"/>
          <p:cNvSpPr>
            <a:spLocks noGrp="1"/>
          </p:cNvSpPr>
          <p:nvPr>
            <p:ph type="dt" sz="half" idx="10"/>
          </p:nvPr>
        </p:nvSpPr>
        <p:spPr/>
        <p:txBody>
          <a:bodyPr/>
          <a:lstStyle/>
          <a:p>
            <a:r>
              <a:rPr lang="en-US" smtClean="0"/>
              <a:t>May 2017</a:t>
            </a:r>
            <a:endParaRPr lang="en-US" dirty="0"/>
          </a:p>
        </p:txBody>
      </p:sp>
      <p:sp>
        <p:nvSpPr>
          <p:cNvPr id="4" name="Footer Placeholder 3"/>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15</a:t>
            </a:fld>
            <a:endParaRPr lang="en-US" dirty="0"/>
          </a:p>
        </p:txBody>
      </p:sp>
    </p:spTree>
    <p:extLst>
      <p:ext uri="{BB962C8B-B14F-4D97-AF65-F5344CB8AC3E}">
        <p14:creationId xmlns:p14="http://schemas.microsoft.com/office/powerpoint/2010/main" val="3032519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0" y="-8785"/>
            <a:ext cx="9144000" cy="1011417"/>
          </a:xfrm>
        </p:spPr>
        <p:txBody>
          <a:bodyPr/>
          <a:lstStyle/>
          <a:p>
            <a:r>
              <a:rPr lang="en-US" dirty="0"/>
              <a:t>Medicare Advantage </a:t>
            </a:r>
            <a:r>
              <a:rPr lang="en-US" dirty="0" smtClean="0"/>
              <a:t>(MA) Trial </a:t>
            </a:r>
            <a:r>
              <a:rPr lang="en-US" dirty="0"/>
              <a:t>Rights and Medigap </a:t>
            </a:r>
          </a:p>
        </p:txBody>
      </p:sp>
      <p:sp>
        <p:nvSpPr>
          <p:cNvPr id="28674" name="Rectangle 3"/>
          <p:cNvSpPr>
            <a:spLocks noGrp="1" noChangeArrowheads="1"/>
          </p:cNvSpPr>
          <p:nvPr>
            <p:ph idx="1"/>
          </p:nvPr>
        </p:nvSpPr>
        <p:spPr/>
        <p:txBody>
          <a:bodyPr/>
          <a:lstStyle/>
          <a:p>
            <a:pPr marL="341313" indent="-341313">
              <a:spcBef>
                <a:spcPts val="600"/>
              </a:spcBef>
            </a:pPr>
            <a:r>
              <a:rPr lang="en-US" dirty="0" smtClean="0"/>
              <a:t>Special Medigap rights for people who join </a:t>
            </a:r>
            <a:r>
              <a:rPr lang="en-US" dirty="0" smtClean="0">
                <a:solidFill>
                  <a:schemeClr val="dk1"/>
                </a:solidFill>
              </a:rPr>
              <a:t>a</a:t>
            </a:r>
            <a:r>
              <a:rPr lang="en-US" dirty="0" smtClean="0"/>
              <a:t>n</a:t>
            </a:r>
            <a:r>
              <a:rPr lang="en-US" dirty="0" smtClean="0">
                <a:solidFill>
                  <a:schemeClr val="dk1"/>
                </a:solidFill>
              </a:rPr>
              <a:t> MA </a:t>
            </a:r>
            <a:r>
              <a:rPr lang="en-US" dirty="0" smtClean="0"/>
              <a:t>Plan for the first time </a:t>
            </a:r>
          </a:p>
          <a:p>
            <a:pPr marL="627063" lvl="1" indent="-285750">
              <a:spcBef>
                <a:spcPts val="600"/>
              </a:spcBef>
            </a:pPr>
            <a:r>
              <a:rPr lang="en-US" dirty="0" smtClean="0"/>
              <a:t>When first eligible at 65, or</a:t>
            </a:r>
          </a:p>
          <a:p>
            <a:pPr marL="627063" lvl="1" indent="-285750">
              <a:spcBef>
                <a:spcPts val="600"/>
              </a:spcBef>
            </a:pPr>
            <a:r>
              <a:rPr lang="en-US" dirty="0" smtClean="0"/>
              <a:t>Drop a Medigap policy</a:t>
            </a:r>
          </a:p>
          <a:p>
            <a:pPr marL="341313" indent="-341313">
              <a:spcBef>
                <a:spcPts val="600"/>
              </a:spcBef>
            </a:pPr>
            <a:r>
              <a:rPr lang="en-US" dirty="0"/>
              <a:t>Can disenroll during the first 12 months</a:t>
            </a:r>
          </a:p>
          <a:p>
            <a:pPr marL="627063" lvl="1" indent="-285750">
              <a:spcBef>
                <a:spcPts val="600"/>
              </a:spcBef>
            </a:pPr>
            <a:r>
              <a:rPr lang="en-US" dirty="0"/>
              <a:t>Return to Original Medicare</a:t>
            </a:r>
          </a:p>
          <a:p>
            <a:pPr marL="627063" lvl="1" indent="-285750">
              <a:spcBef>
                <a:spcPts val="600"/>
              </a:spcBef>
            </a:pPr>
            <a:r>
              <a:rPr lang="en-US" dirty="0"/>
              <a:t>Have guaranteed issue rights for Medigap</a:t>
            </a:r>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16</a:t>
            </a:fld>
            <a:endParaRPr lang="en-US" dirty="0"/>
          </a:p>
        </p:txBody>
      </p:sp>
    </p:spTree>
    <p:custDataLst>
      <p:tags r:id="rId1"/>
    </p:custDataLst>
    <p:extLst>
      <p:ext uri="{BB962C8B-B14F-4D97-AF65-F5344CB8AC3E}">
        <p14:creationId xmlns:p14="http://schemas.microsoft.com/office/powerpoint/2010/main" val="183098530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Title 1"/>
          <p:cNvSpPr>
            <a:spLocks noGrp="1"/>
          </p:cNvSpPr>
          <p:nvPr>
            <p:ph type="title"/>
          </p:nvPr>
        </p:nvSpPr>
        <p:spPr>
          <a:xfrm>
            <a:off x="0" y="-8785"/>
            <a:ext cx="9144000" cy="1011417"/>
          </a:xfrm>
        </p:spPr>
        <p:txBody>
          <a:bodyPr/>
          <a:lstStyle/>
          <a:p>
            <a:r>
              <a:rPr lang="en-US" dirty="0"/>
              <a:t>Types of Medicare </a:t>
            </a:r>
            <a:r>
              <a:rPr lang="en-US" dirty="0" smtClean="0"/>
              <a:t>Advantage Plans</a:t>
            </a:r>
            <a:endParaRPr lang="en-US" dirty="0"/>
          </a:p>
        </p:txBody>
      </p:sp>
      <p:sp>
        <p:nvSpPr>
          <p:cNvPr id="10242" name="Content Placeholder 2"/>
          <p:cNvSpPr>
            <a:spLocks noGrp="1"/>
          </p:cNvSpPr>
          <p:nvPr>
            <p:ph idx="1"/>
          </p:nvPr>
        </p:nvSpPr>
        <p:spPr/>
        <p:txBody>
          <a:bodyPr/>
          <a:lstStyle/>
          <a:p>
            <a:pPr marL="341313" indent="-341313">
              <a:spcBef>
                <a:spcPts val="600"/>
              </a:spcBef>
            </a:pPr>
            <a:r>
              <a:rPr lang="en-US" dirty="0" smtClean="0"/>
              <a:t>Health Maintenance Organization (HMO)</a:t>
            </a:r>
          </a:p>
          <a:p>
            <a:pPr marL="341313" indent="-341313">
              <a:spcBef>
                <a:spcPts val="600"/>
              </a:spcBef>
            </a:pPr>
            <a:r>
              <a:rPr lang="en-US" dirty="0" smtClean="0"/>
              <a:t>HMO Point-of-Service </a:t>
            </a:r>
          </a:p>
          <a:p>
            <a:pPr marL="341313" indent="-341313">
              <a:spcBef>
                <a:spcPts val="600"/>
              </a:spcBef>
            </a:pPr>
            <a:r>
              <a:rPr lang="en-US" dirty="0" smtClean="0"/>
              <a:t>Preferred Provider Organization </a:t>
            </a:r>
          </a:p>
          <a:p>
            <a:pPr marL="341313" indent="-341313">
              <a:spcBef>
                <a:spcPts val="600"/>
              </a:spcBef>
            </a:pPr>
            <a:r>
              <a:rPr lang="en-US" dirty="0" smtClean="0"/>
              <a:t>Special Needs Plan </a:t>
            </a:r>
          </a:p>
          <a:p>
            <a:pPr marL="341313" indent="-341313">
              <a:spcBef>
                <a:spcPts val="600"/>
              </a:spcBef>
            </a:pPr>
            <a:r>
              <a:rPr lang="en-US" dirty="0" smtClean="0"/>
              <a:t>Private Fee-for-Service </a:t>
            </a:r>
          </a:p>
          <a:p>
            <a:pPr marL="341313" indent="-341313">
              <a:spcBef>
                <a:spcPts val="600"/>
              </a:spcBef>
            </a:pPr>
            <a:r>
              <a:rPr lang="en-US" dirty="0" smtClean="0"/>
              <a:t>Medicare Medical Savings Account </a:t>
            </a:r>
          </a:p>
          <a:p>
            <a:pPr marL="341313" indent="-341313"/>
            <a:endParaRPr lang="en-US" dirty="0" smtClean="0"/>
          </a:p>
          <a:p>
            <a:pPr lvl="3"/>
            <a:endParaRPr lang="en-US" dirty="0" smtClean="0"/>
          </a:p>
          <a:p>
            <a:pPr lvl="1"/>
            <a:endParaRPr lang="en-US" dirty="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17</a:t>
            </a:fld>
            <a:endParaRPr lang="en-US" dirty="0"/>
          </a:p>
        </p:txBody>
      </p:sp>
    </p:spTree>
    <p:custDataLst>
      <p:tags r:id="rId1"/>
    </p:custDataLst>
    <p:extLst>
      <p:ext uri="{BB962C8B-B14F-4D97-AF65-F5344CB8AC3E}">
        <p14:creationId xmlns:p14="http://schemas.microsoft.com/office/powerpoint/2010/main" val="10397384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8785"/>
            <a:ext cx="9144000" cy="1011417"/>
          </a:xfrm>
        </p:spPr>
        <p:txBody>
          <a:bodyPr/>
          <a:lstStyle/>
          <a:p>
            <a:r>
              <a:rPr lang="en-US" dirty="0" smtClean="0"/>
              <a:t> </a:t>
            </a:r>
            <a:r>
              <a:rPr lang="en-US" dirty="0"/>
              <a:t>Medicare Health Maintenance </a:t>
            </a:r>
            <a:br>
              <a:rPr lang="en-US" dirty="0"/>
            </a:br>
            <a:r>
              <a:rPr lang="en-US" dirty="0"/>
              <a:t>Organization (HMO) Plan</a:t>
            </a:r>
          </a:p>
        </p:txBody>
      </p:sp>
      <p:graphicFrame>
        <p:nvGraphicFramePr>
          <p:cNvPr id="9" name="Table 8" descr="The contents of this table are provided and the speaker's notes." title="Table describing features of a Medicare Health Maintenance Organization"/>
          <p:cNvGraphicFramePr>
            <a:graphicFrameLocks noGrp="1"/>
          </p:cNvGraphicFramePr>
          <p:nvPr>
            <p:extLst>
              <p:ext uri="{D42A27DB-BD31-4B8C-83A1-F6EECF244321}">
                <p14:modId xmlns:p14="http://schemas.microsoft.com/office/powerpoint/2010/main" val="3895600948"/>
              </p:ext>
            </p:extLst>
          </p:nvPr>
        </p:nvGraphicFramePr>
        <p:xfrm>
          <a:off x="48126" y="1104895"/>
          <a:ext cx="9047747" cy="5315370"/>
        </p:xfrm>
        <a:graphic>
          <a:graphicData uri="http://schemas.openxmlformats.org/drawingml/2006/table">
            <a:tbl>
              <a:tblPr firstRow="1" bandRow="1">
                <a:tableStyleId>{5C22544A-7EE6-4342-B048-85BDC9FD1C3A}</a:tableStyleId>
              </a:tblPr>
              <a:tblGrid>
                <a:gridCol w="2653012">
                  <a:extLst>
                    <a:ext uri="{9D8B030D-6E8A-4147-A177-3AD203B41FA5}">
                      <a16:colId xmlns:a16="http://schemas.microsoft.com/office/drawing/2014/main" xmlns="" val="20000"/>
                    </a:ext>
                  </a:extLst>
                </a:gridCol>
                <a:gridCol w="6394735">
                  <a:extLst>
                    <a:ext uri="{9D8B030D-6E8A-4147-A177-3AD203B41FA5}">
                      <a16:colId xmlns:a16="http://schemas.microsoft.com/office/drawing/2014/main" xmlns="" val="20001"/>
                    </a:ext>
                  </a:extLst>
                </a:gridCol>
              </a:tblGrid>
              <a:tr h="13550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smtClean="0">
                          <a:ln>
                            <a:noFill/>
                          </a:ln>
                          <a:solidFill>
                            <a:schemeClr val="tx1"/>
                          </a:solidFill>
                        </a:rPr>
                        <a:t>Can you get your health care from any doctor or hospital?</a:t>
                      </a:r>
                      <a:endParaRPr lang="en-US" sz="2000" b="1" dirty="0"/>
                    </a:p>
                  </a:txBody>
                  <a:tcPr marL="68580" marR="68580" marT="34290" marB="34290">
                    <a:solidFill>
                      <a:srgbClr val="E9EDF4"/>
                    </a:solidFill>
                  </a:tcPr>
                </a:tc>
                <a:tc>
                  <a:txBody>
                    <a:bodyPr/>
                    <a:lstStyle/>
                    <a:p>
                      <a:r>
                        <a:rPr lang="en-US" sz="1600" b="0" kern="1200" baseline="0" dirty="0" smtClean="0">
                          <a:ln>
                            <a:noFill/>
                          </a:ln>
                          <a:solidFill>
                            <a:schemeClr val="dk1"/>
                          </a:solidFill>
                          <a:latin typeface="+mn-lt"/>
                          <a:ea typeface="+mn-ea"/>
                          <a:cs typeface="+mn-cs"/>
                        </a:rPr>
                        <a:t>No. You generally must get your care and services from doctors, other health care providers, or hospitals in the plan’s network (except emergency care, out‑of‑area urgent care, or out‑of‑area dialysis). In some plans, you may be able to go out-of-network for certain services, usually for a higher cost. This is called an HMO with a point-of-service option in certain geographic areas.</a:t>
                      </a:r>
                      <a:endParaRPr lang="en-US" sz="1600" b="0" dirty="0"/>
                    </a:p>
                  </a:txBody>
                  <a:tcPr marL="68580" marR="68580" marT="34290" marB="34290">
                    <a:solidFill>
                      <a:srgbClr val="E9EDF4"/>
                    </a:solidFill>
                  </a:tcPr>
                </a:tc>
                <a:extLst>
                  <a:ext uri="{0D108BD9-81ED-4DB2-BD59-A6C34878D82A}">
                    <a16:rowId xmlns:a16="http://schemas.microsoft.com/office/drawing/2014/main" xmlns="" val="10000"/>
                  </a:ext>
                </a:extLst>
              </a:tr>
              <a:tr h="7507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smtClean="0">
                          <a:ln>
                            <a:noFill/>
                          </a:ln>
                          <a:solidFill>
                            <a:schemeClr val="dk1"/>
                          </a:solidFill>
                          <a:latin typeface="+mn-lt"/>
                          <a:ea typeface="+mn-ea"/>
                          <a:cs typeface="+mn-cs"/>
                        </a:rPr>
                        <a:t>Are prescription drugs covered? </a:t>
                      </a:r>
                      <a:endParaRPr lang="en-US" sz="2000" b="1" dirty="0"/>
                    </a:p>
                  </a:txBody>
                  <a:tcPr marL="68580" marR="68580" marT="34290" marB="34290"/>
                </a:tc>
                <a:tc>
                  <a:txBody>
                    <a:bodyPr/>
                    <a:lstStyle/>
                    <a:p>
                      <a:r>
                        <a:rPr lang="en-US" sz="1600" kern="1200" spc="0" baseline="0" dirty="0" smtClean="0">
                          <a:ln>
                            <a:noFill/>
                          </a:ln>
                          <a:solidFill>
                            <a:schemeClr val="dk1"/>
                          </a:solidFill>
                          <a:latin typeface="+mn-lt"/>
                          <a:ea typeface="+mn-ea"/>
                          <a:cs typeface="+mn-cs"/>
                        </a:rPr>
                        <a:t>In most cases, yes. Ask the plan. If you want Medicare drug coverage, you must join an HMO plan that offers prescription drug coverage. </a:t>
                      </a:r>
                      <a:endParaRPr lang="en-US" sz="1600" b="0" spc="0" baseline="0" dirty="0">
                        <a:ln>
                          <a:noFill/>
                        </a:ln>
                        <a:solidFill>
                          <a:schemeClr val="tx1"/>
                        </a:solidFill>
                        <a:latin typeface="+mn-lt"/>
                      </a:endParaRPr>
                    </a:p>
                  </a:txBody>
                  <a:tcPr marL="68580" marR="68580" marT="34290" marB="34290"/>
                </a:tc>
                <a:extLst>
                  <a:ext uri="{0D108BD9-81ED-4DB2-BD59-A6C34878D82A}">
                    <a16:rowId xmlns:a16="http://schemas.microsoft.com/office/drawing/2014/main" xmlns="" val="10001"/>
                  </a:ext>
                </a:extLst>
              </a:tr>
              <a:tr h="7507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smtClean="0">
                          <a:ln>
                            <a:noFill/>
                          </a:ln>
                          <a:solidFill>
                            <a:schemeClr val="dk1"/>
                          </a:solidFill>
                          <a:latin typeface="+mn-lt"/>
                          <a:ea typeface="+mn-ea"/>
                          <a:cs typeface="+mn-cs"/>
                        </a:rPr>
                        <a:t>Do you need to choose a primary care doctor? </a:t>
                      </a:r>
                      <a:endParaRPr lang="en-US" sz="2000" b="1" dirty="0"/>
                    </a:p>
                  </a:txBody>
                  <a:tcPr marL="68580" marR="68580" marT="34290" marB="34290">
                    <a:solidFill>
                      <a:srgbClr val="E9EDF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ln>
                            <a:noFill/>
                          </a:ln>
                          <a:solidFill>
                            <a:schemeClr val="dk1"/>
                          </a:solidFill>
                          <a:latin typeface="+mn-lt"/>
                          <a:ea typeface="+mn-ea"/>
                          <a:cs typeface="+mn-cs"/>
                        </a:rPr>
                        <a:t>In most cases, yes. </a:t>
                      </a:r>
                      <a:endParaRPr lang="en-US" sz="1600" dirty="0">
                        <a:ln>
                          <a:noFill/>
                        </a:ln>
                        <a:solidFill>
                          <a:schemeClr val="tx1"/>
                        </a:solidFill>
                        <a:latin typeface="+mn-lt"/>
                      </a:endParaRPr>
                    </a:p>
                  </a:txBody>
                  <a:tcPr marL="68580" marR="68580" marT="34290" marB="34290">
                    <a:solidFill>
                      <a:srgbClr val="E9EDF4"/>
                    </a:solidFill>
                  </a:tcPr>
                </a:tc>
                <a:extLst>
                  <a:ext uri="{0D108BD9-81ED-4DB2-BD59-A6C34878D82A}">
                    <a16:rowId xmlns:a16="http://schemas.microsoft.com/office/drawing/2014/main" xmlns="" val="10002"/>
                  </a:ext>
                </a:extLst>
              </a:tr>
              <a:tr h="7507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smtClean="0">
                          <a:ln>
                            <a:noFill/>
                          </a:ln>
                          <a:solidFill>
                            <a:schemeClr val="dk1"/>
                          </a:solidFill>
                          <a:latin typeface="+mn-lt"/>
                          <a:ea typeface="+mn-ea"/>
                          <a:cs typeface="+mn-cs"/>
                        </a:rPr>
                        <a:t>Do you need a referral to see a specialist?</a:t>
                      </a:r>
                      <a:endParaRPr lang="en-US" sz="2000" b="1" dirty="0"/>
                    </a:p>
                  </a:txBody>
                  <a:tcPr marL="68580" marR="68580" marT="34290" marB="34290"/>
                </a:tc>
                <a:tc>
                  <a:txBody>
                    <a:bodyPr/>
                    <a:lstStyle/>
                    <a:p>
                      <a:r>
                        <a:rPr lang="en-US" sz="1600" kern="1200" baseline="0" dirty="0" smtClean="0">
                          <a:ln>
                            <a:noFill/>
                          </a:ln>
                          <a:solidFill>
                            <a:schemeClr val="dk1"/>
                          </a:solidFill>
                          <a:latin typeface="+mn-lt"/>
                          <a:ea typeface="+mn-ea"/>
                          <a:cs typeface="+mn-cs"/>
                        </a:rPr>
                        <a:t>In most cases, yes. Certain services, like yearly screening mammograms, don’t require a referral. 	</a:t>
                      </a:r>
                    </a:p>
                  </a:txBody>
                  <a:tcPr marL="68580" marR="68580" marT="34290" marB="34290"/>
                </a:tc>
                <a:extLst>
                  <a:ext uri="{0D108BD9-81ED-4DB2-BD59-A6C34878D82A}">
                    <a16:rowId xmlns:a16="http://schemas.microsoft.com/office/drawing/2014/main" xmlns="" val="10003"/>
                  </a:ext>
                </a:extLst>
              </a:tr>
              <a:tr h="15299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smtClean="0">
                          <a:ln>
                            <a:noFill/>
                          </a:ln>
                          <a:solidFill>
                            <a:schemeClr val="tx1"/>
                          </a:solidFill>
                        </a:rPr>
                        <a:t>What else do you need to know about this type of plan?</a:t>
                      </a:r>
                    </a:p>
                    <a:p>
                      <a:endParaRPr lang="en-US" sz="2000" b="1" dirty="0"/>
                    </a:p>
                  </a:txBody>
                  <a:tcPr marL="68580" marR="68580" marT="34290" marB="34290">
                    <a:solidFill>
                      <a:srgbClr val="E9EDF4"/>
                    </a:solidFill>
                  </a:tcPr>
                </a:tc>
                <a:tc>
                  <a:txBody>
                    <a:bodyPr/>
                    <a:lstStyle/>
                    <a:p>
                      <a:pPr marL="171450" indent="-171450">
                        <a:buFont typeface="Wingdings" pitchFamily="2" charset="2"/>
                        <a:buChar char="§"/>
                      </a:pPr>
                      <a:r>
                        <a:rPr lang="en-US" sz="1600" kern="1200" baseline="0" dirty="0" smtClean="0">
                          <a:ln>
                            <a:noFill/>
                          </a:ln>
                          <a:solidFill>
                            <a:schemeClr val="dk1"/>
                          </a:solidFill>
                          <a:latin typeface="+mn-lt"/>
                          <a:ea typeface="+mn-ea"/>
                          <a:cs typeface="+mn-cs"/>
                        </a:rPr>
                        <a:t>If your doctor or other health care provider leaves the plan, your plan will notify you and you can choose another plan doctor. </a:t>
                      </a:r>
                    </a:p>
                    <a:p>
                      <a:pPr marL="171450" indent="-171450">
                        <a:buFont typeface="Wingdings" pitchFamily="2" charset="2"/>
                        <a:buChar char="§"/>
                      </a:pPr>
                      <a:r>
                        <a:rPr lang="en-US" sz="1600" kern="1200" baseline="0" dirty="0" smtClean="0">
                          <a:ln>
                            <a:noFill/>
                          </a:ln>
                          <a:solidFill>
                            <a:schemeClr val="dk1"/>
                          </a:solidFill>
                          <a:latin typeface="+mn-lt"/>
                          <a:ea typeface="+mn-ea"/>
                          <a:cs typeface="+mn-cs"/>
                        </a:rPr>
                        <a:t>If you get health care outside the plan’s network, you may have to pay the full cost. </a:t>
                      </a:r>
                    </a:p>
                    <a:p>
                      <a:pPr marL="171450" indent="-171450">
                        <a:buFont typeface="Wingdings" pitchFamily="2" charset="2"/>
                        <a:buChar char="§"/>
                      </a:pPr>
                      <a:r>
                        <a:rPr lang="en-US" sz="1600" kern="1200" baseline="0" dirty="0" smtClean="0">
                          <a:ln>
                            <a:noFill/>
                          </a:ln>
                          <a:solidFill>
                            <a:schemeClr val="dk1"/>
                          </a:solidFill>
                          <a:latin typeface="+mn-lt"/>
                          <a:ea typeface="+mn-ea"/>
                          <a:cs typeface="+mn-cs"/>
                        </a:rPr>
                        <a:t>It’s important that you follow the plan rules. For example, the plan may require prior approval for certain services.</a:t>
                      </a:r>
                    </a:p>
                  </a:txBody>
                  <a:tcPr marL="68580" marR="68580" marT="34290" marB="34290">
                    <a:solidFill>
                      <a:srgbClr val="E9EDF4"/>
                    </a:solidFill>
                  </a:tcPr>
                </a:tc>
                <a:extLst>
                  <a:ext uri="{0D108BD9-81ED-4DB2-BD59-A6C34878D82A}">
                    <a16:rowId xmlns:a16="http://schemas.microsoft.com/office/drawing/2014/main" xmlns="" val="10004"/>
                  </a:ext>
                </a:extLst>
              </a:tr>
            </a:tbl>
          </a:graphicData>
        </a:graphic>
      </p:graphicFrame>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5" name="Slide Number Placeholder 4"/>
          <p:cNvSpPr>
            <a:spLocks noGrp="1"/>
          </p:cNvSpPr>
          <p:nvPr>
            <p:ph type="sldNum" sz="quarter" idx="12"/>
          </p:nvPr>
        </p:nvSpPr>
        <p:spPr/>
        <p:txBody>
          <a:bodyPr/>
          <a:lstStyle/>
          <a:p>
            <a:fld id="{D60A6685-DBF6-4C41-A0CC-AA9EA7A85A20}" type="slidenum">
              <a:rPr lang="en-US" smtClean="0"/>
              <a:t>18</a:t>
            </a:fld>
            <a:endParaRPr lang="en-US" dirty="0"/>
          </a:p>
        </p:txBody>
      </p:sp>
    </p:spTree>
    <p:extLst>
      <p:ext uri="{BB962C8B-B14F-4D97-AF65-F5344CB8AC3E}">
        <p14:creationId xmlns:p14="http://schemas.microsoft.com/office/powerpoint/2010/main" val="15459817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8785"/>
            <a:ext cx="9144000" cy="1011417"/>
          </a:xfrm>
        </p:spPr>
        <p:txBody>
          <a:bodyPr/>
          <a:lstStyle/>
          <a:p>
            <a:r>
              <a:rPr lang="en-US" dirty="0"/>
              <a:t>Medicare Preferred Provider </a:t>
            </a:r>
            <a:br>
              <a:rPr lang="en-US" dirty="0"/>
            </a:br>
            <a:r>
              <a:rPr lang="en-US" dirty="0"/>
              <a:t>Organization (PPO) Plan</a:t>
            </a:r>
          </a:p>
        </p:txBody>
      </p:sp>
      <p:graphicFrame>
        <p:nvGraphicFramePr>
          <p:cNvPr id="8" name="Table 7" descr="The contents of this table are provided in the speaker's notes." title="Table describing features of a Medicare Preferred Provider Organization plan"/>
          <p:cNvGraphicFramePr>
            <a:graphicFrameLocks noGrp="1"/>
          </p:cNvGraphicFramePr>
          <p:nvPr>
            <p:extLst>
              <p:ext uri="{D42A27DB-BD31-4B8C-83A1-F6EECF244321}">
                <p14:modId xmlns:p14="http://schemas.microsoft.com/office/powerpoint/2010/main" val="843364390"/>
              </p:ext>
            </p:extLst>
          </p:nvPr>
        </p:nvGraphicFramePr>
        <p:xfrm>
          <a:off x="170329" y="1159705"/>
          <a:ext cx="8803342" cy="5212636"/>
        </p:xfrm>
        <a:graphic>
          <a:graphicData uri="http://schemas.openxmlformats.org/drawingml/2006/table">
            <a:tbl>
              <a:tblPr firstRow="1" bandRow="1">
                <a:tableStyleId>{5C22544A-7EE6-4342-B048-85BDC9FD1C3A}</a:tableStyleId>
              </a:tblPr>
              <a:tblGrid>
                <a:gridCol w="2641003">
                  <a:extLst>
                    <a:ext uri="{9D8B030D-6E8A-4147-A177-3AD203B41FA5}">
                      <a16:colId xmlns:a16="http://schemas.microsoft.com/office/drawing/2014/main" xmlns="" val="20000"/>
                    </a:ext>
                  </a:extLst>
                </a:gridCol>
                <a:gridCol w="6162339">
                  <a:extLst>
                    <a:ext uri="{9D8B030D-6E8A-4147-A177-3AD203B41FA5}">
                      <a16:colId xmlns:a16="http://schemas.microsoft.com/office/drawing/2014/main" xmlns="" val="20001"/>
                    </a:ext>
                  </a:extLst>
                </a:gridCol>
              </a:tblGrid>
              <a:tr h="11318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smtClean="0">
                          <a:ln>
                            <a:noFill/>
                          </a:ln>
                          <a:solidFill>
                            <a:schemeClr val="tx1"/>
                          </a:solidFill>
                        </a:rPr>
                        <a:t>Can you get your health care from any doctor or hospital?</a:t>
                      </a:r>
                      <a:endParaRPr lang="en-US" sz="2000" b="1" dirty="0"/>
                    </a:p>
                  </a:txBody>
                  <a:tcPr marL="68580" marR="68580" marT="34290" marB="34290">
                    <a:solidFill>
                      <a:srgbClr val="E9EDF4"/>
                    </a:solidFill>
                  </a:tcPr>
                </a:tc>
                <a:tc>
                  <a:txBody>
                    <a:bodyPr/>
                    <a:lstStyle/>
                    <a:p>
                      <a:r>
                        <a:rPr lang="en-US" sz="1800" b="0" i="0" u="none" strike="noStrike" kern="1200" baseline="0" dirty="0" smtClean="0">
                          <a:solidFill>
                            <a:schemeClr val="dk1"/>
                          </a:solidFill>
                          <a:latin typeface="+mn-lt"/>
                          <a:ea typeface="+mn-ea"/>
                          <a:cs typeface="+mn-cs"/>
                        </a:rPr>
                        <a:t>In most cases, yes. PPOs have network doctors, other health care providers, and hospitals, but you can also use out‑of‑network providers for covered services, usually for a higher cost. </a:t>
                      </a:r>
                      <a:endParaRPr lang="en-US" sz="1800" b="0" dirty="0">
                        <a:solidFill>
                          <a:schemeClr val="tx1"/>
                        </a:solidFill>
                        <a:latin typeface="+mn-lt"/>
                      </a:endParaRPr>
                    </a:p>
                  </a:txBody>
                  <a:tcPr marL="68580" marR="68580" marT="34290" marB="34290">
                    <a:solidFill>
                      <a:srgbClr val="E9EDF4"/>
                    </a:solidFill>
                  </a:tcPr>
                </a:tc>
                <a:extLst>
                  <a:ext uri="{0D108BD9-81ED-4DB2-BD59-A6C34878D82A}">
                    <a16:rowId xmlns:a16="http://schemas.microsoft.com/office/drawing/2014/main" xmlns="" val="10000"/>
                  </a:ext>
                </a:extLst>
              </a:tr>
              <a:tr h="11318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smtClean="0">
                          <a:ln>
                            <a:noFill/>
                          </a:ln>
                          <a:solidFill>
                            <a:schemeClr val="dk1"/>
                          </a:solidFill>
                          <a:latin typeface="+mn-lt"/>
                          <a:ea typeface="+mn-ea"/>
                          <a:cs typeface="+mn-cs"/>
                        </a:rPr>
                        <a:t>Are prescription drugs covered? </a:t>
                      </a:r>
                      <a:endParaRPr lang="en-US" sz="2000" b="1" dirty="0"/>
                    </a:p>
                  </a:txBody>
                  <a:tcPr marL="68580" marR="68580" marT="34290" marB="34290"/>
                </a:tc>
                <a:tc>
                  <a:txBody>
                    <a:bodyPr/>
                    <a:lstStyle/>
                    <a:p>
                      <a:r>
                        <a:rPr lang="en-US" sz="1800" b="0" i="0" u="none" strike="noStrike" kern="1200" baseline="0" dirty="0" smtClean="0">
                          <a:solidFill>
                            <a:schemeClr val="dk1"/>
                          </a:solidFill>
                          <a:latin typeface="+mn-lt"/>
                          <a:ea typeface="+mn-ea"/>
                          <a:cs typeface="+mn-cs"/>
                        </a:rPr>
                        <a:t>In most cases, yes. If you want Medicare drug coverage, you must join a PPO plan that offers prescription drug coverage. </a:t>
                      </a:r>
                      <a:r>
                        <a:rPr lang="en-US" sz="1800" dirty="0" smtClean="0">
                          <a:solidFill>
                            <a:srgbClr val="000000"/>
                          </a:solidFill>
                        </a:rPr>
                        <a:t>You may contact individual plans to find out if they offer prescription drug coverage.</a:t>
                      </a:r>
                      <a:endParaRPr lang="en-US" sz="1800" b="0" dirty="0">
                        <a:solidFill>
                          <a:schemeClr val="tx1"/>
                        </a:solidFill>
                        <a:latin typeface="+mn-lt"/>
                      </a:endParaRPr>
                    </a:p>
                  </a:txBody>
                  <a:tcPr marL="68580" marR="68580" marT="34290" marB="34290" anchor="ctr"/>
                </a:tc>
                <a:extLst>
                  <a:ext uri="{0D108BD9-81ED-4DB2-BD59-A6C34878D82A}">
                    <a16:rowId xmlns:a16="http://schemas.microsoft.com/office/drawing/2014/main" xmlns="" val="10001"/>
                  </a:ext>
                </a:extLst>
              </a:tr>
              <a:tr h="7965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smtClean="0">
                          <a:ln>
                            <a:noFill/>
                          </a:ln>
                          <a:solidFill>
                            <a:schemeClr val="dk1"/>
                          </a:solidFill>
                          <a:latin typeface="+mn-lt"/>
                          <a:ea typeface="+mn-ea"/>
                          <a:cs typeface="+mn-cs"/>
                        </a:rPr>
                        <a:t>Do you need to choose a primary care doctor? </a:t>
                      </a:r>
                      <a:endParaRPr lang="en-US" sz="2000" b="1" dirty="0"/>
                    </a:p>
                  </a:txBody>
                  <a:tcPr marL="68580" marR="68580" marT="34290" marB="34290">
                    <a:solidFill>
                      <a:srgbClr val="E9EDF4"/>
                    </a:solidFill>
                  </a:tcPr>
                </a:tc>
                <a:tc>
                  <a:txBody>
                    <a:bodyPr/>
                    <a:lstStyle/>
                    <a:p>
                      <a:r>
                        <a:rPr lang="en-US" sz="1800" b="0" dirty="0" smtClean="0">
                          <a:solidFill>
                            <a:schemeClr val="tx1"/>
                          </a:solidFill>
                          <a:latin typeface="+mn-lt"/>
                        </a:rPr>
                        <a:t>No.</a:t>
                      </a:r>
                      <a:endParaRPr lang="en-US" sz="1800" b="0" dirty="0">
                        <a:solidFill>
                          <a:schemeClr val="tx1"/>
                        </a:solidFill>
                        <a:latin typeface="+mn-lt"/>
                      </a:endParaRPr>
                    </a:p>
                  </a:txBody>
                  <a:tcPr marL="68580" marR="68580" marT="34290" marB="34290" anchor="ctr">
                    <a:solidFill>
                      <a:srgbClr val="E9EDF4"/>
                    </a:solidFill>
                  </a:tcPr>
                </a:tc>
                <a:extLst>
                  <a:ext uri="{0D108BD9-81ED-4DB2-BD59-A6C34878D82A}">
                    <a16:rowId xmlns:a16="http://schemas.microsoft.com/office/drawing/2014/main" xmlns="" val="10002"/>
                  </a:ext>
                </a:extLst>
              </a:tr>
              <a:tr h="7965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smtClean="0">
                          <a:ln>
                            <a:noFill/>
                          </a:ln>
                          <a:solidFill>
                            <a:schemeClr val="dk1"/>
                          </a:solidFill>
                          <a:latin typeface="+mn-lt"/>
                          <a:ea typeface="+mn-ea"/>
                          <a:cs typeface="+mn-cs"/>
                        </a:rPr>
                        <a:t>Do you need a referral to see a specialist?</a:t>
                      </a:r>
                      <a:endParaRPr lang="en-US" sz="2000" b="1" dirty="0"/>
                    </a:p>
                  </a:txBody>
                  <a:tcPr marL="68580" marR="68580" marT="34290" marB="34290"/>
                </a:tc>
                <a:tc>
                  <a:txBody>
                    <a:bodyPr/>
                    <a:lstStyle/>
                    <a:p>
                      <a:r>
                        <a:rPr lang="en-US" sz="1800" b="0" i="0" u="none" strike="noStrike" kern="1200" baseline="0" dirty="0" smtClean="0">
                          <a:solidFill>
                            <a:schemeClr val="dk1"/>
                          </a:solidFill>
                          <a:latin typeface="+mn-lt"/>
                          <a:ea typeface="+mn-ea"/>
                          <a:cs typeface="+mn-cs"/>
                        </a:rPr>
                        <a:t>In most cases, no. </a:t>
                      </a:r>
                      <a:endParaRPr lang="en-US" sz="1800" b="0" dirty="0">
                        <a:solidFill>
                          <a:schemeClr val="tx1"/>
                        </a:solidFill>
                        <a:latin typeface="+mn-lt"/>
                      </a:endParaRPr>
                    </a:p>
                  </a:txBody>
                  <a:tcPr marL="68580" marR="68580" marT="34290" marB="34290" anchor="ctr"/>
                </a:tc>
                <a:extLst>
                  <a:ext uri="{0D108BD9-81ED-4DB2-BD59-A6C34878D82A}">
                    <a16:rowId xmlns:a16="http://schemas.microsoft.com/office/drawing/2014/main" xmlns="" val="10003"/>
                  </a:ext>
                </a:extLst>
              </a:tr>
              <a:tr h="12541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smtClean="0">
                          <a:ln>
                            <a:noFill/>
                          </a:ln>
                          <a:solidFill>
                            <a:schemeClr val="tx1"/>
                          </a:solidFill>
                        </a:rPr>
                        <a:t>What else do you need to know about this type of plan?</a:t>
                      </a:r>
                    </a:p>
                    <a:p>
                      <a:endParaRPr lang="en-US" sz="2000" b="1" dirty="0"/>
                    </a:p>
                  </a:txBody>
                  <a:tcPr marL="68580" marR="68580" marT="34290" marB="34290">
                    <a:solidFill>
                      <a:srgbClr val="E9EDF4"/>
                    </a:solidFill>
                  </a:tcPr>
                </a:tc>
                <a:tc>
                  <a:txBody>
                    <a:bodyPr/>
                    <a:lstStyle/>
                    <a:p>
                      <a:pPr marL="171450" marR="0" indent="-171450"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1800" b="0" i="0" u="none" strike="noStrike" kern="1200" spc="-50" baseline="0" dirty="0" smtClean="0">
                          <a:solidFill>
                            <a:schemeClr val="tx1"/>
                          </a:solidFill>
                          <a:latin typeface="+mn-lt"/>
                          <a:ea typeface="+mn-ea"/>
                          <a:cs typeface="+mn-cs"/>
                        </a:rPr>
                        <a:t>PPO plans aren’t the same as Original Medicare or Medigap. </a:t>
                      </a:r>
                    </a:p>
                    <a:p>
                      <a:pPr marL="171450" marR="0" indent="-171450"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1800" b="0" i="0" u="none" strike="noStrike" kern="1200" baseline="0" dirty="0" smtClean="0">
                          <a:solidFill>
                            <a:schemeClr val="tx1"/>
                          </a:solidFill>
                          <a:latin typeface="+mn-lt"/>
                          <a:ea typeface="+mn-ea"/>
                          <a:cs typeface="+mn-cs"/>
                        </a:rPr>
                        <a:t>Medicare PPO plans usually offer extra benefits (like dental or vision services) than Original Medicare, but you may have to pay extra for these benefits. </a:t>
                      </a:r>
                      <a:endParaRPr lang="en-US" sz="1800" b="0" kern="1200" baseline="0" dirty="0" smtClean="0">
                        <a:solidFill>
                          <a:schemeClr val="tx1"/>
                        </a:solidFill>
                        <a:latin typeface="+mn-lt"/>
                        <a:ea typeface="+mn-ea"/>
                        <a:cs typeface="+mn-cs"/>
                      </a:endParaRPr>
                    </a:p>
                  </a:txBody>
                  <a:tcPr marL="68580" marR="68580" marT="34290" marB="34290">
                    <a:solidFill>
                      <a:srgbClr val="E9EDF4"/>
                    </a:solidFill>
                  </a:tcPr>
                </a:tc>
                <a:extLst>
                  <a:ext uri="{0D108BD9-81ED-4DB2-BD59-A6C34878D82A}">
                    <a16:rowId xmlns:a16="http://schemas.microsoft.com/office/drawing/2014/main" xmlns="" val="10004"/>
                  </a:ext>
                </a:extLst>
              </a:tr>
            </a:tbl>
          </a:graphicData>
        </a:graphic>
      </p:graphicFrame>
      <p:sp>
        <p:nvSpPr>
          <p:cNvPr id="3" name="Date Placeholder 2"/>
          <p:cNvSpPr>
            <a:spLocks noGrp="1"/>
          </p:cNvSpPr>
          <p:nvPr>
            <p:ph type="dt" sz="half" idx="10"/>
          </p:nvPr>
        </p:nvSpPr>
        <p:spPr/>
        <p:txBody>
          <a:bodyPr/>
          <a:lstStyle/>
          <a:p>
            <a:r>
              <a:rPr lang="en-US" smtClean="0"/>
              <a:t>May 2017</a:t>
            </a:r>
            <a:endParaRPr lang="en-US" dirty="0"/>
          </a:p>
        </p:txBody>
      </p:sp>
      <p:sp>
        <p:nvSpPr>
          <p:cNvPr id="4" name="Footer Placeholder 3"/>
          <p:cNvSpPr>
            <a:spLocks noGrp="1"/>
          </p:cNvSpPr>
          <p:nvPr>
            <p:ph type="ftr" sz="quarter" idx="11"/>
          </p:nvPr>
        </p:nvSpPr>
        <p:spPr/>
        <p:txBody>
          <a:bodyPr/>
          <a:lstStyle/>
          <a:p>
            <a:r>
              <a:rPr lang="en-US" smtClean="0"/>
              <a:t>Medicare Advantage and Other Health Plans</a:t>
            </a:r>
            <a:endParaRPr lang="en-US" dirty="0"/>
          </a:p>
        </p:txBody>
      </p:sp>
      <p:sp>
        <p:nvSpPr>
          <p:cNvPr id="5" name="Slide Number Placeholder 4"/>
          <p:cNvSpPr>
            <a:spLocks noGrp="1"/>
          </p:cNvSpPr>
          <p:nvPr>
            <p:ph type="sldNum" sz="quarter" idx="12"/>
          </p:nvPr>
        </p:nvSpPr>
        <p:spPr/>
        <p:txBody>
          <a:bodyPr/>
          <a:lstStyle/>
          <a:p>
            <a:fld id="{D60A6685-DBF6-4C41-A0CC-AA9EA7A85A20}" type="slidenum">
              <a:rPr lang="en-US" smtClean="0"/>
              <a:t>19</a:t>
            </a:fld>
            <a:endParaRPr lang="en-US" dirty="0"/>
          </a:p>
        </p:txBody>
      </p:sp>
    </p:spTree>
    <p:extLst>
      <p:ext uri="{BB962C8B-B14F-4D97-AF65-F5344CB8AC3E}">
        <p14:creationId xmlns:p14="http://schemas.microsoft.com/office/powerpoint/2010/main" val="33338021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16" name="Content Placeholder 2"/>
          <p:cNvSpPr>
            <a:spLocks noGrp="1"/>
          </p:cNvSpPr>
          <p:nvPr>
            <p:ph sz="half" idx="1"/>
          </p:nvPr>
        </p:nvSpPr>
        <p:spPr>
          <a:xfrm>
            <a:off x="628649" y="1189973"/>
            <a:ext cx="6859545" cy="4986990"/>
          </a:xfrm>
        </p:spPr>
        <p:txBody>
          <a:bodyPr>
            <a:noAutofit/>
          </a:bodyPr>
          <a:lstStyle/>
          <a:p>
            <a:pPr marL="0" lvl="0" indent="0">
              <a:spcBef>
                <a:spcPts val="600"/>
              </a:spcBef>
              <a:buNone/>
            </a:pPr>
            <a:r>
              <a:rPr lang="en-US" sz="1800" b="1" dirty="0">
                <a:solidFill>
                  <a:prstClr val="black"/>
                </a:solidFill>
              </a:rPr>
              <a:t>Lesson </a:t>
            </a:r>
            <a:r>
              <a:rPr lang="en-US" sz="1800" b="1" dirty="0" smtClean="0">
                <a:solidFill>
                  <a:prstClr val="black"/>
                </a:solidFill>
              </a:rPr>
              <a:t>1</a:t>
            </a:r>
            <a:r>
              <a:rPr lang="en-US" sz="1800" dirty="0" smtClean="0">
                <a:solidFill>
                  <a:prstClr val="black"/>
                </a:solidFill>
              </a:rPr>
              <a:t>—Medicare Advantage (MA) Plan Overview…………………………….</a:t>
            </a:r>
            <a:endParaRPr lang="en-US" sz="1800" dirty="0">
              <a:solidFill>
                <a:prstClr val="black"/>
              </a:solidFill>
            </a:endParaRPr>
          </a:p>
          <a:p>
            <a:pPr marL="0" lvl="0" indent="0">
              <a:spcBef>
                <a:spcPts val="600"/>
              </a:spcBef>
              <a:buNone/>
            </a:pPr>
            <a:r>
              <a:rPr lang="en-US" sz="1800" b="1" dirty="0">
                <a:solidFill>
                  <a:prstClr val="black"/>
                </a:solidFill>
              </a:rPr>
              <a:t>Lesson </a:t>
            </a:r>
            <a:r>
              <a:rPr lang="en-US" sz="1800" b="1" dirty="0" smtClean="0">
                <a:solidFill>
                  <a:prstClr val="black"/>
                </a:solidFill>
              </a:rPr>
              <a:t>2</a:t>
            </a:r>
            <a:r>
              <a:rPr lang="en-US" sz="1800" dirty="0" smtClean="0">
                <a:solidFill>
                  <a:prstClr val="black"/>
                </a:solidFill>
              </a:rPr>
              <a:t>—Other Medicare Health Plans………………………………………………..</a:t>
            </a:r>
            <a:endParaRPr lang="en-US" sz="1800" dirty="0">
              <a:solidFill>
                <a:prstClr val="black"/>
              </a:solidFill>
            </a:endParaRPr>
          </a:p>
          <a:p>
            <a:pPr marL="0" lvl="0" indent="0">
              <a:spcBef>
                <a:spcPts val="600"/>
              </a:spcBef>
              <a:buNone/>
            </a:pPr>
            <a:r>
              <a:rPr lang="en-US" sz="1800" b="1" dirty="0">
                <a:solidFill>
                  <a:prstClr val="black"/>
                </a:solidFill>
              </a:rPr>
              <a:t>Lesson </a:t>
            </a:r>
            <a:r>
              <a:rPr lang="en-US" sz="1800" b="1" dirty="0" smtClean="0">
                <a:solidFill>
                  <a:prstClr val="black"/>
                </a:solidFill>
              </a:rPr>
              <a:t>3</a:t>
            </a:r>
            <a:r>
              <a:rPr lang="en-US" sz="1800" dirty="0" smtClean="0">
                <a:solidFill>
                  <a:prstClr val="black"/>
                </a:solidFill>
              </a:rPr>
              <a:t>—Rights, Protections, and Appeals.…………………………………….......</a:t>
            </a:r>
            <a:endParaRPr lang="en-US" sz="1800" dirty="0">
              <a:solidFill>
                <a:prstClr val="black"/>
              </a:solidFill>
            </a:endParaRPr>
          </a:p>
          <a:p>
            <a:pPr marL="0" lvl="0" indent="0">
              <a:spcBef>
                <a:spcPts val="600"/>
              </a:spcBef>
              <a:buNone/>
            </a:pPr>
            <a:r>
              <a:rPr lang="en-US" sz="1800" b="1" dirty="0" smtClean="0">
                <a:solidFill>
                  <a:prstClr val="black"/>
                </a:solidFill>
              </a:rPr>
              <a:t>Lesson 4</a:t>
            </a:r>
            <a:r>
              <a:rPr lang="en-US" sz="1800" dirty="0" smtClean="0">
                <a:solidFill>
                  <a:prstClr val="black"/>
                </a:solidFill>
              </a:rPr>
              <a:t>—Medicare Marketing Guidelines...............................................</a:t>
            </a:r>
            <a:endParaRPr lang="en-US" sz="1800" b="1" dirty="0" smtClean="0">
              <a:solidFill>
                <a:prstClr val="black"/>
              </a:solidFill>
            </a:endParaRPr>
          </a:p>
          <a:p>
            <a:pPr marL="1023938" lvl="1" indent="0">
              <a:spcBef>
                <a:spcPts val="600"/>
              </a:spcBef>
              <a:buNone/>
            </a:pPr>
            <a:r>
              <a:rPr lang="en-US" sz="1800" dirty="0" smtClean="0">
                <a:solidFill>
                  <a:prstClr val="black"/>
                </a:solidFill>
              </a:rPr>
              <a:t>Marketing and Disclosure………………………………………………….....</a:t>
            </a:r>
          </a:p>
          <a:p>
            <a:pPr marL="1023938" lvl="1" indent="0">
              <a:spcBef>
                <a:spcPts val="600"/>
              </a:spcBef>
              <a:buNone/>
            </a:pPr>
            <a:r>
              <a:rPr lang="en-US" sz="1800" dirty="0" smtClean="0">
                <a:solidFill>
                  <a:prstClr val="black"/>
                </a:solidFill>
              </a:rPr>
              <a:t>Gifts ………………………………………………………………………………….....</a:t>
            </a:r>
          </a:p>
          <a:p>
            <a:pPr marL="1023938" lvl="1" indent="0">
              <a:spcBef>
                <a:spcPts val="600"/>
              </a:spcBef>
              <a:buNone/>
            </a:pPr>
            <a:r>
              <a:rPr lang="en-US" sz="1800" dirty="0" smtClean="0">
                <a:solidFill>
                  <a:prstClr val="black"/>
                </a:solidFill>
              </a:rPr>
              <a:t>Promotional Educational Activities……………………………………....</a:t>
            </a:r>
          </a:p>
          <a:p>
            <a:pPr marL="1023938" lvl="1" indent="0">
              <a:spcBef>
                <a:spcPts val="600"/>
              </a:spcBef>
              <a:buNone/>
            </a:pPr>
            <a:r>
              <a:rPr lang="en-US" sz="1800" dirty="0" smtClean="0">
                <a:solidFill>
                  <a:prstClr val="black"/>
                </a:solidFill>
              </a:rPr>
              <a:t>Agents/Brokers………………………………………………………………….....</a:t>
            </a:r>
          </a:p>
          <a:p>
            <a:pPr marL="1023938" lvl="1" indent="0">
              <a:spcBef>
                <a:spcPts val="600"/>
              </a:spcBef>
              <a:buNone/>
            </a:pPr>
            <a:r>
              <a:rPr lang="en-US" sz="1800" dirty="0" smtClean="0">
                <a:solidFill>
                  <a:prstClr val="black"/>
                </a:solidFill>
              </a:rPr>
              <a:t>Rewards and Incentives…………………………………………………….....</a:t>
            </a:r>
          </a:p>
          <a:p>
            <a:pPr marL="0" lvl="0" indent="0">
              <a:spcBef>
                <a:spcPts val="600"/>
              </a:spcBef>
              <a:buNone/>
            </a:pPr>
            <a:r>
              <a:rPr lang="en-US" sz="1800" dirty="0" smtClean="0">
                <a:solidFill>
                  <a:prstClr val="black"/>
                </a:solidFill>
              </a:rPr>
              <a:t>Medicare Advantage and Other Medicare Health Plans Resource Guide..</a:t>
            </a:r>
            <a:endParaRPr lang="en-US" sz="1800" dirty="0">
              <a:solidFill>
                <a:prstClr val="black"/>
              </a:solidFill>
            </a:endParaRPr>
          </a:p>
          <a:p>
            <a:pPr marL="0" lvl="0" indent="0">
              <a:spcBef>
                <a:spcPts val="600"/>
              </a:spcBef>
              <a:buNone/>
            </a:pPr>
            <a:r>
              <a:rPr lang="en-US" sz="1800" dirty="0" smtClean="0">
                <a:solidFill>
                  <a:prstClr val="black"/>
                </a:solidFill>
              </a:rPr>
              <a:t>Appendix: Appeals Flow Chart and Footnotes………………………………………..</a:t>
            </a:r>
            <a:endParaRPr lang="en-US" sz="1800" dirty="0">
              <a:solidFill>
                <a:prstClr val="black"/>
              </a:solidFill>
            </a:endParaRPr>
          </a:p>
          <a:p>
            <a:pPr marL="0" lvl="0" indent="0">
              <a:spcBef>
                <a:spcPts val="600"/>
              </a:spcBef>
              <a:buNone/>
            </a:pPr>
            <a:r>
              <a:rPr lang="en-US" sz="1800" dirty="0" smtClean="0">
                <a:solidFill>
                  <a:prstClr val="black"/>
                </a:solidFill>
              </a:rPr>
              <a:t>Acronyms……………………………………………………………………………………………….</a:t>
            </a:r>
            <a:endParaRPr lang="en-US" sz="1800" dirty="0"/>
          </a:p>
        </p:txBody>
      </p:sp>
      <p:sp>
        <p:nvSpPr>
          <p:cNvPr id="17" name="Content Placeholder 3"/>
          <p:cNvSpPr txBox="1">
            <a:spLocks/>
          </p:cNvSpPr>
          <p:nvPr/>
        </p:nvSpPr>
        <p:spPr>
          <a:xfrm>
            <a:off x="7488195" y="1189973"/>
            <a:ext cx="1027154" cy="4986990"/>
          </a:xfrm>
          <a:prstGeom prst="rect">
            <a:avLst/>
          </a:prstGeom>
        </p:spPr>
        <p:txBody>
          <a:bodyPr>
            <a:noAutofit/>
          </a:bodyPr>
          <a:lstStyle>
            <a:lvl1pPr marL="265510" indent="-265510" algn="l" defTabSz="685800" rtl="0" eaLnBrk="1" latinLnBrk="0" hangingPunct="1">
              <a:lnSpc>
                <a:spcPct val="100000"/>
              </a:lnSpc>
              <a:spcBef>
                <a:spcPts val="450"/>
              </a:spcBef>
              <a:buFont typeface="Wingdings" panose="05000000000000000000" pitchFamily="2" charset="2"/>
              <a:buChar char="§"/>
              <a:defRPr sz="3200" kern="1200">
                <a:solidFill>
                  <a:schemeClr val="tx1"/>
                </a:solidFill>
                <a:latin typeface="+mn-lt"/>
                <a:ea typeface="+mn-ea"/>
                <a:cs typeface="+mn-cs"/>
              </a:defRPr>
            </a:lvl1pPr>
            <a:lvl2pPr marL="514350" indent="-217885" algn="l" defTabSz="685800" rtl="0" eaLnBrk="1" latinLnBrk="0" hangingPunct="1">
              <a:lnSpc>
                <a:spcPct val="100000"/>
              </a:lnSpc>
              <a:spcBef>
                <a:spcPts val="450"/>
              </a:spcBef>
              <a:buFont typeface="Arial" panose="020B0604020202020204" pitchFamily="34" charset="0"/>
              <a:buChar char="•"/>
              <a:defRPr sz="2800" kern="1200">
                <a:solidFill>
                  <a:schemeClr val="tx1"/>
                </a:solidFill>
                <a:latin typeface="+mn-lt"/>
                <a:ea typeface="+mn-ea"/>
                <a:cs typeface="+mn-cs"/>
              </a:defRPr>
            </a:lvl2pPr>
            <a:lvl3pPr marL="779860" indent="-265510" algn="l" defTabSz="685800" rtl="0" eaLnBrk="1" latinLnBrk="0" hangingPunct="1">
              <a:lnSpc>
                <a:spcPct val="100000"/>
              </a:lnSpc>
              <a:spcBef>
                <a:spcPts val="450"/>
              </a:spcBef>
              <a:buSzPct val="50000"/>
              <a:buFont typeface="Wingdings" panose="05000000000000000000" pitchFamily="2" charset="2"/>
              <a:buChar char="q"/>
              <a:defRPr sz="2800" kern="1200">
                <a:solidFill>
                  <a:schemeClr val="tx1"/>
                </a:solidFill>
                <a:latin typeface="+mn-lt"/>
                <a:ea typeface="+mn-ea"/>
                <a:cs typeface="+mn-cs"/>
              </a:defRPr>
            </a:lvl3pPr>
            <a:lvl4pPr marL="1028700" indent="-220266" algn="l" defTabSz="685800" rtl="0" eaLnBrk="1" latinLnBrk="0" hangingPunct="1">
              <a:lnSpc>
                <a:spcPct val="100000"/>
              </a:lnSpc>
              <a:spcBef>
                <a:spcPts val="450"/>
              </a:spcBef>
              <a:buFont typeface="Calibri" panose="020F0502020204030204" pitchFamily="34" charset="0"/>
              <a:buChar char="–"/>
              <a:defRPr sz="2400" kern="1200">
                <a:solidFill>
                  <a:schemeClr val="tx1"/>
                </a:solidFill>
                <a:latin typeface="+mn-lt"/>
                <a:ea typeface="+mn-ea"/>
                <a:cs typeface="+mn-cs"/>
              </a:defRPr>
            </a:lvl4pPr>
            <a:lvl5pPr marL="1028700" indent="163116" algn="l" defTabSz="685800" rtl="0" eaLnBrk="1" latinLnBrk="0" hangingPunct="1">
              <a:lnSpc>
                <a:spcPct val="100000"/>
              </a:lnSpc>
              <a:spcBef>
                <a:spcPts val="450"/>
              </a:spcBef>
              <a:buFont typeface="Arial" panose="020B0604020202020204" pitchFamily="34" charset="0"/>
              <a:buChar char="•"/>
              <a:defRPr sz="2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r">
              <a:spcBef>
                <a:spcPts val="600"/>
              </a:spcBef>
              <a:buFont typeface="Wingdings" panose="05000000000000000000" pitchFamily="2" charset="2"/>
              <a:buNone/>
            </a:pPr>
            <a:r>
              <a:rPr lang="en-US" sz="1800" dirty="0" smtClean="0"/>
              <a:t>4-27</a:t>
            </a:r>
          </a:p>
          <a:p>
            <a:pPr marL="0" indent="0" algn="r">
              <a:spcBef>
                <a:spcPts val="600"/>
              </a:spcBef>
              <a:buFont typeface="Wingdings" panose="05000000000000000000" pitchFamily="2" charset="2"/>
              <a:buNone/>
            </a:pPr>
            <a:r>
              <a:rPr lang="en-US" sz="1800" dirty="0" smtClean="0"/>
              <a:t>28-33</a:t>
            </a:r>
          </a:p>
          <a:p>
            <a:pPr marL="0" indent="0" algn="r">
              <a:spcBef>
                <a:spcPts val="600"/>
              </a:spcBef>
              <a:buFont typeface="Wingdings" panose="05000000000000000000" pitchFamily="2" charset="2"/>
              <a:buNone/>
            </a:pPr>
            <a:r>
              <a:rPr lang="en-US" sz="1800" dirty="0" smtClean="0"/>
              <a:t>34-39</a:t>
            </a:r>
          </a:p>
          <a:p>
            <a:pPr marL="0" indent="0" algn="r">
              <a:spcBef>
                <a:spcPts val="600"/>
              </a:spcBef>
              <a:buFont typeface="Wingdings" panose="05000000000000000000" pitchFamily="2" charset="2"/>
              <a:buNone/>
            </a:pPr>
            <a:r>
              <a:rPr lang="en-US" sz="1800" dirty="0" smtClean="0"/>
              <a:t>40</a:t>
            </a:r>
          </a:p>
          <a:p>
            <a:pPr marL="0" indent="0" algn="r">
              <a:spcBef>
                <a:spcPts val="600"/>
              </a:spcBef>
              <a:buFont typeface="Wingdings" panose="05000000000000000000" pitchFamily="2" charset="2"/>
              <a:buNone/>
            </a:pPr>
            <a:r>
              <a:rPr lang="en-US" sz="1800" dirty="0" smtClean="0"/>
              <a:t>41-43</a:t>
            </a:r>
          </a:p>
          <a:p>
            <a:pPr marL="0" indent="0" algn="r">
              <a:spcBef>
                <a:spcPts val="600"/>
              </a:spcBef>
              <a:buFont typeface="Wingdings" panose="05000000000000000000" pitchFamily="2" charset="2"/>
              <a:buNone/>
            </a:pPr>
            <a:r>
              <a:rPr lang="en-US" sz="1800" dirty="0" smtClean="0"/>
              <a:t>44</a:t>
            </a:r>
          </a:p>
          <a:p>
            <a:pPr marL="0" indent="0" algn="r">
              <a:spcBef>
                <a:spcPts val="600"/>
              </a:spcBef>
              <a:buFont typeface="Wingdings" panose="05000000000000000000" pitchFamily="2" charset="2"/>
              <a:buNone/>
            </a:pPr>
            <a:r>
              <a:rPr lang="en-US" sz="1800" dirty="0" smtClean="0"/>
              <a:t>45-50</a:t>
            </a:r>
          </a:p>
          <a:p>
            <a:pPr marL="0" indent="0" algn="r">
              <a:spcBef>
                <a:spcPts val="600"/>
              </a:spcBef>
              <a:buFont typeface="Wingdings" panose="05000000000000000000" pitchFamily="2" charset="2"/>
              <a:buNone/>
            </a:pPr>
            <a:r>
              <a:rPr lang="en-US" sz="1800" dirty="0" smtClean="0"/>
              <a:t>51-55</a:t>
            </a:r>
          </a:p>
          <a:p>
            <a:pPr marL="0" indent="0" algn="r">
              <a:spcBef>
                <a:spcPts val="600"/>
              </a:spcBef>
              <a:buFont typeface="Wingdings" panose="05000000000000000000" pitchFamily="2" charset="2"/>
              <a:buNone/>
            </a:pPr>
            <a:r>
              <a:rPr lang="en-US" sz="1800" dirty="0" smtClean="0"/>
              <a:t>56</a:t>
            </a:r>
          </a:p>
          <a:p>
            <a:pPr marL="0" indent="0" algn="r">
              <a:spcBef>
                <a:spcPts val="600"/>
              </a:spcBef>
              <a:buFont typeface="Wingdings" panose="05000000000000000000" pitchFamily="2" charset="2"/>
              <a:buNone/>
            </a:pPr>
            <a:r>
              <a:rPr lang="en-US" sz="1800" dirty="0" smtClean="0"/>
              <a:t>59-60</a:t>
            </a:r>
          </a:p>
          <a:p>
            <a:pPr marL="0" indent="0" algn="r">
              <a:spcBef>
                <a:spcPts val="600"/>
              </a:spcBef>
              <a:buFont typeface="Wingdings" panose="05000000000000000000" pitchFamily="2" charset="2"/>
              <a:buNone/>
            </a:pPr>
            <a:r>
              <a:rPr lang="en-US" sz="1800" dirty="0" smtClean="0"/>
              <a:t>61-62</a:t>
            </a:r>
          </a:p>
          <a:p>
            <a:pPr marL="0" indent="0" algn="r">
              <a:spcBef>
                <a:spcPts val="600"/>
              </a:spcBef>
              <a:buFont typeface="Wingdings" panose="05000000000000000000" pitchFamily="2" charset="2"/>
              <a:buNone/>
            </a:pPr>
            <a:r>
              <a:rPr lang="en-US" sz="1800" dirty="0" smtClean="0"/>
              <a:t>63</a:t>
            </a:r>
            <a:endParaRPr lang="en-US" sz="1800" dirty="0"/>
          </a:p>
        </p:txBody>
      </p:sp>
      <p:sp>
        <p:nvSpPr>
          <p:cNvPr id="5" name="Date Placeholder 4"/>
          <p:cNvSpPr>
            <a:spLocks noGrp="1"/>
          </p:cNvSpPr>
          <p:nvPr>
            <p:ph type="dt" sz="half" idx="13"/>
          </p:nvPr>
        </p:nvSpPr>
        <p:spPr/>
        <p:txBody>
          <a:bodyPr/>
          <a:lstStyle/>
          <a:p>
            <a:r>
              <a:rPr lang="en-US" smtClean="0"/>
              <a:t>May 2017</a:t>
            </a:r>
            <a:endParaRPr lang="en-US" dirty="0"/>
          </a:p>
        </p:txBody>
      </p:sp>
      <p:sp>
        <p:nvSpPr>
          <p:cNvPr id="6" name="Footer Placeholder 5"/>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3B75908-2BC4-4CCC-BE4B-63652A0FD379}" type="slidenum">
              <a:rPr lang="en-US" smtClean="0"/>
              <a:t>2</a:t>
            </a:fld>
            <a:endParaRPr lang="en-US" dirty="0"/>
          </a:p>
        </p:txBody>
      </p:sp>
    </p:spTree>
    <p:extLst>
      <p:ext uri="{BB962C8B-B14F-4D97-AF65-F5344CB8AC3E}">
        <p14:creationId xmlns:p14="http://schemas.microsoft.com/office/powerpoint/2010/main" val="21561418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0" y="-8785"/>
            <a:ext cx="9144000" cy="1011417"/>
          </a:xfrm>
        </p:spPr>
        <p:txBody>
          <a:bodyPr/>
          <a:lstStyle/>
          <a:p>
            <a:r>
              <a:rPr lang="en-US" dirty="0"/>
              <a:t>Medicare Special Needs Plans (SNPs)</a:t>
            </a:r>
          </a:p>
        </p:txBody>
      </p:sp>
      <p:graphicFrame>
        <p:nvGraphicFramePr>
          <p:cNvPr id="14" name="Table 13" descr="All information in table is repeated in speakers' notes."/>
          <p:cNvGraphicFramePr>
            <a:graphicFrameLocks noGrp="1"/>
          </p:cNvGraphicFramePr>
          <p:nvPr>
            <p:extLst>
              <p:ext uri="{D42A27DB-BD31-4B8C-83A1-F6EECF244321}">
                <p14:modId xmlns:p14="http://schemas.microsoft.com/office/powerpoint/2010/main" val="1435026362"/>
              </p:ext>
            </p:extLst>
          </p:nvPr>
        </p:nvGraphicFramePr>
        <p:xfrm>
          <a:off x="210552" y="1251754"/>
          <a:ext cx="8722895" cy="4915964"/>
        </p:xfrm>
        <a:graphic>
          <a:graphicData uri="http://schemas.openxmlformats.org/drawingml/2006/table">
            <a:tbl>
              <a:tblPr firstRow="1" bandRow="1">
                <a:tableStyleId>{5C22544A-7EE6-4342-B048-85BDC9FD1C3A}</a:tableStyleId>
              </a:tblPr>
              <a:tblGrid>
                <a:gridCol w="2907632">
                  <a:extLst>
                    <a:ext uri="{9D8B030D-6E8A-4147-A177-3AD203B41FA5}">
                      <a16:colId xmlns:a16="http://schemas.microsoft.com/office/drawing/2014/main" xmlns="" val="20000"/>
                    </a:ext>
                  </a:extLst>
                </a:gridCol>
                <a:gridCol w="5815263">
                  <a:extLst>
                    <a:ext uri="{9D8B030D-6E8A-4147-A177-3AD203B41FA5}">
                      <a16:colId xmlns:a16="http://schemas.microsoft.com/office/drawing/2014/main" xmlns="" val="20001"/>
                    </a:ext>
                  </a:extLst>
                </a:gridCol>
              </a:tblGrid>
              <a:tr h="168354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smtClean="0">
                          <a:ln>
                            <a:noFill/>
                          </a:ln>
                          <a:solidFill>
                            <a:schemeClr val="tx1"/>
                          </a:solidFill>
                        </a:rPr>
                        <a:t>Can you get your health care from any doctor or hospital?</a:t>
                      </a:r>
                      <a:endParaRPr lang="en-US" sz="2000" b="1" dirty="0"/>
                    </a:p>
                  </a:txBody>
                  <a:tcPr marL="68580" marR="68580" marT="34290" marB="34290">
                    <a:solidFill>
                      <a:srgbClr val="E9EDF4"/>
                    </a:solidFill>
                  </a:tcPr>
                </a:tc>
                <a:tc>
                  <a:txBody>
                    <a:bodyPr/>
                    <a:lstStyle/>
                    <a:p>
                      <a:pPr>
                        <a:spcBef>
                          <a:spcPts val="600"/>
                        </a:spcBef>
                      </a:pPr>
                      <a:r>
                        <a:rPr lang="en-US" sz="2000" b="0" i="0" u="none" strike="noStrike" kern="1200" baseline="0" dirty="0" smtClean="0">
                          <a:solidFill>
                            <a:schemeClr val="dk1"/>
                          </a:solidFill>
                          <a:latin typeface="+mn-lt"/>
                          <a:ea typeface="+mn-ea"/>
                          <a:cs typeface="+mn-cs"/>
                        </a:rPr>
                        <a:t>You generally must get your care and services from doctors, other health care providers, or hospitals in the plan’s network (except emergency care, out-of-area urgent care, or out‑of‑area dialysis). </a:t>
                      </a:r>
                      <a:endParaRPr lang="en-US" sz="2000" b="0" dirty="0">
                        <a:solidFill>
                          <a:schemeClr val="tx1"/>
                        </a:solidFill>
                        <a:latin typeface="+mn-lt"/>
                      </a:endParaRPr>
                    </a:p>
                  </a:txBody>
                  <a:tcPr marL="68580" marR="68580" marT="34290" marB="34290">
                    <a:solidFill>
                      <a:srgbClr val="E9EDF4"/>
                    </a:solidFill>
                  </a:tcPr>
                </a:tc>
                <a:extLst>
                  <a:ext uri="{0D108BD9-81ED-4DB2-BD59-A6C34878D82A}">
                    <a16:rowId xmlns:a16="http://schemas.microsoft.com/office/drawing/2014/main" xmlns="" val="10000"/>
                  </a:ext>
                </a:extLst>
              </a:tr>
              <a:tr h="8940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smtClean="0">
                          <a:ln>
                            <a:noFill/>
                          </a:ln>
                          <a:solidFill>
                            <a:schemeClr val="dk1"/>
                          </a:solidFill>
                          <a:latin typeface="+mn-lt"/>
                          <a:ea typeface="+mn-ea"/>
                          <a:cs typeface="+mn-cs"/>
                        </a:rPr>
                        <a:t>Are prescription drugs covered? </a:t>
                      </a:r>
                      <a:endParaRPr lang="en-US" sz="2000" b="1" dirty="0"/>
                    </a:p>
                  </a:txBody>
                  <a:tcPr marL="68580" marR="68580" marT="34290" marB="34290"/>
                </a:tc>
                <a:tc>
                  <a:txBody>
                    <a:bodyPr/>
                    <a:lstStyle/>
                    <a:p>
                      <a:pPr>
                        <a:spcBef>
                          <a:spcPts val="600"/>
                        </a:spcBef>
                      </a:pPr>
                      <a:r>
                        <a:rPr lang="en-US" sz="2000" b="0" i="0" u="none" strike="noStrike" kern="1200" baseline="0" dirty="0" smtClean="0">
                          <a:solidFill>
                            <a:schemeClr val="dk1"/>
                          </a:solidFill>
                          <a:latin typeface="+mn-lt"/>
                          <a:ea typeface="+mn-ea"/>
                          <a:cs typeface="+mn-cs"/>
                        </a:rPr>
                        <a:t>Yes. All SNPs must provide Medicare prescription drug coverage (Part D). </a:t>
                      </a:r>
                      <a:endParaRPr lang="en-US" sz="2000" b="0" dirty="0">
                        <a:solidFill>
                          <a:schemeClr val="tx1"/>
                        </a:solidFill>
                        <a:latin typeface="+mn-lt"/>
                      </a:endParaRPr>
                    </a:p>
                  </a:txBody>
                  <a:tcPr marL="68580" marR="68580" marT="34290" marB="34290"/>
                </a:tc>
                <a:extLst>
                  <a:ext uri="{0D108BD9-81ED-4DB2-BD59-A6C34878D82A}">
                    <a16:rowId xmlns:a16="http://schemas.microsoft.com/office/drawing/2014/main" xmlns="" val="10001"/>
                  </a:ext>
                </a:extLst>
              </a:tr>
              <a:tr h="97530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smtClean="0">
                          <a:ln>
                            <a:noFill/>
                          </a:ln>
                          <a:solidFill>
                            <a:schemeClr val="dk1"/>
                          </a:solidFill>
                          <a:latin typeface="+mn-lt"/>
                          <a:ea typeface="+mn-ea"/>
                          <a:cs typeface="+mn-cs"/>
                        </a:rPr>
                        <a:t>Do you need to choose a primary care doctor? </a:t>
                      </a:r>
                      <a:endParaRPr lang="en-US" sz="2000" b="1" dirty="0"/>
                    </a:p>
                  </a:txBody>
                  <a:tcPr marL="68580" marR="68580" marT="34290" marB="34290">
                    <a:solidFill>
                      <a:srgbClr val="E9EDF4"/>
                    </a:solidFill>
                  </a:tcPr>
                </a:tc>
                <a:tc>
                  <a:txBody>
                    <a:bodyPr/>
                    <a:lstStyle/>
                    <a:p>
                      <a:pPr>
                        <a:spcBef>
                          <a:spcPts val="600"/>
                        </a:spcBef>
                      </a:pPr>
                      <a:r>
                        <a:rPr lang="en-US" sz="2000" kern="1200" baseline="0" dirty="0" smtClean="0">
                          <a:solidFill>
                            <a:schemeClr val="dk1"/>
                          </a:solidFill>
                          <a:latin typeface="+mn-lt"/>
                          <a:ea typeface="+mn-ea"/>
                          <a:cs typeface="+mn-cs"/>
                        </a:rPr>
                        <a:t>Generally, yes. </a:t>
                      </a:r>
                      <a:endParaRPr lang="en-US" sz="2000" dirty="0">
                        <a:solidFill>
                          <a:schemeClr val="tx1"/>
                        </a:solidFill>
                        <a:latin typeface="+mn-lt"/>
                      </a:endParaRPr>
                    </a:p>
                  </a:txBody>
                  <a:tcPr marL="68580" marR="68580" marT="34290" marB="34290">
                    <a:solidFill>
                      <a:srgbClr val="E9EDF4"/>
                    </a:solidFill>
                  </a:tcPr>
                </a:tc>
                <a:extLst>
                  <a:ext uri="{0D108BD9-81ED-4DB2-BD59-A6C34878D82A}">
                    <a16:rowId xmlns:a16="http://schemas.microsoft.com/office/drawing/2014/main" xmlns="" val="10002"/>
                  </a:ext>
                </a:extLst>
              </a:tr>
              <a:tr h="13630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smtClean="0">
                          <a:ln>
                            <a:noFill/>
                          </a:ln>
                          <a:solidFill>
                            <a:schemeClr val="dk1"/>
                          </a:solidFill>
                          <a:latin typeface="+mn-lt"/>
                          <a:ea typeface="+mn-ea"/>
                          <a:cs typeface="+mn-cs"/>
                        </a:rPr>
                        <a:t>Do you need a referral to see a specialist?</a:t>
                      </a:r>
                      <a:endParaRPr lang="en-US" sz="2000" b="1" dirty="0"/>
                    </a:p>
                  </a:txBody>
                  <a:tcPr marL="68580" marR="68580" marT="34290" marB="34290"/>
                </a:tc>
                <a:tc>
                  <a:txBody>
                    <a:bodyPr/>
                    <a:lstStyle/>
                    <a:p>
                      <a:pPr>
                        <a:spcBef>
                          <a:spcPts val="600"/>
                        </a:spcBef>
                      </a:pPr>
                      <a:r>
                        <a:rPr lang="en-US" sz="2000" b="0" i="0" u="none" strike="noStrike" kern="1200" baseline="0" dirty="0" smtClean="0">
                          <a:solidFill>
                            <a:schemeClr val="dk1"/>
                          </a:solidFill>
                          <a:latin typeface="+mn-lt"/>
                          <a:ea typeface="+mn-ea"/>
                          <a:cs typeface="+mn-cs"/>
                        </a:rPr>
                        <a:t>In most cases, yes. Certain services, like yearly screening mammograms, don’t require a referral. </a:t>
                      </a:r>
                      <a:endParaRPr lang="en-US" sz="2000" dirty="0">
                        <a:solidFill>
                          <a:schemeClr val="tx1"/>
                        </a:solidFill>
                        <a:latin typeface="+mn-lt"/>
                      </a:endParaRPr>
                    </a:p>
                  </a:txBody>
                  <a:tcPr marL="68580" marR="68580" marT="34290" marB="34290"/>
                </a:tc>
                <a:extLst>
                  <a:ext uri="{0D108BD9-81ED-4DB2-BD59-A6C34878D82A}">
                    <a16:rowId xmlns:a16="http://schemas.microsoft.com/office/drawing/2014/main" xmlns="" val="10003"/>
                  </a:ext>
                </a:extLst>
              </a:tr>
            </a:tbl>
          </a:graphicData>
        </a:graphic>
      </p:graphicFrame>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5" name="Slide Number Placeholder 4"/>
          <p:cNvSpPr>
            <a:spLocks noGrp="1"/>
          </p:cNvSpPr>
          <p:nvPr>
            <p:ph type="sldNum" sz="quarter" idx="12"/>
          </p:nvPr>
        </p:nvSpPr>
        <p:spPr/>
        <p:txBody>
          <a:bodyPr/>
          <a:lstStyle/>
          <a:p>
            <a:fld id="{D60A6685-DBF6-4C41-A0CC-AA9EA7A85A20}" type="slidenum">
              <a:rPr lang="en-US" smtClean="0"/>
              <a:t>20</a:t>
            </a:fld>
            <a:endParaRPr lang="en-US" dirty="0"/>
          </a:p>
        </p:txBody>
      </p:sp>
    </p:spTree>
    <p:extLst>
      <p:ext uri="{BB962C8B-B14F-4D97-AF65-F5344CB8AC3E}">
        <p14:creationId xmlns:p14="http://schemas.microsoft.com/office/powerpoint/2010/main" val="34095502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8785"/>
            <a:ext cx="9144000" cy="1011417"/>
          </a:xfrm>
        </p:spPr>
        <p:txBody>
          <a:bodyPr/>
          <a:lstStyle/>
          <a:p>
            <a:pPr lvl="0"/>
            <a:r>
              <a:rPr lang="en-US" dirty="0" smtClean="0"/>
              <a:t/>
            </a:r>
            <a:br>
              <a:rPr lang="en-US" dirty="0" smtClean="0"/>
            </a:br>
            <a:r>
              <a:rPr lang="en-US" dirty="0"/>
              <a:t>Medicare Special Needs </a:t>
            </a:r>
            <a:r>
              <a:rPr lang="en-US" dirty="0" smtClean="0"/>
              <a:t>Plans (SNPs</a:t>
            </a:r>
            <a:r>
              <a:rPr lang="en-US" dirty="0"/>
              <a:t>) </a:t>
            </a:r>
            <a:r>
              <a:rPr lang="en-US" dirty="0" smtClean="0"/>
              <a:t>(continued)</a:t>
            </a:r>
            <a:r>
              <a:rPr lang="en-US" dirty="0"/>
              <a:t/>
            </a:r>
            <a:br>
              <a:rPr lang="en-US" dirty="0"/>
            </a:br>
            <a:endParaRPr lang="en-US" dirty="0"/>
          </a:p>
        </p:txBody>
      </p:sp>
      <p:graphicFrame>
        <p:nvGraphicFramePr>
          <p:cNvPr id="8" name="Content Placeholder 6" descr="Information in this table is included in the speakers' notes."/>
          <p:cNvGraphicFramePr>
            <a:graphicFrameLocks/>
          </p:cNvGraphicFramePr>
          <p:nvPr>
            <p:extLst>
              <p:ext uri="{D42A27DB-BD31-4B8C-83A1-F6EECF244321}">
                <p14:modId xmlns:p14="http://schemas.microsoft.com/office/powerpoint/2010/main" val="779305687"/>
              </p:ext>
            </p:extLst>
          </p:nvPr>
        </p:nvGraphicFramePr>
        <p:xfrm>
          <a:off x="197224" y="1160078"/>
          <a:ext cx="8785411" cy="5265420"/>
        </p:xfrm>
        <a:graphic>
          <a:graphicData uri="http://schemas.openxmlformats.org/drawingml/2006/table">
            <a:tbl>
              <a:tblPr firstRow="1" bandRow="1">
                <a:tableStyleId>{5C22544A-7EE6-4342-B048-85BDC9FD1C3A}</a:tableStyleId>
              </a:tblPr>
              <a:tblGrid>
                <a:gridCol w="1910298">
                  <a:extLst>
                    <a:ext uri="{9D8B030D-6E8A-4147-A177-3AD203B41FA5}">
                      <a16:colId xmlns:a16="http://schemas.microsoft.com/office/drawing/2014/main" xmlns="" val="20000"/>
                    </a:ext>
                  </a:extLst>
                </a:gridCol>
                <a:gridCol w="6875113">
                  <a:extLst>
                    <a:ext uri="{9D8B030D-6E8A-4147-A177-3AD203B41FA5}">
                      <a16:colId xmlns:a16="http://schemas.microsoft.com/office/drawing/2014/main" xmlns="" val="20001"/>
                    </a:ext>
                  </a:extLst>
                </a:gridCol>
              </a:tblGrid>
              <a:tr h="4916200">
                <a:tc>
                  <a:txBody>
                    <a:bodyPr/>
                    <a:lstStyle/>
                    <a:p>
                      <a:pPr marL="0" marR="0" lvl="2" indent="0" algn="l" defTabSz="914400" rtl="0" eaLnBrk="1" fontAlgn="auto" latinLnBrk="0" hangingPunct="1">
                        <a:lnSpc>
                          <a:spcPct val="100000"/>
                        </a:lnSpc>
                        <a:spcBef>
                          <a:spcPts val="600"/>
                        </a:spcBef>
                        <a:spcAft>
                          <a:spcPts val="0"/>
                        </a:spcAft>
                        <a:buClrTx/>
                        <a:buSzTx/>
                        <a:buFontTx/>
                        <a:buNone/>
                        <a:tabLst/>
                        <a:defRPr/>
                      </a:pPr>
                      <a:r>
                        <a:rPr lang="en-US" sz="2000" b="1" kern="1200" baseline="0" dirty="0" smtClean="0">
                          <a:solidFill>
                            <a:schemeClr val="dk1"/>
                          </a:solidFill>
                          <a:latin typeface="+mn-lt"/>
                          <a:ea typeface="+mn-ea"/>
                          <a:cs typeface="+mn-cs"/>
                        </a:rPr>
                        <a:t>What else do you need to know about this type of plan? </a:t>
                      </a:r>
                      <a:endParaRPr lang="en-US" sz="2000" b="0" dirty="0" smtClean="0">
                        <a:solidFill>
                          <a:schemeClr val="tx1"/>
                        </a:solidFill>
                      </a:endParaRPr>
                    </a:p>
                    <a:p>
                      <a:pPr marL="0" marR="0" lvl="2" indent="0" algn="l" defTabSz="914400" rtl="0" eaLnBrk="1" fontAlgn="auto" latinLnBrk="0" hangingPunct="1">
                        <a:lnSpc>
                          <a:spcPct val="100000"/>
                        </a:lnSpc>
                        <a:spcBef>
                          <a:spcPts val="600"/>
                        </a:spcBef>
                        <a:spcAft>
                          <a:spcPts val="0"/>
                        </a:spcAft>
                        <a:buClrTx/>
                        <a:buSzTx/>
                        <a:buFontTx/>
                        <a:buNone/>
                        <a:tabLst/>
                        <a:defRPr/>
                      </a:pPr>
                      <a:endParaRPr lang="en-US" sz="2000" b="1" dirty="0" smtClean="0"/>
                    </a:p>
                    <a:p>
                      <a:pPr marL="0" marR="0" lvl="2" indent="0" algn="l" defTabSz="914400" rtl="0" eaLnBrk="1" fontAlgn="auto" latinLnBrk="0" hangingPunct="1">
                        <a:lnSpc>
                          <a:spcPct val="100000"/>
                        </a:lnSpc>
                        <a:spcBef>
                          <a:spcPts val="600"/>
                        </a:spcBef>
                        <a:spcAft>
                          <a:spcPts val="0"/>
                        </a:spcAft>
                        <a:buClrTx/>
                        <a:buSzTx/>
                        <a:buFontTx/>
                        <a:buNone/>
                        <a:tabLst/>
                        <a:defRPr/>
                      </a:pPr>
                      <a:endParaRPr lang="en-US" sz="2000" dirty="0" smtClean="0"/>
                    </a:p>
                    <a:p>
                      <a:pPr marL="0" marR="0" lvl="2" indent="0" algn="l" defTabSz="914400" rtl="0" eaLnBrk="1" fontAlgn="auto" latinLnBrk="0" hangingPunct="1">
                        <a:lnSpc>
                          <a:spcPct val="100000"/>
                        </a:lnSpc>
                        <a:spcBef>
                          <a:spcPts val="600"/>
                        </a:spcBef>
                        <a:spcAft>
                          <a:spcPts val="0"/>
                        </a:spcAft>
                        <a:buClrTx/>
                        <a:buSzTx/>
                        <a:buFontTx/>
                        <a:buNone/>
                        <a:tabLst/>
                        <a:defRPr/>
                      </a:pPr>
                      <a:endParaRPr lang="en-US" sz="2000" b="1" dirty="0"/>
                    </a:p>
                  </a:txBody>
                  <a:tcPr marL="68580" marR="68580" marT="34290" marB="34290">
                    <a:solidFill>
                      <a:srgbClr val="E9EDF4"/>
                    </a:solidFill>
                  </a:tcPr>
                </a:tc>
                <a:tc>
                  <a:txBody>
                    <a:bodyPr/>
                    <a:lstStyle/>
                    <a:p>
                      <a:pPr marL="347472" marR="0" indent="-347472"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2000" b="0" i="0" kern="1200" baseline="0" dirty="0" smtClean="0">
                          <a:solidFill>
                            <a:schemeClr val="dk1"/>
                          </a:solidFill>
                          <a:latin typeface="+mn-lt"/>
                          <a:ea typeface="+mn-ea"/>
                          <a:cs typeface="+mn-cs"/>
                        </a:rPr>
                        <a:t>SNPs must limit plan membership to people in one of the following groups: </a:t>
                      </a:r>
                    </a:p>
                    <a:p>
                      <a:pPr marL="685800" marR="0" lvl="1" indent="-344488" algn="l" defTabSz="914400" rtl="0" eaLnBrk="0" fontAlgn="base" latinLnBrk="0" hangingPunct="0">
                        <a:lnSpc>
                          <a:spcPct val="100000"/>
                        </a:lnSpc>
                        <a:spcBef>
                          <a:spcPts val="600"/>
                        </a:spcBef>
                        <a:spcAft>
                          <a:spcPct val="0"/>
                        </a:spcAft>
                        <a:buClrTx/>
                        <a:buSzTx/>
                        <a:buFont typeface="+mj-lt"/>
                        <a:buAutoNum type="arabicPeriod"/>
                        <a:tabLst/>
                        <a:defRPr/>
                      </a:pPr>
                      <a:r>
                        <a:rPr lang="en-US" sz="1800" b="0" i="0" kern="1200" dirty="0" smtClean="0">
                          <a:solidFill>
                            <a:schemeClr val="tx1"/>
                          </a:solidFill>
                          <a:latin typeface="+mn-lt"/>
                          <a:ea typeface="+mn-ea"/>
                          <a:cs typeface="Arial" charset="0"/>
                        </a:rPr>
                        <a:t>Institutional SNP (I-SNP): Those living in certain institutions (like a nursing home), or who require nursing facility-level of</a:t>
                      </a:r>
                      <a:r>
                        <a:rPr lang="en-US" sz="1800" b="0" i="0" kern="1200" baseline="0" dirty="0" smtClean="0">
                          <a:solidFill>
                            <a:schemeClr val="tx1"/>
                          </a:solidFill>
                          <a:latin typeface="+mn-lt"/>
                          <a:ea typeface="+mn-ea"/>
                          <a:cs typeface="Arial" charset="0"/>
                        </a:rPr>
                        <a:t> care at home</a:t>
                      </a:r>
                      <a:endParaRPr lang="en-US" sz="1800" b="0" i="0" kern="1200" dirty="0" smtClean="0">
                        <a:solidFill>
                          <a:schemeClr val="tx1"/>
                        </a:solidFill>
                        <a:latin typeface="+mn-lt"/>
                        <a:ea typeface="+mn-ea"/>
                        <a:cs typeface="Arial" charset="0"/>
                      </a:endParaRPr>
                    </a:p>
                    <a:p>
                      <a:pPr marL="685800" marR="0" lvl="1" indent="-344488" algn="l" defTabSz="914400" rtl="0" eaLnBrk="0" fontAlgn="base" latinLnBrk="0" hangingPunct="0">
                        <a:lnSpc>
                          <a:spcPct val="100000"/>
                        </a:lnSpc>
                        <a:spcBef>
                          <a:spcPts val="600"/>
                        </a:spcBef>
                        <a:spcAft>
                          <a:spcPct val="0"/>
                        </a:spcAft>
                        <a:buClrTx/>
                        <a:buSzTx/>
                        <a:buFont typeface="+mj-lt"/>
                        <a:buAutoNum type="arabicPeriod"/>
                        <a:tabLst/>
                        <a:defRPr/>
                      </a:pPr>
                      <a:r>
                        <a:rPr lang="en-US" sz="1800" b="0" i="0" kern="1200" dirty="0" smtClean="0">
                          <a:solidFill>
                            <a:schemeClr val="tx1"/>
                          </a:solidFill>
                          <a:latin typeface="+mn-lt"/>
                          <a:ea typeface="+mn-ea"/>
                          <a:cs typeface="Arial" charset="0"/>
                        </a:rPr>
                        <a:t>Dual Eligible SNP (D-SNP): Those eligible for both Medicare and Medicaid</a:t>
                      </a:r>
                    </a:p>
                    <a:p>
                      <a:pPr marL="685800" marR="0" lvl="1" indent="-344488" algn="l" defTabSz="914400" rtl="0" eaLnBrk="0" fontAlgn="base" latinLnBrk="0" hangingPunct="0">
                        <a:lnSpc>
                          <a:spcPct val="100000"/>
                        </a:lnSpc>
                        <a:spcBef>
                          <a:spcPts val="600"/>
                        </a:spcBef>
                        <a:spcAft>
                          <a:spcPct val="0"/>
                        </a:spcAft>
                        <a:buClrTx/>
                        <a:buSzTx/>
                        <a:buFont typeface="+mj-lt"/>
                        <a:buAutoNum type="arabicPeriod"/>
                        <a:tabLst/>
                        <a:defRPr/>
                      </a:pPr>
                      <a:r>
                        <a:rPr lang="en-US" sz="1800" b="0" i="0" kern="1200" dirty="0" smtClean="0">
                          <a:solidFill>
                            <a:schemeClr val="tx1"/>
                          </a:solidFill>
                          <a:latin typeface="+mn-lt"/>
                          <a:ea typeface="+mn-ea"/>
                          <a:cs typeface="Arial" charset="0"/>
                        </a:rPr>
                        <a:t>Chronic Condition SNP (C-SNP): Those with specific chronic or disabling conditions</a:t>
                      </a:r>
                    </a:p>
                    <a:p>
                      <a:pPr marL="347472" marR="0" indent="-347472"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2000" b="0" i="0" kern="1200" baseline="0" dirty="0" smtClean="0">
                          <a:solidFill>
                            <a:schemeClr val="dk1"/>
                          </a:solidFill>
                          <a:latin typeface="+mn-lt"/>
                          <a:ea typeface="+mn-ea"/>
                          <a:cs typeface="+mn-cs"/>
                        </a:rPr>
                        <a:t>Plans may further limit enrollment based on rules for the specific type of SNP</a:t>
                      </a:r>
                    </a:p>
                    <a:p>
                      <a:pPr marL="347472" marR="0" indent="-347472"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2000" b="0" i="0" kern="1200" baseline="0" dirty="0" smtClean="0">
                          <a:solidFill>
                            <a:schemeClr val="dk1"/>
                          </a:solidFill>
                          <a:latin typeface="+mn-lt"/>
                          <a:ea typeface="+mn-ea"/>
                          <a:cs typeface="+mn-cs"/>
                        </a:rPr>
                        <a:t>Plans should coordinate your needed services and providers</a:t>
                      </a:r>
                    </a:p>
                    <a:p>
                      <a:pPr marL="347472" marR="0" indent="-347472"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2000" b="0" i="0" kern="1200" baseline="0" dirty="0" smtClean="0">
                          <a:solidFill>
                            <a:schemeClr val="dk1"/>
                          </a:solidFill>
                          <a:latin typeface="+mn-lt"/>
                          <a:ea typeface="+mn-ea"/>
                          <a:cs typeface="+mn-cs"/>
                        </a:rPr>
                        <a:t>Plans should make sure that providers you use accept Medicaid if you have Medicare and Medicaid </a:t>
                      </a:r>
                    </a:p>
                    <a:p>
                      <a:pPr marL="347472" marR="0" lvl="0" indent="-347472" algn="l" defTabSz="914400" rtl="0" eaLnBrk="1" fontAlgn="auto" latinLnBrk="0" hangingPunct="1">
                        <a:lnSpc>
                          <a:spcPct val="100000"/>
                        </a:lnSpc>
                        <a:spcBef>
                          <a:spcPts val="600"/>
                        </a:spcBef>
                        <a:spcAft>
                          <a:spcPts val="0"/>
                        </a:spcAft>
                        <a:buClrTx/>
                        <a:buSzTx/>
                        <a:buFont typeface="Wingdings" pitchFamily="2" charset="2"/>
                        <a:buChar char="§"/>
                        <a:tabLst/>
                        <a:defRPr/>
                      </a:pPr>
                      <a:r>
                        <a:rPr kumimoji="0" lang="en-US" sz="2000" b="0" i="0" u="none" strike="noStrike" kern="1200" cap="none" spc="0" normalizeH="0" baseline="0" noProof="0" dirty="0" smtClean="0">
                          <a:ln>
                            <a:noFill/>
                          </a:ln>
                          <a:solidFill>
                            <a:prstClr val="black"/>
                          </a:solidFill>
                          <a:effectLst/>
                          <a:uLnTx/>
                          <a:uFillTx/>
                          <a:latin typeface="+mn-lt"/>
                          <a:ea typeface="+mn-ea"/>
                          <a:cs typeface="+mn-cs"/>
                        </a:rPr>
                        <a:t>Plans should make sure that the plan’s providers serve people where you live, if you live in an institution </a:t>
                      </a:r>
                      <a:endParaRPr lang="en-US" sz="2000" b="0" dirty="0">
                        <a:solidFill>
                          <a:schemeClr val="tx1"/>
                        </a:solidFill>
                      </a:endParaRPr>
                    </a:p>
                  </a:txBody>
                  <a:tcPr marL="68580" marR="68580" marT="34290" marB="34290">
                    <a:solidFill>
                      <a:srgbClr val="E9EDF4"/>
                    </a:solidFill>
                  </a:tcPr>
                </a:tc>
                <a:extLst>
                  <a:ext uri="{0D108BD9-81ED-4DB2-BD59-A6C34878D82A}">
                    <a16:rowId xmlns:a16="http://schemas.microsoft.com/office/drawing/2014/main" xmlns="" val="10000"/>
                  </a:ext>
                </a:extLst>
              </a:tr>
            </a:tbl>
          </a:graphicData>
        </a:graphic>
      </p:graphicFrame>
      <p:sp>
        <p:nvSpPr>
          <p:cNvPr id="3" name="Date Placeholder 2"/>
          <p:cNvSpPr>
            <a:spLocks noGrp="1"/>
          </p:cNvSpPr>
          <p:nvPr>
            <p:ph type="dt" sz="half" idx="10"/>
          </p:nvPr>
        </p:nvSpPr>
        <p:spPr/>
        <p:txBody>
          <a:bodyPr/>
          <a:lstStyle/>
          <a:p>
            <a:r>
              <a:rPr lang="en-US" smtClean="0"/>
              <a:t>May 2017</a:t>
            </a:r>
            <a:endParaRPr lang="en-US" dirty="0"/>
          </a:p>
        </p:txBody>
      </p:sp>
      <p:sp>
        <p:nvSpPr>
          <p:cNvPr id="4" name="Footer Placeholder 3"/>
          <p:cNvSpPr>
            <a:spLocks noGrp="1"/>
          </p:cNvSpPr>
          <p:nvPr>
            <p:ph type="ftr" sz="quarter" idx="11"/>
          </p:nvPr>
        </p:nvSpPr>
        <p:spPr/>
        <p:txBody>
          <a:bodyPr/>
          <a:lstStyle/>
          <a:p>
            <a:r>
              <a:rPr lang="en-US" smtClean="0"/>
              <a:t>Medicare Advantage and Other Health Plans</a:t>
            </a:r>
            <a:endParaRPr lang="en-US" dirty="0"/>
          </a:p>
        </p:txBody>
      </p:sp>
      <p:sp>
        <p:nvSpPr>
          <p:cNvPr id="5" name="Slide Number Placeholder 4"/>
          <p:cNvSpPr>
            <a:spLocks noGrp="1"/>
          </p:cNvSpPr>
          <p:nvPr>
            <p:ph type="sldNum" sz="quarter" idx="12"/>
          </p:nvPr>
        </p:nvSpPr>
        <p:spPr/>
        <p:txBody>
          <a:bodyPr/>
          <a:lstStyle/>
          <a:p>
            <a:fld id="{D60A6685-DBF6-4C41-A0CC-AA9EA7A85A20}" type="slidenum">
              <a:rPr lang="en-US" smtClean="0"/>
              <a:t>21</a:t>
            </a:fld>
            <a:endParaRPr lang="en-US" dirty="0"/>
          </a:p>
        </p:txBody>
      </p:sp>
    </p:spTree>
    <p:extLst>
      <p:ext uri="{BB962C8B-B14F-4D97-AF65-F5344CB8AC3E}">
        <p14:creationId xmlns:p14="http://schemas.microsoft.com/office/powerpoint/2010/main" val="15896483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8785"/>
            <a:ext cx="9144000" cy="1011417"/>
          </a:xfrm>
        </p:spPr>
        <p:txBody>
          <a:bodyPr/>
          <a:lstStyle/>
          <a:p>
            <a:r>
              <a:rPr lang="en-US" dirty="0" smtClean="0"/>
              <a:t/>
            </a:r>
            <a:br>
              <a:rPr lang="en-US" dirty="0" smtClean="0"/>
            </a:br>
            <a:r>
              <a:rPr lang="en-US" dirty="0"/>
              <a:t>Medicare Private Fee-for-Service (PFFS) Plan</a:t>
            </a:r>
            <a:r>
              <a:rPr lang="en-US" dirty="0" smtClean="0"/>
              <a:t/>
            </a:r>
            <a:br>
              <a:rPr lang="en-US" dirty="0" smtClean="0"/>
            </a:br>
            <a:endParaRPr lang="en-US" dirty="0"/>
          </a:p>
        </p:txBody>
      </p:sp>
      <p:graphicFrame>
        <p:nvGraphicFramePr>
          <p:cNvPr id="7" name="Table 6" descr="All information in table is repeated in speakers' notes."/>
          <p:cNvGraphicFramePr>
            <a:graphicFrameLocks noGrp="1"/>
          </p:cNvGraphicFramePr>
          <p:nvPr>
            <p:extLst>
              <p:ext uri="{D42A27DB-BD31-4B8C-83A1-F6EECF244321}">
                <p14:modId xmlns:p14="http://schemas.microsoft.com/office/powerpoint/2010/main" val="3608956996"/>
              </p:ext>
            </p:extLst>
          </p:nvPr>
        </p:nvGraphicFramePr>
        <p:xfrm>
          <a:off x="179293" y="1248394"/>
          <a:ext cx="8785413" cy="5123831"/>
        </p:xfrm>
        <a:graphic>
          <a:graphicData uri="http://schemas.openxmlformats.org/drawingml/2006/table">
            <a:tbl>
              <a:tblPr firstRow="1" bandRow="1">
                <a:tableStyleId>{5C22544A-7EE6-4342-B048-85BDC9FD1C3A}</a:tableStyleId>
              </a:tblPr>
              <a:tblGrid>
                <a:gridCol w="2928471">
                  <a:extLst>
                    <a:ext uri="{9D8B030D-6E8A-4147-A177-3AD203B41FA5}">
                      <a16:colId xmlns:a16="http://schemas.microsoft.com/office/drawing/2014/main" xmlns="" val="20000"/>
                    </a:ext>
                  </a:extLst>
                </a:gridCol>
                <a:gridCol w="5856942">
                  <a:extLst>
                    <a:ext uri="{9D8B030D-6E8A-4147-A177-3AD203B41FA5}">
                      <a16:colId xmlns:a16="http://schemas.microsoft.com/office/drawing/2014/main" xmlns="" val="20001"/>
                    </a:ext>
                  </a:extLst>
                </a:gridCol>
              </a:tblGrid>
              <a:tr h="248386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smtClean="0">
                          <a:ln>
                            <a:noFill/>
                          </a:ln>
                          <a:solidFill>
                            <a:schemeClr val="tx1"/>
                          </a:solidFill>
                        </a:rPr>
                        <a:t>Can you get your health care from any doctor or hospital?</a:t>
                      </a:r>
                      <a:endParaRPr lang="en-US" sz="2000" b="1" dirty="0"/>
                    </a:p>
                  </a:txBody>
                  <a:tcPr marL="68580" marR="68580" marT="34290" marB="34290">
                    <a:solidFill>
                      <a:srgbClr val="E9EDF4"/>
                    </a:solidFill>
                  </a:tcPr>
                </a:tc>
                <a:tc>
                  <a:txBody>
                    <a:bodyPr/>
                    <a:lstStyle/>
                    <a:p>
                      <a:pPr marL="0" marR="0" indent="0" algn="l" defTabSz="685800" rtl="0" eaLnBrk="1" fontAlgn="auto" latinLnBrk="0" hangingPunct="1">
                        <a:lnSpc>
                          <a:spcPct val="100000"/>
                        </a:lnSpc>
                        <a:spcBef>
                          <a:spcPts val="600"/>
                        </a:spcBef>
                        <a:spcAft>
                          <a:spcPts val="0"/>
                        </a:spcAft>
                        <a:buClrTx/>
                        <a:buSzTx/>
                        <a:buFontTx/>
                        <a:buNone/>
                        <a:tabLst/>
                        <a:defRPr/>
                      </a:pPr>
                      <a:r>
                        <a:rPr lang="en-US" sz="1800" b="0" i="0" u="none" strike="noStrike" kern="1200" baseline="0" dirty="0" smtClean="0">
                          <a:solidFill>
                            <a:schemeClr val="dk1"/>
                          </a:solidFill>
                          <a:latin typeface="+mn-lt"/>
                          <a:ea typeface="+mn-ea"/>
                          <a:cs typeface="+mn-cs"/>
                        </a:rPr>
                        <a:t>Yes. You can go to any Medicare-approved doctor, other health care provider, or hospital that accepts the plan’s payment terms and agrees to treat you. Not all providers will. If you join a PFFS Plan that has a network, you can also see any of the network providers who’ve agreed to always treat plan members. You can choose an out‑of‑network doctor, hospital, or other provider who accepts the plan’s terms, but you may pay more. Check with the plan for more information.</a:t>
                      </a:r>
                      <a:endParaRPr lang="en-US" sz="1800" b="0" i="0" u="none" strike="noStrike" kern="1200" baseline="0" dirty="0">
                        <a:solidFill>
                          <a:schemeClr val="dk1"/>
                        </a:solidFill>
                        <a:latin typeface="+mn-lt"/>
                        <a:ea typeface="+mn-ea"/>
                        <a:cs typeface="+mn-cs"/>
                      </a:endParaRPr>
                    </a:p>
                  </a:txBody>
                  <a:tcPr marL="68580" marR="68580" marT="34290" marB="34290">
                    <a:solidFill>
                      <a:srgbClr val="E9EDF4"/>
                    </a:solidFill>
                  </a:tcPr>
                </a:tc>
                <a:extLst>
                  <a:ext uri="{0D108BD9-81ED-4DB2-BD59-A6C34878D82A}">
                    <a16:rowId xmlns:a16="http://schemas.microsoft.com/office/drawing/2014/main" xmlns="" val="10000"/>
                  </a:ext>
                </a:extLst>
              </a:tr>
              <a:tr h="87270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smtClean="0">
                          <a:ln>
                            <a:noFill/>
                          </a:ln>
                          <a:solidFill>
                            <a:schemeClr val="dk1"/>
                          </a:solidFill>
                          <a:latin typeface="+mn-lt"/>
                          <a:ea typeface="+mn-ea"/>
                          <a:cs typeface="+mn-cs"/>
                        </a:rPr>
                        <a:t>Are prescription drugs covered? </a:t>
                      </a:r>
                      <a:endParaRPr lang="en-US" sz="2000" b="1" dirty="0"/>
                    </a:p>
                  </a:txBody>
                  <a:tcPr marL="68580" marR="68580" marT="34290" marB="34290"/>
                </a:tc>
                <a:tc>
                  <a:txBody>
                    <a:bodyPr/>
                    <a:lstStyle/>
                    <a:p>
                      <a:pPr>
                        <a:lnSpc>
                          <a:spcPct val="100000"/>
                        </a:lnSpc>
                        <a:spcBef>
                          <a:spcPts val="600"/>
                        </a:spcBef>
                      </a:pPr>
                      <a:r>
                        <a:rPr lang="en-US" sz="1800" b="0" i="0" u="none" strike="noStrike" kern="1200" baseline="0" dirty="0" smtClean="0">
                          <a:solidFill>
                            <a:schemeClr val="dk1"/>
                          </a:solidFill>
                          <a:latin typeface="+mn-lt"/>
                          <a:ea typeface="+mn-ea"/>
                          <a:cs typeface="+mn-cs"/>
                        </a:rPr>
                        <a:t>Sometimes. If your PFFS Plan doesn’t offer drug coverage, you can join a Medicare Prescription Drug Plan (Part D) to get coverage. </a:t>
                      </a:r>
                      <a:endParaRPr lang="en-US" sz="1800" b="0" dirty="0">
                        <a:solidFill>
                          <a:schemeClr val="tx1"/>
                        </a:solidFill>
                        <a:latin typeface="+mn-lt"/>
                      </a:endParaRPr>
                    </a:p>
                  </a:txBody>
                  <a:tcPr marL="68580" marR="68580" marT="34290" marB="34290" anchor="ctr"/>
                </a:tc>
                <a:extLst>
                  <a:ext uri="{0D108BD9-81ED-4DB2-BD59-A6C34878D82A}">
                    <a16:rowId xmlns:a16="http://schemas.microsoft.com/office/drawing/2014/main" xmlns="" val="10001"/>
                  </a:ext>
                </a:extLst>
              </a:tr>
              <a:tr h="6638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smtClean="0">
                          <a:ln>
                            <a:noFill/>
                          </a:ln>
                          <a:solidFill>
                            <a:schemeClr val="dk1"/>
                          </a:solidFill>
                          <a:latin typeface="+mn-lt"/>
                          <a:ea typeface="+mn-ea"/>
                          <a:cs typeface="+mn-cs"/>
                        </a:rPr>
                        <a:t>Do you need to choose a primary care doctor? </a:t>
                      </a:r>
                      <a:endParaRPr lang="en-US" sz="2000" b="1" dirty="0"/>
                    </a:p>
                  </a:txBody>
                  <a:tcPr marL="68580" marR="68580" marT="34290" marB="34290"/>
                </a:tc>
                <a:tc>
                  <a:txBody>
                    <a:bodyPr/>
                    <a:lstStyle/>
                    <a:p>
                      <a:r>
                        <a:rPr lang="en-US" sz="1800" b="0" dirty="0" smtClean="0">
                          <a:solidFill>
                            <a:schemeClr val="tx1"/>
                          </a:solidFill>
                          <a:latin typeface="+mn-lt"/>
                        </a:rPr>
                        <a:t>No.</a:t>
                      </a:r>
                      <a:endParaRPr lang="en-US" sz="1800" b="0" dirty="0">
                        <a:solidFill>
                          <a:schemeClr val="tx1"/>
                        </a:solidFill>
                        <a:latin typeface="+mn-lt"/>
                      </a:endParaRPr>
                    </a:p>
                  </a:txBody>
                  <a:tcPr marL="68580" marR="68580" marT="34290" marB="34290" anchor="ctr"/>
                </a:tc>
                <a:extLst>
                  <a:ext uri="{0D108BD9-81ED-4DB2-BD59-A6C34878D82A}">
                    <a16:rowId xmlns:a16="http://schemas.microsoft.com/office/drawing/2014/main" xmlns="" val="10002"/>
                  </a:ext>
                </a:extLst>
              </a:tr>
              <a:tr h="10166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smtClean="0">
                          <a:ln>
                            <a:noFill/>
                          </a:ln>
                          <a:solidFill>
                            <a:schemeClr val="dk1"/>
                          </a:solidFill>
                          <a:latin typeface="+mn-lt"/>
                          <a:ea typeface="+mn-ea"/>
                          <a:cs typeface="+mn-cs"/>
                        </a:rPr>
                        <a:t>Do you need a referral to see a specialist?</a:t>
                      </a:r>
                      <a:endParaRPr lang="en-US" sz="2000" b="1" dirty="0"/>
                    </a:p>
                  </a:txBody>
                  <a:tcPr marL="68580" marR="68580" marT="34290" marB="34290"/>
                </a:tc>
                <a:tc>
                  <a:txBody>
                    <a:bodyPr/>
                    <a:lstStyle/>
                    <a:p>
                      <a:r>
                        <a:rPr lang="en-US" sz="1800" b="0" dirty="0" smtClean="0">
                          <a:solidFill>
                            <a:schemeClr val="tx1"/>
                          </a:solidFill>
                          <a:latin typeface="+mn-lt"/>
                        </a:rPr>
                        <a:t>No.</a:t>
                      </a:r>
                      <a:endParaRPr lang="en-US" sz="1800" b="0" dirty="0">
                        <a:solidFill>
                          <a:schemeClr val="tx1"/>
                        </a:solidFill>
                        <a:latin typeface="+mn-lt"/>
                      </a:endParaRPr>
                    </a:p>
                  </a:txBody>
                  <a:tcPr marL="68580" marR="68580" marT="34290" marB="34290"/>
                </a:tc>
                <a:extLst>
                  <a:ext uri="{0D108BD9-81ED-4DB2-BD59-A6C34878D82A}">
                    <a16:rowId xmlns:a16="http://schemas.microsoft.com/office/drawing/2014/main" xmlns="" val="10003"/>
                  </a:ext>
                </a:extLst>
              </a:tr>
            </a:tbl>
          </a:graphicData>
        </a:graphic>
      </p:graphicFrame>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4" name="Slide Number Placeholder 3"/>
          <p:cNvSpPr>
            <a:spLocks noGrp="1"/>
          </p:cNvSpPr>
          <p:nvPr>
            <p:ph type="sldNum" sz="quarter" idx="12"/>
          </p:nvPr>
        </p:nvSpPr>
        <p:spPr/>
        <p:txBody>
          <a:bodyPr/>
          <a:lstStyle/>
          <a:p>
            <a:fld id="{D60A6685-DBF6-4C41-A0CC-AA9EA7A85A20}" type="slidenum">
              <a:rPr lang="en-US" smtClean="0"/>
              <a:t>22</a:t>
            </a:fld>
            <a:endParaRPr lang="en-US" dirty="0"/>
          </a:p>
        </p:txBody>
      </p:sp>
    </p:spTree>
    <p:extLst>
      <p:ext uri="{BB962C8B-B14F-4D97-AF65-F5344CB8AC3E}">
        <p14:creationId xmlns:p14="http://schemas.microsoft.com/office/powerpoint/2010/main" val="14264904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8785"/>
            <a:ext cx="9144000" cy="1011417"/>
          </a:xfrm>
        </p:spPr>
        <p:txBody>
          <a:bodyPr/>
          <a:lstStyle/>
          <a:p>
            <a:pPr lvl="0"/>
            <a:r>
              <a:rPr lang="en-US" dirty="0" smtClean="0"/>
              <a:t/>
            </a:r>
            <a:br>
              <a:rPr lang="en-US" dirty="0" smtClean="0"/>
            </a:br>
            <a:r>
              <a:rPr lang="en-US" dirty="0"/>
              <a:t>Medicare Private Fee-for-Service </a:t>
            </a:r>
            <a:br>
              <a:rPr lang="en-US" dirty="0"/>
            </a:br>
            <a:r>
              <a:rPr lang="en-US" dirty="0"/>
              <a:t>(PFFS) Plan </a:t>
            </a:r>
            <a:r>
              <a:rPr lang="en-US" dirty="0" smtClean="0"/>
              <a:t>(continued</a:t>
            </a:r>
            <a:r>
              <a:rPr lang="en-US" dirty="0"/>
              <a:t>)</a:t>
            </a:r>
            <a:br>
              <a:rPr lang="en-US" dirty="0"/>
            </a:br>
            <a:endParaRPr lang="en-US" dirty="0"/>
          </a:p>
        </p:txBody>
      </p:sp>
      <p:graphicFrame>
        <p:nvGraphicFramePr>
          <p:cNvPr id="8" name="Content Placeholder 6" descr="Information in this table is included in the speakers' notes."/>
          <p:cNvGraphicFramePr>
            <a:graphicFrameLocks/>
          </p:cNvGraphicFramePr>
          <p:nvPr>
            <p:extLst>
              <p:ext uri="{D42A27DB-BD31-4B8C-83A1-F6EECF244321}">
                <p14:modId xmlns:p14="http://schemas.microsoft.com/office/powerpoint/2010/main" val="3354253755"/>
              </p:ext>
            </p:extLst>
          </p:nvPr>
        </p:nvGraphicFramePr>
        <p:xfrm>
          <a:off x="176463" y="1231228"/>
          <a:ext cx="8791074" cy="4928939"/>
        </p:xfrm>
        <a:graphic>
          <a:graphicData uri="http://schemas.openxmlformats.org/drawingml/2006/table">
            <a:tbl>
              <a:tblPr firstRow="1" bandRow="1">
                <a:tableStyleId>{5C22544A-7EE6-4342-B048-85BDC9FD1C3A}</a:tableStyleId>
              </a:tblPr>
              <a:tblGrid>
                <a:gridCol w="1827618">
                  <a:extLst>
                    <a:ext uri="{9D8B030D-6E8A-4147-A177-3AD203B41FA5}">
                      <a16:colId xmlns:a16="http://schemas.microsoft.com/office/drawing/2014/main" xmlns="" val="20000"/>
                    </a:ext>
                  </a:extLst>
                </a:gridCol>
                <a:gridCol w="6963456">
                  <a:extLst>
                    <a:ext uri="{9D8B030D-6E8A-4147-A177-3AD203B41FA5}">
                      <a16:colId xmlns:a16="http://schemas.microsoft.com/office/drawing/2014/main" xmlns="" val="20001"/>
                    </a:ext>
                  </a:extLst>
                </a:gridCol>
              </a:tblGrid>
              <a:tr h="4928939">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smtClean="0">
                          <a:solidFill>
                            <a:schemeClr val="dk1"/>
                          </a:solidFill>
                          <a:latin typeface="+mn-lt"/>
                          <a:ea typeface="+mn-ea"/>
                          <a:cs typeface="+mn-cs"/>
                        </a:rPr>
                        <a:t>What else do you need to know about this type of plan? </a:t>
                      </a:r>
                      <a:endParaRPr lang="en-US" sz="2000" b="0" dirty="0" smtClean="0">
                        <a:solidFill>
                          <a:schemeClr val="tx1"/>
                        </a:solidFill>
                      </a:endParaRPr>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1800" b="1" dirty="0" smtClean="0"/>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1800" dirty="0" smtClean="0"/>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1800" b="1" dirty="0"/>
                    </a:p>
                  </a:txBody>
                  <a:tcPr marL="68580" marR="68580" marT="34290" marB="34290">
                    <a:solidFill>
                      <a:srgbClr val="E9EDF4"/>
                    </a:solidFill>
                  </a:tcPr>
                </a:tc>
                <a:tc>
                  <a:txBody>
                    <a:bodyPr/>
                    <a:lstStyle/>
                    <a:p>
                      <a:pPr marL="344488" marR="0" indent="-34448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2000" b="0" i="0" u="none" strike="noStrike" kern="1200" baseline="0" dirty="0" smtClean="0">
                          <a:solidFill>
                            <a:schemeClr val="dk1"/>
                          </a:solidFill>
                          <a:latin typeface="+mn-lt"/>
                          <a:ea typeface="+mn-ea"/>
                          <a:cs typeface="+mn-cs"/>
                        </a:rPr>
                        <a:t>PFFS Plans aren’t the same as Original Medicare or Medigap.</a:t>
                      </a:r>
                    </a:p>
                    <a:p>
                      <a:pPr marL="344488" marR="0" indent="-34448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2000" b="0" i="0" u="none" strike="noStrike" kern="1200" baseline="0" dirty="0" smtClean="0">
                          <a:solidFill>
                            <a:schemeClr val="dk1"/>
                          </a:solidFill>
                          <a:latin typeface="+mn-lt"/>
                          <a:ea typeface="+mn-ea"/>
                          <a:cs typeface="+mn-cs"/>
                        </a:rPr>
                        <a:t>The plan decides how much you must pay for services.</a:t>
                      </a:r>
                    </a:p>
                    <a:p>
                      <a:pPr marL="344488" marR="0" indent="-34448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2000" b="0" i="0" u="none" strike="noStrike" kern="1200" baseline="0" dirty="0" smtClean="0">
                          <a:solidFill>
                            <a:schemeClr val="dk1"/>
                          </a:solidFill>
                          <a:latin typeface="+mn-lt"/>
                          <a:ea typeface="+mn-ea"/>
                          <a:cs typeface="+mn-cs"/>
                        </a:rPr>
                        <a:t>Some PFFS Plans contract with a network of providers who agree to always treat you even if you’ve never seen them before.</a:t>
                      </a:r>
                    </a:p>
                    <a:p>
                      <a:pPr marL="344488" marR="0" indent="-34448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2000" b="0" i="0" u="none" strike="noStrike" kern="1200" baseline="0" dirty="0" smtClean="0">
                          <a:solidFill>
                            <a:schemeClr val="dk1"/>
                          </a:solidFill>
                          <a:latin typeface="+mn-lt"/>
                          <a:ea typeface="+mn-ea"/>
                          <a:cs typeface="+mn-cs"/>
                        </a:rPr>
                        <a:t>Out-of-network doctors, hospitals, and other providers may decide not to treat you even if you’ve seen them before.</a:t>
                      </a:r>
                    </a:p>
                    <a:p>
                      <a:pPr marL="344488" marR="0" indent="-34448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2000" b="0" i="0" u="none" strike="noStrike" kern="1200" baseline="0" dirty="0" smtClean="0">
                          <a:solidFill>
                            <a:schemeClr val="dk1"/>
                          </a:solidFill>
                          <a:latin typeface="+mn-lt"/>
                          <a:ea typeface="+mn-ea"/>
                          <a:cs typeface="+mn-cs"/>
                        </a:rPr>
                        <a:t>Show your plan membership ID card each time you visit a health care provider. For each service you get, make sure that your doctors, hospitals, and other providers agree to treat you under the plan and accept the plan’s payment terms.</a:t>
                      </a:r>
                    </a:p>
                    <a:p>
                      <a:pPr marL="344488" marR="0" indent="-34448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n-US" sz="2000" b="0" i="0" u="none" strike="noStrike" kern="1200" baseline="0" dirty="0" smtClean="0">
                          <a:solidFill>
                            <a:schemeClr val="dk1"/>
                          </a:solidFill>
                          <a:latin typeface="+mn-lt"/>
                          <a:ea typeface="+mn-ea"/>
                          <a:cs typeface="+mn-cs"/>
                        </a:rPr>
                        <a:t>In an emergency, doctors, hospitals, and other providers must treat you.</a:t>
                      </a:r>
                      <a:endParaRPr lang="en-US" sz="2000" b="0" dirty="0" smtClean="0">
                        <a:solidFill>
                          <a:schemeClr val="tx1"/>
                        </a:solidFill>
                        <a:latin typeface="+mn-lt"/>
                      </a:endParaRPr>
                    </a:p>
                    <a:p>
                      <a:pPr marL="1587" lvl="1" indent="0" eaLnBrk="1" hangingPunct="1">
                        <a:spcBef>
                          <a:spcPct val="3000"/>
                        </a:spcBef>
                        <a:buFont typeface="Wingdings" pitchFamily="2" charset="2"/>
                        <a:buNone/>
                      </a:pPr>
                      <a:endParaRPr lang="en-US" sz="1900" b="0" dirty="0">
                        <a:solidFill>
                          <a:schemeClr val="tx1"/>
                        </a:solidFill>
                      </a:endParaRPr>
                    </a:p>
                  </a:txBody>
                  <a:tcPr marL="68580" marR="68580" marT="34290" marB="34290">
                    <a:solidFill>
                      <a:srgbClr val="E9EDF4"/>
                    </a:solidFill>
                  </a:tcPr>
                </a:tc>
                <a:extLst>
                  <a:ext uri="{0D108BD9-81ED-4DB2-BD59-A6C34878D82A}">
                    <a16:rowId xmlns:a16="http://schemas.microsoft.com/office/drawing/2014/main" xmlns="" val="10000"/>
                  </a:ext>
                </a:extLst>
              </a:tr>
            </a:tbl>
          </a:graphicData>
        </a:graphic>
      </p:graphicFrame>
      <p:sp>
        <p:nvSpPr>
          <p:cNvPr id="3" name="Date Placeholder 2"/>
          <p:cNvSpPr>
            <a:spLocks noGrp="1"/>
          </p:cNvSpPr>
          <p:nvPr>
            <p:ph type="dt" sz="half" idx="10"/>
          </p:nvPr>
        </p:nvSpPr>
        <p:spPr/>
        <p:txBody>
          <a:bodyPr/>
          <a:lstStyle/>
          <a:p>
            <a:r>
              <a:rPr lang="en-US" smtClean="0"/>
              <a:t>May 2017</a:t>
            </a:r>
            <a:endParaRPr lang="en-US" dirty="0"/>
          </a:p>
        </p:txBody>
      </p:sp>
      <p:sp>
        <p:nvSpPr>
          <p:cNvPr id="4" name="Footer Placeholder 3"/>
          <p:cNvSpPr>
            <a:spLocks noGrp="1"/>
          </p:cNvSpPr>
          <p:nvPr>
            <p:ph type="ftr" sz="quarter" idx="11"/>
          </p:nvPr>
        </p:nvSpPr>
        <p:spPr/>
        <p:txBody>
          <a:bodyPr/>
          <a:lstStyle/>
          <a:p>
            <a:r>
              <a:rPr lang="en-US" smtClean="0"/>
              <a:t>Medicare Advantage and Other Health Plans</a:t>
            </a:r>
            <a:endParaRPr lang="en-US" dirty="0"/>
          </a:p>
        </p:txBody>
      </p:sp>
      <p:sp>
        <p:nvSpPr>
          <p:cNvPr id="5" name="Slide Number Placeholder 4"/>
          <p:cNvSpPr>
            <a:spLocks noGrp="1"/>
          </p:cNvSpPr>
          <p:nvPr>
            <p:ph type="sldNum" sz="quarter" idx="12"/>
          </p:nvPr>
        </p:nvSpPr>
        <p:spPr/>
        <p:txBody>
          <a:bodyPr/>
          <a:lstStyle/>
          <a:p>
            <a:fld id="{D60A6685-DBF6-4C41-A0CC-AA9EA7A85A20}" type="slidenum">
              <a:rPr lang="en-US" smtClean="0"/>
              <a:t>23</a:t>
            </a:fld>
            <a:endParaRPr lang="en-US" dirty="0"/>
          </a:p>
        </p:txBody>
      </p:sp>
    </p:spTree>
    <p:extLst>
      <p:ext uri="{BB962C8B-B14F-4D97-AF65-F5344CB8AC3E}">
        <p14:creationId xmlns:p14="http://schemas.microsoft.com/office/powerpoint/2010/main" val="2022559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a:xfrm>
            <a:off x="0" y="-8785"/>
            <a:ext cx="9144000" cy="1011417"/>
          </a:xfrm>
        </p:spPr>
        <p:txBody>
          <a:bodyPr/>
          <a:lstStyle/>
          <a:p>
            <a:r>
              <a:rPr lang="en-US" dirty="0"/>
              <a:t>Medicare and Medical Savings </a:t>
            </a:r>
            <a:r>
              <a:rPr lang="en-US" dirty="0" smtClean="0"/>
              <a:t>Account Plans</a:t>
            </a:r>
            <a:endParaRPr lang="en-US" dirty="0"/>
          </a:p>
        </p:txBody>
      </p:sp>
      <p:sp>
        <p:nvSpPr>
          <p:cNvPr id="3" name="Content Placeholder 2"/>
          <p:cNvSpPr>
            <a:spLocks noGrp="1"/>
          </p:cNvSpPr>
          <p:nvPr>
            <p:ph idx="1"/>
          </p:nvPr>
        </p:nvSpPr>
        <p:spPr>
          <a:xfrm>
            <a:off x="628649" y="1130968"/>
            <a:ext cx="8126051" cy="5045995"/>
          </a:xfrm>
        </p:spPr>
        <p:txBody>
          <a:bodyPr/>
          <a:lstStyle/>
          <a:p>
            <a:pPr marL="342900" lvl="1" indent="-342900">
              <a:spcBef>
                <a:spcPts val="600"/>
              </a:spcBef>
              <a:buFont typeface="Wingdings" panose="05000000000000000000" pitchFamily="2" charset="2"/>
              <a:buChar char="§"/>
            </a:pPr>
            <a:r>
              <a:rPr lang="en-US" sz="3200" dirty="0" smtClean="0"/>
              <a:t>Combine a high-deductible </a:t>
            </a:r>
            <a:r>
              <a:rPr lang="en-US" sz="3200" dirty="0"/>
              <a:t>plan with a bank account</a:t>
            </a:r>
          </a:p>
          <a:p>
            <a:pPr marL="342900" lvl="1" indent="-342900">
              <a:spcBef>
                <a:spcPts val="600"/>
              </a:spcBef>
              <a:buFont typeface="Wingdings" panose="05000000000000000000" pitchFamily="2" charset="2"/>
              <a:buChar char="§"/>
            </a:pPr>
            <a:r>
              <a:rPr lang="en-US" sz="3200" dirty="0"/>
              <a:t>Medicare deposits money into account</a:t>
            </a:r>
          </a:p>
          <a:p>
            <a:pPr lvl="3" indent="-342900">
              <a:spcBef>
                <a:spcPts val="600"/>
              </a:spcBef>
              <a:buFont typeface="Arial" panose="020B0604020202020204" pitchFamily="34" charset="0"/>
              <a:buChar char="•"/>
            </a:pPr>
            <a:r>
              <a:rPr lang="en-US" sz="2800" dirty="0"/>
              <a:t>Use money to pay for health care </a:t>
            </a:r>
            <a:r>
              <a:rPr lang="en-US" sz="2800" dirty="0" smtClean="0"/>
              <a:t>services</a:t>
            </a:r>
          </a:p>
          <a:p>
            <a:pPr lvl="3" indent="-342900">
              <a:spcBef>
                <a:spcPts val="600"/>
              </a:spcBef>
              <a:buFont typeface="Arial" panose="020B0604020202020204" pitchFamily="34" charset="0"/>
              <a:buChar char="•"/>
            </a:pPr>
            <a:r>
              <a:rPr lang="en-US" sz="2800" dirty="0" smtClean="0"/>
              <a:t>No cost sharing once the deductible has been paid</a:t>
            </a:r>
            <a:endParaRPr lang="en-US" sz="2800" dirty="0"/>
          </a:p>
          <a:p>
            <a:pPr lvl="1"/>
            <a:endParaRPr lang="en-US" dirty="0" smtClean="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4" name="Footer Placeholder 3"/>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24</a:t>
            </a:fld>
            <a:endParaRPr lang="en-US" dirty="0"/>
          </a:p>
        </p:txBody>
      </p:sp>
    </p:spTree>
    <p:custDataLst>
      <p:tags r:id="rId1"/>
    </p:custDataLst>
    <p:extLst>
      <p:ext uri="{BB962C8B-B14F-4D97-AF65-F5344CB8AC3E}">
        <p14:creationId xmlns:p14="http://schemas.microsoft.com/office/powerpoint/2010/main" val="971544976"/>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lstStyle/>
          <a:p>
            <a:r>
              <a:rPr lang="en-US" dirty="0"/>
              <a:t>Medicare Advantage (MA) Plan </a:t>
            </a:r>
            <a:br>
              <a:rPr lang="en-US" dirty="0"/>
            </a:br>
            <a:r>
              <a:rPr lang="en-US" dirty="0"/>
              <a:t>Network Changes</a:t>
            </a:r>
          </a:p>
        </p:txBody>
      </p:sp>
      <p:sp>
        <p:nvSpPr>
          <p:cNvPr id="3" name="Content Placeholder 2"/>
          <p:cNvSpPr>
            <a:spLocks noGrp="1"/>
          </p:cNvSpPr>
          <p:nvPr>
            <p:ph idx="1"/>
          </p:nvPr>
        </p:nvSpPr>
        <p:spPr>
          <a:xfrm>
            <a:off x="628650" y="1171575"/>
            <a:ext cx="7886700" cy="5005388"/>
          </a:xfrm>
        </p:spPr>
        <p:txBody>
          <a:bodyPr>
            <a:normAutofit fontScale="92500" lnSpcReduction="10000"/>
          </a:bodyPr>
          <a:lstStyle/>
          <a:p>
            <a:pPr marL="336550" indent="-336550">
              <a:spcBef>
                <a:spcPts val="600"/>
              </a:spcBef>
            </a:pPr>
            <a:r>
              <a:rPr lang="en-US" dirty="0" smtClean="0"/>
              <a:t>Many types of MA Plans have provider networks</a:t>
            </a:r>
          </a:p>
          <a:p>
            <a:pPr marL="336550" indent="-336550">
              <a:spcBef>
                <a:spcPts val="600"/>
              </a:spcBef>
            </a:pPr>
            <a:r>
              <a:rPr lang="en-US" dirty="0" smtClean="0"/>
              <a:t>Plans may change networks at any time</a:t>
            </a:r>
          </a:p>
          <a:p>
            <a:pPr marL="577850" lvl="1" indent="-234950">
              <a:spcBef>
                <a:spcPts val="600"/>
              </a:spcBef>
            </a:pPr>
            <a:r>
              <a:rPr lang="en-US" dirty="0" smtClean="0"/>
              <a:t>Must protect you from interruptions in medical care </a:t>
            </a:r>
          </a:p>
          <a:p>
            <a:pPr marL="577850" lvl="1" indent="-234950">
              <a:spcBef>
                <a:spcPts val="600"/>
              </a:spcBef>
            </a:pPr>
            <a:r>
              <a:rPr lang="en-US" dirty="0" smtClean="0"/>
              <a:t>Must maintain adequate access to services </a:t>
            </a:r>
          </a:p>
          <a:p>
            <a:pPr marL="577850" lvl="1" indent="-234950">
              <a:spcBef>
                <a:spcPts val="600"/>
              </a:spcBef>
            </a:pPr>
            <a:r>
              <a:rPr lang="en-US" dirty="0" smtClean="0"/>
              <a:t>Must notify enrollees who see affected providers</a:t>
            </a:r>
          </a:p>
          <a:p>
            <a:pPr marL="850900" lvl="2" indent="-273050">
              <a:spcBef>
                <a:spcPts val="600"/>
              </a:spcBef>
            </a:pPr>
            <a:r>
              <a:rPr lang="en-US" dirty="0" smtClean="0"/>
              <a:t>At least 30 days prior to the provider’s contract termination </a:t>
            </a:r>
          </a:p>
          <a:p>
            <a:pPr marL="336550" indent="-336550">
              <a:spcBef>
                <a:spcPts val="600"/>
              </a:spcBef>
            </a:pPr>
            <a:r>
              <a:rPr lang="en-US" dirty="0" smtClean="0"/>
              <a:t>In most cases, network </a:t>
            </a:r>
            <a:r>
              <a:rPr lang="en-US" dirty="0"/>
              <a:t>changes aren’t a basis for a Special Enrollment Period </a:t>
            </a:r>
            <a:endParaRPr lang="en-US" dirty="0" smtClean="0"/>
          </a:p>
          <a:p>
            <a:pPr marL="571500" lvl="1" indent="-228600">
              <a:spcBef>
                <a:spcPts val="600"/>
              </a:spcBef>
            </a:pPr>
            <a:r>
              <a:rPr lang="en-US" dirty="0" smtClean="0"/>
              <a:t>CMS determines eligibility on a case-by-case basis</a:t>
            </a:r>
            <a:endParaRPr lang="en-US" dirty="0"/>
          </a:p>
        </p:txBody>
      </p:sp>
      <p:sp>
        <p:nvSpPr>
          <p:cNvPr id="4" name="Date Placeholder 3"/>
          <p:cNvSpPr>
            <a:spLocks noGrp="1"/>
          </p:cNvSpPr>
          <p:nvPr>
            <p:ph type="dt" sz="half" idx="10"/>
          </p:nvPr>
        </p:nvSpPr>
        <p:spPr/>
        <p:txBody>
          <a:bodyPr/>
          <a:lstStyle/>
          <a:p>
            <a:r>
              <a:rPr lang="en-US" smtClean="0"/>
              <a:t>May 2017</a:t>
            </a:r>
            <a:endParaRPr lang="en-US" dirty="0"/>
          </a:p>
        </p:txBody>
      </p:sp>
      <p:sp>
        <p:nvSpPr>
          <p:cNvPr id="5" name="Footer Placeholder 4"/>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25</a:t>
            </a:fld>
            <a:endParaRPr lang="en-US" dirty="0"/>
          </a:p>
        </p:txBody>
      </p:sp>
    </p:spTree>
    <p:extLst>
      <p:ext uri="{BB962C8B-B14F-4D97-AF65-F5344CB8AC3E}">
        <p14:creationId xmlns:p14="http://schemas.microsoft.com/office/powerpoint/2010/main" val="4989096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Check Your Knowledge—Question 1</a:t>
            </a:r>
          </a:p>
        </p:txBody>
      </p:sp>
      <p:sp>
        <p:nvSpPr>
          <p:cNvPr id="14" name="Content Placeholder 13"/>
          <p:cNvSpPr>
            <a:spLocks noGrp="1"/>
          </p:cNvSpPr>
          <p:nvPr>
            <p:ph sz="half" idx="1"/>
          </p:nvPr>
        </p:nvSpPr>
        <p:spPr>
          <a:xfrm>
            <a:off x="628650" y="1214104"/>
            <a:ext cx="3957864" cy="4962859"/>
          </a:xfrm>
        </p:spPr>
        <p:txBody>
          <a:bodyPr/>
          <a:lstStyle/>
          <a:p>
            <a:pPr marL="0" indent="0">
              <a:buNone/>
            </a:pPr>
            <a:r>
              <a:rPr lang="en-US" dirty="0"/>
              <a:t>Medicare </a:t>
            </a:r>
            <a:r>
              <a:rPr lang="en-US" dirty="0" smtClean="0"/>
              <a:t>Advantage (MA) Plans are </a:t>
            </a:r>
            <a:r>
              <a:rPr lang="en-US" dirty="0"/>
              <a:t>sometimes </a:t>
            </a:r>
            <a:r>
              <a:rPr lang="en-US" dirty="0" smtClean="0"/>
              <a:t>called</a:t>
            </a:r>
          </a:p>
          <a:p>
            <a:pPr marL="0" indent="0">
              <a:buNone/>
            </a:pPr>
            <a:endParaRPr lang="en-US" dirty="0"/>
          </a:p>
          <a:p>
            <a:pPr marL="463550" lvl="1" indent="-463550">
              <a:spcBef>
                <a:spcPts val="1200"/>
              </a:spcBef>
              <a:buFont typeface="+mj-lt"/>
              <a:buAutoNum type="alphaLcPeriod"/>
            </a:pPr>
            <a:r>
              <a:rPr lang="en-US" sz="3200" dirty="0"/>
              <a:t>Part A</a:t>
            </a:r>
          </a:p>
          <a:p>
            <a:pPr marL="463550" lvl="1" indent="-463550">
              <a:buFont typeface="+mj-lt"/>
              <a:buAutoNum type="alphaLcPeriod"/>
            </a:pPr>
            <a:r>
              <a:rPr lang="en-US" sz="3200" dirty="0"/>
              <a:t>Part B</a:t>
            </a:r>
          </a:p>
          <a:p>
            <a:pPr marL="463550" lvl="1" indent="-463550">
              <a:buFont typeface="+mj-lt"/>
              <a:buAutoNum type="alphaLcPeriod"/>
            </a:pPr>
            <a:r>
              <a:rPr lang="en-US" sz="3200" dirty="0"/>
              <a:t>Part C</a:t>
            </a:r>
          </a:p>
          <a:p>
            <a:pPr marL="463550" lvl="1" indent="-463550">
              <a:buFont typeface="+mj-lt"/>
              <a:buAutoNum type="alphaLcPeriod"/>
            </a:pPr>
            <a:r>
              <a:rPr lang="en-US" sz="3200" dirty="0"/>
              <a:t>Part </a:t>
            </a:r>
            <a:r>
              <a:rPr lang="en-US" sz="3200" dirty="0" smtClean="0"/>
              <a:t>D</a:t>
            </a:r>
          </a:p>
        </p:txBody>
      </p:sp>
      <p:sp>
        <p:nvSpPr>
          <p:cNvPr id="5" name="TextBox 4" descr="Correct Answer Indicator; Part C" title="Red Square"/>
          <p:cNvSpPr txBox="1"/>
          <p:nvPr/>
        </p:nvSpPr>
        <p:spPr>
          <a:xfrm>
            <a:off x="457199" y="4526879"/>
            <a:ext cx="2228851" cy="526383"/>
          </a:xfrm>
          <a:prstGeom prst="rect">
            <a:avLst/>
          </a:prstGeom>
          <a:noFill/>
          <a:ln w="31750">
            <a:solidFill>
              <a:srgbClr val="FF0000"/>
            </a:solidFill>
          </a:ln>
        </p:spPr>
        <p:txBody>
          <a:bodyPr wrap="square" rtlCol="0">
            <a:spAutoFit/>
          </a:bodyPr>
          <a:lstStyle/>
          <a:p>
            <a:endParaRPr lang="en-US" dirty="0"/>
          </a:p>
        </p:txBody>
      </p:sp>
      <p:sp>
        <p:nvSpPr>
          <p:cNvPr id="3" name="Date Placeholder 2"/>
          <p:cNvSpPr>
            <a:spLocks noGrp="1"/>
          </p:cNvSpPr>
          <p:nvPr>
            <p:ph type="dt" sz="half" idx="13"/>
          </p:nvPr>
        </p:nvSpPr>
        <p:spPr/>
        <p:txBody>
          <a:bodyPr/>
          <a:lstStyle/>
          <a:p>
            <a:r>
              <a:rPr lang="en-US" smtClean="0"/>
              <a:t>May 2017</a:t>
            </a:r>
            <a:endParaRPr lang="en-US" dirty="0"/>
          </a:p>
        </p:txBody>
      </p:sp>
      <p:sp>
        <p:nvSpPr>
          <p:cNvPr id="4" name="Footer Placeholder 3"/>
          <p:cNvSpPr>
            <a:spLocks noGrp="1"/>
          </p:cNvSpPr>
          <p:nvPr>
            <p:ph type="ftr" sz="quarter" idx="11"/>
          </p:nvPr>
        </p:nvSpPr>
        <p:spPr/>
        <p:txBody>
          <a:bodyPr/>
          <a:lstStyle/>
          <a:p>
            <a:r>
              <a:rPr lang="en-US" smtClean="0"/>
              <a:t>Medicare Advantage and Other Health Plans</a:t>
            </a:r>
            <a:endParaRPr lang="en-US" dirty="0"/>
          </a:p>
        </p:txBody>
      </p:sp>
      <p:sp>
        <p:nvSpPr>
          <p:cNvPr id="9" name="Slide Number Placeholder 8"/>
          <p:cNvSpPr>
            <a:spLocks noGrp="1"/>
          </p:cNvSpPr>
          <p:nvPr>
            <p:ph type="sldNum" sz="quarter" idx="12"/>
          </p:nvPr>
        </p:nvSpPr>
        <p:spPr/>
        <p:txBody>
          <a:bodyPr/>
          <a:lstStyle/>
          <a:p>
            <a:fld id="{D3B75908-2BC4-4CCC-BE4B-63652A0FD379}" type="slidenum">
              <a:rPr lang="en-US" smtClean="0"/>
              <a:t>26</a:t>
            </a:fld>
            <a:endParaRPr lang="en-US" dirty="0"/>
          </a:p>
        </p:txBody>
      </p:sp>
    </p:spTree>
    <p:extLst>
      <p:ext uri="{BB962C8B-B14F-4D97-AF65-F5344CB8AC3E}">
        <p14:creationId xmlns:p14="http://schemas.microsoft.com/office/powerpoint/2010/main" val="4052283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Check Your Knowledge—Question 2</a:t>
            </a:r>
          </a:p>
        </p:txBody>
      </p:sp>
      <p:sp>
        <p:nvSpPr>
          <p:cNvPr id="14" name="Content Placeholder 13"/>
          <p:cNvSpPr>
            <a:spLocks noGrp="1"/>
          </p:cNvSpPr>
          <p:nvPr>
            <p:ph sz="half" idx="1"/>
          </p:nvPr>
        </p:nvSpPr>
        <p:spPr>
          <a:xfrm>
            <a:off x="628650" y="1214104"/>
            <a:ext cx="3957864" cy="4962859"/>
          </a:xfrm>
        </p:spPr>
        <p:txBody>
          <a:bodyPr/>
          <a:lstStyle/>
          <a:p>
            <a:pPr marL="0" lvl="0" indent="0">
              <a:buNone/>
            </a:pPr>
            <a:r>
              <a:rPr lang="en-US" dirty="0">
                <a:solidFill>
                  <a:prstClr val="black"/>
                </a:solidFill>
              </a:rPr>
              <a:t>Most people enrolled in a Medicare Advantage </a:t>
            </a:r>
            <a:r>
              <a:rPr lang="en-US" dirty="0" smtClean="0">
                <a:solidFill>
                  <a:prstClr val="black"/>
                </a:solidFill>
              </a:rPr>
              <a:t>(MA) Plan will continue to pay a </a:t>
            </a:r>
            <a:r>
              <a:rPr lang="en-US" dirty="0">
                <a:solidFill>
                  <a:prstClr val="black"/>
                </a:solidFill>
              </a:rPr>
              <a:t>monthly Medicare </a:t>
            </a:r>
          </a:p>
          <a:p>
            <a:pPr marL="0" lvl="0" indent="0">
              <a:buNone/>
            </a:pPr>
            <a:r>
              <a:rPr lang="en-US" dirty="0">
                <a:solidFill>
                  <a:prstClr val="black"/>
                </a:solidFill>
              </a:rPr>
              <a:t>Part B premium. </a:t>
            </a:r>
            <a:endParaRPr lang="en-US" dirty="0" smtClean="0">
              <a:solidFill>
                <a:prstClr val="black"/>
              </a:solidFill>
            </a:endParaRPr>
          </a:p>
          <a:p>
            <a:pPr marL="0" lvl="0" indent="0">
              <a:buNone/>
            </a:pPr>
            <a:endParaRPr lang="en-US" dirty="0">
              <a:solidFill>
                <a:prstClr val="black"/>
              </a:solidFill>
            </a:endParaRPr>
          </a:p>
          <a:p>
            <a:pPr marL="341313" lvl="0" indent="-341313">
              <a:spcBef>
                <a:spcPts val="1200"/>
              </a:spcBef>
              <a:buFont typeface="+mj-lt"/>
              <a:buAutoNum type="alphaLcPeriod"/>
            </a:pPr>
            <a:r>
              <a:rPr lang="en-US" dirty="0">
                <a:solidFill>
                  <a:prstClr val="black"/>
                </a:solidFill>
              </a:rPr>
              <a:t> True</a:t>
            </a:r>
          </a:p>
          <a:p>
            <a:pPr marL="341313" lvl="0" indent="-341313">
              <a:buFont typeface="+mj-lt"/>
              <a:buAutoNum type="alphaLcPeriod"/>
            </a:pPr>
            <a:r>
              <a:rPr lang="en-US" dirty="0">
                <a:solidFill>
                  <a:prstClr val="black"/>
                </a:solidFill>
              </a:rPr>
              <a:t> False</a:t>
            </a:r>
          </a:p>
          <a:p>
            <a:pPr marL="0" indent="0">
              <a:buNone/>
            </a:pPr>
            <a:endParaRPr lang="en-US" dirty="0"/>
          </a:p>
        </p:txBody>
      </p:sp>
      <p:sp>
        <p:nvSpPr>
          <p:cNvPr id="11" name="TextBox 10" descr="Correct Answer Indicator; True" title="Red Square"/>
          <p:cNvSpPr txBox="1"/>
          <p:nvPr/>
        </p:nvSpPr>
        <p:spPr>
          <a:xfrm>
            <a:off x="457200" y="4963886"/>
            <a:ext cx="2400300" cy="508000"/>
          </a:xfrm>
          <a:prstGeom prst="rect">
            <a:avLst/>
          </a:prstGeom>
          <a:noFill/>
          <a:ln w="31750">
            <a:solidFill>
              <a:srgbClr val="FF0000"/>
            </a:solidFill>
          </a:ln>
        </p:spPr>
        <p:txBody>
          <a:bodyPr wrap="square" rtlCol="0">
            <a:spAutoFit/>
          </a:bodyPr>
          <a:lstStyle/>
          <a:p>
            <a:endParaRPr lang="en-US" dirty="0"/>
          </a:p>
        </p:txBody>
      </p:sp>
      <p:sp>
        <p:nvSpPr>
          <p:cNvPr id="3" name="Date Placeholder 2"/>
          <p:cNvSpPr>
            <a:spLocks noGrp="1"/>
          </p:cNvSpPr>
          <p:nvPr>
            <p:ph type="dt" sz="half" idx="13"/>
          </p:nvPr>
        </p:nvSpPr>
        <p:spPr/>
        <p:txBody>
          <a:bodyPr/>
          <a:lstStyle/>
          <a:p>
            <a:r>
              <a:rPr lang="en-US" smtClean="0"/>
              <a:t>May 2017</a:t>
            </a:r>
            <a:endParaRPr lang="en-US" dirty="0"/>
          </a:p>
        </p:txBody>
      </p:sp>
      <p:sp>
        <p:nvSpPr>
          <p:cNvPr id="4" name="Footer Placeholder 3"/>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3B75908-2BC4-4CCC-BE4B-63652A0FD379}" type="slidenum">
              <a:rPr lang="en-US" smtClean="0"/>
              <a:t>27</a:t>
            </a:fld>
            <a:endParaRPr lang="en-US" dirty="0"/>
          </a:p>
        </p:txBody>
      </p:sp>
    </p:spTree>
    <p:extLst>
      <p:ext uri="{BB962C8B-B14F-4D97-AF65-F5344CB8AC3E}">
        <p14:creationId xmlns:p14="http://schemas.microsoft.com/office/powerpoint/2010/main" val="641978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Title 1"/>
          <p:cNvSpPr>
            <a:spLocks noGrp="1"/>
          </p:cNvSpPr>
          <p:nvPr>
            <p:ph type="title"/>
          </p:nvPr>
        </p:nvSpPr>
        <p:spPr/>
        <p:txBody>
          <a:bodyPr/>
          <a:lstStyle/>
          <a:p>
            <a:r>
              <a:rPr lang="en-US" dirty="0">
                <a:latin typeface="+mn-lt"/>
              </a:rPr>
              <a:t>Lesson 2—Other Medicare Health Plans</a:t>
            </a:r>
          </a:p>
        </p:txBody>
      </p:sp>
      <p:sp>
        <p:nvSpPr>
          <p:cNvPr id="10242" name="Content Placeholder 2"/>
          <p:cNvSpPr>
            <a:spLocks noGrp="1"/>
          </p:cNvSpPr>
          <p:nvPr>
            <p:ph idx="1"/>
          </p:nvPr>
        </p:nvSpPr>
        <p:spPr/>
        <p:txBody>
          <a:bodyPr/>
          <a:lstStyle/>
          <a:p>
            <a:pPr marL="336550" indent="-336550">
              <a:spcBef>
                <a:spcPts val="600"/>
              </a:spcBef>
            </a:pPr>
            <a:r>
              <a:rPr lang="en-US" dirty="0" smtClean="0"/>
              <a:t>Medicare Cost Plans</a:t>
            </a:r>
          </a:p>
          <a:p>
            <a:pPr marL="336550" indent="-336550">
              <a:spcBef>
                <a:spcPts val="600"/>
              </a:spcBef>
            </a:pPr>
            <a:r>
              <a:rPr lang="en-US" dirty="0" smtClean="0"/>
              <a:t>Medicare Innovation Projects (demonstrations and pilot programs)</a:t>
            </a:r>
          </a:p>
          <a:p>
            <a:pPr marL="336550" indent="-336550">
              <a:spcBef>
                <a:spcPts val="600"/>
              </a:spcBef>
            </a:pPr>
            <a:r>
              <a:rPr lang="en-US" dirty="0" smtClean="0"/>
              <a:t>Programs of All-inclusive Care for the Elderly</a:t>
            </a:r>
          </a:p>
          <a:p>
            <a:pPr lvl="1"/>
            <a:endParaRPr lang="en-US" dirty="0"/>
          </a:p>
        </p:txBody>
      </p:sp>
      <p:sp>
        <p:nvSpPr>
          <p:cNvPr id="6" name="Footer Placeholder 5"/>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3B75908-2BC4-4CCC-BE4B-63652A0FD379}" type="slidenum">
              <a:rPr lang="en-US" smtClean="0"/>
              <a:t>28</a:t>
            </a:fld>
            <a:endParaRPr lang="en-US" dirty="0"/>
          </a:p>
        </p:txBody>
      </p:sp>
      <p:sp>
        <p:nvSpPr>
          <p:cNvPr id="4" name="Date Placeholder 3"/>
          <p:cNvSpPr>
            <a:spLocks noGrp="1"/>
          </p:cNvSpPr>
          <p:nvPr>
            <p:ph type="dt" sz="half" idx="13"/>
          </p:nvPr>
        </p:nvSpPr>
        <p:spPr/>
        <p:txBody>
          <a:bodyPr/>
          <a:lstStyle/>
          <a:p>
            <a:r>
              <a:rPr lang="en-US" smtClean="0"/>
              <a:t>May 2017</a:t>
            </a:r>
            <a:endParaRPr lang="en-US" dirty="0"/>
          </a:p>
        </p:txBody>
      </p:sp>
    </p:spTree>
    <p:custDataLst>
      <p:tags r:id="rId1"/>
    </p:custDataLst>
    <p:extLst>
      <p:ext uri="{BB962C8B-B14F-4D97-AF65-F5344CB8AC3E}">
        <p14:creationId xmlns:p14="http://schemas.microsoft.com/office/powerpoint/2010/main" val="21678282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a:xfrm>
            <a:off x="0" y="-8785"/>
            <a:ext cx="9144000" cy="1011417"/>
          </a:xfrm>
        </p:spPr>
        <p:txBody>
          <a:bodyPr/>
          <a:lstStyle/>
          <a:p>
            <a:r>
              <a:rPr lang="en-US" dirty="0"/>
              <a:t>Other Medicare Health Plans</a:t>
            </a:r>
          </a:p>
        </p:txBody>
      </p:sp>
      <p:sp>
        <p:nvSpPr>
          <p:cNvPr id="61442" name="Rectangle 3"/>
          <p:cNvSpPr>
            <a:spLocks noGrp="1" noChangeArrowheads="1"/>
          </p:cNvSpPr>
          <p:nvPr>
            <p:ph idx="1"/>
          </p:nvPr>
        </p:nvSpPr>
        <p:spPr/>
        <p:txBody>
          <a:bodyPr/>
          <a:lstStyle/>
          <a:p>
            <a:pPr marL="336550" indent="-336550">
              <a:spcBef>
                <a:spcPts val="600"/>
              </a:spcBef>
            </a:pPr>
            <a:r>
              <a:rPr lang="en-US" dirty="0" smtClean="0"/>
              <a:t>Other types of Medicare health plans that provide health care coverage aren’t part of Medicare Advantage</a:t>
            </a:r>
          </a:p>
          <a:p>
            <a:pPr marL="577850" lvl="1" indent="-282575">
              <a:spcBef>
                <a:spcPts val="600"/>
              </a:spcBef>
            </a:pPr>
            <a:r>
              <a:rPr lang="en-US" dirty="0" smtClean="0"/>
              <a:t>But are still part of Medicare</a:t>
            </a:r>
          </a:p>
          <a:p>
            <a:pPr marL="577850" lvl="1" indent="-282575">
              <a:spcBef>
                <a:spcPts val="600"/>
              </a:spcBef>
            </a:pPr>
            <a:r>
              <a:rPr lang="en-US" dirty="0" smtClean="0"/>
              <a:t>Some provide Part A and/or Part B coverage </a:t>
            </a:r>
          </a:p>
          <a:p>
            <a:pPr marL="577850" lvl="1" indent="-282575">
              <a:spcBef>
                <a:spcPts val="600"/>
              </a:spcBef>
            </a:pPr>
            <a:r>
              <a:rPr lang="en-US" dirty="0" smtClean="0"/>
              <a:t>Some provide Medicare prescription drug coverage </a:t>
            </a:r>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29</a:t>
            </a:fld>
            <a:endParaRPr lang="en-US" dirty="0"/>
          </a:p>
        </p:txBody>
      </p:sp>
    </p:spTree>
    <p:custDataLst>
      <p:tags r:id="rId1"/>
    </p:custDataLst>
    <p:extLst>
      <p:ext uri="{BB962C8B-B14F-4D97-AF65-F5344CB8AC3E}">
        <p14:creationId xmlns:p14="http://schemas.microsoft.com/office/powerpoint/2010/main" val="237604675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latin typeface="+mn-lt"/>
              </a:rPr>
              <a:t>Session Objectives</a:t>
            </a:r>
          </a:p>
        </p:txBody>
      </p:sp>
      <p:sp>
        <p:nvSpPr>
          <p:cNvPr id="3" name="Content Placeholder 2"/>
          <p:cNvSpPr>
            <a:spLocks noGrp="1"/>
          </p:cNvSpPr>
          <p:nvPr>
            <p:ph idx="1"/>
          </p:nvPr>
        </p:nvSpPr>
        <p:spPr>
          <a:xfrm>
            <a:off x="628650" y="1139825"/>
            <a:ext cx="7886700" cy="4351338"/>
          </a:xfrm>
        </p:spPr>
        <p:txBody>
          <a:bodyPr>
            <a:normAutofit fontScale="85000" lnSpcReduction="20000"/>
          </a:bodyPr>
          <a:lstStyle/>
          <a:p>
            <a:pPr marL="341313" indent="-341313">
              <a:lnSpc>
                <a:spcPct val="120000"/>
              </a:lnSpc>
              <a:spcBef>
                <a:spcPts val="600"/>
              </a:spcBef>
            </a:pPr>
            <a:r>
              <a:rPr lang="en-US" dirty="0" smtClean="0"/>
              <a:t>This session should help you </a:t>
            </a:r>
          </a:p>
          <a:p>
            <a:pPr marL="739775" lvl="1" indent="-339725">
              <a:lnSpc>
                <a:spcPct val="120000"/>
              </a:lnSpc>
              <a:spcBef>
                <a:spcPts val="600"/>
              </a:spcBef>
            </a:pPr>
            <a:r>
              <a:rPr lang="en-US" dirty="0" smtClean="0"/>
              <a:t>Define Medicare Advantage (MA) Plans</a:t>
            </a:r>
          </a:p>
          <a:p>
            <a:pPr marL="739775" lvl="1" indent="-339725">
              <a:lnSpc>
                <a:spcPct val="120000"/>
              </a:lnSpc>
              <a:spcBef>
                <a:spcPts val="600"/>
              </a:spcBef>
            </a:pPr>
            <a:r>
              <a:rPr lang="en-US" dirty="0" smtClean="0"/>
              <a:t>Describe how MA Plans work </a:t>
            </a:r>
          </a:p>
          <a:p>
            <a:pPr marL="739775" lvl="1" indent="-339725">
              <a:lnSpc>
                <a:spcPct val="120000"/>
              </a:lnSpc>
              <a:spcBef>
                <a:spcPts val="600"/>
              </a:spcBef>
            </a:pPr>
            <a:r>
              <a:rPr lang="en-US" dirty="0" smtClean="0"/>
              <a:t>Explain eligibility requirements and enrollment</a:t>
            </a:r>
          </a:p>
          <a:p>
            <a:pPr marL="739775" lvl="1" indent="-339725">
              <a:lnSpc>
                <a:spcPct val="120000"/>
              </a:lnSpc>
              <a:spcBef>
                <a:spcPts val="600"/>
              </a:spcBef>
            </a:pPr>
            <a:r>
              <a:rPr lang="en-US" dirty="0" smtClean="0"/>
              <a:t>Recognize types of MA Plans</a:t>
            </a:r>
          </a:p>
          <a:p>
            <a:pPr marL="739775" lvl="1" indent="-339725">
              <a:lnSpc>
                <a:spcPct val="120000"/>
              </a:lnSpc>
              <a:spcBef>
                <a:spcPts val="600"/>
              </a:spcBef>
            </a:pPr>
            <a:r>
              <a:rPr lang="en-US" dirty="0" smtClean="0"/>
              <a:t>Identify other Medicare health plans</a:t>
            </a:r>
          </a:p>
          <a:p>
            <a:pPr marL="739775" lvl="1" indent="-339725">
              <a:lnSpc>
                <a:spcPct val="120000"/>
              </a:lnSpc>
              <a:spcBef>
                <a:spcPts val="600"/>
              </a:spcBef>
            </a:pPr>
            <a:r>
              <a:rPr lang="en-US" dirty="0" smtClean="0"/>
              <a:t>Explain rights, protections, and appeals</a:t>
            </a:r>
          </a:p>
          <a:p>
            <a:pPr marL="739775" lvl="1" indent="-339725">
              <a:lnSpc>
                <a:spcPct val="120000"/>
              </a:lnSpc>
              <a:spcBef>
                <a:spcPts val="600"/>
              </a:spcBef>
            </a:pPr>
            <a:r>
              <a:rPr lang="en-US" dirty="0" smtClean="0"/>
              <a:t>Summarize the Medicare Marketing Guidelines—know the rules for gifts, rewards and incentives, educational and promotional activities, and agents and brokers </a:t>
            </a:r>
            <a:endParaRPr lang="en-US" dirty="0"/>
          </a:p>
        </p:txBody>
      </p:sp>
      <p:sp>
        <p:nvSpPr>
          <p:cNvPr id="5" name="Date Placeholder 4"/>
          <p:cNvSpPr>
            <a:spLocks noGrp="1"/>
          </p:cNvSpPr>
          <p:nvPr>
            <p:ph type="dt" sz="half" idx="13"/>
          </p:nvPr>
        </p:nvSpPr>
        <p:spPr/>
        <p:txBody>
          <a:bodyPr/>
          <a:lstStyle/>
          <a:p>
            <a:r>
              <a:rPr lang="en-US" smtClean="0"/>
              <a:t>May 2017</a:t>
            </a:r>
            <a:endParaRPr lang="en-US" dirty="0"/>
          </a:p>
        </p:txBody>
      </p:sp>
      <p:sp>
        <p:nvSpPr>
          <p:cNvPr id="6" name="Footer Placeholder 5"/>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3B75908-2BC4-4CCC-BE4B-63652A0FD379}" type="slidenum">
              <a:rPr lang="en-US" smtClean="0"/>
              <a:t>3</a:t>
            </a:fld>
            <a:endParaRPr lang="en-US" dirty="0"/>
          </a:p>
        </p:txBody>
      </p:sp>
    </p:spTree>
    <p:extLst>
      <p:ext uri="{BB962C8B-B14F-4D97-AF65-F5344CB8AC3E}">
        <p14:creationId xmlns:p14="http://schemas.microsoft.com/office/powerpoint/2010/main" val="13058695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ChangeArrowheads="1"/>
          </p:cNvSpPr>
          <p:nvPr>
            <p:ph type="title"/>
          </p:nvPr>
        </p:nvSpPr>
        <p:spPr>
          <a:xfrm>
            <a:off x="0" y="-8785"/>
            <a:ext cx="9144000" cy="1011417"/>
          </a:xfrm>
        </p:spPr>
        <p:txBody>
          <a:bodyPr/>
          <a:lstStyle/>
          <a:p>
            <a:r>
              <a:rPr lang="en-US" dirty="0"/>
              <a:t>Medicare Cost Plans</a:t>
            </a:r>
          </a:p>
        </p:txBody>
      </p:sp>
      <p:sp>
        <p:nvSpPr>
          <p:cNvPr id="63490" name="Rectangle 3"/>
          <p:cNvSpPr>
            <a:spLocks noGrp="1" noChangeArrowheads="1"/>
          </p:cNvSpPr>
          <p:nvPr>
            <p:ph idx="1"/>
          </p:nvPr>
        </p:nvSpPr>
        <p:spPr>
          <a:xfrm>
            <a:off x="628649" y="1171576"/>
            <a:ext cx="8201026" cy="5030914"/>
          </a:xfrm>
        </p:spPr>
        <p:txBody>
          <a:bodyPr>
            <a:normAutofit fontScale="92500" lnSpcReduction="20000"/>
          </a:bodyPr>
          <a:lstStyle/>
          <a:p>
            <a:pPr marL="336550" indent="-336550">
              <a:spcBef>
                <a:spcPts val="600"/>
              </a:spcBef>
            </a:pPr>
            <a:r>
              <a:rPr lang="en-US" dirty="0" smtClean="0"/>
              <a:t>Available in limited areas</a:t>
            </a:r>
          </a:p>
          <a:p>
            <a:pPr marL="336550" indent="-336550">
              <a:spcBef>
                <a:spcPts val="600"/>
              </a:spcBef>
            </a:pPr>
            <a:r>
              <a:rPr lang="en-US" dirty="0" smtClean="0"/>
              <a:t>Must have Medicare Part B to join</a:t>
            </a:r>
          </a:p>
          <a:p>
            <a:pPr marL="336550" indent="-336550">
              <a:spcBef>
                <a:spcPts val="600"/>
              </a:spcBef>
            </a:pPr>
            <a:r>
              <a:rPr lang="en-US" dirty="0" smtClean="0"/>
              <a:t>Can see a non-network provider</a:t>
            </a:r>
          </a:p>
          <a:p>
            <a:pPr marL="577850" lvl="1" indent="-241300">
              <a:spcBef>
                <a:spcPts val="600"/>
              </a:spcBef>
            </a:pPr>
            <a:r>
              <a:rPr lang="en-US" sz="3000" dirty="0" smtClean="0"/>
              <a:t>Services covered under Original Medicare</a:t>
            </a:r>
          </a:p>
          <a:p>
            <a:pPr marL="857250" lvl="2" indent="-241300">
              <a:spcBef>
                <a:spcPts val="600"/>
              </a:spcBef>
            </a:pPr>
            <a:r>
              <a:rPr lang="en-US" sz="3000" dirty="0" smtClean="0"/>
              <a:t>With Part A and Part B cost sharing</a:t>
            </a:r>
          </a:p>
          <a:p>
            <a:pPr marL="336550" indent="-336550">
              <a:spcBef>
                <a:spcPts val="600"/>
              </a:spcBef>
            </a:pPr>
            <a:r>
              <a:rPr lang="en-US" dirty="0"/>
              <a:t>Join anytime new members are being accepted</a:t>
            </a:r>
          </a:p>
          <a:p>
            <a:pPr marL="336550" indent="-336550">
              <a:spcBef>
                <a:spcPts val="600"/>
              </a:spcBef>
            </a:pPr>
            <a:r>
              <a:rPr lang="en-US" dirty="0"/>
              <a:t>Leave anytime and return to Original Medicare</a:t>
            </a:r>
          </a:p>
          <a:p>
            <a:pPr marL="336550" indent="-336550">
              <a:spcBef>
                <a:spcPts val="600"/>
              </a:spcBef>
            </a:pPr>
            <a:r>
              <a:rPr lang="en-US" dirty="0"/>
              <a:t>Get Medicare prescription drug coverage </a:t>
            </a:r>
          </a:p>
          <a:p>
            <a:pPr marL="577850" lvl="1" indent="-234950">
              <a:spcBef>
                <a:spcPts val="600"/>
              </a:spcBef>
            </a:pPr>
            <a:r>
              <a:rPr lang="en-US" sz="3000" dirty="0"/>
              <a:t>From the plan (if offered)</a:t>
            </a:r>
          </a:p>
          <a:p>
            <a:pPr marL="577850" lvl="1" indent="-234950">
              <a:spcBef>
                <a:spcPts val="600"/>
              </a:spcBef>
            </a:pPr>
            <a:r>
              <a:rPr lang="en-US" sz="3000" dirty="0"/>
              <a:t>Join a separate Medicare Prescription Drug </a:t>
            </a:r>
            <a:r>
              <a:rPr lang="en-US" sz="3000" dirty="0" smtClean="0"/>
              <a:t>Plan (Part D)</a:t>
            </a:r>
            <a:endParaRPr lang="en-US" sz="3000" dirty="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30</a:t>
            </a:fld>
            <a:endParaRPr lang="en-US" dirty="0"/>
          </a:p>
        </p:txBody>
      </p:sp>
    </p:spTree>
    <p:custDataLst>
      <p:tags r:id="rId1"/>
    </p:custDataLst>
    <p:extLst>
      <p:ext uri="{BB962C8B-B14F-4D97-AF65-F5344CB8AC3E}">
        <p14:creationId xmlns:p14="http://schemas.microsoft.com/office/powerpoint/2010/main" val="2238430224"/>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a:xfrm>
            <a:off x="0" y="-8785"/>
            <a:ext cx="9144000" cy="1011417"/>
          </a:xfrm>
        </p:spPr>
        <p:txBody>
          <a:bodyPr/>
          <a:lstStyle/>
          <a:p>
            <a:r>
              <a:rPr lang="en-US" dirty="0"/>
              <a:t>Innovation Projects and Pilot Programs</a:t>
            </a:r>
          </a:p>
        </p:txBody>
      </p:sp>
      <p:sp>
        <p:nvSpPr>
          <p:cNvPr id="65538" name="Rectangle 3"/>
          <p:cNvSpPr>
            <a:spLocks noGrp="1" noChangeArrowheads="1"/>
          </p:cNvSpPr>
          <p:nvPr>
            <p:ph idx="1"/>
          </p:nvPr>
        </p:nvSpPr>
        <p:spPr>
          <a:xfrm>
            <a:off x="628650" y="1171074"/>
            <a:ext cx="7886700" cy="5286876"/>
          </a:xfrm>
        </p:spPr>
        <p:txBody>
          <a:bodyPr>
            <a:normAutofit lnSpcReduction="10000"/>
          </a:bodyPr>
          <a:lstStyle/>
          <a:p>
            <a:pPr marL="336550" indent="-336550">
              <a:spcBef>
                <a:spcPts val="600"/>
              </a:spcBef>
            </a:pPr>
            <a:r>
              <a:rPr lang="en-US" sz="3000" dirty="0" smtClean="0"/>
              <a:t>Special projects that test improvements in</a:t>
            </a:r>
          </a:p>
          <a:p>
            <a:pPr marL="577850" lvl="1" indent="-241300">
              <a:spcBef>
                <a:spcPts val="600"/>
              </a:spcBef>
            </a:pPr>
            <a:r>
              <a:rPr lang="en-US" dirty="0" smtClean="0"/>
              <a:t>Medicare coverage</a:t>
            </a:r>
          </a:p>
          <a:p>
            <a:pPr marL="577850" lvl="1" indent="-241300">
              <a:spcBef>
                <a:spcPts val="600"/>
              </a:spcBef>
            </a:pPr>
            <a:r>
              <a:rPr lang="en-US" dirty="0" smtClean="0"/>
              <a:t>Payment</a:t>
            </a:r>
          </a:p>
          <a:p>
            <a:pPr marL="577850" lvl="1" indent="-241300">
              <a:spcBef>
                <a:spcPts val="600"/>
              </a:spcBef>
            </a:pPr>
            <a:r>
              <a:rPr lang="en-US" dirty="0" smtClean="0"/>
              <a:t>Quality of care</a:t>
            </a:r>
          </a:p>
          <a:p>
            <a:pPr marL="336550" indent="-336550">
              <a:spcBef>
                <a:spcPts val="600"/>
              </a:spcBef>
            </a:pPr>
            <a:r>
              <a:rPr lang="en-US" sz="3000" dirty="0"/>
              <a:t>Eligibility usually limited</a:t>
            </a:r>
          </a:p>
          <a:p>
            <a:pPr marL="577850" lvl="1" indent="-241300">
              <a:spcBef>
                <a:spcPts val="600"/>
              </a:spcBef>
            </a:pPr>
            <a:r>
              <a:rPr lang="en-US" dirty="0"/>
              <a:t>Specific group of people or specific area of country</a:t>
            </a:r>
          </a:p>
          <a:p>
            <a:pPr marL="336550" indent="-336550">
              <a:spcBef>
                <a:spcPts val="600"/>
              </a:spcBef>
            </a:pPr>
            <a:r>
              <a:rPr lang="en-US" sz="3000" dirty="0"/>
              <a:t>Examples of how they help shape Medicare</a:t>
            </a:r>
          </a:p>
          <a:p>
            <a:pPr marL="577850" lvl="1" indent="-241300">
              <a:spcBef>
                <a:spcPts val="600"/>
              </a:spcBef>
            </a:pPr>
            <a:r>
              <a:rPr lang="en-US" dirty="0" smtClean="0"/>
              <a:t>Medicare Advantage (MA) Plan </a:t>
            </a:r>
            <a:r>
              <a:rPr lang="en-US" dirty="0"/>
              <a:t>for End-Stage Renal Disease </a:t>
            </a:r>
            <a:r>
              <a:rPr lang="en-US" dirty="0" smtClean="0"/>
              <a:t>(ESRD) patients</a:t>
            </a:r>
            <a:endParaRPr lang="en-US" dirty="0"/>
          </a:p>
          <a:p>
            <a:pPr marL="577850" lvl="1" indent="-241300">
              <a:spcBef>
                <a:spcPts val="600"/>
              </a:spcBef>
            </a:pPr>
            <a:r>
              <a:rPr lang="en-US" dirty="0"/>
              <a:t>New Medicare preventive services</a:t>
            </a:r>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31</a:t>
            </a:fld>
            <a:endParaRPr lang="en-US" dirty="0"/>
          </a:p>
        </p:txBody>
      </p:sp>
    </p:spTree>
    <p:custDataLst>
      <p:tags r:id="rId1"/>
    </p:custDataLst>
    <p:extLst>
      <p:ext uri="{BB962C8B-B14F-4D97-AF65-F5344CB8AC3E}">
        <p14:creationId xmlns:p14="http://schemas.microsoft.com/office/powerpoint/2010/main" val="2517676537"/>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0" y="-8785"/>
            <a:ext cx="9144000" cy="1011417"/>
          </a:xfrm>
        </p:spPr>
        <p:txBody>
          <a:bodyPr/>
          <a:lstStyle/>
          <a:p>
            <a:r>
              <a:rPr lang="en-US" dirty="0"/>
              <a:t>Program of All-inclusive Care </a:t>
            </a:r>
            <a:br>
              <a:rPr lang="en-US" dirty="0"/>
            </a:br>
            <a:r>
              <a:rPr lang="en-US" dirty="0"/>
              <a:t>for the Elderly (PACE) Plans</a:t>
            </a:r>
          </a:p>
        </p:txBody>
      </p:sp>
      <p:sp>
        <p:nvSpPr>
          <p:cNvPr id="67586" name="Rectangle 3"/>
          <p:cNvSpPr>
            <a:spLocks noGrp="1" noChangeArrowheads="1"/>
          </p:cNvSpPr>
          <p:nvPr>
            <p:ph idx="1"/>
          </p:nvPr>
        </p:nvSpPr>
        <p:spPr/>
        <p:txBody>
          <a:bodyPr>
            <a:normAutofit/>
          </a:bodyPr>
          <a:lstStyle/>
          <a:p>
            <a:pPr marL="336550" indent="-336550">
              <a:spcBef>
                <a:spcPts val="600"/>
              </a:spcBef>
            </a:pPr>
            <a:r>
              <a:rPr lang="en-US" dirty="0"/>
              <a:t>Is a Medicare and Medicaid </a:t>
            </a:r>
            <a:r>
              <a:rPr lang="en-US" dirty="0" smtClean="0"/>
              <a:t>Program</a:t>
            </a:r>
            <a:endParaRPr lang="en-US" dirty="0"/>
          </a:p>
          <a:p>
            <a:pPr marL="336550" indent="-336550">
              <a:spcBef>
                <a:spcPts val="600"/>
              </a:spcBef>
            </a:pPr>
            <a:r>
              <a:rPr lang="en-US" dirty="0" smtClean="0"/>
              <a:t>Combines services for frail, elderly people</a:t>
            </a:r>
          </a:p>
          <a:p>
            <a:pPr marL="577850" lvl="1" indent="-241300">
              <a:spcBef>
                <a:spcPts val="600"/>
              </a:spcBef>
            </a:pPr>
            <a:r>
              <a:rPr lang="en-US" dirty="0" smtClean="0"/>
              <a:t>Medical, social, and long-term care services</a:t>
            </a:r>
          </a:p>
          <a:p>
            <a:pPr marL="577850" lvl="1" indent="-241300">
              <a:spcBef>
                <a:spcPts val="600"/>
              </a:spcBef>
            </a:pPr>
            <a:r>
              <a:rPr lang="en-US" dirty="0" smtClean="0"/>
              <a:t>Includes prescription drug coverage</a:t>
            </a:r>
          </a:p>
          <a:p>
            <a:pPr marL="336550" indent="-336550">
              <a:spcBef>
                <a:spcPts val="600"/>
              </a:spcBef>
            </a:pPr>
            <a:r>
              <a:rPr lang="en-US" dirty="0" smtClean="0"/>
              <a:t>Alternative to nursing </a:t>
            </a:r>
            <a:r>
              <a:rPr lang="en-US" dirty="0"/>
              <a:t>home care</a:t>
            </a:r>
          </a:p>
          <a:p>
            <a:pPr marL="336550" indent="-336550">
              <a:spcBef>
                <a:spcPts val="600"/>
              </a:spcBef>
            </a:pPr>
            <a:r>
              <a:rPr lang="en-US" dirty="0" smtClean="0"/>
              <a:t>Only in </a:t>
            </a:r>
            <a:r>
              <a:rPr lang="en-US" dirty="0"/>
              <a:t>states that offer it under Medicaid</a:t>
            </a:r>
          </a:p>
          <a:p>
            <a:pPr marL="336550" indent="-336550">
              <a:spcBef>
                <a:spcPts val="600"/>
              </a:spcBef>
            </a:pPr>
            <a:r>
              <a:rPr lang="en-US" dirty="0" smtClean="0"/>
              <a:t>Qualifications vary </a:t>
            </a:r>
            <a:r>
              <a:rPr lang="en-US" dirty="0"/>
              <a:t>from state to </a:t>
            </a:r>
            <a:r>
              <a:rPr lang="en-US" dirty="0" smtClean="0"/>
              <a:t>state </a:t>
            </a:r>
          </a:p>
          <a:p>
            <a:pPr marL="538956" lvl="1" indent="-336550">
              <a:spcBef>
                <a:spcPts val="600"/>
              </a:spcBef>
            </a:pPr>
            <a:r>
              <a:rPr lang="en-US" dirty="0" smtClean="0"/>
              <a:t>Contact state Medical Assistance (Medicaid) office for information</a:t>
            </a:r>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32</a:t>
            </a:fld>
            <a:endParaRPr lang="en-US" dirty="0"/>
          </a:p>
        </p:txBody>
      </p:sp>
    </p:spTree>
    <p:custDataLst>
      <p:tags r:id="rId1"/>
    </p:custDataLst>
    <p:extLst>
      <p:ext uri="{BB962C8B-B14F-4D97-AF65-F5344CB8AC3E}">
        <p14:creationId xmlns:p14="http://schemas.microsoft.com/office/powerpoint/2010/main" val="1216074197"/>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latin typeface="+mn-lt"/>
              </a:rPr>
              <a:t>Check Your Knowledge—Question 3</a:t>
            </a:r>
          </a:p>
        </p:txBody>
      </p:sp>
      <p:sp>
        <p:nvSpPr>
          <p:cNvPr id="14" name="Content Placeholder 13"/>
          <p:cNvSpPr>
            <a:spLocks noGrp="1"/>
          </p:cNvSpPr>
          <p:nvPr>
            <p:ph sz="half" idx="1"/>
          </p:nvPr>
        </p:nvSpPr>
        <p:spPr>
          <a:xfrm>
            <a:off x="628650" y="1214104"/>
            <a:ext cx="3943350" cy="4962859"/>
          </a:xfrm>
        </p:spPr>
        <p:txBody>
          <a:bodyPr/>
          <a:lstStyle/>
          <a:p>
            <a:pPr marL="0" indent="-347472">
              <a:spcBef>
                <a:spcPts val="600"/>
              </a:spcBef>
              <a:buNone/>
            </a:pPr>
            <a:r>
              <a:rPr lang="en-US" dirty="0"/>
              <a:t>Programs of </a:t>
            </a:r>
            <a:r>
              <a:rPr lang="en-US" dirty="0" smtClean="0"/>
              <a:t>All-inclusive Care </a:t>
            </a:r>
            <a:r>
              <a:rPr lang="en-US" dirty="0"/>
              <a:t>for the Elderly (</a:t>
            </a:r>
            <a:r>
              <a:rPr lang="en-US" dirty="0" smtClean="0"/>
              <a:t>PACE) isn’t a </a:t>
            </a:r>
            <a:r>
              <a:rPr lang="en-US" dirty="0"/>
              <a:t>type of </a:t>
            </a:r>
            <a:r>
              <a:rPr lang="en-US" dirty="0" smtClean="0"/>
              <a:t>Medicare Advantage </a:t>
            </a:r>
            <a:r>
              <a:rPr lang="en-US" dirty="0"/>
              <a:t>Plan</a:t>
            </a:r>
            <a:r>
              <a:rPr lang="en-US" dirty="0" smtClean="0"/>
              <a:t>.</a:t>
            </a:r>
          </a:p>
          <a:p>
            <a:pPr marL="0" indent="-347472">
              <a:spcBef>
                <a:spcPts val="600"/>
              </a:spcBef>
              <a:buNone/>
            </a:pPr>
            <a:r>
              <a:rPr lang="en-US" dirty="0" smtClean="0"/>
              <a:t> </a:t>
            </a:r>
            <a:endParaRPr lang="en-US" dirty="0"/>
          </a:p>
          <a:p>
            <a:pPr marL="238125" lvl="1">
              <a:spcBef>
                <a:spcPts val="600"/>
              </a:spcBef>
              <a:buFont typeface="+mj-lt"/>
              <a:buAutoNum type="alphaLcPeriod"/>
            </a:pPr>
            <a:r>
              <a:rPr lang="en-US" sz="3200" dirty="0"/>
              <a:t> True</a:t>
            </a:r>
          </a:p>
          <a:p>
            <a:pPr marL="238125" lvl="1">
              <a:spcBef>
                <a:spcPts val="600"/>
              </a:spcBef>
              <a:buFont typeface="+mj-lt"/>
              <a:buAutoNum type="alphaLcPeriod"/>
            </a:pPr>
            <a:r>
              <a:rPr lang="en-US" sz="3200" dirty="0"/>
              <a:t> False</a:t>
            </a:r>
          </a:p>
          <a:p>
            <a:pPr marL="0" indent="0">
              <a:buNone/>
            </a:pPr>
            <a:endParaRPr lang="en-US" dirty="0"/>
          </a:p>
        </p:txBody>
      </p:sp>
      <p:sp>
        <p:nvSpPr>
          <p:cNvPr id="10" name="TextBox 9" descr="Correct Answer Indicator; True" title="Red Square"/>
          <p:cNvSpPr txBox="1"/>
          <p:nvPr/>
        </p:nvSpPr>
        <p:spPr>
          <a:xfrm>
            <a:off x="457200" y="4354286"/>
            <a:ext cx="2400300" cy="508000"/>
          </a:xfrm>
          <a:prstGeom prst="rect">
            <a:avLst/>
          </a:prstGeom>
          <a:noFill/>
          <a:ln w="31750">
            <a:solidFill>
              <a:srgbClr val="FF0000"/>
            </a:solidFill>
          </a:ln>
        </p:spPr>
        <p:txBody>
          <a:bodyPr wrap="square" rtlCol="0">
            <a:spAutoFit/>
          </a:bodyPr>
          <a:lstStyle/>
          <a:p>
            <a:endParaRPr lang="en-US" dirty="0"/>
          </a:p>
        </p:txBody>
      </p:sp>
      <p:sp>
        <p:nvSpPr>
          <p:cNvPr id="2" name="Date Placeholder 1"/>
          <p:cNvSpPr>
            <a:spLocks noGrp="1"/>
          </p:cNvSpPr>
          <p:nvPr>
            <p:ph type="dt" sz="half" idx="13"/>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3B75908-2BC4-4CCC-BE4B-63652A0FD379}" type="slidenum">
              <a:rPr lang="en-US" smtClean="0"/>
              <a:t>33</a:t>
            </a:fld>
            <a:endParaRPr lang="en-US" dirty="0"/>
          </a:p>
        </p:txBody>
      </p:sp>
    </p:spTree>
    <p:extLst>
      <p:ext uri="{BB962C8B-B14F-4D97-AF65-F5344CB8AC3E}">
        <p14:creationId xmlns:p14="http://schemas.microsoft.com/office/powerpoint/2010/main" val="1986431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7" name="Title 1"/>
          <p:cNvSpPr>
            <a:spLocks noGrp="1"/>
          </p:cNvSpPr>
          <p:nvPr>
            <p:ph type="title"/>
          </p:nvPr>
        </p:nvSpPr>
        <p:spPr/>
        <p:txBody>
          <a:bodyPr/>
          <a:lstStyle/>
          <a:p>
            <a:r>
              <a:rPr lang="en-US" dirty="0">
                <a:latin typeface="+mn-lt"/>
              </a:rPr>
              <a:t>Lesson 3—Rights, Protections, and Appeals</a:t>
            </a:r>
          </a:p>
        </p:txBody>
      </p:sp>
      <p:sp>
        <p:nvSpPr>
          <p:cNvPr id="69636" name="Content Placeholder 2"/>
          <p:cNvSpPr>
            <a:spLocks noGrp="1"/>
          </p:cNvSpPr>
          <p:nvPr>
            <p:ph idx="1"/>
          </p:nvPr>
        </p:nvSpPr>
        <p:spPr/>
        <p:txBody>
          <a:bodyPr/>
          <a:lstStyle/>
          <a:p>
            <a:pPr marL="336550" indent="-336550">
              <a:spcBef>
                <a:spcPts val="600"/>
              </a:spcBef>
            </a:pPr>
            <a:r>
              <a:rPr lang="en-US" dirty="0" smtClean="0"/>
              <a:t>Guaranteed rights and protections</a:t>
            </a:r>
          </a:p>
          <a:p>
            <a:pPr marL="336550" indent="-336550">
              <a:spcBef>
                <a:spcPts val="600"/>
              </a:spcBef>
            </a:pPr>
            <a:r>
              <a:rPr lang="en-US" dirty="0" smtClean="0"/>
              <a:t>Appeals </a:t>
            </a:r>
          </a:p>
          <a:p>
            <a:pPr marL="336550" indent="-336550">
              <a:spcBef>
                <a:spcPts val="600"/>
              </a:spcBef>
            </a:pPr>
            <a:r>
              <a:rPr lang="en-US" dirty="0" smtClean="0"/>
              <a:t>Required notices</a:t>
            </a:r>
          </a:p>
          <a:p>
            <a:pPr marL="336550" indent="-336550">
              <a:spcBef>
                <a:spcPts val="600"/>
              </a:spcBef>
            </a:pPr>
            <a:r>
              <a:rPr lang="en-US" dirty="0" smtClean="0"/>
              <a:t>Medicare Advantage Plan marketing reminders</a:t>
            </a:r>
          </a:p>
          <a:p>
            <a:pPr marL="336550" indent="-336550">
              <a:spcBef>
                <a:spcPts val="600"/>
              </a:spcBef>
            </a:pPr>
            <a:r>
              <a:rPr lang="en-US" dirty="0" smtClean="0"/>
              <a:t>Plan rewards and incentive programs</a:t>
            </a:r>
          </a:p>
          <a:p>
            <a:pPr lvl="3"/>
            <a:endParaRPr lang="en-US" dirty="0" smtClean="0"/>
          </a:p>
          <a:p>
            <a:pPr lvl="1"/>
            <a:endParaRPr lang="en-US" dirty="0"/>
          </a:p>
        </p:txBody>
      </p:sp>
      <p:sp>
        <p:nvSpPr>
          <p:cNvPr id="6" name="Footer Placeholder 5"/>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3B75908-2BC4-4CCC-BE4B-63652A0FD379}" type="slidenum">
              <a:rPr lang="en-US" smtClean="0"/>
              <a:t>34</a:t>
            </a:fld>
            <a:endParaRPr lang="en-US" dirty="0"/>
          </a:p>
        </p:txBody>
      </p:sp>
      <p:sp>
        <p:nvSpPr>
          <p:cNvPr id="4" name="Date Placeholder 3"/>
          <p:cNvSpPr>
            <a:spLocks noGrp="1"/>
          </p:cNvSpPr>
          <p:nvPr>
            <p:ph type="dt" sz="half" idx="13"/>
          </p:nvPr>
        </p:nvSpPr>
        <p:spPr/>
        <p:txBody>
          <a:bodyPr/>
          <a:lstStyle/>
          <a:p>
            <a:r>
              <a:rPr lang="en-US" smtClean="0"/>
              <a:t>May 2017</a:t>
            </a:r>
            <a:endParaRPr lang="en-US" dirty="0"/>
          </a:p>
        </p:txBody>
      </p:sp>
    </p:spTree>
    <p:custDataLst>
      <p:tags r:id="rId1"/>
    </p:custDataLst>
    <p:extLst>
      <p:ext uri="{BB962C8B-B14F-4D97-AF65-F5344CB8AC3E}">
        <p14:creationId xmlns:p14="http://schemas.microsoft.com/office/powerpoint/2010/main" val="165918978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a:xfrm>
            <a:off x="0" y="-8785"/>
            <a:ext cx="9144000" cy="1011417"/>
          </a:xfrm>
        </p:spPr>
        <p:txBody>
          <a:bodyPr/>
          <a:lstStyle/>
          <a:p>
            <a:r>
              <a:rPr lang="en-US" dirty="0"/>
              <a:t>Guaranteed Rights</a:t>
            </a:r>
          </a:p>
        </p:txBody>
      </p:sp>
      <p:sp>
        <p:nvSpPr>
          <p:cNvPr id="71682" name="Rectangle 3"/>
          <p:cNvSpPr>
            <a:spLocks noGrp="1" noChangeArrowheads="1"/>
          </p:cNvSpPr>
          <p:nvPr>
            <p:ph idx="1"/>
          </p:nvPr>
        </p:nvSpPr>
        <p:spPr>
          <a:xfrm>
            <a:off x="628650" y="1155032"/>
            <a:ext cx="7886700" cy="5021931"/>
          </a:xfrm>
        </p:spPr>
        <p:txBody>
          <a:bodyPr/>
          <a:lstStyle/>
          <a:p>
            <a:pPr marL="336550" indent="-336550">
              <a:spcBef>
                <a:spcPts val="600"/>
              </a:spcBef>
            </a:pPr>
            <a:r>
              <a:rPr lang="en-US" dirty="0" smtClean="0"/>
              <a:t>Get needed health care services </a:t>
            </a:r>
          </a:p>
          <a:p>
            <a:pPr marL="336550" indent="-336550">
              <a:spcBef>
                <a:spcPts val="600"/>
              </a:spcBef>
            </a:pPr>
            <a:r>
              <a:rPr lang="en-US" dirty="0" smtClean="0"/>
              <a:t>Get easy-to-understand information</a:t>
            </a:r>
          </a:p>
          <a:p>
            <a:pPr marL="336550" indent="-336550">
              <a:spcBef>
                <a:spcPts val="600"/>
              </a:spcBef>
            </a:pPr>
            <a:r>
              <a:rPr lang="en-US" dirty="0" smtClean="0"/>
              <a:t>Have personal medical information kept private</a:t>
            </a:r>
            <a:endParaRPr lang="en-US" dirty="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35</a:t>
            </a:fld>
            <a:endParaRPr lang="en-US" dirty="0"/>
          </a:p>
        </p:txBody>
      </p:sp>
    </p:spTree>
    <p:custDataLst>
      <p:tags r:id="rId1"/>
    </p:custDataLst>
    <p:extLst>
      <p:ext uri="{BB962C8B-B14F-4D97-AF65-F5344CB8AC3E}">
        <p14:creationId xmlns:p14="http://schemas.microsoft.com/office/powerpoint/2010/main" val="2870349318"/>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5"/>
          <p:cNvSpPr>
            <a:spLocks noGrp="1" noChangeArrowheads="1"/>
          </p:cNvSpPr>
          <p:nvPr>
            <p:ph type="title"/>
          </p:nvPr>
        </p:nvSpPr>
        <p:spPr>
          <a:xfrm>
            <a:off x="0" y="-8785"/>
            <a:ext cx="9144000" cy="1011417"/>
          </a:xfrm>
        </p:spPr>
        <p:txBody>
          <a:bodyPr/>
          <a:lstStyle/>
          <a:p>
            <a:r>
              <a:rPr lang="en-US" dirty="0"/>
              <a:t>Rights in Medicare Health Plans</a:t>
            </a:r>
          </a:p>
        </p:txBody>
      </p:sp>
      <p:sp>
        <p:nvSpPr>
          <p:cNvPr id="26630" name="Rectangle 6"/>
          <p:cNvSpPr>
            <a:spLocks noGrp="1" noChangeArrowheads="1"/>
          </p:cNvSpPr>
          <p:nvPr>
            <p:ph idx="1"/>
          </p:nvPr>
        </p:nvSpPr>
        <p:spPr>
          <a:xfrm>
            <a:off x="628650" y="1155032"/>
            <a:ext cx="7886700" cy="5021931"/>
          </a:xfrm>
        </p:spPr>
        <p:txBody>
          <a:bodyPr>
            <a:normAutofit lnSpcReduction="10000"/>
          </a:bodyPr>
          <a:lstStyle/>
          <a:p>
            <a:pPr marL="336550" indent="-336550">
              <a:spcBef>
                <a:spcPts val="600"/>
              </a:spcBef>
            </a:pPr>
            <a:r>
              <a:rPr lang="en-US" dirty="0" smtClean="0"/>
              <a:t>Choice of health care providers within the plan</a:t>
            </a:r>
          </a:p>
          <a:p>
            <a:pPr marL="336550" indent="-336550">
              <a:spcBef>
                <a:spcPts val="600"/>
              </a:spcBef>
            </a:pPr>
            <a:r>
              <a:rPr lang="en-US" dirty="0" smtClean="0"/>
              <a:t>Access to health care providers (treatment plan)</a:t>
            </a:r>
          </a:p>
          <a:p>
            <a:pPr marL="336550" indent="-336550">
              <a:spcBef>
                <a:spcPts val="600"/>
              </a:spcBef>
            </a:pPr>
            <a:r>
              <a:rPr lang="en-US" dirty="0" smtClean="0"/>
              <a:t>Know how your doctors are paid</a:t>
            </a:r>
          </a:p>
          <a:p>
            <a:pPr marL="336550" indent="-336550">
              <a:spcBef>
                <a:spcPts val="600"/>
              </a:spcBef>
            </a:pPr>
            <a:r>
              <a:rPr lang="en-US" dirty="0"/>
              <a:t>F</a:t>
            </a:r>
            <a:r>
              <a:rPr lang="en-US" dirty="0" smtClean="0"/>
              <a:t>air</a:t>
            </a:r>
            <a:r>
              <a:rPr lang="en-US" dirty="0"/>
              <a:t>, efficient, and timely a</a:t>
            </a:r>
            <a:r>
              <a:rPr lang="en-US" dirty="0" smtClean="0"/>
              <a:t>ppeals process</a:t>
            </a:r>
          </a:p>
          <a:p>
            <a:pPr marL="336550" indent="-336550">
              <a:spcBef>
                <a:spcPts val="600"/>
              </a:spcBef>
            </a:pPr>
            <a:r>
              <a:rPr lang="en-US" dirty="0" smtClean="0"/>
              <a:t>Grievance process</a:t>
            </a:r>
          </a:p>
          <a:p>
            <a:pPr marL="336550" indent="-336550">
              <a:spcBef>
                <a:spcPts val="600"/>
              </a:spcBef>
            </a:pPr>
            <a:r>
              <a:rPr lang="en-US" dirty="0" smtClean="0"/>
              <a:t>Coverage/payment information before service</a:t>
            </a:r>
          </a:p>
          <a:p>
            <a:pPr marL="336550" indent="-336550">
              <a:spcBef>
                <a:spcPts val="600"/>
              </a:spcBef>
            </a:pPr>
            <a:r>
              <a:rPr lang="en-US" dirty="0" smtClean="0"/>
              <a:t>Privacy of personal health information</a:t>
            </a:r>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36</a:t>
            </a:fld>
            <a:endParaRPr lang="en-US" dirty="0"/>
          </a:p>
        </p:txBody>
      </p:sp>
    </p:spTree>
    <p:custDataLst>
      <p:tags r:id="rId1"/>
    </p:custDataLst>
    <p:extLst>
      <p:ext uri="{BB962C8B-B14F-4D97-AF65-F5344CB8AC3E}">
        <p14:creationId xmlns:p14="http://schemas.microsoft.com/office/powerpoint/2010/main" val="644430953"/>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a:xfrm>
            <a:off x="0" y="-8785"/>
            <a:ext cx="9144000" cy="1011417"/>
          </a:xfrm>
        </p:spPr>
        <p:txBody>
          <a:bodyPr/>
          <a:lstStyle/>
          <a:p>
            <a:r>
              <a:rPr lang="en-US" dirty="0"/>
              <a:t>Appeals in Medicare Advantage Plans</a:t>
            </a:r>
          </a:p>
        </p:txBody>
      </p:sp>
      <p:sp>
        <p:nvSpPr>
          <p:cNvPr id="75778" name="Rectangle 3"/>
          <p:cNvSpPr>
            <a:spLocks noGrp="1" noChangeArrowheads="1"/>
          </p:cNvSpPr>
          <p:nvPr>
            <p:ph idx="1"/>
          </p:nvPr>
        </p:nvSpPr>
        <p:spPr>
          <a:xfrm>
            <a:off x="628649" y="1155032"/>
            <a:ext cx="8082213" cy="5021931"/>
          </a:xfrm>
        </p:spPr>
        <p:txBody>
          <a:bodyPr>
            <a:normAutofit lnSpcReduction="10000"/>
          </a:bodyPr>
          <a:lstStyle/>
          <a:p>
            <a:pPr marL="336550" indent="-336550">
              <a:spcBef>
                <a:spcPts val="600"/>
              </a:spcBef>
            </a:pPr>
            <a:r>
              <a:rPr lang="en-US" dirty="0" smtClean="0"/>
              <a:t>Plan must say in writing how you can appeal if it</a:t>
            </a:r>
          </a:p>
          <a:p>
            <a:pPr marL="625475" lvl="1" indent="-288925">
              <a:spcBef>
                <a:spcPts val="600"/>
              </a:spcBef>
            </a:pPr>
            <a:r>
              <a:rPr lang="en-US" dirty="0" smtClean="0"/>
              <a:t>Won’t pay for a service</a:t>
            </a:r>
          </a:p>
          <a:p>
            <a:pPr marL="625475" lvl="1" indent="-288925">
              <a:spcBef>
                <a:spcPts val="600"/>
              </a:spcBef>
            </a:pPr>
            <a:r>
              <a:rPr lang="en-US" dirty="0" smtClean="0"/>
              <a:t>Doesn’t allow a service</a:t>
            </a:r>
          </a:p>
          <a:p>
            <a:pPr marL="625475" lvl="1" indent="-288925">
              <a:spcBef>
                <a:spcPts val="600"/>
              </a:spcBef>
            </a:pPr>
            <a:r>
              <a:rPr lang="en-US" dirty="0" smtClean="0"/>
              <a:t>Stops or reduces course of treatment</a:t>
            </a:r>
          </a:p>
          <a:p>
            <a:pPr marL="336550" indent="-336550">
              <a:spcBef>
                <a:spcPts val="600"/>
              </a:spcBef>
            </a:pPr>
            <a:r>
              <a:rPr lang="en-US" dirty="0" smtClean="0"/>
              <a:t>You and your doctor can file an appeal</a:t>
            </a:r>
          </a:p>
          <a:p>
            <a:pPr marL="336550" indent="-336550">
              <a:spcBef>
                <a:spcPts val="600"/>
              </a:spcBef>
            </a:pPr>
            <a:r>
              <a:rPr lang="en-US" dirty="0" smtClean="0"/>
              <a:t>Can </a:t>
            </a:r>
            <a:r>
              <a:rPr lang="en-US" dirty="0"/>
              <a:t>ask for expedited (fast) decision</a:t>
            </a:r>
          </a:p>
          <a:p>
            <a:pPr marL="625475" lvl="1" indent="-288925">
              <a:spcBef>
                <a:spcPts val="600"/>
              </a:spcBef>
            </a:pPr>
            <a:r>
              <a:rPr lang="en-US" dirty="0"/>
              <a:t>Plan must decide within 72 </a:t>
            </a:r>
            <a:r>
              <a:rPr lang="en-US" dirty="0" smtClean="0"/>
              <a:t>hours</a:t>
            </a:r>
          </a:p>
          <a:p>
            <a:pPr marL="336550" indent="-336550">
              <a:spcBef>
                <a:spcPts val="600"/>
              </a:spcBef>
            </a:pPr>
            <a:r>
              <a:rPr lang="en-US" dirty="0" smtClean="0"/>
              <a:t>See </a:t>
            </a:r>
            <a:r>
              <a:rPr lang="en-US" dirty="0"/>
              <a:t>plan membership materials</a:t>
            </a:r>
          </a:p>
          <a:p>
            <a:pPr marL="625475" lvl="1" indent="-288925">
              <a:spcBef>
                <a:spcPts val="600"/>
              </a:spcBef>
            </a:pPr>
            <a:r>
              <a:rPr lang="en-US" dirty="0" smtClean="0"/>
              <a:t>Instructions on </a:t>
            </a:r>
            <a:r>
              <a:rPr lang="en-US" dirty="0"/>
              <a:t>how to file an appeal or grievance</a:t>
            </a:r>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37</a:t>
            </a:fld>
            <a:endParaRPr lang="en-US" dirty="0"/>
          </a:p>
        </p:txBody>
      </p:sp>
    </p:spTree>
    <p:custDataLst>
      <p:tags r:id="rId1"/>
    </p:custDataLst>
    <p:extLst>
      <p:ext uri="{BB962C8B-B14F-4D97-AF65-F5344CB8AC3E}">
        <p14:creationId xmlns:p14="http://schemas.microsoft.com/office/powerpoint/2010/main" val="4215841018"/>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lstStyle/>
          <a:p>
            <a:r>
              <a:rPr lang="en-US" dirty="0"/>
              <a:t>Medicare Part C Appeals Process</a:t>
            </a:r>
          </a:p>
        </p:txBody>
      </p:sp>
      <p:grpSp>
        <p:nvGrpSpPr>
          <p:cNvPr id="6" name="Group 5" descr="Initial Determination, Plan Reconsideration, Independent Review Entity, Administrative Law Judge, Medicare Appeals Council, and Judicial Review." title="Medicare Part C Appeals Process"/>
          <p:cNvGrpSpPr/>
          <p:nvPr/>
        </p:nvGrpSpPr>
        <p:grpSpPr>
          <a:xfrm>
            <a:off x="213313" y="1446495"/>
            <a:ext cx="4216940" cy="4651273"/>
            <a:chOff x="213313" y="1446495"/>
            <a:chExt cx="4216940" cy="4651273"/>
          </a:xfrm>
        </p:grpSpPr>
        <p:sp>
          <p:nvSpPr>
            <p:cNvPr id="7" name="Rectangle 6"/>
            <p:cNvSpPr/>
            <p:nvPr/>
          </p:nvSpPr>
          <p:spPr>
            <a:xfrm>
              <a:off x="213313" y="1446495"/>
              <a:ext cx="3143250" cy="4651273"/>
            </a:xfrm>
            <a:prstGeom prst="rect">
              <a:avLst/>
            </a:prstGeom>
          </p:spPr>
          <p:txBody>
            <a:bodyPr wrap="square">
              <a:spAutoFit/>
            </a:bodyPr>
            <a:lstStyle/>
            <a:p>
              <a:pPr algn="r">
                <a:defRPr/>
              </a:pPr>
              <a:endParaRPr lang="en-US" sz="200" dirty="0" smtClean="0"/>
            </a:p>
            <a:p>
              <a:pPr algn="r">
                <a:defRPr/>
              </a:pPr>
              <a:r>
                <a:rPr lang="en-US" b="1" dirty="0" smtClean="0"/>
                <a:t>Initial </a:t>
              </a:r>
              <a:r>
                <a:rPr lang="en-US" b="1" dirty="0"/>
                <a:t>Determination</a:t>
              </a:r>
            </a:p>
            <a:p>
              <a:pPr algn="r">
                <a:defRPr/>
              </a:pPr>
              <a:endParaRPr lang="en-US" b="1" dirty="0" smtClean="0"/>
            </a:p>
            <a:p>
              <a:pPr algn="r">
                <a:defRPr/>
              </a:pPr>
              <a:endParaRPr lang="en-US" b="1" dirty="0"/>
            </a:p>
            <a:p>
              <a:pPr algn="r">
                <a:defRPr/>
              </a:pPr>
              <a:r>
                <a:rPr lang="en-US" b="1" dirty="0"/>
                <a:t>Plan Reconsideration</a:t>
              </a:r>
            </a:p>
            <a:p>
              <a:pPr algn="r">
                <a:defRPr/>
              </a:pPr>
              <a:endParaRPr lang="en-US" sz="1050" b="1" dirty="0" smtClean="0"/>
            </a:p>
            <a:p>
              <a:pPr algn="r">
                <a:defRPr/>
              </a:pPr>
              <a:endParaRPr lang="en-US" sz="1050" b="1" dirty="0" smtClean="0"/>
            </a:p>
            <a:p>
              <a:pPr algn="r">
                <a:defRPr/>
              </a:pPr>
              <a:endParaRPr lang="en-US" sz="1050" b="1" dirty="0"/>
            </a:p>
            <a:p>
              <a:pPr algn="r">
                <a:defRPr/>
              </a:pPr>
              <a:endParaRPr lang="en-US" sz="1050" b="1" dirty="0"/>
            </a:p>
            <a:p>
              <a:pPr algn="r">
                <a:defRPr/>
              </a:pPr>
              <a:r>
                <a:rPr lang="en-US" b="1" dirty="0"/>
                <a:t>Independent Review Entity (IRE) </a:t>
              </a:r>
            </a:p>
            <a:p>
              <a:pPr algn="r">
                <a:defRPr/>
              </a:pPr>
              <a:endParaRPr lang="en-US" sz="450" b="1" dirty="0"/>
            </a:p>
            <a:p>
              <a:pPr algn="r">
                <a:defRPr/>
              </a:pPr>
              <a:endParaRPr lang="en-US" sz="1200" b="1" dirty="0" smtClean="0"/>
            </a:p>
            <a:p>
              <a:pPr algn="r">
                <a:defRPr/>
              </a:pPr>
              <a:r>
                <a:rPr lang="en-US" b="1" dirty="0" smtClean="0"/>
                <a:t>Administrative </a:t>
              </a:r>
              <a:r>
                <a:rPr lang="en-US" b="1" dirty="0"/>
                <a:t>Law Judge (ALJ)</a:t>
              </a:r>
            </a:p>
            <a:p>
              <a:pPr algn="r">
                <a:defRPr/>
              </a:pPr>
              <a:endParaRPr lang="en-US" sz="100" b="1" dirty="0"/>
            </a:p>
            <a:p>
              <a:pPr algn="r">
                <a:defRPr/>
              </a:pPr>
              <a:endParaRPr lang="en-US" sz="900" b="1" dirty="0" smtClean="0"/>
            </a:p>
            <a:p>
              <a:pPr algn="r">
                <a:defRPr/>
              </a:pPr>
              <a:endParaRPr lang="en-US" sz="900" b="1" dirty="0"/>
            </a:p>
            <a:p>
              <a:pPr algn="r">
                <a:defRPr/>
              </a:pPr>
              <a:endParaRPr lang="en-US" sz="1500" b="1" dirty="0"/>
            </a:p>
            <a:p>
              <a:pPr algn="r">
                <a:defRPr/>
              </a:pPr>
              <a:r>
                <a:rPr lang="en-US" b="1" dirty="0"/>
                <a:t>Medicare Appeals Council (MAC)</a:t>
              </a:r>
            </a:p>
            <a:p>
              <a:pPr algn="r">
                <a:defRPr/>
              </a:pPr>
              <a:endParaRPr lang="en-US" sz="375" b="1" dirty="0"/>
            </a:p>
            <a:p>
              <a:pPr algn="r">
                <a:defRPr/>
              </a:pPr>
              <a:endParaRPr lang="en-US" sz="1200" b="1" dirty="0"/>
            </a:p>
            <a:p>
              <a:pPr algn="r">
                <a:defRPr/>
              </a:pPr>
              <a:r>
                <a:rPr lang="en-US" b="1" dirty="0"/>
                <a:t>Judicial Review</a:t>
              </a:r>
            </a:p>
          </p:txBody>
        </p:sp>
        <p:cxnSp>
          <p:nvCxnSpPr>
            <p:cNvPr id="9" name="Straight Arrow Connector 8" descr="Arrow connecting text to diagram"/>
            <p:cNvCxnSpPr/>
            <p:nvPr/>
          </p:nvCxnSpPr>
          <p:spPr>
            <a:xfrm>
              <a:off x="3615870" y="1700403"/>
              <a:ext cx="814383" cy="11686"/>
            </a:xfrm>
            <a:prstGeom prst="straightConnector1">
              <a:avLst/>
            </a:prstGeom>
            <a:ln w="38100">
              <a:solidFill>
                <a:srgbClr val="333399"/>
              </a:solidFill>
              <a:tailEnd type="arrow"/>
            </a:ln>
            <a:effectLst>
              <a:innerShdw blurRad="63500" dist="50800" dir="18900000">
                <a:prstClr val="black">
                  <a:alpha val="50000"/>
                </a:prstClr>
              </a:innerShdw>
            </a:effectLst>
          </p:spPr>
          <p:style>
            <a:lnRef idx="1">
              <a:schemeClr val="accent1"/>
            </a:lnRef>
            <a:fillRef idx="0">
              <a:schemeClr val="accent1"/>
            </a:fillRef>
            <a:effectRef idx="0">
              <a:schemeClr val="accent1"/>
            </a:effectRef>
            <a:fontRef idx="minor">
              <a:schemeClr val="tx1"/>
            </a:fontRef>
          </p:style>
        </p:cxnSp>
        <p:cxnSp>
          <p:nvCxnSpPr>
            <p:cNvPr id="10" name="Straight Arrow Connector 9" descr="Arrow connecting text to diagram"/>
            <p:cNvCxnSpPr/>
            <p:nvPr/>
          </p:nvCxnSpPr>
          <p:spPr>
            <a:xfrm flipV="1">
              <a:off x="3615870" y="2504292"/>
              <a:ext cx="814383" cy="5557"/>
            </a:xfrm>
            <a:prstGeom prst="straightConnector1">
              <a:avLst/>
            </a:prstGeom>
            <a:ln w="38100">
              <a:solidFill>
                <a:srgbClr val="333399"/>
              </a:solidFill>
              <a:tailEnd type="arrow"/>
            </a:ln>
            <a:effectLst>
              <a:innerShdw blurRad="63500" dist="50800" dir="18900000">
                <a:prstClr val="black">
                  <a:alpha val="50000"/>
                </a:prstClr>
              </a:innerShdw>
            </a:effectLst>
          </p:spPr>
          <p:style>
            <a:lnRef idx="1">
              <a:schemeClr val="accent1"/>
            </a:lnRef>
            <a:fillRef idx="0">
              <a:schemeClr val="accent1"/>
            </a:fillRef>
            <a:effectRef idx="0">
              <a:schemeClr val="accent1"/>
            </a:effectRef>
            <a:fontRef idx="minor">
              <a:schemeClr val="tx1"/>
            </a:fontRef>
          </p:style>
        </p:cxnSp>
        <p:cxnSp>
          <p:nvCxnSpPr>
            <p:cNvPr id="11" name="Straight Arrow Connector 10" descr="Arrow connecting text to diagram"/>
            <p:cNvCxnSpPr/>
            <p:nvPr/>
          </p:nvCxnSpPr>
          <p:spPr>
            <a:xfrm>
              <a:off x="3615870" y="3419165"/>
              <a:ext cx="799181" cy="8240"/>
            </a:xfrm>
            <a:prstGeom prst="straightConnector1">
              <a:avLst/>
            </a:prstGeom>
            <a:ln w="38100">
              <a:solidFill>
                <a:srgbClr val="333399"/>
              </a:solidFill>
              <a:tailEnd type="arrow"/>
            </a:ln>
            <a:effectLst>
              <a:innerShdw blurRad="63500" dist="50800" dir="18900000">
                <a:prstClr val="black">
                  <a:alpha val="50000"/>
                </a:prstClr>
              </a:innerShdw>
            </a:effectLst>
          </p:spPr>
          <p:style>
            <a:lnRef idx="1">
              <a:schemeClr val="accent1"/>
            </a:lnRef>
            <a:fillRef idx="0">
              <a:schemeClr val="accent1"/>
            </a:fillRef>
            <a:effectRef idx="0">
              <a:schemeClr val="accent1"/>
            </a:effectRef>
            <a:fontRef idx="minor">
              <a:schemeClr val="tx1"/>
            </a:fontRef>
          </p:style>
        </p:cxnSp>
        <p:cxnSp>
          <p:nvCxnSpPr>
            <p:cNvPr id="15" name="Straight Arrow Connector 14" descr="Arrow connecting text to diagram"/>
            <p:cNvCxnSpPr/>
            <p:nvPr/>
          </p:nvCxnSpPr>
          <p:spPr>
            <a:xfrm flipV="1">
              <a:off x="3615870" y="4219608"/>
              <a:ext cx="799181" cy="3009"/>
            </a:xfrm>
            <a:prstGeom prst="straightConnector1">
              <a:avLst/>
            </a:prstGeom>
            <a:ln w="38100">
              <a:solidFill>
                <a:srgbClr val="333399"/>
              </a:solidFill>
              <a:tailEnd type="arrow"/>
            </a:ln>
            <a:effectLst>
              <a:innerShdw blurRad="63500" dist="50800" dir="18900000">
                <a:prstClr val="black">
                  <a:alpha val="50000"/>
                </a:prstClr>
              </a:innerShdw>
            </a:effectLst>
          </p:spPr>
          <p:style>
            <a:lnRef idx="1">
              <a:schemeClr val="accent1"/>
            </a:lnRef>
            <a:fillRef idx="0">
              <a:schemeClr val="accent1"/>
            </a:fillRef>
            <a:effectRef idx="0">
              <a:schemeClr val="accent1"/>
            </a:effectRef>
            <a:fontRef idx="minor">
              <a:schemeClr val="tx1"/>
            </a:fontRef>
          </p:style>
        </p:cxnSp>
        <p:cxnSp>
          <p:nvCxnSpPr>
            <p:cNvPr id="12" name="Straight Arrow Connector 11" descr="Arrow connecting text to diagram"/>
            <p:cNvCxnSpPr/>
            <p:nvPr/>
          </p:nvCxnSpPr>
          <p:spPr>
            <a:xfrm>
              <a:off x="3615870" y="5014820"/>
              <a:ext cx="799181" cy="1817"/>
            </a:xfrm>
            <a:prstGeom prst="straightConnector1">
              <a:avLst/>
            </a:prstGeom>
            <a:ln w="38100">
              <a:solidFill>
                <a:srgbClr val="333399"/>
              </a:solidFill>
              <a:tailEnd type="arrow"/>
            </a:ln>
            <a:effectLst>
              <a:innerShdw blurRad="63500" dist="50800" dir="18900000">
                <a:prstClr val="black">
                  <a:alpha val="50000"/>
                </a:prstClr>
              </a:innerShdw>
            </a:effectLst>
          </p:spPr>
          <p:style>
            <a:lnRef idx="1">
              <a:schemeClr val="accent1"/>
            </a:lnRef>
            <a:fillRef idx="0">
              <a:schemeClr val="accent1"/>
            </a:fillRef>
            <a:effectRef idx="0">
              <a:schemeClr val="accent1"/>
            </a:effectRef>
            <a:fontRef idx="minor">
              <a:schemeClr val="tx1"/>
            </a:fontRef>
          </p:style>
        </p:cxnSp>
        <p:cxnSp>
          <p:nvCxnSpPr>
            <p:cNvPr id="13" name="Straight Arrow Connector 12" descr="Arrow connecting text to diagram"/>
            <p:cNvCxnSpPr/>
            <p:nvPr/>
          </p:nvCxnSpPr>
          <p:spPr>
            <a:xfrm>
              <a:off x="3615870" y="5813946"/>
              <a:ext cx="814383" cy="1718"/>
            </a:xfrm>
            <a:prstGeom prst="straightConnector1">
              <a:avLst/>
            </a:prstGeom>
            <a:ln w="38100">
              <a:solidFill>
                <a:srgbClr val="333399"/>
              </a:solidFill>
              <a:tailEnd type="arrow"/>
            </a:ln>
            <a:effectLst>
              <a:innerShdw blurRad="63500" dist="50800" dir="18900000">
                <a:prstClr val="black">
                  <a:alpha val="50000"/>
                </a:prstClr>
              </a:innerShdw>
            </a:effectLst>
          </p:spPr>
          <p:style>
            <a:lnRef idx="1">
              <a:schemeClr val="accent1"/>
            </a:lnRef>
            <a:fillRef idx="0">
              <a:schemeClr val="accent1"/>
            </a:fillRef>
            <a:effectRef idx="0">
              <a:schemeClr val="accent1"/>
            </a:effectRef>
            <a:fontRef idx="minor">
              <a:schemeClr val="tx1"/>
            </a:fontRef>
          </p:style>
        </p:cxnSp>
      </p:grpSp>
      <p:sp>
        <p:nvSpPr>
          <p:cNvPr id="3" name="Date Placeholder 2"/>
          <p:cNvSpPr>
            <a:spLocks noGrp="1"/>
          </p:cNvSpPr>
          <p:nvPr>
            <p:ph type="dt" sz="half" idx="10"/>
          </p:nvPr>
        </p:nvSpPr>
        <p:spPr/>
        <p:txBody>
          <a:bodyPr/>
          <a:lstStyle/>
          <a:p>
            <a:r>
              <a:rPr lang="en-US" smtClean="0"/>
              <a:t>May 2017</a:t>
            </a:r>
            <a:endParaRPr lang="en-US" dirty="0"/>
          </a:p>
        </p:txBody>
      </p:sp>
      <p:sp>
        <p:nvSpPr>
          <p:cNvPr id="5" name="Footer Placeholder 4"/>
          <p:cNvSpPr>
            <a:spLocks noGrp="1"/>
          </p:cNvSpPr>
          <p:nvPr>
            <p:ph type="ftr" sz="quarter" idx="11"/>
          </p:nvPr>
        </p:nvSpPr>
        <p:spPr/>
        <p:txBody>
          <a:bodyPr/>
          <a:lstStyle/>
          <a:p>
            <a:r>
              <a:rPr lang="en-US" smtClean="0"/>
              <a:t>Medicare Advantage and Other Health Plans</a:t>
            </a:r>
            <a:endParaRPr lang="en-US" dirty="0"/>
          </a:p>
        </p:txBody>
      </p:sp>
      <p:sp>
        <p:nvSpPr>
          <p:cNvPr id="8" name="Slide Number Placeholder 7"/>
          <p:cNvSpPr>
            <a:spLocks noGrp="1"/>
          </p:cNvSpPr>
          <p:nvPr>
            <p:ph type="sldNum" sz="quarter" idx="12"/>
          </p:nvPr>
        </p:nvSpPr>
        <p:spPr/>
        <p:txBody>
          <a:bodyPr/>
          <a:lstStyle/>
          <a:p>
            <a:fld id="{D60A6685-DBF6-4C41-A0CC-AA9EA7A85A20}" type="slidenum">
              <a:rPr lang="en-US" smtClean="0"/>
              <a:t>38</a:t>
            </a:fld>
            <a:endParaRPr lang="en-US" dirty="0"/>
          </a:p>
        </p:txBody>
      </p:sp>
      <p:pic>
        <p:nvPicPr>
          <p:cNvPr id="4" name="Picture 3"/>
          <p:cNvPicPr>
            <a:picLocks noChangeAspect="1"/>
          </p:cNvPicPr>
          <p:nvPr/>
        </p:nvPicPr>
        <p:blipFill>
          <a:blip r:embed="rId3"/>
          <a:stretch>
            <a:fillRect/>
          </a:stretch>
        </p:blipFill>
        <p:spPr>
          <a:xfrm>
            <a:off x="5611353" y="1101726"/>
            <a:ext cx="3179974" cy="5029200"/>
          </a:xfrm>
          <a:prstGeom prst="rect">
            <a:avLst/>
          </a:prstGeom>
        </p:spPr>
      </p:pic>
      <p:pic>
        <p:nvPicPr>
          <p:cNvPr id="14" name="Picture 13"/>
          <p:cNvPicPr>
            <a:picLocks noChangeAspect="1"/>
          </p:cNvPicPr>
          <p:nvPr/>
        </p:nvPicPr>
        <p:blipFill>
          <a:blip r:embed="rId4"/>
          <a:stretch>
            <a:fillRect/>
          </a:stretch>
        </p:blipFill>
        <p:spPr>
          <a:xfrm>
            <a:off x="4675804" y="1490568"/>
            <a:ext cx="777912" cy="4754880"/>
          </a:xfrm>
          <a:prstGeom prst="rect">
            <a:avLst/>
          </a:prstGeom>
        </p:spPr>
      </p:pic>
    </p:spTree>
    <p:extLst>
      <p:ext uri="{BB962C8B-B14F-4D97-AF65-F5344CB8AC3E}">
        <p14:creationId xmlns:p14="http://schemas.microsoft.com/office/powerpoint/2010/main" val="309719441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5"/>
          <p:cNvSpPr>
            <a:spLocks noGrp="1" noChangeArrowheads="1"/>
          </p:cNvSpPr>
          <p:nvPr>
            <p:ph type="title"/>
          </p:nvPr>
        </p:nvSpPr>
        <p:spPr/>
        <p:txBody>
          <a:bodyPr/>
          <a:lstStyle/>
          <a:p>
            <a:r>
              <a:rPr lang="en-US" dirty="0"/>
              <a:t>Rights If You File an Appeal </a:t>
            </a:r>
            <a:br>
              <a:rPr lang="en-US" dirty="0"/>
            </a:br>
            <a:r>
              <a:rPr lang="en-US" dirty="0"/>
              <a:t>With Your Medicare Health Plan</a:t>
            </a:r>
          </a:p>
        </p:txBody>
      </p:sp>
      <p:sp>
        <p:nvSpPr>
          <p:cNvPr id="28678" name="Rectangle 6"/>
          <p:cNvSpPr>
            <a:spLocks noGrp="1" noChangeArrowheads="1"/>
          </p:cNvSpPr>
          <p:nvPr>
            <p:ph idx="1"/>
          </p:nvPr>
        </p:nvSpPr>
        <p:spPr/>
        <p:txBody>
          <a:bodyPr/>
          <a:lstStyle/>
          <a:p>
            <a:pPr marL="336550" indent="-336550">
              <a:spcBef>
                <a:spcPts val="600"/>
              </a:spcBef>
            </a:pPr>
            <a:r>
              <a:rPr lang="en-US" dirty="0" smtClean="0"/>
              <a:t>Right to get a copy of your files from the plan</a:t>
            </a:r>
          </a:p>
          <a:p>
            <a:pPr marL="577850" lvl="1" indent="-241300">
              <a:spcBef>
                <a:spcPts val="600"/>
              </a:spcBef>
            </a:pPr>
            <a:r>
              <a:rPr lang="en-US" dirty="0" smtClean="0"/>
              <a:t>Call or write your plan</a:t>
            </a:r>
          </a:p>
          <a:p>
            <a:pPr marL="577850" lvl="1" indent="-241300">
              <a:spcBef>
                <a:spcPts val="600"/>
              </a:spcBef>
            </a:pPr>
            <a:r>
              <a:rPr lang="en-US" dirty="0" smtClean="0"/>
              <a:t>Plan may charge a fee for a copy of your file</a:t>
            </a:r>
          </a:p>
          <a:p>
            <a:pPr lvl="1"/>
            <a:endParaRPr lang="en-US" dirty="0" smtClean="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39</a:t>
            </a:fld>
            <a:endParaRPr lang="en-US" dirty="0"/>
          </a:p>
        </p:txBody>
      </p:sp>
    </p:spTree>
    <p:custDataLst>
      <p:tags r:id="rId1"/>
    </p:custDataLst>
    <p:extLst>
      <p:ext uri="{BB962C8B-B14F-4D97-AF65-F5344CB8AC3E}">
        <p14:creationId xmlns:p14="http://schemas.microsoft.com/office/powerpoint/2010/main" val="247216546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a:latin typeface="+mn-lt"/>
              </a:rPr>
              <a:t>Lesson 1—Medicare Advantage (MA) </a:t>
            </a:r>
            <a:br>
              <a:rPr lang="en-US" dirty="0">
                <a:latin typeface="+mn-lt"/>
              </a:rPr>
            </a:br>
            <a:r>
              <a:rPr lang="en-US" dirty="0">
                <a:latin typeface="+mn-lt"/>
              </a:rPr>
              <a:t>Plan Overview</a:t>
            </a:r>
            <a:br>
              <a:rPr lang="en-US" dirty="0">
                <a:latin typeface="+mn-lt"/>
              </a:rPr>
            </a:br>
            <a:endParaRPr lang="en-US" dirty="0">
              <a:latin typeface="+mn-lt"/>
            </a:endParaRPr>
          </a:p>
        </p:txBody>
      </p:sp>
      <p:sp>
        <p:nvSpPr>
          <p:cNvPr id="3" name="Content Placeholder 2"/>
          <p:cNvSpPr>
            <a:spLocks noGrp="1"/>
          </p:cNvSpPr>
          <p:nvPr>
            <p:ph idx="1"/>
          </p:nvPr>
        </p:nvSpPr>
        <p:spPr/>
        <p:txBody>
          <a:bodyPr/>
          <a:lstStyle/>
          <a:p>
            <a:pPr marL="341313" lvl="0" indent="-341313">
              <a:spcBef>
                <a:spcPts val="600"/>
              </a:spcBef>
            </a:pPr>
            <a:r>
              <a:rPr lang="en-US" dirty="0"/>
              <a:t>What’s </a:t>
            </a:r>
            <a:r>
              <a:rPr lang="en-US" dirty="0" smtClean="0"/>
              <a:t>an MA Plan?</a:t>
            </a:r>
            <a:endParaRPr lang="en-US" dirty="0"/>
          </a:p>
          <a:p>
            <a:pPr marL="341313" lvl="0" indent="-341313">
              <a:spcBef>
                <a:spcPts val="600"/>
              </a:spcBef>
            </a:pPr>
            <a:r>
              <a:rPr lang="en-US" dirty="0"/>
              <a:t>How </a:t>
            </a:r>
            <a:r>
              <a:rPr lang="en-US" dirty="0" smtClean="0"/>
              <a:t>do MA </a:t>
            </a:r>
            <a:r>
              <a:rPr lang="en-US" dirty="0"/>
              <a:t>Plans </a:t>
            </a:r>
            <a:r>
              <a:rPr lang="en-US" dirty="0" smtClean="0"/>
              <a:t>work?</a:t>
            </a:r>
            <a:endParaRPr lang="en-US" dirty="0"/>
          </a:p>
          <a:p>
            <a:pPr marL="341313" lvl="0" indent="-341313">
              <a:spcBef>
                <a:spcPts val="600"/>
              </a:spcBef>
            </a:pPr>
            <a:r>
              <a:rPr lang="en-US" dirty="0"/>
              <a:t>When you can join or switch </a:t>
            </a:r>
            <a:r>
              <a:rPr lang="en-US" dirty="0" smtClean="0"/>
              <a:t>plans</a:t>
            </a:r>
            <a:endParaRPr lang="en-US" dirty="0"/>
          </a:p>
          <a:p>
            <a:pPr marL="341313" lvl="0" indent="-341313">
              <a:spcBef>
                <a:spcPts val="600"/>
              </a:spcBef>
            </a:pPr>
            <a:r>
              <a:rPr lang="en-US" dirty="0" smtClean="0"/>
              <a:t>What are the </a:t>
            </a:r>
            <a:r>
              <a:rPr lang="en-US" dirty="0"/>
              <a:t>t</a:t>
            </a:r>
            <a:r>
              <a:rPr lang="en-US" dirty="0" smtClean="0"/>
              <a:t>ypes </a:t>
            </a:r>
            <a:r>
              <a:rPr lang="en-US" dirty="0"/>
              <a:t>of MA </a:t>
            </a:r>
            <a:r>
              <a:rPr lang="en-US" dirty="0" smtClean="0"/>
              <a:t>Plans?</a:t>
            </a:r>
            <a:r>
              <a:rPr lang="en-US" dirty="0"/>
              <a:t>	</a:t>
            </a:r>
          </a:p>
          <a:p>
            <a:endParaRPr lang="en-US" dirty="0"/>
          </a:p>
        </p:txBody>
      </p:sp>
      <p:sp>
        <p:nvSpPr>
          <p:cNvPr id="7" name="Footer Placeholder 6"/>
          <p:cNvSpPr>
            <a:spLocks noGrp="1"/>
          </p:cNvSpPr>
          <p:nvPr>
            <p:ph type="ftr" sz="quarter" idx="11"/>
          </p:nvPr>
        </p:nvSpPr>
        <p:spPr/>
        <p:txBody>
          <a:bodyPr/>
          <a:lstStyle/>
          <a:p>
            <a:r>
              <a:rPr lang="en-US" smtClean="0"/>
              <a:t>Medicare Advantage and Other Health Plans</a:t>
            </a:r>
            <a:endParaRPr lang="en-US" dirty="0"/>
          </a:p>
        </p:txBody>
      </p:sp>
      <p:sp>
        <p:nvSpPr>
          <p:cNvPr id="8" name="Slide Number Placeholder 7"/>
          <p:cNvSpPr>
            <a:spLocks noGrp="1"/>
          </p:cNvSpPr>
          <p:nvPr>
            <p:ph type="sldNum" sz="quarter" idx="12"/>
          </p:nvPr>
        </p:nvSpPr>
        <p:spPr/>
        <p:txBody>
          <a:bodyPr/>
          <a:lstStyle/>
          <a:p>
            <a:fld id="{D3B75908-2BC4-4CCC-BE4B-63652A0FD379}" type="slidenum">
              <a:rPr lang="en-US" smtClean="0"/>
              <a:t>4</a:t>
            </a:fld>
            <a:endParaRPr lang="en-US" dirty="0"/>
          </a:p>
        </p:txBody>
      </p:sp>
      <p:sp>
        <p:nvSpPr>
          <p:cNvPr id="6" name="Date Placeholder 5"/>
          <p:cNvSpPr>
            <a:spLocks noGrp="1"/>
          </p:cNvSpPr>
          <p:nvPr>
            <p:ph type="dt" sz="half" idx="13"/>
          </p:nvPr>
        </p:nvSpPr>
        <p:spPr/>
        <p:txBody>
          <a:bodyPr/>
          <a:lstStyle/>
          <a:p>
            <a:r>
              <a:rPr lang="en-US" smtClean="0"/>
              <a:t>May 2017</a:t>
            </a:r>
            <a:endParaRPr lang="en-US" dirty="0"/>
          </a:p>
        </p:txBody>
      </p:sp>
    </p:spTree>
    <p:extLst>
      <p:ext uri="{BB962C8B-B14F-4D97-AF65-F5344CB8AC3E}">
        <p14:creationId xmlns:p14="http://schemas.microsoft.com/office/powerpoint/2010/main" val="290307820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latin typeface="+mn-lt"/>
              </a:rPr>
              <a:t>Lesson </a:t>
            </a:r>
            <a:r>
              <a:rPr lang="en-US" dirty="0" smtClean="0">
                <a:latin typeface="+mn-lt"/>
              </a:rPr>
              <a:t>4—Medicare Marketing Guidelines</a:t>
            </a:r>
            <a:endParaRPr lang="en-US" dirty="0">
              <a:latin typeface="+mn-lt"/>
            </a:endParaRPr>
          </a:p>
        </p:txBody>
      </p:sp>
      <p:sp>
        <p:nvSpPr>
          <p:cNvPr id="3" name="Content Placeholder 2"/>
          <p:cNvSpPr>
            <a:spLocks noGrp="1"/>
          </p:cNvSpPr>
          <p:nvPr>
            <p:ph idx="1"/>
          </p:nvPr>
        </p:nvSpPr>
        <p:spPr/>
        <p:txBody>
          <a:bodyPr/>
          <a:lstStyle/>
          <a:p>
            <a:r>
              <a:rPr lang="en-US" dirty="0" smtClean="0"/>
              <a:t>Marketing and Disclosure</a:t>
            </a:r>
          </a:p>
          <a:p>
            <a:r>
              <a:rPr lang="en-US" dirty="0" smtClean="0"/>
              <a:t>Gifts</a:t>
            </a:r>
          </a:p>
          <a:p>
            <a:r>
              <a:rPr lang="en-US" dirty="0" smtClean="0"/>
              <a:t>Promotional Educational Activities</a:t>
            </a:r>
          </a:p>
          <a:p>
            <a:r>
              <a:rPr lang="en-US" dirty="0" smtClean="0"/>
              <a:t>Agents/Brokers</a:t>
            </a:r>
          </a:p>
          <a:p>
            <a:r>
              <a:rPr lang="en-US" dirty="0" smtClean="0"/>
              <a:t>Rewards and Incentives</a:t>
            </a:r>
          </a:p>
          <a:p>
            <a:endParaRPr lang="en-US" dirty="0"/>
          </a:p>
        </p:txBody>
      </p:sp>
      <p:sp>
        <p:nvSpPr>
          <p:cNvPr id="8" name="Footer Placeholder 7"/>
          <p:cNvSpPr>
            <a:spLocks noGrp="1"/>
          </p:cNvSpPr>
          <p:nvPr>
            <p:ph type="ftr" sz="quarter" idx="11"/>
          </p:nvPr>
        </p:nvSpPr>
        <p:spPr/>
        <p:txBody>
          <a:bodyPr/>
          <a:lstStyle/>
          <a:p>
            <a:r>
              <a:rPr lang="en-US" smtClean="0"/>
              <a:t>Medicare Advantage and Other Health Plans</a:t>
            </a:r>
            <a:endParaRPr lang="en-US" dirty="0"/>
          </a:p>
        </p:txBody>
      </p:sp>
      <p:sp>
        <p:nvSpPr>
          <p:cNvPr id="9" name="Slide Number Placeholder 8"/>
          <p:cNvSpPr>
            <a:spLocks noGrp="1"/>
          </p:cNvSpPr>
          <p:nvPr>
            <p:ph type="sldNum" sz="quarter" idx="12"/>
          </p:nvPr>
        </p:nvSpPr>
        <p:spPr/>
        <p:txBody>
          <a:bodyPr/>
          <a:lstStyle/>
          <a:p>
            <a:fld id="{D3B75908-2BC4-4CCC-BE4B-63652A0FD379}" type="slidenum">
              <a:rPr lang="en-US" smtClean="0"/>
              <a:t>40</a:t>
            </a:fld>
            <a:endParaRPr lang="en-US" dirty="0"/>
          </a:p>
        </p:txBody>
      </p:sp>
      <p:sp>
        <p:nvSpPr>
          <p:cNvPr id="7" name="Date Placeholder 6"/>
          <p:cNvSpPr>
            <a:spLocks noGrp="1"/>
          </p:cNvSpPr>
          <p:nvPr>
            <p:ph type="dt" sz="half" idx="13"/>
          </p:nvPr>
        </p:nvSpPr>
        <p:spPr/>
        <p:txBody>
          <a:bodyPr/>
          <a:lstStyle/>
          <a:p>
            <a:r>
              <a:rPr lang="en-US" smtClean="0"/>
              <a:t>May 2017</a:t>
            </a:r>
            <a:endParaRPr lang="en-US" dirty="0"/>
          </a:p>
        </p:txBody>
      </p:sp>
    </p:spTree>
    <p:extLst>
      <p:ext uri="{BB962C8B-B14F-4D97-AF65-F5344CB8AC3E}">
        <p14:creationId xmlns:p14="http://schemas.microsoft.com/office/powerpoint/2010/main" val="23763347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Title 1"/>
          <p:cNvSpPr>
            <a:spLocks noGrp="1"/>
          </p:cNvSpPr>
          <p:nvPr>
            <p:ph type="title"/>
          </p:nvPr>
        </p:nvSpPr>
        <p:spPr>
          <a:xfrm>
            <a:off x="0" y="-8785"/>
            <a:ext cx="9144000" cy="1011417"/>
          </a:xfrm>
        </p:spPr>
        <p:txBody>
          <a:bodyPr/>
          <a:lstStyle/>
          <a:p>
            <a:r>
              <a:rPr lang="en-US" dirty="0"/>
              <a:t>Marketing Materials</a:t>
            </a:r>
          </a:p>
        </p:txBody>
      </p:sp>
      <p:sp>
        <p:nvSpPr>
          <p:cNvPr id="92162" name="Content Placeholder 2"/>
          <p:cNvSpPr>
            <a:spLocks noGrp="1"/>
          </p:cNvSpPr>
          <p:nvPr>
            <p:ph idx="1"/>
          </p:nvPr>
        </p:nvSpPr>
        <p:spPr>
          <a:xfrm>
            <a:off x="224589" y="1315453"/>
            <a:ext cx="8678779" cy="4861510"/>
          </a:xfrm>
        </p:spPr>
        <p:txBody>
          <a:bodyPr>
            <a:normAutofit fontScale="85000" lnSpcReduction="10000"/>
          </a:bodyPr>
          <a:lstStyle/>
          <a:p>
            <a:pPr marL="336550" indent="-336550">
              <a:lnSpc>
                <a:spcPct val="120000"/>
              </a:lnSpc>
              <a:spcBef>
                <a:spcPts val="600"/>
              </a:spcBef>
            </a:pPr>
            <a:r>
              <a:rPr lang="en-US" dirty="0" smtClean="0"/>
              <a:t>The Centers for Medicare and Medicaid Services (CMS) requires review and approval of certain materials</a:t>
            </a:r>
          </a:p>
          <a:p>
            <a:pPr marL="577850" lvl="1" indent="-241300">
              <a:lnSpc>
                <a:spcPct val="120000"/>
              </a:lnSpc>
              <a:spcBef>
                <a:spcPts val="600"/>
              </a:spcBef>
            </a:pPr>
            <a:r>
              <a:rPr lang="en-US" dirty="0" smtClean="0"/>
              <a:t>Exceptions are listed in Section 20 of the Medicare Marketing Guidelines. </a:t>
            </a:r>
          </a:p>
          <a:p>
            <a:pPr marL="862013" lvl="2" indent="-241300">
              <a:lnSpc>
                <a:spcPct val="120000"/>
              </a:lnSpc>
              <a:spcBef>
                <a:spcPts val="600"/>
              </a:spcBef>
            </a:pPr>
            <a:r>
              <a:rPr lang="en-US" dirty="0" smtClean="0"/>
              <a:t>For more information visit </a:t>
            </a:r>
            <a:r>
              <a:rPr lang="en-US" u="sng" dirty="0" smtClean="0">
                <a:hlinkClick r:id="rId4"/>
              </a:rPr>
              <a:t>CMS.gov/Medicare/Health-Plans/ManagedCareMarketing/Downloads/</a:t>
            </a:r>
            <a:br>
              <a:rPr lang="en-US" u="sng" dirty="0" smtClean="0">
                <a:hlinkClick r:id="rId4"/>
              </a:rPr>
            </a:br>
            <a:r>
              <a:rPr lang="en-US" u="sng" dirty="0" smtClean="0">
                <a:hlinkClick r:id="rId4"/>
              </a:rPr>
              <a:t>2017MedicareMarketingGuidelines2.pdf</a:t>
            </a:r>
            <a:endParaRPr lang="en-US" dirty="0"/>
          </a:p>
          <a:p>
            <a:pPr marL="577850" lvl="1" indent="-241300">
              <a:lnSpc>
                <a:spcPct val="120000"/>
              </a:lnSpc>
              <a:spcBef>
                <a:spcPts val="600"/>
              </a:spcBef>
            </a:pPr>
            <a:r>
              <a:rPr lang="en-US" dirty="0" smtClean="0"/>
              <a:t>Plans must maintain materials and make them available at CMS’s request</a:t>
            </a:r>
          </a:p>
          <a:p>
            <a:pPr marL="336550" indent="-336550">
              <a:lnSpc>
                <a:spcPct val="120000"/>
              </a:lnSpc>
              <a:spcBef>
                <a:spcPts val="600"/>
              </a:spcBef>
            </a:pPr>
            <a:r>
              <a:rPr lang="en-US" dirty="0"/>
              <a:t>CMS creates standardized and model marketing </a:t>
            </a:r>
            <a:r>
              <a:rPr lang="en-US" dirty="0" smtClean="0"/>
              <a:t>materials</a:t>
            </a:r>
            <a:endParaRPr lang="en-US" dirty="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41</a:t>
            </a:fld>
            <a:endParaRPr lang="en-US" dirty="0"/>
          </a:p>
        </p:txBody>
      </p:sp>
    </p:spTree>
    <p:custDataLst>
      <p:tags r:id="rId1"/>
    </p:custDataLst>
    <p:extLst>
      <p:ext uri="{BB962C8B-B14F-4D97-AF65-F5344CB8AC3E}">
        <p14:creationId xmlns:p14="http://schemas.microsoft.com/office/powerpoint/2010/main" val="3257154979"/>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Title 1"/>
          <p:cNvSpPr>
            <a:spLocks noGrp="1"/>
          </p:cNvSpPr>
          <p:nvPr>
            <p:ph type="title"/>
          </p:nvPr>
        </p:nvSpPr>
        <p:spPr>
          <a:xfrm>
            <a:off x="0" y="-8785"/>
            <a:ext cx="9144000" cy="1011417"/>
          </a:xfrm>
        </p:spPr>
        <p:txBody>
          <a:bodyPr/>
          <a:lstStyle/>
          <a:p>
            <a:r>
              <a:rPr lang="en-US" dirty="0"/>
              <a:t>Marketing Reminders</a:t>
            </a:r>
          </a:p>
        </p:txBody>
      </p:sp>
      <p:sp>
        <p:nvSpPr>
          <p:cNvPr id="94210" name="Content Placeholder 2"/>
          <p:cNvSpPr>
            <a:spLocks noGrp="1"/>
          </p:cNvSpPr>
          <p:nvPr>
            <p:ph idx="1"/>
          </p:nvPr>
        </p:nvSpPr>
        <p:spPr/>
        <p:txBody>
          <a:bodyPr>
            <a:normAutofit/>
          </a:bodyPr>
          <a:lstStyle/>
          <a:p>
            <a:pPr marL="336550" indent="-336550">
              <a:spcBef>
                <a:spcPts val="600"/>
              </a:spcBef>
            </a:pPr>
            <a:r>
              <a:rPr lang="en-US" dirty="0" smtClean="0"/>
              <a:t>Marketing for upcoming plan year</a:t>
            </a:r>
          </a:p>
          <a:p>
            <a:pPr marL="577850" lvl="1" indent="-241300">
              <a:spcBef>
                <a:spcPts val="600"/>
              </a:spcBef>
            </a:pPr>
            <a:r>
              <a:rPr lang="en-US" dirty="0" smtClean="0"/>
              <a:t>May not occur before October 1</a:t>
            </a:r>
          </a:p>
          <a:p>
            <a:pPr marL="336550" indent="-336550">
              <a:spcBef>
                <a:spcPts val="600"/>
              </a:spcBef>
            </a:pPr>
            <a:r>
              <a:rPr lang="en-US" dirty="0"/>
              <a:t>Marketing star ratings in </a:t>
            </a:r>
            <a:r>
              <a:rPr lang="en-US" dirty="0" smtClean="0"/>
              <a:t>materials must get equal or greater prominence</a:t>
            </a:r>
            <a:endParaRPr lang="en-US" dirty="0"/>
          </a:p>
          <a:p>
            <a:pPr marL="577850" lvl="1" indent="-241300">
              <a:spcBef>
                <a:spcPts val="600"/>
              </a:spcBef>
            </a:pPr>
            <a:r>
              <a:rPr lang="en-US" dirty="0" smtClean="0"/>
              <a:t>Individual measures may be marketed/ communicated with overall performance rating </a:t>
            </a:r>
          </a:p>
          <a:p>
            <a:pPr marL="577850" lvl="1" indent="-241300">
              <a:spcBef>
                <a:spcPts val="600"/>
              </a:spcBef>
            </a:pPr>
            <a:r>
              <a:rPr lang="en-US" dirty="0" smtClean="0"/>
              <a:t>Low-performing star rating status </a:t>
            </a:r>
          </a:p>
          <a:p>
            <a:pPr marL="850900" lvl="2" indent="-273050">
              <a:spcBef>
                <a:spcPts val="600"/>
              </a:spcBef>
            </a:pPr>
            <a:r>
              <a:rPr lang="en-US" dirty="0"/>
              <a:t>Low Performance Icon (LPI)</a:t>
            </a:r>
          </a:p>
          <a:p>
            <a:pPr marL="850900" lvl="2" indent="-273050">
              <a:spcBef>
                <a:spcPts val="600"/>
              </a:spcBef>
            </a:pPr>
            <a:r>
              <a:rPr lang="en-US" dirty="0"/>
              <a:t>Plans may not </a:t>
            </a:r>
            <a:r>
              <a:rPr lang="en-US" dirty="0" smtClean="0"/>
              <a:t>try </a:t>
            </a:r>
            <a:r>
              <a:rPr lang="en-US" dirty="0"/>
              <a:t>to discredit their LPI status by showcasing a separate higher rating </a:t>
            </a:r>
          </a:p>
        </p:txBody>
      </p:sp>
      <p:pic>
        <p:nvPicPr>
          <p:cNvPr id="1026" name="Picture 2" descr="Low preforming plan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18317" y="4686373"/>
            <a:ext cx="799448" cy="548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42</a:t>
            </a:fld>
            <a:endParaRPr lang="en-US" dirty="0"/>
          </a:p>
        </p:txBody>
      </p:sp>
    </p:spTree>
    <p:custDataLst>
      <p:tags r:id="rId1"/>
    </p:custDataLst>
    <p:extLst>
      <p:ext uri="{BB962C8B-B14F-4D97-AF65-F5344CB8AC3E}">
        <p14:creationId xmlns:p14="http://schemas.microsoft.com/office/powerpoint/2010/main" val="592304759"/>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ChangeArrowheads="1"/>
          </p:cNvSpPr>
          <p:nvPr>
            <p:ph type="title"/>
          </p:nvPr>
        </p:nvSpPr>
        <p:spPr>
          <a:xfrm>
            <a:off x="0" y="-8785"/>
            <a:ext cx="9144000" cy="1011417"/>
          </a:xfrm>
        </p:spPr>
        <p:txBody>
          <a:bodyPr/>
          <a:lstStyle/>
          <a:p>
            <a:r>
              <a:rPr lang="en-US" dirty="0" smtClean="0"/>
              <a:t> Disclosure </a:t>
            </a:r>
            <a:r>
              <a:rPr lang="en-US" dirty="0"/>
              <a:t>of Plan Information for </a:t>
            </a:r>
            <a:br>
              <a:rPr lang="en-US" dirty="0"/>
            </a:br>
            <a:r>
              <a:rPr lang="en-US" dirty="0"/>
              <a:t>New and Renewing Members</a:t>
            </a:r>
          </a:p>
        </p:txBody>
      </p:sp>
      <p:sp>
        <p:nvSpPr>
          <p:cNvPr id="10" name="Content Placeholder 9"/>
          <p:cNvSpPr>
            <a:spLocks noGrp="1"/>
          </p:cNvSpPr>
          <p:nvPr>
            <p:ph idx="1"/>
          </p:nvPr>
        </p:nvSpPr>
        <p:spPr>
          <a:xfrm>
            <a:off x="628650" y="1130968"/>
            <a:ext cx="8129588" cy="5484145"/>
          </a:xfrm>
        </p:spPr>
        <p:txBody>
          <a:bodyPr>
            <a:normAutofit fontScale="77500" lnSpcReduction="20000"/>
          </a:bodyPr>
          <a:lstStyle/>
          <a:p>
            <a:pPr marL="336550" indent="-336550">
              <a:spcBef>
                <a:spcPts val="600"/>
              </a:spcBef>
            </a:pPr>
            <a:r>
              <a:rPr lang="en-US" sz="3400" dirty="0" smtClean="0"/>
              <a:t>Medicare Advantage and Prescription Drug Plans must disclose plan information </a:t>
            </a:r>
          </a:p>
          <a:p>
            <a:pPr marL="625475" lvl="2" indent="-288925">
              <a:spcBef>
                <a:spcPts val="600"/>
              </a:spcBef>
              <a:buSzPct val="100000"/>
              <a:buFont typeface="Arial" panose="020B0604020202020204" pitchFamily="34" charset="0"/>
              <a:buChar char="•"/>
            </a:pPr>
            <a:r>
              <a:rPr lang="en-US" sz="3300" dirty="0" smtClean="0"/>
              <a:t>At time of enrollment and at least annually </a:t>
            </a:r>
          </a:p>
          <a:p>
            <a:pPr marL="1028700" lvl="2" indent="-400050">
              <a:spcBef>
                <a:spcPts val="600"/>
              </a:spcBef>
              <a:buSzPct val="60000"/>
            </a:pPr>
            <a:r>
              <a:rPr lang="en-US" sz="3300" dirty="0" smtClean="0"/>
              <a:t>Required Annual Notice of Change/Evidence </a:t>
            </a:r>
            <a:br>
              <a:rPr lang="en-US" sz="3300" dirty="0" smtClean="0"/>
            </a:br>
            <a:r>
              <a:rPr lang="en-US" sz="3300" dirty="0" smtClean="0"/>
              <a:t>of Coverage</a:t>
            </a:r>
          </a:p>
          <a:p>
            <a:pPr marL="1028700" lvl="2" indent="-400050">
              <a:spcBef>
                <a:spcPts val="600"/>
              </a:spcBef>
              <a:buSzPct val="60000"/>
            </a:pPr>
            <a:r>
              <a:rPr lang="en-US" sz="3300" dirty="0" smtClean="0"/>
              <a:t>Low Income Subsidy (LIS) rider</a:t>
            </a:r>
          </a:p>
          <a:p>
            <a:pPr marL="1028700" lvl="2" indent="-400050">
              <a:spcBef>
                <a:spcPts val="600"/>
              </a:spcBef>
              <a:buSzPct val="60000"/>
            </a:pPr>
            <a:r>
              <a:rPr lang="en-US" sz="3300" dirty="0" smtClean="0"/>
              <a:t>Comprehensive or abridged formulary</a:t>
            </a:r>
          </a:p>
          <a:p>
            <a:pPr marL="1028700" lvl="2" indent="-400050">
              <a:spcBef>
                <a:spcPts val="600"/>
              </a:spcBef>
              <a:buSzPct val="60000"/>
            </a:pPr>
            <a:r>
              <a:rPr lang="en-US" sz="3300" dirty="0" smtClean="0"/>
              <a:t>Member ID card at the time of enrollment/as needed</a:t>
            </a:r>
          </a:p>
          <a:p>
            <a:pPr marL="336550" lvl="2" indent="-336550">
              <a:spcBef>
                <a:spcPts val="600"/>
              </a:spcBef>
              <a:buSzPct val="100000"/>
              <a:buFont typeface="Wingdings" panose="05000000000000000000" pitchFamily="2" charset="2"/>
              <a:buChar char="§"/>
            </a:pPr>
            <a:r>
              <a:rPr lang="en-US" sz="3400" dirty="0"/>
              <a:t>Must provide the </a:t>
            </a:r>
            <a:r>
              <a:rPr lang="en-US" sz="3400" dirty="0" smtClean="0"/>
              <a:t>hard copy pharmacy and provider directories or </a:t>
            </a:r>
            <a:r>
              <a:rPr lang="en-US" sz="3400" dirty="0"/>
              <a:t>a notice describing where they can be found online together with how to request a hardcopy </a:t>
            </a:r>
          </a:p>
          <a:p>
            <a:pPr marL="336550" lvl="2" indent="-336550">
              <a:spcBef>
                <a:spcPts val="600"/>
              </a:spcBef>
              <a:buSzPct val="100000"/>
              <a:buFont typeface="Wingdings" panose="05000000000000000000" pitchFamily="2" charset="2"/>
              <a:buChar char="§"/>
            </a:pPr>
            <a:r>
              <a:rPr lang="en-US" sz="3400" dirty="0" smtClean="0"/>
              <a:t>Documents </a:t>
            </a:r>
            <a:r>
              <a:rPr lang="en-US" sz="3400" dirty="0"/>
              <a:t>for new enrollees must be provided no later than 10 calendar days or </a:t>
            </a:r>
            <a:r>
              <a:rPr lang="en-US" sz="3400" dirty="0" smtClean="0"/>
              <a:t>the last </a:t>
            </a:r>
            <a:r>
              <a:rPr lang="en-US" sz="3400" dirty="0"/>
              <a:t>day of the month </a:t>
            </a:r>
            <a:r>
              <a:rPr lang="en-US" sz="3400" dirty="0" smtClean="0"/>
              <a:t>before </a:t>
            </a:r>
            <a:r>
              <a:rPr lang="en-US" sz="3400" dirty="0"/>
              <a:t>to effective date, whichever is later</a:t>
            </a:r>
          </a:p>
          <a:p>
            <a:pPr lvl="2"/>
            <a:endParaRPr lang="en-US" dirty="0" smtClean="0"/>
          </a:p>
          <a:p>
            <a:pPr lvl="2"/>
            <a:endParaRPr lang="en-US" dirty="0" smtClean="0"/>
          </a:p>
          <a:p>
            <a:pPr lvl="2"/>
            <a:endParaRPr lang="en-US" dirty="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43</a:t>
            </a:fld>
            <a:endParaRPr lang="en-US" dirty="0"/>
          </a:p>
        </p:txBody>
      </p:sp>
    </p:spTree>
    <p:custDataLst>
      <p:tags r:id="rId1"/>
    </p:custDataLst>
    <p:extLst>
      <p:ext uri="{BB962C8B-B14F-4D97-AF65-F5344CB8AC3E}">
        <p14:creationId xmlns:p14="http://schemas.microsoft.com/office/powerpoint/2010/main" val="1905987492"/>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Grp="1" noChangeArrowheads="1"/>
          </p:cNvSpPr>
          <p:nvPr>
            <p:ph type="title"/>
          </p:nvPr>
        </p:nvSpPr>
        <p:spPr>
          <a:xfrm>
            <a:off x="0" y="-8785"/>
            <a:ext cx="9144000" cy="1011417"/>
          </a:xfrm>
        </p:spPr>
        <p:txBody>
          <a:bodyPr/>
          <a:lstStyle/>
          <a:p>
            <a:r>
              <a:rPr lang="en-US" dirty="0"/>
              <a:t>Nominal Gift Reminders</a:t>
            </a:r>
          </a:p>
        </p:txBody>
      </p:sp>
      <p:sp>
        <p:nvSpPr>
          <p:cNvPr id="44037" name="Rectangle 3"/>
          <p:cNvSpPr>
            <a:spLocks noGrp="1" noChangeArrowheads="1"/>
          </p:cNvSpPr>
          <p:nvPr>
            <p:ph idx="1"/>
          </p:nvPr>
        </p:nvSpPr>
        <p:spPr>
          <a:xfrm>
            <a:off x="628650" y="1310356"/>
            <a:ext cx="7763912" cy="5045995"/>
          </a:xfrm>
        </p:spPr>
        <p:txBody>
          <a:bodyPr>
            <a:normAutofit fontScale="85000" lnSpcReduction="20000"/>
          </a:bodyPr>
          <a:lstStyle/>
          <a:p>
            <a:pPr marL="336550" indent="-336550">
              <a:spcBef>
                <a:spcPts val="600"/>
              </a:spcBef>
            </a:pPr>
            <a:r>
              <a:rPr lang="en-US" dirty="0" smtClean="0"/>
              <a:t>Organizations can offer gifts to potential enrollees</a:t>
            </a:r>
          </a:p>
          <a:p>
            <a:pPr marL="577850" lvl="2" indent="-241300">
              <a:spcBef>
                <a:spcPts val="600"/>
              </a:spcBef>
              <a:buSzPct val="100000"/>
              <a:buFont typeface="Arial" panose="020B0604020202020204" pitchFamily="34" charset="0"/>
              <a:buChar char="•"/>
            </a:pPr>
            <a:r>
              <a:rPr lang="en-US" dirty="0" smtClean="0"/>
              <a:t>Must be of nominal value</a:t>
            </a:r>
          </a:p>
          <a:p>
            <a:pPr marL="914400" lvl="3" indent="-336550">
              <a:spcBef>
                <a:spcPts val="600"/>
              </a:spcBef>
              <a:buSzPct val="60000"/>
              <a:buFont typeface="Wingdings" panose="05000000000000000000" pitchFamily="2" charset="2"/>
              <a:buChar char="q"/>
            </a:pPr>
            <a:r>
              <a:rPr lang="en-US" sz="2800" dirty="0"/>
              <a:t>Defined in Medicare Marketing Guidelines</a:t>
            </a:r>
          </a:p>
          <a:p>
            <a:pPr marL="914400" lvl="3" indent="-336550">
              <a:spcBef>
                <a:spcPts val="600"/>
              </a:spcBef>
              <a:buSzPct val="60000"/>
              <a:buFont typeface="Wingdings" panose="05000000000000000000" pitchFamily="2" charset="2"/>
              <a:buChar char="q"/>
            </a:pPr>
            <a:r>
              <a:rPr lang="en-US" sz="2800" dirty="0"/>
              <a:t>Currently $15 or </a:t>
            </a:r>
            <a:r>
              <a:rPr lang="en-US" sz="2800" dirty="0" smtClean="0"/>
              <a:t>less per individual gift </a:t>
            </a:r>
            <a:r>
              <a:rPr lang="en-US" sz="2800" dirty="0"/>
              <a:t>based on retail </a:t>
            </a:r>
            <a:r>
              <a:rPr lang="en-US" sz="2800" dirty="0" smtClean="0"/>
              <a:t>value</a:t>
            </a:r>
          </a:p>
          <a:p>
            <a:pPr marL="914400" lvl="3" indent="-336550">
              <a:spcBef>
                <a:spcPts val="600"/>
              </a:spcBef>
              <a:buSzPct val="60000"/>
              <a:buFont typeface="Wingdings" panose="05000000000000000000" pitchFamily="2" charset="2"/>
              <a:buChar char="q"/>
            </a:pPr>
            <a:r>
              <a:rPr lang="en-US" sz="2800" dirty="0" smtClean="0"/>
              <a:t>There’s a maximum aggregate of all gifts of $75 per person, per year</a:t>
            </a:r>
          </a:p>
          <a:p>
            <a:pPr marL="336550" indent="-336550">
              <a:spcBef>
                <a:spcPts val="600"/>
              </a:spcBef>
            </a:pPr>
            <a:r>
              <a:rPr lang="en-US" dirty="0" smtClean="0"/>
              <a:t>Given </a:t>
            </a:r>
            <a:r>
              <a:rPr lang="en-US" dirty="0"/>
              <a:t>regardless of beneficiary </a:t>
            </a:r>
            <a:r>
              <a:rPr lang="en-US" dirty="0" smtClean="0"/>
              <a:t>enrollment and without discrimination</a:t>
            </a:r>
            <a:endParaRPr lang="en-US" dirty="0"/>
          </a:p>
          <a:p>
            <a:pPr marL="336550" indent="-336550">
              <a:spcBef>
                <a:spcPts val="600"/>
              </a:spcBef>
            </a:pPr>
            <a:r>
              <a:rPr lang="en-US" dirty="0"/>
              <a:t>May not be in the form of cash or other monetary </a:t>
            </a:r>
            <a:r>
              <a:rPr lang="en-US" dirty="0" smtClean="0"/>
              <a:t>rebates</a:t>
            </a:r>
          </a:p>
          <a:p>
            <a:pPr marL="571500" lvl="1" indent="-228600">
              <a:spcBef>
                <a:spcPts val="600"/>
              </a:spcBef>
            </a:pPr>
            <a:r>
              <a:rPr lang="en-US" dirty="0" smtClean="0"/>
              <a:t>Gift cards are acceptable, if they can’t be converted into cash</a:t>
            </a:r>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44</a:t>
            </a:fld>
            <a:endParaRPr lang="en-US" dirty="0"/>
          </a:p>
        </p:txBody>
      </p:sp>
    </p:spTree>
    <p:custDataLst>
      <p:tags r:id="rId1"/>
    </p:custDataLst>
    <p:extLst>
      <p:ext uri="{BB962C8B-B14F-4D97-AF65-F5344CB8AC3E}">
        <p14:creationId xmlns:p14="http://schemas.microsoft.com/office/powerpoint/2010/main" val="4142122285"/>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2"/>
          <p:cNvSpPr>
            <a:spLocks noGrp="1" noChangeArrowheads="1"/>
          </p:cNvSpPr>
          <p:nvPr>
            <p:ph type="title"/>
          </p:nvPr>
        </p:nvSpPr>
        <p:spPr>
          <a:xfrm>
            <a:off x="0" y="-8785"/>
            <a:ext cx="9144000" cy="1011417"/>
          </a:xfrm>
        </p:spPr>
        <p:txBody>
          <a:bodyPr/>
          <a:lstStyle/>
          <a:p>
            <a:r>
              <a:rPr lang="en-US" dirty="0" smtClean="0"/>
              <a:t>Unsolicited Beneficiary Contact</a:t>
            </a:r>
            <a:endParaRPr lang="en-US" dirty="0"/>
          </a:p>
        </p:txBody>
      </p:sp>
      <p:sp>
        <p:nvSpPr>
          <p:cNvPr id="100354" name="Rectangle 3"/>
          <p:cNvSpPr>
            <a:spLocks noGrp="1" noChangeArrowheads="1"/>
          </p:cNvSpPr>
          <p:nvPr>
            <p:ph idx="1"/>
          </p:nvPr>
        </p:nvSpPr>
        <p:spPr/>
        <p:txBody>
          <a:bodyPr/>
          <a:lstStyle/>
          <a:p>
            <a:pPr marL="342900" indent="-342900">
              <a:spcBef>
                <a:spcPts val="600"/>
              </a:spcBef>
            </a:pPr>
            <a:r>
              <a:rPr lang="en-US" dirty="0" smtClean="0"/>
              <a:t>Prohibited unsolicited </a:t>
            </a:r>
            <a:r>
              <a:rPr lang="en-US" dirty="0"/>
              <a:t>m</a:t>
            </a:r>
            <a:r>
              <a:rPr lang="en-US" dirty="0" smtClean="0"/>
              <a:t>arketing activities</a:t>
            </a:r>
          </a:p>
          <a:p>
            <a:pPr marL="571500" lvl="1" indent="-228600">
              <a:spcBef>
                <a:spcPts val="600"/>
              </a:spcBef>
            </a:pPr>
            <a:r>
              <a:rPr lang="en-US" dirty="0" smtClean="0"/>
              <a:t>Electronic communications</a:t>
            </a:r>
          </a:p>
          <a:p>
            <a:pPr marL="857250" lvl="2" indent="-285750">
              <a:spcBef>
                <a:spcPts val="600"/>
              </a:spcBef>
            </a:pPr>
            <a:r>
              <a:rPr lang="en-US" dirty="0" smtClean="0"/>
              <a:t>Unless express permission is given</a:t>
            </a:r>
          </a:p>
          <a:p>
            <a:pPr marL="571500" lvl="1" indent="-228600">
              <a:spcBef>
                <a:spcPts val="600"/>
              </a:spcBef>
            </a:pPr>
            <a:r>
              <a:rPr lang="en-US" dirty="0"/>
              <a:t>Door-to-door solicitation</a:t>
            </a:r>
          </a:p>
          <a:p>
            <a:pPr marL="571500" lvl="1" indent="-228600">
              <a:spcBef>
                <a:spcPts val="600"/>
              </a:spcBef>
            </a:pPr>
            <a:r>
              <a:rPr lang="en-US" dirty="0" smtClean="0"/>
              <a:t>Calls/visits </a:t>
            </a:r>
            <a:r>
              <a:rPr lang="en-US" dirty="0"/>
              <a:t>after attending sales event</a:t>
            </a:r>
          </a:p>
          <a:p>
            <a:pPr marL="857250" lvl="2" indent="-285750">
              <a:spcBef>
                <a:spcPts val="600"/>
              </a:spcBef>
            </a:pPr>
            <a:r>
              <a:rPr lang="en-US" dirty="0"/>
              <a:t>Unless </a:t>
            </a:r>
            <a:r>
              <a:rPr lang="en-US" dirty="0" smtClean="0"/>
              <a:t>permission is given</a:t>
            </a:r>
            <a:endParaRPr lang="en-US" dirty="0"/>
          </a:p>
          <a:p>
            <a:pPr marL="571500" lvl="1" indent="-228600">
              <a:spcBef>
                <a:spcPts val="600"/>
              </a:spcBef>
            </a:pPr>
            <a:r>
              <a:rPr lang="en-US" dirty="0" smtClean="0"/>
              <a:t>Common areas (</a:t>
            </a:r>
            <a:r>
              <a:rPr lang="en-US" dirty="0"/>
              <a:t>e.g., parking lots, hallways, </a:t>
            </a:r>
            <a:r>
              <a:rPr lang="en-US" dirty="0" smtClean="0"/>
              <a:t>sidewalks</a:t>
            </a:r>
            <a:r>
              <a:rPr lang="en-US" dirty="0"/>
              <a:t>, etc</a:t>
            </a:r>
            <a:r>
              <a:rPr lang="en-US" dirty="0" smtClean="0"/>
              <a:t>.)</a:t>
            </a:r>
          </a:p>
          <a:p>
            <a:pPr marL="0" lvl="1" indent="0">
              <a:spcBef>
                <a:spcPts val="600"/>
              </a:spcBef>
              <a:buNone/>
            </a:pPr>
            <a:r>
              <a:rPr lang="en-US" b="1" dirty="0"/>
              <a:t>NOTE: </a:t>
            </a:r>
            <a:r>
              <a:rPr lang="en-US" dirty="0" smtClean="0"/>
              <a:t>Prohibited activities don’t include conventional </a:t>
            </a:r>
            <a:r>
              <a:rPr lang="en-US" dirty="0"/>
              <a:t>mail or other print media</a:t>
            </a:r>
            <a:endParaRPr lang="en-US" dirty="0" smtClean="0"/>
          </a:p>
          <a:p>
            <a:pPr lvl="2"/>
            <a:endParaRPr lang="en-US" dirty="0" smtClean="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45</a:t>
            </a:fld>
            <a:endParaRPr lang="en-US" dirty="0"/>
          </a:p>
        </p:txBody>
      </p:sp>
    </p:spTree>
    <p:custDataLst>
      <p:tags r:id="rId1"/>
    </p:custDataLst>
    <p:extLst>
      <p:ext uri="{BB962C8B-B14F-4D97-AF65-F5344CB8AC3E}">
        <p14:creationId xmlns:p14="http://schemas.microsoft.com/office/powerpoint/2010/main" val="2441518072"/>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2"/>
          <p:cNvSpPr>
            <a:spLocks noGrp="1" noChangeArrowheads="1"/>
          </p:cNvSpPr>
          <p:nvPr>
            <p:ph type="title"/>
          </p:nvPr>
        </p:nvSpPr>
        <p:spPr>
          <a:xfrm>
            <a:off x="0" y="-8785"/>
            <a:ext cx="9144000" cy="1011417"/>
          </a:xfrm>
        </p:spPr>
        <p:txBody>
          <a:bodyPr/>
          <a:lstStyle/>
          <a:p>
            <a:r>
              <a:rPr lang="en-US" dirty="0"/>
              <a:t>Cross-Selling Prohibition</a:t>
            </a:r>
          </a:p>
        </p:txBody>
      </p:sp>
      <p:sp>
        <p:nvSpPr>
          <p:cNvPr id="102402" name="Rectangle 3"/>
          <p:cNvSpPr>
            <a:spLocks noGrp="1" noChangeArrowheads="1"/>
          </p:cNvSpPr>
          <p:nvPr>
            <p:ph idx="1"/>
          </p:nvPr>
        </p:nvSpPr>
        <p:spPr/>
        <p:txBody>
          <a:bodyPr/>
          <a:lstStyle/>
          <a:p>
            <a:pPr marL="342900" indent="-342900">
              <a:spcBef>
                <a:spcPts val="600"/>
              </a:spcBef>
            </a:pPr>
            <a:r>
              <a:rPr lang="en-US" dirty="0" smtClean="0"/>
              <a:t>Prohibited during any Medicare Advantage or Part D sales activity or presentation</a:t>
            </a:r>
          </a:p>
          <a:p>
            <a:pPr marL="342900" indent="-342900">
              <a:spcBef>
                <a:spcPts val="600"/>
              </a:spcBef>
            </a:pPr>
            <a:r>
              <a:rPr lang="en-US" dirty="0" smtClean="0"/>
              <a:t>Can’t market non-health related products</a:t>
            </a:r>
          </a:p>
          <a:p>
            <a:pPr marL="571500" lvl="1" indent="-228600">
              <a:spcBef>
                <a:spcPts val="600"/>
              </a:spcBef>
            </a:pPr>
            <a:r>
              <a:rPr lang="en-US" dirty="0" smtClean="0"/>
              <a:t>Annuities</a:t>
            </a:r>
          </a:p>
          <a:p>
            <a:pPr marL="571500" lvl="1" indent="-228600">
              <a:spcBef>
                <a:spcPts val="600"/>
              </a:spcBef>
            </a:pPr>
            <a:r>
              <a:rPr lang="en-US" dirty="0" smtClean="0"/>
              <a:t>Life insurance</a:t>
            </a:r>
          </a:p>
          <a:p>
            <a:pPr marL="571500" lvl="1" indent="-228600">
              <a:spcBef>
                <a:spcPts val="600"/>
              </a:spcBef>
            </a:pPr>
            <a:r>
              <a:rPr lang="en-US" dirty="0" smtClean="0"/>
              <a:t>Other products</a:t>
            </a:r>
          </a:p>
          <a:p>
            <a:pPr marL="342900" indent="-342900">
              <a:spcBef>
                <a:spcPts val="600"/>
              </a:spcBef>
            </a:pPr>
            <a:r>
              <a:rPr lang="en-US" dirty="0"/>
              <a:t>Allowed on inbound calls per </a:t>
            </a:r>
            <a:r>
              <a:rPr lang="en-US" dirty="0" smtClean="0"/>
              <a:t>the request of the person with Medicare</a:t>
            </a:r>
            <a:endParaRPr lang="en-US" dirty="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46</a:t>
            </a:fld>
            <a:endParaRPr lang="en-US" dirty="0"/>
          </a:p>
        </p:txBody>
      </p:sp>
    </p:spTree>
    <p:custDataLst>
      <p:tags r:id="rId1"/>
    </p:custDataLst>
    <p:extLst>
      <p:ext uri="{BB962C8B-B14F-4D97-AF65-F5344CB8AC3E}">
        <p14:creationId xmlns:p14="http://schemas.microsoft.com/office/powerpoint/2010/main" val="692769462"/>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2"/>
          <p:cNvSpPr>
            <a:spLocks noGrp="1" noChangeArrowheads="1"/>
          </p:cNvSpPr>
          <p:nvPr>
            <p:ph type="title"/>
          </p:nvPr>
        </p:nvSpPr>
        <p:spPr>
          <a:xfrm>
            <a:off x="0" y="-8785"/>
            <a:ext cx="9144000" cy="1011417"/>
          </a:xfrm>
        </p:spPr>
        <p:txBody>
          <a:bodyPr/>
          <a:lstStyle/>
          <a:p>
            <a:r>
              <a:rPr lang="en-US" dirty="0" smtClean="0"/>
              <a:t> </a:t>
            </a:r>
            <a:r>
              <a:rPr lang="en-US" dirty="0"/>
              <a:t>Scope of Appointment Reminders</a:t>
            </a:r>
          </a:p>
        </p:txBody>
      </p:sp>
      <p:sp>
        <p:nvSpPr>
          <p:cNvPr id="47109" name="Rectangle 3"/>
          <p:cNvSpPr>
            <a:spLocks noGrp="1" noChangeArrowheads="1"/>
          </p:cNvSpPr>
          <p:nvPr>
            <p:ph idx="1"/>
          </p:nvPr>
        </p:nvSpPr>
        <p:spPr/>
        <p:txBody>
          <a:bodyPr>
            <a:normAutofit/>
          </a:bodyPr>
          <a:lstStyle/>
          <a:p>
            <a:pPr marL="342900" indent="-342900">
              <a:spcBef>
                <a:spcPts val="600"/>
              </a:spcBef>
            </a:pPr>
            <a:r>
              <a:rPr lang="en-US" dirty="0" smtClean="0"/>
              <a:t>Must specify product type</a:t>
            </a:r>
          </a:p>
          <a:p>
            <a:pPr marL="571500" lvl="1" indent="-228600">
              <a:spcBef>
                <a:spcPts val="600"/>
              </a:spcBef>
            </a:pPr>
            <a:r>
              <a:rPr lang="en-US" dirty="0" smtClean="0"/>
              <a:t>Medicare Advantage, Medicare Prescription Drug, and Cost Plans</a:t>
            </a:r>
          </a:p>
          <a:p>
            <a:pPr marL="342900" indent="-342900">
              <a:spcBef>
                <a:spcPts val="600"/>
              </a:spcBef>
            </a:pPr>
            <a:r>
              <a:rPr lang="en-US" dirty="0"/>
              <a:t>48 hours </a:t>
            </a:r>
            <a:r>
              <a:rPr lang="en-US" dirty="0" smtClean="0"/>
              <a:t>before </a:t>
            </a:r>
            <a:r>
              <a:rPr lang="en-US" dirty="0"/>
              <a:t>personal/individual marketing and/or in-home appointment</a:t>
            </a:r>
          </a:p>
          <a:p>
            <a:pPr marL="342900" indent="-342900">
              <a:spcBef>
                <a:spcPts val="600"/>
              </a:spcBef>
            </a:pPr>
            <a:r>
              <a:rPr lang="en-US" dirty="0" smtClean="0"/>
              <a:t>Additional </a:t>
            </a:r>
            <a:r>
              <a:rPr lang="en-US" dirty="0"/>
              <a:t>products can only be discussed</a:t>
            </a:r>
          </a:p>
          <a:p>
            <a:pPr marL="571500" lvl="1" indent="-228600">
              <a:spcBef>
                <a:spcPts val="600"/>
              </a:spcBef>
            </a:pPr>
            <a:r>
              <a:rPr lang="en-US" dirty="0" smtClean="0"/>
              <a:t>With person with Medicare’s request</a:t>
            </a:r>
            <a:endParaRPr lang="en-US" dirty="0"/>
          </a:p>
          <a:p>
            <a:pPr marL="571500" lvl="1" indent="-228600">
              <a:spcBef>
                <a:spcPts val="600"/>
              </a:spcBef>
            </a:pPr>
            <a:r>
              <a:rPr lang="en-US" dirty="0"/>
              <a:t>At separate appointment</a:t>
            </a:r>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47</a:t>
            </a:fld>
            <a:endParaRPr lang="en-US" dirty="0"/>
          </a:p>
        </p:txBody>
      </p:sp>
    </p:spTree>
    <p:custDataLst>
      <p:tags r:id="rId1"/>
    </p:custDataLst>
    <p:extLst>
      <p:ext uri="{BB962C8B-B14F-4D97-AF65-F5344CB8AC3E}">
        <p14:creationId xmlns:p14="http://schemas.microsoft.com/office/powerpoint/2010/main" val="1510466101"/>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ChangeArrowheads="1"/>
          </p:cNvSpPr>
          <p:nvPr>
            <p:ph type="title"/>
          </p:nvPr>
        </p:nvSpPr>
        <p:spPr>
          <a:xfrm>
            <a:off x="0" y="-8785"/>
            <a:ext cx="9144000" cy="1011417"/>
          </a:xfrm>
        </p:spPr>
        <p:txBody>
          <a:bodyPr/>
          <a:lstStyle/>
          <a:p>
            <a:r>
              <a:rPr lang="en-US" dirty="0"/>
              <a:t>Marketing in Health Care Settings</a:t>
            </a:r>
          </a:p>
        </p:txBody>
      </p:sp>
      <p:sp>
        <p:nvSpPr>
          <p:cNvPr id="106498" name="Rectangle 3"/>
          <p:cNvSpPr>
            <a:spLocks noGrp="1" noChangeArrowheads="1"/>
          </p:cNvSpPr>
          <p:nvPr>
            <p:ph idx="1"/>
          </p:nvPr>
        </p:nvSpPr>
        <p:spPr>
          <a:xfrm>
            <a:off x="628650" y="1200150"/>
            <a:ext cx="7886700" cy="5156201"/>
          </a:xfrm>
        </p:spPr>
        <p:txBody>
          <a:bodyPr>
            <a:normAutofit lnSpcReduction="10000"/>
          </a:bodyPr>
          <a:lstStyle/>
          <a:p>
            <a:pPr marL="342900" indent="-342900">
              <a:spcBef>
                <a:spcPts val="600"/>
              </a:spcBef>
            </a:pPr>
            <a:r>
              <a:rPr lang="en-US" dirty="0" smtClean="0"/>
              <a:t>Marketing allowed in health care common areas</a:t>
            </a:r>
          </a:p>
          <a:p>
            <a:pPr marL="571500" lvl="1" indent="-228600">
              <a:spcBef>
                <a:spcPts val="600"/>
              </a:spcBef>
            </a:pPr>
            <a:r>
              <a:rPr lang="en-US" dirty="0" smtClean="0"/>
              <a:t>Hospital or nursing home cafeterias</a:t>
            </a:r>
          </a:p>
          <a:p>
            <a:pPr marL="571500" lvl="1" indent="-228600">
              <a:spcBef>
                <a:spcPts val="600"/>
              </a:spcBef>
            </a:pPr>
            <a:r>
              <a:rPr lang="en-US" dirty="0" smtClean="0"/>
              <a:t>Community or recreational rooms</a:t>
            </a:r>
          </a:p>
          <a:p>
            <a:pPr marL="571500" lvl="1" indent="-228600">
              <a:spcBef>
                <a:spcPts val="600"/>
              </a:spcBef>
            </a:pPr>
            <a:r>
              <a:rPr lang="en-US" dirty="0" smtClean="0"/>
              <a:t>Conference rooms</a:t>
            </a:r>
          </a:p>
          <a:p>
            <a:pPr marL="342900" indent="-342900">
              <a:lnSpc>
                <a:spcPct val="110000"/>
              </a:lnSpc>
              <a:spcBef>
                <a:spcPts val="600"/>
              </a:spcBef>
            </a:pPr>
            <a:r>
              <a:rPr lang="en-US" dirty="0"/>
              <a:t>No marketing in health care settings where patients </a:t>
            </a:r>
            <a:r>
              <a:rPr lang="en-US" dirty="0" smtClean="0"/>
              <a:t>get </a:t>
            </a:r>
            <a:r>
              <a:rPr lang="en-US" dirty="0"/>
              <a:t>care</a:t>
            </a:r>
          </a:p>
          <a:p>
            <a:pPr marL="571500" lvl="1" indent="-228600">
              <a:lnSpc>
                <a:spcPct val="110000"/>
              </a:lnSpc>
              <a:spcBef>
                <a:spcPts val="600"/>
              </a:spcBef>
            </a:pPr>
            <a:r>
              <a:rPr lang="en-US" dirty="0"/>
              <a:t>Waiting rooms</a:t>
            </a:r>
          </a:p>
          <a:p>
            <a:pPr marL="571500" lvl="1" indent="-228600">
              <a:lnSpc>
                <a:spcPct val="110000"/>
              </a:lnSpc>
              <a:spcBef>
                <a:spcPts val="600"/>
              </a:spcBef>
            </a:pPr>
            <a:r>
              <a:rPr lang="en-US" dirty="0"/>
              <a:t>Exam rooms and hospital patient rooms</a:t>
            </a:r>
          </a:p>
          <a:p>
            <a:pPr marL="571500" lvl="1" indent="-228600">
              <a:lnSpc>
                <a:spcPct val="110000"/>
              </a:lnSpc>
              <a:spcBef>
                <a:spcPts val="600"/>
              </a:spcBef>
            </a:pPr>
            <a:r>
              <a:rPr lang="en-US" dirty="0"/>
              <a:t>Dialysis centers and pharmacy counter areas</a:t>
            </a:r>
          </a:p>
          <a:p>
            <a:pPr marL="571500" lvl="1" indent="-228600">
              <a:lnSpc>
                <a:spcPct val="110000"/>
              </a:lnSpc>
            </a:pPr>
            <a:endParaRPr lang="en-US" dirty="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48</a:t>
            </a:fld>
            <a:endParaRPr lang="en-US" dirty="0"/>
          </a:p>
        </p:txBody>
      </p:sp>
    </p:spTree>
    <p:custDataLst>
      <p:tags r:id="rId1"/>
    </p:custDataLst>
    <p:extLst>
      <p:ext uri="{BB962C8B-B14F-4D97-AF65-F5344CB8AC3E}">
        <p14:creationId xmlns:p14="http://schemas.microsoft.com/office/powerpoint/2010/main" val="4067196123"/>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2"/>
          <p:cNvSpPr>
            <a:spLocks noGrp="1" noChangeArrowheads="1"/>
          </p:cNvSpPr>
          <p:nvPr>
            <p:ph type="title"/>
          </p:nvPr>
        </p:nvSpPr>
        <p:spPr>
          <a:xfrm>
            <a:off x="0" y="-8785"/>
            <a:ext cx="9144000" cy="1011417"/>
          </a:xfrm>
        </p:spPr>
        <p:txBody>
          <a:bodyPr/>
          <a:lstStyle/>
          <a:p>
            <a:pPr>
              <a:lnSpc>
                <a:spcPct val="100000"/>
              </a:lnSpc>
              <a:spcBef>
                <a:spcPts val="600"/>
              </a:spcBef>
            </a:pPr>
            <a:r>
              <a:rPr lang="en-US" dirty="0" smtClean="0"/>
              <a:t/>
            </a:r>
            <a:br>
              <a:rPr lang="en-US" dirty="0" smtClean="0"/>
            </a:br>
            <a:r>
              <a:rPr lang="en-US" dirty="0"/>
              <a:t>Promotional Activity Reminders </a:t>
            </a:r>
            <a:r>
              <a:rPr lang="en-US" dirty="0" smtClean="0"/>
              <a:t/>
            </a:r>
            <a:br>
              <a:rPr lang="en-US" dirty="0" smtClean="0"/>
            </a:br>
            <a:endParaRPr lang="en-US" dirty="0"/>
          </a:p>
        </p:txBody>
      </p:sp>
      <p:sp>
        <p:nvSpPr>
          <p:cNvPr id="110594" name="Rectangle 3"/>
          <p:cNvSpPr>
            <a:spLocks noGrp="1" noChangeArrowheads="1"/>
          </p:cNvSpPr>
          <p:nvPr>
            <p:ph idx="1"/>
          </p:nvPr>
        </p:nvSpPr>
        <p:spPr/>
        <p:txBody>
          <a:bodyPr/>
          <a:lstStyle/>
          <a:p>
            <a:pPr marL="342900" indent="-342900">
              <a:spcBef>
                <a:spcPts val="600"/>
              </a:spcBef>
            </a:pPr>
            <a:r>
              <a:rPr lang="en-US" dirty="0" smtClean="0"/>
              <a:t>Prospective enrollees may not </a:t>
            </a:r>
          </a:p>
          <a:p>
            <a:pPr marL="571500" lvl="1" indent="-228600">
              <a:spcBef>
                <a:spcPts val="600"/>
              </a:spcBef>
            </a:pPr>
            <a:r>
              <a:rPr lang="en-US" dirty="0" smtClean="0"/>
              <a:t>Be provided meals</a:t>
            </a:r>
          </a:p>
          <a:p>
            <a:pPr marL="571500" lvl="1" indent="-228600">
              <a:spcBef>
                <a:spcPts val="600"/>
              </a:spcBef>
            </a:pPr>
            <a:r>
              <a:rPr lang="en-US" dirty="0" smtClean="0"/>
              <a:t>Have meals subsidized</a:t>
            </a:r>
          </a:p>
          <a:p>
            <a:pPr marL="342900" indent="-342900">
              <a:spcBef>
                <a:spcPts val="600"/>
              </a:spcBef>
            </a:pPr>
            <a:r>
              <a:rPr lang="en-US" dirty="0"/>
              <a:t>At any event or meeting where</a:t>
            </a:r>
          </a:p>
          <a:p>
            <a:pPr marL="571500" lvl="1" indent="-228600">
              <a:spcBef>
                <a:spcPts val="600"/>
              </a:spcBef>
            </a:pPr>
            <a:r>
              <a:rPr lang="en-US" dirty="0"/>
              <a:t>Plan benefits are being discussed, or</a:t>
            </a:r>
          </a:p>
          <a:p>
            <a:pPr marL="571500" lvl="1" indent="-228600">
              <a:spcBef>
                <a:spcPts val="600"/>
              </a:spcBef>
            </a:pPr>
            <a:r>
              <a:rPr lang="en-US" dirty="0"/>
              <a:t>Plan materials are being distributed</a:t>
            </a:r>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49</a:t>
            </a:fld>
            <a:endParaRPr lang="en-US" dirty="0"/>
          </a:p>
        </p:txBody>
      </p:sp>
    </p:spTree>
    <p:custDataLst>
      <p:tags r:id="rId1"/>
    </p:custDataLst>
    <p:extLst>
      <p:ext uri="{BB962C8B-B14F-4D97-AF65-F5344CB8AC3E}">
        <p14:creationId xmlns:p14="http://schemas.microsoft.com/office/powerpoint/2010/main" val="3371867000"/>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What are </a:t>
            </a:r>
            <a:r>
              <a:rPr lang="en-US" dirty="0"/>
              <a:t>Medicare </a:t>
            </a:r>
            <a:r>
              <a:rPr lang="en-US" dirty="0" smtClean="0"/>
              <a:t>Advantage Plans?</a:t>
            </a:r>
            <a:endParaRPr lang="en-US" dirty="0"/>
          </a:p>
        </p:txBody>
      </p:sp>
      <p:sp>
        <p:nvSpPr>
          <p:cNvPr id="9" name="Content Placeholder 8"/>
          <p:cNvSpPr>
            <a:spLocks noGrp="1"/>
          </p:cNvSpPr>
          <p:nvPr>
            <p:ph idx="1"/>
          </p:nvPr>
        </p:nvSpPr>
        <p:spPr>
          <a:xfrm>
            <a:off x="482138" y="1130968"/>
            <a:ext cx="8229600" cy="5045995"/>
          </a:xfrm>
        </p:spPr>
        <p:txBody>
          <a:bodyPr>
            <a:normAutofit fontScale="92500"/>
          </a:bodyPr>
          <a:lstStyle/>
          <a:p>
            <a:pPr marL="341313" indent="-341313">
              <a:spcBef>
                <a:spcPts val="600"/>
              </a:spcBef>
            </a:pPr>
            <a:r>
              <a:rPr lang="en-US" dirty="0"/>
              <a:t>Health </a:t>
            </a:r>
            <a:r>
              <a:rPr lang="en-US" dirty="0" smtClean="0"/>
              <a:t>plans run by private companies that provide Part A and Part B benefits </a:t>
            </a:r>
            <a:endParaRPr lang="en-US" dirty="0"/>
          </a:p>
          <a:p>
            <a:pPr marL="573088" lvl="1" indent="-231775">
              <a:spcBef>
                <a:spcPts val="600"/>
              </a:spcBef>
            </a:pPr>
            <a:r>
              <a:rPr lang="en-US" dirty="0" smtClean="0"/>
              <a:t>Part of the Medicare Program</a:t>
            </a:r>
          </a:p>
          <a:p>
            <a:pPr marL="573088" lvl="1" indent="-231775">
              <a:spcBef>
                <a:spcPts val="600"/>
              </a:spcBef>
            </a:pPr>
            <a:r>
              <a:rPr lang="en-US" dirty="0" smtClean="0"/>
              <a:t>Approved </a:t>
            </a:r>
            <a:r>
              <a:rPr lang="en-US" dirty="0"/>
              <a:t>by Medicare </a:t>
            </a:r>
          </a:p>
          <a:p>
            <a:pPr marL="579438" lvl="1" indent="-233363">
              <a:spcBef>
                <a:spcPts val="600"/>
              </a:spcBef>
            </a:pPr>
            <a:r>
              <a:rPr lang="en-US" dirty="0"/>
              <a:t>Most plans include prescription drug </a:t>
            </a:r>
            <a:r>
              <a:rPr lang="en-US" dirty="0" smtClean="0"/>
              <a:t>coverage—Part D</a:t>
            </a:r>
            <a:endParaRPr lang="en-US" dirty="0"/>
          </a:p>
          <a:p>
            <a:pPr marL="579438" lvl="1" indent="-233363">
              <a:spcBef>
                <a:spcPts val="600"/>
              </a:spcBef>
            </a:pPr>
            <a:r>
              <a:rPr lang="en-US" dirty="0"/>
              <a:t>May provide vision and dental services</a:t>
            </a:r>
          </a:p>
          <a:p>
            <a:pPr marL="341313" indent="-341313">
              <a:spcBef>
                <a:spcPts val="600"/>
              </a:spcBef>
            </a:pPr>
            <a:r>
              <a:rPr lang="en-US" dirty="0" smtClean="0"/>
              <a:t>Sometimes called </a:t>
            </a:r>
            <a:r>
              <a:rPr lang="en-US" dirty="0"/>
              <a:t>Part C</a:t>
            </a:r>
          </a:p>
          <a:p>
            <a:pPr marL="341313" indent="-341313">
              <a:spcBef>
                <a:spcPts val="600"/>
              </a:spcBef>
            </a:pPr>
            <a:r>
              <a:rPr lang="en-US" dirty="0" smtClean="0"/>
              <a:t>Available </a:t>
            </a:r>
            <a:r>
              <a:rPr lang="en-US" dirty="0"/>
              <a:t>across the </a:t>
            </a:r>
            <a:r>
              <a:rPr lang="en-US" dirty="0" smtClean="0"/>
              <a:t>country</a:t>
            </a:r>
          </a:p>
          <a:p>
            <a:pPr marL="341313" indent="-341313">
              <a:spcBef>
                <a:spcPts val="600"/>
              </a:spcBef>
            </a:pPr>
            <a:endParaRPr lang="en-US" dirty="0" smtClean="0"/>
          </a:p>
          <a:p>
            <a:pPr marL="0" indent="0">
              <a:spcBef>
                <a:spcPts val="600"/>
              </a:spcBef>
              <a:buNone/>
            </a:pPr>
            <a:r>
              <a:rPr lang="en-US" dirty="0" smtClean="0"/>
              <a:t>	</a:t>
            </a:r>
          </a:p>
          <a:p>
            <a:endParaRPr lang="en-US" dirty="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5" name="Slide Number Placeholder 4"/>
          <p:cNvSpPr>
            <a:spLocks noGrp="1"/>
          </p:cNvSpPr>
          <p:nvPr>
            <p:ph type="sldNum" sz="quarter" idx="12"/>
          </p:nvPr>
        </p:nvSpPr>
        <p:spPr/>
        <p:txBody>
          <a:bodyPr/>
          <a:lstStyle/>
          <a:p>
            <a:fld id="{D60A6685-DBF6-4C41-A0CC-AA9EA7A85A20}" type="slidenum">
              <a:rPr lang="en-US" smtClean="0"/>
              <a:t>5</a:t>
            </a:fld>
            <a:endParaRPr lang="en-US" dirty="0"/>
          </a:p>
        </p:txBody>
      </p:sp>
    </p:spTree>
    <p:extLst>
      <p:ext uri="{BB962C8B-B14F-4D97-AF65-F5344CB8AC3E}">
        <p14:creationId xmlns:p14="http://schemas.microsoft.com/office/powerpoint/2010/main" val="13541568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2"/>
          <p:cNvSpPr>
            <a:spLocks noGrp="1" noChangeArrowheads="1"/>
          </p:cNvSpPr>
          <p:nvPr>
            <p:ph type="title"/>
          </p:nvPr>
        </p:nvSpPr>
        <p:spPr>
          <a:xfrm>
            <a:off x="0" y="-8785"/>
            <a:ext cx="9144000" cy="1011417"/>
          </a:xfrm>
        </p:spPr>
        <p:txBody>
          <a:bodyPr/>
          <a:lstStyle/>
          <a:p>
            <a:r>
              <a:rPr lang="en-US" dirty="0"/>
              <a:t>Educational Event Reminders</a:t>
            </a:r>
          </a:p>
        </p:txBody>
      </p:sp>
      <p:sp>
        <p:nvSpPr>
          <p:cNvPr id="49157" name="Rectangle 3"/>
          <p:cNvSpPr>
            <a:spLocks noGrp="1" noChangeArrowheads="1"/>
          </p:cNvSpPr>
          <p:nvPr>
            <p:ph idx="1"/>
          </p:nvPr>
        </p:nvSpPr>
        <p:spPr/>
        <p:txBody>
          <a:bodyPr/>
          <a:lstStyle/>
          <a:p>
            <a:pPr marL="342900" indent="-342900">
              <a:spcBef>
                <a:spcPts val="600"/>
              </a:spcBef>
            </a:pPr>
            <a:r>
              <a:rPr lang="en-US" dirty="0" smtClean="0"/>
              <a:t>Educational events for prospective members</a:t>
            </a:r>
          </a:p>
          <a:p>
            <a:pPr marL="342900" indent="-342900">
              <a:spcBef>
                <a:spcPts val="600"/>
              </a:spcBef>
            </a:pPr>
            <a:r>
              <a:rPr lang="en-US" dirty="0" smtClean="0"/>
              <a:t>No marketing activities at educational events</a:t>
            </a:r>
          </a:p>
          <a:p>
            <a:pPr marL="342900" indent="-342900">
              <a:spcBef>
                <a:spcPts val="600"/>
              </a:spcBef>
            </a:pPr>
            <a:r>
              <a:rPr lang="en-US" dirty="0" smtClean="0"/>
              <a:t>Plans may distribute</a:t>
            </a:r>
          </a:p>
          <a:p>
            <a:pPr marL="571500" lvl="1" indent="-228600">
              <a:spcBef>
                <a:spcPts val="600"/>
              </a:spcBef>
            </a:pPr>
            <a:r>
              <a:rPr lang="en-US" dirty="0" smtClean="0"/>
              <a:t>Medicare and/or health educational materials</a:t>
            </a:r>
          </a:p>
          <a:p>
            <a:pPr marL="571500" lvl="1" indent="-228600">
              <a:spcBef>
                <a:spcPts val="600"/>
              </a:spcBef>
            </a:pPr>
            <a:r>
              <a:rPr lang="en-US" dirty="0" smtClean="0"/>
              <a:t>Agent/broker business cards</a:t>
            </a:r>
          </a:p>
          <a:p>
            <a:pPr marL="571500" lvl="1" indent="-228600">
              <a:spcBef>
                <a:spcPts val="600"/>
              </a:spcBef>
            </a:pPr>
            <a:r>
              <a:rPr lang="en-US" dirty="0" smtClean="0"/>
              <a:t>Distributed material must not contain marketing information</a:t>
            </a:r>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50</a:t>
            </a:fld>
            <a:endParaRPr lang="en-US" dirty="0"/>
          </a:p>
        </p:txBody>
      </p:sp>
    </p:spTree>
    <p:custDataLst>
      <p:tags r:id="rId1"/>
    </p:custDataLst>
    <p:extLst>
      <p:ext uri="{BB962C8B-B14F-4D97-AF65-F5344CB8AC3E}">
        <p14:creationId xmlns:p14="http://schemas.microsoft.com/office/powerpoint/2010/main" val="2823411445"/>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8785"/>
            <a:ext cx="9144000" cy="1011417"/>
          </a:xfrm>
        </p:spPr>
        <p:txBody>
          <a:bodyPr/>
          <a:lstStyle/>
          <a:p>
            <a:r>
              <a:rPr lang="en-US" dirty="0"/>
              <a:t>Licensure and Appointment of Agents</a:t>
            </a:r>
          </a:p>
        </p:txBody>
      </p:sp>
      <p:sp>
        <p:nvSpPr>
          <p:cNvPr id="112642" name="Rectangle 3" descr="Slide describes licensure and appointment of agents requirements for Medicare Advantage Plans and Medicare Prescription Drug Plans. The contents of this slide are provided in the speaker's notes." title="Requirements for licensure and appointment of agents"/>
          <p:cNvSpPr>
            <a:spLocks noGrp="1" noChangeArrowheads="1"/>
          </p:cNvSpPr>
          <p:nvPr>
            <p:ph idx="1"/>
          </p:nvPr>
        </p:nvSpPr>
        <p:spPr/>
        <p:txBody>
          <a:bodyPr/>
          <a:lstStyle/>
          <a:p>
            <a:pPr marL="342900" indent="-342900">
              <a:spcBef>
                <a:spcPts val="600"/>
              </a:spcBef>
            </a:pPr>
            <a:r>
              <a:rPr lang="en-US" dirty="0" smtClean="0"/>
              <a:t>Medicare Advantage and Prescription Drug Plan organization agents/brokers or other marketing representatives</a:t>
            </a:r>
          </a:p>
          <a:p>
            <a:pPr marL="571500" lvl="1" indent="-228600">
              <a:spcBef>
                <a:spcPts val="600"/>
              </a:spcBef>
            </a:pPr>
            <a:r>
              <a:rPr lang="en-US" dirty="0" smtClean="0"/>
              <a:t>Must comply with state-licensure laws </a:t>
            </a:r>
          </a:p>
          <a:p>
            <a:pPr marL="857250" lvl="2" indent="-285750">
              <a:spcBef>
                <a:spcPts val="600"/>
              </a:spcBef>
            </a:pPr>
            <a:r>
              <a:rPr lang="en-US" sz="2400" dirty="0" smtClean="0"/>
              <a:t>Applies to all agents/brokers</a:t>
            </a:r>
          </a:p>
          <a:p>
            <a:pPr marL="571500" lvl="1" indent="-228600">
              <a:spcBef>
                <a:spcPts val="600"/>
              </a:spcBef>
            </a:pPr>
            <a:r>
              <a:rPr lang="en-US" dirty="0" smtClean="0"/>
              <a:t>Must be appointed by the plan, if required by the state</a:t>
            </a:r>
            <a:endParaRPr lang="en-US" dirty="0"/>
          </a:p>
          <a:p>
            <a:pPr marL="800100" lvl="2" indent="-228600"/>
            <a:endParaRPr lang="en-US" dirty="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51</a:t>
            </a:fld>
            <a:endParaRPr lang="en-US" dirty="0"/>
          </a:p>
        </p:txBody>
      </p:sp>
    </p:spTree>
    <p:custDataLst>
      <p:tags r:id="rId1"/>
    </p:custDataLst>
    <p:extLst>
      <p:ext uri="{BB962C8B-B14F-4D97-AF65-F5344CB8AC3E}">
        <p14:creationId xmlns:p14="http://schemas.microsoft.com/office/powerpoint/2010/main" val="3119009031"/>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8785"/>
            <a:ext cx="9144000" cy="1011417"/>
          </a:xfrm>
        </p:spPr>
        <p:txBody>
          <a:bodyPr/>
          <a:lstStyle/>
          <a:p>
            <a:r>
              <a:rPr lang="en-US" dirty="0"/>
              <a:t>Reporting of Terminated Agents</a:t>
            </a:r>
          </a:p>
        </p:txBody>
      </p:sp>
      <p:sp>
        <p:nvSpPr>
          <p:cNvPr id="116738" name="Rectangle 3"/>
          <p:cNvSpPr>
            <a:spLocks noGrp="1" noChangeArrowheads="1"/>
          </p:cNvSpPr>
          <p:nvPr>
            <p:ph idx="1"/>
          </p:nvPr>
        </p:nvSpPr>
        <p:spPr/>
        <p:txBody>
          <a:bodyPr/>
          <a:lstStyle/>
          <a:p>
            <a:pPr marL="342900" indent="-342900">
              <a:spcBef>
                <a:spcPts val="600"/>
              </a:spcBef>
            </a:pPr>
            <a:r>
              <a:rPr lang="en-US" dirty="0" smtClean="0"/>
              <a:t>Organizations must report termination of agents/brokers to</a:t>
            </a:r>
          </a:p>
          <a:p>
            <a:pPr marL="571500" lvl="1" indent="-228600">
              <a:spcBef>
                <a:spcPts val="600"/>
              </a:spcBef>
            </a:pPr>
            <a:r>
              <a:rPr lang="en-US" dirty="0" smtClean="0"/>
              <a:t>State(s), per state law </a:t>
            </a:r>
          </a:p>
          <a:p>
            <a:pPr marL="571500" lvl="1" indent="-228600">
              <a:spcBef>
                <a:spcPts val="600"/>
              </a:spcBef>
            </a:pPr>
            <a:r>
              <a:rPr lang="en-US" dirty="0" smtClean="0"/>
              <a:t>CMS Account Manager</a:t>
            </a:r>
            <a:r>
              <a:rPr lang="en-US" dirty="0"/>
              <a:t>—for</a:t>
            </a:r>
            <a:r>
              <a:rPr lang="en-US" dirty="0" smtClean="0"/>
              <a:t>-cause terminations</a:t>
            </a:r>
          </a:p>
          <a:p>
            <a:pPr marL="296466" lvl="1" indent="0">
              <a:buNone/>
            </a:pPr>
            <a:endParaRPr lang="en-US" dirty="0" smtClean="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52</a:t>
            </a:fld>
            <a:endParaRPr lang="en-US" dirty="0"/>
          </a:p>
        </p:txBody>
      </p:sp>
    </p:spTree>
    <p:custDataLst>
      <p:tags r:id="rId1"/>
    </p:custDataLst>
    <p:extLst>
      <p:ext uri="{BB962C8B-B14F-4D97-AF65-F5344CB8AC3E}">
        <p14:creationId xmlns:p14="http://schemas.microsoft.com/office/powerpoint/2010/main" val="2775175690"/>
      </p:ext>
    </p:ext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lstStyle/>
          <a:p>
            <a:r>
              <a:rPr lang="en-US" dirty="0"/>
              <a:t>Agent/Broker Compensation Rules</a:t>
            </a:r>
          </a:p>
        </p:txBody>
      </p:sp>
      <p:sp>
        <p:nvSpPr>
          <p:cNvPr id="3" name="Content Placeholder 2"/>
          <p:cNvSpPr>
            <a:spLocks noGrp="1"/>
          </p:cNvSpPr>
          <p:nvPr>
            <p:ph idx="1"/>
          </p:nvPr>
        </p:nvSpPr>
        <p:spPr/>
        <p:txBody>
          <a:bodyPr/>
          <a:lstStyle/>
          <a:p>
            <a:pPr marL="342900" lvl="0" indent="-342900">
              <a:spcBef>
                <a:spcPts val="600"/>
              </a:spcBef>
            </a:pPr>
            <a:r>
              <a:rPr lang="en-US" dirty="0" smtClean="0"/>
              <a:t>The Centers for Medicare &amp; Medicaid Services’ (CMS’s) compensation rules</a:t>
            </a:r>
          </a:p>
          <a:p>
            <a:pPr marL="571500" lvl="1" indent="-228600">
              <a:spcBef>
                <a:spcPts val="600"/>
              </a:spcBef>
            </a:pPr>
            <a:r>
              <a:rPr lang="en-US" dirty="0" smtClean="0"/>
              <a:t>CMS sets limits on how much independent agents/brokers can be paid for enrollments</a:t>
            </a:r>
          </a:p>
          <a:p>
            <a:pPr marL="571500" lvl="1" indent="-228600">
              <a:spcBef>
                <a:spcPts val="600"/>
              </a:spcBef>
            </a:pPr>
            <a:r>
              <a:rPr lang="en-US" dirty="0" smtClean="0"/>
              <a:t>Designed to eliminate </a:t>
            </a:r>
            <a:r>
              <a:rPr lang="en-US" dirty="0"/>
              <a:t>inappropriate </a:t>
            </a:r>
            <a:r>
              <a:rPr lang="en-US" dirty="0" smtClean="0"/>
              <a:t>enrollment moves </a:t>
            </a:r>
            <a:r>
              <a:rPr lang="en-US" dirty="0"/>
              <a:t>from plan to plan</a:t>
            </a:r>
          </a:p>
          <a:p>
            <a:pPr marL="857250" lvl="2" indent="-285750">
              <a:spcBef>
                <a:spcPts val="600"/>
              </a:spcBef>
            </a:pPr>
            <a:r>
              <a:rPr lang="en-US" dirty="0" smtClean="0"/>
              <a:t>Also called “churning” </a:t>
            </a:r>
          </a:p>
        </p:txBody>
      </p:sp>
      <p:sp>
        <p:nvSpPr>
          <p:cNvPr id="4" name="Date Placeholder 3"/>
          <p:cNvSpPr>
            <a:spLocks noGrp="1"/>
          </p:cNvSpPr>
          <p:nvPr>
            <p:ph type="dt" sz="half" idx="10"/>
          </p:nvPr>
        </p:nvSpPr>
        <p:spPr/>
        <p:txBody>
          <a:bodyPr/>
          <a:lstStyle/>
          <a:p>
            <a:r>
              <a:rPr lang="en-US" smtClean="0"/>
              <a:t>May 2017</a:t>
            </a:r>
            <a:endParaRPr lang="en-US" dirty="0"/>
          </a:p>
        </p:txBody>
      </p:sp>
      <p:sp>
        <p:nvSpPr>
          <p:cNvPr id="5" name="Footer Placeholder 4"/>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53</a:t>
            </a:fld>
            <a:endParaRPr lang="en-US" dirty="0"/>
          </a:p>
        </p:txBody>
      </p:sp>
    </p:spTree>
    <p:extLst>
      <p:ext uri="{BB962C8B-B14F-4D97-AF65-F5344CB8AC3E}">
        <p14:creationId xmlns:p14="http://schemas.microsoft.com/office/powerpoint/2010/main" val="76367853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2"/>
          <p:cNvSpPr>
            <a:spLocks noGrp="1" noChangeArrowheads="1"/>
          </p:cNvSpPr>
          <p:nvPr>
            <p:ph type="title"/>
          </p:nvPr>
        </p:nvSpPr>
        <p:spPr>
          <a:xfrm>
            <a:off x="0" y="-8785"/>
            <a:ext cx="9144000" cy="1011417"/>
          </a:xfrm>
        </p:spPr>
        <p:txBody>
          <a:bodyPr/>
          <a:lstStyle/>
          <a:p>
            <a:r>
              <a:rPr lang="en-US" dirty="0" smtClean="0"/>
              <a:t/>
            </a:r>
            <a:br>
              <a:rPr lang="en-US" dirty="0" smtClean="0"/>
            </a:br>
            <a:r>
              <a:rPr lang="en-US" dirty="0"/>
              <a:t>Agent/Broker Compensation </a:t>
            </a:r>
            <a:r>
              <a:rPr lang="en-US" dirty="0" smtClean="0"/>
              <a:t/>
            </a:r>
            <a:br>
              <a:rPr lang="en-US" dirty="0" smtClean="0"/>
            </a:br>
            <a:endParaRPr lang="en-US" dirty="0" smtClean="0"/>
          </a:p>
        </p:txBody>
      </p:sp>
      <p:sp>
        <p:nvSpPr>
          <p:cNvPr id="118786" name="Rectangle 3"/>
          <p:cNvSpPr>
            <a:spLocks noGrp="1" noChangeArrowheads="1"/>
          </p:cNvSpPr>
          <p:nvPr>
            <p:ph idx="1"/>
          </p:nvPr>
        </p:nvSpPr>
        <p:spPr/>
        <p:txBody>
          <a:bodyPr>
            <a:normAutofit/>
          </a:bodyPr>
          <a:lstStyle/>
          <a:p>
            <a:pPr marL="342900" indent="-342900">
              <a:spcBef>
                <a:spcPts val="600"/>
              </a:spcBef>
            </a:pPr>
            <a:r>
              <a:rPr lang="en-US" dirty="0" smtClean="0"/>
              <a:t>Two </a:t>
            </a:r>
            <a:r>
              <a:rPr lang="en-US" dirty="0"/>
              <a:t>types of compensation</a:t>
            </a:r>
          </a:p>
          <a:p>
            <a:pPr marL="545306" lvl="1" indent="-342900">
              <a:spcBef>
                <a:spcPts val="600"/>
              </a:spcBef>
            </a:pPr>
            <a:r>
              <a:rPr lang="en-US" dirty="0"/>
              <a:t>Initial—for </a:t>
            </a:r>
            <a:r>
              <a:rPr lang="en-US" dirty="0" smtClean="0"/>
              <a:t>people new to </a:t>
            </a:r>
            <a:r>
              <a:rPr lang="en-US" dirty="0"/>
              <a:t>Medicare </a:t>
            </a:r>
            <a:r>
              <a:rPr lang="en-US" dirty="0" smtClean="0"/>
              <a:t>or who make an “unlike plan” change </a:t>
            </a:r>
            <a:r>
              <a:rPr lang="en-US" dirty="0"/>
              <a:t>(e.g</a:t>
            </a:r>
            <a:r>
              <a:rPr lang="en-US" dirty="0" smtClean="0"/>
              <a:t>., </a:t>
            </a:r>
            <a:r>
              <a:rPr lang="en-US" dirty="0"/>
              <a:t>Medicare Advantage with Prescription Drug [</a:t>
            </a:r>
            <a:r>
              <a:rPr lang="en-US" dirty="0" smtClean="0"/>
              <a:t>MA-PD] </a:t>
            </a:r>
            <a:r>
              <a:rPr lang="en-US" dirty="0"/>
              <a:t>to </a:t>
            </a:r>
            <a:r>
              <a:rPr lang="en-US" dirty="0" smtClean="0"/>
              <a:t>Original Medicare with a Prescription Drug Plan)</a:t>
            </a:r>
            <a:endParaRPr lang="en-US" dirty="0"/>
          </a:p>
          <a:p>
            <a:pPr marL="545306" lvl="1" indent="-342900">
              <a:spcBef>
                <a:spcPts val="600"/>
              </a:spcBef>
            </a:pPr>
            <a:r>
              <a:rPr lang="en-US" dirty="0"/>
              <a:t>Renewal—begins second year in a plan and for like plan changes (MA-PD to a different MA-PD)</a:t>
            </a:r>
          </a:p>
          <a:p>
            <a:pPr marL="342900" indent="-342900">
              <a:spcBef>
                <a:spcPts val="600"/>
              </a:spcBef>
            </a:pPr>
            <a:r>
              <a:rPr lang="en-US" dirty="0"/>
              <a:t>Agents can only be paid for the number of months an </a:t>
            </a:r>
            <a:r>
              <a:rPr lang="en-US" dirty="0" smtClean="0"/>
              <a:t>enrollee is </a:t>
            </a:r>
            <a:r>
              <a:rPr lang="en-US" dirty="0"/>
              <a:t>in the plan</a:t>
            </a:r>
          </a:p>
          <a:p>
            <a:pPr marL="470297" lvl="2" indent="0">
              <a:buNone/>
            </a:pPr>
            <a:endParaRPr lang="en-US" dirty="0" smtClean="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54</a:t>
            </a:fld>
            <a:endParaRPr lang="en-US" dirty="0"/>
          </a:p>
        </p:txBody>
      </p:sp>
    </p:spTree>
    <p:custDataLst>
      <p:tags r:id="rId1"/>
    </p:custDataLst>
    <p:extLst>
      <p:ext uri="{BB962C8B-B14F-4D97-AF65-F5344CB8AC3E}">
        <p14:creationId xmlns:p14="http://schemas.microsoft.com/office/powerpoint/2010/main" val="3591264649"/>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2"/>
          <p:cNvSpPr>
            <a:spLocks noGrp="1" noChangeArrowheads="1"/>
          </p:cNvSpPr>
          <p:nvPr>
            <p:ph type="title"/>
          </p:nvPr>
        </p:nvSpPr>
        <p:spPr>
          <a:xfrm>
            <a:off x="0" y="-8785"/>
            <a:ext cx="9144000" cy="1011417"/>
          </a:xfrm>
        </p:spPr>
        <p:txBody>
          <a:bodyPr/>
          <a:lstStyle/>
          <a:p>
            <a:r>
              <a:rPr lang="en-US" dirty="0"/>
              <a:t>Agent/Broker Training and Testing</a:t>
            </a:r>
          </a:p>
        </p:txBody>
      </p:sp>
      <p:sp>
        <p:nvSpPr>
          <p:cNvPr id="120834" name="Rectangle 3"/>
          <p:cNvSpPr>
            <a:spLocks noGrp="1" noChangeArrowheads="1"/>
          </p:cNvSpPr>
          <p:nvPr>
            <p:ph idx="1"/>
          </p:nvPr>
        </p:nvSpPr>
        <p:spPr/>
        <p:txBody>
          <a:bodyPr/>
          <a:lstStyle/>
          <a:p>
            <a:pPr marL="342900" indent="-342900">
              <a:spcBef>
                <a:spcPts val="600"/>
              </a:spcBef>
            </a:pPr>
            <a:r>
              <a:rPr lang="en-US" dirty="0" smtClean="0"/>
              <a:t>All agents/brokers must be trained and tested annually</a:t>
            </a:r>
          </a:p>
          <a:p>
            <a:pPr marL="628650" lvl="1" indent="-285750">
              <a:spcBef>
                <a:spcPts val="600"/>
              </a:spcBef>
            </a:pPr>
            <a:r>
              <a:rPr lang="en-US" dirty="0">
                <a:solidFill>
                  <a:prstClr val="black"/>
                </a:solidFill>
              </a:rPr>
              <a:t>Medicare rules and regulations</a:t>
            </a:r>
          </a:p>
          <a:p>
            <a:pPr marL="628650" lvl="1" indent="-285750">
              <a:spcBef>
                <a:spcPts val="600"/>
              </a:spcBef>
            </a:pPr>
            <a:r>
              <a:rPr lang="en-US" dirty="0">
                <a:solidFill>
                  <a:prstClr val="black"/>
                </a:solidFill>
              </a:rPr>
              <a:t>Plan details specific to plan products sold</a:t>
            </a:r>
          </a:p>
          <a:p>
            <a:pPr marL="628650" lvl="1" indent="-285750">
              <a:spcBef>
                <a:spcPts val="600"/>
              </a:spcBef>
            </a:pPr>
            <a:r>
              <a:rPr lang="en-US" dirty="0">
                <a:solidFill>
                  <a:prstClr val="black"/>
                </a:solidFill>
              </a:rPr>
              <a:t>Applies to all agents/brokers</a:t>
            </a:r>
          </a:p>
          <a:p>
            <a:pPr marL="342900" lvl="1" indent="-342900">
              <a:spcBef>
                <a:spcPts val="600"/>
              </a:spcBef>
              <a:buFont typeface="Wingdings" panose="05000000000000000000" pitchFamily="2" charset="2"/>
              <a:buChar char="§"/>
            </a:pPr>
            <a:r>
              <a:rPr lang="en-US" sz="3200" dirty="0"/>
              <a:t>Completed prior to marketing the product</a:t>
            </a:r>
          </a:p>
          <a:p>
            <a:pPr marL="628650" lvl="1" indent="-285750">
              <a:spcBef>
                <a:spcPts val="600"/>
              </a:spcBef>
            </a:pPr>
            <a:r>
              <a:rPr lang="en-US" dirty="0" smtClean="0">
                <a:solidFill>
                  <a:prstClr val="black"/>
                </a:solidFill>
              </a:rPr>
              <a:t>Must pass test with 85%</a:t>
            </a:r>
            <a:endParaRPr lang="en-US" dirty="0">
              <a:solidFill>
                <a:prstClr val="black"/>
              </a:solidFill>
            </a:endParaRPr>
          </a:p>
          <a:p>
            <a:pPr marL="571500" lvl="2" indent="0">
              <a:spcBef>
                <a:spcPts val="600"/>
              </a:spcBef>
              <a:buNone/>
            </a:pPr>
            <a:endParaRPr lang="en-US" dirty="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55</a:t>
            </a:fld>
            <a:endParaRPr lang="en-US" dirty="0"/>
          </a:p>
        </p:txBody>
      </p:sp>
    </p:spTree>
    <p:custDataLst>
      <p:tags r:id="rId1"/>
    </p:custDataLst>
    <p:extLst>
      <p:ext uri="{BB962C8B-B14F-4D97-AF65-F5344CB8AC3E}">
        <p14:creationId xmlns:p14="http://schemas.microsoft.com/office/powerpoint/2010/main" val="1364570145"/>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lstStyle/>
          <a:p>
            <a:r>
              <a:rPr lang="en-US" dirty="0"/>
              <a:t>Rewards and Incentives</a:t>
            </a:r>
          </a:p>
        </p:txBody>
      </p:sp>
      <p:sp>
        <p:nvSpPr>
          <p:cNvPr id="7" name="Content Placeholder 2"/>
          <p:cNvSpPr>
            <a:spLocks noGrp="1"/>
          </p:cNvSpPr>
          <p:nvPr>
            <p:ph idx="1"/>
          </p:nvPr>
        </p:nvSpPr>
        <p:spPr/>
        <p:txBody>
          <a:bodyPr/>
          <a:lstStyle/>
          <a:p>
            <a:pPr marL="342900" indent="-342900">
              <a:spcBef>
                <a:spcPts val="600"/>
              </a:spcBef>
            </a:pPr>
            <a:r>
              <a:rPr lang="en-US" dirty="0" smtClean="0"/>
              <a:t>CFR 422.134 expands rewards and incentive programs </a:t>
            </a:r>
          </a:p>
          <a:p>
            <a:pPr marL="342900" indent="-342900">
              <a:spcBef>
                <a:spcPts val="600"/>
              </a:spcBef>
            </a:pPr>
            <a:r>
              <a:rPr lang="en-US" dirty="0" smtClean="0"/>
              <a:t>Applies to Medicare Advantage Organizations only</a:t>
            </a:r>
          </a:p>
          <a:p>
            <a:pPr marL="342900" indent="-342900">
              <a:spcBef>
                <a:spcPts val="600"/>
              </a:spcBef>
            </a:pPr>
            <a:r>
              <a:rPr lang="en-US" dirty="0" smtClean="0"/>
              <a:t>Focus on encouraging participation in activities that promote</a:t>
            </a:r>
          </a:p>
          <a:p>
            <a:pPr marL="571500" lvl="1" indent="-228600">
              <a:spcBef>
                <a:spcPts val="600"/>
              </a:spcBef>
            </a:pPr>
            <a:r>
              <a:rPr lang="en-US" dirty="0" smtClean="0"/>
              <a:t>Improved health</a:t>
            </a:r>
          </a:p>
          <a:p>
            <a:pPr marL="571500" lvl="1" indent="-228600">
              <a:spcBef>
                <a:spcPts val="600"/>
              </a:spcBef>
            </a:pPr>
            <a:r>
              <a:rPr lang="en-US" dirty="0" smtClean="0"/>
              <a:t>Prevention of injuries and illness</a:t>
            </a:r>
          </a:p>
          <a:p>
            <a:pPr marL="571500" lvl="1" indent="-228600">
              <a:spcBef>
                <a:spcPts val="600"/>
              </a:spcBef>
            </a:pPr>
            <a:r>
              <a:rPr lang="en-US" dirty="0" smtClean="0"/>
              <a:t>Efficient use of health care resources</a:t>
            </a:r>
            <a:endParaRPr lang="en-US" dirty="0"/>
          </a:p>
        </p:txBody>
      </p:sp>
      <p:sp>
        <p:nvSpPr>
          <p:cNvPr id="3" name="Date Placeholder 2"/>
          <p:cNvSpPr>
            <a:spLocks noGrp="1"/>
          </p:cNvSpPr>
          <p:nvPr>
            <p:ph type="dt" sz="half" idx="10"/>
          </p:nvPr>
        </p:nvSpPr>
        <p:spPr/>
        <p:txBody>
          <a:bodyPr/>
          <a:lstStyle/>
          <a:p>
            <a:r>
              <a:rPr lang="en-US" smtClean="0"/>
              <a:t>May 2017</a:t>
            </a:r>
            <a:endParaRPr lang="en-US" dirty="0"/>
          </a:p>
        </p:txBody>
      </p:sp>
      <p:sp>
        <p:nvSpPr>
          <p:cNvPr id="5" name="Footer Placeholder 4"/>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56</a:t>
            </a:fld>
            <a:endParaRPr lang="en-US" dirty="0"/>
          </a:p>
        </p:txBody>
      </p:sp>
    </p:spTree>
    <p:extLst>
      <p:ext uri="{BB962C8B-B14F-4D97-AF65-F5344CB8AC3E}">
        <p14:creationId xmlns:p14="http://schemas.microsoft.com/office/powerpoint/2010/main" val="213833791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latin typeface="+mn-lt"/>
              </a:rPr>
              <a:t>Check Your Knowledge—Question 4</a:t>
            </a:r>
          </a:p>
        </p:txBody>
      </p:sp>
      <p:sp>
        <p:nvSpPr>
          <p:cNvPr id="14" name="Content Placeholder 13"/>
          <p:cNvSpPr>
            <a:spLocks noGrp="1"/>
          </p:cNvSpPr>
          <p:nvPr>
            <p:ph sz="half" idx="1"/>
          </p:nvPr>
        </p:nvSpPr>
        <p:spPr>
          <a:xfrm>
            <a:off x="145142" y="1034716"/>
            <a:ext cx="4426858" cy="5812971"/>
          </a:xfrm>
        </p:spPr>
        <p:txBody>
          <a:bodyPr>
            <a:normAutofit fontScale="70000" lnSpcReduction="20000"/>
          </a:bodyPr>
          <a:lstStyle/>
          <a:p>
            <a:pPr marL="0" lvl="0" indent="0">
              <a:lnSpc>
                <a:spcPct val="120000"/>
              </a:lnSpc>
              <a:buNone/>
            </a:pPr>
            <a:r>
              <a:rPr lang="en-US" sz="3700" dirty="0">
                <a:solidFill>
                  <a:prstClr val="black"/>
                </a:solidFill>
              </a:rPr>
              <a:t>Who’s responsible for </a:t>
            </a:r>
            <a:r>
              <a:rPr lang="en-US" sz="3700" dirty="0" smtClean="0">
                <a:solidFill>
                  <a:prstClr val="black"/>
                </a:solidFill>
              </a:rPr>
              <a:t>training and testing agents/brokers about </a:t>
            </a:r>
            <a:r>
              <a:rPr lang="en-US" sz="3700" dirty="0">
                <a:solidFill>
                  <a:prstClr val="black"/>
                </a:solidFill>
              </a:rPr>
              <a:t>the Medicare </a:t>
            </a:r>
            <a:r>
              <a:rPr lang="en-US" sz="3700" dirty="0" smtClean="0">
                <a:solidFill>
                  <a:prstClr val="black"/>
                </a:solidFill>
              </a:rPr>
              <a:t>Program and </a:t>
            </a:r>
            <a:r>
              <a:rPr lang="en-US" sz="3700" dirty="0">
                <a:solidFill>
                  <a:prstClr val="black"/>
                </a:solidFill>
              </a:rPr>
              <a:t>proper marketing </a:t>
            </a:r>
            <a:r>
              <a:rPr lang="en-US" sz="3700" dirty="0" smtClean="0">
                <a:solidFill>
                  <a:prstClr val="black"/>
                </a:solidFill>
              </a:rPr>
              <a:t>of Medicare products? </a:t>
            </a:r>
            <a:endParaRPr lang="en-US" sz="3600" dirty="0">
              <a:solidFill>
                <a:prstClr val="black"/>
              </a:solidFill>
            </a:endParaRPr>
          </a:p>
          <a:p>
            <a:pPr marL="395288" indent="-395288">
              <a:lnSpc>
                <a:spcPct val="120000"/>
              </a:lnSpc>
              <a:buFont typeface="+mj-lt"/>
              <a:buAutoNum type="alphaLcPeriod"/>
            </a:pPr>
            <a:r>
              <a:rPr lang="en-US" sz="3700" dirty="0">
                <a:solidFill>
                  <a:prstClr val="black"/>
                </a:solidFill>
              </a:rPr>
              <a:t>Insurance </a:t>
            </a:r>
            <a:r>
              <a:rPr lang="en-US" sz="3700" dirty="0" smtClean="0">
                <a:solidFill>
                  <a:prstClr val="black"/>
                </a:solidFill>
              </a:rPr>
              <a:t>associations</a:t>
            </a:r>
          </a:p>
          <a:p>
            <a:pPr marL="395288" indent="-395288">
              <a:lnSpc>
                <a:spcPct val="120000"/>
              </a:lnSpc>
              <a:buFont typeface="+mj-lt"/>
              <a:buAutoNum type="alphaLcPeriod"/>
            </a:pPr>
            <a:r>
              <a:rPr lang="en-US" sz="3700" dirty="0" smtClean="0">
                <a:solidFill>
                  <a:prstClr val="black"/>
                </a:solidFill>
              </a:rPr>
              <a:t>The Centers for Medicare &amp; Medicaid Services</a:t>
            </a:r>
          </a:p>
          <a:p>
            <a:pPr marL="395288" indent="-395288">
              <a:lnSpc>
                <a:spcPct val="120000"/>
              </a:lnSpc>
              <a:buFont typeface="+mj-lt"/>
              <a:buAutoNum type="alphaLcPeriod"/>
            </a:pPr>
            <a:r>
              <a:rPr lang="en-US" sz="3700" dirty="0" smtClean="0">
                <a:solidFill>
                  <a:prstClr val="black"/>
                </a:solidFill>
              </a:rPr>
              <a:t>State Department of Insurance</a:t>
            </a:r>
          </a:p>
          <a:p>
            <a:pPr marL="395288" indent="-395288">
              <a:lnSpc>
                <a:spcPct val="120000"/>
              </a:lnSpc>
              <a:buFont typeface="+mj-lt"/>
              <a:buAutoNum type="alphaLcPeriod"/>
            </a:pPr>
            <a:r>
              <a:rPr lang="en-US" sz="3700" dirty="0" smtClean="0">
                <a:solidFill>
                  <a:prstClr val="black"/>
                </a:solidFill>
              </a:rPr>
              <a:t>Medicare health and drug plans</a:t>
            </a:r>
            <a:endParaRPr lang="en-US" sz="3700" dirty="0">
              <a:solidFill>
                <a:prstClr val="black"/>
              </a:solidFill>
            </a:endParaRPr>
          </a:p>
          <a:p>
            <a:pPr marL="1587" indent="0">
              <a:buNone/>
            </a:pPr>
            <a:endParaRPr lang="en-US" dirty="0"/>
          </a:p>
        </p:txBody>
      </p:sp>
      <p:sp>
        <p:nvSpPr>
          <p:cNvPr id="10" name="TextBox 9" descr="Correct Answer indicator; Medicare health and drug plans" title="red square"/>
          <p:cNvSpPr txBox="1"/>
          <p:nvPr/>
        </p:nvSpPr>
        <p:spPr>
          <a:xfrm>
            <a:off x="145142" y="5341257"/>
            <a:ext cx="4296229" cy="740227"/>
          </a:xfrm>
          <a:prstGeom prst="rect">
            <a:avLst/>
          </a:prstGeom>
          <a:noFill/>
          <a:ln w="31750">
            <a:solidFill>
              <a:srgbClr val="FF0000"/>
            </a:solidFill>
          </a:ln>
        </p:spPr>
        <p:txBody>
          <a:bodyPr wrap="square" rtlCol="0">
            <a:spAutoFit/>
          </a:bodyPr>
          <a:lstStyle/>
          <a:p>
            <a:endParaRPr lang="en-US" dirty="0"/>
          </a:p>
        </p:txBody>
      </p:sp>
      <p:sp>
        <p:nvSpPr>
          <p:cNvPr id="2" name="Date Placeholder 1"/>
          <p:cNvSpPr>
            <a:spLocks noGrp="1"/>
          </p:cNvSpPr>
          <p:nvPr>
            <p:ph type="dt" sz="half" idx="13"/>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3B75908-2BC4-4CCC-BE4B-63652A0FD379}" type="slidenum">
              <a:rPr lang="en-US" smtClean="0"/>
              <a:t>57</a:t>
            </a:fld>
            <a:endParaRPr lang="en-US" dirty="0"/>
          </a:p>
        </p:txBody>
      </p:sp>
    </p:spTree>
    <p:extLst>
      <p:ext uri="{BB962C8B-B14F-4D97-AF65-F5344CB8AC3E}">
        <p14:creationId xmlns:p14="http://schemas.microsoft.com/office/powerpoint/2010/main" val="303865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Check Your Knowledge—Question 5</a:t>
            </a:r>
          </a:p>
        </p:txBody>
      </p:sp>
      <p:sp>
        <p:nvSpPr>
          <p:cNvPr id="14" name="Content Placeholder 13"/>
          <p:cNvSpPr>
            <a:spLocks noGrp="1"/>
          </p:cNvSpPr>
          <p:nvPr>
            <p:ph sz="half" idx="1"/>
          </p:nvPr>
        </p:nvSpPr>
        <p:spPr>
          <a:xfrm>
            <a:off x="457200" y="1214104"/>
            <a:ext cx="4129314" cy="4962859"/>
          </a:xfrm>
        </p:spPr>
        <p:txBody>
          <a:bodyPr/>
          <a:lstStyle/>
          <a:p>
            <a:pPr marL="0" lvl="0" indent="0">
              <a:spcBef>
                <a:spcPts val="600"/>
              </a:spcBef>
              <a:buNone/>
            </a:pPr>
            <a:r>
              <a:rPr lang="en-US" dirty="0">
                <a:solidFill>
                  <a:prstClr val="black"/>
                </a:solidFill>
              </a:rPr>
              <a:t>Agents or brokers </a:t>
            </a:r>
            <a:r>
              <a:rPr lang="en-US" dirty="0" smtClean="0">
                <a:solidFill>
                  <a:prstClr val="black"/>
                </a:solidFill>
              </a:rPr>
              <a:t>aren’t permitted </a:t>
            </a:r>
            <a:r>
              <a:rPr lang="en-US" dirty="0">
                <a:solidFill>
                  <a:prstClr val="black"/>
                </a:solidFill>
              </a:rPr>
              <a:t>to set </a:t>
            </a:r>
            <a:r>
              <a:rPr lang="en-US" dirty="0" smtClean="0">
                <a:solidFill>
                  <a:prstClr val="black"/>
                </a:solidFill>
              </a:rPr>
              <a:t>up individual marketing appointments </a:t>
            </a:r>
            <a:r>
              <a:rPr lang="en-US" dirty="0">
                <a:solidFill>
                  <a:prstClr val="black"/>
                </a:solidFill>
              </a:rPr>
              <a:t>at </a:t>
            </a:r>
          </a:p>
          <a:p>
            <a:pPr marL="0" lvl="0" indent="0">
              <a:spcBef>
                <a:spcPts val="600"/>
              </a:spcBef>
              <a:buNone/>
            </a:pPr>
            <a:r>
              <a:rPr lang="en-US" dirty="0">
                <a:solidFill>
                  <a:prstClr val="black"/>
                </a:solidFill>
              </a:rPr>
              <a:t>educational events. </a:t>
            </a:r>
          </a:p>
          <a:p>
            <a:pPr marL="0" lvl="0" indent="0">
              <a:spcBef>
                <a:spcPts val="600"/>
              </a:spcBef>
              <a:buNone/>
            </a:pPr>
            <a:endParaRPr lang="en-US" dirty="0">
              <a:solidFill>
                <a:prstClr val="black"/>
              </a:solidFill>
            </a:endParaRPr>
          </a:p>
          <a:p>
            <a:pPr>
              <a:spcBef>
                <a:spcPts val="600"/>
              </a:spcBef>
              <a:buFont typeface="+mj-lt"/>
              <a:buAutoNum type="alphaLcPeriod"/>
            </a:pPr>
            <a:r>
              <a:rPr lang="en-US" dirty="0">
                <a:solidFill>
                  <a:prstClr val="black"/>
                </a:solidFill>
              </a:rPr>
              <a:t> True</a:t>
            </a:r>
          </a:p>
          <a:p>
            <a:pPr>
              <a:spcBef>
                <a:spcPts val="600"/>
              </a:spcBef>
              <a:buFont typeface="+mj-lt"/>
              <a:buAutoNum type="alphaLcPeriod"/>
            </a:pPr>
            <a:r>
              <a:rPr lang="en-US" dirty="0">
                <a:solidFill>
                  <a:prstClr val="black"/>
                </a:solidFill>
              </a:rPr>
              <a:t> False</a:t>
            </a:r>
          </a:p>
          <a:p>
            <a:pPr>
              <a:spcBef>
                <a:spcPts val="600"/>
              </a:spcBef>
            </a:pPr>
            <a:endParaRPr lang="en-US" dirty="0"/>
          </a:p>
        </p:txBody>
      </p:sp>
      <p:sp>
        <p:nvSpPr>
          <p:cNvPr id="11" name="TextBox 10" descr="Correct Answer Indicator; True" title="red square"/>
          <p:cNvSpPr txBox="1"/>
          <p:nvPr/>
        </p:nvSpPr>
        <p:spPr>
          <a:xfrm>
            <a:off x="285750" y="4443970"/>
            <a:ext cx="2400300" cy="508000"/>
          </a:xfrm>
          <a:prstGeom prst="rect">
            <a:avLst/>
          </a:prstGeom>
          <a:noFill/>
          <a:ln w="31750">
            <a:solidFill>
              <a:srgbClr val="FF0000"/>
            </a:solidFill>
          </a:ln>
        </p:spPr>
        <p:txBody>
          <a:bodyPr wrap="square" rtlCol="0">
            <a:spAutoFit/>
          </a:bodyPr>
          <a:lstStyle/>
          <a:p>
            <a:endParaRPr lang="en-US" dirty="0"/>
          </a:p>
        </p:txBody>
      </p:sp>
      <p:sp>
        <p:nvSpPr>
          <p:cNvPr id="3" name="Date Placeholder 2"/>
          <p:cNvSpPr>
            <a:spLocks noGrp="1"/>
          </p:cNvSpPr>
          <p:nvPr>
            <p:ph type="dt" sz="half" idx="13"/>
          </p:nvPr>
        </p:nvSpPr>
        <p:spPr/>
        <p:txBody>
          <a:bodyPr/>
          <a:lstStyle/>
          <a:p>
            <a:r>
              <a:rPr lang="en-US" smtClean="0"/>
              <a:t>May 2017</a:t>
            </a:r>
            <a:endParaRPr lang="en-US" dirty="0"/>
          </a:p>
        </p:txBody>
      </p:sp>
      <p:sp>
        <p:nvSpPr>
          <p:cNvPr id="4" name="Footer Placeholder 3"/>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3B75908-2BC4-4CCC-BE4B-63652A0FD379}" type="slidenum">
              <a:rPr lang="en-US" smtClean="0"/>
              <a:t>58</a:t>
            </a:fld>
            <a:endParaRPr lang="en-US" dirty="0"/>
          </a:p>
        </p:txBody>
      </p:sp>
    </p:spTree>
    <p:extLst>
      <p:ext uri="{BB962C8B-B14F-4D97-AF65-F5344CB8AC3E}">
        <p14:creationId xmlns:p14="http://schemas.microsoft.com/office/powerpoint/2010/main" val="4100565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284" y="-8785"/>
            <a:ext cx="8686800" cy="1011417"/>
          </a:xfrm>
        </p:spPr>
        <p:txBody>
          <a:bodyPr/>
          <a:lstStyle/>
          <a:p>
            <a:r>
              <a:rPr lang="en-US" dirty="0" smtClean="0"/>
              <a:t>Medicare Advantage and Other Medicare Health Plans Resource Guide</a:t>
            </a:r>
            <a:endParaRPr lang="en-US" dirty="0"/>
          </a:p>
        </p:txBody>
      </p:sp>
      <p:graphicFrame>
        <p:nvGraphicFramePr>
          <p:cNvPr id="7" name="Content Placeholder 6" descr="CMS Resources&#10;Centers for Medicare &amp; &#10;Medicaid Services (CMS)&#10;1-800-MEDICARE&#10;(1-800-633-4227)&#10;(TTY 1-877-486-2048)&#10;Medicare.gov&#10;&#10;Medicare.gov/claims-and-appeals/medicare-rights/get-help/ombudsman.html&#10;&#10;Medicare.gov/claims-and-appeals&#10;&#10;CMS.gov/bni &#10;(Beneficiary Notice Initiative)&#10;&#10;Medicare Managed Care Manual, Chapter 13, Beneficiary Grievances, Organization Determinations, and Appeals:&#10;CMS.gov/regulations-and-guidance/guidance/manuals/downloads/mc86c13.pdf&#10;&#10;Additional Resources&#10;Beneficiary and Family-Centered Care Quality Improvement Organizations*&#10;&#10;Independent Review Entity (Medicare Advantage &amp; Part D claims only) *&#10;&#10;State Health Insurance Assistance Programs *&#10;&#10;U.S. Railroad Retirement Board&#10;RRB.gov&#10;&#10;HHS.gov&#10;&#10;*For phone numbers, call CMS&#10;1-800-MEDICARE (1-800-633-4227)&#10;1-877-486-2048 for TTY users&#10;&#10;Department of Health and Human Services Office for Civil Rights&#10;HHS.gov/ocr/office/index.html&#10;Call the Office for Civil Rights at &#10;1-800-368-1019 &#10;&#10;Medicare Products&#10;“Medicare &amp; You Handbook”&#10;CMS Product No. 10050&#10;&#10;“Medicare Rights &amp; Protections”&#10;CMS Product No. 11534&#10;&#10;“Medicare Appeals”&#10;CMS Product No. 11525&#10;&#10;To access these products:&#10;&#10;View and order single copies at &#10;Medicare.gov.&#10;        &#10;Order multiple copies (partners only)&#10;at productordering.cms.hhs.gov. You must register your organization.&#10;"/>
          <p:cNvGraphicFramePr>
            <a:graphicFrameLocks noGrp="1"/>
          </p:cNvGraphicFramePr>
          <p:nvPr>
            <p:ph idx="1"/>
            <p:extLst>
              <p:ext uri="{D42A27DB-BD31-4B8C-83A1-F6EECF244321}">
                <p14:modId xmlns:p14="http://schemas.microsoft.com/office/powerpoint/2010/main" val="3188478350"/>
              </p:ext>
            </p:extLst>
          </p:nvPr>
        </p:nvGraphicFramePr>
        <p:xfrm>
          <a:off x="139700" y="1064015"/>
          <a:ext cx="8851900" cy="4933148"/>
        </p:xfrm>
        <a:graphic>
          <a:graphicData uri="http://schemas.openxmlformats.org/drawingml/2006/table">
            <a:tbl>
              <a:tblPr firstRow="1" bandRow="1">
                <a:tableStyleId>{5C22544A-7EE6-4342-B048-85BDC9FD1C3A}</a:tableStyleId>
              </a:tblPr>
              <a:tblGrid>
                <a:gridCol w="4425950"/>
                <a:gridCol w="4425950"/>
              </a:tblGrid>
              <a:tr h="312020">
                <a:tc>
                  <a:txBody>
                    <a:bodyPr/>
                    <a:lstStyle/>
                    <a:p>
                      <a:pPr algn="r">
                        <a:lnSpc>
                          <a:spcPct val="100000"/>
                        </a:lnSpc>
                        <a:spcBef>
                          <a:spcPts val="600"/>
                        </a:spcBef>
                        <a:spcAft>
                          <a:spcPts val="0"/>
                        </a:spcAft>
                      </a:pPr>
                      <a:r>
                        <a:rPr lang="en-US" sz="1600" b="1" dirty="0" smtClean="0">
                          <a:solidFill>
                            <a:schemeClr val="bg1"/>
                          </a:solidFill>
                        </a:rPr>
                        <a:t>Resources</a:t>
                      </a:r>
                      <a:endParaRPr lang="en-US" sz="1600" b="1" dirty="0">
                        <a:solidFill>
                          <a:schemeClr val="bg1"/>
                        </a:solidFill>
                      </a:endParaRPr>
                    </a:p>
                  </a:txBody>
                  <a:tcPr marL="71791" marR="71791" marT="34290" marB="34290">
                    <a:lnR w="12700" cap="flat" cmpd="sng" algn="ctr">
                      <a:noFill/>
                      <a:prstDash val="solid"/>
                      <a:round/>
                      <a:headEnd type="none" w="med" len="med"/>
                      <a:tailEnd type="none" w="med" len="med"/>
                    </a:lnR>
                    <a:solidFill>
                      <a:srgbClr val="A4BED7"/>
                    </a:solidFill>
                  </a:tcPr>
                </a:tc>
                <a:tc>
                  <a:txBody>
                    <a:bodyPr/>
                    <a:lstStyle/>
                    <a:p>
                      <a:pPr algn="ctr">
                        <a:lnSpc>
                          <a:spcPct val="100000"/>
                        </a:lnSpc>
                        <a:spcBef>
                          <a:spcPts val="600"/>
                        </a:spcBef>
                        <a:spcAft>
                          <a:spcPts val="0"/>
                        </a:spcAft>
                      </a:pPr>
                      <a:endParaRPr lang="en-US" sz="1600" b="1" dirty="0">
                        <a:solidFill>
                          <a:schemeClr val="bg1"/>
                        </a:solidFill>
                      </a:endParaRPr>
                    </a:p>
                  </a:txBody>
                  <a:tcPr marL="71791" marR="71791" marT="34290" marB="34290">
                    <a:lnL w="12700" cap="flat" cmpd="sng" algn="ctr">
                      <a:noFill/>
                      <a:prstDash val="solid"/>
                      <a:round/>
                      <a:headEnd type="none" w="med" len="med"/>
                      <a:tailEnd type="none" w="med" len="med"/>
                    </a:lnL>
                    <a:solidFill>
                      <a:srgbClr val="A4BED7"/>
                    </a:solidFill>
                  </a:tcPr>
                </a:tc>
              </a:tr>
              <a:tr h="4620728">
                <a:tc>
                  <a:txBody>
                    <a:bodyPr/>
                    <a:lstStyle/>
                    <a:p>
                      <a:pPr marL="0" marR="0">
                        <a:lnSpc>
                          <a:spcPct val="100000"/>
                        </a:lnSpc>
                        <a:spcBef>
                          <a:spcPts val="600"/>
                        </a:spcBef>
                        <a:spcAft>
                          <a:spcPts val="0"/>
                        </a:spcAft>
                      </a:pPr>
                      <a:r>
                        <a:rPr lang="en-US" sz="1600" b="1" dirty="0" smtClean="0">
                          <a:effectLst/>
                          <a:latin typeface="+mn-lt"/>
                          <a:ea typeface="Calibri"/>
                          <a:cs typeface="Times New Roman"/>
                        </a:rPr>
                        <a:t>Centers for Medicare &amp; </a:t>
                      </a:r>
                      <a:br>
                        <a:rPr lang="en-US" sz="1600" b="1" dirty="0" smtClean="0">
                          <a:effectLst/>
                          <a:latin typeface="+mn-lt"/>
                          <a:ea typeface="Calibri"/>
                          <a:cs typeface="Times New Roman"/>
                        </a:rPr>
                      </a:br>
                      <a:r>
                        <a:rPr lang="en-US" sz="1600" b="1" dirty="0" smtClean="0">
                          <a:effectLst/>
                          <a:latin typeface="+mn-lt"/>
                          <a:ea typeface="Calibri"/>
                          <a:cs typeface="Times New Roman"/>
                        </a:rPr>
                        <a:t>Medicaid Services (CMS)</a:t>
                      </a:r>
                    </a:p>
                    <a:p>
                      <a:pPr marL="171450" marR="0" lvl="0" indent="-171450">
                        <a:lnSpc>
                          <a:spcPct val="100000"/>
                        </a:lnSpc>
                        <a:spcBef>
                          <a:spcPts val="600"/>
                        </a:spcBef>
                        <a:spcAft>
                          <a:spcPts val="0"/>
                        </a:spcAft>
                        <a:buFont typeface="Arial" panose="020B0604020202020204" pitchFamily="34" charset="0"/>
                        <a:buChar char="•"/>
                      </a:pPr>
                      <a:r>
                        <a:rPr lang="en-US" sz="1600" b="0" dirty="0" smtClean="0">
                          <a:effectLst/>
                          <a:latin typeface="+mn-lt"/>
                          <a:ea typeface="Calibri"/>
                          <a:cs typeface="Times New Roman"/>
                        </a:rPr>
                        <a:t>Call 1-800-MEDICARE (1-800-633-4227). </a:t>
                      </a:r>
                      <a:br>
                        <a:rPr lang="en-US" sz="1600" b="0" dirty="0" smtClean="0">
                          <a:effectLst/>
                          <a:latin typeface="+mn-lt"/>
                          <a:ea typeface="Calibri"/>
                          <a:cs typeface="Times New Roman"/>
                        </a:rPr>
                      </a:br>
                      <a:r>
                        <a:rPr lang="en-US" sz="1600" b="0" dirty="0" smtClean="0">
                          <a:effectLst/>
                          <a:latin typeface="+mn-lt"/>
                          <a:ea typeface="Calibri"/>
                          <a:cs typeface="Times New Roman"/>
                        </a:rPr>
                        <a:t>TTY: 1-877-486-2048.</a:t>
                      </a:r>
                    </a:p>
                    <a:p>
                      <a:pPr marL="171450" marR="0" lvl="0" indent="-171450">
                        <a:lnSpc>
                          <a:spcPct val="100000"/>
                        </a:lnSpc>
                        <a:spcBef>
                          <a:spcPts val="600"/>
                        </a:spcBef>
                        <a:spcAft>
                          <a:spcPts val="0"/>
                        </a:spcAft>
                        <a:buFont typeface="Arial" panose="020B0604020202020204" pitchFamily="34" charset="0"/>
                        <a:buChar char="•"/>
                      </a:pPr>
                      <a:r>
                        <a:rPr lang="en-US" sz="1600" b="0" u="sng" dirty="0" smtClean="0">
                          <a:solidFill>
                            <a:schemeClr val="tx1"/>
                          </a:solidFill>
                          <a:effectLst/>
                          <a:latin typeface="+mn-lt"/>
                          <a:ea typeface="Calibri"/>
                          <a:cs typeface="Times New Roman"/>
                          <a:hlinkClick r:id="rId3"/>
                        </a:rPr>
                        <a:t>Medicare.gov</a:t>
                      </a:r>
                      <a:endParaRPr lang="en-US" sz="1600" b="0" u="sng" dirty="0" smtClean="0">
                        <a:solidFill>
                          <a:schemeClr val="tx1"/>
                        </a:solidFill>
                        <a:effectLst/>
                        <a:latin typeface="+mn-lt"/>
                        <a:ea typeface="Calibri"/>
                        <a:cs typeface="Times New Roman"/>
                      </a:endParaRPr>
                    </a:p>
                    <a:p>
                      <a:pPr marL="171450" marR="0" lvl="0" indent="-171450">
                        <a:lnSpc>
                          <a:spcPct val="100000"/>
                        </a:lnSpc>
                        <a:spcBef>
                          <a:spcPts val="600"/>
                        </a:spcBef>
                        <a:spcAft>
                          <a:spcPts val="0"/>
                        </a:spcAft>
                        <a:buFont typeface="Arial" panose="020B0604020202020204" pitchFamily="34" charset="0"/>
                        <a:buChar char="•"/>
                      </a:pPr>
                      <a:r>
                        <a:rPr lang="en-US" sz="1600" u="sng"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4"/>
                        </a:rPr>
                        <a:t>CMS.gov</a:t>
                      </a:r>
                      <a:endParaRPr lang="en-US" sz="1600" b="0" dirty="0" smtClean="0">
                        <a:solidFill>
                          <a:schemeClr val="tx1"/>
                        </a:solidFill>
                        <a:effectLst/>
                        <a:latin typeface="+mn-lt"/>
                        <a:ea typeface="Calibri"/>
                        <a:cs typeface="Times New Roman"/>
                      </a:endParaRPr>
                    </a:p>
                    <a:p>
                      <a:pPr marL="0" marR="0" indent="0">
                        <a:lnSpc>
                          <a:spcPct val="100000"/>
                        </a:lnSpc>
                        <a:spcBef>
                          <a:spcPts val="600"/>
                        </a:spcBef>
                        <a:spcAft>
                          <a:spcPts val="0"/>
                        </a:spcAft>
                        <a:buFont typeface="Arial" panose="020B0604020202020204" pitchFamily="34" charset="0"/>
                        <a:buNone/>
                      </a:pPr>
                      <a:r>
                        <a:rPr lang="en-US" sz="1600" b="1" dirty="0" smtClean="0">
                          <a:effectLst/>
                          <a:latin typeface="+mn-lt"/>
                          <a:ea typeface="Calibri"/>
                          <a:cs typeface="Times New Roman"/>
                        </a:rPr>
                        <a:t>Social Security</a:t>
                      </a:r>
                      <a:endParaRPr lang="en-US" sz="1600" b="0" dirty="0" smtClean="0">
                        <a:effectLst/>
                        <a:latin typeface="+mn-lt"/>
                        <a:ea typeface="Calibri"/>
                        <a:cs typeface="Times New Roman"/>
                      </a:endParaRPr>
                    </a:p>
                    <a:p>
                      <a:pPr marL="171450" marR="0" indent="-171450">
                        <a:lnSpc>
                          <a:spcPct val="100000"/>
                        </a:lnSpc>
                        <a:spcBef>
                          <a:spcPts val="600"/>
                        </a:spcBef>
                        <a:spcAft>
                          <a:spcPts val="0"/>
                        </a:spcAft>
                        <a:buFont typeface="Arial" panose="020B0604020202020204" pitchFamily="34" charset="0"/>
                        <a:buChar char="•"/>
                      </a:pPr>
                      <a:r>
                        <a:rPr lang="en-US" sz="1600" b="0" dirty="0" smtClean="0">
                          <a:effectLst/>
                          <a:latin typeface="+mn-lt"/>
                          <a:ea typeface="Calibri"/>
                          <a:cs typeface="Times New Roman"/>
                        </a:rPr>
                        <a:t>Call 1‑800‑772‑1213. TTY: 1‑800‑325‑0778.</a:t>
                      </a:r>
                    </a:p>
                    <a:p>
                      <a:pPr marL="171450" marR="0" indent="-171450">
                        <a:lnSpc>
                          <a:spcPct val="100000"/>
                        </a:lnSpc>
                        <a:spcBef>
                          <a:spcPts val="600"/>
                        </a:spcBef>
                        <a:spcAft>
                          <a:spcPts val="0"/>
                        </a:spcAft>
                        <a:buFont typeface="Arial" panose="020B0604020202020204" pitchFamily="34" charset="0"/>
                        <a:buChar char="•"/>
                      </a:pPr>
                      <a:r>
                        <a:rPr lang="en-US" sz="1600" u="sng"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5"/>
                        </a:rPr>
                        <a:t>socialsecurity.gov</a:t>
                      </a:r>
                      <a:endParaRPr lang="en-US" sz="1600" u="sng"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0000"/>
                        </a:lnSpc>
                        <a:spcBef>
                          <a:spcPts val="600"/>
                        </a:spcBef>
                        <a:spcAft>
                          <a:spcPts val="0"/>
                        </a:spcAft>
                        <a:buFont typeface="Arial" panose="020B0604020202020204" pitchFamily="34" charset="0"/>
                        <a:buNone/>
                      </a:pPr>
                      <a:r>
                        <a:rPr lang="en-US" sz="1600" b="1" dirty="0" smtClean="0">
                          <a:effectLst/>
                          <a:latin typeface="+mn-lt"/>
                          <a:ea typeface="Calibri"/>
                          <a:cs typeface="Times New Roman"/>
                        </a:rPr>
                        <a:t>Railroad Retirement Board</a:t>
                      </a:r>
                    </a:p>
                    <a:p>
                      <a:pPr marL="171450" marR="0" indent="-171450">
                        <a:lnSpc>
                          <a:spcPct val="100000"/>
                        </a:lnSpc>
                        <a:spcBef>
                          <a:spcPts val="600"/>
                        </a:spcBef>
                        <a:spcAft>
                          <a:spcPts val="0"/>
                        </a:spcAft>
                        <a:buFont typeface="Arial" panose="020B0604020202020204" pitchFamily="34" charset="0"/>
                        <a:buChar char="•"/>
                      </a:pPr>
                      <a:r>
                        <a:rPr lang="en-US" sz="1600" b="0" dirty="0" smtClean="0">
                          <a:effectLst/>
                          <a:latin typeface="+mn-lt"/>
                          <a:ea typeface="Calibri"/>
                          <a:cs typeface="Times New Roman"/>
                        </a:rPr>
                        <a:t>Call 1-877-772-5772. TTY: 1-312-751-4701.</a:t>
                      </a:r>
                    </a:p>
                    <a:p>
                      <a:pPr marL="171450" marR="0" indent="-171450">
                        <a:lnSpc>
                          <a:spcPct val="100000"/>
                        </a:lnSpc>
                        <a:spcBef>
                          <a:spcPts val="600"/>
                        </a:spcBef>
                        <a:spcAft>
                          <a:spcPts val="0"/>
                        </a:spcAft>
                        <a:buFont typeface="Arial" panose="020B0604020202020204" pitchFamily="34" charset="0"/>
                        <a:buChar char="•"/>
                      </a:pPr>
                      <a:r>
                        <a:rPr lang="en-US" sz="1600" u="sng"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6"/>
                        </a:rPr>
                        <a:t>RRB.gov</a:t>
                      </a:r>
                      <a:endParaRPr lang="en-US" sz="1600" b="0" dirty="0" smtClean="0">
                        <a:effectLst/>
                        <a:latin typeface="+mn-lt"/>
                        <a:ea typeface="Calibri"/>
                        <a:cs typeface="Times New Roman"/>
                      </a:endParaRPr>
                    </a:p>
                    <a:p>
                      <a:pPr>
                        <a:lnSpc>
                          <a:spcPct val="100000"/>
                        </a:lnSpc>
                        <a:spcBef>
                          <a:spcPts val="600"/>
                        </a:spcBef>
                        <a:spcAft>
                          <a:spcPts val="0"/>
                        </a:spcAft>
                        <a:buNone/>
                      </a:pPr>
                      <a:endParaRPr lang="en-US" sz="1600" b="0" dirty="0" smtClean="0"/>
                    </a:p>
                  </a:txBody>
                  <a:tcPr marL="71791" marR="71791" marT="34290" marB="34290">
                    <a:solidFill>
                      <a:srgbClr val="E9EDF4"/>
                    </a:solidFill>
                  </a:tcPr>
                </a:tc>
                <a:tc>
                  <a:txBody>
                    <a:bodyPr/>
                    <a:lstStyle/>
                    <a:p>
                      <a:pPr marL="0" marR="0">
                        <a:lnSpc>
                          <a:spcPct val="100000"/>
                        </a:lnSpc>
                        <a:spcBef>
                          <a:spcPts val="600"/>
                        </a:spcBef>
                        <a:spcAft>
                          <a:spcPts val="0"/>
                        </a:spcAft>
                      </a:pPr>
                      <a:r>
                        <a:rPr lang="en-US" sz="1600" b="1" dirty="0" smtClean="0">
                          <a:effectLst/>
                          <a:latin typeface="+mn-lt"/>
                          <a:ea typeface="Calibri"/>
                          <a:cs typeface="Times New Roman"/>
                        </a:rPr>
                        <a:t>Medicare Marketing Guidelines</a:t>
                      </a:r>
                    </a:p>
                    <a:p>
                      <a:pPr marL="171450" marR="0" indent="-171450">
                        <a:lnSpc>
                          <a:spcPct val="100000"/>
                        </a:lnSpc>
                        <a:spcBef>
                          <a:spcPts val="600"/>
                        </a:spcBef>
                        <a:spcAft>
                          <a:spcPts val="0"/>
                        </a:spcAft>
                        <a:buFont typeface="Arial" panose="020B0604020202020204" pitchFamily="34" charset="0"/>
                        <a:buChar char="•"/>
                      </a:pPr>
                      <a:r>
                        <a:rPr lang="en-US" sz="1600" u="sng"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7"/>
                        </a:rPr>
                        <a:t>CMS.gov</a:t>
                      </a:r>
                      <a:r>
                        <a:rPr lang="en-US" sz="1600" u="sng" dirty="0" smtClean="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8"/>
                        </a:rPr>
                        <a:t>/Medicare/Health-Plans/ManagedCareMarketing/Downloads/2017MedicareMarketingGuidelines2.pdf</a:t>
                      </a:r>
                      <a:endParaRPr lang="en-US"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0000"/>
                        </a:lnSpc>
                        <a:spcBef>
                          <a:spcPts val="600"/>
                        </a:spcBef>
                        <a:spcAft>
                          <a:spcPts val="0"/>
                        </a:spcAft>
                      </a:pPr>
                      <a:r>
                        <a:rPr lang="en-US" sz="1600" b="1" dirty="0" smtClean="0">
                          <a:effectLst/>
                          <a:latin typeface="+mn-lt"/>
                          <a:ea typeface="Calibri"/>
                          <a:cs typeface="Times New Roman"/>
                        </a:rPr>
                        <a:t>Medicare Managed Care Manual</a:t>
                      </a:r>
                    </a:p>
                    <a:p>
                      <a:pPr marL="171450" marR="0" indent="-171450">
                        <a:lnSpc>
                          <a:spcPct val="100000"/>
                        </a:lnSpc>
                        <a:spcBef>
                          <a:spcPts val="600"/>
                        </a:spcBef>
                        <a:spcAft>
                          <a:spcPts val="0"/>
                        </a:spcAft>
                        <a:buFont typeface="Arial" panose="020B0604020202020204" pitchFamily="34" charset="0"/>
                        <a:buChar char="•"/>
                      </a:pPr>
                      <a:r>
                        <a:rPr lang="en-US" sz="1600" u="sng"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9"/>
                        </a:rPr>
                        <a:t>CMS.gov/Regulations-and-Guidance/Guidance/Manuals/Internet-Only-Manuals-IOMs-Items/CMS019326.html</a:t>
                      </a:r>
                      <a:endParaRPr lang="en-US" sz="1600" u="sng"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0000"/>
                        </a:lnSpc>
                        <a:spcBef>
                          <a:spcPts val="600"/>
                        </a:spcBef>
                        <a:spcAft>
                          <a:spcPts val="0"/>
                        </a:spcAft>
                      </a:pPr>
                      <a:r>
                        <a:rPr lang="en-US" sz="1600" b="1" dirty="0" smtClean="0">
                          <a:effectLst/>
                          <a:latin typeface="+mn-lt"/>
                          <a:ea typeface="Calibri"/>
                          <a:cs typeface="Times New Roman"/>
                        </a:rPr>
                        <a:t>State Health Insurance Assistance Programs and State Insurance Departments</a:t>
                      </a:r>
                    </a:p>
                    <a:p>
                      <a:pPr marL="171450" marR="0" indent="-171450">
                        <a:lnSpc>
                          <a:spcPct val="100000"/>
                        </a:lnSpc>
                        <a:spcBef>
                          <a:spcPts val="600"/>
                        </a:spcBef>
                        <a:spcAft>
                          <a:spcPts val="0"/>
                        </a:spcAft>
                        <a:buFont typeface="Arial" panose="020B0604020202020204" pitchFamily="34" charset="0"/>
                        <a:buChar char="•"/>
                      </a:pPr>
                      <a:endParaRPr lang="en-US" sz="1600" dirty="0" smtClean="0">
                        <a:effectLst/>
                        <a:latin typeface="+mn-lt"/>
                        <a:ea typeface="Calibri"/>
                        <a:cs typeface="Times New Roman"/>
                      </a:endParaRPr>
                    </a:p>
                    <a:p>
                      <a:pPr marL="171450" marR="0" indent="-171450">
                        <a:lnSpc>
                          <a:spcPct val="100000"/>
                        </a:lnSpc>
                        <a:spcBef>
                          <a:spcPts val="600"/>
                        </a:spcBef>
                        <a:spcAft>
                          <a:spcPts val="0"/>
                        </a:spcAft>
                        <a:buFont typeface="Arial" panose="020B0604020202020204" pitchFamily="34" charset="0"/>
                        <a:buChar char="•"/>
                      </a:pPr>
                      <a:endParaRPr lang="en-US" sz="1600" dirty="0" smtClean="0">
                        <a:effectLst/>
                        <a:latin typeface="+mn-lt"/>
                        <a:ea typeface="Calibri"/>
                        <a:cs typeface="Times New Roman"/>
                      </a:endParaRPr>
                    </a:p>
                    <a:p>
                      <a:pPr marL="171450" marR="0" indent="-171450" algn="l" defTabSz="6858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US" sz="1600" u="sng" kern="1200" dirty="0" smtClean="0">
                          <a:solidFill>
                            <a:schemeClr val="tx1"/>
                          </a:solidFill>
                          <a:effectLst/>
                          <a:latin typeface="+mn-lt"/>
                          <a:ea typeface="+mn-ea"/>
                          <a:cs typeface="+mn-cs"/>
                          <a:hlinkClick r:id="rId10"/>
                        </a:rPr>
                        <a:t>shiptacenter.org/</a:t>
                      </a:r>
                      <a:endParaRPr lang="en-US" sz="1600" u="sng" kern="1200" dirty="0" smtClean="0">
                        <a:solidFill>
                          <a:schemeClr val="tx1"/>
                        </a:solidFill>
                        <a:effectLst/>
                        <a:latin typeface="+mn-lt"/>
                        <a:ea typeface="+mn-ea"/>
                        <a:cs typeface="+mn-cs"/>
                      </a:endParaRPr>
                    </a:p>
                    <a:p>
                      <a:pPr marL="171450" marR="0" indent="-171450" algn="l" defTabSz="6858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US" sz="1600" dirty="0" smtClean="0">
                          <a:effectLst/>
                          <a:latin typeface="Calibri" panose="020F0502020204030204" pitchFamily="34" charset="0"/>
                          <a:ea typeface="Calibri" panose="020F0502020204030204" pitchFamily="34" charset="0"/>
                          <a:cs typeface="Times New Roman" panose="02020603050405020304" pitchFamily="18" charset="0"/>
                        </a:rPr>
                        <a:t>Call</a:t>
                      </a:r>
                      <a:r>
                        <a:rPr lang="en-US" sz="16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600" dirty="0" smtClean="0">
                          <a:effectLst/>
                          <a:latin typeface="Calibri" panose="020F0502020204030204" pitchFamily="34" charset="0"/>
                          <a:ea typeface="Calibri" panose="020F0502020204030204" pitchFamily="34" charset="0"/>
                          <a:cs typeface="Times New Roman" panose="02020603050405020304" pitchFamily="18" charset="0"/>
                        </a:rPr>
                        <a:t>1-877-839-2675.</a:t>
                      </a:r>
                    </a:p>
                    <a:p>
                      <a:pPr marL="171450" marR="0" indent="-171450" algn="l" defTabSz="6858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US" sz="1600" u="sng"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11"/>
                        </a:rPr>
                        <a:t>info@shiptacenter.org</a:t>
                      </a:r>
                      <a:endParaRPr lang="en-US" sz="1600" u="sng" kern="1200" dirty="0" smtClean="0">
                        <a:solidFill>
                          <a:schemeClr val="tx1"/>
                        </a:solidFill>
                        <a:latin typeface="+mn-lt"/>
                        <a:ea typeface="+mn-ea"/>
                        <a:cs typeface="+mn-cs"/>
                      </a:endParaRPr>
                    </a:p>
                  </a:txBody>
                  <a:tcPr marL="71791" marR="71791" marT="34290" marB="34290">
                    <a:solidFill>
                      <a:srgbClr val="E9EDF4"/>
                    </a:solidFill>
                  </a:tcPr>
                </a:tc>
              </a:tr>
            </a:tbl>
          </a:graphicData>
        </a:graphic>
      </p:graphicFrame>
      <p:pic>
        <p:nvPicPr>
          <p:cNvPr id="8" name="Picture 7" descr="State Health Insurance Plan (SHIP) logo." title="Medicare Advantage and Other Medicare Plans Resource Guide"/>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689196" y="4156999"/>
            <a:ext cx="1655672" cy="640080"/>
          </a:xfrm>
          <a:prstGeom prst="rect">
            <a:avLst/>
          </a:prstGeom>
        </p:spPr>
      </p:pic>
      <p:sp>
        <p:nvSpPr>
          <p:cNvPr id="3" name="Date Placeholder 2"/>
          <p:cNvSpPr>
            <a:spLocks noGrp="1"/>
          </p:cNvSpPr>
          <p:nvPr>
            <p:ph type="dt" sz="half" idx="10"/>
          </p:nvPr>
        </p:nvSpPr>
        <p:spPr/>
        <p:txBody>
          <a:bodyPr/>
          <a:lstStyle/>
          <a:p>
            <a:r>
              <a:rPr lang="en-US" smtClean="0"/>
              <a:t>May 2017</a:t>
            </a:r>
            <a:endParaRPr lang="en-US" dirty="0"/>
          </a:p>
        </p:txBody>
      </p:sp>
      <p:sp>
        <p:nvSpPr>
          <p:cNvPr id="9" name="Footer Placeholder 8"/>
          <p:cNvSpPr>
            <a:spLocks noGrp="1"/>
          </p:cNvSpPr>
          <p:nvPr>
            <p:ph type="ftr" sz="quarter" idx="11"/>
          </p:nvPr>
        </p:nvSpPr>
        <p:spPr/>
        <p:txBody>
          <a:bodyPr/>
          <a:lstStyle/>
          <a:p>
            <a:r>
              <a:rPr lang="en-US" smtClean="0"/>
              <a:t>Medicare Advantage and Other Health Plans</a:t>
            </a:r>
            <a:endParaRPr lang="en-US" dirty="0"/>
          </a:p>
        </p:txBody>
      </p:sp>
      <p:sp>
        <p:nvSpPr>
          <p:cNvPr id="10" name="Slide Number Placeholder 9"/>
          <p:cNvSpPr>
            <a:spLocks noGrp="1"/>
          </p:cNvSpPr>
          <p:nvPr>
            <p:ph type="sldNum" sz="quarter" idx="12"/>
          </p:nvPr>
        </p:nvSpPr>
        <p:spPr/>
        <p:txBody>
          <a:bodyPr/>
          <a:lstStyle/>
          <a:p>
            <a:fld id="{D60A6685-DBF6-4C41-A0CC-AA9EA7A85A20}" type="slidenum">
              <a:rPr lang="en-US" smtClean="0"/>
              <a:t>59</a:t>
            </a:fld>
            <a:endParaRPr lang="en-US" dirty="0"/>
          </a:p>
        </p:txBody>
      </p:sp>
    </p:spTree>
    <p:extLst>
      <p:ext uri="{BB962C8B-B14F-4D97-AF65-F5344CB8AC3E}">
        <p14:creationId xmlns:p14="http://schemas.microsoft.com/office/powerpoint/2010/main" val="895066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a:xfrm>
            <a:off x="0" y="-8785"/>
            <a:ext cx="9144000" cy="1011417"/>
          </a:xfrm>
        </p:spPr>
        <p:txBody>
          <a:bodyPr/>
          <a:lstStyle/>
          <a:p>
            <a:r>
              <a:rPr lang="en-US" dirty="0"/>
              <a:t>How </a:t>
            </a:r>
            <a:r>
              <a:rPr lang="en-US" dirty="0" smtClean="0"/>
              <a:t>do Medicare Advantage Plans work?</a:t>
            </a:r>
            <a:endParaRPr lang="en-US" dirty="0"/>
          </a:p>
        </p:txBody>
      </p:sp>
      <p:sp>
        <p:nvSpPr>
          <p:cNvPr id="63493" name="Rectangle 3"/>
          <p:cNvSpPr>
            <a:spLocks noGrp="1" noChangeArrowheads="1"/>
          </p:cNvSpPr>
          <p:nvPr>
            <p:ph idx="1"/>
          </p:nvPr>
        </p:nvSpPr>
        <p:spPr>
          <a:xfrm>
            <a:off x="628650" y="1200150"/>
            <a:ext cx="7886700" cy="5156201"/>
          </a:xfrm>
        </p:spPr>
        <p:txBody>
          <a:bodyPr>
            <a:normAutofit fontScale="92500" lnSpcReduction="20000"/>
          </a:bodyPr>
          <a:lstStyle/>
          <a:p>
            <a:pPr marL="350838" indent="-350838">
              <a:spcBef>
                <a:spcPts val="600"/>
              </a:spcBef>
            </a:pPr>
            <a:r>
              <a:rPr lang="en-US" sz="3500" dirty="0" smtClean="0">
                <a:solidFill>
                  <a:prstClr val="black"/>
                </a:solidFill>
              </a:rPr>
              <a:t>Medicare </a:t>
            </a:r>
            <a:r>
              <a:rPr lang="en-US" sz="3500" dirty="0">
                <a:solidFill>
                  <a:prstClr val="black"/>
                </a:solidFill>
              </a:rPr>
              <a:t>pays the plan every month for your </a:t>
            </a:r>
            <a:r>
              <a:rPr lang="en-US" sz="3500" dirty="0" smtClean="0">
                <a:solidFill>
                  <a:prstClr val="black"/>
                </a:solidFill>
              </a:rPr>
              <a:t>care</a:t>
            </a:r>
          </a:p>
          <a:p>
            <a:pPr marL="579438" lvl="1" indent="-233363">
              <a:spcBef>
                <a:spcPts val="600"/>
              </a:spcBef>
            </a:pPr>
            <a:r>
              <a:rPr lang="en-US" sz="3000" dirty="0" smtClean="0">
                <a:solidFill>
                  <a:prstClr val="black"/>
                </a:solidFill>
              </a:rPr>
              <a:t>Provides Medicare-covered benefits</a:t>
            </a:r>
          </a:p>
          <a:p>
            <a:pPr marL="573088" lvl="1" indent="-231775">
              <a:spcBef>
                <a:spcPts val="600"/>
              </a:spcBef>
            </a:pPr>
            <a:r>
              <a:rPr lang="en-US" sz="3000" dirty="0" smtClean="0">
                <a:solidFill>
                  <a:prstClr val="black"/>
                </a:solidFill>
              </a:rPr>
              <a:t>You </a:t>
            </a:r>
            <a:r>
              <a:rPr lang="en-US" sz="3000" dirty="0">
                <a:solidFill>
                  <a:prstClr val="black"/>
                </a:solidFill>
              </a:rPr>
              <a:t>still have Medicare rights and </a:t>
            </a:r>
            <a:r>
              <a:rPr lang="en-US" sz="3000" dirty="0" smtClean="0">
                <a:solidFill>
                  <a:prstClr val="black"/>
                </a:solidFill>
              </a:rPr>
              <a:t>protections</a:t>
            </a:r>
          </a:p>
          <a:p>
            <a:pPr marL="341313" indent="-341313">
              <a:lnSpc>
                <a:spcPct val="110000"/>
              </a:lnSpc>
              <a:spcBef>
                <a:spcPts val="600"/>
              </a:spcBef>
            </a:pPr>
            <a:r>
              <a:rPr lang="en-US" sz="3500" dirty="0" smtClean="0"/>
              <a:t>You </a:t>
            </a:r>
            <a:r>
              <a:rPr lang="en-US" sz="3500" dirty="0"/>
              <a:t>may have to use </a:t>
            </a:r>
            <a:r>
              <a:rPr lang="en-US" sz="3500" dirty="0" smtClean="0"/>
              <a:t>in-network </a:t>
            </a:r>
            <a:r>
              <a:rPr lang="en-US" sz="3500" dirty="0"/>
              <a:t>doctors</a:t>
            </a:r>
            <a:r>
              <a:rPr lang="en-US" sz="3500" dirty="0" smtClean="0"/>
              <a:t>/ hospitals </a:t>
            </a:r>
            <a:endParaRPr lang="en-US" sz="3500" dirty="0"/>
          </a:p>
          <a:p>
            <a:pPr marL="341313" indent="-341313">
              <a:lnSpc>
                <a:spcPct val="110000"/>
              </a:lnSpc>
              <a:spcBef>
                <a:spcPts val="600"/>
              </a:spcBef>
            </a:pPr>
            <a:r>
              <a:rPr lang="en-US" sz="3500" dirty="0"/>
              <a:t>May differ from Original </a:t>
            </a:r>
            <a:r>
              <a:rPr lang="en-US" sz="3500" dirty="0" smtClean="0"/>
              <a:t>Medicare—cost sharing</a:t>
            </a:r>
          </a:p>
          <a:p>
            <a:pPr marL="341313" lvl="0" indent="-341313">
              <a:spcBef>
                <a:spcPts val="600"/>
              </a:spcBef>
            </a:pPr>
            <a:r>
              <a:rPr lang="en-US" sz="3500" dirty="0" smtClean="0">
                <a:solidFill>
                  <a:prstClr val="black"/>
                </a:solidFill>
              </a:rPr>
              <a:t>If </a:t>
            </a:r>
            <a:r>
              <a:rPr lang="en-US" sz="3500" dirty="0">
                <a:solidFill>
                  <a:prstClr val="black"/>
                </a:solidFill>
              </a:rPr>
              <a:t>the plan leaves Medicare, you can</a:t>
            </a:r>
          </a:p>
          <a:p>
            <a:pPr marL="573088" lvl="1" indent="-231775">
              <a:spcBef>
                <a:spcPts val="600"/>
              </a:spcBef>
            </a:pPr>
            <a:r>
              <a:rPr lang="en-US" sz="3000" dirty="0">
                <a:solidFill>
                  <a:prstClr val="black"/>
                </a:solidFill>
              </a:rPr>
              <a:t>Join another MA Plan, or</a:t>
            </a:r>
          </a:p>
          <a:p>
            <a:pPr marL="573088" lvl="1" indent="-231775">
              <a:spcBef>
                <a:spcPts val="600"/>
              </a:spcBef>
            </a:pPr>
            <a:r>
              <a:rPr lang="en-US" sz="3000" dirty="0">
                <a:solidFill>
                  <a:prstClr val="black"/>
                </a:solidFill>
              </a:rPr>
              <a:t>Return to Original Medicare</a:t>
            </a:r>
          </a:p>
          <a:p>
            <a:pPr marL="341313" indent="-341313">
              <a:lnSpc>
                <a:spcPct val="110000"/>
              </a:lnSpc>
              <a:spcBef>
                <a:spcPts val="600"/>
              </a:spcBef>
            </a:pPr>
            <a:endParaRPr lang="en-US" dirty="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6</a:t>
            </a:fld>
            <a:endParaRPr lang="en-US" dirty="0"/>
          </a:p>
        </p:txBody>
      </p:sp>
    </p:spTree>
    <p:custDataLst>
      <p:tags r:id="rId1"/>
    </p:custDataLst>
    <p:extLst>
      <p:ext uri="{BB962C8B-B14F-4D97-AF65-F5344CB8AC3E}">
        <p14:creationId xmlns:p14="http://schemas.microsoft.com/office/powerpoint/2010/main" val="2146172718"/>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58" y="-8785"/>
            <a:ext cx="8867554" cy="1011417"/>
          </a:xfrm>
        </p:spPr>
        <p:txBody>
          <a:bodyPr/>
          <a:lstStyle/>
          <a:p>
            <a:r>
              <a:rPr lang="en-US" dirty="0" smtClean="0"/>
              <a:t>Medicare Advantage and Other Medicare Health Plans Resource Guide (continued)</a:t>
            </a:r>
            <a:endParaRPr lang="en-US" dirty="0"/>
          </a:p>
        </p:txBody>
      </p:sp>
      <p:graphicFrame>
        <p:nvGraphicFramePr>
          <p:cNvPr id="7" name="Content Placeholder 6" descr="CMS Resources&#10;Centers for Medicare &amp; &#10;Medicaid Services (CMS)&#10;1-800-MEDICARE&#10;(1-800-633-4227)&#10;(TTY 1-877-486-2048)&#10;Medicare.gov&#10;&#10;Medicare.gov/claims-and-appeals/medicare-rights/get-help/ombudsman.html&#10;&#10;Medicare.gov/claims-and-appeals&#10;&#10;CMS.gov/bni &#10;(Beneficiary Notice Initiative)&#10;&#10;Medicare Managed Care Manual, Chapter 13, Beneficiary Grievances, Organization Determinations, and Appeals:&#10;CMS.gov/regulations-and-guidance/guidance/manuals/downloads/mc86c13.pdf&#10;&#10;Additional Resources&#10;Beneficiary and Family-Centered Care Quality Improvement Organizations*&#10;&#10;Independent Review Entity (Medicare Advantage &amp; Part D claims only) *&#10;&#10;State Health Insurance Assistance Programs *&#10;&#10;U.S. Railroad Retirement Board&#10;RRB.gov&#10;&#10;HHS.gov&#10;&#10;*For phone numbers, call CMS&#10;1-800-MEDICARE (1-800-633-4227)&#10;1-877-486-2048 for TTY users&#10;&#10;Department of Health and Human Services Office for Civil Rights&#10;HHS.gov/ocr/office/index.html&#10;Call the Office for Civil Rights at &#10;1-800-368-1019 &#10;&#10;Medicare Products&#10;“Medicare &amp; You Handbook”&#10;CMS Product No. 10050&#10;&#10;“Medicare Rights &amp; Protections”&#10;CMS Product No. 11534&#10;&#10;“Medicare Appeals”&#10;CMS Product No. 11525&#10;&#10;To access these products:&#10;&#10;View and order single copies at &#10;Medicare.gov.&#10;        &#10;Order multiple copies (partners only)&#10;at productordering.cms.hhs.gov. You must register your organization.&#10;"/>
          <p:cNvGraphicFramePr>
            <a:graphicFrameLocks noGrp="1"/>
          </p:cNvGraphicFramePr>
          <p:nvPr>
            <p:ph idx="1"/>
            <p:extLst>
              <p:ext uri="{D42A27DB-BD31-4B8C-83A1-F6EECF244321}">
                <p14:modId xmlns:p14="http://schemas.microsoft.com/office/powerpoint/2010/main" val="1013022405"/>
              </p:ext>
            </p:extLst>
          </p:nvPr>
        </p:nvGraphicFramePr>
        <p:xfrm>
          <a:off x="300251" y="1080185"/>
          <a:ext cx="8684261" cy="4937760"/>
        </p:xfrm>
        <a:graphic>
          <a:graphicData uri="http://schemas.openxmlformats.org/drawingml/2006/table">
            <a:tbl>
              <a:tblPr firstRow="1" bandRow="1">
                <a:tableStyleId>{5C22544A-7EE6-4342-B048-85BDC9FD1C3A}</a:tableStyleId>
              </a:tblPr>
              <a:tblGrid>
                <a:gridCol w="8684261"/>
              </a:tblGrid>
              <a:tr h="320124">
                <a:tc>
                  <a:txBody>
                    <a:bodyPr/>
                    <a:lstStyle/>
                    <a:p>
                      <a:pPr algn="ctr">
                        <a:lnSpc>
                          <a:spcPct val="100000"/>
                        </a:lnSpc>
                        <a:spcBef>
                          <a:spcPts val="600"/>
                        </a:spcBef>
                        <a:spcAft>
                          <a:spcPts val="0"/>
                        </a:spcAft>
                      </a:pPr>
                      <a:r>
                        <a:rPr lang="en-US" sz="1800" b="1" dirty="0" smtClean="0">
                          <a:solidFill>
                            <a:schemeClr val="bg1"/>
                          </a:solidFill>
                        </a:rPr>
                        <a:t>Medicare Products</a:t>
                      </a:r>
                      <a:endParaRPr lang="en-US" sz="1800" b="1" dirty="0">
                        <a:solidFill>
                          <a:schemeClr val="bg1"/>
                        </a:solidFill>
                      </a:endParaRPr>
                    </a:p>
                  </a:txBody>
                  <a:tcPr marL="71791" marR="71791" marT="34290" marB="34290">
                    <a:solidFill>
                      <a:srgbClr val="A4BED7"/>
                    </a:solidFill>
                  </a:tcPr>
                </a:tc>
              </a:tr>
              <a:tr h="4273039">
                <a:tc>
                  <a:txBody>
                    <a:bodyPr/>
                    <a:lstStyle/>
                    <a:p>
                      <a:pPr marL="228600" marR="0" indent="-228600">
                        <a:lnSpc>
                          <a:spcPct val="100000"/>
                        </a:lnSpc>
                        <a:spcBef>
                          <a:spcPts val="600"/>
                        </a:spcBef>
                        <a:spcAft>
                          <a:spcPts val="0"/>
                        </a:spcAft>
                        <a:buFont typeface="+mj-lt"/>
                        <a:buAutoNum type="arabicPeriod"/>
                      </a:pPr>
                      <a:r>
                        <a:rPr lang="en-US" sz="1600" b="1" dirty="0" smtClean="0">
                          <a:effectLst/>
                          <a:latin typeface="+mn-lt"/>
                          <a:ea typeface="Calibri"/>
                          <a:cs typeface="Times New Roman"/>
                        </a:rPr>
                        <a:t>“Medicare &amp; You Handbook” </a:t>
                      </a:r>
                      <a:r>
                        <a:rPr lang="en-US" sz="1600" b="0" dirty="0" smtClean="0">
                          <a:effectLst/>
                          <a:latin typeface="+mn-lt"/>
                          <a:ea typeface="Calibri"/>
                          <a:cs typeface="Times New Roman"/>
                        </a:rPr>
                        <a:t>(CMS Product No. 10050)</a:t>
                      </a:r>
                    </a:p>
                    <a:p>
                      <a:pPr marL="228600" marR="0" indent="-228600">
                        <a:lnSpc>
                          <a:spcPct val="100000"/>
                        </a:lnSpc>
                        <a:spcBef>
                          <a:spcPts val="600"/>
                        </a:spcBef>
                        <a:spcAft>
                          <a:spcPts val="0"/>
                        </a:spcAft>
                        <a:buFont typeface="+mj-lt"/>
                        <a:buAutoNum type="arabicPeriod"/>
                      </a:pPr>
                      <a:r>
                        <a:rPr lang="en-US" sz="1600" b="1" dirty="0" smtClean="0">
                          <a:effectLst/>
                          <a:latin typeface="+mn-lt"/>
                          <a:ea typeface="Calibri"/>
                          <a:cs typeface="Times New Roman"/>
                        </a:rPr>
                        <a:t>“Have You Done Your Yearly Medicare Plan Review?”</a:t>
                      </a:r>
                      <a:r>
                        <a:rPr lang="en-US" sz="1600" b="0" dirty="0" smtClean="0">
                          <a:effectLst/>
                          <a:latin typeface="+mn-lt"/>
                          <a:ea typeface="Calibri"/>
                          <a:cs typeface="Times New Roman"/>
                        </a:rPr>
                        <a:t> (CMS Product No. 11220)</a:t>
                      </a:r>
                    </a:p>
                    <a:p>
                      <a:pPr marL="228600" marR="0" indent="-228600">
                        <a:lnSpc>
                          <a:spcPct val="100000"/>
                        </a:lnSpc>
                        <a:spcBef>
                          <a:spcPts val="600"/>
                        </a:spcBef>
                        <a:spcAft>
                          <a:spcPts val="0"/>
                        </a:spcAft>
                        <a:buFont typeface="+mj-lt"/>
                        <a:buAutoNum type="arabicPeriod"/>
                      </a:pPr>
                      <a:r>
                        <a:rPr lang="en-US" sz="1600" b="1" dirty="0" smtClean="0">
                          <a:effectLst/>
                          <a:latin typeface="+mn-lt"/>
                          <a:ea typeface="Calibri"/>
                          <a:cs typeface="Times New Roman"/>
                        </a:rPr>
                        <a:t>“Understanding Medicare Part</a:t>
                      </a:r>
                      <a:r>
                        <a:rPr lang="en-US" sz="1600" b="1" baseline="0" dirty="0" smtClean="0">
                          <a:effectLst/>
                          <a:latin typeface="+mn-lt"/>
                          <a:ea typeface="Calibri"/>
                          <a:cs typeface="Times New Roman"/>
                        </a:rPr>
                        <a:t> C &amp; D </a:t>
                      </a:r>
                      <a:r>
                        <a:rPr lang="en-US" sz="1600" b="1" dirty="0" smtClean="0">
                          <a:effectLst/>
                          <a:latin typeface="+mn-lt"/>
                          <a:ea typeface="Calibri"/>
                          <a:cs typeface="Times New Roman"/>
                        </a:rPr>
                        <a:t>Enrollment Periods” </a:t>
                      </a:r>
                      <a:r>
                        <a:rPr lang="en-US" sz="1600" b="0" dirty="0" smtClean="0">
                          <a:effectLst/>
                          <a:latin typeface="+mn-lt"/>
                          <a:ea typeface="Calibri"/>
                          <a:cs typeface="Times New Roman"/>
                        </a:rPr>
                        <a:t>(CMS Product No. 11219)</a:t>
                      </a:r>
                    </a:p>
                    <a:p>
                      <a:pPr marL="228600" marR="0" indent="-228600">
                        <a:lnSpc>
                          <a:spcPct val="100000"/>
                        </a:lnSpc>
                        <a:spcBef>
                          <a:spcPts val="600"/>
                        </a:spcBef>
                        <a:spcAft>
                          <a:spcPts val="0"/>
                        </a:spcAft>
                        <a:buFont typeface="+mj-lt"/>
                        <a:buAutoNum type="arabicPeriod"/>
                      </a:pPr>
                      <a:r>
                        <a:rPr lang="en-US" sz="1600" b="1" dirty="0" smtClean="0">
                          <a:effectLst/>
                          <a:latin typeface="+mn-lt"/>
                          <a:ea typeface="Calibri"/>
                          <a:cs typeface="Times New Roman"/>
                        </a:rPr>
                        <a:t>“Understanding your Medicare Advantage Plan's provider network”</a:t>
                      </a:r>
                      <a:r>
                        <a:rPr lang="en-US" sz="1600" b="0" dirty="0" smtClean="0">
                          <a:effectLst/>
                          <a:latin typeface="+mn-lt"/>
                          <a:ea typeface="Calibri"/>
                          <a:cs typeface="Times New Roman"/>
                        </a:rPr>
                        <a:t> (CMS Product No. 11941)</a:t>
                      </a:r>
                    </a:p>
                    <a:p>
                      <a:pPr marL="228600" marR="0" indent="-228600">
                        <a:lnSpc>
                          <a:spcPct val="100000"/>
                        </a:lnSpc>
                        <a:spcBef>
                          <a:spcPts val="600"/>
                        </a:spcBef>
                        <a:spcAft>
                          <a:spcPts val="0"/>
                        </a:spcAft>
                        <a:buFont typeface="+mj-lt"/>
                        <a:buAutoNum type="arabicPeriod"/>
                      </a:pPr>
                      <a:r>
                        <a:rPr lang="en-US" sz="1600" b="1" dirty="0" smtClean="0">
                          <a:effectLst/>
                          <a:latin typeface="+mn-lt"/>
                          <a:ea typeface="Calibri"/>
                          <a:cs typeface="Times New Roman"/>
                        </a:rPr>
                        <a:t>“How Medicare Prescription Drug Plans and Medicare Advantage Plans with Prescription Drug Coverage (MA-PDs) Use Pharmacies, Formularies, &amp; Common Coverage Rules” </a:t>
                      </a:r>
                      <a:r>
                        <a:rPr lang="en-US" sz="1600" b="0" dirty="0" smtClean="0">
                          <a:effectLst/>
                          <a:latin typeface="+mn-lt"/>
                          <a:ea typeface="Calibri"/>
                          <a:cs typeface="Times New Roman"/>
                        </a:rPr>
                        <a:t>(CMS</a:t>
                      </a:r>
                      <a:r>
                        <a:rPr lang="en-US" sz="1600" b="0" baseline="0" dirty="0" smtClean="0">
                          <a:effectLst/>
                          <a:latin typeface="+mn-lt"/>
                          <a:ea typeface="Calibri"/>
                          <a:cs typeface="Times New Roman"/>
                        </a:rPr>
                        <a:t> Product No. 11136)</a:t>
                      </a:r>
                    </a:p>
                    <a:p>
                      <a:pPr marL="228600" marR="0" indent="-228600">
                        <a:lnSpc>
                          <a:spcPct val="100000"/>
                        </a:lnSpc>
                        <a:spcBef>
                          <a:spcPts val="600"/>
                        </a:spcBef>
                        <a:spcAft>
                          <a:spcPts val="0"/>
                        </a:spcAft>
                        <a:buFont typeface="+mj-lt"/>
                        <a:buAutoNum type="arabicPeriod"/>
                      </a:pPr>
                      <a:r>
                        <a:rPr lang="en-US" sz="1600" b="1" baseline="0" dirty="0" smtClean="0">
                          <a:effectLst/>
                          <a:latin typeface="+mn-lt"/>
                          <a:ea typeface="Calibri"/>
                          <a:cs typeface="Times New Roman"/>
                        </a:rPr>
                        <a:t>“Your Guide to Medicare Medical Savings Account Plans” </a:t>
                      </a:r>
                      <a:r>
                        <a:rPr lang="en-US" sz="1600" b="0" baseline="0" dirty="0" smtClean="0">
                          <a:effectLst/>
                          <a:latin typeface="+mn-lt"/>
                          <a:ea typeface="Calibri"/>
                          <a:cs typeface="Times New Roman"/>
                        </a:rPr>
                        <a:t>(CMS Product No. 11206)</a:t>
                      </a:r>
                    </a:p>
                    <a:p>
                      <a:pPr marL="228600" marR="0" indent="-228600">
                        <a:lnSpc>
                          <a:spcPct val="100000"/>
                        </a:lnSpc>
                        <a:spcBef>
                          <a:spcPts val="600"/>
                        </a:spcBef>
                        <a:spcAft>
                          <a:spcPts val="0"/>
                        </a:spcAft>
                        <a:buFont typeface="+mj-lt"/>
                        <a:buAutoNum type="arabicPeriod"/>
                      </a:pPr>
                      <a:r>
                        <a:rPr lang="en-US" sz="1600" b="1" baseline="0" dirty="0" smtClean="0">
                          <a:effectLst/>
                          <a:latin typeface="+mn-lt"/>
                          <a:ea typeface="Calibri"/>
                          <a:cs typeface="Times New Roman"/>
                        </a:rPr>
                        <a:t>“What's a Medicare Advantage Plan?” </a:t>
                      </a:r>
                      <a:r>
                        <a:rPr lang="en-US" sz="1600" b="0" baseline="0" dirty="0" smtClean="0">
                          <a:effectLst/>
                          <a:latin typeface="+mn-lt"/>
                          <a:ea typeface="Calibri"/>
                          <a:cs typeface="Times New Roman"/>
                        </a:rPr>
                        <a:t>(CMS Product No. 11474)</a:t>
                      </a:r>
                      <a:endParaRPr lang="en-US" sz="1600" b="1" dirty="0" smtClean="0">
                        <a:effectLst/>
                        <a:latin typeface="+mn-lt"/>
                        <a:ea typeface="Calibri"/>
                        <a:cs typeface="Times New Roman"/>
                      </a:endParaRPr>
                    </a:p>
                    <a:p>
                      <a:pPr marL="0" marR="0">
                        <a:lnSpc>
                          <a:spcPct val="100000"/>
                        </a:lnSpc>
                        <a:spcBef>
                          <a:spcPts val="600"/>
                        </a:spcBef>
                        <a:spcAft>
                          <a:spcPts val="0"/>
                        </a:spcAft>
                      </a:pPr>
                      <a:r>
                        <a:rPr lang="en-US" sz="1600" b="1" dirty="0" smtClean="0">
                          <a:effectLst/>
                          <a:latin typeface="+mn-lt"/>
                          <a:ea typeface="Calibri"/>
                          <a:cs typeface="Times New Roman"/>
                        </a:rPr>
                        <a:t/>
                      </a:r>
                      <a:br>
                        <a:rPr lang="en-US" sz="1600" b="1" dirty="0" smtClean="0">
                          <a:effectLst/>
                          <a:latin typeface="+mn-lt"/>
                          <a:ea typeface="Calibri"/>
                          <a:cs typeface="Times New Roman"/>
                        </a:rPr>
                      </a:br>
                      <a:r>
                        <a:rPr lang="en-US" sz="1600" b="1" dirty="0" smtClean="0">
                          <a:effectLst/>
                          <a:latin typeface="+mn-lt"/>
                          <a:ea typeface="Calibri"/>
                          <a:cs typeface="Times New Roman"/>
                        </a:rPr>
                        <a:t>To access these products:</a:t>
                      </a:r>
                    </a:p>
                    <a:p>
                      <a:pPr marL="171450" marR="0" indent="-171450">
                        <a:lnSpc>
                          <a:spcPct val="100000"/>
                        </a:lnSpc>
                        <a:spcBef>
                          <a:spcPts val="600"/>
                        </a:spcBef>
                        <a:spcAft>
                          <a:spcPts val="0"/>
                        </a:spcAft>
                        <a:buFont typeface="Arial" panose="020B0604020202020204" pitchFamily="34" charset="0"/>
                        <a:buChar char="•"/>
                      </a:pPr>
                      <a:r>
                        <a:rPr lang="en-US" sz="1600" dirty="0" smtClean="0">
                          <a:effectLst/>
                          <a:latin typeface="+mn-lt"/>
                          <a:ea typeface="Calibri"/>
                          <a:cs typeface="Times New Roman"/>
                        </a:rPr>
                        <a:t>View and order single copies at </a:t>
                      </a:r>
                      <a:r>
                        <a:rPr lang="en-US" sz="1600" dirty="0" smtClean="0">
                          <a:effectLst/>
                          <a:latin typeface="+mn-lt"/>
                          <a:ea typeface="Calibri"/>
                          <a:cs typeface="Times New Roman"/>
                          <a:hlinkClick r:id="rId3"/>
                        </a:rPr>
                        <a:t>Medicare.gov/publications</a:t>
                      </a:r>
                      <a:r>
                        <a:rPr lang="en-US" sz="1600" dirty="0" smtClean="0">
                          <a:effectLst/>
                          <a:latin typeface="+mn-lt"/>
                          <a:ea typeface="Calibri"/>
                          <a:cs typeface="Times New Roman"/>
                        </a:rPr>
                        <a:t>.</a:t>
                      </a:r>
                      <a:br>
                        <a:rPr lang="en-US" sz="1600" dirty="0" smtClean="0">
                          <a:effectLst/>
                          <a:latin typeface="+mn-lt"/>
                          <a:ea typeface="Calibri"/>
                          <a:cs typeface="Times New Roman"/>
                        </a:rPr>
                      </a:br>
                      <a:endParaRPr lang="en-US" sz="700" dirty="0" smtClean="0">
                        <a:effectLst/>
                        <a:latin typeface="+mn-lt"/>
                        <a:ea typeface="Calibri"/>
                        <a:cs typeface="Times New Roman"/>
                      </a:endParaRPr>
                    </a:p>
                    <a:p>
                      <a:pPr marL="171450" marR="0" indent="-171450">
                        <a:lnSpc>
                          <a:spcPct val="100000"/>
                        </a:lnSpc>
                        <a:spcBef>
                          <a:spcPts val="600"/>
                        </a:spcBef>
                        <a:spcAft>
                          <a:spcPts val="0"/>
                        </a:spcAft>
                        <a:buFont typeface="Arial" panose="020B0604020202020204" pitchFamily="34" charset="0"/>
                        <a:buChar char="•"/>
                      </a:pPr>
                      <a:r>
                        <a:rPr lang="en-US" sz="1600" dirty="0" smtClean="0">
                          <a:effectLst/>
                          <a:latin typeface="+mn-lt"/>
                          <a:ea typeface="Calibri"/>
                          <a:cs typeface="Times New Roman"/>
                        </a:rPr>
                        <a:t>Order multiple copies (partners only)</a:t>
                      </a:r>
                      <a:br>
                        <a:rPr lang="en-US" sz="1600" dirty="0" smtClean="0">
                          <a:effectLst/>
                          <a:latin typeface="+mn-lt"/>
                          <a:ea typeface="Calibri"/>
                          <a:cs typeface="Times New Roman"/>
                        </a:rPr>
                      </a:br>
                      <a:r>
                        <a:rPr lang="en-US" sz="1600" dirty="0" smtClean="0">
                          <a:effectLst/>
                          <a:latin typeface="+mn-lt"/>
                          <a:ea typeface="Calibri"/>
                          <a:cs typeface="Times New Roman"/>
                        </a:rPr>
                        <a:t>at </a:t>
                      </a:r>
                      <a:r>
                        <a:rPr lang="en-US" sz="1600" dirty="0" smtClean="0">
                          <a:effectLst/>
                          <a:latin typeface="+mn-lt"/>
                          <a:ea typeface="Calibri"/>
                          <a:cs typeface="Times New Roman"/>
                          <a:hlinkClick r:id="rId4"/>
                        </a:rPr>
                        <a:t>Productordering.cms.hhs.gov</a:t>
                      </a:r>
                      <a:r>
                        <a:rPr lang="en-US" sz="1600" baseline="0" dirty="0" smtClean="0">
                          <a:effectLst/>
                          <a:latin typeface="+mn-lt"/>
                          <a:ea typeface="Calibri"/>
                          <a:cs typeface="Times New Roman"/>
                        </a:rPr>
                        <a:t>.</a:t>
                      </a:r>
                      <a:r>
                        <a:rPr lang="en-US" sz="1600" dirty="0" smtClean="0">
                          <a:effectLst/>
                          <a:latin typeface="+mn-lt"/>
                          <a:ea typeface="Calibri"/>
                          <a:cs typeface="Times New Roman"/>
                        </a:rPr>
                        <a:t> </a:t>
                      </a:r>
                      <a:endParaRPr lang="en-US" sz="1600" b="0" u="none" dirty="0" smtClean="0">
                        <a:effectLst/>
                        <a:latin typeface="+mn-lt"/>
                        <a:ea typeface="Calibri"/>
                        <a:cs typeface="Times New Roman"/>
                      </a:endParaRPr>
                    </a:p>
                    <a:p>
                      <a:pPr marL="0" marR="0">
                        <a:lnSpc>
                          <a:spcPct val="100000"/>
                        </a:lnSpc>
                        <a:spcBef>
                          <a:spcPts val="600"/>
                        </a:spcBef>
                        <a:spcAft>
                          <a:spcPts val="0"/>
                        </a:spcAft>
                      </a:pPr>
                      <a:r>
                        <a:rPr lang="en-US" sz="1600" i="1" dirty="0" smtClean="0">
                          <a:effectLst/>
                          <a:latin typeface="+mn-lt"/>
                          <a:ea typeface="Calibri"/>
                          <a:cs typeface="Times New Roman"/>
                        </a:rPr>
                        <a:t>You must register your organization</a:t>
                      </a:r>
                      <a:r>
                        <a:rPr lang="en-US" sz="1600" dirty="0" smtClean="0">
                          <a:effectLst/>
                          <a:latin typeface="+mn-lt"/>
                          <a:ea typeface="Calibri"/>
                          <a:cs typeface="Times New Roman"/>
                        </a:rPr>
                        <a:t>.</a:t>
                      </a:r>
                      <a:endParaRPr lang="en-US" sz="1600" dirty="0" smtClean="0"/>
                    </a:p>
                  </a:txBody>
                  <a:tcPr marL="71791" marR="71791" marT="34290" marB="34290">
                    <a:solidFill>
                      <a:srgbClr val="E9EDF4"/>
                    </a:solidFill>
                  </a:tcPr>
                </a:tc>
              </a:tr>
            </a:tbl>
          </a:graphicData>
        </a:graphic>
      </p:graphicFrame>
      <p:sp>
        <p:nvSpPr>
          <p:cNvPr id="3" name="Date Placeholder 2"/>
          <p:cNvSpPr>
            <a:spLocks noGrp="1"/>
          </p:cNvSpPr>
          <p:nvPr>
            <p:ph type="dt" sz="half" idx="10"/>
          </p:nvPr>
        </p:nvSpPr>
        <p:spPr/>
        <p:txBody>
          <a:bodyPr/>
          <a:lstStyle/>
          <a:p>
            <a:r>
              <a:rPr lang="en-US" smtClean="0"/>
              <a:t>May 2017</a:t>
            </a:r>
            <a:endParaRPr lang="en-US" dirty="0"/>
          </a:p>
        </p:txBody>
      </p:sp>
      <p:sp>
        <p:nvSpPr>
          <p:cNvPr id="8" name="Footer Placeholder 7"/>
          <p:cNvSpPr>
            <a:spLocks noGrp="1"/>
          </p:cNvSpPr>
          <p:nvPr>
            <p:ph type="ftr" sz="quarter" idx="11"/>
          </p:nvPr>
        </p:nvSpPr>
        <p:spPr/>
        <p:txBody>
          <a:bodyPr/>
          <a:lstStyle/>
          <a:p>
            <a:r>
              <a:rPr lang="en-US" smtClean="0"/>
              <a:t>Medicare Advantage and Other Health Plans</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60</a:t>
            </a:fld>
            <a:endParaRPr lang="en-US" dirty="0"/>
          </a:p>
        </p:txBody>
      </p:sp>
    </p:spTree>
    <p:extLst>
      <p:ext uri="{BB962C8B-B14F-4D97-AF65-F5344CB8AC3E}">
        <p14:creationId xmlns:p14="http://schemas.microsoft.com/office/powerpoint/2010/main" val="278262423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title="Appendix: Part C (MA) Appeals "/>
          <p:cNvSpPr>
            <a:spLocks noGrp="1"/>
          </p:cNvSpPr>
          <p:nvPr>
            <p:ph type="title"/>
          </p:nvPr>
        </p:nvSpPr>
        <p:spPr>
          <a:xfrm>
            <a:off x="202018" y="-8785"/>
            <a:ext cx="8665535" cy="1011417"/>
          </a:xfrm>
        </p:spPr>
        <p:txBody>
          <a:bodyPr/>
          <a:lstStyle/>
          <a:p>
            <a:r>
              <a:rPr lang="en-US" dirty="0" smtClean="0"/>
              <a:t>Appendix: Part C (MA) Appeals </a:t>
            </a:r>
            <a:br>
              <a:rPr lang="en-US" dirty="0" smtClean="0"/>
            </a:br>
            <a:r>
              <a:rPr lang="en-US" dirty="0" smtClean="0"/>
              <a:t>Process and Footnotes</a:t>
            </a:r>
            <a:endParaRPr lang="en-US" dirty="0"/>
          </a:p>
        </p:txBody>
      </p:sp>
      <p:sp>
        <p:nvSpPr>
          <p:cNvPr id="3" name="Date Placeholder 2"/>
          <p:cNvSpPr>
            <a:spLocks noGrp="1"/>
          </p:cNvSpPr>
          <p:nvPr>
            <p:ph type="dt" sz="half" idx="10"/>
          </p:nvPr>
        </p:nvSpPr>
        <p:spPr/>
        <p:txBody>
          <a:bodyPr/>
          <a:lstStyle/>
          <a:p>
            <a:r>
              <a:rPr lang="en-US" smtClean="0"/>
              <a:t>May 2017</a:t>
            </a:r>
            <a:endParaRPr lang="en-US" dirty="0"/>
          </a:p>
        </p:txBody>
      </p:sp>
      <p:sp>
        <p:nvSpPr>
          <p:cNvPr id="4" name="Footer Placeholder 3"/>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61</a:t>
            </a:fld>
            <a:endParaRPr lang="en-US" dirty="0"/>
          </a:p>
        </p:txBody>
      </p:sp>
      <p:grpSp>
        <p:nvGrpSpPr>
          <p:cNvPr id="8" name="Group 7"/>
          <p:cNvGrpSpPr/>
          <p:nvPr/>
        </p:nvGrpSpPr>
        <p:grpSpPr>
          <a:xfrm>
            <a:off x="2097704" y="1172936"/>
            <a:ext cx="4115523" cy="5390012"/>
            <a:chOff x="2097704" y="1172936"/>
            <a:chExt cx="4115523" cy="5390012"/>
          </a:xfrm>
        </p:grpSpPr>
        <p:pic>
          <p:nvPicPr>
            <p:cNvPr id="10" name="Picture 9"/>
            <p:cNvPicPr>
              <a:picLocks noChangeAspect="1"/>
            </p:cNvPicPr>
            <p:nvPr/>
          </p:nvPicPr>
          <p:blipFill>
            <a:blip r:embed="rId3"/>
            <a:stretch>
              <a:fillRect/>
            </a:stretch>
          </p:blipFill>
          <p:spPr>
            <a:xfrm>
              <a:off x="3033253" y="1419226"/>
              <a:ext cx="3179974" cy="5029200"/>
            </a:xfrm>
            <a:prstGeom prst="rect">
              <a:avLst/>
            </a:prstGeom>
          </p:spPr>
        </p:pic>
        <p:sp>
          <p:nvSpPr>
            <p:cNvPr id="2" name="TextBox 1"/>
            <p:cNvSpPr txBox="1"/>
            <p:nvPr/>
          </p:nvSpPr>
          <p:spPr>
            <a:xfrm>
              <a:off x="2383971" y="1172936"/>
              <a:ext cx="3731079" cy="369332"/>
            </a:xfrm>
            <a:prstGeom prst="rect">
              <a:avLst/>
            </a:prstGeom>
            <a:solidFill>
              <a:srgbClr val="084A9C"/>
            </a:solidFill>
          </p:spPr>
          <p:txBody>
            <a:bodyPr wrap="square" rtlCol="0">
              <a:spAutoFit/>
            </a:bodyPr>
            <a:lstStyle/>
            <a:p>
              <a:pPr algn="ctr"/>
              <a:r>
                <a:rPr lang="en-US" b="1" dirty="0" smtClean="0">
                  <a:solidFill>
                    <a:schemeClr val="bg1"/>
                  </a:solidFill>
                </a:rPr>
                <a:t>Part C (MA) Process</a:t>
              </a:r>
              <a:endParaRPr lang="en-US" b="1" dirty="0">
                <a:solidFill>
                  <a:schemeClr val="bg1"/>
                </a:solidFill>
              </a:endParaRPr>
            </a:p>
          </p:txBody>
        </p:sp>
        <p:pic>
          <p:nvPicPr>
            <p:cNvPr id="12" name="Picture 11"/>
            <p:cNvPicPr>
              <a:picLocks noChangeAspect="1"/>
            </p:cNvPicPr>
            <p:nvPr/>
          </p:nvPicPr>
          <p:blipFill>
            <a:blip r:embed="rId4"/>
            <a:stretch>
              <a:fillRect/>
            </a:stretch>
          </p:blipFill>
          <p:spPr>
            <a:xfrm>
              <a:off x="2097704" y="1808068"/>
              <a:ext cx="777912" cy="4754880"/>
            </a:xfrm>
            <a:prstGeom prst="rect">
              <a:avLst/>
            </a:prstGeom>
          </p:spPr>
        </p:pic>
      </p:grpSp>
    </p:spTree>
    <p:extLst>
      <p:ext uri="{BB962C8B-B14F-4D97-AF65-F5344CB8AC3E}">
        <p14:creationId xmlns:p14="http://schemas.microsoft.com/office/powerpoint/2010/main" val="232623859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 Part C (MA) Appeals Process and Footnotes (continued)</a:t>
            </a:r>
            <a:endParaRPr lang="en-US" dirty="0"/>
          </a:p>
        </p:txBody>
      </p:sp>
      <p:sp>
        <p:nvSpPr>
          <p:cNvPr id="3" name="Content Placeholder 2"/>
          <p:cNvSpPr>
            <a:spLocks noGrp="1"/>
          </p:cNvSpPr>
          <p:nvPr>
            <p:ph idx="1"/>
          </p:nvPr>
        </p:nvSpPr>
        <p:spPr/>
        <p:txBody>
          <a:bodyPr>
            <a:normAutofit fontScale="92500" lnSpcReduction="10000"/>
          </a:bodyPr>
          <a:lstStyle/>
          <a:p>
            <a:pPr marL="0" lvl="0" indent="0">
              <a:lnSpc>
                <a:spcPct val="120000"/>
              </a:lnSpc>
              <a:spcBef>
                <a:spcPts val="600"/>
              </a:spcBef>
              <a:buNone/>
            </a:pPr>
            <a:r>
              <a:rPr lang="en-US" sz="1600" b="1" dirty="0">
                <a:solidFill>
                  <a:prstClr val="black"/>
                </a:solidFill>
              </a:rPr>
              <a:t>1:  </a:t>
            </a:r>
            <a:r>
              <a:rPr lang="en-US" sz="1600" dirty="0">
                <a:solidFill>
                  <a:prstClr val="black"/>
                </a:solidFill>
              </a:rPr>
              <a:t>Plans must process 95% of all clean claims from out-of-network providers within 30 days. All other claims must be processed within 60 days.</a:t>
            </a:r>
          </a:p>
          <a:p>
            <a:pPr marL="0" lvl="0" indent="0">
              <a:lnSpc>
                <a:spcPct val="120000"/>
              </a:lnSpc>
              <a:spcBef>
                <a:spcPts val="600"/>
              </a:spcBef>
              <a:buNone/>
            </a:pPr>
            <a:r>
              <a:rPr lang="en-US" sz="1600" b="1" dirty="0">
                <a:solidFill>
                  <a:prstClr val="black"/>
                </a:solidFill>
              </a:rPr>
              <a:t>2:</a:t>
            </a:r>
            <a:r>
              <a:rPr lang="en-US" sz="1600" dirty="0">
                <a:solidFill>
                  <a:prstClr val="black"/>
                </a:solidFill>
              </a:rPr>
              <a:t> The AIC requirement for all ALJ hearing and Federal District Court is adjusted annually in accordance with the medical care component of the Consumer Price Index. The chart reflects the CY 2017 AIC amounts. </a:t>
            </a:r>
          </a:p>
          <a:p>
            <a:pPr marL="0" lvl="0" indent="0">
              <a:lnSpc>
                <a:spcPct val="120000"/>
              </a:lnSpc>
              <a:spcBef>
                <a:spcPts val="600"/>
              </a:spcBef>
              <a:buNone/>
            </a:pPr>
            <a:r>
              <a:rPr lang="en-US" sz="1600" b="1" dirty="0">
                <a:solidFill>
                  <a:prstClr val="black"/>
                </a:solidFill>
              </a:rPr>
              <a:t>3: </a:t>
            </a:r>
            <a:r>
              <a:rPr lang="en-US" sz="1600" dirty="0">
                <a:solidFill>
                  <a:prstClr val="black"/>
                </a:solidFill>
              </a:rPr>
              <a:t>A request for a coverage determination includes a request for a </a:t>
            </a:r>
            <a:r>
              <a:rPr lang="en-US" sz="1600" dirty="0" err="1">
                <a:solidFill>
                  <a:prstClr val="black"/>
                </a:solidFill>
              </a:rPr>
              <a:t>tiering</a:t>
            </a:r>
            <a:r>
              <a:rPr lang="en-US" sz="1600" dirty="0">
                <a:solidFill>
                  <a:prstClr val="black"/>
                </a:solidFill>
              </a:rPr>
              <a:t> exception or a formulary exception. The adjudication timeframes generally begin when the request is received by the plan sponsor.   However, if the request involves an exception request, the adjudication timeframe begins when the plan sponsor receives the physician's supporting statement.</a:t>
            </a:r>
          </a:p>
          <a:p>
            <a:pPr marL="0" lvl="0" indent="0">
              <a:lnSpc>
                <a:spcPct val="120000"/>
              </a:lnSpc>
              <a:spcBef>
                <a:spcPts val="600"/>
              </a:spcBef>
              <a:buNone/>
            </a:pPr>
            <a:r>
              <a:rPr lang="en-US" sz="1600" b="1" dirty="0">
                <a:solidFill>
                  <a:prstClr val="black"/>
                </a:solidFill>
              </a:rPr>
              <a:t>4:</a:t>
            </a:r>
            <a:r>
              <a:rPr lang="en-US" sz="1600" dirty="0">
                <a:solidFill>
                  <a:prstClr val="black"/>
                </a:solidFill>
              </a:rPr>
              <a:t> Payment requests cannot be expedited.</a:t>
            </a:r>
            <a:br>
              <a:rPr lang="en-US" sz="1600" dirty="0">
                <a:solidFill>
                  <a:prstClr val="black"/>
                </a:solidFill>
              </a:rPr>
            </a:br>
            <a:endParaRPr lang="en-US" sz="1600" dirty="0">
              <a:solidFill>
                <a:prstClr val="black"/>
              </a:solidFill>
            </a:endParaRPr>
          </a:p>
          <a:p>
            <a:pPr lvl="0">
              <a:lnSpc>
                <a:spcPct val="120000"/>
              </a:lnSpc>
              <a:spcBef>
                <a:spcPts val="600"/>
              </a:spcBef>
            </a:pPr>
            <a:r>
              <a:rPr lang="en-US" sz="1600" b="1" dirty="0">
                <a:solidFill>
                  <a:prstClr val="black"/>
                </a:solidFill>
              </a:rPr>
              <a:t>AIC </a:t>
            </a:r>
            <a:r>
              <a:rPr lang="en-US" sz="1600" dirty="0">
                <a:solidFill>
                  <a:prstClr val="black"/>
                </a:solidFill>
              </a:rPr>
              <a:t>=  Amount in Controversy </a:t>
            </a:r>
          </a:p>
          <a:p>
            <a:pPr lvl="0">
              <a:lnSpc>
                <a:spcPct val="120000"/>
              </a:lnSpc>
              <a:spcBef>
                <a:spcPts val="600"/>
              </a:spcBef>
            </a:pPr>
            <a:r>
              <a:rPr lang="en-US" sz="1600" b="1" dirty="0">
                <a:solidFill>
                  <a:prstClr val="black"/>
                </a:solidFill>
              </a:rPr>
              <a:t>ALJ</a:t>
            </a:r>
            <a:r>
              <a:rPr lang="en-US" sz="1600" dirty="0">
                <a:solidFill>
                  <a:prstClr val="black"/>
                </a:solidFill>
              </a:rPr>
              <a:t> =  Administrative Law Judge </a:t>
            </a:r>
          </a:p>
          <a:p>
            <a:pPr lvl="0">
              <a:lnSpc>
                <a:spcPct val="120000"/>
              </a:lnSpc>
              <a:spcBef>
                <a:spcPts val="600"/>
              </a:spcBef>
            </a:pPr>
            <a:r>
              <a:rPr lang="en-US" sz="1600" b="1" dirty="0">
                <a:solidFill>
                  <a:prstClr val="black"/>
                </a:solidFill>
              </a:rPr>
              <a:t>IRE</a:t>
            </a:r>
            <a:r>
              <a:rPr lang="en-US" sz="1600" dirty="0">
                <a:solidFill>
                  <a:prstClr val="black"/>
                </a:solidFill>
              </a:rPr>
              <a:t> = Independent Review Entity</a:t>
            </a:r>
          </a:p>
          <a:p>
            <a:pPr lvl="0">
              <a:lnSpc>
                <a:spcPct val="120000"/>
              </a:lnSpc>
              <a:spcBef>
                <a:spcPts val="600"/>
              </a:spcBef>
            </a:pPr>
            <a:r>
              <a:rPr lang="en-US" sz="1600" b="1" dirty="0">
                <a:solidFill>
                  <a:prstClr val="black"/>
                </a:solidFill>
              </a:rPr>
              <a:t>MA-PD</a:t>
            </a:r>
            <a:r>
              <a:rPr lang="en-US" sz="1600" dirty="0">
                <a:solidFill>
                  <a:prstClr val="black"/>
                </a:solidFill>
              </a:rPr>
              <a:t> =  Medicare Advantage Prescription Drug PDP =  Prescription Drug Plan</a:t>
            </a:r>
          </a:p>
          <a:p>
            <a:pPr marL="0" lvl="0" indent="0">
              <a:lnSpc>
                <a:spcPct val="120000"/>
              </a:lnSpc>
              <a:spcBef>
                <a:spcPts val="600"/>
              </a:spcBef>
              <a:buNone/>
            </a:pPr>
            <a:r>
              <a:rPr lang="en-US" sz="1600" dirty="0">
                <a:solidFill>
                  <a:prstClr val="black"/>
                </a:solidFill>
              </a:rPr>
              <a:t>This chart reflects the CY 2017 AIC amounts.</a:t>
            </a:r>
          </a:p>
          <a:p>
            <a:endParaRPr lang="en-US" dirty="0"/>
          </a:p>
        </p:txBody>
      </p:sp>
      <p:sp>
        <p:nvSpPr>
          <p:cNvPr id="4" name="Date Placeholder 3"/>
          <p:cNvSpPr>
            <a:spLocks noGrp="1"/>
          </p:cNvSpPr>
          <p:nvPr>
            <p:ph type="dt" sz="half" idx="10"/>
          </p:nvPr>
        </p:nvSpPr>
        <p:spPr/>
        <p:txBody>
          <a:bodyPr/>
          <a:lstStyle/>
          <a:p>
            <a:r>
              <a:rPr lang="en-US" smtClean="0"/>
              <a:t>May 2017</a:t>
            </a:r>
            <a:endParaRPr lang="en-US" dirty="0"/>
          </a:p>
        </p:txBody>
      </p:sp>
      <p:sp>
        <p:nvSpPr>
          <p:cNvPr id="5" name="Footer Placeholder 4"/>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62</a:t>
            </a:fld>
            <a:endParaRPr lang="en-US" dirty="0"/>
          </a:p>
        </p:txBody>
      </p:sp>
    </p:spTree>
    <p:extLst>
      <p:ext uri="{BB962C8B-B14F-4D97-AF65-F5344CB8AC3E}">
        <p14:creationId xmlns:p14="http://schemas.microsoft.com/office/powerpoint/2010/main" val="102623229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Acronyms</a:t>
            </a:r>
            <a:endParaRPr lang="en-US" dirty="0"/>
          </a:p>
        </p:txBody>
      </p:sp>
      <p:sp>
        <p:nvSpPr>
          <p:cNvPr id="3" name="Content Placeholder 2"/>
          <p:cNvSpPr>
            <a:spLocks noGrp="1"/>
          </p:cNvSpPr>
          <p:nvPr>
            <p:ph idx="1"/>
          </p:nvPr>
        </p:nvSpPr>
        <p:spPr>
          <a:xfrm>
            <a:off x="419100" y="1003968"/>
            <a:ext cx="8420100" cy="5352383"/>
          </a:xfrm>
        </p:spPr>
        <p:txBody>
          <a:bodyPr numCol="2">
            <a:noAutofit/>
          </a:bodyPr>
          <a:lstStyle/>
          <a:p>
            <a:pPr>
              <a:spcBef>
                <a:spcPts val="600"/>
              </a:spcBef>
            </a:pPr>
            <a:r>
              <a:rPr lang="en-US" sz="1600" b="1" dirty="0" smtClean="0"/>
              <a:t>AIC	</a:t>
            </a:r>
            <a:r>
              <a:rPr lang="en-US" sz="1600" dirty="0" smtClean="0"/>
              <a:t>Amount in Controversy</a:t>
            </a:r>
          </a:p>
          <a:p>
            <a:pPr>
              <a:spcBef>
                <a:spcPts val="600"/>
              </a:spcBef>
            </a:pPr>
            <a:r>
              <a:rPr lang="en-US" sz="1600" b="1" dirty="0" smtClean="0"/>
              <a:t>ALJ</a:t>
            </a:r>
            <a:r>
              <a:rPr lang="en-US" sz="1600" dirty="0" smtClean="0"/>
              <a:t> </a:t>
            </a:r>
            <a:r>
              <a:rPr lang="en-US" sz="1600" dirty="0"/>
              <a:t>Administrative Law Judge </a:t>
            </a:r>
            <a:endParaRPr lang="en-US" sz="1600" dirty="0" smtClean="0"/>
          </a:p>
          <a:p>
            <a:pPr>
              <a:spcBef>
                <a:spcPts val="600"/>
              </a:spcBef>
            </a:pPr>
            <a:r>
              <a:rPr lang="en-US" sz="1600" b="1" dirty="0" smtClean="0"/>
              <a:t>ANOC</a:t>
            </a:r>
            <a:r>
              <a:rPr lang="en-US" sz="1600" dirty="0" smtClean="0"/>
              <a:t> Plan </a:t>
            </a:r>
            <a:r>
              <a:rPr lang="en-US" sz="1600" dirty="0"/>
              <a:t>Annual Notice of </a:t>
            </a:r>
            <a:r>
              <a:rPr lang="en-US" sz="1600" dirty="0" smtClean="0"/>
              <a:t>Change</a:t>
            </a:r>
          </a:p>
          <a:p>
            <a:pPr>
              <a:spcBef>
                <a:spcPts val="600"/>
              </a:spcBef>
            </a:pPr>
            <a:r>
              <a:rPr lang="en-US" sz="1600" b="1" dirty="0" smtClean="0"/>
              <a:t>CHIP</a:t>
            </a:r>
            <a:r>
              <a:rPr lang="en-US" sz="1600" dirty="0" smtClean="0"/>
              <a:t> </a:t>
            </a:r>
            <a:r>
              <a:rPr lang="en-US" sz="1600" dirty="0"/>
              <a:t>Children’s Health Insurance Program </a:t>
            </a:r>
          </a:p>
          <a:p>
            <a:pPr>
              <a:spcBef>
                <a:spcPts val="600"/>
              </a:spcBef>
            </a:pPr>
            <a:r>
              <a:rPr lang="en-US" sz="1600" b="1" dirty="0"/>
              <a:t>CMS</a:t>
            </a:r>
            <a:r>
              <a:rPr lang="en-US" sz="1600" dirty="0"/>
              <a:t> Centers for Medicare &amp; Medicaid Services </a:t>
            </a:r>
            <a:endParaRPr lang="en-US" sz="1600" dirty="0" smtClean="0"/>
          </a:p>
          <a:p>
            <a:pPr>
              <a:spcBef>
                <a:spcPts val="600"/>
              </a:spcBef>
            </a:pPr>
            <a:r>
              <a:rPr lang="en-US" sz="1600" b="1" dirty="0"/>
              <a:t>EOC </a:t>
            </a:r>
            <a:r>
              <a:rPr lang="en-US" sz="1600" dirty="0"/>
              <a:t>Evidence of Coverage </a:t>
            </a:r>
          </a:p>
          <a:p>
            <a:pPr>
              <a:spcBef>
                <a:spcPts val="600"/>
              </a:spcBef>
            </a:pPr>
            <a:r>
              <a:rPr lang="en-US" sz="1600" b="1" dirty="0"/>
              <a:t>ESRD</a:t>
            </a:r>
            <a:r>
              <a:rPr lang="en-US" sz="1600" dirty="0"/>
              <a:t> End-Stage Renal Disease </a:t>
            </a:r>
          </a:p>
          <a:p>
            <a:pPr>
              <a:spcBef>
                <a:spcPts val="600"/>
              </a:spcBef>
            </a:pPr>
            <a:r>
              <a:rPr lang="en-US" sz="1600" b="1" dirty="0"/>
              <a:t>HIPAA</a:t>
            </a:r>
            <a:r>
              <a:rPr lang="en-US" sz="1600" dirty="0"/>
              <a:t> Health Insurance Portability and Accountability Act </a:t>
            </a:r>
          </a:p>
          <a:p>
            <a:pPr>
              <a:spcBef>
                <a:spcPts val="600"/>
              </a:spcBef>
            </a:pPr>
            <a:r>
              <a:rPr lang="en-US" sz="1600" b="1" dirty="0"/>
              <a:t>HMO </a:t>
            </a:r>
            <a:r>
              <a:rPr lang="en-US" sz="1600" dirty="0"/>
              <a:t>Health Maintenance Organization </a:t>
            </a:r>
          </a:p>
          <a:p>
            <a:pPr>
              <a:spcBef>
                <a:spcPts val="600"/>
              </a:spcBef>
            </a:pPr>
            <a:r>
              <a:rPr lang="en-US" sz="1600" b="1" dirty="0"/>
              <a:t>IRE</a:t>
            </a:r>
            <a:r>
              <a:rPr lang="en-US" sz="1600" dirty="0"/>
              <a:t> Independent Review Entity </a:t>
            </a:r>
          </a:p>
          <a:p>
            <a:pPr>
              <a:spcBef>
                <a:spcPts val="600"/>
              </a:spcBef>
            </a:pPr>
            <a:r>
              <a:rPr lang="en-US" sz="1600" b="1" dirty="0"/>
              <a:t>LIS</a:t>
            </a:r>
            <a:r>
              <a:rPr lang="en-US" sz="1600" dirty="0"/>
              <a:t> Low Income Subsidy </a:t>
            </a:r>
          </a:p>
          <a:p>
            <a:pPr>
              <a:spcBef>
                <a:spcPts val="600"/>
              </a:spcBef>
            </a:pPr>
            <a:r>
              <a:rPr lang="en-US" sz="1600" b="1" dirty="0"/>
              <a:t>LPI </a:t>
            </a:r>
            <a:r>
              <a:rPr lang="en-US" sz="1600" dirty="0"/>
              <a:t>Low Performance Icon </a:t>
            </a:r>
          </a:p>
          <a:p>
            <a:pPr>
              <a:spcBef>
                <a:spcPts val="600"/>
              </a:spcBef>
            </a:pPr>
            <a:r>
              <a:rPr lang="en-US" sz="1600" b="1" dirty="0"/>
              <a:t>MA</a:t>
            </a:r>
            <a:r>
              <a:rPr lang="en-US" sz="1600" dirty="0"/>
              <a:t> Medicare Advantage </a:t>
            </a:r>
          </a:p>
          <a:p>
            <a:pPr>
              <a:spcBef>
                <a:spcPts val="600"/>
              </a:spcBef>
            </a:pPr>
            <a:r>
              <a:rPr lang="en-US" sz="1600" b="1" dirty="0"/>
              <a:t>MAC</a:t>
            </a:r>
            <a:r>
              <a:rPr lang="en-US" sz="1600" dirty="0"/>
              <a:t> Medicare Appeals Council </a:t>
            </a:r>
          </a:p>
          <a:p>
            <a:pPr>
              <a:spcBef>
                <a:spcPts val="600"/>
              </a:spcBef>
            </a:pPr>
            <a:endParaRPr lang="en-US" sz="1600" b="1" dirty="0" smtClean="0"/>
          </a:p>
          <a:p>
            <a:pPr>
              <a:spcBef>
                <a:spcPts val="600"/>
              </a:spcBef>
            </a:pPr>
            <a:r>
              <a:rPr lang="en-US" sz="1600" b="1" dirty="0" smtClean="0"/>
              <a:t>MA-PD </a:t>
            </a:r>
            <a:r>
              <a:rPr lang="en-US" sz="1600" dirty="0"/>
              <a:t>Medicare Advantage with Prescription Drug Coverage </a:t>
            </a:r>
          </a:p>
          <a:p>
            <a:pPr>
              <a:spcBef>
                <a:spcPts val="600"/>
              </a:spcBef>
            </a:pPr>
            <a:r>
              <a:rPr lang="en-US" sz="1600" b="1" dirty="0"/>
              <a:t>MAO</a:t>
            </a:r>
            <a:r>
              <a:rPr lang="en-US" sz="1600" dirty="0"/>
              <a:t> Medicare Advantage Organizations </a:t>
            </a:r>
          </a:p>
          <a:p>
            <a:pPr>
              <a:spcBef>
                <a:spcPts val="600"/>
              </a:spcBef>
            </a:pPr>
            <a:r>
              <a:rPr lang="en-US" sz="1600" b="1" dirty="0"/>
              <a:t>MMG</a:t>
            </a:r>
            <a:r>
              <a:rPr lang="en-US" sz="1600" dirty="0"/>
              <a:t> Medicare Marketing Guidelines </a:t>
            </a:r>
          </a:p>
          <a:p>
            <a:pPr>
              <a:spcBef>
                <a:spcPts val="600"/>
              </a:spcBef>
            </a:pPr>
            <a:r>
              <a:rPr lang="en-US" sz="1600" b="1" dirty="0"/>
              <a:t>MSA</a:t>
            </a:r>
            <a:r>
              <a:rPr lang="en-US" sz="1600" dirty="0"/>
              <a:t> Medical Savings Account </a:t>
            </a:r>
          </a:p>
          <a:p>
            <a:pPr>
              <a:spcBef>
                <a:spcPts val="600"/>
              </a:spcBef>
            </a:pPr>
            <a:r>
              <a:rPr lang="en-US" sz="1600" b="1" dirty="0"/>
              <a:t>NTP</a:t>
            </a:r>
            <a:r>
              <a:rPr lang="en-US" sz="1600" dirty="0"/>
              <a:t> National Training Program </a:t>
            </a:r>
          </a:p>
          <a:p>
            <a:pPr>
              <a:spcBef>
                <a:spcPts val="600"/>
              </a:spcBef>
            </a:pPr>
            <a:r>
              <a:rPr lang="en-US" sz="1600" b="1" dirty="0"/>
              <a:t>OEP</a:t>
            </a:r>
            <a:r>
              <a:rPr lang="en-US" sz="1600" dirty="0"/>
              <a:t> Open Enrollment Period </a:t>
            </a:r>
          </a:p>
          <a:p>
            <a:pPr>
              <a:spcBef>
                <a:spcPts val="600"/>
              </a:spcBef>
            </a:pPr>
            <a:r>
              <a:rPr lang="en-US" sz="1600" b="1" dirty="0"/>
              <a:t>PACE</a:t>
            </a:r>
            <a:r>
              <a:rPr lang="en-US" sz="1600" dirty="0"/>
              <a:t> Programs of All-Inclusive Care for the Elderly </a:t>
            </a:r>
          </a:p>
          <a:p>
            <a:pPr>
              <a:spcBef>
                <a:spcPts val="600"/>
              </a:spcBef>
            </a:pPr>
            <a:r>
              <a:rPr lang="en-US" sz="1600" b="1" dirty="0"/>
              <a:t>PDP</a:t>
            </a:r>
            <a:r>
              <a:rPr lang="en-US" sz="1600" dirty="0"/>
              <a:t> Prescription Drug Plan </a:t>
            </a:r>
          </a:p>
          <a:p>
            <a:pPr>
              <a:spcBef>
                <a:spcPts val="600"/>
              </a:spcBef>
            </a:pPr>
            <a:r>
              <a:rPr lang="en-US" sz="1600" b="1" dirty="0"/>
              <a:t>PFFS</a:t>
            </a:r>
            <a:r>
              <a:rPr lang="en-US" sz="1600" dirty="0"/>
              <a:t> Private Fee-for-Service </a:t>
            </a:r>
          </a:p>
          <a:p>
            <a:pPr>
              <a:spcBef>
                <a:spcPts val="600"/>
              </a:spcBef>
            </a:pPr>
            <a:r>
              <a:rPr lang="en-US" sz="1600" b="1" dirty="0"/>
              <a:t>PPO</a:t>
            </a:r>
            <a:r>
              <a:rPr lang="en-US" sz="1600" dirty="0"/>
              <a:t> Preferred Provider Organization </a:t>
            </a:r>
          </a:p>
          <a:p>
            <a:pPr>
              <a:spcBef>
                <a:spcPts val="600"/>
              </a:spcBef>
            </a:pPr>
            <a:r>
              <a:rPr lang="en-US" sz="1600" b="1" dirty="0"/>
              <a:t>SEP </a:t>
            </a:r>
            <a:r>
              <a:rPr lang="en-US" sz="1600" dirty="0"/>
              <a:t>Special Enrollment Period </a:t>
            </a:r>
          </a:p>
          <a:p>
            <a:pPr>
              <a:spcBef>
                <a:spcPts val="600"/>
              </a:spcBef>
            </a:pPr>
            <a:r>
              <a:rPr lang="en-US" sz="1600" b="1" dirty="0"/>
              <a:t>SHIP</a:t>
            </a:r>
            <a:r>
              <a:rPr lang="en-US" sz="1600" dirty="0"/>
              <a:t> State Health Insurance Assistance Program </a:t>
            </a:r>
          </a:p>
          <a:p>
            <a:pPr>
              <a:spcBef>
                <a:spcPts val="600"/>
              </a:spcBef>
            </a:pPr>
            <a:r>
              <a:rPr lang="en-US" sz="1600" b="1" dirty="0"/>
              <a:t>SNP</a:t>
            </a:r>
            <a:r>
              <a:rPr lang="en-US" sz="1600" dirty="0"/>
              <a:t> Special Needs Plan </a:t>
            </a:r>
          </a:p>
          <a:p>
            <a:pPr>
              <a:spcBef>
                <a:spcPts val="600"/>
              </a:spcBef>
            </a:pPr>
            <a:r>
              <a:rPr lang="en-US" sz="1600" b="1" dirty="0"/>
              <a:t>TTY</a:t>
            </a:r>
            <a:r>
              <a:rPr lang="en-US" sz="1600" dirty="0"/>
              <a:t> </a:t>
            </a:r>
            <a:r>
              <a:rPr lang="en-US" sz="1600" dirty="0" smtClean="0"/>
              <a:t>Teletypewriter</a:t>
            </a:r>
            <a:endParaRPr lang="en-US" sz="1600" dirty="0"/>
          </a:p>
        </p:txBody>
      </p:sp>
      <p:sp>
        <p:nvSpPr>
          <p:cNvPr id="5" name="Date Placeholder 4"/>
          <p:cNvSpPr>
            <a:spLocks noGrp="1"/>
          </p:cNvSpPr>
          <p:nvPr>
            <p:ph type="dt" sz="half" idx="10"/>
          </p:nvPr>
        </p:nvSpPr>
        <p:spPr/>
        <p:txBody>
          <a:bodyPr/>
          <a:lstStyle/>
          <a:p>
            <a:r>
              <a:rPr lang="en-US" smtClean="0"/>
              <a:t>May 2017</a:t>
            </a:r>
            <a:endParaRPr lang="en-US" dirty="0"/>
          </a:p>
        </p:txBody>
      </p:sp>
      <p:sp>
        <p:nvSpPr>
          <p:cNvPr id="6" name="Footer Placeholder 5"/>
          <p:cNvSpPr>
            <a:spLocks noGrp="1"/>
          </p:cNvSpPr>
          <p:nvPr>
            <p:ph type="ftr" sz="quarter" idx="11"/>
          </p:nvPr>
        </p:nvSpPr>
        <p:spPr/>
        <p:txBody>
          <a:bodyPr/>
          <a:lstStyle/>
          <a:p>
            <a:r>
              <a:rPr lang="en-US" smtClean="0"/>
              <a:t>Medicare Advantage and Other Health Plans</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63</a:t>
            </a:fld>
            <a:endParaRPr lang="en-US" dirty="0"/>
          </a:p>
        </p:txBody>
      </p:sp>
    </p:spTree>
    <p:extLst>
      <p:ext uri="{BB962C8B-B14F-4D97-AF65-F5344CB8AC3E}">
        <p14:creationId xmlns:p14="http://schemas.microsoft.com/office/powerpoint/2010/main" val="342711976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This Training is Provided by the</a:t>
            </a:r>
            <a:endParaRPr lang="en-US" dirty="0"/>
          </a:p>
        </p:txBody>
      </p:sp>
      <p:sp>
        <p:nvSpPr>
          <p:cNvPr id="8" name="Content Placeholder 2"/>
          <p:cNvSpPr txBox="1">
            <a:spLocks/>
          </p:cNvSpPr>
          <p:nvPr/>
        </p:nvSpPr>
        <p:spPr>
          <a:xfrm>
            <a:off x="381000" y="1554480"/>
            <a:ext cx="8414084" cy="50863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600"/>
              </a:spcBef>
              <a:buNone/>
            </a:pPr>
            <a:r>
              <a:rPr lang="en-US" dirty="0"/>
              <a:t>CMS National Training Program (NTP)</a:t>
            </a:r>
          </a:p>
          <a:p>
            <a:pPr marL="0" indent="0" algn="ctr">
              <a:spcBef>
                <a:spcPts val="600"/>
              </a:spcBef>
              <a:buNone/>
            </a:pPr>
            <a:endParaRPr lang="en-US" sz="900" dirty="0"/>
          </a:p>
          <a:p>
            <a:pPr marL="0" indent="0" algn="ctr">
              <a:spcBef>
                <a:spcPts val="600"/>
              </a:spcBef>
              <a:buNone/>
            </a:pPr>
            <a:r>
              <a:rPr lang="en-US" sz="2800" dirty="0" smtClean="0"/>
              <a:t>To </a:t>
            </a:r>
            <a:r>
              <a:rPr lang="en-US" sz="2800" dirty="0"/>
              <a:t>view all available NTP training materials, </a:t>
            </a:r>
          </a:p>
          <a:p>
            <a:pPr marL="0" indent="0" algn="ctr">
              <a:spcBef>
                <a:spcPts val="600"/>
              </a:spcBef>
              <a:buNone/>
            </a:pPr>
            <a:r>
              <a:rPr lang="en-US" sz="2800" dirty="0"/>
              <a:t>or to subscribe to our email list, visit</a:t>
            </a:r>
          </a:p>
          <a:p>
            <a:pPr marL="0" indent="0" algn="ctr">
              <a:spcBef>
                <a:spcPts val="600"/>
              </a:spcBef>
              <a:buNone/>
            </a:pPr>
            <a:r>
              <a:rPr lang="en-US" sz="2800" u="sng" dirty="0" smtClean="0">
                <a:hlinkClick r:id="rId3"/>
              </a:rPr>
              <a:t>CMS.gov/outreach-and-education/training/</a:t>
            </a:r>
            <a:r>
              <a:rPr lang="en-US" sz="2800" u="sng" dirty="0" err="1" smtClean="0">
                <a:hlinkClick r:id="rId3"/>
              </a:rPr>
              <a:t>CMSNationalTrainingProgram</a:t>
            </a:r>
            <a:r>
              <a:rPr lang="en-US" sz="2800" dirty="0" smtClean="0"/>
              <a:t>.</a:t>
            </a:r>
          </a:p>
          <a:p>
            <a:pPr marL="0" indent="0" algn="ctr">
              <a:spcBef>
                <a:spcPts val="600"/>
              </a:spcBef>
              <a:buNone/>
            </a:pPr>
            <a:endParaRPr lang="en-US" sz="2800" dirty="0" smtClean="0"/>
          </a:p>
          <a:p>
            <a:pPr marL="0" indent="0" algn="ctr">
              <a:spcBef>
                <a:spcPts val="600"/>
              </a:spcBef>
              <a:buNone/>
            </a:pPr>
            <a:r>
              <a:rPr lang="en-US" sz="2800" dirty="0" smtClean="0"/>
              <a:t>Stay connected. </a:t>
            </a:r>
          </a:p>
          <a:p>
            <a:pPr marL="0" indent="0" algn="ctr">
              <a:spcBef>
                <a:spcPts val="600"/>
              </a:spcBef>
              <a:buNone/>
            </a:pPr>
            <a:r>
              <a:rPr lang="en-US" sz="2800" dirty="0" smtClean="0"/>
              <a:t>Contact </a:t>
            </a:r>
            <a:r>
              <a:rPr lang="en-US" sz="2800" dirty="0"/>
              <a:t>us at </a:t>
            </a:r>
            <a:r>
              <a:rPr lang="en-US" sz="2800" dirty="0" smtClean="0">
                <a:hlinkClick r:id="rId4"/>
              </a:rPr>
              <a:t>training@cms.hhs.gov</a:t>
            </a:r>
            <a:r>
              <a:rPr lang="en-US" sz="2800" dirty="0" smtClean="0"/>
              <a:t>, or </a:t>
            </a:r>
          </a:p>
          <a:p>
            <a:pPr marL="0" indent="0" algn="ctr">
              <a:spcBef>
                <a:spcPts val="600"/>
              </a:spcBef>
              <a:buNone/>
            </a:pPr>
            <a:r>
              <a:rPr lang="en-US" sz="2800" dirty="0" smtClean="0"/>
              <a:t>follow us       @</a:t>
            </a:r>
            <a:r>
              <a:rPr lang="en-US" sz="2800" dirty="0" err="1" smtClean="0"/>
              <a:t>CMSGov</a:t>
            </a:r>
            <a:r>
              <a:rPr lang="en-US" sz="2800" dirty="0" smtClean="0"/>
              <a:t> #CMSNTP</a:t>
            </a:r>
            <a:endParaRPr lang="en-US" sz="2800" dirty="0"/>
          </a:p>
          <a:p>
            <a:pPr marL="0" indent="0" algn="ctr">
              <a:spcBef>
                <a:spcPts val="600"/>
              </a:spcBef>
              <a:buNone/>
            </a:pPr>
            <a:endParaRPr lang="en-US" sz="2800" dirty="0" smtClean="0"/>
          </a:p>
          <a:p>
            <a:pPr marL="0" indent="0">
              <a:buNone/>
            </a:pPr>
            <a:endParaRPr lang="en-US" dirty="0"/>
          </a:p>
        </p:txBody>
      </p:sp>
      <p:pic>
        <p:nvPicPr>
          <p:cNvPr id="10" name="Picture 9" descr="Twitter icon" title="Final presentation slide">
            <a:hlinkClick r:id="rId5"/>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72540" y="5834764"/>
            <a:ext cx="406400" cy="406400"/>
          </a:xfrm>
          <a:prstGeom prst="rect">
            <a:avLst/>
          </a:prstGeom>
        </p:spPr>
      </p:pic>
    </p:spTree>
    <p:extLst>
      <p:ext uri="{BB962C8B-B14F-4D97-AF65-F5344CB8AC3E}">
        <p14:creationId xmlns:p14="http://schemas.microsoft.com/office/powerpoint/2010/main" val="22664251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a:xfrm>
            <a:off x="0" y="-8785"/>
            <a:ext cx="9144000" cy="1011417"/>
          </a:xfrm>
        </p:spPr>
        <p:txBody>
          <a:bodyPr/>
          <a:lstStyle/>
          <a:p>
            <a:r>
              <a:rPr lang="en-US" dirty="0"/>
              <a:t>Medicare Advantage </a:t>
            </a:r>
            <a:r>
              <a:rPr lang="en-US" dirty="0" smtClean="0"/>
              <a:t>Plan Costs</a:t>
            </a:r>
            <a:endParaRPr lang="en-US" dirty="0"/>
          </a:p>
        </p:txBody>
      </p:sp>
      <p:sp>
        <p:nvSpPr>
          <p:cNvPr id="36866" name="Rectangle 3"/>
          <p:cNvSpPr>
            <a:spLocks noGrp="1" noChangeArrowheads="1"/>
          </p:cNvSpPr>
          <p:nvPr>
            <p:ph idx="1"/>
          </p:nvPr>
        </p:nvSpPr>
        <p:spPr>
          <a:xfrm>
            <a:off x="628650" y="1212850"/>
            <a:ext cx="8016586" cy="5045995"/>
          </a:xfrm>
        </p:spPr>
        <p:txBody>
          <a:bodyPr>
            <a:normAutofit lnSpcReduction="10000"/>
          </a:bodyPr>
          <a:lstStyle/>
          <a:p>
            <a:pPr marL="341313" indent="-341313">
              <a:spcBef>
                <a:spcPts val="600"/>
              </a:spcBef>
            </a:pPr>
            <a:r>
              <a:rPr lang="en-US" dirty="0" smtClean="0"/>
              <a:t>You still pay the monthly Part B premium</a:t>
            </a:r>
          </a:p>
          <a:p>
            <a:pPr marL="573088" lvl="1" indent="-231775">
              <a:lnSpc>
                <a:spcPct val="110000"/>
              </a:lnSpc>
              <a:spcBef>
                <a:spcPts val="600"/>
              </a:spcBef>
            </a:pPr>
            <a:r>
              <a:rPr lang="en-US" dirty="0"/>
              <a:t>A few plans may pay all or part for you</a:t>
            </a:r>
          </a:p>
          <a:p>
            <a:pPr marL="573088" lvl="1" indent="-231775">
              <a:lnSpc>
                <a:spcPct val="110000"/>
              </a:lnSpc>
              <a:spcBef>
                <a:spcPts val="600"/>
              </a:spcBef>
            </a:pPr>
            <a:r>
              <a:rPr lang="en-US" dirty="0"/>
              <a:t>State assistance </a:t>
            </a:r>
            <a:r>
              <a:rPr lang="en-US" dirty="0" smtClean="0"/>
              <a:t>is available for </a:t>
            </a:r>
            <a:r>
              <a:rPr lang="en-US" dirty="0"/>
              <a:t>some</a:t>
            </a:r>
          </a:p>
          <a:p>
            <a:pPr marL="341313" indent="-341313">
              <a:spcBef>
                <a:spcPts val="600"/>
              </a:spcBef>
            </a:pPr>
            <a:r>
              <a:rPr lang="en-US" dirty="0" smtClean="0"/>
              <a:t>You may pay an additional monthly premium to the plan</a:t>
            </a:r>
          </a:p>
          <a:p>
            <a:pPr marL="341313" indent="-341313">
              <a:spcBef>
                <a:spcPts val="600"/>
              </a:spcBef>
            </a:pPr>
            <a:r>
              <a:rPr lang="en-US" dirty="0" smtClean="0"/>
              <a:t>Plan deductibles, coinsurance, and copayments </a:t>
            </a:r>
          </a:p>
          <a:p>
            <a:pPr marL="573088" lvl="1" indent="-231775">
              <a:spcBef>
                <a:spcPts val="600"/>
              </a:spcBef>
            </a:pPr>
            <a:r>
              <a:rPr lang="en-US" dirty="0" smtClean="0"/>
              <a:t>Different from Original Medicare</a:t>
            </a:r>
          </a:p>
          <a:p>
            <a:pPr marL="573088" lvl="1" indent="-231775">
              <a:spcBef>
                <a:spcPts val="600"/>
              </a:spcBef>
            </a:pPr>
            <a:r>
              <a:rPr lang="en-US" dirty="0" smtClean="0"/>
              <a:t>Vary from plan to plan</a:t>
            </a:r>
          </a:p>
          <a:p>
            <a:pPr marL="573088" lvl="1" indent="-231775">
              <a:spcBef>
                <a:spcPts val="600"/>
              </a:spcBef>
            </a:pPr>
            <a:r>
              <a:rPr lang="en-US" dirty="0" smtClean="0"/>
              <a:t>May be higher if out-of-network</a:t>
            </a:r>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7</a:t>
            </a:fld>
            <a:endParaRPr lang="en-US" dirty="0"/>
          </a:p>
        </p:txBody>
      </p:sp>
    </p:spTree>
    <p:custDataLst>
      <p:tags r:id="rId1"/>
    </p:custDataLst>
    <p:extLst>
      <p:ext uri="{BB962C8B-B14F-4D97-AF65-F5344CB8AC3E}">
        <p14:creationId xmlns:p14="http://schemas.microsoft.com/office/powerpoint/2010/main" val="231126873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4"/>
          <p:cNvSpPr>
            <a:spLocks noGrp="1" noChangeArrowheads="1"/>
          </p:cNvSpPr>
          <p:nvPr>
            <p:ph type="title"/>
          </p:nvPr>
        </p:nvSpPr>
        <p:spPr>
          <a:xfrm>
            <a:off x="0" y="-8785"/>
            <a:ext cx="9144000" cy="1011417"/>
          </a:xfrm>
        </p:spPr>
        <p:txBody>
          <a:bodyPr/>
          <a:lstStyle/>
          <a:p>
            <a:r>
              <a:rPr lang="en-US" dirty="0"/>
              <a:t>Who Can Join a Medicare Advantage Plan?</a:t>
            </a:r>
          </a:p>
        </p:txBody>
      </p:sp>
      <p:sp>
        <p:nvSpPr>
          <p:cNvPr id="7175" name="Rectangle 5"/>
          <p:cNvSpPr>
            <a:spLocks noGrp="1" noChangeArrowheads="1"/>
          </p:cNvSpPr>
          <p:nvPr>
            <p:ph idx="1"/>
          </p:nvPr>
        </p:nvSpPr>
        <p:spPr/>
        <p:txBody>
          <a:bodyPr>
            <a:normAutofit fontScale="92500" lnSpcReduction="10000"/>
          </a:bodyPr>
          <a:lstStyle/>
          <a:p>
            <a:pPr marL="341313" indent="-341313">
              <a:spcBef>
                <a:spcPts val="600"/>
              </a:spcBef>
            </a:pPr>
            <a:r>
              <a:rPr lang="en-US" dirty="0" smtClean="0"/>
              <a:t>To be eligible, you must</a:t>
            </a:r>
            <a:endParaRPr lang="en-US" dirty="0"/>
          </a:p>
          <a:p>
            <a:pPr marL="573088" lvl="1" indent="-231775">
              <a:spcBef>
                <a:spcPts val="600"/>
              </a:spcBef>
            </a:pPr>
            <a:r>
              <a:rPr lang="en-US" dirty="0" smtClean="0"/>
              <a:t>Be enrolled in Medicare Part A (Hospital Insurance)</a:t>
            </a:r>
          </a:p>
          <a:p>
            <a:pPr marL="573088" lvl="1" indent="-231775">
              <a:spcBef>
                <a:spcPts val="600"/>
              </a:spcBef>
            </a:pPr>
            <a:r>
              <a:rPr lang="en-US" dirty="0" smtClean="0"/>
              <a:t>Be enrolled </a:t>
            </a:r>
            <a:r>
              <a:rPr lang="en-US" dirty="0"/>
              <a:t>in Medicare Part B (Medical Insurance)</a:t>
            </a:r>
          </a:p>
          <a:p>
            <a:pPr marL="573088" lvl="1" indent="-231775">
              <a:spcBef>
                <a:spcPts val="600"/>
              </a:spcBef>
            </a:pPr>
            <a:r>
              <a:rPr lang="en-US" dirty="0"/>
              <a:t>Live in the plan’s service area</a:t>
            </a:r>
          </a:p>
          <a:p>
            <a:pPr marL="573088" lvl="1" indent="-231775">
              <a:spcBef>
                <a:spcPts val="600"/>
              </a:spcBef>
            </a:pPr>
            <a:r>
              <a:rPr lang="en-US" dirty="0" smtClean="0"/>
              <a:t>Be </a:t>
            </a:r>
            <a:r>
              <a:rPr lang="en-US" dirty="0"/>
              <a:t>a United States (U.S.) citizen or lawfully present in the U.S.</a:t>
            </a:r>
          </a:p>
          <a:p>
            <a:pPr marL="573088" lvl="1" indent="-231775">
              <a:spcBef>
                <a:spcPts val="600"/>
              </a:spcBef>
            </a:pPr>
            <a:r>
              <a:rPr lang="en-US" dirty="0" smtClean="0"/>
              <a:t>Not be </a:t>
            </a:r>
            <a:r>
              <a:rPr lang="en-US" dirty="0"/>
              <a:t>incarcerated</a:t>
            </a:r>
          </a:p>
          <a:p>
            <a:pPr marL="341313" indent="-341313">
              <a:spcBef>
                <a:spcPts val="600"/>
              </a:spcBef>
            </a:pPr>
            <a:r>
              <a:rPr lang="en-US" dirty="0"/>
              <a:t>To join you must also</a:t>
            </a:r>
          </a:p>
          <a:p>
            <a:pPr marL="573088" lvl="1" indent="-231775">
              <a:spcBef>
                <a:spcPts val="600"/>
              </a:spcBef>
            </a:pPr>
            <a:r>
              <a:rPr lang="en-US" dirty="0"/>
              <a:t>Provide necessary information to the plan</a:t>
            </a:r>
          </a:p>
          <a:p>
            <a:pPr marL="573088" lvl="1" indent="-231775">
              <a:spcBef>
                <a:spcPts val="600"/>
              </a:spcBef>
            </a:pPr>
            <a:r>
              <a:rPr lang="en-US" dirty="0"/>
              <a:t>Follow the plan’s rules</a:t>
            </a:r>
          </a:p>
          <a:p>
            <a:pPr marL="573088" lvl="1" indent="-231775">
              <a:spcBef>
                <a:spcPts val="600"/>
              </a:spcBef>
            </a:pPr>
            <a:r>
              <a:rPr lang="en-US" dirty="0" smtClean="0"/>
              <a:t>Only </a:t>
            </a:r>
            <a:r>
              <a:rPr lang="en-US" dirty="0"/>
              <a:t>belong to one plan at a time </a:t>
            </a:r>
          </a:p>
          <a:p>
            <a:pPr lvl="2"/>
            <a:endParaRPr lang="en-US" dirty="0" smtClean="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8</a:t>
            </a:fld>
            <a:endParaRPr lang="en-US" dirty="0"/>
          </a:p>
        </p:txBody>
      </p:sp>
    </p:spTree>
    <p:custDataLst>
      <p:tags r:id="rId1"/>
    </p:custDataLst>
    <p:extLst>
      <p:ext uri="{BB962C8B-B14F-4D97-AF65-F5344CB8AC3E}">
        <p14:creationId xmlns:p14="http://schemas.microsoft.com/office/powerpoint/2010/main" val="281967789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4"/>
          <p:cNvSpPr>
            <a:spLocks noGrp="1" noChangeArrowheads="1"/>
          </p:cNvSpPr>
          <p:nvPr>
            <p:ph type="title"/>
          </p:nvPr>
        </p:nvSpPr>
        <p:spPr>
          <a:xfrm>
            <a:off x="0" y="-8785"/>
            <a:ext cx="9144000" cy="1011417"/>
          </a:xfrm>
        </p:spPr>
        <p:txBody>
          <a:bodyPr/>
          <a:lstStyle/>
          <a:p>
            <a:r>
              <a:rPr lang="en-US" dirty="0"/>
              <a:t>Medicare Advantage (MA) </a:t>
            </a:r>
            <a:r>
              <a:rPr lang="en-US" dirty="0" smtClean="0"/>
              <a:t>Plans and </a:t>
            </a:r>
            <a:r>
              <a:rPr lang="en-US" dirty="0"/>
              <a:t/>
            </a:r>
            <a:br>
              <a:rPr lang="en-US" dirty="0"/>
            </a:br>
            <a:r>
              <a:rPr lang="en-US" dirty="0"/>
              <a:t>End-Stage Renal Disease (ESRD)</a:t>
            </a:r>
          </a:p>
        </p:txBody>
      </p:sp>
      <p:sp>
        <p:nvSpPr>
          <p:cNvPr id="7175" name="Rectangle 5"/>
          <p:cNvSpPr>
            <a:spLocks noGrp="1" noChangeArrowheads="1"/>
          </p:cNvSpPr>
          <p:nvPr>
            <p:ph idx="1"/>
          </p:nvPr>
        </p:nvSpPr>
        <p:spPr>
          <a:xfrm>
            <a:off x="628650" y="1212850"/>
            <a:ext cx="8049185" cy="5045995"/>
          </a:xfrm>
        </p:spPr>
        <p:txBody>
          <a:bodyPr>
            <a:normAutofit fontScale="92500" lnSpcReduction="20000"/>
          </a:bodyPr>
          <a:lstStyle/>
          <a:p>
            <a:pPr marL="341313" indent="-341313">
              <a:spcBef>
                <a:spcPts val="600"/>
              </a:spcBef>
            </a:pPr>
            <a:r>
              <a:rPr lang="en-US" dirty="0" smtClean="0"/>
              <a:t>Usually you can’t enroll if you have ESRD </a:t>
            </a:r>
          </a:p>
          <a:p>
            <a:pPr marL="341313" indent="-341313">
              <a:spcBef>
                <a:spcPts val="600"/>
              </a:spcBef>
            </a:pPr>
            <a:r>
              <a:rPr lang="en-US" dirty="0" smtClean="0"/>
              <a:t>There are limited exceptions</a:t>
            </a:r>
          </a:p>
          <a:p>
            <a:pPr marL="628650" lvl="1" indent="-287338">
              <a:spcBef>
                <a:spcPts val="600"/>
              </a:spcBef>
            </a:pPr>
            <a:r>
              <a:rPr lang="en-US" dirty="0" smtClean="0"/>
              <a:t>Transition from one plan to another within the same parent organization</a:t>
            </a:r>
          </a:p>
          <a:p>
            <a:pPr marL="628650" lvl="1" indent="-287338">
              <a:spcBef>
                <a:spcPts val="600"/>
              </a:spcBef>
            </a:pPr>
            <a:r>
              <a:rPr lang="en-US" dirty="0" smtClean="0"/>
              <a:t>No break between coverage</a:t>
            </a:r>
          </a:p>
          <a:p>
            <a:pPr marL="628650" lvl="1" indent="-287338">
              <a:spcBef>
                <a:spcPts val="600"/>
              </a:spcBef>
            </a:pPr>
            <a:r>
              <a:rPr lang="en-US" dirty="0" smtClean="0"/>
              <a:t>Must meet all other enrollment requirements</a:t>
            </a:r>
          </a:p>
          <a:p>
            <a:pPr marL="628650" lvl="1" indent="-287338">
              <a:spcBef>
                <a:spcPts val="600"/>
              </a:spcBef>
            </a:pPr>
            <a:r>
              <a:rPr lang="en-US" dirty="0" smtClean="0"/>
              <a:t>If you joined the plan without ESRD, but developed ESRD while in the plan, you may stay in the plan</a:t>
            </a:r>
          </a:p>
          <a:p>
            <a:pPr marL="341313" indent="-341313">
              <a:lnSpc>
                <a:spcPct val="110000"/>
              </a:lnSpc>
              <a:spcBef>
                <a:spcPts val="600"/>
              </a:spcBef>
            </a:pPr>
            <a:r>
              <a:rPr lang="en-US" dirty="0" smtClean="0"/>
              <a:t>If you’ve had a successful kidney </a:t>
            </a:r>
            <a:r>
              <a:rPr lang="en-US" dirty="0"/>
              <a:t>transplant or no longer </a:t>
            </a:r>
            <a:r>
              <a:rPr lang="en-US" dirty="0" smtClean="0"/>
              <a:t>require </a:t>
            </a:r>
            <a:r>
              <a:rPr lang="en-US" dirty="0"/>
              <a:t>a regular course of dialysis </a:t>
            </a:r>
          </a:p>
          <a:p>
            <a:pPr marL="628650" lvl="1" indent="-287338">
              <a:lnSpc>
                <a:spcPct val="110000"/>
              </a:lnSpc>
              <a:spcBef>
                <a:spcPts val="600"/>
              </a:spcBef>
            </a:pPr>
            <a:r>
              <a:rPr lang="en-US" dirty="0"/>
              <a:t>You aren’t considered to have ESRD for MA eligibility purposes</a:t>
            </a:r>
          </a:p>
          <a:p>
            <a:pPr lvl="3"/>
            <a:endParaRPr lang="en-US" dirty="0" smtClean="0"/>
          </a:p>
          <a:p>
            <a:pPr lvl="2"/>
            <a:endParaRPr lang="en-US" dirty="0" smtClean="0"/>
          </a:p>
        </p:txBody>
      </p:sp>
      <p:sp>
        <p:nvSpPr>
          <p:cNvPr id="2" name="Date Placeholder 1"/>
          <p:cNvSpPr>
            <a:spLocks noGrp="1"/>
          </p:cNvSpPr>
          <p:nvPr>
            <p:ph type="dt" sz="half" idx="10"/>
          </p:nvPr>
        </p:nvSpPr>
        <p:spPr/>
        <p:txBody>
          <a:bodyPr/>
          <a:lstStyle/>
          <a:p>
            <a:r>
              <a:rPr lang="en-US" smtClean="0"/>
              <a:t>May 2017</a:t>
            </a:r>
            <a:endParaRPr lang="en-US" dirty="0"/>
          </a:p>
        </p:txBody>
      </p:sp>
      <p:sp>
        <p:nvSpPr>
          <p:cNvPr id="3" name="Footer Placeholder 2"/>
          <p:cNvSpPr>
            <a:spLocks noGrp="1"/>
          </p:cNvSpPr>
          <p:nvPr>
            <p:ph type="ftr" sz="quarter" idx="11"/>
          </p:nvPr>
        </p:nvSpPr>
        <p:spPr/>
        <p:txBody>
          <a:bodyPr/>
          <a:lstStyle/>
          <a:p>
            <a:r>
              <a:rPr lang="en-US" smtClean="0"/>
              <a:t>Medicare Advantage and Other Health Plans</a:t>
            </a:r>
            <a:endParaRPr lang="en-US" dirty="0"/>
          </a:p>
        </p:txBody>
      </p:sp>
      <p:sp>
        <p:nvSpPr>
          <p:cNvPr id="4" name="Slide Number Placeholder 3"/>
          <p:cNvSpPr>
            <a:spLocks noGrp="1"/>
          </p:cNvSpPr>
          <p:nvPr>
            <p:ph type="sldNum" sz="quarter" idx="12"/>
          </p:nvPr>
        </p:nvSpPr>
        <p:spPr/>
        <p:txBody>
          <a:bodyPr/>
          <a:lstStyle/>
          <a:p>
            <a:fld id="{D60A6685-DBF6-4C41-A0CC-AA9EA7A85A20}" type="slidenum">
              <a:rPr lang="en-US" smtClean="0"/>
              <a:t>9</a:t>
            </a:fld>
            <a:endParaRPr lang="en-US" dirty="0"/>
          </a:p>
        </p:txBody>
      </p:sp>
    </p:spTree>
    <p:custDataLst>
      <p:tags r:id="rId1"/>
    </p:custDataLst>
    <p:extLst>
      <p:ext uri="{BB962C8B-B14F-4D97-AF65-F5344CB8AC3E}">
        <p14:creationId xmlns:p14="http://schemas.microsoft.com/office/powerpoint/2010/main" val="812428498"/>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OPREFERENCE" val="False"/>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Lst>
</file>

<file path=ppt/tags/tag14.xml><?xml version="1.0" encoding="utf-8"?>
<p:tagLst xmlns:a="http://schemas.openxmlformats.org/drawingml/2006/main" xmlns:r="http://schemas.openxmlformats.org/officeDocument/2006/relationships" xmlns:p="http://schemas.openxmlformats.org/presentationml/2006/main">
  <p:tag name="NOPREFERENCE" val="False"/>
</p:tagLst>
</file>

<file path=ppt/tags/tag1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6.xml><?xml version="1.0" encoding="utf-8"?>
<p:tagLst xmlns:a="http://schemas.openxmlformats.org/drawingml/2006/main" xmlns:r="http://schemas.openxmlformats.org/officeDocument/2006/relationships" xmlns:p="http://schemas.openxmlformats.org/presentationml/2006/main">
  <p:tag name="NOPREFERENCE" val="False"/>
</p:tagLst>
</file>

<file path=ppt/tags/tag1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8.xml><?xml version="1.0" encoding="utf-8"?>
<p:tagLst xmlns:a="http://schemas.openxmlformats.org/drawingml/2006/main" xmlns:r="http://schemas.openxmlformats.org/officeDocument/2006/relationships" xmlns:p="http://schemas.openxmlformats.org/presentationml/2006/main">
  <p:tag name="NOPREFERENCE" val="False"/>
</p:tagLst>
</file>

<file path=ppt/tags/tag19.xml><?xml version="1.0" encoding="utf-8"?>
<p:tagLst xmlns:a="http://schemas.openxmlformats.org/drawingml/2006/main" xmlns:r="http://schemas.openxmlformats.org/officeDocument/2006/relationships" xmlns:p="http://schemas.openxmlformats.org/presentationml/2006/main">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20.xml><?xml version="1.0" encoding="utf-8"?>
<p:tagLst xmlns:a="http://schemas.openxmlformats.org/drawingml/2006/main" xmlns:r="http://schemas.openxmlformats.org/officeDocument/2006/relationships" xmlns:p="http://schemas.openxmlformats.org/presentationml/2006/main">
  <p:tag name="NOPREFERENCE" val="False"/>
</p:tagLst>
</file>

<file path=ppt/tags/tag21.xml><?xml version="1.0" encoding="utf-8"?>
<p:tagLst xmlns:a="http://schemas.openxmlformats.org/drawingml/2006/main" xmlns:r="http://schemas.openxmlformats.org/officeDocument/2006/relationships" xmlns:p="http://schemas.openxmlformats.org/presentationml/2006/main">
  <p:tag name="NOPREFERENCE" val="False"/>
</p:tagLst>
</file>

<file path=ppt/tags/tag22.xml><?xml version="1.0" encoding="utf-8"?>
<p:tagLst xmlns:a="http://schemas.openxmlformats.org/drawingml/2006/main" xmlns:r="http://schemas.openxmlformats.org/officeDocument/2006/relationships" xmlns:p="http://schemas.openxmlformats.org/presentationml/2006/main">
  <p:tag name="NOPREFERENCE" val="False"/>
</p:tagLst>
</file>

<file path=ppt/tags/tag23.xml><?xml version="1.0" encoding="utf-8"?>
<p:tagLst xmlns:a="http://schemas.openxmlformats.org/drawingml/2006/main" xmlns:r="http://schemas.openxmlformats.org/officeDocument/2006/relationships" xmlns:p="http://schemas.openxmlformats.org/presentationml/2006/main">
  <p:tag name="NOPREFERENCE" val="False"/>
</p:tagLst>
</file>

<file path=ppt/tags/tag24.xml><?xml version="1.0" encoding="utf-8"?>
<p:tagLst xmlns:a="http://schemas.openxmlformats.org/drawingml/2006/main" xmlns:r="http://schemas.openxmlformats.org/officeDocument/2006/relationships" xmlns:p="http://schemas.openxmlformats.org/presentationml/2006/main">
  <p:tag name="NOPREFERENCE" val="False"/>
</p:tagLst>
</file>

<file path=ppt/tags/tag25.xml><?xml version="1.0" encoding="utf-8"?>
<p:tagLst xmlns:a="http://schemas.openxmlformats.org/drawingml/2006/main" xmlns:r="http://schemas.openxmlformats.org/officeDocument/2006/relationships" xmlns:p="http://schemas.openxmlformats.org/presentationml/2006/main">
  <p:tag name="NOPREFERENCE" val="False"/>
</p:tagLst>
</file>

<file path=ppt/tags/tag26.xml><?xml version="1.0" encoding="utf-8"?>
<p:tagLst xmlns:a="http://schemas.openxmlformats.org/drawingml/2006/main" xmlns:r="http://schemas.openxmlformats.org/officeDocument/2006/relationships" xmlns:p="http://schemas.openxmlformats.org/presentationml/2006/main">
  <p:tag name="NOPREFERENCE" val="False"/>
</p:tagLst>
</file>

<file path=ppt/tags/tag27.xml><?xml version="1.0" encoding="utf-8"?>
<p:tagLst xmlns:a="http://schemas.openxmlformats.org/drawingml/2006/main" xmlns:r="http://schemas.openxmlformats.org/officeDocument/2006/relationships" xmlns:p="http://schemas.openxmlformats.org/presentationml/2006/main">
  <p:tag name="NOPREFERENCE" val="False"/>
</p:tagLst>
</file>

<file path=ppt/tags/tag28.xml><?xml version="1.0" encoding="utf-8"?>
<p:tagLst xmlns:a="http://schemas.openxmlformats.org/drawingml/2006/main" xmlns:r="http://schemas.openxmlformats.org/officeDocument/2006/relationships" xmlns:p="http://schemas.openxmlformats.org/presentationml/2006/main">
  <p:tag name="NOPREFERENCE" val="False"/>
</p:tagLst>
</file>

<file path=ppt/tags/tag29.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30.xml><?xml version="1.0" encoding="utf-8"?>
<p:tagLst xmlns:a="http://schemas.openxmlformats.org/drawingml/2006/main" xmlns:r="http://schemas.openxmlformats.org/officeDocument/2006/relationships" xmlns:p="http://schemas.openxmlformats.org/presentationml/2006/main">
  <p:tag name="NOPREFERENCE" val="False"/>
</p:tagLst>
</file>

<file path=ppt/tags/tag31.xml><?xml version="1.0" encoding="utf-8"?>
<p:tagLst xmlns:a="http://schemas.openxmlformats.org/drawingml/2006/main" xmlns:r="http://schemas.openxmlformats.org/officeDocument/2006/relationships" xmlns:p="http://schemas.openxmlformats.org/presentationml/2006/main">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6ntpPowerPointTemplate11_5_15.potx" id="{D8B21409-55A4-475D-A914-F952BFB016A0}" vid="{5687438E-5A0B-49A1-93AD-3CCD7DF03B27}"/>
    </a:ext>
  </a:ext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6ntpPowerPointTemplate11_5_15.potx" id="{D8B21409-55A4-475D-A914-F952BFB016A0}" vid="{8611ABE4-F9CF-465A-AD8F-7875D2A83E82}"/>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6ntpPowerPointTemplate11_5_15.potx" id="{D8B21409-55A4-475D-A914-F952BFB016A0}" vid="{40E4E048-E822-4C7F-8E8A-B9C21D1035E6}"/>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2016ntpPowerPointTemplate11_5_15</Template>
  <TotalTime>11416</TotalTime>
  <Words>14106</Words>
  <Application>Microsoft Office PowerPoint</Application>
  <PresentationFormat>On-screen Show (4:3)</PresentationFormat>
  <Paragraphs>1128</Paragraphs>
  <Slides>64</Slides>
  <Notes>64</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64</vt:i4>
      </vt:variant>
    </vt:vector>
  </HeadingPairs>
  <TitlesOfParts>
    <vt:vector size="74" baseType="lpstr">
      <vt:lpstr>ＭＳ Ｐゴシック</vt:lpstr>
      <vt:lpstr>ＭＳ Ｐゴシック</vt:lpstr>
      <vt:lpstr>Arial</vt:lpstr>
      <vt:lpstr>Calibri</vt:lpstr>
      <vt:lpstr>Calibri </vt:lpstr>
      <vt:lpstr>Times New Roman</vt:lpstr>
      <vt:lpstr>Wingdings</vt:lpstr>
      <vt:lpstr>1_Custom Design</vt:lpstr>
      <vt:lpstr>2_Custom Design</vt:lpstr>
      <vt:lpstr>Custom Design</vt:lpstr>
      <vt:lpstr> </vt:lpstr>
      <vt:lpstr>Contents</vt:lpstr>
      <vt:lpstr>Session Objectives</vt:lpstr>
      <vt:lpstr> Lesson 1—Medicare Advantage (MA)  Plan Overview </vt:lpstr>
      <vt:lpstr>What are Medicare Advantage Plans?</vt:lpstr>
      <vt:lpstr>How do Medicare Advantage Plans work?</vt:lpstr>
      <vt:lpstr>Medicare Advantage Plan Costs</vt:lpstr>
      <vt:lpstr>Who Can Join a Medicare Advantage Plan?</vt:lpstr>
      <vt:lpstr>Medicare Advantage (MA) Plans and  End-Stage Renal Disease (ESRD)</vt:lpstr>
      <vt:lpstr> When You Can Join Medicare Advantage (MA) Plans </vt:lpstr>
      <vt:lpstr> When You Can Join or Switch  Medicare Advantage (MA) Plans </vt:lpstr>
      <vt:lpstr> When You Can Join or Switch Medicare Advantage (MA) Plans (continued) </vt:lpstr>
      <vt:lpstr>When You Can Join or Switch MA Plans</vt:lpstr>
      <vt:lpstr>Low Performing Drug Plan</vt:lpstr>
      <vt:lpstr>When You Can Leave Medicare  Advantage (MA) Plans</vt:lpstr>
      <vt:lpstr>Medicare Advantage (MA) Trial Rights and Medigap </vt:lpstr>
      <vt:lpstr>Types of Medicare Advantage Plans</vt:lpstr>
      <vt:lpstr> Medicare Health Maintenance  Organization (HMO) Plan</vt:lpstr>
      <vt:lpstr>Medicare Preferred Provider  Organization (PPO) Plan</vt:lpstr>
      <vt:lpstr>Medicare Special Needs Plans (SNPs)</vt:lpstr>
      <vt:lpstr> Medicare Special Needs Plans (SNPs) (continued) </vt:lpstr>
      <vt:lpstr> Medicare Private Fee-for-Service (PFFS) Plan </vt:lpstr>
      <vt:lpstr> Medicare Private Fee-for-Service  (PFFS) Plan (continued) </vt:lpstr>
      <vt:lpstr>Medicare and Medical Savings Account Plans</vt:lpstr>
      <vt:lpstr>Medicare Advantage (MA) Plan  Network Changes</vt:lpstr>
      <vt:lpstr>Check Your Knowledge—Question 1</vt:lpstr>
      <vt:lpstr>Check Your Knowledge—Question 2</vt:lpstr>
      <vt:lpstr>Lesson 2—Other Medicare Health Plans</vt:lpstr>
      <vt:lpstr>Other Medicare Health Plans</vt:lpstr>
      <vt:lpstr>Medicare Cost Plans</vt:lpstr>
      <vt:lpstr>Innovation Projects and Pilot Programs</vt:lpstr>
      <vt:lpstr>Program of All-inclusive Care  for the Elderly (PACE) Plans</vt:lpstr>
      <vt:lpstr>Check Your Knowledge—Question 3</vt:lpstr>
      <vt:lpstr>Lesson 3—Rights, Protections, and Appeals</vt:lpstr>
      <vt:lpstr>Guaranteed Rights</vt:lpstr>
      <vt:lpstr>Rights in Medicare Health Plans</vt:lpstr>
      <vt:lpstr>Appeals in Medicare Advantage Plans</vt:lpstr>
      <vt:lpstr>Medicare Part C Appeals Process</vt:lpstr>
      <vt:lpstr>Rights If You File an Appeal  With Your Medicare Health Plan</vt:lpstr>
      <vt:lpstr>Lesson 4—Medicare Marketing Guidelines</vt:lpstr>
      <vt:lpstr>Marketing Materials</vt:lpstr>
      <vt:lpstr>Marketing Reminders</vt:lpstr>
      <vt:lpstr> Disclosure of Plan Information for  New and Renewing Members</vt:lpstr>
      <vt:lpstr>Nominal Gift Reminders</vt:lpstr>
      <vt:lpstr>Unsolicited Beneficiary Contact</vt:lpstr>
      <vt:lpstr>Cross-Selling Prohibition</vt:lpstr>
      <vt:lpstr> Scope of Appointment Reminders</vt:lpstr>
      <vt:lpstr>Marketing in Health Care Settings</vt:lpstr>
      <vt:lpstr> Promotional Activity Reminders  </vt:lpstr>
      <vt:lpstr>Educational Event Reminders</vt:lpstr>
      <vt:lpstr>Licensure and Appointment of Agents</vt:lpstr>
      <vt:lpstr>Reporting of Terminated Agents</vt:lpstr>
      <vt:lpstr>Agent/Broker Compensation Rules</vt:lpstr>
      <vt:lpstr> Agent/Broker Compensation  </vt:lpstr>
      <vt:lpstr>Agent/Broker Training and Testing</vt:lpstr>
      <vt:lpstr>Rewards and Incentives</vt:lpstr>
      <vt:lpstr>Check Your Knowledge—Question 4</vt:lpstr>
      <vt:lpstr>Check Your Knowledge—Question 5</vt:lpstr>
      <vt:lpstr>Medicare Advantage and Other Medicare Health Plans Resource Guide</vt:lpstr>
      <vt:lpstr>Medicare Advantage and Other Medicare Health Plans Resource Guide (continued)</vt:lpstr>
      <vt:lpstr>Appendix: Part C (MA) Appeals  Process and Footnotes</vt:lpstr>
      <vt:lpstr>Appendix: Part C (MA) Appeals Process and Footnotes (continued)</vt:lpstr>
      <vt:lpstr>Acronyms</vt:lpstr>
      <vt:lpstr>This Training is Provided by the</vt:lpstr>
    </vt:vector>
  </TitlesOfParts>
  <Company>CMS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 Lare</dc:creator>
  <cp:lastModifiedBy>Leslie Long</cp:lastModifiedBy>
  <cp:revision>621</cp:revision>
  <cp:lastPrinted>2017-05-04T19:02:32Z</cp:lastPrinted>
  <dcterms:created xsi:type="dcterms:W3CDTF">2015-11-05T17:26:50Z</dcterms:created>
  <dcterms:modified xsi:type="dcterms:W3CDTF">2017-07-20T19:12:13Z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-1681529643</vt:i4>
  </property>
  <property fmtid="{D5CDD505-2E9C-101B-9397-08002B2CF9AE}" pid="4" name="_EmailSubject">
    <vt:lpwstr>CSG Review Request - 2017_Mod 11_MedicareAdvantageandOtherHealthPlans_v5.pptx</vt:lpwstr>
  </property>
  <property fmtid="{D5CDD505-2E9C-101B-9397-08002B2CF9AE}" pid="5" name="_AuthorEmail">
    <vt:lpwstr>Amy.Miner@cms.hhs.gov</vt:lpwstr>
  </property>
  <property fmtid="{D5CDD505-2E9C-101B-9397-08002B2CF9AE}" pid="6" name="_AuthorEmailDisplayName">
    <vt:lpwstr>Miner, Amy L. (CMS/OC)</vt:lpwstr>
  </property>
  <property fmtid="{D5CDD505-2E9C-101B-9397-08002B2CF9AE}" pid="7" name="_PreviousAdHocReviewCycleID">
    <vt:i4>541364839</vt:i4>
  </property>
</Properties>
</file>