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0.xml" ContentType="application/vnd.openxmlformats-officedocument.presentationml.tags+xml"/>
  <Override PartName="/ppt/notesSlides/notesSlide22.xml" ContentType="application/vnd.openxmlformats-officedocument.presentationml.notesSlide+xml"/>
  <Override PartName="/ppt/tags/tag1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2.xml" ContentType="application/vnd.openxmlformats-officedocument.presentationml.tags+xml"/>
  <Override PartName="/ppt/notesSlides/notesSlide25.xml" ContentType="application/vnd.openxmlformats-officedocument.presentationml.notesSlide+xml"/>
  <Override PartName="/ppt/tags/tag13.xml" ContentType="application/vnd.openxmlformats-officedocument.presentationml.tags+xml"/>
  <Override PartName="/ppt/notesSlides/notesSlide26.xml" ContentType="application/vnd.openxmlformats-officedocument.presentationml.notesSlide+xml"/>
  <Override PartName="/ppt/tags/tag14.xml" ContentType="application/vnd.openxmlformats-officedocument.presentationml.tags+xml"/>
  <Override PartName="/ppt/notesSlides/notesSlide27.xml" ContentType="application/vnd.openxmlformats-officedocument.presentationml.notesSlide+xml"/>
  <Override PartName="/ppt/tags/tag1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tags/tag20.xml" ContentType="application/vnd.openxmlformats-officedocument.presentationml.tags+xml"/>
  <Override PartName="/ppt/notesSlides/notesSlide36.xml" ContentType="application/vnd.openxmlformats-officedocument.presentationml.notesSlide+xml"/>
  <Override PartName="/ppt/tags/tag21.xml" ContentType="application/vnd.openxmlformats-officedocument.presentationml.tags+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2.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3" r:id="rId2"/>
    <p:sldMasterId id="2147483660" r:id="rId3"/>
    <p:sldMasterId id="2147483686" r:id="rId4"/>
    <p:sldMasterId id="2147483694" r:id="rId5"/>
    <p:sldMasterId id="2147483702" r:id="rId6"/>
  </p:sldMasterIdLst>
  <p:notesMasterIdLst>
    <p:notesMasterId r:id="rId54"/>
  </p:notesMasterIdLst>
  <p:handoutMasterIdLst>
    <p:handoutMasterId r:id="rId55"/>
  </p:handoutMasterIdLst>
  <p:sldIdLst>
    <p:sldId id="347" r:id="rId7"/>
    <p:sldId id="350" r:id="rId8"/>
    <p:sldId id="304" r:id="rId9"/>
    <p:sldId id="305" r:id="rId10"/>
    <p:sldId id="306" r:id="rId11"/>
    <p:sldId id="357" r:id="rId12"/>
    <p:sldId id="308" r:id="rId13"/>
    <p:sldId id="309" r:id="rId14"/>
    <p:sldId id="310" r:id="rId15"/>
    <p:sldId id="311" r:id="rId16"/>
    <p:sldId id="312" r:id="rId17"/>
    <p:sldId id="313" r:id="rId18"/>
    <p:sldId id="314" r:id="rId19"/>
    <p:sldId id="315" r:id="rId20"/>
    <p:sldId id="358" r:id="rId21"/>
    <p:sldId id="359" r:id="rId22"/>
    <p:sldId id="318" r:id="rId23"/>
    <p:sldId id="320" r:id="rId24"/>
    <p:sldId id="319" r:id="rId25"/>
    <p:sldId id="321" r:id="rId26"/>
    <p:sldId id="322" r:id="rId27"/>
    <p:sldId id="323" r:id="rId28"/>
    <p:sldId id="324" r:id="rId29"/>
    <p:sldId id="360" r:id="rId30"/>
    <p:sldId id="326" r:id="rId31"/>
    <p:sldId id="327" r:id="rId32"/>
    <p:sldId id="328" r:id="rId33"/>
    <p:sldId id="329" r:id="rId34"/>
    <p:sldId id="330" r:id="rId35"/>
    <p:sldId id="331" r:id="rId36"/>
    <p:sldId id="332" r:id="rId37"/>
    <p:sldId id="333" r:id="rId38"/>
    <p:sldId id="334" r:id="rId39"/>
    <p:sldId id="335" r:id="rId40"/>
    <p:sldId id="336" r:id="rId41"/>
    <p:sldId id="337" r:id="rId42"/>
    <p:sldId id="338" r:id="rId43"/>
    <p:sldId id="339" r:id="rId44"/>
    <p:sldId id="340" r:id="rId45"/>
    <p:sldId id="341" r:id="rId46"/>
    <p:sldId id="342" r:id="rId47"/>
    <p:sldId id="343" r:id="rId48"/>
    <p:sldId id="344" r:id="rId49"/>
    <p:sldId id="352" r:id="rId50"/>
    <p:sldId id="353" r:id="rId51"/>
    <p:sldId id="351" r:id="rId52"/>
    <p:sldId id="348" r:id="rId5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Wernick" initials="MW" lastIdx="25" clrIdx="0">
    <p:extLst>
      <p:ext uri="{19B8F6BF-5375-455C-9EA6-DF929625EA0E}">
        <p15:presenceInfo xmlns:p15="http://schemas.microsoft.com/office/powerpoint/2012/main" userId="S-1-5-21-4095628063-3556742122-3606576086-161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84A9C"/>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6" autoAdjust="0"/>
    <p:restoredTop sz="92621" autoAdjust="0"/>
  </p:normalViewPr>
  <p:slideViewPr>
    <p:cSldViewPr snapToGrid="0">
      <p:cViewPr varScale="1">
        <p:scale>
          <a:sx n="65" d="100"/>
          <a:sy n="65" d="100"/>
        </p:scale>
        <p:origin x="1032" y="72"/>
      </p:cViewPr>
      <p:guideLst/>
    </p:cSldViewPr>
  </p:slideViewPr>
  <p:notesTextViewPr>
    <p:cViewPr>
      <p:scale>
        <a:sx n="1" d="1"/>
        <a:sy n="1" d="1"/>
      </p:scale>
      <p:origin x="0" y="0"/>
    </p:cViewPr>
  </p:notesTextViewPr>
  <p:sorterViewPr>
    <p:cViewPr varScale="1">
      <p:scale>
        <a:sx n="100" d="100"/>
        <a:sy n="100" d="100"/>
      </p:scale>
      <p:origin x="0" y="-3264"/>
    </p:cViewPr>
  </p:sorterViewPr>
  <p:notesViewPr>
    <p:cSldViewPr snapToGrid="0">
      <p:cViewPr>
        <p:scale>
          <a:sx n="85" d="100"/>
          <a:sy n="85" d="100"/>
        </p:scale>
        <p:origin x="1277" y="-131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commentAuthors" Target="commentAuthor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4"/>
            <a:ext cx="3038475" cy="466725"/>
          </a:xfrm>
          <a:prstGeom prst="rect">
            <a:avLst/>
          </a:prstGeom>
        </p:spPr>
        <p:txBody>
          <a:bodyPr vert="horz" lIns="91404" tIns="45700" rIns="91404" bIns="45700" rtlCol="0"/>
          <a:lstStyle>
            <a:lvl1pPr algn="l">
              <a:defRPr sz="1200"/>
            </a:lvl1pPr>
          </a:lstStyle>
          <a:p>
            <a:endParaRPr lang="en-US" dirty="0"/>
          </a:p>
        </p:txBody>
      </p:sp>
      <p:sp>
        <p:nvSpPr>
          <p:cNvPr id="3" name="Date Placeholder 2"/>
          <p:cNvSpPr>
            <a:spLocks noGrp="1"/>
          </p:cNvSpPr>
          <p:nvPr>
            <p:ph type="dt" sz="quarter" idx="1"/>
          </p:nvPr>
        </p:nvSpPr>
        <p:spPr>
          <a:xfrm>
            <a:off x="3970338" y="4"/>
            <a:ext cx="3038475" cy="466725"/>
          </a:xfrm>
          <a:prstGeom prst="rect">
            <a:avLst/>
          </a:prstGeom>
        </p:spPr>
        <p:txBody>
          <a:bodyPr vert="horz" lIns="91404" tIns="45700" rIns="91404" bIns="45700" rtlCol="0"/>
          <a:lstStyle>
            <a:lvl1pPr algn="r">
              <a:defRPr sz="1200"/>
            </a:lvl1pPr>
          </a:lstStyle>
          <a:p>
            <a:fld id="{D984D026-3C59-436D-8DA4-BD25E788FBBE}" type="datetimeFigureOut">
              <a:rPr lang="en-US" smtClean="0"/>
              <a:t>04/24/2017</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04" tIns="45700" rIns="91404" bIns="4570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04" tIns="45700" rIns="91404" bIns="45700" rtlCol="0" anchor="b"/>
          <a:lstStyle>
            <a:lvl1pPr algn="r">
              <a:defRPr sz="1200"/>
            </a:lvl1pPr>
          </a:lstStyle>
          <a:p>
            <a:fld id="{FEBD94A3-E9C0-455D-8A40-A7D7DCD89863}" type="slidenum">
              <a:rPr lang="en-US" smtClean="0"/>
              <a:t>‹#›</a:t>
            </a:fld>
            <a:endParaRPr lang="en-US" dirty="0"/>
          </a:p>
        </p:txBody>
      </p:sp>
    </p:spTree>
    <p:extLst>
      <p:ext uri="{BB962C8B-B14F-4D97-AF65-F5344CB8AC3E}">
        <p14:creationId xmlns:p14="http://schemas.microsoft.com/office/powerpoint/2010/main" val="245885331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296988" y="641350"/>
            <a:ext cx="4179887" cy="3136900"/>
          </a:xfrm>
          <a:prstGeom prst="rect">
            <a:avLst/>
          </a:prstGeom>
          <a:noFill/>
          <a:ln w="12700">
            <a:solidFill>
              <a:prstClr val="black"/>
            </a:solidFill>
          </a:ln>
        </p:spPr>
        <p:txBody>
          <a:bodyPr vert="horz" lIns="93137" tIns="46572" rIns="93137" bIns="46572" rtlCol="0" anchor="ctr"/>
          <a:lstStyle/>
          <a:p>
            <a:endParaRPr lang="en-US" dirty="0"/>
          </a:p>
        </p:txBody>
      </p:sp>
      <p:sp>
        <p:nvSpPr>
          <p:cNvPr id="5" name="Notes Placeholder 4"/>
          <p:cNvSpPr>
            <a:spLocks noGrp="1"/>
          </p:cNvSpPr>
          <p:nvPr>
            <p:ph type="body" sz="quarter" idx="3"/>
          </p:nvPr>
        </p:nvSpPr>
        <p:spPr>
          <a:xfrm>
            <a:off x="701040" y="3999902"/>
            <a:ext cx="5608320" cy="4587039"/>
          </a:xfrm>
          <a:prstGeom prst="rect">
            <a:avLst/>
          </a:prstGeom>
        </p:spPr>
        <p:txBody>
          <a:bodyPr vert="horz" lIns="93137" tIns="46572" rIns="93137" bIns="46572"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Slide Number Placeholder 6"/>
          <p:cNvSpPr>
            <a:spLocks noGrp="1"/>
          </p:cNvSpPr>
          <p:nvPr>
            <p:ph type="sldNum" sz="quarter" idx="5"/>
          </p:nvPr>
        </p:nvSpPr>
        <p:spPr>
          <a:xfrm>
            <a:off x="3970938" y="8829971"/>
            <a:ext cx="3037840" cy="466433"/>
          </a:xfrm>
          <a:prstGeom prst="rect">
            <a:avLst/>
          </a:prstGeom>
        </p:spPr>
        <p:txBody>
          <a:bodyPr vert="horz" lIns="93137" tIns="46572" rIns="93137" bIns="46572"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Wingdings" panose="05000000000000000000" pitchFamily="2" charset="2"/>
      <a:buChar char="§"/>
      <a:defRPr sz="1200" kern="1200">
        <a:solidFill>
          <a:schemeClr val="tx1"/>
        </a:solidFill>
        <a:latin typeface="+mn-lt"/>
        <a:ea typeface="+mn-ea"/>
        <a:cs typeface="+mn-cs"/>
      </a:defRPr>
    </a:lvl2pPr>
    <a:lvl3pPr marL="168275" indent="180975"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7525" indent="-171450" algn="l" defTabSz="914400" rtl="0" eaLnBrk="1" latinLnBrk="0" hangingPunct="1">
      <a:buSzPct val="50000"/>
      <a:buFont typeface="Wingdings" panose="05000000000000000000" pitchFamily="2" charset="2"/>
      <a:buChar char="q"/>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ms.gov/outreach-and-education/training/cmsnationaltrainingprogram/index.html"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ecure.ssa.gov/apps10/poms.nsf/lnx/0600801247"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medicare.gov/coverage/dialysis-services-and-supplies.html"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medicare.gov/publications"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medicare.gov/Pubs/pdf/10128-Medicare-Coverage-ESRD.pdf"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www.medicare.gov/about-us/affordable-care-act/medicare-and-the-marketplace.html"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cms.gov/Medicare/Eligibility-and-Enrollment/Medicare-and-the-Marketplace/Downloads/Medicare-Marketplace_Master_FAQ_4-28-16_v2.pdf"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medicare.gov/dialysisfacilitycompare/"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www.medicare.gov/Dialysisfacilitycompare/" TargetMode="Externa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www.medicare.gov/Pubs/pdf/10128-Medicare-Coverage-ESRD.pdf"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esrdncc.org/" TargetMode="External"/><Relationship Id="rId4" Type="http://schemas.openxmlformats.org/officeDocument/2006/relationships/hyperlink" Target="http://esrdncc.org/en/ESRD-network-map/" TargetMode="Externa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fistulafirst.esrdncc.org/ffcl/"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www.medicare.gov/coverage/dialysis-services-and-supplies.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http://cms.gov/Outreach-and-Education/Training/CMSNationalTrainingProgram/"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idney.or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edicare.gov/Pubs/pdf/11392.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Centers for Medicare and Medicaid Services National Training Program Module 7 Medicare Preventive Services" title="Cover Page"/>
          <p:cNvSpPr>
            <a:spLocks noGrp="1" noRot="1" noChangeAspect="1"/>
          </p:cNvSpPr>
          <p:nvPr>
            <p:ph type="sldImg"/>
          </p:nvPr>
        </p:nvSpPr>
        <p:spPr>
          <a:xfrm>
            <a:off x="1412875" y="814388"/>
            <a:ext cx="4184650" cy="3138487"/>
          </a:xfrm>
        </p:spPr>
      </p:sp>
      <p:sp>
        <p:nvSpPr>
          <p:cNvPr id="3" name="Notes Placeholder 2"/>
          <p:cNvSpPr>
            <a:spLocks noGrp="1"/>
          </p:cNvSpPr>
          <p:nvPr>
            <p:ph type="body" idx="1"/>
          </p:nvPr>
        </p:nvSpPr>
        <p:spPr>
          <a:xfrm>
            <a:off x="701040" y="4126902"/>
            <a:ext cx="5608320" cy="4587039"/>
          </a:xfrm>
        </p:spPr>
        <p:txBody>
          <a:bodyPr/>
          <a:lstStyle/>
          <a:p>
            <a:pPr defTabSz="931386">
              <a:spcBef>
                <a:spcPts val="611"/>
              </a:spcBef>
            </a:pPr>
            <a:r>
              <a:rPr lang="en-US" dirty="0" smtClean="0"/>
              <a:t>Module 6 explains </a:t>
            </a:r>
            <a:r>
              <a:rPr lang="en-US" i="0" dirty="0" smtClean="0"/>
              <a:t>Medicare for People </a:t>
            </a:r>
            <a:r>
              <a:rPr lang="en-US" dirty="0" smtClean="0"/>
              <a:t>w</a:t>
            </a:r>
            <a:r>
              <a:rPr lang="en-US" i="0" dirty="0" smtClean="0"/>
              <a:t>ith End-Stage Renal Disease</a:t>
            </a:r>
            <a:r>
              <a:rPr lang="en-US" dirty="0" smtClean="0"/>
              <a:t>.</a:t>
            </a:r>
            <a:r>
              <a:rPr lang="en-US" i="1" dirty="0"/>
              <a:t> </a:t>
            </a:r>
            <a:r>
              <a:rPr lang="en-US" dirty="0" smtClean="0"/>
              <a:t>This </a:t>
            </a:r>
            <a:r>
              <a:rPr lang="en-US" dirty="0"/>
              <a:t>training module was developed and approved by the Centers for Medicare &amp; Medicaid Services (CMS), the federal agency that administers Medicare, Medicaid, the Children’s Health Insurance Program (CHIP), and the Federally-facilitated Health Insurance Marketplace. </a:t>
            </a:r>
          </a:p>
          <a:p>
            <a:pPr>
              <a:spcBef>
                <a:spcPts val="600"/>
              </a:spcBef>
            </a:pPr>
            <a:r>
              <a:rPr lang="en-US" dirty="0"/>
              <a:t>The information in this module was correct as of </a:t>
            </a:r>
            <a:r>
              <a:rPr lang="en-US" dirty="0" smtClean="0"/>
              <a:t>May </a:t>
            </a:r>
            <a:r>
              <a:rPr lang="en-US" baseline="0" dirty="0" smtClean="0"/>
              <a:t>2017</a:t>
            </a:r>
            <a:r>
              <a:rPr lang="en-US" dirty="0" smtClean="0"/>
              <a:t>. </a:t>
            </a:r>
            <a:r>
              <a:rPr lang="en-US" dirty="0"/>
              <a:t>To check for an updated version, visit </a:t>
            </a:r>
            <a:r>
              <a:rPr lang="en-US" dirty="0">
                <a:hlinkClick r:id="rId3"/>
              </a:rPr>
              <a:t>CMS.gov/outreach-and-education/training/cmsnationaltrainingprogram/index.html</a:t>
            </a:r>
            <a:r>
              <a:rPr lang="en-US" dirty="0"/>
              <a:t>. </a:t>
            </a:r>
          </a:p>
          <a:p>
            <a:pPr>
              <a:spcBef>
                <a:spcPts val="600"/>
              </a:spcBef>
            </a:pPr>
            <a:r>
              <a:rPr lang="en-US" dirty="0"/>
              <a:t>The CMS National Training Program provides this as an informational resource for our partners. It’s not a legal document or intended for press purposes. The press can contact the CMS Press Office at </a:t>
            </a:r>
            <a:r>
              <a:rPr lang="en-US" dirty="0">
                <a:hlinkClick r:id="rId4"/>
              </a:rPr>
              <a:t>press@cms.hhs.gov</a:t>
            </a:r>
            <a:r>
              <a:rPr lang="en-US" dirty="0"/>
              <a:t>. Official Medicare </a:t>
            </a:r>
            <a:r>
              <a:rPr lang="en-US" dirty="0" smtClean="0"/>
              <a:t>Program legal </a:t>
            </a:r>
            <a:r>
              <a:rPr lang="en-US" dirty="0"/>
              <a:t>guidance is contained in the relevant statutes, regulations, and rulings</a:t>
            </a:r>
            <a:r>
              <a:rPr lang="en-US" dirty="0" smtClean="0"/>
              <a:t>.</a:t>
            </a:r>
            <a:endParaRPr lang="en-US" dirty="0"/>
          </a:p>
        </p:txBody>
      </p:sp>
    </p:spTree>
    <p:extLst>
      <p:ext uri="{BB962C8B-B14F-4D97-AF65-F5344CB8AC3E}">
        <p14:creationId xmlns:p14="http://schemas.microsoft.com/office/powerpoint/2010/main" val="4147322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79875" name="Rectangle 3"/>
          <p:cNvSpPr>
            <a:spLocks noGrp="1" noChangeArrowheads="1"/>
          </p:cNvSpPr>
          <p:nvPr>
            <p:ph type="body" idx="1"/>
          </p:nvPr>
        </p:nvSpPr>
        <p:spPr bwMode="auto">
          <a:xfrm>
            <a:off x="775756" y="4491745"/>
            <a:ext cx="5573700" cy="4253728"/>
          </a:xfrm>
          <a:noFill/>
        </p:spPr>
        <p:txBody>
          <a:bodyPr wrap="square" numCol="1" anchor="t" anchorCtr="0" compatLnSpc="1">
            <a:prstTxWarp prst="textNoShape">
              <a:avLst/>
            </a:prstTxWarp>
          </a:bodyPr>
          <a:lstStyle/>
          <a:p>
            <a:pPr>
              <a:spcBef>
                <a:spcPts val="613"/>
              </a:spcBef>
            </a:pPr>
            <a:r>
              <a:rPr lang="en-US" dirty="0">
                <a:solidFill>
                  <a:srgbClr val="231F20"/>
                </a:solidFill>
              </a:rPr>
              <a:t>If you’re already enrolled in Medicare based on age or disability, and you’re already paying a higher Part B premium because you didn’t enroll in Part </a:t>
            </a:r>
            <a:r>
              <a:rPr lang="en-US" dirty="0" smtClean="0">
                <a:solidFill>
                  <a:srgbClr val="231F20"/>
                </a:solidFill>
              </a:rPr>
              <a:t>B when </a:t>
            </a:r>
            <a:r>
              <a:rPr lang="en-US" dirty="0">
                <a:solidFill>
                  <a:srgbClr val="231F20"/>
                </a:solidFill>
              </a:rPr>
              <a:t>you were first eligible, </a:t>
            </a:r>
            <a:r>
              <a:rPr lang="en-US" dirty="0"/>
              <a:t>you’ll</a:t>
            </a:r>
            <a:r>
              <a:rPr lang="en-US" dirty="0">
                <a:solidFill>
                  <a:srgbClr val="FF0000"/>
                </a:solidFill>
              </a:rPr>
              <a:t> </a:t>
            </a:r>
            <a:r>
              <a:rPr lang="en-US" dirty="0">
                <a:solidFill>
                  <a:srgbClr val="231F20"/>
                </a:solidFill>
              </a:rPr>
              <a:t>no longer have to pay the penalty when you become entitled to Medicare based on </a:t>
            </a:r>
            <a:r>
              <a:rPr lang="en-US" dirty="0" smtClean="0">
                <a:solidFill>
                  <a:srgbClr val="231F20"/>
                </a:solidFill>
              </a:rPr>
              <a:t>ESRD. </a:t>
            </a:r>
            <a:r>
              <a:rPr lang="en-US" dirty="0">
                <a:solidFill>
                  <a:srgbClr val="231F20"/>
                </a:solidFill>
              </a:rPr>
              <a:t>Yo</a:t>
            </a:r>
            <a:r>
              <a:rPr lang="en-US" dirty="0"/>
              <a:t>u’ll</a:t>
            </a:r>
            <a:r>
              <a:rPr lang="en-US" dirty="0">
                <a:solidFill>
                  <a:srgbClr val="231F20"/>
                </a:solidFill>
              </a:rPr>
              <a:t> still have to pay the Part B premium</a:t>
            </a:r>
            <a:r>
              <a:rPr lang="en-US" dirty="0" smtClean="0">
                <a:solidFill>
                  <a:srgbClr val="231F20"/>
                </a:solidFill>
              </a:rPr>
              <a:t>. Call </a:t>
            </a:r>
            <a:r>
              <a:rPr lang="en-US" dirty="0">
                <a:solidFill>
                  <a:srgbClr val="231F20"/>
                </a:solidFill>
              </a:rPr>
              <a:t>your local Social Security office to make an appointment to enroll in Medicare based on </a:t>
            </a:r>
            <a:r>
              <a:rPr lang="en-US" dirty="0" smtClean="0">
                <a:solidFill>
                  <a:srgbClr val="231F20"/>
                </a:solidFill>
              </a:rPr>
              <a:t>ESRD.</a:t>
            </a:r>
            <a:endParaRPr lang="en-US" dirty="0" smtClean="0"/>
          </a:p>
          <a:p>
            <a:pPr>
              <a:spcBef>
                <a:spcPts val="613"/>
              </a:spcBef>
            </a:pPr>
            <a:r>
              <a:rPr lang="en-US" dirty="0" smtClean="0"/>
              <a:t>If you’re receiving Medicare benefits based on ESRD when you turn 65, you have continuous coverage with no interruption. If you didn’t</a:t>
            </a:r>
            <a:r>
              <a:rPr lang="en-US" dirty="0" smtClean="0">
                <a:solidFill>
                  <a:srgbClr val="FF0000"/>
                </a:solidFill>
              </a:rPr>
              <a:t> </a:t>
            </a:r>
            <a:r>
              <a:rPr lang="en-US" dirty="0" smtClean="0"/>
              <a:t>have Part B prior to 65, you’ll automatically be enrolled in Part B when you turn 65, but you can</a:t>
            </a:r>
            <a:r>
              <a:rPr lang="en-US" dirty="0" smtClean="0">
                <a:solidFill>
                  <a:srgbClr val="FF0000"/>
                </a:solidFill>
              </a:rPr>
              <a:t> </a:t>
            </a:r>
            <a:r>
              <a:rPr lang="en-US" dirty="0" smtClean="0"/>
              <a:t>decide whether or not to keep it. </a:t>
            </a:r>
          </a:p>
        </p:txBody>
      </p:sp>
    </p:spTree>
    <p:extLst>
      <p:ext uri="{BB962C8B-B14F-4D97-AF65-F5344CB8AC3E}">
        <p14:creationId xmlns:p14="http://schemas.microsoft.com/office/powerpoint/2010/main" val="361626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78851" name="Rectangle 3"/>
          <p:cNvSpPr>
            <a:spLocks noGrp="1" noChangeArrowheads="1"/>
          </p:cNvSpPr>
          <p:nvPr>
            <p:ph type="body" idx="1"/>
          </p:nvPr>
        </p:nvSpPr>
        <p:spPr bwMode="auto">
          <a:xfrm>
            <a:off x="775754" y="4491745"/>
            <a:ext cx="5455712" cy="4253728"/>
          </a:xfrm>
          <a:noFill/>
        </p:spPr>
        <p:txBody>
          <a:bodyPr wrap="square" numCol="1" anchor="t" anchorCtr="0" compatLnSpc="1">
            <a:prstTxWarp prst="textNoShape">
              <a:avLst/>
            </a:prstTxWarp>
          </a:bodyPr>
          <a:lstStyle/>
          <a:p>
            <a:pPr>
              <a:spcBef>
                <a:spcPts val="613"/>
              </a:spcBef>
            </a:pPr>
            <a:r>
              <a:rPr lang="en-US" dirty="0" smtClean="0"/>
              <a:t>If you enroll in Part A and wait to enroll in Part B, you may have a gap in coverage since most expenses incurred for ESRD are covered by Part B rather than Part A. You’ll only be able to enroll in Part B during a General Enrollment Period, January 1 to March 31 each year, with Part B coverage effective July 1 of the same year.</a:t>
            </a:r>
          </a:p>
          <a:p>
            <a:pPr>
              <a:spcBef>
                <a:spcPts val="613"/>
              </a:spcBef>
            </a:pPr>
            <a:r>
              <a:rPr lang="en-US" dirty="0" smtClean="0"/>
              <a:t>In addition, your Part B premium may be higher. This late enrollment penalty is 10% for each 12-month period you were eligible but not enrolled.</a:t>
            </a:r>
          </a:p>
          <a:p>
            <a:pPr defTabSz="949084">
              <a:spcBef>
                <a:spcPts val="613"/>
              </a:spcBef>
              <a:defRPr/>
            </a:pPr>
            <a:r>
              <a:rPr lang="en-US" dirty="0" smtClean="0"/>
              <a:t>There’s no Special Enrollment Period for Part B if you have ESRD. This includes </a:t>
            </a:r>
            <a:r>
              <a:rPr lang="en-US" dirty="0"/>
              <a:t>individuals who are </a:t>
            </a:r>
            <a:r>
              <a:rPr lang="en-US" dirty="0" smtClean="0"/>
              <a:t>dually entitled </a:t>
            </a:r>
            <a:r>
              <a:rPr lang="en-US" dirty="0"/>
              <a:t>to Medicare based on ESRD and age or disability</a:t>
            </a:r>
            <a:r>
              <a:rPr lang="en-US" dirty="0" smtClean="0"/>
              <a:t>. </a:t>
            </a:r>
            <a:r>
              <a:rPr lang="en-US" dirty="0"/>
              <a:t>For more information, visit </a:t>
            </a:r>
            <a:r>
              <a:rPr lang="en-US" u="sng" dirty="0">
                <a:hlinkClick r:id="rId3"/>
              </a:rPr>
              <a:t>https://secure.ssa.gov/apps10/poms.nsf/lnx/0600801247</a:t>
            </a:r>
            <a:r>
              <a:rPr lang="en-US" dirty="0"/>
              <a:t>.</a:t>
            </a:r>
          </a:p>
        </p:txBody>
      </p:sp>
    </p:spTree>
    <p:extLst>
      <p:ext uri="{BB962C8B-B14F-4D97-AF65-F5344CB8AC3E}">
        <p14:creationId xmlns:p14="http://schemas.microsoft.com/office/powerpoint/2010/main" val="3847658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76803" name="Rectangle 3"/>
          <p:cNvSpPr>
            <a:spLocks noGrp="1" noChangeArrowheads="1"/>
          </p:cNvSpPr>
          <p:nvPr>
            <p:ph type="body" idx="1"/>
          </p:nvPr>
        </p:nvSpPr>
        <p:spPr bwMode="auto">
          <a:xfrm>
            <a:off x="775760" y="4491741"/>
            <a:ext cx="5374640" cy="4288680"/>
          </a:xfrm>
        </p:spPr>
        <p:txBody>
          <a:bodyPr wrap="square" numCol="1" anchor="t" anchorCtr="0" compatLnSpc="1">
            <a:prstTxWarp prst="textNoShape">
              <a:avLst/>
            </a:prstTxWarp>
            <a:normAutofit lnSpcReduction="10000"/>
          </a:bodyPr>
          <a:lstStyle/>
          <a:p>
            <a:pPr defTabSz="948958">
              <a:lnSpc>
                <a:spcPct val="110000"/>
              </a:lnSpc>
              <a:spcBef>
                <a:spcPts val="613"/>
              </a:spcBef>
              <a:defRPr/>
            </a:pPr>
            <a:r>
              <a:rPr lang="en-US" dirty="0" smtClean="0"/>
              <a:t>You can enroll in Medicare Part A and Part B based on ESRD at your local Social Security office. Social Security will need your doctor or the dialysis facility to complete Form CMS-2728 to document that you have ESRD and can get Medicare. If Form CMS-2728 is sent to Social Security before you apply, the office may contact you to ask if you want to complete an application. </a:t>
            </a:r>
          </a:p>
          <a:p>
            <a:pPr defTabSz="948958">
              <a:lnSpc>
                <a:spcPct val="110000"/>
              </a:lnSpc>
              <a:spcBef>
                <a:spcPts val="613"/>
              </a:spcBef>
              <a:defRPr/>
            </a:pPr>
            <a:r>
              <a:rPr lang="en-US" dirty="0" smtClean="0"/>
              <a:t>Regardless of the number of employees and whether the coverage is based on current employment status, Medicare is the secondary payer of benefits for the first 30 months of Medicare eligibility (known as the 30-month coordination period) for people with ESRD who have an employer or union group health plan (GHP) coverage. If your GHP coverage will pay for most or all of your health care costs (for example, if it doesn’t have a yearly deductible), you may want to delay enrolling in Part A and Part B until you’re getting near to the end of the 30-month coordination period. If you delay enrollment, you won’t have to pay the Part B premium for coverage you don’t need yet. After the 30-month coordination period, you should enroll in Part A and Part B. </a:t>
            </a:r>
          </a:p>
          <a:p>
            <a:pPr defTabSz="948958">
              <a:lnSpc>
                <a:spcPct val="110000"/>
              </a:lnSpc>
              <a:spcBef>
                <a:spcPts val="613"/>
              </a:spcBef>
              <a:defRPr/>
            </a:pPr>
            <a:r>
              <a:rPr lang="en-US" dirty="0" smtClean="0"/>
              <a:t>If you’ll soon receive a kidney transplant, get the facts about eligibility and enrollment before deciding to delay because there are shorter time periods for eligibility and enrollment deadlines for transplant recipients (see slides 14–16).</a:t>
            </a:r>
          </a:p>
          <a:p>
            <a:pPr>
              <a:lnSpc>
                <a:spcPct val="110000"/>
              </a:lnSpc>
              <a:spcBef>
                <a:spcPts val="613"/>
              </a:spcBef>
              <a:defRPr/>
            </a:pPr>
            <a:r>
              <a:rPr lang="en-US" dirty="0" smtClean="0"/>
              <a:t>Call Social Security at 1-800-772-1213 to make an appointment to enroll in Medicare based on ESRD. TTY: 1-800-325-0778.</a:t>
            </a:r>
          </a:p>
        </p:txBody>
      </p:sp>
    </p:spTree>
    <p:extLst>
      <p:ext uri="{BB962C8B-B14F-4D97-AF65-F5344CB8AC3E}">
        <p14:creationId xmlns:p14="http://schemas.microsoft.com/office/powerpoint/2010/main" val="10947710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81923" name="Rectangle 3"/>
          <p:cNvSpPr>
            <a:spLocks noGrp="1" noChangeArrowheads="1"/>
          </p:cNvSpPr>
          <p:nvPr>
            <p:ph type="body" idx="1"/>
          </p:nvPr>
        </p:nvSpPr>
        <p:spPr bwMode="auto">
          <a:xfrm>
            <a:off x="716624" y="4500646"/>
            <a:ext cx="5732949" cy="4330939"/>
          </a:xfrm>
          <a:noFill/>
        </p:spPr>
        <p:txBody>
          <a:bodyPr wrap="square" numCol="1" anchor="t" anchorCtr="0" compatLnSpc="1">
            <a:prstTxWarp prst="textNoShape">
              <a:avLst/>
            </a:prstTxWarp>
            <a:normAutofit/>
          </a:bodyPr>
          <a:lstStyle/>
          <a:p>
            <a:pPr>
              <a:spcBef>
                <a:spcPts val="613"/>
              </a:spcBef>
            </a:pPr>
            <a:r>
              <a:rPr lang="en-US" dirty="0" smtClean="0"/>
              <a:t>If you’re eligible for Medicare because you get a regular course of dialysis treatments, your Medicare entitlement will usually start the fourth month of a regular course of dialysis. Therefore, Medicare generally won’t pay anything during your first 3 months of a regular course of dialysis unless you already have Medicare because of age or disability. If you’re covered by a group health plan (GHP), that plan is generally the only payer for the first 3 months of a regular course of dialysis.</a:t>
            </a:r>
          </a:p>
          <a:p>
            <a:pPr defTabSz="930990">
              <a:spcBef>
                <a:spcPts val="613"/>
              </a:spcBef>
              <a:defRPr/>
            </a:pPr>
            <a:r>
              <a:rPr lang="en-US" dirty="0" smtClean="0"/>
              <a:t>Once you have Medicare coverage because of ESRD:</a:t>
            </a:r>
          </a:p>
          <a:p>
            <a:pPr marL="171420" lvl="1" indent="-171420" defTabSz="930990">
              <a:spcBef>
                <a:spcPts val="613"/>
              </a:spcBef>
              <a:defRPr/>
            </a:pPr>
            <a:r>
              <a:rPr lang="en-US" dirty="0" smtClean="0"/>
              <a:t>There’s a period when your GHP will pay first on your health care bills, and Medicare will pay second. This period is called a 30-month coordination period. However, some Medicare plans sponsored by employers will pay first. Contact your plan’s benefits administrator for more information.</a:t>
            </a:r>
          </a:p>
          <a:p>
            <a:pPr marL="171420" indent="-171420">
              <a:spcBef>
                <a:spcPts val="613"/>
              </a:spcBef>
              <a:buFont typeface="Wingdings" pitchFamily="2" charset="2"/>
              <a:buChar char="§"/>
              <a:defRPr/>
            </a:pPr>
            <a:r>
              <a:rPr lang="en-US" dirty="0" smtClean="0"/>
              <a:t>There’s a separate 30-month coordination period each time you enroll in Medicare based on ESRD. </a:t>
            </a:r>
            <a:r>
              <a:rPr lang="en-US" dirty="0"/>
              <a:t>For example, if you get a kidney transplant that functions for 36 months, your Medicare coverage will end. If after 36 months you </a:t>
            </a:r>
            <a:r>
              <a:rPr lang="en-US" dirty="0" smtClean="0"/>
              <a:t>enroll </a:t>
            </a:r>
            <a:r>
              <a:rPr lang="en-US" dirty="0"/>
              <a:t>in Medicare again because you start dialysis or get another transplant, your Medicare coverage will start </a:t>
            </a:r>
            <a:r>
              <a:rPr lang="en-US" dirty="0" smtClean="0"/>
              <a:t>again right away. There will be no 3-month waiting period before Medicare begins to pay. However, there will be a new 30-month coordination period if you have GHP coverage.</a:t>
            </a:r>
          </a:p>
          <a:p>
            <a:pPr>
              <a:spcBef>
                <a:spcPts val="613"/>
              </a:spcBef>
            </a:pPr>
            <a:endParaRPr lang="en-US" dirty="0" smtClean="0"/>
          </a:p>
        </p:txBody>
      </p:sp>
    </p:spTree>
    <p:extLst>
      <p:ext uri="{BB962C8B-B14F-4D97-AF65-F5344CB8AC3E}">
        <p14:creationId xmlns:p14="http://schemas.microsoft.com/office/powerpoint/2010/main" val="457020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82947" name="Rectangle 3"/>
          <p:cNvSpPr>
            <a:spLocks noGrp="1" noChangeArrowheads="1"/>
          </p:cNvSpPr>
          <p:nvPr>
            <p:ph type="body" idx="1"/>
          </p:nvPr>
        </p:nvSpPr>
        <p:spPr bwMode="auto">
          <a:xfrm>
            <a:off x="385846" y="4335795"/>
            <a:ext cx="6472475" cy="4805669"/>
          </a:xfrm>
          <a:noFill/>
        </p:spPr>
        <p:txBody>
          <a:bodyPr wrap="square" numCol="1" anchor="t" anchorCtr="0" compatLnSpc="1">
            <a:prstTxWarp prst="textNoShape">
              <a:avLst/>
            </a:prstTxWarp>
            <a:normAutofit/>
          </a:bodyPr>
          <a:lstStyle/>
          <a:p>
            <a:pPr>
              <a:spcBef>
                <a:spcPts val="623"/>
              </a:spcBef>
            </a:pPr>
            <a:r>
              <a:rPr lang="en-US" dirty="0" smtClean="0">
                <a:solidFill>
                  <a:srgbClr val="231F20"/>
                </a:solidFill>
              </a:rPr>
              <a:t>The 30-month coordination period starts the first month you’re able to get Medicare, even if you haven't signed up yet.</a:t>
            </a:r>
          </a:p>
          <a:p>
            <a:pPr>
              <a:spcBef>
                <a:spcPts val="623"/>
              </a:spcBef>
            </a:pPr>
            <a:r>
              <a:rPr lang="en-US" b="1" dirty="0" smtClean="0">
                <a:solidFill>
                  <a:srgbClr val="231F20"/>
                </a:solidFill>
              </a:rPr>
              <a:t>Example: </a:t>
            </a:r>
            <a:r>
              <a:rPr lang="en-US" dirty="0" smtClean="0">
                <a:solidFill>
                  <a:srgbClr val="231F20"/>
                </a:solidFill>
              </a:rPr>
              <a:t>You start dialysis in June. The 30-month coordination period generally starts September 1 (the fourth month of dialysis even if you don’t have Medicare). Tell your providers if you have employer </a:t>
            </a:r>
            <a:r>
              <a:rPr lang="en-US" dirty="0">
                <a:solidFill>
                  <a:srgbClr val="231F20"/>
                </a:solidFill>
              </a:rPr>
              <a:t>group health plan (EGHP</a:t>
            </a:r>
            <a:r>
              <a:rPr lang="en-US" dirty="0" smtClean="0">
                <a:solidFill>
                  <a:srgbClr val="231F20"/>
                </a:solidFill>
              </a:rPr>
              <a:t>) coverage during this period, so your services are billed correctly. After the 30-month coordination period, Medicare pays first for all Medicare-covered services. Your EGHP may pay for services not covered by Medicare. If you’re covered by an EGHP, you may want to delay applying for Medicare. Here are some things to consider:</a:t>
            </a:r>
          </a:p>
          <a:p>
            <a:pPr marL="177951" indent="-177951">
              <a:spcBef>
                <a:spcPts val="623"/>
              </a:spcBef>
              <a:buFont typeface="Wingdings" panose="05000000000000000000" pitchFamily="2" charset="2"/>
              <a:buChar char="§"/>
            </a:pPr>
            <a:r>
              <a:rPr lang="en-US" dirty="0" smtClean="0">
                <a:solidFill>
                  <a:srgbClr val="231F20"/>
                </a:solidFill>
              </a:rPr>
              <a:t>If your EGHP pays all of your health care costs with no deductible or coinsurance, you may want to delay enrolling in Medicare until shortly before the 30-month coordination period ends to avoid a break in coverage. Many EGHPs will cut off primary payment after the 30th month. If you pay a deductible or coinsurance under your EGHP, enrolling in Medicare Part A and Part B could pay those costs.</a:t>
            </a:r>
          </a:p>
          <a:p>
            <a:pPr marL="177951" indent="-177951">
              <a:spcBef>
                <a:spcPts val="623"/>
              </a:spcBef>
              <a:buFont typeface="Wingdings" panose="05000000000000000000" pitchFamily="2" charset="2"/>
              <a:buChar char="§"/>
            </a:pPr>
            <a:r>
              <a:rPr lang="en-US" dirty="0" smtClean="0">
                <a:solidFill>
                  <a:srgbClr val="231F20"/>
                </a:solidFill>
              </a:rPr>
              <a:t>If you enroll in Part A, but delay Part B, you don’t pay the Part B premium during this time. However, you’ll have to wait until the next General Enrollment Period (January 1–March 31) to enroll (coverage effective July 1) and your premium may be higher.</a:t>
            </a:r>
          </a:p>
          <a:p>
            <a:pPr marL="177951" indent="-177951">
              <a:spcBef>
                <a:spcPts val="623"/>
              </a:spcBef>
              <a:buFont typeface="Wingdings" panose="05000000000000000000" pitchFamily="2" charset="2"/>
              <a:buChar char="§"/>
            </a:pPr>
            <a:r>
              <a:rPr lang="en-US" dirty="0" smtClean="0">
                <a:solidFill>
                  <a:srgbClr val="231F20"/>
                </a:solidFill>
              </a:rPr>
              <a:t>If you enroll in Part A, but delay Part D (Medicare Prescription Drug Coverage), you don’t have to pay a Part D premium during this time. You may have to wait until the next Open Enrollment Period to enroll (from October 15–December 7, with coverage effective January 1) and you may have to pay a lifetime monthly late enrollment penalty if you don’t have other creditable drug coverage (drug coverage that is expected to pay on average as much as standard Medicare prescription drug coverage).</a:t>
            </a:r>
          </a:p>
        </p:txBody>
      </p:sp>
    </p:spTree>
    <p:extLst>
      <p:ext uri="{BB962C8B-B14F-4D97-AF65-F5344CB8AC3E}">
        <p14:creationId xmlns:p14="http://schemas.microsoft.com/office/powerpoint/2010/main" val="3125289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516366"/>
            <a:ext cx="5608320" cy="4587039"/>
          </a:xfrm>
        </p:spPr>
        <p:txBody>
          <a:bodyPr>
            <a:normAutofit/>
          </a:bodyPr>
          <a:lstStyle/>
          <a:p>
            <a:pPr defTabSz="949379">
              <a:spcBef>
                <a:spcPts val="613"/>
              </a:spcBef>
              <a:defRPr/>
            </a:pPr>
            <a:r>
              <a:rPr lang="en-US" dirty="0">
                <a:solidFill>
                  <a:prstClr val="black"/>
                </a:solidFill>
              </a:rPr>
              <a:t>Immunosuppressive drug therapy is only covered by Medicare Part B for people who were entitled to Part A at the time of a kidney transplant, provided that </a:t>
            </a:r>
          </a:p>
          <a:p>
            <a:pPr marL="174690" indent="-174690" defTabSz="949379">
              <a:spcBef>
                <a:spcPts val="613"/>
              </a:spcBef>
              <a:buFont typeface="Wingdings" panose="05000000000000000000" pitchFamily="2" charset="2"/>
              <a:buChar char="§"/>
              <a:defRPr/>
            </a:pPr>
            <a:r>
              <a:rPr lang="en-US" dirty="0">
                <a:solidFill>
                  <a:prstClr val="black"/>
                </a:solidFill>
              </a:rPr>
              <a:t>The transplant was performed </a:t>
            </a:r>
            <a:r>
              <a:rPr lang="en-US" dirty="0" smtClean="0">
                <a:solidFill>
                  <a:prstClr val="black"/>
                </a:solidFill>
              </a:rPr>
              <a:t>in </a:t>
            </a:r>
            <a:r>
              <a:rPr lang="en-US" dirty="0">
                <a:solidFill>
                  <a:prstClr val="black"/>
                </a:solidFill>
              </a:rPr>
              <a:t>a Medicare-approved facility, and </a:t>
            </a:r>
          </a:p>
          <a:p>
            <a:pPr marL="174690" indent="-174690" defTabSz="949379">
              <a:spcBef>
                <a:spcPts val="613"/>
              </a:spcBef>
              <a:buFont typeface="Wingdings" panose="05000000000000000000" pitchFamily="2" charset="2"/>
              <a:buChar char="§"/>
              <a:defRPr/>
            </a:pPr>
            <a:r>
              <a:rPr lang="en-US" dirty="0">
                <a:solidFill>
                  <a:prstClr val="black"/>
                </a:solidFill>
              </a:rPr>
              <a:t>Medicare made a payment for the transplant</a:t>
            </a:r>
            <a:r>
              <a:rPr lang="en-US" dirty="0" smtClean="0">
                <a:solidFill>
                  <a:prstClr val="black"/>
                </a:solidFill>
              </a:rPr>
              <a:t>, or</a:t>
            </a:r>
          </a:p>
          <a:p>
            <a:pPr marL="174690" indent="-174690" defTabSz="949379">
              <a:spcBef>
                <a:spcPts val="613"/>
              </a:spcBef>
              <a:buFont typeface="Wingdings" panose="05000000000000000000" pitchFamily="2" charset="2"/>
              <a:buChar char="§"/>
              <a:defRPr/>
            </a:pPr>
            <a:r>
              <a:rPr lang="en-US" noProof="0" dirty="0" smtClean="0">
                <a:solidFill>
                  <a:prstClr val="black"/>
                </a:solidFill>
              </a:rPr>
              <a:t>I</a:t>
            </a:r>
            <a:r>
              <a:rPr lang="en-US" dirty="0">
                <a:solidFill>
                  <a:prstClr val="black"/>
                </a:solidFill>
              </a:rPr>
              <a:t>f Medicare made no payment, Medicare was the secondary payer</a:t>
            </a:r>
          </a:p>
          <a:p>
            <a:pPr defTabSz="949379">
              <a:spcBef>
                <a:spcPts val="613"/>
              </a:spcBef>
              <a:defRPr/>
            </a:pPr>
            <a:r>
              <a:rPr lang="en-US" dirty="0">
                <a:solidFill>
                  <a:prstClr val="black"/>
                </a:solidFill>
              </a:rPr>
              <a:t>Medicare entitlement ends 36 months after a successful kidney transplant if ESRD is the only reason for Medicare entitlement, i.e., the person isn’t 65 and doesn’t get Social Security disability benefits. Enrolling in Part D (Medicare prescription drug coverage) doesn’t change this period.</a:t>
            </a:r>
          </a:p>
          <a:p>
            <a:pPr defTabSz="949379">
              <a:spcBef>
                <a:spcPts val="613"/>
              </a:spcBef>
              <a:defRPr/>
            </a:pPr>
            <a:r>
              <a:rPr lang="en-US" dirty="0">
                <a:solidFill>
                  <a:prstClr val="black"/>
                </a:solidFill>
              </a:rPr>
              <a:t>If Part B covers these drugs, and you have a Part D plan, the Part B coinsurance costs don’t count toward your Part D catastrophic coverage (true out-of-pocket costs).</a:t>
            </a:r>
          </a:p>
          <a:p>
            <a:pPr defTabSz="949379">
              <a:spcBef>
                <a:spcPts val="613"/>
              </a:spcBef>
              <a:defRPr/>
            </a:pPr>
            <a:r>
              <a:rPr lang="en-US" dirty="0">
                <a:solidFill>
                  <a:prstClr val="black"/>
                </a:solidFill>
              </a:rPr>
              <a:t>People who don’t meet the conditions for Part B coverage of immunosuppressive drugs may be able to get coverage by enrolling in Part D. However, Part D won’t cover immunosuppressive drugs if they would be covered by Part B, </a:t>
            </a:r>
            <a:r>
              <a:rPr lang="en-US" dirty="0" smtClean="0">
                <a:solidFill>
                  <a:prstClr val="black"/>
                </a:solidFill>
              </a:rPr>
              <a:t>if </a:t>
            </a:r>
            <a:r>
              <a:rPr lang="en-US" dirty="0">
                <a:solidFill>
                  <a:prstClr val="black"/>
                </a:solidFill>
              </a:rPr>
              <a:t>the person </a:t>
            </a:r>
            <a:r>
              <a:rPr lang="en-US" dirty="0" smtClean="0">
                <a:solidFill>
                  <a:prstClr val="black"/>
                </a:solidFill>
              </a:rPr>
              <a:t>had it. </a:t>
            </a:r>
            <a:r>
              <a:rPr lang="en-US" dirty="0">
                <a:solidFill>
                  <a:prstClr val="black"/>
                </a:solidFill>
              </a:rPr>
              <a:t/>
            </a:r>
            <a:br>
              <a:rPr lang="en-US" dirty="0">
                <a:solidFill>
                  <a:prstClr val="black"/>
                </a:solidFill>
              </a:rPr>
            </a:br>
            <a:r>
              <a:rPr lang="en-US" dirty="0" smtClean="0">
                <a:solidFill>
                  <a:prstClr val="black"/>
                </a:solidFill>
              </a:rPr>
              <a:t>Part </a:t>
            </a:r>
            <a:r>
              <a:rPr lang="en-US" dirty="0">
                <a:solidFill>
                  <a:prstClr val="black"/>
                </a:solidFill>
              </a:rPr>
              <a:t>D could help pay for outpatient drugs needed to treat other medical conditions, such as high blood pressure, uncontrolled blood sugar, or high cholesterol.</a:t>
            </a:r>
          </a:p>
        </p:txBody>
      </p:sp>
    </p:spTree>
    <p:extLst>
      <p:ext uri="{BB962C8B-B14F-4D97-AF65-F5344CB8AC3E}">
        <p14:creationId xmlns:p14="http://schemas.microsoft.com/office/powerpoint/2010/main" val="2328098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545254" y="4493260"/>
            <a:ext cx="6153573" cy="4253103"/>
          </a:xfrm>
        </p:spPr>
        <p:txBody>
          <a:bodyPr>
            <a:normAutofit/>
          </a:bodyPr>
          <a:lstStyle/>
          <a:p>
            <a:pPr>
              <a:spcBef>
                <a:spcPts val="602"/>
              </a:spcBef>
            </a:pPr>
            <a:r>
              <a:rPr lang="en-US" dirty="0" smtClean="0"/>
              <a:t>Medicare coverage usually begins on the first day of the fourth month of a regular course of dialysis. This initial 3</a:t>
            </a:r>
            <a:r>
              <a:rPr lang="en-US" strike="sngStrike" dirty="0" smtClean="0"/>
              <a:t> </a:t>
            </a:r>
            <a:r>
              <a:rPr lang="en-US" dirty="0" smtClean="0"/>
              <a:t>month period is called the qualifying period.</a:t>
            </a:r>
          </a:p>
          <a:p>
            <a:pPr>
              <a:spcBef>
                <a:spcPts val="602"/>
              </a:spcBef>
            </a:pPr>
            <a:r>
              <a:rPr lang="en-US" dirty="0" smtClean="0"/>
              <a:t>Coverage can begin the first month of a regular course of dialysis treatments if you meet all of these conditions:</a:t>
            </a:r>
          </a:p>
          <a:p>
            <a:pPr marL="174690" indent="-174690">
              <a:spcBef>
                <a:spcPts val="602"/>
              </a:spcBef>
              <a:buFont typeface="Wingdings" panose="05000000000000000000" pitchFamily="2" charset="2"/>
              <a:buChar char="§"/>
            </a:pPr>
            <a:r>
              <a:rPr lang="en-US" dirty="0" smtClean="0"/>
              <a:t>You participate in </a:t>
            </a:r>
            <a:r>
              <a:rPr lang="en-US" dirty="0"/>
              <a:t>a home dialysis training </a:t>
            </a:r>
            <a:r>
              <a:rPr lang="en-US" dirty="0" smtClean="0"/>
              <a:t>program offered by a Medicare-approved training facility during the first 3 months of your regular course of dialysis</a:t>
            </a:r>
          </a:p>
          <a:p>
            <a:pPr marL="174690" indent="-174690">
              <a:spcBef>
                <a:spcPts val="602"/>
              </a:spcBef>
              <a:buFont typeface="Wingdings" panose="05000000000000000000" pitchFamily="2" charset="2"/>
              <a:buChar char="§"/>
            </a:pPr>
            <a:r>
              <a:rPr lang="en-US" dirty="0" smtClean="0"/>
              <a:t> </a:t>
            </a:r>
            <a:r>
              <a:rPr lang="en-US" dirty="0"/>
              <a:t>Y</a:t>
            </a:r>
            <a:r>
              <a:rPr lang="en-US" dirty="0" smtClean="0"/>
              <a:t>our doctor expects you to finish training and be able to do your own dialysis treatments</a:t>
            </a:r>
          </a:p>
          <a:p>
            <a:pPr>
              <a:spcBef>
                <a:spcPts val="602"/>
              </a:spcBef>
            </a:pPr>
            <a:r>
              <a:rPr lang="en-US" dirty="0" smtClean="0"/>
              <a:t>Medicare coverage begins the month you get a kidney transplant, or the month you’re</a:t>
            </a:r>
            <a:r>
              <a:rPr lang="en-US" dirty="0" smtClean="0">
                <a:solidFill>
                  <a:srgbClr val="FF0000"/>
                </a:solidFill>
              </a:rPr>
              <a:t> </a:t>
            </a:r>
            <a:r>
              <a:rPr lang="en-US" dirty="0" smtClean="0"/>
              <a:t>admitted to an approved hospital for a transplant or for procedures preliminary to a transplant, providing that the transplant takes place in that month or within the 2 following months. </a:t>
            </a:r>
          </a:p>
          <a:p>
            <a:pPr>
              <a:spcBef>
                <a:spcPts val="602"/>
              </a:spcBef>
            </a:pPr>
            <a:r>
              <a:rPr lang="en-US" dirty="0" smtClean="0"/>
              <a:t>Medicare coverage can start 2 months before the month of your transplant, if your transplant is delayed more than 2 months after you’re admitted to the hospital for the transplant, </a:t>
            </a:r>
            <a:r>
              <a:rPr lang="en-US" b="1" dirty="0" smtClean="0"/>
              <a:t>or</a:t>
            </a:r>
            <a:r>
              <a:rPr lang="en-US" dirty="0" smtClean="0"/>
              <a:t> for health care services you need before your transplant.</a:t>
            </a:r>
            <a:endParaRPr lang="en-US" dirty="0"/>
          </a:p>
          <a:p>
            <a:pPr>
              <a:spcBef>
                <a:spcPts val="602"/>
              </a:spcBef>
            </a:pPr>
            <a:r>
              <a:rPr lang="en-US" b="1" dirty="0" smtClean="0"/>
              <a:t>NOTE: </a:t>
            </a:r>
            <a:r>
              <a:rPr lang="en-US" dirty="0" smtClean="0"/>
              <a:t>When </a:t>
            </a:r>
            <a:r>
              <a:rPr lang="en-US" dirty="0"/>
              <a:t>you enroll in Medicare based on </a:t>
            </a:r>
            <a:r>
              <a:rPr lang="en-US" dirty="0" smtClean="0"/>
              <a:t>ESRD </a:t>
            </a:r>
            <a:r>
              <a:rPr lang="en-US" dirty="0"/>
              <a:t>and you’re on dialysis, Medicare coverage usually starts on the first day of the fourth month of your dialysis treatments. This waiting period will start even if you haven’t signed up for Medicare. For example, if you don’t sign up until after you’ve met all the requirements, your coverage could begin up to </a:t>
            </a:r>
            <a:r>
              <a:rPr lang="en-US" dirty="0" smtClean="0"/>
              <a:t>12 months </a:t>
            </a:r>
            <a:r>
              <a:rPr lang="en-US" dirty="0"/>
              <a:t>before the month you apply.</a:t>
            </a:r>
          </a:p>
        </p:txBody>
      </p:sp>
    </p:spTree>
    <p:extLst>
      <p:ext uri="{BB962C8B-B14F-4D97-AF65-F5344CB8AC3E}">
        <p14:creationId xmlns:p14="http://schemas.microsoft.com/office/powerpoint/2010/main" val="7976712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144588" y="708025"/>
            <a:ext cx="4725987" cy="3544888"/>
          </a:xfrm>
          <a:noFill/>
          <a:ln>
            <a:solidFill>
              <a:srgbClr val="000000"/>
            </a:solidFill>
            <a:miter lim="800000"/>
            <a:headEnd/>
            <a:tailEnd/>
          </a:ln>
        </p:spPr>
      </p:sp>
      <p:sp>
        <p:nvSpPr>
          <p:cNvPr id="73731" name="Rectangle 3"/>
          <p:cNvSpPr>
            <a:spLocks noGrp="1" noChangeArrowheads="1"/>
          </p:cNvSpPr>
          <p:nvPr>
            <p:ph type="body" idx="1"/>
          </p:nvPr>
        </p:nvSpPr>
        <p:spPr bwMode="auto">
          <a:xfrm>
            <a:off x="775758" y="4491748"/>
            <a:ext cx="5732949" cy="4366655"/>
          </a:xfrm>
        </p:spPr>
        <p:txBody>
          <a:bodyPr wrap="square" numCol="1" anchor="t" anchorCtr="0" compatLnSpc="1">
            <a:prstTxWarp prst="textNoShape">
              <a:avLst/>
            </a:prstTxWarp>
            <a:normAutofit/>
          </a:bodyPr>
          <a:lstStyle/>
          <a:p>
            <a:pPr>
              <a:spcBef>
                <a:spcPts val="613"/>
              </a:spcBef>
              <a:defRPr/>
            </a:pPr>
            <a:r>
              <a:rPr lang="en-US" dirty="0" smtClean="0"/>
              <a:t>If you’re eligible for Medicare coverage only because of ESRD, your Medicare coverage will end</a:t>
            </a:r>
            <a:endParaRPr lang="en-US" b="1" dirty="0" smtClean="0"/>
          </a:p>
          <a:p>
            <a:pPr marL="187044" lvl="1" indent="-187044">
              <a:spcBef>
                <a:spcPts val="613"/>
              </a:spcBef>
              <a:defRPr/>
            </a:pPr>
            <a:r>
              <a:rPr lang="en-US" dirty="0" smtClean="0"/>
              <a:t>12 months after the month you stop dialysis treatments, </a:t>
            </a:r>
            <a:r>
              <a:rPr lang="en-US" b="1" dirty="0" smtClean="0"/>
              <a:t>or </a:t>
            </a:r>
          </a:p>
          <a:p>
            <a:pPr marL="187044" lvl="1" indent="-187044">
              <a:spcBef>
                <a:spcPts val="613"/>
              </a:spcBef>
              <a:defRPr/>
            </a:pPr>
            <a:r>
              <a:rPr lang="en-US" dirty="0" smtClean="0"/>
              <a:t>36 months after the month you have a kidney transplant </a:t>
            </a:r>
          </a:p>
          <a:p>
            <a:pPr indent="-229612">
              <a:spcBef>
                <a:spcPts val="613"/>
              </a:spcBef>
              <a:defRPr/>
            </a:pPr>
            <a:r>
              <a:rPr lang="en-US" dirty="0" smtClean="0"/>
              <a:t>Medicare coverage will </a:t>
            </a:r>
            <a:r>
              <a:rPr lang="en-US" i="1" dirty="0" smtClean="0"/>
              <a:t>continue</a:t>
            </a:r>
            <a:r>
              <a:rPr lang="en-US" dirty="0" smtClean="0"/>
              <a:t> without interruption</a:t>
            </a:r>
            <a:r>
              <a:rPr lang="en-US" baseline="0" dirty="0" smtClean="0"/>
              <a:t> if</a:t>
            </a:r>
            <a:r>
              <a:rPr lang="en-US" dirty="0" smtClean="0"/>
              <a:t> </a:t>
            </a:r>
          </a:p>
          <a:p>
            <a:pPr marL="187044" indent="-187044">
              <a:spcBef>
                <a:spcPts val="613"/>
              </a:spcBef>
              <a:buFont typeface="Wingdings" pitchFamily="2" charset="2"/>
              <a:buChar char="§"/>
              <a:defRPr/>
            </a:pPr>
            <a:r>
              <a:rPr lang="en-US" dirty="0" smtClean="0"/>
              <a:t>You start a regular course of dialysis again or get a kidney transplant within</a:t>
            </a:r>
            <a:r>
              <a:rPr lang="en-US" baseline="0" dirty="0" smtClean="0"/>
              <a:t> </a:t>
            </a:r>
            <a:r>
              <a:rPr lang="en-US" dirty="0" smtClean="0"/>
              <a:t>12 months after you stopped getting a regular course of dialysis, </a:t>
            </a:r>
            <a:r>
              <a:rPr lang="en-US" b="1" dirty="0" smtClean="0"/>
              <a:t>or</a:t>
            </a:r>
            <a:r>
              <a:rPr lang="en-US" dirty="0" smtClean="0"/>
              <a:t> </a:t>
            </a:r>
          </a:p>
          <a:p>
            <a:pPr marL="187044" indent="-187044">
              <a:spcBef>
                <a:spcPts val="613"/>
              </a:spcBef>
              <a:buFont typeface="Wingdings" pitchFamily="2" charset="2"/>
              <a:buChar char="§"/>
              <a:defRPr/>
            </a:pPr>
            <a:r>
              <a:rPr lang="en-US" dirty="0" smtClean="0"/>
              <a:t>You start a regular course of dialysis or get another kidney transplant before the end of the 36-month post-transplant period</a:t>
            </a:r>
          </a:p>
          <a:p>
            <a:pPr marL="112200" indent="-112200">
              <a:spcBef>
                <a:spcPts val="613"/>
              </a:spcBef>
              <a:defRPr/>
            </a:pPr>
            <a:r>
              <a:rPr lang="en-US" dirty="0" smtClean="0"/>
              <a:t>Medicare coverage will </a:t>
            </a:r>
            <a:r>
              <a:rPr lang="en-US" i="1" dirty="0" smtClean="0"/>
              <a:t>resume</a:t>
            </a:r>
            <a:r>
              <a:rPr lang="en-US" dirty="0" smtClean="0"/>
              <a:t> with no waiting period if</a:t>
            </a:r>
          </a:p>
          <a:p>
            <a:pPr marL="187044" indent="-187044">
              <a:spcBef>
                <a:spcPts val="613"/>
              </a:spcBef>
              <a:buFont typeface="Wingdings" pitchFamily="2" charset="2"/>
              <a:buChar char="§"/>
              <a:defRPr/>
            </a:pPr>
            <a:r>
              <a:rPr lang="en-US" dirty="0" smtClean="0"/>
              <a:t>You start a regular course of dialysis again or get a kidney transplant more than 12 months after you stopped getting a regular course of dialysis, </a:t>
            </a:r>
            <a:r>
              <a:rPr lang="en-US" b="1" dirty="0" smtClean="0"/>
              <a:t>or </a:t>
            </a:r>
          </a:p>
          <a:p>
            <a:pPr marL="187044" indent="-187044">
              <a:spcBef>
                <a:spcPts val="613"/>
              </a:spcBef>
              <a:buFont typeface="Wingdings" pitchFamily="2" charset="2"/>
              <a:buChar char="§"/>
              <a:defRPr/>
            </a:pPr>
            <a:r>
              <a:rPr lang="en-US" dirty="0" smtClean="0"/>
              <a:t>You start a regular course of dialysis or get another kidney transplant more than 36 months after the month of a kidney transplant</a:t>
            </a:r>
          </a:p>
          <a:p>
            <a:pPr>
              <a:spcBef>
                <a:spcPts val="613"/>
              </a:spcBef>
              <a:defRPr/>
            </a:pPr>
            <a:r>
              <a:rPr lang="en-US" b="1" dirty="0" smtClean="0"/>
              <a:t>NOTE:</a:t>
            </a:r>
            <a:r>
              <a:rPr lang="en-US" dirty="0" smtClean="0"/>
              <a:t> It’s </a:t>
            </a:r>
            <a:r>
              <a:rPr lang="en-US" dirty="0"/>
              <a:t>important to note that for coverage to resume, you must file a new application for this new period of Medicare entitlement (see process on slide </a:t>
            </a:r>
            <a:r>
              <a:rPr lang="en-US" dirty="0" smtClean="0"/>
              <a:t>12).</a:t>
            </a:r>
            <a:endParaRPr lang="en-US" b="1" dirty="0"/>
          </a:p>
          <a:p>
            <a:pPr>
              <a:spcBef>
                <a:spcPts val="613"/>
              </a:spcBef>
              <a:defRPr/>
            </a:pPr>
            <a:endParaRPr lang="en-US" dirty="0" smtClean="0"/>
          </a:p>
        </p:txBody>
      </p:sp>
    </p:spTree>
    <p:extLst>
      <p:ext uri="{BB962C8B-B14F-4D97-AF65-F5344CB8AC3E}">
        <p14:creationId xmlns:p14="http://schemas.microsoft.com/office/powerpoint/2010/main" val="3566021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75758" y="4491746"/>
            <a:ext cx="5732949" cy="4253103"/>
          </a:xfrm>
        </p:spPr>
        <p:txBody>
          <a:bodyPr>
            <a:normAutofit/>
          </a:bodyPr>
          <a:lstStyle/>
          <a:p>
            <a:r>
              <a:rPr lang="en-US" dirty="0" smtClean="0">
                <a:cs typeface="Arial" charset="0"/>
              </a:rPr>
              <a:t>Check Your Knowledge</a:t>
            </a:r>
            <a:r>
              <a:rPr lang="en-US" dirty="0" smtClean="0"/>
              <a:t> </a:t>
            </a:r>
            <a:r>
              <a:rPr lang="en-US" dirty="0" smtClean="0">
                <a:cs typeface="Arial" charset="0"/>
              </a:rPr>
              <a:t>- Question 2</a:t>
            </a:r>
            <a:endParaRPr lang="en-US" dirty="0" smtClean="0"/>
          </a:p>
          <a:p>
            <a:r>
              <a:rPr lang="en-US" dirty="0" smtClean="0"/>
              <a:t>For those with Medicare due to ESRD and an</a:t>
            </a:r>
            <a:r>
              <a:rPr lang="en-US" baseline="0" dirty="0" smtClean="0"/>
              <a:t> Employer </a:t>
            </a:r>
            <a:r>
              <a:rPr lang="en-US" dirty="0" smtClean="0"/>
              <a:t>Group Health Plan (EGHP), the EGHP must pay first for how many months?</a:t>
            </a:r>
          </a:p>
          <a:p>
            <a:pPr>
              <a:spcBef>
                <a:spcPts val="602"/>
              </a:spcBef>
              <a:buAutoNum type="alphaLcPeriod"/>
            </a:pPr>
            <a:r>
              <a:rPr lang="en-US" dirty="0" smtClean="0"/>
              <a:t> 20</a:t>
            </a:r>
          </a:p>
          <a:p>
            <a:pPr>
              <a:spcBef>
                <a:spcPts val="602"/>
              </a:spcBef>
              <a:buAutoNum type="alphaLcPeriod"/>
            </a:pPr>
            <a:r>
              <a:rPr lang="en-US" dirty="0" smtClean="0"/>
              <a:t> 30</a:t>
            </a:r>
          </a:p>
          <a:p>
            <a:pPr>
              <a:spcBef>
                <a:spcPts val="602"/>
              </a:spcBef>
              <a:buAutoNum type="alphaLcPeriod"/>
            </a:pPr>
            <a:r>
              <a:rPr lang="en-US" dirty="0" smtClean="0"/>
              <a:t> 36</a:t>
            </a:r>
          </a:p>
          <a:p>
            <a:pPr>
              <a:spcBef>
                <a:spcPts val="602"/>
              </a:spcBef>
              <a:buAutoNum type="alphaLcPeriod"/>
            </a:pPr>
            <a:r>
              <a:rPr lang="en-US" dirty="0" smtClean="0"/>
              <a:t> 60</a:t>
            </a:r>
          </a:p>
          <a:p>
            <a:pPr defTabSz="917771">
              <a:spcBef>
                <a:spcPts val="602"/>
              </a:spcBef>
              <a:defRPr/>
            </a:pPr>
            <a:r>
              <a:rPr lang="en-US" b="1" dirty="0" smtClean="0"/>
              <a:t>Answer: b. </a:t>
            </a:r>
            <a:r>
              <a:rPr lang="en-US" dirty="0" smtClean="0"/>
              <a:t>30 months</a:t>
            </a:r>
          </a:p>
          <a:p>
            <a:pPr>
              <a:defRPr/>
            </a:pPr>
            <a:r>
              <a:rPr lang="en-US" dirty="0" smtClean="0"/>
              <a:t>In general, Medicare is the secondary payer of benefits for the first 30 months of Medicare eligibility (known as the 30-month coordination period) for people with ESRD who have employer or union GHP coverage.  </a:t>
            </a:r>
            <a:endParaRPr lang="en-US" u="none" dirty="0"/>
          </a:p>
        </p:txBody>
      </p:sp>
    </p:spTree>
    <p:extLst>
      <p:ext uri="{BB962C8B-B14F-4D97-AF65-F5344CB8AC3E}">
        <p14:creationId xmlns:p14="http://schemas.microsoft.com/office/powerpoint/2010/main" val="371113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75758" y="4491746"/>
            <a:ext cx="5732949" cy="4253103"/>
          </a:xfrm>
        </p:spPr>
        <p:txBody>
          <a:bodyPr>
            <a:normAutofit/>
          </a:bodyPr>
          <a:lstStyle/>
          <a:p>
            <a:pPr indent="-224406">
              <a:spcBef>
                <a:spcPts val="613"/>
              </a:spcBef>
              <a:defRPr/>
            </a:pPr>
            <a:r>
              <a:rPr lang="en-US" dirty="0" smtClean="0">
                <a:cs typeface="Arial" charset="0"/>
              </a:rPr>
              <a:t>Check Your Knowledge—Question 3</a:t>
            </a:r>
          </a:p>
          <a:p>
            <a:pPr indent="-224406">
              <a:spcBef>
                <a:spcPts val="613"/>
              </a:spcBef>
              <a:defRPr/>
            </a:pPr>
            <a:r>
              <a:rPr lang="en-US" dirty="0">
                <a:cs typeface="Arial" charset="0"/>
              </a:rPr>
              <a:t>If </a:t>
            </a:r>
            <a:r>
              <a:rPr lang="en-US" dirty="0" smtClean="0">
                <a:cs typeface="Arial" charset="0"/>
              </a:rPr>
              <a:t>you're </a:t>
            </a:r>
            <a:r>
              <a:rPr lang="en-US" dirty="0">
                <a:cs typeface="Arial" charset="0"/>
              </a:rPr>
              <a:t>receiving a regular course of dialysis in a Medicare-approved facility, when will </a:t>
            </a:r>
            <a:r>
              <a:rPr lang="en-US" dirty="0" smtClean="0">
                <a:cs typeface="Arial" charset="0"/>
              </a:rPr>
              <a:t>your Medicare </a:t>
            </a:r>
            <a:r>
              <a:rPr lang="en-US" dirty="0">
                <a:cs typeface="Arial" charset="0"/>
              </a:rPr>
              <a:t>coverage based on ESRD </a:t>
            </a:r>
            <a:r>
              <a:rPr lang="en-US" dirty="0" smtClean="0">
                <a:cs typeface="Arial" charset="0"/>
              </a:rPr>
              <a:t>start? </a:t>
            </a:r>
            <a:endParaRPr lang="en-US" dirty="0">
              <a:cs typeface="Arial" charset="0"/>
            </a:endParaRPr>
          </a:p>
          <a:p>
            <a:pPr marL="8439" indent="-232846" defTabSz="931386">
              <a:spcBef>
                <a:spcPts val="613"/>
              </a:spcBef>
              <a:buFontTx/>
              <a:buAutoNum type="alphaLcPeriod"/>
              <a:defRPr/>
            </a:pPr>
            <a:r>
              <a:rPr lang="en-US" dirty="0" smtClean="0">
                <a:cs typeface="Arial" charset="0"/>
              </a:rPr>
              <a:t>The</a:t>
            </a:r>
            <a:r>
              <a:rPr lang="en-US" baseline="0" dirty="0" smtClean="0">
                <a:cs typeface="Arial" charset="0"/>
              </a:rPr>
              <a:t> f</a:t>
            </a:r>
            <a:r>
              <a:rPr lang="en-US" dirty="0" smtClean="0">
                <a:cs typeface="Arial" charset="0"/>
              </a:rPr>
              <a:t>irst day of the next month</a:t>
            </a:r>
          </a:p>
          <a:p>
            <a:pPr marL="8439" indent="-232846" defTabSz="931386">
              <a:spcBef>
                <a:spcPts val="613"/>
              </a:spcBef>
              <a:buFontTx/>
              <a:buAutoNum type="alphaLcPeriod"/>
              <a:defRPr/>
            </a:pPr>
            <a:r>
              <a:rPr lang="en-US" dirty="0" smtClean="0">
                <a:cs typeface="Arial" charset="0"/>
              </a:rPr>
              <a:t>The</a:t>
            </a:r>
            <a:r>
              <a:rPr lang="en-US" baseline="0" dirty="0" smtClean="0">
                <a:cs typeface="Arial" charset="0"/>
              </a:rPr>
              <a:t> f</a:t>
            </a:r>
            <a:r>
              <a:rPr lang="en-US" dirty="0" smtClean="0">
                <a:cs typeface="Arial" charset="0"/>
              </a:rPr>
              <a:t>irst day of the fourth</a:t>
            </a:r>
            <a:r>
              <a:rPr lang="en-US" baseline="0" dirty="0" smtClean="0">
                <a:cs typeface="Arial" charset="0"/>
              </a:rPr>
              <a:t> </a:t>
            </a:r>
            <a:r>
              <a:rPr lang="en-US" dirty="0" smtClean="0">
                <a:cs typeface="Arial" charset="0"/>
              </a:rPr>
              <a:t>month of dialysis</a:t>
            </a:r>
          </a:p>
          <a:p>
            <a:pPr marL="8439" indent="-232846" defTabSz="931386">
              <a:spcBef>
                <a:spcPts val="613"/>
              </a:spcBef>
              <a:buFontTx/>
              <a:buAutoNum type="alphaLcPeriod"/>
              <a:defRPr/>
            </a:pPr>
            <a:r>
              <a:rPr lang="en-US" dirty="0" smtClean="0">
                <a:cs typeface="Arial" charset="0"/>
              </a:rPr>
              <a:t>60 </a:t>
            </a:r>
            <a:r>
              <a:rPr lang="en-US" dirty="0">
                <a:cs typeface="Arial" charset="0"/>
              </a:rPr>
              <a:t>days after dialysis </a:t>
            </a:r>
            <a:r>
              <a:rPr lang="en-US" dirty="0" smtClean="0">
                <a:cs typeface="Arial" charset="0"/>
              </a:rPr>
              <a:t>begins</a:t>
            </a:r>
          </a:p>
          <a:p>
            <a:pPr marL="8439" indent="-232846" defTabSz="931386">
              <a:spcBef>
                <a:spcPts val="613"/>
              </a:spcBef>
              <a:buFontTx/>
              <a:buAutoNum type="alphaLcPeriod"/>
              <a:defRPr/>
            </a:pPr>
            <a:r>
              <a:rPr lang="en-US" dirty="0" smtClean="0">
                <a:cs typeface="Arial" charset="0"/>
              </a:rPr>
              <a:t>30 days after dialysis begins</a:t>
            </a:r>
          </a:p>
          <a:p>
            <a:pPr>
              <a:spcBef>
                <a:spcPts val="613"/>
              </a:spcBef>
              <a:defRPr/>
            </a:pPr>
            <a:r>
              <a:rPr lang="en-US" b="1" dirty="0" smtClean="0"/>
              <a:t>ANSWER: </a:t>
            </a:r>
            <a:r>
              <a:rPr lang="en-US" b="1" dirty="0"/>
              <a:t>b</a:t>
            </a:r>
            <a:r>
              <a:rPr lang="en-US" b="1" dirty="0" smtClean="0"/>
              <a:t>. </a:t>
            </a:r>
            <a:r>
              <a:rPr lang="en-US" b="0" dirty="0" smtClean="0">
                <a:cs typeface="Arial" charset="0"/>
              </a:rPr>
              <a:t>The</a:t>
            </a:r>
            <a:r>
              <a:rPr lang="en-US" b="0" baseline="0" dirty="0" smtClean="0">
                <a:cs typeface="Arial" charset="0"/>
              </a:rPr>
              <a:t> f</a:t>
            </a:r>
            <a:r>
              <a:rPr lang="en-US" dirty="0" smtClean="0">
                <a:cs typeface="Arial" charset="0"/>
              </a:rPr>
              <a:t>irst day of the fourth month of dialysis</a:t>
            </a:r>
          </a:p>
          <a:p>
            <a:pPr marL="0" lvl="1" indent="0">
              <a:spcBef>
                <a:spcPts val="613"/>
              </a:spcBef>
              <a:buNone/>
            </a:pPr>
            <a:r>
              <a:rPr lang="en-US" dirty="0"/>
              <a:t>Medicare coverage will begin on the first day of the fourth month of a regular course of </a:t>
            </a:r>
            <a:r>
              <a:rPr lang="en-US" dirty="0" smtClean="0"/>
              <a:t>dialysis (see slide 15).</a:t>
            </a:r>
            <a:endParaRPr lang="en-US" dirty="0"/>
          </a:p>
        </p:txBody>
      </p:sp>
    </p:spTree>
    <p:extLst>
      <p:ext uri="{BB962C8B-B14F-4D97-AF65-F5344CB8AC3E}">
        <p14:creationId xmlns:p14="http://schemas.microsoft.com/office/powerpoint/2010/main" val="371113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US" dirty="0"/>
              <a:t>The lessons in this module, “Medicare for People With End-Stage Renal Disease,” explain the Medicare Program for people with End-Stage Renal Disease (ESRD). It includes information on eligibility and enrollment, coverage, health plan options, and provides additional sources of information. </a:t>
            </a:r>
          </a:p>
          <a:p>
            <a:pPr>
              <a:spcBef>
                <a:spcPts val="600"/>
              </a:spcBef>
            </a:pPr>
            <a:r>
              <a:rPr lang="en-US" dirty="0"/>
              <a:t>The materials—up to date and ready to use—are designed for information givers/trainers who are familiar with the Medicare Program and would like to have prepared information for their presentations. </a:t>
            </a:r>
            <a:r>
              <a:rPr lang="en-US" dirty="0" smtClean="0"/>
              <a:t>It </a:t>
            </a:r>
            <a:r>
              <a:rPr lang="en-US" dirty="0"/>
              <a:t>can be easily adapted for presentations to groups of beneficiaries. </a:t>
            </a:r>
          </a:p>
          <a:p>
            <a:pPr>
              <a:spcBef>
                <a:spcPts val="600"/>
              </a:spcBef>
            </a:pPr>
            <a:r>
              <a:rPr lang="en-US" dirty="0"/>
              <a:t>The module consists of 47 PowerPoint slides with corresponding speaker’s notes, media used, activities, and </a:t>
            </a:r>
            <a:r>
              <a:rPr lang="en-US" dirty="0" smtClean="0"/>
              <a:t>check-your-knowledge </a:t>
            </a:r>
            <a:r>
              <a:rPr lang="en-US" dirty="0"/>
              <a:t>questions. It can be presented in about 45 minutes. Allow approximately 15 more minutes for discussion, questions, and answers. Additional time may be </a:t>
            </a:r>
            <a:r>
              <a:rPr lang="en-US" dirty="0" smtClean="0"/>
              <a:t>needed </a:t>
            </a:r>
            <a:r>
              <a:rPr lang="en-US" dirty="0"/>
              <a:t>for add-on activities. </a:t>
            </a:r>
          </a:p>
          <a:p>
            <a:pPr>
              <a:spcBef>
                <a:spcPts val="600"/>
              </a:spcBef>
            </a:pPr>
            <a:endParaRPr lang="en-US" dirty="0"/>
          </a:p>
        </p:txBody>
      </p:sp>
    </p:spTree>
    <p:extLst>
      <p:ext uri="{BB962C8B-B14F-4D97-AF65-F5344CB8AC3E}">
        <p14:creationId xmlns:p14="http://schemas.microsoft.com/office/powerpoint/2010/main" val="3354990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75758" y="4491746"/>
            <a:ext cx="5732949" cy="4253103"/>
          </a:xfrm>
        </p:spPr>
        <p:txBody>
          <a:bodyPr/>
          <a:lstStyle/>
          <a:p>
            <a:pPr>
              <a:spcBef>
                <a:spcPts val="623"/>
              </a:spcBef>
            </a:pPr>
            <a:r>
              <a:rPr lang="en-US" dirty="0" smtClean="0"/>
              <a:t>Lesson 3</a:t>
            </a:r>
            <a:r>
              <a:rPr lang="en-US" baseline="0" dirty="0" smtClean="0"/>
              <a:t> provides information about</a:t>
            </a:r>
            <a:r>
              <a:rPr lang="en-US" i="0" baseline="0" dirty="0" smtClean="0"/>
              <a:t> the following </a:t>
            </a:r>
            <a:r>
              <a:rPr lang="en-US" i="0" dirty="0" smtClean="0"/>
              <a:t>Medicare-covered</a:t>
            </a:r>
            <a:r>
              <a:rPr lang="en-US" i="0" baseline="0" dirty="0" smtClean="0"/>
              <a:t> services for people with ESRD</a:t>
            </a:r>
            <a:r>
              <a:rPr lang="en-US" dirty="0" smtClean="0"/>
              <a:t>:</a:t>
            </a:r>
            <a:endParaRPr lang="en-US" baseline="0" dirty="0" smtClean="0"/>
          </a:p>
          <a:p>
            <a:pPr marL="171420" indent="-171420">
              <a:spcBef>
                <a:spcPts val="623"/>
              </a:spcBef>
              <a:buFont typeface="Wingdings" pitchFamily="2" charset="2"/>
              <a:buChar char="§"/>
              <a:defRPr/>
            </a:pPr>
            <a:r>
              <a:rPr lang="en-US" dirty="0" smtClean="0"/>
              <a:t>Dialysis services</a:t>
            </a:r>
          </a:p>
          <a:p>
            <a:pPr marL="171420" indent="-171420">
              <a:spcBef>
                <a:spcPts val="623"/>
              </a:spcBef>
              <a:buFont typeface="Wingdings" pitchFamily="2" charset="2"/>
              <a:buChar char="§"/>
              <a:defRPr/>
            </a:pPr>
            <a:r>
              <a:rPr lang="en-US" dirty="0" smtClean="0"/>
              <a:t>Home dialysis training</a:t>
            </a:r>
          </a:p>
          <a:p>
            <a:pPr marL="171420" indent="-171420">
              <a:spcBef>
                <a:spcPts val="623"/>
              </a:spcBef>
              <a:buFont typeface="Wingdings" pitchFamily="2" charset="2"/>
              <a:buChar char="§"/>
              <a:defRPr/>
            </a:pPr>
            <a:r>
              <a:rPr lang="en-US" dirty="0" smtClean="0"/>
              <a:t>Transplant coverage</a:t>
            </a:r>
          </a:p>
          <a:p>
            <a:pPr>
              <a:spcBef>
                <a:spcPts val="590"/>
              </a:spcBef>
            </a:pPr>
            <a:endParaRPr lang="en-US" dirty="0" smtClean="0"/>
          </a:p>
        </p:txBody>
      </p:sp>
    </p:spTree>
    <p:extLst>
      <p:ext uri="{BB962C8B-B14F-4D97-AF65-F5344CB8AC3E}">
        <p14:creationId xmlns:p14="http://schemas.microsoft.com/office/powerpoint/2010/main" val="3711133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507898"/>
            <a:ext cx="5608320" cy="4587039"/>
          </a:xfrm>
        </p:spPr>
        <p:txBody>
          <a:bodyPr/>
          <a:lstStyle/>
          <a:p>
            <a:pPr>
              <a:spcBef>
                <a:spcPts val="613"/>
              </a:spcBef>
            </a:pPr>
            <a:r>
              <a:rPr lang="en-US" dirty="0" smtClean="0"/>
              <a:t>As a person entitled to Medicare based on ESRD, you’re entitled to all Medicare Part A (Hospital Insurance) and Medicare Part B (Medical</a:t>
            </a:r>
            <a:r>
              <a:rPr lang="en-US" baseline="0" dirty="0" smtClean="0"/>
              <a:t> Insurance) </a:t>
            </a:r>
            <a:r>
              <a:rPr lang="en-US" dirty="0" smtClean="0"/>
              <a:t>services covered under Original Medicare. You may also choose to get the same prescription drug coverage (Part D) as any other person with Medicare.</a:t>
            </a:r>
          </a:p>
          <a:p>
            <a:pPr>
              <a:spcBef>
                <a:spcPts val="613"/>
              </a:spcBef>
            </a:pPr>
            <a:r>
              <a:rPr lang="en-US" dirty="0" smtClean="0"/>
              <a:t>In addition, special services are available for people with ESRD. These include coverage for immunosuppressive drugs for transplant patients, as long as certain conditions are met (described earlier), and other services for transplant and dialysis patients.</a:t>
            </a:r>
          </a:p>
          <a:p>
            <a:pPr indent="-112200">
              <a:spcBef>
                <a:spcPts val="613"/>
              </a:spcBef>
            </a:pPr>
            <a:r>
              <a:rPr lang="en-US" dirty="0" smtClean="0"/>
              <a:t>Visit </a:t>
            </a:r>
            <a:r>
              <a:rPr lang="en-US" dirty="0" smtClean="0">
                <a:hlinkClick r:id="rId3"/>
              </a:rPr>
              <a:t>Medicare.gov/coverage/dialysis-services-and-supplies.html</a:t>
            </a:r>
            <a:r>
              <a:rPr lang="en-US" dirty="0" smtClean="0"/>
              <a:t> for more information on covered services and supplies.</a:t>
            </a:r>
          </a:p>
          <a:p>
            <a:pPr indent="-112200">
              <a:spcBef>
                <a:spcPts val="613"/>
              </a:spcBef>
            </a:pPr>
            <a:endParaRPr lang="en-US" dirty="0" smtClean="0"/>
          </a:p>
          <a:p>
            <a:pPr fontAlgn="t">
              <a:spcBef>
                <a:spcPts val="623"/>
              </a:spcBef>
            </a:pPr>
            <a:endParaRPr lang="en-US" dirty="0" smtClean="0"/>
          </a:p>
          <a:p>
            <a:pPr>
              <a:spcBef>
                <a:spcPts val="623"/>
              </a:spcBef>
            </a:pPr>
            <a:endParaRPr lang="en-US" dirty="0" smtClean="0"/>
          </a:p>
          <a:p>
            <a:endParaRPr lang="en-US" dirty="0"/>
          </a:p>
        </p:txBody>
      </p:sp>
    </p:spTree>
    <p:extLst>
      <p:ext uri="{BB962C8B-B14F-4D97-AF65-F5344CB8AC3E}">
        <p14:creationId xmlns:p14="http://schemas.microsoft.com/office/powerpoint/2010/main" val="7585200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87043" name="Rectangle 3"/>
          <p:cNvSpPr>
            <a:spLocks noGrp="1" noChangeArrowheads="1"/>
          </p:cNvSpPr>
          <p:nvPr>
            <p:ph type="body" idx="1"/>
          </p:nvPr>
        </p:nvSpPr>
        <p:spPr bwMode="auto">
          <a:xfrm>
            <a:off x="775756" y="4491747"/>
            <a:ext cx="6000965" cy="4252165"/>
          </a:xfrm>
          <a:noFill/>
        </p:spPr>
        <p:txBody>
          <a:bodyPr wrap="square" numCol="1" anchor="t" anchorCtr="0" compatLnSpc="1">
            <a:prstTxWarp prst="textNoShape">
              <a:avLst/>
            </a:prstTxWarp>
            <a:normAutofit/>
          </a:bodyPr>
          <a:lstStyle/>
          <a:p>
            <a:pPr indent="-112200">
              <a:spcBef>
                <a:spcPts val="623"/>
              </a:spcBef>
              <a:spcAft>
                <a:spcPts val="613"/>
              </a:spcAft>
            </a:pPr>
            <a:r>
              <a:rPr lang="en-US" dirty="0" smtClean="0"/>
              <a:t>If you have Medicare based on ESRD, your covered treatments and services may include the following:</a:t>
            </a:r>
          </a:p>
          <a:p>
            <a:pPr marL="187044" indent="-187044">
              <a:spcAft>
                <a:spcPts val="613"/>
              </a:spcAft>
              <a:buFont typeface="Wingdings" pitchFamily="2" charset="2"/>
              <a:buChar char="§"/>
            </a:pPr>
            <a:r>
              <a:rPr lang="en-US" dirty="0" smtClean="0"/>
              <a:t>Part A–Inpatient dialysis treatments </a:t>
            </a:r>
          </a:p>
          <a:p>
            <a:pPr marL="187044" indent="-187044">
              <a:spcAft>
                <a:spcPts val="613"/>
              </a:spcAft>
              <a:buFont typeface="Wingdings" pitchFamily="2" charset="2"/>
              <a:buChar char="§"/>
            </a:pPr>
            <a:r>
              <a:rPr lang="en-US" dirty="0" smtClean="0"/>
              <a:t>Part B</a:t>
            </a:r>
          </a:p>
          <a:p>
            <a:pPr marL="374090" lvl="1" indent="-187044">
              <a:spcAft>
                <a:spcPts val="613"/>
              </a:spcAft>
              <a:buFont typeface="Arial" pitchFamily="34" charset="0"/>
              <a:buChar char="•"/>
            </a:pPr>
            <a:r>
              <a:rPr lang="en-US" dirty="0" smtClean="0"/>
              <a:t>Outpatient dialysis treatments (</a:t>
            </a:r>
            <a:r>
              <a:rPr lang="en-US" dirty="0"/>
              <a:t>if </a:t>
            </a:r>
            <a:r>
              <a:rPr lang="en-US" dirty="0" smtClean="0"/>
              <a:t>you get </a:t>
            </a:r>
            <a:r>
              <a:rPr lang="en-US" dirty="0"/>
              <a:t>treatments in a </a:t>
            </a:r>
            <a:r>
              <a:rPr lang="en-US" dirty="0" smtClean="0"/>
              <a:t>Medicare-approved dialysis facility)</a:t>
            </a:r>
            <a:r>
              <a:rPr lang="en-US" baseline="0" dirty="0" smtClean="0"/>
              <a:t> and o</a:t>
            </a:r>
            <a:r>
              <a:rPr lang="en-US" dirty="0" smtClean="0"/>
              <a:t>utpatient doctor services</a:t>
            </a:r>
          </a:p>
          <a:p>
            <a:pPr marL="374090" lvl="1" indent="-187044">
              <a:spcAft>
                <a:spcPts val="613"/>
              </a:spcAft>
              <a:buFont typeface="Arial" pitchFamily="34" charset="0"/>
              <a:buChar char="•"/>
            </a:pPr>
            <a:r>
              <a:rPr lang="en-US" dirty="0"/>
              <a:t>Home dialysis training </a:t>
            </a:r>
          </a:p>
          <a:p>
            <a:pPr marL="548412" lvl="3" indent="-187044">
              <a:spcAft>
                <a:spcPts val="613"/>
              </a:spcAft>
            </a:pPr>
            <a:r>
              <a:rPr lang="en-US" dirty="0" smtClean="0"/>
              <a:t>Home </a:t>
            </a:r>
            <a:r>
              <a:rPr lang="en-US" dirty="0"/>
              <a:t>dialysis equipment and </a:t>
            </a:r>
            <a:r>
              <a:rPr lang="en-US" dirty="0" smtClean="0"/>
              <a:t>supplies </a:t>
            </a:r>
          </a:p>
          <a:p>
            <a:pPr marL="548412" lvl="3" indent="-187044">
              <a:spcAft>
                <a:spcPts val="613"/>
              </a:spcAft>
            </a:pPr>
            <a:r>
              <a:rPr lang="en-US" dirty="0" smtClean="0"/>
              <a:t>Certain </a:t>
            </a:r>
            <a:r>
              <a:rPr lang="en-US" dirty="0"/>
              <a:t>home support services (may include visits by trained technicians to help during emergencies and to check your dialysis equipment and water </a:t>
            </a:r>
            <a:r>
              <a:rPr lang="en-US" dirty="0" smtClean="0"/>
              <a:t>supply)</a:t>
            </a:r>
          </a:p>
          <a:p>
            <a:pPr marL="548412" lvl="3" indent="-187044">
              <a:spcAft>
                <a:spcPts val="613"/>
              </a:spcAft>
            </a:pPr>
            <a:r>
              <a:rPr lang="en-US" dirty="0" smtClean="0"/>
              <a:t>Certain </a:t>
            </a:r>
            <a:r>
              <a:rPr lang="en-US" dirty="0"/>
              <a:t>drugs for home </a:t>
            </a:r>
            <a:r>
              <a:rPr lang="en-US" dirty="0" smtClean="0"/>
              <a:t>dialysis</a:t>
            </a:r>
            <a:endParaRPr lang="en-US" dirty="0"/>
          </a:p>
          <a:p>
            <a:pPr marL="548412" lvl="3" indent="-187044">
              <a:spcAft>
                <a:spcPts val="613"/>
              </a:spcAft>
            </a:pPr>
            <a:r>
              <a:rPr lang="en-US" dirty="0" smtClean="0"/>
              <a:t>Medical </a:t>
            </a:r>
            <a:r>
              <a:rPr lang="en-US" dirty="0"/>
              <a:t>nutrition therapy services and certain related </a:t>
            </a:r>
            <a:r>
              <a:rPr lang="en-US" dirty="0" smtClean="0"/>
              <a:t>services,</a:t>
            </a:r>
            <a:r>
              <a:rPr lang="en-US" baseline="0" dirty="0" smtClean="0"/>
              <a:t> i</a:t>
            </a:r>
            <a:r>
              <a:rPr lang="en-US" dirty="0" smtClean="0"/>
              <a:t>f you get dialysis in a dialysis facility</a:t>
            </a:r>
            <a:endParaRPr lang="en-US" dirty="0"/>
          </a:p>
        </p:txBody>
      </p:sp>
    </p:spTree>
    <p:extLst>
      <p:ext uri="{BB962C8B-B14F-4D97-AF65-F5344CB8AC3E}">
        <p14:creationId xmlns:p14="http://schemas.microsoft.com/office/powerpoint/2010/main" val="3711429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88067" name="Rectangle 3"/>
          <p:cNvSpPr>
            <a:spLocks noGrp="1" noChangeArrowheads="1"/>
          </p:cNvSpPr>
          <p:nvPr>
            <p:ph type="body" idx="1"/>
          </p:nvPr>
        </p:nvSpPr>
        <p:spPr bwMode="auto">
          <a:xfrm>
            <a:off x="636999" y="4378980"/>
            <a:ext cx="6082567" cy="4363514"/>
          </a:xfrm>
          <a:noFill/>
        </p:spPr>
        <p:txBody>
          <a:bodyPr wrap="square" numCol="1" anchor="t" anchorCtr="0" compatLnSpc="1">
            <a:prstTxWarp prst="textNoShape">
              <a:avLst/>
            </a:prstTxWarp>
            <a:normAutofit/>
          </a:bodyPr>
          <a:lstStyle/>
          <a:p>
            <a:pPr>
              <a:lnSpc>
                <a:spcPct val="110000"/>
              </a:lnSpc>
              <a:spcBef>
                <a:spcPts val="416"/>
              </a:spcBef>
            </a:pPr>
            <a:r>
              <a:rPr lang="en-US" dirty="0" smtClean="0"/>
              <a:t>There are 2 types of dialysis that can be performed at home,</a:t>
            </a:r>
            <a:r>
              <a:rPr lang="en-US" dirty="0" smtClean="0">
                <a:solidFill>
                  <a:srgbClr val="FF0000"/>
                </a:solidFill>
              </a:rPr>
              <a:t> </a:t>
            </a:r>
            <a:r>
              <a:rPr lang="en-US" dirty="0" smtClean="0"/>
              <a:t>hemodialysis and peritoneal dialysis:</a:t>
            </a:r>
          </a:p>
          <a:p>
            <a:pPr marL="232846" lvl="1" indent="-232846">
              <a:lnSpc>
                <a:spcPct val="110000"/>
              </a:lnSpc>
              <a:spcBef>
                <a:spcPts val="416"/>
              </a:spcBef>
              <a:buFont typeface="+mj-lt"/>
              <a:buAutoNum type="arabicPeriod"/>
            </a:pPr>
            <a:r>
              <a:rPr lang="en-US" dirty="0"/>
              <a:t>Hemodialysis uses a special filter (called a dialyzer) to clean your blood. The filter connects to a machine. During treatment, your </a:t>
            </a:r>
            <a:r>
              <a:rPr lang="en-US" dirty="0" smtClean="0"/>
              <a:t>blood</a:t>
            </a:r>
            <a:r>
              <a:rPr lang="en-US" baseline="0" dirty="0" smtClean="0"/>
              <a:t> </a:t>
            </a:r>
            <a:r>
              <a:rPr lang="en-US" dirty="0" smtClean="0"/>
              <a:t>flows </a:t>
            </a:r>
            <a:r>
              <a:rPr lang="en-US" dirty="0"/>
              <a:t>through tubes into the filter to clean out wastes and extra fluids. </a:t>
            </a:r>
            <a:r>
              <a:rPr lang="en-US" dirty="0" smtClean="0"/>
              <a:t>The newly </a:t>
            </a:r>
            <a:r>
              <a:rPr lang="en-US" dirty="0"/>
              <a:t>cleaned </a:t>
            </a:r>
            <a:r>
              <a:rPr lang="en-US" dirty="0" smtClean="0"/>
              <a:t>blood then flows </a:t>
            </a:r>
            <a:r>
              <a:rPr lang="en-US" dirty="0"/>
              <a:t>through another set of tubes and back into your </a:t>
            </a:r>
            <a:r>
              <a:rPr lang="en-US" dirty="0" smtClean="0"/>
              <a:t>body.</a:t>
            </a:r>
          </a:p>
          <a:p>
            <a:pPr marL="232846" lvl="1" indent="-232846">
              <a:lnSpc>
                <a:spcPct val="110000"/>
              </a:lnSpc>
              <a:spcBef>
                <a:spcPts val="416"/>
              </a:spcBef>
              <a:buFont typeface="+mj-lt"/>
              <a:buAutoNum type="arabicPeriod"/>
            </a:pPr>
            <a:r>
              <a:rPr lang="en-US" dirty="0" smtClean="0"/>
              <a:t>Peritoneal uses </a:t>
            </a:r>
            <a:r>
              <a:rPr lang="en-US" dirty="0"/>
              <a:t>a special solution (called dialysate) that flows through a tube into your abdomen. After a few hours, the dialysate takes wastes from your blood and can be drained from your abdomen. After draining the used dialysate, your abdomen is filled with fresh dialysate, and the cleaning process begins again. </a:t>
            </a:r>
          </a:p>
          <a:p>
            <a:pPr marL="0" lvl="1" indent="0">
              <a:lnSpc>
                <a:spcPct val="110000"/>
              </a:lnSpc>
              <a:spcBef>
                <a:spcPts val="416"/>
              </a:spcBef>
              <a:buNone/>
            </a:pPr>
            <a:r>
              <a:rPr lang="en-US" dirty="0" smtClean="0"/>
              <a:t>Some of the most common drugs covered by Medicare under the ESRD Prospective Payment System (PPS) include the following: Heparin, which slows blood clotting; a drug to help clotting when necessary; topical anesthetics; and epoetin alfa for managing anemia.</a:t>
            </a:r>
          </a:p>
          <a:p>
            <a:pPr marL="0" lvl="1" indent="0">
              <a:lnSpc>
                <a:spcPct val="110000"/>
              </a:lnSpc>
              <a:spcBef>
                <a:spcPts val="416"/>
              </a:spcBef>
              <a:buNone/>
            </a:pPr>
            <a:r>
              <a:rPr lang="en-US" b="1" dirty="0" smtClean="0"/>
              <a:t>NOTE</a:t>
            </a:r>
            <a:r>
              <a:rPr lang="en-US" b="0" dirty="0" smtClean="0"/>
              <a:t>: </a:t>
            </a:r>
            <a:r>
              <a:rPr lang="en-US" dirty="0" smtClean="0"/>
              <a:t>For </a:t>
            </a:r>
            <a:r>
              <a:rPr lang="en-US" dirty="0"/>
              <a:t>renal dialysis services furnished on or after January 1, 2014, all ESRD facilities are paid </a:t>
            </a:r>
            <a:r>
              <a:rPr lang="en-US" dirty="0" smtClean="0"/>
              <a:t>100% </a:t>
            </a:r>
            <a:r>
              <a:rPr lang="en-US" dirty="0"/>
              <a:t>under the ESRD PPS, and blended payments are no longer made. All ESRD-related injectable drugs and </a:t>
            </a:r>
            <a:r>
              <a:rPr lang="en-US" dirty="0" smtClean="0"/>
              <a:t>biologicals, </a:t>
            </a:r>
            <a:r>
              <a:rPr lang="en-US" dirty="0"/>
              <a:t>and oral equivalents of those injectable drugs and biologicals are included in the ESRD </a:t>
            </a:r>
            <a:r>
              <a:rPr lang="en-US" dirty="0" smtClean="0"/>
              <a:t>Prospective</a:t>
            </a:r>
            <a:r>
              <a:rPr lang="en-US" baseline="0" dirty="0" smtClean="0"/>
              <a:t> </a:t>
            </a:r>
            <a:r>
              <a:rPr lang="en-US" dirty="0" smtClean="0"/>
              <a:t>Payment System.</a:t>
            </a:r>
            <a:endParaRPr lang="en-US" dirty="0"/>
          </a:p>
          <a:p>
            <a:pPr lvl="1" indent="-474543">
              <a:spcBef>
                <a:spcPts val="208"/>
              </a:spcBef>
            </a:pPr>
            <a:endParaRPr lang="en-US" dirty="0"/>
          </a:p>
        </p:txBody>
      </p:sp>
    </p:spTree>
    <p:extLst>
      <p:ext uri="{BB962C8B-B14F-4D97-AF65-F5344CB8AC3E}">
        <p14:creationId xmlns:p14="http://schemas.microsoft.com/office/powerpoint/2010/main" val="2360874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541808" y="4462789"/>
            <a:ext cx="6160549" cy="4367178"/>
          </a:xfrm>
        </p:spPr>
        <p:txBody>
          <a:bodyPr>
            <a:normAutofit/>
          </a:bodyPr>
          <a:lstStyle/>
          <a:p>
            <a:pPr marL="0" lvl="1" indent="0">
              <a:spcBef>
                <a:spcPts val="613"/>
              </a:spcBef>
              <a:buNone/>
            </a:pPr>
            <a:r>
              <a:rPr lang="en-US" dirty="0" smtClean="0"/>
              <a:t>You </a:t>
            </a:r>
            <a:r>
              <a:rPr lang="en-US" dirty="0"/>
              <a:t>may qualify for </a:t>
            </a:r>
            <a:r>
              <a:rPr lang="en-US" dirty="0" smtClean="0"/>
              <a:t>home dialysis training, if </a:t>
            </a:r>
            <a:r>
              <a:rPr lang="en-US" dirty="0"/>
              <a:t>you think </a:t>
            </a:r>
            <a:r>
              <a:rPr lang="en-US" dirty="0" smtClean="0"/>
              <a:t>you could benefit </a:t>
            </a:r>
            <a:r>
              <a:rPr lang="en-US" dirty="0"/>
              <a:t>from </a:t>
            </a:r>
            <a:r>
              <a:rPr lang="en-US" dirty="0" smtClean="0"/>
              <a:t>learning how </a:t>
            </a:r>
            <a:r>
              <a:rPr lang="en-US" dirty="0"/>
              <a:t>to </a:t>
            </a:r>
            <a:r>
              <a:rPr lang="en-US" dirty="0" smtClean="0"/>
              <a:t>do self-dialysis for </a:t>
            </a:r>
            <a:r>
              <a:rPr lang="en-US" dirty="0"/>
              <a:t>at-home treatments, and your doctor approves. Training sessions will occur at the same time you get dialysis treatment. The training must be conducted by a dialysis facility that has been certified by Medicare to provide home dialysis </a:t>
            </a:r>
            <a:r>
              <a:rPr lang="en-US" dirty="0" smtClean="0"/>
              <a:t>training. It generally takes </a:t>
            </a:r>
            <a:r>
              <a:rPr lang="en-US" dirty="0"/>
              <a:t>3 to 8 </a:t>
            </a:r>
            <a:r>
              <a:rPr lang="en-US" dirty="0" smtClean="0"/>
              <a:t>weeks to prepare the patient for home dialysis.</a:t>
            </a:r>
            <a:r>
              <a:rPr lang="en-US" dirty="0"/>
              <a:t> </a:t>
            </a:r>
            <a:r>
              <a:rPr lang="en-US" dirty="0" smtClean="0"/>
              <a:t>Certain </a:t>
            </a:r>
            <a:r>
              <a:rPr lang="en-US" dirty="0"/>
              <a:t>home support </a:t>
            </a:r>
            <a:r>
              <a:rPr lang="en-US" dirty="0" smtClean="0"/>
              <a:t>services may be covered, including visits </a:t>
            </a:r>
            <a:r>
              <a:rPr lang="en-US" dirty="0"/>
              <a:t>by trained technicians to help during </a:t>
            </a:r>
            <a:r>
              <a:rPr lang="en-US" dirty="0" smtClean="0"/>
              <a:t>emergencies, </a:t>
            </a:r>
            <a:r>
              <a:rPr lang="en-US" dirty="0"/>
              <a:t>and to check your dialysis equipment and water </a:t>
            </a:r>
            <a:r>
              <a:rPr lang="en-US" dirty="0" smtClean="0"/>
              <a:t>supply.</a:t>
            </a:r>
          </a:p>
          <a:p>
            <a:pPr marL="0" lvl="1" indent="0" defTabSz="897899">
              <a:spcBef>
                <a:spcPts val="613"/>
              </a:spcBef>
              <a:buNone/>
              <a:defRPr/>
            </a:pPr>
            <a:r>
              <a:rPr lang="en-US" dirty="0" smtClean="0"/>
              <a:t>Medicare may also cover certain home dialysis equipment and supplies, including alcohol wipes, the dialysis machine and chair, sterile drapes, rubber gloves, and scissors for as long as you need dialysis at home.</a:t>
            </a:r>
          </a:p>
          <a:p>
            <a:pPr>
              <a:spcBef>
                <a:spcPts val="613"/>
              </a:spcBef>
            </a:pPr>
            <a:r>
              <a:rPr lang="en-US" dirty="0"/>
              <a:t>Medicare coverage can start as early as the first month of </a:t>
            </a:r>
            <a:r>
              <a:rPr lang="en-US" dirty="0" smtClean="0"/>
              <a:t>dialysis, </a:t>
            </a:r>
            <a:r>
              <a:rPr lang="en-US" dirty="0"/>
              <a:t>if you meet all of the following conditions:</a:t>
            </a:r>
          </a:p>
          <a:p>
            <a:pPr marL="189850" lvl="2" indent="-177984">
              <a:spcBef>
                <a:spcPts val="613"/>
              </a:spcBef>
              <a:buFont typeface="Wingdings" pitchFamily="2" charset="2"/>
              <a:buChar char="§"/>
            </a:pPr>
            <a:r>
              <a:rPr lang="en-US" dirty="0"/>
              <a:t>You take part in a home dialysis training program offered by a Medicare-approved training facility to teach you how to give yourself dialysis treatments at </a:t>
            </a:r>
            <a:r>
              <a:rPr lang="en-US" dirty="0" smtClean="0"/>
              <a:t>home</a:t>
            </a:r>
            <a:endParaRPr lang="en-US" dirty="0"/>
          </a:p>
          <a:p>
            <a:pPr marL="189850" lvl="2" indent="-177984">
              <a:spcBef>
                <a:spcPts val="613"/>
              </a:spcBef>
              <a:buFont typeface="Wingdings" pitchFamily="2" charset="2"/>
              <a:buChar char="§"/>
            </a:pPr>
            <a:r>
              <a:rPr lang="en-US" dirty="0"/>
              <a:t>Your doctor expects you to finish </a:t>
            </a:r>
            <a:r>
              <a:rPr lang="en-US" dirty="0" smtClean="0"/>
              <a:t>training, </a:t>
            </a:r>
            <a:r>
              <a:rPr lang="en-US" dirty="0"/>
              <a:t>and be able to do your own dialysis </a:t>
            </a:r>
            <a:r>
              <a:rPr lang="en-US" dirty="0" smtClean="0"/>
              <a:t>treatments</a:t>
            </a:r>
            <a:endParaRPr lang="en-US" dirty="0"/>
          </a:p>
          <a:p>
            <a:pPr>
              <a:spcBef>
                <a:spcPts val="613"/>
              </a:spcBef>
            </a:pPr>
            <a:r>
              <a:rPr lang="en-US" b="1" dirty="0"/>
              <a:t>Important:</a:t>
            </a:r>
            <a:r>
              <a:rPr lang="en-US" dirty="0"/>
              <a:t> Medicare won’t cover surgery or other services needed to prepare for dialysis (such as surgery for a blood access [fistula]) before Medicare coverage begins. However, if you complete home dialysis training, your Medicare coverage will start the month you begin regular dialysis, and these services could be covered.</a:t>
            </a:r>
          </a:p>
          <a:p>
            <a:pPr marL="0" lvl="1" indent="0">
              <a:spcBef>
                <a:spcPts val="623"/>
              </a:spcBef>
              <a:buNone/>
            </a:pPr>
            <a:endParaRPr lang="en-US" dirty="0">
              <a:solidFill>
                <a:srgbClr val="FF0000"/>
              </a:solidFill>
            </a:endParaRPr>
          </a:p>
          <a:p>
            <a:pPr marL="0" lvl="1" indent="0">
              <a:spcBef>
                <a:spcPts val="623"/>
              </a:spcBef>
              <a:buNone/>
            </a:pPr>
            <a:endParaRPr lang="en-US" dirty="0" smtClean="0">
              <a:solidFill>
                <a:srgbClr val="FF0000"/>
              </a:solidFill>
            </a:endParaRPr>
          </a:p>
          <a:p>
            <a:pPr>
              <a:spcBef>
                <a:spcPts val="623"/>
              </a:spcBef>
            </a:pPr>
            <a:endParaRPr lang="en-US" dirty="0"/>
          </a:p>
        </p:txBody>
      </p:sp>
    </p:spTree>
    <p:extLst>
      <p:ext uri="{BB962C8B-B14F-4D97-AF65-F5344CB8AC3E}">
        <p14:creationId xmlns:p14="http://schemas.microsoft.com/office/powerpoint/2010/main" val="61088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58371" name="Rectangle 3"/>
          <p:cNvSpPr>
            <a:spLocks noGrp="1" noChangeArrowheads="1"/>
          </p:cNvSpPr>
          <p:nvPr>
            <p:ph type="body" idx="1"/>
          </p:nvPr>
        </p:nvSpPr>
        <p:spPr bwMode="auto">
          <a:xfrm>
            <a:off x="775760" y="4491747"/>
            <a:ext cx="5611498" cy="4252165"/>
          </a:xfrm>
        </p:spPr>
        <p:txBody>
          <a:bodyPr wrap="square" numCol="1" anchor="t" anchorCtr="0" compatLnSpc="1">
            <a:prstTxWarp prst="textNoShape">
              <a:avLst/>
            </a:prstTxWarp>
          </a:bodyPr>
          <a:lstStyle/>
          <a:p>
            <a:pPr>
              <a:spcBef>
                <a:spcPts val="623"/>
              </a:spcBef>
              <a:defRPr/>
            </a:pPr>
            <a:r>
              <a:rPr lang="en-US" dirty="0" smtClean="0">
                <a:solidFill>
                  <a:srgbClr val="231F20"/>
                </a:solidFill>
              </a:rPr>
              <a:t>It’s also important to understand what </a:t>
            </a:r>
            <a:r>
              <a:rPr lang="en-US" dirty="0" smtClean="0"/>
              <a:t>Medicare doesn’t</a:t>
            </a:r>
            <a:r>
              <a:rPr lang="en-US" b="1" dirty="0" smtClean="0"/>
              <a:t> </a:t>
            </a:r>
            <a:r>
              <a:rPr lang="en-US" dirty="0" smtClean="0">
                <a:solidFill>
                  <a:srgbClr val="231F20"/>
                </a:solidFill>
              </a:rPr>
              <a:t>pay</a:t>
            </a:r>
            <a:r>
              <a:rPr lang="en-US" b="1" dirty="0" smtClean="0">
                <a:solidFill>
                  <a:srgbClr val="231F20"/>
                </a:solidFill>
              </a:rPr>
              <a:t> </a:t>
            </a:r>
            <a:r>
              <a:rPr lang="en-US" dirty="0" smtClean="0">
                <a:solidFill>
                  <a:srgbClr val="231F20"/>
                </a:solidFill>
              </a:rPr>
              <a:t>for. The following </a:t>
            </a:r>
            <a:r>
              <a:rPr lang="en-US" b="1" dirty="0" smtClean="0">
                <a:solidFill>
                  <a:srgbClr val="231F20"/>
                </a:solidFill>
              </a:rPr>
              <a:t>aren’t</a:t>
            </a:r>
            <a:r>
              <a:rPr lang="en-US" dirty="0" smtClean="0">
                <a:solidFill>
                  <a:srgbClr val="231F20"/>
                </a:solidFill>
              </a:rPr>
              <a:t> paid for by Medicare Part B:</a:t>
            </a:r>
          </a:p>
          <a:p>
            <a:pPr marL="168305" lvl="2" indent="-168305">
              <a:spcBef>
                <a:spcPts val="623"/>
              </a:spcBef>
              <a:buFont typeface="Wingdings" pitchFamily="2" charset="2"/>
              <a:buChar char="§"/>
              <a:defRPr/>
            </a:pPr>
            <a:r>
              <a:rPr lang="en-US" dirty="0">
                <a:solidFill>
                  <a:srgbClr val="231F20"/>
                </a:solidFill>
              </a:rPr>
              <a:t>Paid dialysis aides to help with home dialysis</a:t>
            </a:r>
          </a:p>
          <a:p>
            <a:pPr marL="168305" lvl="2" indent="-168305">
              <a:spcBef>
                <a:spcPts val="623"/>
              </a:spcBef>
              <a:buFont typeface="Wingdings" pitchFamily="2" charset="2"/>
              <a:buChar char="§"/>
              <a:defRPr/>
            </a:pPr>
            <a:r>
              <a:rPr lang="en-US" dirty="0">
                <a:solidFill>
                  <a:srgbClr val="231F20"/>
                </a:solidFill>
              </a:rPr>
              <a:t>Any lost </a:t>
            </a:r>
            <a:r>
              <a:rPr lang="en-US" dirty="0" smtClean="0">
                <a:solidFill>
                  <a:srgbClr val="231F20"/>
                </a:solidFill>
              </a:rPr>
              <a:t>income to </a:t>
            </a:r>
            <a:r>
              <a:rPr lang="en-US" dirty="0">
                <a:solidFill>
                  <a:srgbClr val="231F20"/>
                </a:solidFill>
              </a:rPr>
              <a:t>you </a:t>
            </a:r>
            <a:r>
              <a:rPr lang="en-US" dirty="0" smtClean="0">
                <a:solidFill>
                  <a:srgbClr val="231F20"/>
                </a:solidFill>
              </a:rPr>
              <a:t>or </a:t>
            </a:r>
            <a:r>
              <a:rPr lang="en-US" dirty="0">
                <a:solidFill>
                  <a:srgbClr val="231F20"/>
                </a:solidFill>
              </a:rPr>
              <a:t>the person who may be helping you during </a:t>
            </a:r>
            <a:r>
              <a:rPr lang="en-US" dirty="0" smtClean="0">
                <a:solidFill>
                  <a:srgbClr val="231F20"/>
                </a:solidFill>
              </a:rPr>
              <a:t>home-dialysis </a:t>
            </a:r>
            <a:r>
              <a:rPr lang="en-US" dirty="0">
                <a:solidFill>
                  <a:srgbClr val="231F20"/>
                </a:solidFill>
              </a:rPr>
              <a:t>training</a:t>
            </a:r>
          </a:p>
          <a:p>
            <a:pPr marL="168305" lvl="2" indent="-168305">
              <a:spcBef>
                <a:spcPts val="623"/>
              </a:spcBef>
              <a:buFont typeface="Wingdings" pitchFamily="2" charset="2"/>
              <a:buChar char="§"/>
              <a:defRPr/>
            </a:pPr>
            <a:r>
              <a:rPr lang="en-US" dirty="0">
                <a:solidFill>
                  <a:srgbClr val="231F20"/>
                </a:solidFill>
              </a:rPr>
              <a:t>A place to stay during your treatment</a:t>
            </a:r>
          </a:p>
          <a:p>
            <a:pPr marL="168305" lvl="2" indent="-168305">
              <a:spcBef>
                <a:spcPts val="623"/>
              </a:spcBef>
              <a:buFont typeface="Wingdings" pitchFamily="2" charset="2"/>
              <a:buChar char="§"/>
              <a:defRPr/>
            </a:pPr>
            <a:r>
              <a:rPr lang="en-US" dirty="0">
                <a:solidFill>
                  <a:srgbClr val="231F20"/>
                </a:solidFill>
              </a:rPr>
              <a:t>Blood or packed red blood cells used for home dialysis unless part of a doctor’s service or needed to prime the dialysis equipment</a:t>
            </a:r>
          </a:p>
          <a:p>
            <a:pPr marL="168305" lvl="2" indent="-168305">
              <a:spcBef>
                <a:spcPts val="623"/>
              </a:spcBef>
              <a:buFont typeface="Wingdings" pitchFamily="2" charset="2"/>
              <a:buChar char="§"/>
              <a:defRPr/>
            </a:pPr>
            <a:r>
              <a:rPr lang="en-US" dirty="0" smtClean="0">
                <a:solidFill>
                  <a:srgbClr val="231F20"/>
                </a:solidFill>
              </a:rPr>
              <a:t>Non-treatment-related medicines</a:t>
            </a:r>
          </a:p>
        </p:txBody>
      </p:sp>
    </p:spTree>
    <p:extLst>
      <p:ext uri="{BB962C8B-B14F-4D97-AF65-F5344CB8AC3E}">
        <p14:creationId xmlns:p14="http://schemas.microsoft.com/office/powerpoint/2010/main" val="28214248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58371" name="Rectangle 3"/>
          <p:cNvSpPr>
            <a:spLocks noGrp="1" noChangeArrowheads="1"/>
          </p:cNvSpPr>
          <p:nvPr>
            <p:ph type="body" idx="1"/>
          </p:nvPr>
        </p:nvSpPr>
        <p:spPr bwMode="auto">
          <a:xfrm>
            <a:off x="775760" y="4491747"/>
            <a:ext cx="5611498" cy="4252165"/>
          </a:xfrm>
        </p:spPr>
        <p:txBody>
          <a:bodyPr wrap="square" numCol="1" anchor="t" anchorCtr="0" compatLnSpc="1">
            <a:prstTxWarp prst="textNoShape">
              <a:avLst/>
            </a:prstTxWarp>
            <a:normAutofit/>
          </a:bodyPr>
          <a:lstStyle/>
          <a:p>
            <a:pPr>
              <a:spcAft>
                <a:spcPts val="600"/>
              </a:spcAft>
              <a:defRPr/>
            </a:pPr>
            <a:r>
              <a:rPr lang="en-US" dirty="0" smtClean="0">
                <a:solidFill>
                  <a:srgbClr val="231F20"/>
                </a:solidFill>
              </a:rPr>
              <a:t>In </a:t>
            </a:r>
            <a:r>
              <a:rPr lang="en-US" dirty="0">
                <a:solidFill>
                  <a:srgbClr val="231F20"/>
                </a:solidFill>
              </a:rPr>
              <a:t>some cases, Medicare may cover ambulance transportation when you </a:t>
            </a:r>
            <a:r>
              <a:rPr lang="en-US" dirty="0" smtClean="0">
                <a:solidFill>
                  <a:srgbClr val="231F20"/>
                </a:solidFill>
              </a:rPr>
              <a:t>have ESRD. </a:t>
            </a:r>
            <a:r>
              <a:rPr lang="en-US" dirty="0">
                <a:solidFill>
                  <a:srgbClr val="231F20"/>
                </a:solidFill>
              </a:rPr>
              <a:t>There are multiple factors that contribute to whether or not your ambulance transport is covered for </a:t>
            </a:r>
            <a:r>
              <a:rPr lang="en-US" dirty="0" smtClean="0">
                <a:solidFill>
                  <a:srgbClr val="231F20"/>
                </a:solidFill>
              </a:rPr>
              <a:t>dialysis.</a:t>
            </a:r>
          </a:p>
          <a:p>
            <a:pPr>
              <a:spcAft>
                <a:spcPts val="600"/>
              </a:spcAft>
              <a:defRPr/>
            </a:pPr>
            <a:r>
              <a:rPr lang="en-US" dirty="0" smtClean="0">
                <a:solidFill>
                  <a:srgbClr val="231F20"/>
                </a:solidFill>
              </a:rPr>
              <a:t>For </a:t>
            </a:r>
            <a:r>
              <a:rPr lang="en-US" dirty="0">
                <a:solidFill>
                  <a:srgbClr val="231F20"/>
                </a:solidFill>
              </a:rPr>
              <a:t>non-emergency, scheduled, repetitive ambulance services, the ambulance supplier must get a written order from your doctor before you get the ambulance service. The doctor’s written order must certify that ambulance transportation is medically necessary and must be </a:t>
            </a:r>
            <a:r>
              <a:rPr lang="en-US" dirty="0" smtClean="0">
                <a:solidFill>
                  <a:srgbClr val="231F20"/>
                </a:solidFill>
              </a:rPr>
              <a:t>dated</a:t>
            </a:r>
            <a:r>
              <a:rPr lang="en-US" baseline="0" dirty="0" smtClean="0">
                <a:solidFill>
                  <a:srgbClr val="231F20"/>
                </a:solidFill>
              </a:rPr>
              <a:t> </a:t>
            </a:r>
            <a:r>
              <a:rPr lang="en-US" dirty="0" smtClean="0"/>
              <a:t>no </a:t>
            </a:r>
            <a:r>
              <a:rPr lang="en-US" dirty="0"/>
              <a:t>earlier than 60 days </a:t>
            </a:r>
            <a:r>
              <a:rPr lang="en-US" dirty="0">
                <a:solidFill>
                  <a:srgbClr val="231F20"/>
                </a:solidFill>
              </a:rPr>
              <a:t>before you get the ambulance service. </a:t>
            </a:r>
          </a:p>
          <a:p>
            <a:pPr>
              <a:spcAft>
                <a:spcPts val="600"/>
              </a:spcAft>
            </a:pPr>
            <a:r>
              <a:rPr lang="en-US" dirty="0">
                <a:solidFill>
                  <a:srgbClr val="231F20"/>
                </a:solidFill>
              </a:rPr>
              <a:t>If you’re in a Medicare Advantage Plan </a:t>
            </a:r>
            <a:r>
              <a:rPr lang="en-US" dirty="0"/>
              <a:t>(like a Health Maintenance Organization </a:t>
            </a:r>
            <a:r>
              <a:rPr lang="en-US" dirty="0" smtClean="0"/>
              <a:t>[HMO] </a:t>
            </a:r>
            <a:r>
              <a:rPr lang="en-US" dirty="0"/>
              <a:t>or Preferred Provider Organization </a:t>
            </a:r>
            <a:r>
              <a:rPr lang="en-US" dirty="0" smtClean="0"/>
              <a:t>[PPO]), </a:t>
            </a:r>
            <a:r>
              <a:rPr lang="en-US" dirty="0" smtClean="0">
                <a:solidFill>
                  <a:srgbClr val="231F20"/>
                </a:solidFill>
              </a:rPr>
              <a:t>the </a:t>
            </a:r>
            <a:r>
              <a:rPr lang="en-US" dirty="0">
                <a:solidFill>
                  <a:srgbClr val="231F20"/>
                </a:solidFill>
              </a:rPr>
              <a:t>plan may cover some non-ambulance transportation to dialysis centers and doctors. Read your plan materials, or call the plan for more information.</a:t>
            </a:r>
          </a:p>
          <a:p>
            <a:pPr>
              <a:spcAft>
                <a:spcPts val="600"/>
              </a:spcAft>
              <a:defRPr/>
            </a:pPr>
            <a:r>
              <a:rPr lang="en-US" dirty="0">
                <a:solidFill>
                  <a:srgbClr val="231F20"/>
                </a:solidFill>
              </a:rPr>
              <a:t>For more information about ambulance coverage, visit </a:t>
            </a:r>
            <a:r>
              <a:rPr lang="en-US" dirty="0">
                <a:solidFill>
                  <a:srgbClr val="231F20"/>
                </a:solidFill>
                <a:hlinkClick r:id="rId3"/>
              </a:rPr>
              <a:t>Medicare.gov/publications</a:t>
            </a:r>
            <a:r>
              <a:rPr lang="en-US" dirty="0">
                <a:solidFill>
                  <a:srgbClr val="231F20"/>
                </a:solidFill>
              </a:rPr>
              <a:t> to read or print the booklet “Medicare Coverage of Ambulance Services.” You can also call </a:t>
            </a:r>
            <a:r>
              <a:rPr lang="en-US" dirty="0" smtClean="0">
                <a:solidFill>
                  <a:srgbClr val="231F20"/>
                </a:solidFill>
              </a:rPr>
              <a:t>1-800-MEDICARE </a:t>
            </a:r>
            <a:r>
              <a:rPr lang="en-US" dirty="0">
                <a:solidFill>
                  <a:srgbClr val="231F20"/>
                </a:solidFill>
              </a:rPr>
              <a:t>(</a:t>
            </a:r>
            <a:r>
              <a:rPr lang="en-US" dirty="0" smtClean="0">
                <a:solidFill>
                  <a:srgbClr val="231F20"/>
                </a:solidFill>
              </a:rPr>
              <a:t>1-800-633-4227</a:t>
            </a:r>
            <a:r>
              <a:rPr lang="en-US" dirty="0">
                <a:solidFill>
                  <a:srgbClr val="231F20"/>
                </a:solidFill>
              </a:rPr>
              <a:t>). </a:t>
            </a:r>
            <a:r>
              <a:rPr lang="en-US" dirty="0" smtClean="0">
                <a:solidFill>
                  <a:srgbClr val="231F20"/>
                </a:solidFill>
              </a:rPr>
              <a:t>TTY: 1-877-486-2048.</a:t>
            </a:r>
            <a:endParaRPr lang="en-US" dirty="0">
              <a:solidFill>
                <a:srgbClr val="231F20"/>
              </a:solidFill>
            </a:endParaRPr>
          </a:p>
          <a:p>
            <a:pPr>
              <a:spcBef>
                <a:spcPts val="623"/>
              </a:spcBef>
              <a:defRPr/>
            </a:pPr>
            <a:endParaRPr lang="en-US" dirty="0" smtClean="0">
              <a:solidFill>
                <a:srgbClr val="231F20"/>
              </a:solidFill>
            </a:endParaRPr>
          </a:p>
          <a:p>
            <a:pPr>
              <a:spcBef>
                <a:spcPts val="623"/>
              </a:spcBef>
              <a:defRPr/>
            </a:pPr>
            <a:endParaRPr lang="en-US" dirty="0">
              <a:solidFill>
                <a:srgbClr val="231F20"/>
              </a:solidFill>
            </a:endParaRPr>
          </a:p>
          <a:p>
            <a:pPr marL="112577" indent="-112577">
              <a:spcBef>
                <a:spcPts val="623"/>
              </a:spcBef>
              <a:defRPr/>
            </a:pPr>
            <a:endParaRPr lang="en-US" dirty="0" smtClean="0"/>
          </a:p>
        </p:txBody>
      </p:sp>
    </p:spTree>
    <p:extLst>
      <p:ext uri="{BB962C8B-B14F-4D97-AF65-F5344CB8AC3E}">
        <p14:creationId xmlns:p14="http://schemas.microsoft.com/office/powerpoint/2010/main" val="18859025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4060535" y="1"/>
            <a:ext cx="3105658"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0115" name="Rectangle 3"/>
          <p:cNvSpPr>
            <a:spLocks noChangeArrowheads="1"/>
          </p:cNvSpPr>
          <p:nvPr/>
        </p:nvSpPr>
        <p:spPr bwMode="auto">
          <a:xfrm>
            <a:off x="3" y="8979402"/>
            <a:ext cx="3105659" cy="471942"/>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0116" name="Rectangle 4"/>
          <p:cNvSpPr>
            <a:spLocks noChangeArrowheads="1"/>
          </p:cNvSpPr>
          <p:nvPr/>
        </p:nvSpPr>
        <p:spPr bwMode="auto">
          <a:xfrm>
            <a:off x="3" y="1"/>
            <a:ext cx="3105659"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0117" name="Rectangle 5"/>
          <p:cNvSpPr>
            <a:spLocks noChangeArrowheads="1"/>
          </p:cNvSpPr>
          <p:nvPr/>
        </p:nvSpPr>
        <p:spPr bwMode="auto">
          <a:xfrm>
            <a:off x="4060535" y="1"/>
            <a:ext cx="3105658"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0118" name="Rectangle 6"/>
          <p:cNvSpPr>
            <a:spLocks noChangeArrowheads="1"/>
          </p:cNvSpPr>
          <p:nvPr/>
        </p:nvSpPr>
        <p:spPr bwMode="auto">
          <a:xfrm>
            <a:off x="3" y="8979402"/>
            <a:ext cx="3105659" cy="471942"/>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0119" name="Rectangle 7"/>
          <p:cNvSpPr>
            <a:spLocks noChangeArrowheads="1"/>
          </p:cNvSpPr>
          <p:nvPr/>
        </p:nvSpPr>
        <p:spPr bwMode="auto">
          <a:xfrm>
            <a:off x="3" y="1"/>
            <a:ext cx="3105659"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0120" name="Rectangle 8"/>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90121" name="Rectangle 9"/>
          <p:cNvSpPr>
            <a:spLocks noGrp="1" noChangeArrowheads="1"/>
          </p:cNvSpPr>
          <p:nvPr>
            <p:ph type="body" idx="1"/>
          </p:nvPr>
        </p:nvSpPr>
        <p:spPr bwMode="auto">
          <a:xfrm>
            <a:off x="853738" y="4491747"/>
            <a:ext cx="5341322" cy="4252165"/>
          </a:xfrm>
        </p:spPr>
        <p:txBody>
          <a:bodyPr wrap="square" numCol="1" anchor="t" anchorCtr="0" compatLnSpc="1">
            <a:prstTxWarp prst="textNoShape">
              <a:avLst/>
            </a:prstTxWarp>
          </a:bodyPr>
          <a:lstStyle/>
          <a:p>
            <a:pPr>
              <a:spcBef>
                <a:spcPts val="623"/>
              </a:spcBef>
              <a:defRPr/>
            </a:pPr>
            <a:r>
              <a:rPr lang="en-US" dirty="0" smtClean="0"/>
              <a:t>There are Medicare-covered services for transplant patients. Although Medicare covers medically necessary hospitalizations for ESRD patients, those who are undergoing a kidney transplant have special coverage</a:t>
            </a:r>
            <a:r>
              <a:rPr lang="en-US" dirty="0" smtClean="0">
                <a:solidFill>
                  <a:srgbClr val="231F20"/>
                </a:solidFill>
              </a:rPr>
              <a:t> </a:t>
            </a:r>
            <a:r>
              <a:rPr lang="en-US" dirty="0">
                <a:solidFill>
                  <a:srgbClr val="231F20"/>
                </a:solidFill>
              </a:rPr>
              <a:t>as long as their kidney transplant is done in a hospital that’s approved by Medicare to do kidney transplants</a:t>
            </a:r>
            <a:r>
              <a:rPr lang="en-US" dirty="0" smtClean="0">
                <a:solidFill>
                  <a:srgbClr val="231F20"/>
                </a:solidFill>
              </a:rPr>
              <a:t>.</a:t>
            </a:r>
            <a:endParaRPr lang="en-US" dirty="0" smtClean="0"/>
          </a:p>
          <a:p>
            <a:pPr>
              <a:spcBef>
                <a:spcPts val="623"/>
              </a:spcBef>
              <a:defRPr/>
            </a:pPr>
            <a:r>
              <a:rPr lang="en-US" dirty="0" smtClean="0"/>
              <a:t>Medicare Part A covers the following</a:t>
            </a:r>
          </a:p>
          <a:p>
            <a:pPr marL="168305" lvl="1" indent="-168305">
              <a:spcBef>
                <a:spcPts val="623"/>
              </a:spcBef>
              <a:defRPr/>
            </a:pPr>
            <a:r>
              <a:rPr lang="en-US" dirty="0" smtClean="0"/>
              <a:t>Inpatient hospital services for a kidney transplant and/or preparation for a transplant (as long as the hospital is a Medicare-approved transplant center)</a:t>
            </a:r>
          </a:p>
          <a:p>
            <a:pPr marL="168305" lvl="1" indent="-168305" defTabSz="935209">
              <a:spcBef>
                <a:spcPts val="623"/>
              </a:spcBef>
              <a:defRPr/>
            </a:pPr>
            <a:r>
              <a:rPr lang="en-US" dirty="0"/>
              <a:t>Medicare covers both living and </a:t>
            </a:r>
            <a:r>
              <a:rPr lang="en-US" dirty="0" smtClean="0"/>
              <a:t>deceased </a:t>
            </a:r>
            <a:r>
              <a:rPr lang="en-US" dirty="0"/>
              <a:t>donors. </a:t>
            </a:r>
            <a:r>
              <a:rPr lang="en-US" dirty="0" smtClean="0"/>
              <a:t>All medically necessary care related to a donation for a living donor in </a:t>
            </a:r>
            <a:r>
              <a:rPr lang="en-US" dirty="0"/>
              <a:t>the hospital is covered, including any care necessary due to </a:t>
            </a:r>
            <a:r>
              <a:rPr lang="en-US" dirty="0" smtClean="0"/>
              <a:t>complications </a:t>
            </a:r>
          </a:p>
          <a:p>
            <a:pPr marL="168305" lvl="1" indent="-168305" defTabSz="935209">
              <a:spcBef>
                <a:spcPts val="623"/>
              </a:spcBef>
              <a:defRPr/>
            </a:pPr>
            <a:r>
              <a:rPr lang="en-US" dirty="0" smtClean="0"/>
              <a:t>The Organ Procurement and Transplantation </a:t>
            </a:r>
            <a:r>
              <a:rPr lang="en-US" dirty="0"/>
              <a:t>Network </a:t>
            </a:r>
            <a:r>
              <a:rPr lang="en-US" dirty="0" smtClean="0"/>
              <a:t>registry fee,</a:t>
            </a:r>
            <a:r>
              <a:rPr lang="en-US" baseline="0" dirty="0" smtClean="0"/>
              <a:t> which </a:t>
            </a:r>
            <a:r>
              <a:rPr lang="en-US" dirty="0" smtClean="0"/>
              <a:t>aims </a:t>
            </a:r>
            <a:r>
              <a:rPr lang="en-US" dirty="0"/>
              <a:t>to </a:t>
            </a:r>
            <a:r>
              <a:rPr lang="en-US" dirty="0" smtClean="0"/>
              <a:t>provide </a:t>
            </a:r>
            <a:r>
              <a:rPr lang="en-US" dirty="0"/>
              <a:t>living donor transplants for people facing kidney </a:t>
            </a:r>
            <a:r>
              <a:rPr lang="en-US" dirty="0" smtClean="0"/>
              <a:t>failure</a:t>
            </a:r>
          </a:p>
          <a:p>
            <a:pPr marL="168305" lvl="1" indent="-168305">
              <a:spcBef>
                <a:spcPts val="623"/>
              </a:spcBef>
              <a:defRPr/>
            </a:pPr>
            <a:r>
              <a:rPr lang="en-US" dirty="0" smtClean="0"/>
              <a:t>Laboratory tests (</a:t>
            </a:r>
            <a:r>
              <a:rPr lang="en-US" dirty="0">
                <a:solidFill>
                  <a:prstClr val="black"/>
                </a:solidFill>
              </a:rPr>
              <a:t>for you and your potential </a:t>
            </a:r>
            <a:r>
              <a:rPr lang="en-US" dirty="0" smtClean="0">
                <a:solidFill>
                  <a:prstClr val="black"/>
                </a:solidFill>
              </a:rPr>
              <a:t>donor)</a:t>
            </a:r>
          </a:p>
          <a:p>
            <a:pPr marL="168305" lvl="1" indent="-168305">
              <a:spcBef>
                <a:spcPts val="623"/>
              </a:spcBef>
              <a:defRPr/>
            </a:pPr>
            <a:r>
              <a:rPr lang="en-US" dirty="0" smtClean="0"/>
              <a:t>Blood</a:t>
            </a:r>
          </a:p>
          <a:p>
            <a:pPr marL="0" lvl="1" indent="0">
              <a:spcBef>
                <a:spcPts val="623"/>
              </a:spcBef>
              <a:buNone/>
              <a:defRPr/>
            </a:pPr>
            <a:r>
              <a:rPr lang="en-US" b="1" dirty="0" smtClean="0"/>
              <a:t>Resource</a:t>
            </a:r>
            <a:r>
              <a:rPr lang="en-US" dirty="0" smtClean="0"/>
              <a:t>: For more information, visit </a:t>
            </a:r>
            <a:r>
              <a:rPr lang="en-US" u="sng" dirty="0">
                <a:hlinkClick r:id="rId3"/>
              </a:rPr>
              <a:t>Medicare.gov/Pubs/pdf/10128-Medicare-Coverage-ESRD.pdf</a:t>
            </a:r>
            <a:r>
              <a:rPr lang="en-US" dirty="0"/>
              <a:t>.</a:t>
            </a:r>
          </a:p>
          <a:p>
            <a:pPr marL="0" lvl="1" indent="0">
              <a:spcBef>
                <a:spcPts val="623"/>
              </a:spcBef>
              <a:buNone/>
              <a:defRPr/>
            </a:pPr>
            <a:endParaRPr lang="en-US" dirty="0"/>
          </a:p>
        </p:txBody>
      </p:sp>
    </p:spTree>
    <p:extLst>
      <p:ext uri="{BB962C8B-B14F-4D97-AF65-F5344CB8AC3E}">
        <p14:creationId xmlns:p14="http://schemas.microsoft.com/office/powerpoint/2010/main" val="13375098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4060535" y="1"/>
            <a:ext cx="3105658"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1139" name="Rectangle 3"/>
          <p:cNvSpPr>
            <a:spLocks noChangeArrowheads="1"/>
          </p:cNvSpPr>
          <p:nvPr/>
        </p:nvSpPr>
        <p:spPr bwMode="auto">
          <a:xfrm>
            <a:off x="3" y="8979402"/>
            <a:ext cx="3105659" cy="471942"/>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1140" name="Rectangle 4"/>
          <p:cNvSpPr>
            <a:spLocks noChangeArrowheads="1"/>
          </p:cNvSpPr>
          <p:nvPr/>
        </p:nvSpPr>
        <p:spPr bwMode="auto">
          <a:xfrm>
            <a:off x="3" y="1"/>
            <a:ext cx="3105659"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1141" name="Rectangle 5"/>
          <p:cNvSpPr>
            <a:spLocks noChangeArrowheads="1"/>
          </p:cNvSpPr>
          <p:nvPr/>
        </p:nvSpPr>
        <p:spPr bwMode="auto">
          <a:xfrm>
            <a:off x="4060535" y="1"/>
            <a:ext cx="3105658"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1142" name="Rectangle 6"/>
          <p:cNvSpPr>
            <a:spLocks noChangeArrowheads="1"/>
          </p:cNvSpPr>
          <p:nvPr/>
        </p:nvSpPr>
        <p:spPr bwMode="auto">
          <a:xfrm>
            <a:off x="3" y="8979402"/>
            <a:ext cx="3105659" cy="471942"/>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1143" name="Rectangle 7"/>
          <p:cNvSpPr>
            <a:spLocks noChangeArrowheads="1"/>
          </p:cNvSpPr>
          <p:nvPr/>
        </p:nvSpPr>
        <p:spPr bwMode="auto">
          <a:xfrm>
            <a:off x="3" y="1"/>
            <a:ext cx="3105659" cy="470380"/>
          </a:xfrm>
          <a:prstGeom prst="rect">
            <a:avLst/>
          </a:prstGeom>
          <a:noFill/>
          <a:ln w="12700">
            <a:noFill/>
            <a:miter lim="800000"/>
            <a:headEnd/>
            <a:tailEnd/>
          </a:ln>
        </p:spPr>
        <p:txBody>
          <a:bodyPr wrap="none" lIns="88892" tIns="44447" rIns="88892" bIns="44447" anchor="ctr"/>
          <a:lstStyle/>
          <a:p>
            <a:endParaRPr lang="en-US" dirty="0">
              <a:latin typeface="Calibri" pitchFamily="34" charset="0"/>
            </a:endParaRPr>
          </a:p>
        </p:txBody>
      </p:sp>
      <p:sp>
        <p:nvSpPr>
          <p:cNvPr id="91144" name="Rectangle 8"/>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91145" name="Rectangle 9"/>
          <p:cNvSpPr>
            <a:spLocks noGrp="1" noChangeArrowheads="1"/>
          </p:cNvSpPr>
          <p:nvPr>
            <p:ph type="body" idx="1"/>
          </p:nvPr>
        </p:nvSpPr>
        <p:spPr bwMode="auto">
          <a:xfrm>
            <a:off x="775760" y="4491747"/>
            <a:ext cx="5256448" cy="4252165"/>
          </a:xfrm>
          <a:noFill/>
        </p:spPr>
        <p:txBody>
          <a:bodyPr wrap="square" numCol="1" anchor="t" anchorCtr="0" compatLnSpc="1">
            <a:prstTxWarp prst="textNoShape">
              <a:avLst/>
            </a:prstTxWarp>
          </a:bodyPr>
          <a:lstStyle/>
          <a:p>
            <a:pPr>
              <a:spcBef>
                <a:spcPts val="623"/>
              </a:spcBef>
            </a:pPr>
            <a:r>
              <a:rPr lang="en-US" dirty="0" smtClean="0"/>
              <a:t>Medicare Part B transplant</a:t>
            </a:r>
            <a:r>
              <a:rPr lang="en-US" baseline="0" dirty="0" smtClean="0"/>
              <a:t> patient </a:t>
            </a:r>
            <a:r>
              <a:rPr lang="en-US" dirty="0"/>
              <a:t>c</a:t>
            </a:r>
            <a:r>
              <a:rPr lang="en-US" baseline="0" dirty="0" smtClean="0"/>
              <a:t>overage includes the</a:t>
            </a:r>
            <a:r>
              <a:rPr lang="en-US" dirty="0" smtClean="0"/>
              <a:t> </a:t>
            </a:r>
            <a:r>
              <a:rPr lang="en-US" baseline="0" dirty="0" smtClean="0"/>
              <a:t>following:</a:t>
            </a:r>
            <a:endParaRPr lang="en-US" dirty="0" smtClean="0"/>
          </a:p>
          <a:p>
            <a:pPr marL="177927" indent="-177927">
              <a:spcBef>
                <a:spcPts val="623"/>
              </a:spcBef>
              <a:buFont typeface="Wingdings" pitchFamily="2" charset="2"/>
              <a:buChar char="§"/>
            </a:pPr>
            <a:r>
              <a:rPr lang="en-US" dirty="0" smtClean="0"/>
              <a:t>Surgeon’s services for a transplant for both the patient and the donor. The donor doesn’t have to meet a deductible.</a:t>
            </a:r>
          </a:p>
          <a:p>
            <a:pPr marL="177927" indent="-177927">
              <a:spcBef>
                <a:spcPts val="623"/>
              </a:spcBef>
              <a:buFont typeface="Wingdings" pitchFamily="2" charset="2"/>
              <a:buChar char="§"/>
            </a:pPr>
            <a:r>
              <a:rPr lang="en-US" dirty="0"/>
              <a:t>I</a:t>
            </a:r>
            <a:r>
              <a:rPr lang="en-US" dirty="0" smtClean="0"/>
              <a:t>mmunosuppressive drugs for a limited time after you leave the hospital following</a:t>
            </a:r>
            <a:r>
              <a:rPr lang="en-US" baseline="0" dirty="0" smtClean="0"/>
              <a:t> a transplant.</a:t>
            </a:r>
          </a:p>
          <a:p>
            <a:pPr marL="177927" indent="-177927">
              <a:spcBef>
                <a:spcPts val="623"/>
              </a:spcBef>
              <a:buFont typeface="Wingdings" pitchFamily="2" charset="2"/>
              <a:buChar char="§"/>
            </a:pPr>
            <a:r>
              <a:rPr lang="en-US" baseline="0" dirty="0" smtClean="0"/>
              <a:t>Blood.</a:t>
            </a:r>
            <a:endParaRPr lang="en-US" dirty="0"/>
          </a:p>
        </p:txBody>
      </p:sp>
    </p:spTree>
    <p:extLst>
      <p:ext uri="{BB962C8B-B14F-4D97-AF65-F5344CB8AC3E}">
        <p14:creationId xmlns:p14="http://schemas.microsoft.com/office/powerpoint/2010/main" val="33053747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4" y="4491746"/>
            <a:ext cx="5842000" cy="4253103"/>
          </a:xfrm>
        </p:spPr>
        <p:txBody>
          <a:bodyPr>
            <a:normAutofit/>
          </a:bodyPr>
          <a:lstStyle/>
          <a:p>
            <a:pPr indent="-224406">
              <a:spcAft>
                <a:spcPts val="600"/>
              </a:spcAft>
              <a:defRPr/>
            </a:pPr>
            <a:r>
              <a:rPr lang="en-US" dirty="0" smtClean="0">
                <a:cs typeface="Arial" charset="0"/>
              </a:rPr>
              <a:t>Check Your Knowledge—Question 4</a:t>
            </a:r>
          </a:p>
          <a:p>
            <a:pPr indent="-224406" defTabSz="931386">
              <a:spcAft>
                <a:spcPts val="600"/>
              </a:spcAft>
              <a:defRPr/>
            </a:pPr>
            <a:r>
              <a:rPr lang="en-US" dirty="0"/>
              <a:t>Which service is covered by Medicare Part B?</a:t>
            </a:r>
            <a:endParaRPr lang="en-US" dirty="0">
              <a:cs typeface="Arial" charset="0"/>
            </a:endParaRPr>
          </a:p>
          <a:p>
            <a:pPr marL="8439" indent="-232846">
              <a:spcAft>
                <a:spcPts val="600"/>
              </a:spcAft>
              <a:buFontTx/>
              <a:buAutoNum type="alphaLcPeriod"/>
              <a:defRPr/>
            </a:pPr>
            <a:r>
              <a:rPr lang="en-US" dirty="0" smtClean="0"/>
              <a:t>A place to stay during dialysis</a:t>
            </a:r>
            <a:endParaRPr lang="en-US" dirty="0"/>
          </a:p>
          <a:p>
            <a:pPr marL="8439" indent="-232846">
              <a:spcAft>
                <a:spcPts val="600"/>
              </a:spcAft>
              <a:buFontTx/>
              <a:buAutoNum type="alphaLcPeriod"/>
              <a:defRPr/>
            </a:pPr>
            <a:r>
              <a:rPr lang="en-US" dirty="0" smtClean="0"/>
              <a:t>Lost pay</a:t>
            </a:r>
          </a:p>
          <a:p>
            <a:pPr marL="8439" indent="-232846">
              <a:spcAft>
                <a:spcPts val="600"/>
              </a:spcAft>
              <a:buFontTx/>
              <a:buAutoNum type="alphaLcPeriod"/>
              <a:defRPr/>
            </a:pPr>
            <a:r>
              <a:rPr lang="en-US" dirty="0" smtClean="0"/>
              <a:t>Surgeon’s services for a transplant for both the patient and the donor</a:t>
            </a:r>
          </a:p>
          <a:p>
            <a:pPr marL="8439" indent="-232846">
              <a:spcAft>
                <a:spcPts val="600"/>
              </a:spcAft>
              <a:buFontTx/>
              <a:buAutoNum type="alphaLcPeriod"/>
              <a:defRPr/>
            </a:pPr>
            <a:r>
              <a:rPr lang="en-US" dirty="0" smtClean="0"/>
              <a:t>A home health aide for companionship</a:t>
            </a:r>
            <a:endParaRPr lang="en-US" dirty="0">
              <a:cs typeface="Arial" charset="0"/>
            </a:endParaRPr>
          </a:p>
          <a:p>
            <a:pPr defTabSz="931386">
              <a:spcAft>
                <a:spcPts val="600"/>
              </a:spcAft>
              <a:defRPr/>
            </a:pPr>
            <a:r>
              <a:rPr lang="en-US" b="1" dirty="0" smtClean="0"/>
              <a:t>ANSWER: c. </a:t>
            </a:r>
            <a:r>
              <a:rPr lang="en-US" dirty="0" smtClean="0"/>
              <a:t>Surgeon’s services for a transplant for both the patient and the donor</a:t>
            </a:r>
            <a:endParaRPr lang="en-US" dirty="0" smtClean="0">
              <a:cs typeface="Arial" charset="0"/>
            </a:endParaRPr>
          </a:p>
          <a:p>
            <a:pPr>
              <a:spcAft>
                <a:spcPts val="600"/>
              </a:spcAft>
            </a:pPr>
            <a:r>
              <a:rPr lang="en-US" dirty="0" smtClean="0"/>
              <a:t>Medicare Part B transplant</a:t>
            </a:r>
            <a:r>
              <a:rPr lang="en-US" baseline="0" dirty="0" smtClean="0"/>
              <a:t> patient </a:t>
            </a:r>
            <a:r>
              <a:rPr lang="en-US" dirty="0" smtClean="0"/>
              <a:t>c</a:t>
            </a:r>
            <a:r>
              <a:rPr lang="en-US" baseline="0" dirty="0" smtClean="0"/>
              <a:t>overage includes </a:t>
            </a:r>
            <a:r>
              <a:rPr lang="en-US" dirty="0"/>
              <a:t>s</a:t>
            </a:r>
            <a:r>
              <a:rPr lang="en-US" dirty="0" smtClean="0"/>
              <a:t>urgeon’s services for a transplant for both the patient and the donor. The donor doesn’t have to meet a deductible</a:t>
            </a:r>
            <a:r>
              <a:rPr lang="en-US" dirty="0"/>
              <a:t>.</a:t>
            </a:r>
            <a:endParaRPr lang="en-US" dirty="0" smtClean="0"/>
          </a:p>
        </p:txBody>
      </p:sp>
    </p:spTree>
    <p:extLst>
      <p:ext uri="{BB962C8B-B14F-4D97-AF65-F5344CB8AC3E}">
        <p14:creationId xmlns:p14="http://schemas.microsoft.com/office/powerpoint/2010/main" val="37111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516369"/>
            <a:ext cx="5608320" cy="4587039"/>
          </a:xfrm>
        </p:spPr>
        <p:txBody>
          <a:bodyPr/>
          <a:lstStyle/>
          <a:p>
            <a:pPr>
              <a:spcBef>
                <a:spcPts val="613"/>
              </a:spcBef>
              <a:defRPr/>
            </a:pPr>
            <a:r>
              <a:rPr lang="en-US" dirty="0" smtClean="0"/>
              <a:t>This session should help you </a:t>
            </a:r>
          </a:p>
          <a:p>
            <a:pPr marL="175352" indent="-175352">
              <a:spcBef>
                <a:spcPts val="613"/>
              </a:spcBef>
              <a:buFont typeface="Wingdings" panose="05000000000000000000" pitchFamily="2" charset="2"/>
              <a:buChar char="§"/>
              <a:defRPr/>
            </a:pPr>
            <a:r>
              <a:rPr lang="en-US" dirty="0"/>
              <a:t>Define </a:t>
            </a:r>
            <a:r>
              <a:rPr lang="en-US" dirty="0" smtClean="0"/>
              <a:t>End-Stage Renal</a:t>
            </a:r>
            <a:r>
              <a:rPr lang="en-US" baseline="0" dirty="0" smtClean="0"/>
              <a:t> Disease </a:t>
            </a:r>
            <a:r>
              <a:rPr lang="en-US" dirty="0" smtClean="0"/>
              <a:t>(ESRD)</a:t>
            </a:r>
            <a:endParaRPr lang="en-US" dirty="0"/>
          </a:p>
          <a:p>
            <a:pPr marL="175352" indent="-175352">
              <a:spcBef>
                <a:spcPts val="613"/>
              </a:spcBef>
              <a:buFont typeface="Wingdings" panose="05000000000000000000" pitchFamily="2" charset="2"/>
              <a:buChar char="§"/>
              <a:defRPr/>
            </a:pPr>
            <a:r>
              <a:rPr lang="en-US" dirty="0"/>
              <a:t>Explain Medicare eligibility and enrollment rules</a:t>
            </a:r>
          </a:p>
          <a:p>
            <a:pPr marL="175352" indent="-175352">
              <a:spcBef>
                <a:spcPts val="613"/>
              </a:spcBef>
              <a:buFont typeface="Wingdings" panose="05000000000000000000" pitchFamily="2" charset="2"/>
              <a:buChar char="§"/>
              <a:defRPr/>
            </a:pPr>
            <a:r>
              <a:rPr lang="en-US" dirty="0"/>
              <a:t>Determine what’s covered under Medicare</a:t>
            </a:r>
          </a:p>
          <a:p>
            <a:pPr marL="175352" indent="-175352">
              <a:spcBef>
                <a:spcPts val="613"/>
              </a:spcBef>
              <a:buFont typeface="Wingdings" panose="05000000000000000000" pitchFamily="2" charset="2"/>
              <a:buChar char="§"/>
              <a:defRPr/>
            </a:pPr>
            <a:r>
              <a:rPr lang="en-US" dirty="0"/>
              <a:t>Identify health plan options for people with </a:t>
            </a:r>
            <a:r>
              <a:rPr lang="en-US" dirty="0" smtClean="0"/>
              <a:t>ESRD</a:t>
            </a:r>
          </a:p>
          <a:p>
            <a:pPr defTabSz="931386">
              <a:spcBef>
                <a:spcPts val="613"/>
              </a:spcBef>
              <a:defRPr/>
            </a:pPr>
            <a:r>
              <a:rPr lang="en-US" b="1" dirty="0" smtClean="0"/>
              <a:t>NOTE</a:t>
            </a:r>
            <a:r>
              <a:rPr lang="en-US" b="1" dirty="0"/>
              <a:t>: </a:t>
            </a:r>
            <a:r>
              <a:rPr lang="en-US" dirty="0"/>
              <a:t>From this point on we will use the acronym ESRD when discussing End-Stage Renal Disease</a:t>
            </a:r>
            <a:r>
              <a:rPr lang="en-US" dirty="0" smtClean="0"/>
              <a:t>.</a:t>
            </a:r>
          </a:p>
        </p:txBody>
      </p:sp>
    </p:spTree>
    <p:extLst>
      <p:ext uri="{BB962C8B-B14F-4D97-AF65-F5344CB8AC3E}">
        <p14:creationId xmlns:p14="http://schemas.microsoft.com/office/powerpoint/2010/main" val="2246090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74750" y="690563"/>
            <a:ext cx="4725988" cy="3544887"/>
          </a:xfrm>
          <a:noFill/>
          <a:ln>
            <a:solidFill>
              <a:srgbClr val="000000"/>
            </a:solidFill>
            <a:miter lim="800000"/>
            <a:headEnd/>
            <a:tailEnd/>
          </a:ln>
        </p:spPr>
      </p:sp>
      <p:sp>
        <p:nvSpPr>
          <p:cNvPr id="84995" name="Notes Placeholder 2"/>
          <p:cNvSpPr>
            <a:spLocks noGrp="1"/>
          </p:cNvSpPr>
          <p:nvPr>
            <p:ph type="body" idx="1"/>
          </p:nvPr>
        </p:nvSpPr>
        <p:spPr>
          <a:xfrm>
            <a:off x="775760" y="4491743"/>
            <a:ext cx="5374640" cy="4658472"/>
          </a:xfrm>
          <a:ln/>
        </p:spPr>
        <p:txBody>
          <a:bodyPr>
            <a:normAutofit/>
          </a:bodyPr>
          <a:lstStyle/>
          <a:p>
            <a:pPr>
              <a:spcBef>
                <a:spcPts val="623"/>
              </a:spcBef>
              <a:defRPr/>
            </a:pPr>
            <a:r>
              <a:rPr lang="en-US" dirty="0"/>
              <a:t>Lesson </a:t>
            </a:r>
            <a:r>
              <a:rPr lang="en-US" dirty="0" smtClean="0"/>
              <a:t>4 </a:t>
            </a:r>
            <a:r>
              <a:rPr lang="en-US" dirty="0"/>
              <a:t>explains the </a:t>
            </a:r>
            <a:r>
              <a:rPr lang="en-US" dirty="0" smtClean="0"/>
              <a:t>following coverage options for people with ESRD:</a:t>
            </a:r>
            <a:endParaRPr lang="en-US" dirty="0"/>
          </a:p>
          <a:p>
            <a:pPr marL="168305" indent="-168305">
              <a:spcBef>
                <a:spcPts val="623"/>
              </a:spcBef>
              <a:buFont typeface="Wingdings" pitchFamily="2" charset="2"/>
              <a:buChar char="§"/>
              <a:defRPr/>
            </a:pPr>
            <a:r>
              <a:rPr lang="en-US" dirty="0" smtClean="0"/>
              <a:t>Medicare </a:t>
            </a:r>
            <a:r>
              <a:rPr lang="en-US" dirty="0"/>
              <a:t>Supplement </a:t>
            </a:r>
            <a:r>
              <a:rPr lang="en-US" dirty="0" smtClean="0"/>
              <a:t>Insurance (Medigap) policies </a:t>
            </a:r>
            <a:endParaRPr lang="en-US" dirty="0"/>
          </a:p>
          <a:p>
            <a:pPr marL="168305" indent="-168305">
              <a:spcBef>
                <a:spcPts val="623"/>
              </a:spcBef>
              <a:buFont typeface="Wingdings" pitchFamily="2" charset="2"/>
              <a:buChar char="§"/>
              <a:defRPr/>
            </a:pPr>
            <a:r>
              <a:rPr lang="en-US" dirty="0"/>
              <a:t>Medicare Advantage Plans, including </a:t>
            </a:r>
            <a:r>
              <a:rPr lang="en-US" dirty="0" smtClean="0"/>
              <a:t>Special </a:t>
            </a:r>
            <a:r>
              <a:rPr lang="en-US" dirty="0"/>
              <a:t>Needs </a:t>
            </a:r>
            <a:r>
              <a:rPr lang="en-US" dirty="0" smtClean="0"/>
              <a:t>Plans</a:t>
            </a:r>
          </a:p>
          <a:p>
            <a:pPr marL="168305" indent="-168305">
              <a:spcBef>
                <a:spcPts val="623"/>
              </a:spcBef>
              <a:buFont typeface="Wingdings" pitchFamily="2" charset="2"/>
              <a:buChar char="§"/>
              <a:defRPr/>
            </a:pPr>
            <a:r>
              <a:rPr lang="en-US" dirty="0" smtClean="0"/>
              <a:t>Medicare </a:t>
            </a:r>
            <a:r>
              <a:rPr lang="en-US" dirty="0"/>
              <a:t>Prescription Drug Plans</a:t>
            </a:r>
          </a:p>
          <a:p>
            <a:pPr marL="168305" indent="-168305">
              <a:spcBef>
                <a:spcPts val="613"/>
              </a:spcBef>
              <a:buFont typeface="Wingdings" pitchFamily="2" charset="2"/>
              <a:buChar char="§"/>
              <a:defRPr/>
            </a:pPr>
            <a:r>
              <a:rPr lang="en-US" dirty="0"/>
              <a:t>Medicare, </a:t>
            </a:r>
            <a:r>
              <a:rPr lang="en-US" dirty="0" smtClean="0"/>
              <a:t>the Health Insurance Marketplace,</a:t>
            </a:r>
            <a:r>
              <a:rPr lang="en-US" baseline="0" dirty="0" smtClean="0"/>
              <a:t> and </a:t>
            </a:r>
            <a:r>
              <a:rPr lang="en-US" dirty="0" smtClean="0"/>
              <a:t>ESRD</a:t>
            </a:r>
            <a:endParaRPr lang="en-US" sz="3200" dirty="0">
              <a:solidFill>
                <a:prstClr val="black"/>
              </a:solidFill>
            </a:endParaRPr>
          </a:p>
          <a:p>
            <a:pPr>
              <a:spcBef>
                <a:spcPts val="590"/>
              </a:spcBef>
              <a:spcAft>
                <a:spcPts val="589"/>
              </a:spcAft>
              <a:defRPr/>
            </a:pPr>
            <a:endParaRPr lang="en-US" dirty="0">
              <a:latin typeface="Arial" pitchFamily="34" charset="0"/>
            </a:endParaRPr>
          </a:p>
        </p:txBody>
      </p:sp>
    </p:spTree>
    <p:extLst>
      <p:ext uri="{BB962C8B-B14F-4D97-AF65-F5344CB8AC3E}">
        <p14:creationId xmlns:p14="http://schemas.microsoft.com/office/powerpoint/2010/main" val="2196176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174750" y="690563"/>
            <a:ext cx="4725988" cy="3544887"/>
          </a:xfrm>
          <a:noFill/>
          <a:ln>
            <a:solidFill>
              <a:srgbClr val="000000"/>
            </a:solidFill>
            <a:miter lim="800000"/>
            <a:headEnd/>
            <a:tailEnd/>
          </a:ln>
        </p:spPr>
      </p:sp>
      <p:sp>
        <p:nvSpPr>
          <p:cNvPr id="84995" name="Notes Placeholder 2"/>
          <p:cNvSpPr>
            <a:spLocks noGrp="1"/>
          </p:cNvSpPr>
          <p:nvPr>
            <p:ph type="body" idx="1"/>
          </p:nvPr>
        </p:nvSpPr>
        <p:spPr>
          <a:xfrm>
            <a:off x="340360" y="4413769"/>
            <a:ext cx="6449060" cy="4718805"/>
          </a:xfrm>
          <a:ln/>
        </p:spPr>
        <p:txBody>
          <a:bodyPr>
            <a:noAutofit/>
          </a:bodyPr>
          <a:lstStyle/>
          <a:p>
            <a:pPr>
              <a:lnSpc>
                <a:spcPct val="110000"/>
              </a:lnSpc>
              <a:spcBef>
                <a:spcPts val="416"/>
              </a:spcBef>
              <a:defRPr/>
            </a:pPr>
            <a:r>
              <a:rPr lang="en-US" sz="1100" dirty="0"/>
              <a:t>A Medicare Supplement Insurance (Medigap) policy is health insurance sold by private insurance companies to help fill “gaps” (like deductibles and coinsurance) in Original Medicare coverage. Federal law doesn’t require insurance companies to sell Medigap policies to people under 65; however, the following states do require Medigap insurance companies sell to people under 65:</a:t>
            </a:r>
          </a:p>
          <a:p>
            <a:pPr marL="174636" lvl="1" indent="-174636">
              <a:lnSpc>
                <a:spcPct val="110000"/>
              </a:lnSpc>
              <a:spcBef>
                <a:spcPts val="416"/>
              </a:spcBef>
              <a:defRPr/>
            </a:pPr>
            <a:r>
              <a:rPr lang="en-US" sz="1100" dirty="0"/>
              <a:t>Colorado, Connecticut, Florida, Georgia, Hawaii, Illinois, Kansas, Louisiana, Maine, Maryland, Michigan, Minnesota, Mississippi, Missouri, New Hampshire, New Jersey, New Mexico, New York, North Carolina, Oklahoma, Oregon, Pennsylvania, South Dakota, Tennessee, Texas, and Wisconsin</a:t>
            </a:r>
          </a:p>
          <a:p>
            <a:pPr marL="308494" lvl="2" indent="-129895">
              <a:lnSpc>
                <a:spcPct val="110000"/>
              </a:lnSpc>
              <a:spcBef>
                <a:spcPts val="416"/>
              </a:spcBef>
              <a:defRPr/>
            </a:pPr>
            <a:r>
              <a:rPr lang="en-US" sz="1100" dirty="0"/>
              <a:t>Medigap isn’t available to people with ESRD under 65 in California, Massachusetts, and Vermont</a:t>
            </a:r>
          </a:p>
          <a:p>
            <a:pPr marL="308494" lvl="2" indent="-129895">
              <a:lnSpc>
                <a:spcPct val="110000"/>
              </a:lnSpc>
              <a:spcBef>
                <a:spcPts val="416"/>
              </a:spcBef>
              <a:defRPr/>
            </a:pPr>
            <a:r>
              <a:rPr lang="en-US" sz="1100" dirty="0"/>
              <a:t>In Delaware, Medigap is only available to people under 65 if they have ESRD</a:t>
            </a:r>
          </a:p>
          <a:p>
            <a:pPr marL="187044" indent="-187044">
              <a:lnSpc>
                <a:spcPct val="110000"/>
              </a:lnSpc>
              <a:spcBef>
                <a:spcPts val="416"/>
              </a:spcBef>
              <a:defRPr/>
            </a:pPr>
            <a:r>
              <a:rPr lang="en-US" sz="1100" dirty="0"/>
              <a:t>Even if your state isn’t on the list above, here are some things you need to know:</a:t>
            </a:r>
          </a:p>
          <a:p>
            <a:pPr marL="187044" lvl="1" indent="-187044">
              <a:lnSpc>
                <a:spcPct val="110000"/>
              </a:lnSpc>
              <a:spcBef>
                <a:spcPts val="611"/>
              </a:spcBef>
              <a:defRPr/>
            </a:pPr>
            <a:r>
              <a:rPr lang="en-US" sz="1100" dirty="0"/>
              <a:t>Some insurance companies may voluntarily sell Medigap policies to some people under 65</a:t>
            </a:r>
          </a:p>
          <a:p>
            <a:pPr marL="187044" lvl="1" indent="-187044">
              <a:lnSpc>
                <a:spcPct val="110000"/>
              </a:lnSpc>
              <a:spcBef>
                <a:spcPts val="416"/>
              </a:spcBef>
              <a:defRPr/>
            </a:pPr>
            <a:r>
              <a:rPr lang="en-US" sz="1100" dirty="0"/>
              <a:t>Some states require that people under 65 who are buying a Medigap policy be given the best price available</a:t>
            </a:r>
          </a:p>
          <a:p>
            <a:pPr marL="187044" lvl="1" indent="-187044">
              <a:lnSpc>
                <a:spcPct val="110000"/>
              </a:lnSpc>
              <a:spcBef>
                <a:spcPts val="416"/>
              </a:spcBef>
              <a:defRPr/>
            </a:pPr>
            <a:r>
              <a:rPr lang="en-US" sz="1100" dirty="0"/>
              <a:t>Generally, Medigap policies sold to people under 65 may cost more than policies sold to people over 65</a:t>
            </a:r>
          </a:p>
          <a:p>
            <a:pPr>
              <a:lnSpc>
                <a:spcPct val="110000"/>
              </a:lnSpc>
              <a:spcBef>
                <a:spcPts val="416"/>
              </a:spcBef>
              <a:defRPr/>
            </a:pPr>
            <a:r>
              <a:rPr lang="en-US" sz="1100" dirty="0"/>
              <a:t>If you live in a state that has a Medigap Open Enrollment Period for people under 65 (everyone still gets another Medigap Open Enrollment Period when they reach 65), you’ll be able to buy </a:t>
            </a:r>
            <a:r>
              <a:rPr lang="en-US" sz="1100" b="1" dirty="0"/>
              <a:t>any</a:t>
            </a:r>
            <a:r>
              <a:rPr lang="en-US" sz="1100" dirty="0"/>
              <a:t> Medigap policy sold in your state, if available.</a:t>
            </a:r>
          </a:p>
          <a:p>
            <a:pPr>
              <a:lnSpc>
                <a:spcPct val="110000"/>
              </a:lnSpc>
              <a:spcBef>
                <a:spcPts val="416"/>
              </a:spcBef>
              <a:defRPr/>
            </a:pPr>
            <a:r>
              <a:rPr lang="en-US" sz="1100" dirty="0"/>
              <a:t>Insurance companies selling Medigap policies are required to report data to the National Association of Insurance Commissioners, the U.S. standard-setting and regulatory support organization created and governed by the chief insurance regulators from the 50 states, the District of Columbia, and five U.S. territories. </a:t>
            </a:r>
          </a:p>
        </p:txBody>
      </p:sp>
    </p:spTree>
    <p:extLst>
      <p:ext uri="{BB962C8B-B14F-4D97-AF65-F5344CB8AC3E}">
        <p14:creationId xmlns:p14="http://schemas.microsoft.com/office/powerpoint/2010/main" val="8035047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93187" name="Rectangle 3"/>
          <p:cNvSpPr>
            <a:spLocks noGrp="1" noChangeArrowheads="1"/>
          </p:cNvSpPr>
          <p:nvPr>
            <p:ph type="body" idx="1"/>
          </p:nvPr>
        </p:nvSpPr>
        <p:spPr bwMode="auto">
          <a:xfrm>
            <a:off x="619791" y="4331865"/>
            <a:ext cx="6004585" cy="4725670"/>
          </a:xfrm>
          <a:noFill/>
        </p:spPr>
        <p:txBody>
          <a:bodyPr wrap="square" numCol="1" anchor="t" anchorCtr="0" compatLnSpc="1">
            <a:prstTxWarp prst="textNoShape">
              <a:avLst/>
            </a:prstTxWarp>
            <a:noAutofit/>
          </a:bodyPr>
          <a:lstStyle/>
          <a:p>
            <a:pPr>
              <a:spcAft>
                <a:spcPts val="600"/>
              </a:spcAft>
            </a:pPr>
            <a:r>
              <a:rPr lang="en-US" dirty="0" smtClean="0"/>
              <a:t>Medicare Advantage (MA) Plans are generally </a:t>
            </a:r>
            <a:r>
              <a:rPr lang="en-US" b="1" dirty="0" smtClean="0"/>
              <a:t>not</a:t>
            </a:r>
            <a:r>
              <a:rPr lang="en-US" dirty="0" smtClean="0"/>
              <a:t> available to people with ESRD. For most people with ESRD, Original Medicare is usually the only option.</a:t>
            </a:r>
          </a:p>
          <a:p>
            <a:pPr>
              <a:spcAft>
                <a:spcPts val="600"/>
              </a:spcAft>
            </a:pPr>
            <a:r>
              <a:rPr lang="en-US" dirty="0" smtClean="0"/>
              <a:t>You may be able to join an MA Plan if you’re already getting your health benefits (for example, from an </a:t>
            </a:r>
            <a:r>
              <a:rPr lang="en-US" dirty="0"/>
              <a:t>employer group health plan [</a:t>
            </a:r>
            <a:r>
              <a:rPr lang="en-US" dirty="0" smtClean="0"/>
              <a:t>EGHP]) through the same organization that offers an MA Plan. While you’re in an MA Plan, the plan will be the primary provider of your health care coverage. You must use your MA Plan’s identification card instead of your red, white, and blue Medicare card when you see your doctor or get other kinds of health care services. In most MA Plans, you usually get all your Medicare-covered health care through the plan, and the plan may offer extra benefits. You may have to see doctors who belong to the plan or go to certain hospitals to get services. You’ll have to pay other costs (such as copayments or coinsurance) for the services you get.</a:t>
            </a:r>
          </a:p>
          <a:p>
            <a:pPr marL="177951" indent="-177951">
              <a:spcAft>
                <a:spcPts val="600"/>
              </a:spcAft>
              <a:buFont typeface="Wingdings" panose="05000000000000000000" pitchFamily="2" charset="2"/>
              <a:buChar char="§"/>
            </a:pPr>
            <a:r>
              <a:rPr lang="en-US" dirty="0" smtClean="0"/>
              <a:t>MA</a:t>
            </a:r>
            <a:r>
              <a:rPr lang="en-US" baseline="0" dirty="0" smtClean="0"/>
              <a:t> </a:t>
            </a:r>
            <a:r>
              <a:rPr lang="en-US" dirty="0"/>
              <a:t>P</a:t>
            </a:r>
            <a:r>
              <a:rPr lang="en-US" dirty="0" smtClean="0"/>
              <a:t>lans include</a:t>
            </a:r>
          </a:p>
          <a:p>
            <a:pPr marL="303705" lvl="1" indent="-123381">
              <a:spcAft>
                <a:spcPts val="600"/>
              </a:spcAft>
              <a:buFont typeface="Arial" pitchFamily="34" charset="0"/>
              <a:buChar char="•"/>
            </a:pPr>
            <a:r>
              <a:rPr lang="en-US" dirty="0" smtClean="0"/>
              <a:t>Health Maintenance Organization plans</a:t>
            </a:r>
          </a:p>
          <a:p>
            <a:pPr marL="303705" lvl="1" indent="-123381">
              <a:spcAft>
                <a:spcPts val="600"/>
              </a:spcAft>
              <a:buFont typeface="Arial" pitchFamily="34" charset="0"/>
              <a:buChar char="•"/>
            </a:pPr>
            <a:r>
              <a:rPr lang="en-US" dirty="0" smtClean="0"/>
              <a:t>Preferred Provider Organization plans</a:t>
            </a:r>
          </a:p>
          <a:p>
            <a:pPr marL="303705" lvl="1" indent="-123381">
              <a:spcAft>
                <a:spcPts val="600"/>
              </a:spcAft>
              <a:buFont typeface="Arial" pitchFamily="34" charset="0"/>
              <a:buChar char="•"/>
            </a:pPr>
            <a:r>
              <a:rPr lang="en-US" dirty="0" smtClean="0"/>
              <a:t>Private Fee-for-Service plans</a:t>
            </a:r>
          </a:p>
          <a:p>
            <a:pPr marL="303705" lvl="1" indent="-123381">
              <a:spcAft>
                <a:spcPts val="600"/>
              </a:spcAft>
              <a:buFont typeface="Arial" pitchFamily="34" charset="0"/>
              <a:buChar char="•"/>
            </a:pPr>
            <a:r>
              <a:rPr lang="en-US" dirty="0" smtClean="0"/>
              <a:t>Medicare Medical Savings Account Plans</a:t>
            </a:r>
          </a:p>
          <a:p>
            <a:pPr marL="303705" lvl="1" indent="-123381">
              <a:spcAft>
                <a:spcPts val="600"/>
              </a:spcAft>
              <a:buFont typeface="Arial" pitchFamily="34" charset="0"/>
              <a:buChar char="•"/>
            </a:pPr>
            <a:r>
              <a:rPr lang="en-US" dirty="0" smtClean="0"/>
              <a:t>Special Needs Plans (You </a:t>
            </a:r>
            <a:r>
              <a:rPr lang="en-US" dirty="0"/>
              <a:t>may be able to join a Medicare Special Needs Plan. However, there are some exceptions, which we’ll cover </a:t>
            </a:r>
            <a:r>
              <a:rPr lang="en-US" dirty="0" smtClean="0"/>
              <a:t>in </a:t>
            </a:r>
            <a:r>
              <a:rPr lang="en-US" dirty="0"/>
              <a:t>the next few </a:t>
            </a:r>
            <a:r>
              <a:rPr lang="en-US" dirty="0" smtClean="0"/>
              <a:t>slides.)</a:t>
            </a:r>
            <a:endParaRPr lang="en-US" dirty="0"/>
          </a:p>
        </p:txBody>
      </p:sp>
    </p:spTree>
    <p:extLst>
      <p:ext uri="{BB962C8B-B14F-4D97-AF65-F5344CB8AC3E}">
        <p14:creationId xmlns:p14="http://schemas.microsoft.com/office/powerpoint/2010/main" val="40948466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95235" name="Rectangle 3"/>
          <p:cNvSpPr>
            <a:spLocks noGrp="1" noChangeArrowheads="1"/>
          </p:cNvSpPr>
          <p:nvPr>
            <p:ph type="body" idx="1"/>
          </p:nvPr>
        </p:nvSpPr>
        <p:spPr bwMode="auto">
          <a:xfrm>
            <a:off x="716623" y="4500642"/>
            <a:ext cx="5732949" cy="4253728"/>
          </a:xfrm>
          <a:noFill/>
        </p:spPr>
        <p:txBody>
          <a:bodyPr wrap="square" numCol="1" anchor="t" anchorCtr="0" compatLnSpc="1">
            <a:prstTxWarp prst="textNoShape">
              <a:avLst/>
            </a:prstTxWarp>
          </a:bodyPr>
          <a:lstStyle/>
          <a:p>
            <a:pPr>
              <a:spcBef>
                <a:spcPts val="623"/>
              </a:spcBef>
            </a:pPr>
            <a:r>
              <a:rPr lang="en-US" dirty="0" smtClean="0"/>
              <a:t>There are a few other situations in which someone with ESRD can join a Medicare Advantage (MA) Plan:</a:t>
            </a:r>
          </a:p>
          <a:p>
            <a:pPr marL="177927" indent="-177927">
              <a:spcBef>
                <a:spcPts val="623"/>
              </a:spcBef>
              <a:buFont typeface="Wingdings" pitchFamily="2" charset="2"/>
              <a:buChar char="§"/>
            </a:pPr>
            <a:r>
              <a:rPr lang="en-US" dirty="0" smtClean="0"/>
              <a:t>If you’re already in an MA Plan and develop ESRD, you can stay in the plan or join another plan offered by the same company in the same state.</a:t>
            </a:r>
          </a:p>
          <a:p>
            <a:pPr marL="177927" lvl="1" indent="-177927">
              <a:spcBef>
                <a:spcPts val="623"/>
              </a:spcBef>
            </a:pPr>
            <a:r>
              <a:rPr lang="en-US" dirty="0"/>
              <a:t>If you’ve had a successful kidney transplant, you may be able to join </a:t>
            </a:r>
            <a:r>
              <a:rPr lang="en-US" dirty="0" smtClean="0"/>
              <a:t>an MA </a:t>
            </a:r>
            <a:r>
              <a:rPr lang="en-US" dirty="0"/>
              <a:t>P</a:t>
            </a:r>
            <a:r>
              <a:rPr lang="en-US" dirty="0" smtClean="0"/>
              <a:t>lan</a:t>
            </a:r>
            <a:r>
              <a:rPr lang="en-US" dirty="0"/>
              <a:t>.</a:t>
            </a:r>
          </a:p>
          <a:p>
            <a:pPr marL="177927" lvl="1" indent="-177927">
              <a:spcBef>
                <a:spcPts val="623"/>
              </a:spcBef>
            </a:pPr>
            <a:r>
              <a:rPr lang="en-US" dirty="0"/>
              <a:t>You may also join an MA </a:t>
            </a:r>
            <a:r>
              <a:rPr lang="en-US" dirty="0" smtClean="0"/>
              <a:t>Plan </a:t>
            </a:r>
            <a:r>
              <a:rPr lang="en-US" dirty="0"/>
              <a:t>if you’re in a non-Medicare health </a:t>
            </a:r>
            <a:r>
              <a:rPr lang="en-US" dirty="0" smtClean="0"/>
              <a:t>plan, </a:t>
            </a:r>
            <a:r>
              <a:rPr lang="en-US" dirty="0"/>
              <a:t>and later become eligible for Medicare based on ESRD. You can join an MA </a:t>
            </a:r>
            <a:r>
              <a:rPr lang="en-US" dirty="0" smtClean="0"/>
              <a:t>Plan </a:t>
            </a:r>
            <a:r>
              <a:rPr lang="en-US" dirty="0"/>
              <a:t>offered by the same organization that offered your non-Medicare health plan. There must be no break in coverage between the non-Medicare plan and the MA </a:t>
            </a:r>
            <a:r>
              <a:rPr lang="en-US" dirty="0" smtClean="0"/>
              <a:t>Plan</a:t>
            </a:r>
            <a:r>
              <a:rPr lang="en-US" dirty="0"/>
              <a:t>.</a:t>
            </a:r>
          </a:p>
          <a:p>
            <a:pPr marL="177927" lvl="1" indent="-177927">
              <a:spcBef>
                <a:spcPts val="623"/>
              </a:spcBef>
            </a:pPr>
            <a:r>
              <a:rPr lang="en-US" dirty="0"/>
              <a:t>If your plan leaves </a:t>
            </a:r>
            <a:r>
              <a:rPr lang="en-US" dirty="0" smtClean="0"/>
              <a:t>Medicare, </a:t>
            </a:r>
            <a:r>
              <a:rPr lang="en-US" dirty="0"/>
              <a:t>or no longer provides coverage in your area, you can join another MA </a:t>
            </a:r>
            <a:r>
              <a:rPr lang="en-US" dirty="0" smtClean="0"/>
              <a:t>Plan </a:t>
            </a:r>
            <a:r>
              <a:rPr lang="en-US" dirty="0"/>
              <a:t>if one is available in your area and is accepting new members. </a:t>
            </a:r>
          </a:p>
          <a:p>
            <a:pPr marL="177927" lvl="1" indent="-177927">
              <a:spcBef>
                <a:spcPts val="623"/>
              </a:spcBef>
            </a:pPr>
            <a:r>
              <a:rPr lang="en-US" dirty="0"/>
              <a:t>MA </a:t>
            </a:r>
            <a:r>
              <a:rPr lang="en-US" dirty="0" smtClean="0"/>
              <a:t>Plans </a:t>
            </a:r>
            <a:r>
              <a:rPr lang="en-US" dirty="0"/>
              <a:t>may choose to accept enrollees with ESRD who are enrolling in an MA Plan through an employer or union group under certain limited circumstances. </a:t>
            </a:r>
          </a:p>
          <a:p>
            <a:pPr>
              <a:spcBef>
                <a:spcPts val="623"/>
              </a:spcBef>
            </a:pPr>
            <a:r>
              <a:rPr lang="en-US" dirty="0" smtClean="0"/>
              <a:t>If you have ESRD and decide to leave your MA Plan, you can choose only Original Medicare. If you do this you may not be able to buy a Medigap policy (check your state).</a:t>
            </a:r>
          </a:p>
        </p:txBody>
      </p:sp>
    </p:spTree>
    <p:extLst>
      <p:ext uri="{BB962C8B-B14F-4D97-AF65-F5344CB8AC3E}">
        <p14:creationId xmlns:p14="http://schemas.microsoft.com/office/powerpoint/2010/main" val="39175246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94211" name="Rectangle 3"/>
          <p:cNvSpPr>
            <a:spLocks noGrp="1" noChangeArrowheads="1"/>
          </p:cNvSpPr>
          <p:nvPr>
            <p:ph type="body" idx="1"/>
          </p:nvPr>
        </p:nvSpPr>
        <p:spPr bwMode="auto">
          <a:xfrm>
            <a:off x="443778" y="4462796"/>
            <a:ext cx="6219685" cy="4340848"/>
          </a:xfrm>
          <a:noFill/>
        </p:spPr>
        <p:txBody>
          <a:bodyPr wrap="square" numCol="1" anchor="t" anchorCtr="0" compatLnSpc="1">
            <a:prstTxWarp prst="textNoShape">
              <a:avLst/>
            </a:prstTxWarp>
            <a:normAutofit/>
          </a:bodyPr>
          <a:lstStyle/>
          <a:p>
            <a:pPr>
              <a:spcBef>
                <a:spcPts val="613"/>
              </a:spcBef>
            </a:pPr>
            <a:r>
              <a:rPr lang="en-US" dirty="0" smtClean="0"/>
              <a:t>Special Needs Plans (SNPs) limit all or most of their membership to people in certain institutions (like a nursing home) or who are eligible for both Medicare and Medicaid, or for people with certain chronic or disabling conditions.</a:t>
            </a:r>
          </a:p>
          <a:p>
            <a:pPr>
              <a:spcBef>
                <a:spcPts val="613"/>
              </a:spcBef>
            </a:pPr>
            <a:r>
              <a:rPr lang="en-US" dirty="0" smtClean="0"/>
              <a:t>Some Medicare Advantage SNPs may accept people with ESRD. These plans must provide all Part A and Part B health care and services. They also must provide Medicare prescription drug coverage. These plans can be designed specifically for people with ESRD, or they can apply for a waiver to accept ESRD patients. SNPs are available in limited areas, and only a few serve people with ESRD.</a:t>
            </a:r>
          </a:p>
          <a:p>
            <a:pPr>
              <a:spcBef>
                <a:spcPts val="613"/>
              </a:spcBef>
            </a:pPr>
            <a:r>
              <a:rPr lang="en-US" dirty="0" smtClean="0"/>
              <a:t>The SNP must be designed to provide Medicare health care and services to people who can benefit the most from things like special expertise of the plan’s providers and focused care management. SNPs also must provide Medicare prescription drug coverage. For example, a SNP for people with diabetes might have additional providers with experience caring for conditions related to diabetes, have focused special education or counseling, and/or nutrition and exercise programs designed to help control the condition. SNPs for people with both Medicare and Medicaid might help members access community resources and coordinate many of their Medicare and Medicaid services.</a:t>
            </a:r>
          </a:p>
          <a:p>
            <a:pPr>
              <a:spcBef>
                <a:spcPts val="613"/>
              </a:spcBef>
            </a:pPr>
            <a:r>
              <a:rPr lang="en-US" dirty="0" smtClean="0"/>
              <a:t>To </a:t>
            </a:r>
            <a:r>
              <a:rPr lang="en-US" dirty="0"/>
              <a:t>find out if a Medicare </a:t>
            </a:r>
            <a:r>
              <a:rPr lang="en-US" dirty="0" smtClean="0"/>
              <a:t>SNP </a:t>
            </a:r>
            <a:r>
              <a:rPr lang="en-US" dirty="0"/>
              <a:t>for people with ESRD is available in your </a:t>
            </a:r>
            <a:r>
              <a:rPr lang="en-US" dirty="0" smtClean="0"/>
              <a:t>area</a:t>
            </a:r>
            <a:endParaRPr lang="en-US" dirty="0"/>
          </a:p>
          <a:p>
            <a:pPr marL="187044" lvl="1" indent="-187044" defTabSz="914020">
              <a:spcBef>
                <a:spcPts val="613"/>
              </a:spcBef>
              <a:defRPr/>
            </a:pPr>
            <a:r>
              <a:rPr lang="en-US" dirty="0" smtClean="0"/>
              <a:t>Visit </a:t>
            </a:r>
            <a:r>
              <a:rPr lang="en-US" u="sng" dirty="0">
                <a:hlinkClick r:id="rId3"/>
              </a:rPr>
              <a:t>Medicare.gov/find-a-plan/questions/home.aspx</a:t>
            </a:r>
            <a:r>
              <a:rPr lang="en-US" u="sng" dirty="0"/>
              <a:t> </a:t>
            </a:r>
            <a:r>
              <a:rPr lang="en-US" dirty="0" smtClean="0"/>
              <a:t>(click “Find Plans”).</a:t>
            </a:r>
          </a:p>
          <a:p>
            <a:pPr marL="187044" lvl="1" indent="-187044">
              <a:spcBef>
                <a:spcPts val="613"/>
              </a:spcBef>
            </a:pPr>
            <a:r>
              <a:rPr lang="en-US" dirty="0" smtClean="0"/>
              <a:t>Call </a:t>
            </a:r>
            <a:r>
              <a:rPr lang="en-US" dirty="0"/>
              <a:t>1-800-MEDICARE (1-800-633-4227). </a:t>
            </a:r>
            <a:r>
              <a:rPr lang="en-US" dirty="0" smtClean="0"/>
              <a:t>TTY: 1-877-486-2048.</a:t>
            </a:r>
          </a:p>
        </p:txBody>
      </p:sp>
    </p:spTree>
    <p:extLst>
      <p:ext uri="{BB962C8B-B14F-4D97-AF65-F5344CB8AC3E}">
        <p14:creationId xmlns:p14="http://schemas.microsoft.com/office/powerpoint/2010/main" val="24108009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72707" name="Rectangle 3"/>
          <p:cNvSpPr>
            <a:spLocks noGrp="1" noChangeArrowheads="1"/>
          </p:cNvSpPr>
          <p:nvPr>
            <p:ph type="body" idx="1"/>
          </p:nvPr>
        </p:nvSpPr>
        <p:spPr bwMode="auto">
          <a:xfrm>
            <a:off x="821127" y="4567839"/>
            <a:ext cx="5628132" cy="4253728"/>
          </a:xfrm>
          <a:noFill/>
        </p:spPr>
        <p:txBody>
          <a:bodyPr wrap="square" numCol="1" anchor="t" anchorCtr="0" compatLnSpc="1">
            <a:prstTxWarp prst="textNoShape">
              <a:avLst/>
            </a:prstTxWarp>
          </a:bodyPr>
          <a:lstStyle/>
          <a:p>
            <a:pPr>
              <a:spcBef>
                <a:spcPts val="623"/>
              </a:spcBef>
            </a:pPr>
            <a:r>
              <a:rPr lang="en-US" dirty="0" smtClean="0"/>
              <a:t>Medicare prescription drug coverage (Part D) is available to all people with Medicare, including those entitled because of ESRD or a disability. </a:t>
            </a:r>
          </a:p>
          <a:p>
            <a:pPr>
              <a:spcBef>
                <a:spcPts val="623"/>
              </a:spcBef>
            </a:pPr>
            <a:r>
              <a:rPr lang="en-US" dirty="0" smtClean="0"/>
              <a:t>While many drugs (i.e., immunosuppressive drugs needed following a kidney transplant) are covered under Part B, other drugs aren’t covered under Part B (i.e., drugs needed to treat related conditions, such as high blood pressure). For this reason, ESRD patients should consider enrolling in a Part D plan.</a:t>
            </a:r>
          </a:p>
          <a:p>
            <a:pPr>
              <a:spcBef>
                <a:spcPts val="623"/>
              </a:spcBef>
            </a:pPr>
            <a:r>
              <a:rPr lang="en-US" dirty="0" smtClean="0"/>
              <a:t>Everyone with Medicare is eligible to join a Medicare Prescription Drug Plan to help lower prescription drug costs and protect against higher costs in the future. Children who have Medicare based on ESRD can also enroll in a Medicare Drug </a:t>
            </a:r>
            <a:r>
              <a:rPr lang="en-US" dirty="0"/>
              <a:t>P</a:t>
            </a:r>
            <a:r>
              <a:rPr lang="en-US" dirty="0" smtClean="0"/>
              <a:t>lan.</a:t>
            </a:r>
          </a:p>
          <a:p>
            <a:pPr>
              <a:spcBef>
                <a:spcPts val="623"/>
              </a:spcBef>
            </a:pPr>
            <a:r>
              <a:rPr lang="en-US" dirty="0" smtClean="0"/>
              <a:t>You must enroll in a plan to get Medicare prescription drug coverage. When you enroll in a Medicare Prescription Drug Plan, you pay a monthly premium, plus a share of the cost of your prescriptions (copayment or coinsurance). </a:t>
            </a:r>
          </a:p>
          <a:p>
            <a:pPr>
              <a:spcBef>
                <a:spcPts val="623"/>
              </a:spcBef>
            </a:pPr>
            <a:r>
              <a:rPr lang="en-US" dirty="0" smtClean="0"/>
              <a:t>People with limited income and resources may be able to get Extra Help paying for their costs in a Medicare drug plan. </a:t>
            </a:r>
          </a:p>
        </p:txBody>
      </p:sp>
    </p:spTree>
    <p:extLst>
      <p:ext uri="{BB962C8B-B14F-4D97-AF65-F5344CB8AC3E}">
        <p14:creationId xmlns:p14="http://schemas.microsoft.com/office/powerpoint/2010/main" val="29950110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72707" name="Rectangle 3"/>
          <p:cNvSpPr>
            <a:spLocks noGrp="1" noChangeArrowheads="1"/>
          </p:cNvSpPr>
          <p:nvPr>
            <p:ph type="body" idx="1"/>
          </p:nvPr>
        </p:nvSpPr>
        <p:spPr bwMode="auto">
          <a:xfrm>
            <a:off x="821127" y="4567839"/>
            <a:ext cx="5628132" cy="4253728"/>
          </a:xfrm>
          <a:noFill/>
        </p:spPr>
        <p:txBody>
          <a:bodyPr wrap="square" numCol="1" anchor="t" anchorCtr="0" compatLnSpc="1">
            <a:prstTxWarp prst="textNoShape">
              <a:avLst/>
            </a:prstTxWarp>
          </a:bodyPr>
          <a:lstStyle/>
          <a:p>
            <a:pPr>
              <a:spcBef>
                <a:spcPts val="600"/>
              </a:spcBef>
              <a:defRPr/>
            </a:pPr>
            <a:r>
              <a:rPr lang="en-US" dirty="0" smtClean="0"/>
              <a:t>Medicare </a:t>
            </a:r>
            <a:r>
              <a:rPr lang="en-US" dirty="0"/>
              <a:t>isn’t part of the Health Insurance Marketplace. If you have Medicare Part A, you don’t need to do anything related to the Marketplace; you’re considered covered with regard to the minimum essential coverage requirement. No matter how you get Medicare, whether through Original Medicare or a Medicare Advantage Plan (like a Health Maintenance Organization or a Preferred Provider Organization), </a:t>
            </a:r>
            <a:r>
              <a:rPr lang="en-US" dirty="0" smtClean="0"/>
              <a:t>if you have Marketplace coverage and you become eligible for Medicare, you </a:t>
            </a:r>
            <a:r>
              <a:rPr lang="en-US" dirty="0"/>
              <a:t>need to return to the Marketplace and end any </a:t>
            </a:r>
            <a:r>
              <a:rPr lang="en-US" dirty="0" smtClean="0"/>
              <a:t>subsidies (i.e., advanced premium tax credits or cost</a:t>
            </a:r>
            <a:r>
              <a:rPr lang="en-US" baseline="0" dirty="0" smtClean="0"/>
              <a:t> sharing reductions)</a:t>
            </a:r>
            <a:r>
              <a:rPr lang="en-US" dirty="0" smtClean="0"/>
              <a:t> </a:t>
            </a:r>
            <a:r>
              <a:rPr lang="en-US" dirty="0"/>
              <a:t>which are being paid on your behalf. </a:t>
            </a:r>
            <a:r>
              <a:rPr lang="en-US" dirty="0" smtClean="0"/>
              <a:t>Additionally, </a:t>
            </a:r>
            <a:r>
              <a:rPr lang="en-US" dirty="0"/>
              <a:t>your Marketplace coverage might not be renewed at the end of the benefit year. If you have Medicare, it’s illegal for someone to knowingly sell you a Marketplace </a:t>
            </a:r>
            <a:r>
              <a:rPr lang="en-US" dirty="0" smtClean="0"/>
              <a:t>plan.</a:t>
            </a:r>
          </a:p>
          <a:p>
            <a:pPr>
              <a:spcBef>
                <a:spcPts val="600"/>
              </a:spcBef>
              <a:defRPr/>
            </a:pPr>
            <a:r>
              <a:rPr lang="en-US" b="1" dirty="0" smtClean="0"/>
              <a:t>NOTE</a:t>
            </a:r>
            <a:r>
              <a:rPr lang="en-US" dirty="0"/>
              <a:t>: You may have Medicare and Marketplace coverage concurrently, only if you had your Marketplace coverage before you had Medicare. </a:t>
            </a:r>
          </a:p>
          <a:p>
            <a:pPr>
              <a:spcBef>
                <a:spcPts val="613"/>
              </a:spcBef>
            </a:pPr>
            <a:r>
              <a:rPr lang="en-US" b="1" dirty="0" smtClean="0"/>
              <a:t>Resources:</a:t>
            </a:r>
            <a:r>
              <a:rPr lang="en-US" dirty="0" smtClean="0"/>
              <a:t> See “Medicare </a:t>
            </a:r>
            <a:r>
              <a:rPr lang="en-US" dirty="0"/>
              <a:t>&amp; the Health Insurance </a:t>
            </a:r>
            <a:r>
              <a:rPr lang="en-US" dirty="0" smtClean="0"/>
              <a:t>Marketplace” for more information: </a:t>
            </a:r>
          </a:p>
          <a:p>
            <a:pPr marL="171380" indent="-171380">
              <a:spcBef>
                <a:spcPts val="613"/>
              </a:spcBef>
              <a:buFont typeface="Arial" panose="020B0604020202020204" pitchFamily="34" charset="0"/>
              <a:buChar char="•"/>
            </a:pPr>
            <a:r>
              <a:rPr lang="en-US" u="sng" dirty="0" smtClean="0">
                <a:hlinkClick r:id="rId3"/>
              </a:rPr>
              <a:t>Medicare.gov/Pubs/pdf/11694-Medicare-and-Marketplace.pdf</a:t>
            </a:r>
            <a:endParaRPr lang="en-US" u="sng" dirty="0">
              <a:hlinkClick r:id="rId3"/>
            </a:endParaRPr>
          </a:p>
          <a:p>
            <a:pPr marL="171380" indent="-171380">
              <a:spcBef>
                <a:spcPts val="613"/>
              </a:spcBef>
              <a:buFont typeface="Arial" panose="020B0604020202020204" pitchFamily="34" charset="0"/>
              <a:buChar char="•"/>
            </a:pPr>
            <a:r>
              <a:rPr lang="en-US" u="sng" dirty="0" smtClean="0">
                <a:hlinkClick r:id="rId3"/>
              </a:rPr>
              <a:t>Medicare.gov/about-us/affordable-care-act/medicare-and-the-marketplace.html</a:t>
            </a:r>
            <a:endParaRPr lang="en-US" u="sng" dirty="0" smtClean="0"/>
          </a:p>
          <a:p>
            <a:pPr marL="171380" indent="-171380">
              <a:spcBef>
                <a:spcPts val="613"/>
              </a:spcBef>
              <a:buFont typeface="Arial" panose="020B0604020202020204" pitchFamily="34" charset="0"/>
              <a:buChar char="•"/>
            </a:pPr>
            <a:r>
              <a:rPr lang="en-US" u="sng" dirty="0" smtClean="0">
                <a:hlinkClick r:id="rId4"/>
              </a:rPr>
              <a:t>CMS.gov/Medicare/Eligibility-and-Enrollment/Medicare-and-the-Marketplace/Downloads/Medicare-Marketplace_Master_FAQ_4-28-16_v2.pdf</a:t>
            </a:r>
            <a:endParaRPr lang="en-US" dirty="0" smtClean="0"/>
          </a:p>
          <a:p>
            <a:pPr>
              <a:spcBef>
                <a:spcPts val="623"/>
              </a:spcBef>
            </a:pPr>
            <a:endParaRPr lang="en-US" dirty="0" smtClean="0"/>
          </a:p>
        </p:txBody>
      </p:sp>
    </p:spTree>
    <p:extLst>
      <p:ext uri="{BB962C8B-B14F-4D97-AF65-F5344CB8AC3E}">
        <p14:creationId xmlns:p14="http://schemas.microsoft.com/office/powerpoint/2010/main" val="1812916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72707" name="Rectangle 3"/>
          <p:cNvSpPr>
            <a:spLocks noGrp="1" noChangeArrowheads="1"/>
          </p:cNvSpPr>
          <p:nvPr>
            <p:ph type="body" idx="1"/>
          </p:nvPr>
        </p:nvSpPr>
        <p:spPr bwMode="auto">
          <a:xfrm>
            <a:off x="697773" y="4383047"/>
            <a:ext cx="5628132" cy="4293597"/>
          </a:xfrm>
          <a:noFill/>
        </p:spPr>
        <p:txBody>
          <a:bodyPr wrap="square" numCol="1" anchor="t" anchorCtr="0" compatLnSpc="1">
            <a:prstTxWarp prst="textNoShape">
              <a:avLst/>
            </a:prstTxWarp>
            <a:normAutofit/>
          </a:bodyPr>
          <a:lstStyle/>
          <a:p>
            <a:pPr>
              <a:spcBef>
                <a:spcPts val="611"/>
              </a:spcBef>
            </a:pPr>
            <a:r>
              <a:rPr lang="en-US" dirty="0" smtClean="0"/>
              <a:t>There’s </a:t>
            </a:r>
            <a:r>
              <a:rPr lang="en-US" dirty="0"/>
              <a:t>a small population of </a:t>
            </a:r>
            <a:r>
              <a:rPr lang="en-US" dirty="0" smtClean="0"/>
              <a:t>people with Medicare under 65 </a:t>
            </a:r>
            <a:r>
              <a:rPr lang="en-US" dirty="0"/>
              <a:t>who currently </a:t>
            </a:r>
            <a:r>
              <a:rPr lang="en-US" dirty="0" smtClean="0"/>
              <a:t>get </a:t>
            </a:r>
            <a:r>
              <a:rPr lang="en-US" dirty="0"/>
              <a:t>supplemental coverage through state </a:t>
            </a:r>
            <a:r>
              <a:rPr lang="en-US" dirty="0" smtClean="0"/>
              <a:t>high-risk </a:t>
            </a:r>
            <a:r>
              <a:rPr lang="en-US" dirty="0"/>
              <a:t>pools (approximately 6,000 people nationwide). These </a:t>
            </a:r>
            <a:r>
              <a:rPr lang="en-US" dirty="0" smtClean="0"/>
              <a:t>people </a:t>
            </a:r>
            <a:r>
              <a:rPr lang="en-US" dirty="0"/>
              <a:t>are disabled or have </a:t>
            </a:r>
            <a:r>
              <a:rPr lang="en-US" dirty="0" smtClean="0"/>
              <a:t>ESRD. </a:t>
            </a:r>
            <a:r>
              <a:rPr lang="en-US" dirty="0"/>
              <a:t>Unlike </a:t>
            </a:r>
            <a:r>
              <a:rPr lang="en-US" dirty="0" smtClean="0"/>
              <a:t>people with Medicare </a:t>
            </a:r>
            <a:r>
              <a:rPr lang="en-US" dirty="0"/>
              <a:t>over </a:t>
            </a:r>
            <a:r>
              <a:rPr lang="en-US" dirty="0" smtClean="0"/>
              <a:t>65</a:t>
            </a:r>
            <a:r>
              <a:rPr lang="en-US" dirty="0"/>
              <a:t>, </a:t>
            </a:r>
            <a:r>
              <a:rPr lang="en-US" dirty="0" smtClean="0"/>
              <a:t>they have </a:t>
            </a:r>
            <a:r>
              <a:rPr lang="en-US" dirty="0"/>
              <a:t>no guaranteed federal right to </a:t>
            </a:r>
            <a:r>
              <a:rPr lang="en-US" dirty="0" smtClean="0"/>
              <a:t>buy a Medigap policy. They have </a:t>
            </a:r>
            <a:r>
              <a:rPr lang="en-US" dirty="0"/>
              <a:t>obtained coverage through their </a:t>
            </a:r>
            <a:r>
              <a:rPr lang="en-US" dirty="0" smtClean="0"/>
              <a:t>states</a:t>
            </a:r>
            <a:r>
              <a:rPr lang="en-US" dirty="0"/>
              <a:t>’ </a:t>
            </a:r>
            <a:r>
              <a:rPr lang="en-US" dirty="0" smtClean="0"/>
              <a:t>high-risk </a:t>
            </a:r>
            <a:r>
              <a:rPr lang="en-US" dirty="0"/>
              <a:t>pools, which pay their cost-sharing under </a:t>
            </a:r>
            <a:r>
              <a:rPr lang="en-US" dirty="0" smtClean="0"/>
              <a:t>Original Medicare. </a:t>
            </a:r>
          </a:p>
          <a:p>
            <a:pPr>
              <a:spcBef>
                <a:spcPts val="611"/>
              </a:spcBef>
            </a:pPr>
            <a:r>
              <a:rPr lang="en-US" dirty="0" smtClean="0"/>
              <a:t>People </a:t>
            </a:r>
            <a:r>
              <a:rPr lang="en-US" dirty="0"/>
              <a:t>who were previously receiving insurance through state </a:t>
            </a:r>
            <a:r>
              <a:rPr lang="en-US" dirty="0" smtClean="0"/>
              <a:t>high-risk </a:t>
            </a:r>
            <a:r>
              <a:rPr lang="en-US" dirty="0"/>
              <a:t>pools will generally be eligible to </a:t>
            </a:r>
            <a:r>
              <a:rPr lang="en-US" dirty="0" smtClean="0"/>
              <a:t>buy </a:t>
            </a:r>
            <a:r>
              <a:rPr lang="en-US" dirty="0"/>
              <a:t>insurance in the individual market, both inside and outside the Marketplace. </a:t>
            </a:r>
            <a:endParaRPr lang="en-US" dirty="0" smtClean="0"/>
          </a:p>
          <a:p>
            <a:pPr>
              <a:spcBef>
                <a:spcPts val="611"/>
              </a:spcBef>
            </a:pPr>
            <a:endParaRPr lang="en-US" dirty="0"/>
          </a:p>
        </p:txBody>
      </p:sp>
    </p:spTree>
    <p:extLst>
      <p:ext uri="{BB962C8B-B14F-4D97-AF65-F5344CB8AC3E}">
        <p14:creationId xmlns:p14="http://schemas.microsoft.com/office/powerpoint/2010/main" val="2104190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16623" y="4489391"/>
            <a:ext cx="5732949" cy="4602939"/>
          </a:xfrm>
        </p:spPr>
        <p:txBody>
          <a:bodyPr>
            <a:normAutofit/>
          </a:bodyPr>
          <a:lstStyle/>
          <a:p>
            <a:pPr>
              <a:spcBef>
                <a:spcPts val="613"/>
              </a:spcBef>
            </a:pPr>
            <a:r>
              <a:rPr lang="en-US" dirty="0" smtClean="0">
                <a:cs typeface="Arial" charset="0"/>
              </a:rPr>
              <a:t>Check Your Knowledge—Question 5</a:t>
            </a:r>
            <a:endParaRPr lang="en-US" kern="1200" dirty="0" smtClean="0">
              <a:solidFill>
                <a:schemeClr val="tx1"/>
              </a:solidFill>
              <a:effectLst/>
            </a:endParaRPr>
          </a:p>
          <a:p>
            <a:pPr>
              <a:spcBef>
                <a:spcPts val="613"/>
              </a:spcBef>
            </a:pPr>
            <a:r>
              <a:rPr lang="en-US" kern="1200" dirty="0" smtClean="0">
                <a:solidFill>
                  <a:schemeClr val="tx1"/>
                </a:solidFill>
                <a:effectLst/>
              </a:rPr>
              <a:t>Which Medicare option is NOT available to MOST people with ESRD?</a:t>
            </a:r>
          </a:p>
          <a:p>
            <a:pPr marL="232846" indent="-232846">
              <a:spcBef>
                <a:spcPts val="613"/>
              </a:spcBef>
              <a:buFont typeface="+mj-lt"/>
              <a:buAutoNum type="alphaLcPeriod"/>
            </a:pPr>
            <a:r>
              <a:rPr lang="en-US" dirty="0" smtClean="0"/>
              <a:t>Medicare Prescription Drug Plans</a:t>
            </a:r>
          </a:p>
          <a:p>
            <a:pPr marL="232846" indent="-232846">
              <a:spcBef>
                <a:spcPts val="613"/>
              </a:spcBef>
              <a:buFont typeface="+mj-lt"/>
              <a:buAutoNum type="alphaLcPeriod"/>
            </a:pPr>
            <a:r>
              <a:rPr lang="en-US" dirty="0" smtClean="0"/>
              <a:t>Medicare </a:t>
            </a:r>
            <a:r>
              <a:rPr lang="en-US" dirty="0"/>
              <a:t>Advantage </a:t>
            </a:r>
            <a:r>
              <a:rPr lang="en-US" dirty="0" smtClean="0"/>
              <a:t>(MA) Plans</a:t>
            </a:r>
            <a:endParaRPr lang="en-US" dirty="0"/>
          </a:p>
          <a:p>
            <a:pPr marL="232846" indent="-232846">
              <a:spcBef>
                <a:spcPts val="613"/>
              </a:spcBef>
              <a:buFont typeface="+mj-lt"/>
              <a:buAutoNum type="alphaLcPeriod"/>
            </a:pPr>
            <a:r>
              <a:rPr lang="en-US" dirty="0" smtClean="0"/>
              <a:t>Medicare Part </a:t>
            </a:r>
            <a:r>
              <a:rPr lang="en-US" dirty="0"/>
              <a:t>A </a:t>
            </a:r>
            <a:r>
              <a:rPr lang="en-US" dirty="0" smtClean="0"/>
              <a:t>and B</a:t>
            </a:r>
          </a:p>
          <a:p>
            <a:pPr marL="232846" indent="-232846">
              <a:spcBef>
                <a:spcPts val="613"/>
              </a:spcBef>
              <a:buFont typeface="+mj-lt"/>
              <a:buAutoNum type="alphaLcPeriod"/>
            </a:pPr>
            <a:r>
              <a:rPr lang="en-US" dirty="0" smtClean="0"/>
              <a:t>Employer coverage</a:t>
            </a:r>
          </a:p>
          <a:p>
            <a:pPr>
              <a:spcBef>
                <a:spcPts val="613"/>
              </a:spcBef>
            </a:pPr>
            <a:r>
              <a:rPr lang="en-US" b="1" dirty="0" smtClean="0"/>
              <a:t>ANSWER: </a:t>
            </a:r>
            <a:r>
              <a:rPr lang="en-US" b="1" dirty="0"/>
              <a:t>b</a:t>
            </a:r>
            <a:r>
              <a:rPr lang="en-US" dirty="0" smtClean="0"/>
              <a:t>. Medicare Advantage (MA) Plans</a:t>
            </a:r>
          </a:p>
          <a:p>
            <a:pPr>
              <a:spcBef>
                <a:spcPts val="613"/>
              </a:spcBef>
              <a:defRPr/>
            </a:pPr>
            <a:r>
              <a:rPr lang="en-US" dirty="0" smtClean="0"/>
              <a:t>MA Plans, such as Health</a:t>
            </a:r>
            <a:r>
              <a:rPr lang="en-US" baseline="0" dirty="0" smtClean="0"/>
              <a:t> </a:t>
            </a:r>
            <a:r>
              <a:rPr lang="en-US" dirty="0" smtClean="0"/>
              <a:t>Maintenance</a:t>
            </a:r>
            <a:r>
              <a:rPr lang="en-US" baseline="0" dirty="0" smtClean="0"/>
              <a:t> </a:t>
            </a:r>
            <a:r>
              <a:rPr lang="en-US" dirty="0" smtClean="0"/>
              <a:t>Organizations, Preferred Provider Organizations, and Private Fee-for-Service Plans are generally not available to people with ESRD. People who are already enrolled in an MA Plan and who then later develop ESRD may stay in that plan or may join another plan offered by the same organization in the same state.</a:t>
            </a:r>
          </a:p>
          <a:p>
            <a:pPr>
              <a:spcBef>
                <a:spcPts val="613"/>
              </a:spcBef>
            </a:pPr>
            <a:endParaRPr lang="en-US" sz="1100" dirty="0"/>
          </a:p>
        </p:txBody>
      </p:sp>
    </p:spTree>
    <p:extLst>
      <p:ext uri="{BB962C8B-B14F-4D97-AF65-F5344CB8AC3E}">
        <p14:creationId xmlns:p14="http://schemas.microsoft.com/office/powerpoint/2010/main" val="371113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75760" y="4491746"/>
            <a:ext cx="5374640" cy="4253103"/>
          </a:xfrm>
        </p:spPr>
        <p:txBody>
          <a:bodyPr>
            <a:normAutofit/>
          </a:bodyPr>
          <a:lstStyle/>
          <a:p>
            <a:pPr>
              <a:spcBef>
                <a:spcPts val="623"/>
              </a:spcBef>
            </a:pPr>
            <a:r>
              <a:rPr lang="en-US" dirty="0" smtClean="0"/>
              <a:t>Lesson</a:t>
            </a:r>
            <a:r>
              <a:rPr lang="en-US" baseline="0" dirty="0" smtClean="0"/>
              <a:t> 5, “</a:t>
            </a:r>
            <a:r>
              <a:rPr lang="en-US" i="0" baseline="0" dirty="0" smtClean="0"/>
              <a:t>Additional Sources of Information</a:t>
            </a:r>
            <a:r>
              <a:rPr lang="en-US" i="1" baseline="0" dirty="0" smtClean="0"/>
              <a:t>,” </a:t>
            </a:r>
            <a:r>
              <a:rPr lang="en-US" i="0" baseline="0" dirty="0" smtClean="0"/>
              <a:t>provides you with the following:</a:t>
            </a:r>
            <a:endParaRPr lang="en-US" i="1" baseline="0" dirty="0" smtClean="0"/>
          </a:p>
          <a:p>
            <a:pPr marL="171420" indent="-171420">
              <a:spcBef>
                <a:spcPts val="623"/>
              </a:spcBef>
              <a:buFont typeface="Wingdings" pitchFamily="2" charset="2"/>
              <a:buChar char="§"/>
            </a:pPr>
            <a:r>
              <a:rPr lang="en-US" dirty="0" smtClean="0"/>
              <a:t>Dialysis Facility Compare</a:t>
            </a:r>
          </a:p>
          <a:p>
            <a:pPr marL="171420" indent="-171420">
              <a:spcBef>
                <a:spcPts val="623"/>
              </a:spcBef>
              <a:buFont typeface="Wingdings" pitchFamily="2" charset="2"/>
              <a:buChar char="§"/>
            </a:pPr>
            <a:r>
              <a:rPr lang="en-US" dirty="0" smtClean="0"/>
              <a:t>ESRD Networks </a:t>
            </a:r>
          </a:p>
          <a:p>
            <a:pPr marL="171420" indent="-171420">
              <a:spcBef>
                <a:spcPts val="623"/>
              </a:spcBef>
              <a:buFont typeface="Wingdings" pitchFamily="2" charset="2"/>
              <a:buChar char="§"/>
            </a:pPr>
            <a:r>
              <a:rPr lang="en-US" dirty="0" smtClean="0"/>
              <a:t>Fistula First Catheter last</a:t>
            </a:r>
          </a:p>
          <a:p>
            <a:pPr marL="171420" indent="-171420">
              <a:spcBef>
                <a:spcPts val="623"/>
              </a:spcBef>
            </a:pPr>
            <a:endParaRPr lang="en-US" dirty="0"/>
          </a:p>
        </p:txBody>
      </p:sp>
    </p:spTree>
    <p:extLst>
      <p:ext uri="{BB962C8B-B14F-4D97-AF65-F5344CB8AC3E}">
        <p14:creationId xmlns:p14="http://schemas.microsoft.com/office/powerpoint/2010/main" val="1501301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75758" y="4413770"/>
            <a:ext cx="5732949" cy="4253103"/>
          </a:xfrm>
        </p:spPr>
        <p:txBody>
          <a:bodyPr/>
          <a:lstStyle/>
          <a:p>
            <a:pPr>
              <a:spcBef>
                <a:spcPts val="613"/>
              </a:spcBef>
              <a:defRPr/>
            </a:pPr>
            <a:r>
              <a:rPr lang="en-US" dirty="0" smtClean="0"/>
              <a:t>Lesson 1</a:t>
            </a:r>
            <a:r>
              <a:rPr lang="en-US" i="1" baseline="0" dirty="0" smtClean="0"/>
              <a:t> </a:t>
            </a:r>
            <a:r>
              <a:rPr lang="en-US" i="0" baseline="0" dirty="0" smtClean="0"/>
              <a:t>helps to define ESRD and provides </a:t>
            </a:r>
            <a:r>
              <a:rPr lang="en-US" i="0" baseline="0" dirty="0" smtClean="0">
                <a:cs typeface="Arial" pitchFamily="34" charset="0"/>
              </a:rPr>
              <a:t>basic information about </a:t>
            </a:r>
            <a:r>
              <a:rPr lang="en-US" dirty="0" smtClean="0"/>
              <a:t>Medicare</a:t>
            </a:r>
            <a:r>
              <a:rPr lang="en-US" baseline="0" dirty="0" smtClean="0"/>
              <a:t> eligibility based on ESRD</a:t>
            </a:r>
            <a:r>
              <a:rPr lang="en-US" dirty="0" smtClean="0"/>
              <a:t>.</a:t>
            </a:r>
          </a:p>
        </p:txBody>
      </p:sp>
    </p:spTree>
    <p:extLst>
      <p:ext uri="{BB962C8B-B14F-4D97-AF65-F5344CB8AC3E}">
        <p14:creationId xmlns:p14="http://schemas.microsoft.com/office/powerpoint/2010/main" val="3711133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Screenshot of Dialysis Facility Compare Star Rating "/>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16623" y="4489386"/>
            <a:ext cx="5826421" cy="4419664"/>
          </a:xfrm>
        </p:spPr>
        <p:txBody>
          <a:bodyPr>
            <a:normAutofit/>
          </a:bodyPr>
          <a:lstStyle/>
          <a:p>
            <a:pPr>
              <a:spcBef>
                <a:spcPts val="611"/>
              </a:spcBef>
            </a:pPr>
            <a:r>
              <a:rPr lang="en-US" dirty="0"/>
              <a:t>The Centers for Medicare &amp; Medicaid Services (CMS) has a Dialysis Facility Compare (DFC) </a:t>
            </a:r>
            <a:r>
              <a:rPr lang="en-US" dirty="0" smtClean="0"/>
              <a:t>tool which is available at </a:t>
            </a:r>
            <a:r>
              <a:rPr lang="en-US" dirty="0" smtClean="0">
                <a:hlinkClick r:id="rId3"/>
              </a:rPr>
              <a:t>Medicare.gov/dialysisfacilitycompare/</a:t>
            </a:r>
            <a:r>
              <a:rPr lang="en-US" dirty="0" smtClean="0"/>
              <a:t> where </a:t>
            </a:r>
            <a:r>
              <a:rPr lang="en-US" dirty="0"/>
              <a:t>you can search for a facility near you by ZIP </a:t>
            </a:r>
            <a:r>
              <a:rPr lang="en-US" dirty="0" smtClean="0"/>
              <a:t>Code</a:t>
            </a:r>
            <a:r>
              <a:rPr lang="en-US" dirty="0"/>
              <a:t>, city, or state. It also helps </a:t>
            </a:r>
            <a:r>
              <a:rPr lang="en-US" dirty="0" smtClean="0"/>
              <a:t>you </a:t>
            </a:r>
            <a:r>
              <a:rPr lang="en-US" dirty="0"/>
              <a:t>find and compare Medicare-certified dialysis facilities and provides information about chronic kidney disease, dialysis, and transplants. </a:t>
            </a:r>
            <a:endParaRPr lang="en-US" dirty="0" smtClean="0"/>
          </a:p>
          <a:p>
            <a:pPr>
              <a:spcBef>
                <a:spcPts val="611"/>
              </a:spcBef>
            </a:pPr>
            <a:r>
              <a:rPr lang="en-US" dirty="0" smtClean="0"/>
              <a:t>The DFC Star-Rating System</a:t>
            </a:r>
            <a:r>
              <a:rPr lang="en-US" dirty="0"/>
              <a:t> </a:t>
            </a:r>
            <a:r>
              <a:rPr lang="en-US" dirty="0" smtClean="0"/>
              <a:t>is an effort </a:t>
            </a:r>
            <a:r>
              <a:rPr lang="en-US" dirty="0"/>
              <a:t>to make data on dialysis centers easier to understand and use. The star ratings show whether your dialysis center provides quality dialysis </a:t>
            </a:r>
            <a:r>
              <a:rPr lang="en-US" dirty="0" smtClean="0"/>
              <a:t>care—that </a:t>
            </a:r>
            <a:r>
              <a:rPr lang="en-US" dirty="0"/>
              <a:t>is, care known to get the best results for most dialysis patients</a:t>
            </a:r>
            <a:r>
              <a:rPr lang="en-US" dirty="0" smtClean="0"/>
              <a:t>.</a:t>
            </a:r>
          </a:p>
          <a:p>
            <a:pPr>
              <a:spcBef>
                <a:spcPts val="611"/>
              </a:spcBef>
            </a:pPr>
            <a:r>
              <a:rPr lang="en-US" dirty="0" smtClean="0"/>
              <a:t>The star ratings use several measures reported on DFC, which reflect the quality of care at each </a:t>
            </a:r>
            <a:r>
              <a:rPr lang="en-US" dirty="0"/>
              <a:t>dialysis center. If </a:t>
            </a:r>
            <a:r>
              <a:rPr lang="en-US" dirty="0" smtClean="0"/>
              <a:t>you're </a:t>
            </a:r>
            <a:r>
              <a:rPr lang="en-US" dirty="0"/>
              <a:t>new to dialysis, you and your doctor can talk about what the ratings mean and how you can use them with other information to help you decide where to go for </a:t>
            </a:r>
            <a:r>
              <a:rPr lang="en-US" dirty="0" smtClean="0"/>
              <a:t>treatment. You’re encouraged to visit</a:t>
            </a:r>
            <a:r>
              <a:rPr lang="en-US" dirty="0"/>
              <a:t> the centers you're interested </a:t>
            </a:r>
            <a:r>
              <a:rPr lang="en-US" dirty="0" smtClean="0"/>
              <a:t>in before deciding where to go for your dialysis treatment.</a:t>
            </a:r>
          </a:p>
          <a:p>
            <a:pPr>
              <a:spcBef>
                <a:spcPts val="611"/>
              </a:spcBef>
            </a:pPr>
            <a:r>
              <a:rPr lang="en-US" dirty="0" smtClean="0"/>
              <a:t>For more details on measures used to determine the star rating of dialysis facilities, visit </a:t>
            </a:r>
            <a:r>
              <a:rPr lang="en-US" dirty="0" smtClean="0">
                <a:hlinkClick r:id="rId4"/>
              </a:rPr>
              <a:t>Medicare.gov/Dialysisfacilitycompare/#data/star-ratings-system</a:t>
            </a:r>
            <a:r>
              <a:rPr lang="en-US" dirty="0" smtClean="0"/>
              <a:t>. A </a:t>
            </a:r>
            <a:r>
              <a:rPr lang="en-US" dirty="0"/>
              <a:t>patient checklist with questions </a:t>
            </a:r>
            <a:r>
              <a:rPr lang="en-US" dirty="0" smtClean="0"/>
              <a:t>you can </a:t>
            </a:r>
            <a:r>
              <a:rPr lang="en-US" dirty="0"/>
              <a:t>ask your providers to help you determine the facility and treatment options that are right for </a:t>
            </a:r>
            <a:r>
              <a:rPr lang="en-US" dirty="0" smtClean="0"/>
              <a:t>you is available at </a:t>
            </a:r>
            <a:r>
              <a:rPr lang="en-US" dirty="0" smtClean="0">
                <a:hlinkClick r:id="rId4"/>
              </a:rPr>
              <a:t>Medicare.gov/Dialysisfacilitycompare</a:t>
            </a:r>
            <a:r>
              <a:rPr lang="en-US" dirty="0">
                <a:hlinkClick r:id="rId4"/>
              </a:rPr>
              <a:t>/#</a:t>
            </a:r>
            <a:r>
              <a:rPr lang="en-US" dirty="0" smtClean="0">
                <a:hlinkClick r:id="rId4"/>
              </a:rPr>
              <a:t>resources/patient-checklists</a:t>
            </a:r>
            <a:r>
              <a:rPr lang="en-US" dirty="0" smtClean="0"/>
              <a:t>.</a:t>
            </a:r>
            <a:endParaRPr lang="en-US" dirty="0"/>
          </a:p>
          <a:p>
            <a:pPr>
              <a:spcBef>
                <a:spcPts val="611"/>
              </a:spcBef>
            </a:pPr>
            <a:endParaRPr lang="en-US" dirty="0" smtClean="0"/>
          </a:p>
        </p:txBody>
      </p:sp>
    </p:spTree>
    <p:extLst>
      <p:ext uri="{BB962C8B-B14F-4D97-AF65-F5344CB8AC3E}">
        <p14:creationId xmlns:p14="http://schemas.microsoft.com/office/powerpoint/2010/main" val="4118418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97283" name="Rectangle 3"/>
          <p:cNvSpPr>
            <a:spLocks noGrp="1" noChangeArrowheads="1"/>
          </p:cNvSpPr>
          <p:nvPr>
            <p:ph type="body" idx="1"/>
          </p:nvPr>
        </p:nvSpPr>
        <p:spPr bwMode="auto">
          <a:xfrm>
            <a:off x="163499" y="4396621"/>
            <a:ext cx="6705935" cy="4699757"/>
          </a:xfrm>
        </p:spPr>
        <p:txBody>
          <a:bodyPr wrap="square" lIns="93946" tIns="46970" rIns="93946" bIns="46970" numCol="1" anchor="t" anchorCtr="0" compatLnSpc="1">
            <a:prstTxWarp prst="textNoShape">
              <a:avLst/>
            </a:prstTxWarp>
            <a:noAutofit/>
          </a:bodyPr>
          <a:lstStyle/>
          <a:p>
            <a:r>
              <a:rPr lang="en-US" dirty="0"/>
              <a:t>Under the direction of the Centers for Medicare &amp; Medicaid Services (CMS), the ESRD Network program </a:t>
            </a:r>
            <a:r>
              <a:rPr lang="en-US" dirty="0" smtClean="0"/>
              <a:t>is a </a:t>
            </a:r>
            <a:r>
              <a:rPr lang="en-US" dirty="0"/>
              <a:t>national network of 18 ESRD Networks, responsible for each U.S. state, territory, and the District of Columbia. ESRD Networks service geographic areas based on the number and concentration of ESRD beneficiaries. ESRD Networks work with </a:t>
            </a:r>
            <a:r>
              <a:rPr lang="en-US" dirty="0" smtClean="0"/>
              <a:t>consumers, ESRD facilities, </a:t>
            </a:r>
            <a:r>
              <a:rPr lang="en-US" dirty="0"/>
              <a:t>and other providers of ESRD services to refine care delivery systems to make sure ESRD patients get the right care at the right time.</a:t>
            </a:r>
          </a:p>
          <a:p>
            <a:pPr>
              <a:spcBef>
                <a:spcPts val="623"/>
              </a:spcBef>
              <a:defRPr/>
            </a:pPr>
            <a:r>
              <a:rPr lang="en-US" dirty="0"/>
              <a:t>ESRD Networks are an excellent source of information for people with Medicare and health care providers. ESRD Networks are responsible for developing criteria and standards related to the quality and appropriateness of care for ESRD patients. They assess treatment modalities and quality of care. They also provide technical assistance to the dialysis facilities. </a:t>
            </a:r>
          </a:p>
          <a:p>
            <a:pPr>
              <a:spcBef>
                <a:spcPts val="623"/>
              </a:spcBef>
              <a:defRPr/>
            </a:pPr>
            <a:r>
              <a:rPr lang="en-US" dirty="0"/>
              <a:t>The ESRD Networks also help educate people with Medicare about the Medicare </a:t>
            </a:r>
            <a:r>
              <a:rPr lang="en-US" dirty="0" smtClean="0"/>
              <a:t>Program </a:t>
            </a:r>
            <a:r>
              <a:rPr lang="en-US" dirty="0"/>
              <a:t>and help resolve complaints and grievances. To protect patients from reprisal, CMS policy no longer requires the complaint process to start at the facility; patients can now bypass the facility and report grievances directly to the ESRD Network.</a:t>
            </a:r>
          </a:p>
          <a:p>
            <a:pPr>
              <a:spcBef>
                <a:spcPts val="623"/>
              </a:spcBef>
              <a:defRPr/>
            </a:pPr>
            <a:r>
              <a:rPr lang="en-US" dirty="0"/>
              <a:t>You can get contact information for your local ESRD Network in “Medicare Coverage of Kidney Dialysis and Kidney Transplant Services</a:t>
            </a:r>
            <a:r>
              <a:rPr lang="en-US" dirty="0" smtClean="0"/>
              <a:t>,” CMS </a:t>
            </a:r>
            <a:r>
              <a:rPr lang="en-US" dirty="0"/>
              <a:t>Publication 10128, from </a:t>
            </a:r>
            <a:r>
              <a:rPr lang="en-US" dirty="0" smtClean="0">
                <a:hlinkClick r:id="rId3"/>
              </a:rPr>
              <a:t>medicare.gov/Pubs/pdf/10128-Medicare-Coverage-ESRD.pdf</a:t>
            </a:r>
            <a:r>
              <a:rPr lang="en-US" dirty="0" smtClean="0"/>
              <a:t> and </a:t>
            </a:r>
            <a:r>
              <a:rPr lang="en-US" dirty="0"/>
              <a:t>from </a:t>
            </a:r>
            <a:r>
              <a:rPr lang="en-US" u="sng" dirty="0">
                <a:hlinkClick r:id="rId4"/>
              </a:rPr>
              <a:t>esrdncc.org/en/ESRD-network-map</a:t>
            </a:r>
            <a:r>
              <a:rPr lang="en-US" u="sng" dirty="0" smtClean="0">
                <a:hlinkClick r:id="rId4"/>
              </a:rPr>
              <a:t>/</a:t>
            </a:r>
            <a:r>
              <a:rPr lang="en-US" dirty="0" smtClean="0"/>
              <a:t>.</a:t>
            </a:r>
            <a:endParaRPr lang="en-US" dirty="0"/>
          </a:p>
          <a:p>
            <a:pPr>
              <a:spcBef>
                <a:spcPts val="623"/>
              </a:spcBef>
              <a:defRPr/>
            </a:pPr>
            <a:r>
              <a:rPr lang="en-US" dirty="0"/>
              <a:t>The ESRD National Coordinating Center (NCC) is the CMS support contractor for the 18 ESRD Networks. The ESRD NCC also provides useful information and resources focused on helping ESRD patients and their care partners become engaged, </a:t>
            </a:r>
            <a:r>
              <a:rPr lang="en-US" dirty="0" smtClean="0"/>
              <a:t>educated, </a:t>
            </a:r>
            <a:r>
              <a:rPr lang="en-US" dirty="0"/>
              <a:t>and empowered. For more </a:t>
            </a:r>
            <a:r>
              <a:rPr lang="en-US" dirty="0" smtClean="0"/>
              <a:t>information, </a:t>
            </a:r>
            <a:r>
              <a:rPr lang="en-US" dirty="0"/>
              <a:t>visit </a:t>
            </a:r>
            <a:r>
              <a:rPr lang="en-US" dirty="0">
                <a:hlinkClick r:id="rId5"/>
              </a:rPr>
              <a:t>esrdncc.org/</a:t>
            </a:r>
            <a:r>
              <a:rPr lang="en-US" dirty="0"/>
              <a:t>.</a:t>
            </a:r>
          </a:p>
          <a:p>
            <a:pPr>
              <a:spcBef>
                <a:spcPts val="623"/>
              </a:spcBef>
              <a:defRPr/>
            </a:pPr>
            <a:r>
              <a:rPr lang="en-US" b="1" dirty="0"/>
              <a:t>NOTE</a:t>
            </a:r>
            <a:r>
              <a:rPr lang="en-US" dirty="0"/>
              <a:t>: An interactive map with contact information for ESRD Networks by state/region is available at </a:t>
            </a:r>
            <a:r>
              <a:rPr lang="en-US" u="sng" dirty="0">
                <a:hlinkClick r:id="rId4"/>
              </a:rPr>
              <a:t>esrdncc.org/en/ESRD-network-map</a:t>
            </a:r>
            <a:r>
              <a:rPr lang="en-US" u="sng" dirty="0" smtClean="0">
                <a:hlinkClick r:id="rId4"/>
              </a:rPr>
              <a:t>/</a:t>
            </a:r>
            <a:r>
              <a:rPr lang="en-US" dirty="0" smtClean="0"/>
              <a:t>.</a:t>
            </a:r>
            <a:endParaRPr lang="en-US" b="1" dirty="0"/>
          </a:p>
        </p:txBody>
      </p:sp>
    </p:spTree>
    <p:extLst>
      <p:ext uri="{BB962C8B-B14F-4D97-AF65-F5344CB8AC3E}">
        <p14:creationId xmlns:p14="http://schemas.microsoft.com/office/powerpoint/2010/main" val="34562468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516365"/>
            <a:ext cx="5608320" cy="4046109"/>
          </a:xfrm>
        </p:spPr>
        <p:txBody>
          <a:bodyPr/>
          <a:lstStyle/>
          <a:p>
            <a:pPr>
              <a:spcBef>
                <a:spcPts val="623"/>
              </a:spcBef>
              <a:defRPr/>
            </a:pPr>
            <a:r>
              <a:rPr lang="en-US" dirty="0" smtClean="0"/>
              <a:t>ESRD Networks are currently working with Medicare to increase the use of arteriovenous fistulas (AVFs). “Fistula First” is the name given to the National Vascular Access Improvement Initiative. This quality improvement project is being conducted by all 18 ESRD Networks to promote the use of AVFs in providing hemodialysis for all suitable dialysis patients.</a:t>
            </a:r>
          </a:p>
          <a:p>
            <a:pPr>
              <a:spcBef>
                <a:spcPts val="623"/>
              </a:spcBef>
              <a:defRPr/>
            </a:pPr>
            <a:r>
              <a:rPr lang="en-US" dirty="0" smtClean="0"/>
              <a:t>A fistula is a connection, surgically created by joining a vein and an artery in the forearm, that allows blood from the artery to flow into the vein and provide access for dialysis. Fistulas last longer, need less re-work, and are associated with lower rates of infection, hospitalization, and death than other types of access. Other access types include grafts (using a synthetic tube to connect the artery to a vein in the arm) and catheters (needles permanently inserted into a regular vein, but left protruding from the skin). </a:t>
            </a:r>
            <a:r>
              <a:rPr lang="en-US" dirty="0"/>
              <a:t>M</a:t>
            </a:r>
            <a:r>
              <a:rPr lang="en-US" baseline="0" dirty="0" smtClean="0"/>
              <a:t>ore information about Fistula First Catheter Last is available at </a:t>
            </a:r>
            <a:r>
              <a:rPr lang="en-US" u="sng" dirty="0">
                <a:hlinkClick r:id="rId3"/>
              </a:rPr>
              <a:t>fistulafirst.esrdncc.org/ffcl</a:t>
            </a:r>
            <a:r>
              <a:rPr lang="en-US" u="sng" dirty="0" smtClean="0">
                <a:hlinkClick r:id="rId3"/>
              </a:rPr>
              <a:t>/</a:t>
            </a:r>
            <a:r>
              <a:rPr lang="en-US" dirty="0" smtClean="0"/>
              <a:t>.</a:t>
            </a:r>
          </a:p>
          <a:p>
            <a:pPr>
              <a:spcBef>
                <a:spcPts val="623"/>
              </a:spcBef>
              <a:defRPr/>
            </a:pPr>
            <a:r>
              <a:rPr lang="en-US" b="1" dirty="0" smtClean="0"/>
              <a:t>NOTE</a:t>
            </a:r>
            <a:r>
              <a:rPr lang="en-US" dirty="0" smtClean="0"/>
              <a:t>: Graphic courtesy of the National Institute of Diabetes and Digestive and Kidney Diseases, of the U.S. National Institutes of Health.</a:t>
            </a:r>
          </a:p>
        </p:txBody>
      </p:sp>
    </p:spTree>
    <p:extLst>
      <p:ext uri="{BB962C8B-B14F-4D97-AF65-F5344CB8AC3E}">
        <p14:creationId xmlns:p14="http://schemas.microsoft.com/office/powerpoint/2010/main" val="15604058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75754" y="4491742"/>
            <a:ext cx="5796496" cy="4522608"/>
          </a:xfrm>
        </p:spPr>
        <p:txBody>
          <a:bodyPr>
            <a:normAutofit/>
          </a:bodyPr>
          <a:lstStyle/>
          <a:p>
            <a:pPr>
              <a:spcBef>
                <a:spcPts val="613"/>
              </a:spcBef>
            </a:pPr>
            <a:r>
              <a:rPr lang="en-US" dirty="0" smtClean="0"/>
              <a:t>ESRD </a:t>
            </a:r>
            <a:r>
              <a:rPr lang="en-US" dirty="0"/>
              <a:t>is </a:t>
            </a:r>
            <a:r>
              <a:rPr lang="en-US" dirty="0" smtClean="0"/>
              <a:t>permanent </a:t>
            </a:r>
            <a:r>
              <a:rPr lang="en-US" dirty="0"/>
              <a:t>kidney </a:t>
            </a:r>
            <a:r>
              <a:rPr lang="en-US" dirty="0" smtClean="0"/>
              <a:t>failure. If you have Stage </a:t>
            </a:r>
            <a:r>
              <a:rPr lang="en-US" dirty="0"/>
              <a:t>V </a:t>
            </a:r>
            <a:r>
              <a:rPr lang="en-US" dirty="0" smtClean="0"/>
              <a:t>chronic kidney disease, you may require </a:t>
            </a:r>
            <a:r>
              <a:rPr lang="en-US" dirty="0"/>
              <a:t>a regular course of dialysis or </a:t>
            </a:r>
            <a:r>
              <a:rPr lang="en-US" dirty="0" smtClean="0"/>
              <a:t>kidney transplant. </a:t>
            </a:r>
          </a:p>
          <a:p>
            <a:pPr>
              <a:spcBef>
                <a:spcPts val="613"/>
              </a:spcBef>
            </a:pPr>
            <a:r>
              <a:rPr lang="en-US" dirty="0" smtClean="0"/>
              <a:t>You’re eligible for Medicare Part A, with medical documentation, and required work credits, no matter how old you are, if your kidneys no longer function and you get a regular course of dialysis, engage in home dialysis, or have recently received a kidney transplant at an approved hospital.</a:t>
            </a:r>
          </a:p>
          <a:p>
            <a:pPr>
              <a:spcBef>
                <a:spcPts val="613"/>
              </a:spcBef>
              <a:defRPr/>
            </a:pPr>
            <a:r>
              <a:rPr lang="en-US" dirty="0" smtClean="0"/>
              <a:t>We </a:t>
            </a:r>
            <a:r>
              <a:rPr lang="en-US" dirty="0"/>
              <a:t>discussed enrollment options and learned that you receive all Part A and Part </a:t>
            </a:r>
            <a:r>
              <a:rPr lang="en-US" dirty="0" smtClean="0"/>
              <a:t>B </a:t>
            </a:r>
            <a:r>
              <a:rPr lang="en-US" dirty="0"/>
              <a:t>services, you can get Part D (Medicare prescription drug coverage), and receive some additional special services. </a:t>
            </a:r>
          </a:p>
          <a:p>
            <a:pPr>
              <a:spcBef>
                <a:spcPts val="613"/>
              </a:spcBef>
              <a:defRPr/>
            </a:pPr>
            <a:r>
              <a:rPr lang="en-US" dirty="0" smtClean="0"/>
              <a:t>We </a:t>
            </a:r>
            <a:r>
              <a:rPr lang="en-US" dirty="0"/>
              <a:t>discussed what services are covered and that </a:t>
            </a:r>
            <a:r>
              <a:rPr lang="en-US" dirty="0" smtClean="0"/>
              <a:t>Original Medicare is usually the only choice most people with ESRD have </a:t>
            </a:r>
            <a:r>
              <a:rPr lang="en-US" dirty="0"/>
              <a:t>for Medicare coverage. </a:t>
            </a:r>
            <a:r>
              <a:rPr lang="en-US" dirty="0" smtClean="0"/>
              <a:t>Employer group health plan coverage </a:t>
            </a:r>
            <a:r>
              <a:rPr lang="en-US" dirty="0"/>
              <a:t>has a </a:t>
            </a:r>
            <a:r>
              <a:rPr lang="en-US" dirty="0" smtClean="0"/>
              <a:t>30-month </a:t>
            </a:r>
            <a:r>
              <a:rPr lang="en-US" dirty="0"/>
              <a:t>coordination period. </a:t>
            </a:r>
          </a:p>
          <a:p>
            <a:pPr>
              <a:spcBef>
                <a:spcPts val="613"/>
              </a:spcBef>
              <a:defRPr/>
            </a:pPr>
            <a:r>
              <a:rPr lang="en-US" dirty="0"/>
              <a:t>We also learned that i</a:t>
            </a:r>
            <a:r>
              <a:rPr lang="en-US" dirty="0" smtClean="0"/>
              <a:t>mmunosuppressive </a:t>
            </a:r>
            <a:r>
              <a:rPr lang="en-US" dirty="0"/>
              <a:t>drug therapy is only covered by Medicare Part B for people who were entitled to Part A at the time of a kidney transplant</a:t>
            </a:r>
            <a:r>
              <a:rPr lang="en-US" dirty="0" smtClean="0"/>
              <a:t>.</a:t>
            </a:r>
          </a:p>
          <a:p>
            <a:pPr>
              <a:spcBef>
                <a:spcPts val="623"/>
              </a:spcBef>
              <a:defRPr/>
            </a:pPr>
            <a:r>
              <a:rPr lang="en-US" dirty="0"/>
              <a:t>We discussed Dialysis Facility </a:t>
            </a:r>
            <a:r>
              <a:rPr lang="en-US" dirty="0" smtClean="0"/>
              <a:t>Compare, </a:t>
            </a:r>
            <a:r>
              <a:rPr lang="en-US" dirty="0"/>
              <a:t>and ESRD </a:t>
            </a:r>
            <a:r>
              <a:rPr lang="en-US" dirty="0" smtClean="0"/>
              <a:t>Networks </a:t>
            </a:r>
            <a:r>
              <a:rPr lang="en-US" dirty="0"/>
              <a:t>that handle </a:t>
            </a:r>
            <a:r>
              <a:rPr lang="en-US" dirty="0" smtClean="0"/>
              <a:t>quality-of-care </a:t>
            </a:r>
            <a:r>
              <a:rPr lang="en-US" dirty="0"/>
              <a:t>concerns.</a:t>
            </a:r>
          </a:p>
          <a:p>
            <a:pPr>
              <a:spcBef>
                <a:spcPts val="623"/>
              </a:spcBef>
            </a:pPr>
            <a:r>
              <a:rPr lang="en-US" dirty="0" smtClean="0"/>
              <a:t>Key coverage resources are located at </a:t>
            </a:r>
            <a:r>
              <a:rPr lang="en-US" u="sng" dirty="0" smtClean="0">
                <a:hlinkClick r:id="rId3"/>
              </a:rPr>
              <a:t>Medicare.gov/coverage/dialysis-services-and-supplies.html</a:t>
            </a:r>
            <a:r>
              <a:rPr lang="en-US" dirty="0" smtClean="0"/>
              <a:t>.</a:t>
            </a:r>
            <a:endParaRPr lang="en-US" dirty="0"/>
          </a:p>
          <a:p>
            <a:pPr>
              <a:spcBef>
                <a:spcPts val="613"/>
              </a:spcBef>
              <a:defRPr/>
            </a:pPr>
            <a:endParaRPr lang="en-US" dirty="0"/>
          </a:p>
        </p:txBody>
      </p:sp>
    </p:spTree>
    <p:extLst>
      <p:ext uri="{BB962C8B-B14F-4D97-AF65-F5344CB8AC3E}">
        <p14:creationId xmlns:p14="http://schemas.microsoft.com/office/powerpoint/2010/main" val="34859328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079392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451926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0365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814388"/>
            <a:ext cx="4184650" cy="3138487"/>
          </a:xfrm>
        </p:spPr>
      </p:sp>
      <p:sp>
        <p:nvSpPr>
          <p:cNvPr id="3" name="Notes Placeholder 2"/>
          <p:cNvSpPr>
            <a:spLocks noGrp="1"/>
          </p:cNvSpPr>
          <p:nvPr>
            <p:ph type="body" idx="1"/>
          </p:nvPr>
        </p:nvSpPr>
        <p:spPr>
          <a:xfrm>
            <a:off x="1090511" y="4134817"/>
            <a:ext cx="5164191" cy="4551074"/>
          </a:xfrm>
        </p:spPr>
        <p:txBody>
          <a:bodyPr/>
          <a:lstStyle/>
          <a:p>
            <a:pPr>
              <a:spcBef>
                <a:spcPts val="615"/>
              </a:spcBef>
            </a:pPr>
            <a:r>
              <a:rPr lang="en-US" dirty="0" smtClean="0"/>
              <a:t>This training is provided by the CMS National Training Program (NTP).</a:t>
            </a:r>
          </a:p>
          <a:p>
            <a:pPr>
              <a:spcBef>
                <a:spcPts val="615"/>
              </a:spcBef>
            </a:pPr>
            <a:r>
              <a:rPr lang="en-US" dirty="0" smtClean="0"/>
              <a:t>For questions about training products, email </a:t>
            </a:r>
            <a:r>
              <a:rPr lang="en-US" dirty="0" smtClean="0">
                <a:hlinkClick r:id="rId3"/>
              </a:rPr>
              <a:t>training@cms.hhs.gov</a:t>
            </a:r>
            <a:r>
              <a:rPr lang="en-US" dirty="0" smtClean="0"/>
              <a:t>. </a:t>
            </a:r>
          </a:p>
          <a:p>
            <a:pPr>
              <a:spcBef>
                <a:spcPts val="615"/>
              </a:spcBef>
            </a:pPr>
            <a:r>
              <a:rPr lang="en-US" dirty="0" smtClean="0"/>
              <a:t>To view all available NTP materials, or to subscribe to our email list, visit </a:t>
            </a:r>
            <a:r>
              <a:rPr lang="en-US" dirty="0" smtClean="0">
                <a:hlinkClick r:id="rId4"/>
              </a:rPr>
              <a:t>CMS.gov/outreach-and-education/training/cmsnationaltrainingprogram/</a:t>
            </a:r>
            <a:r>
              <a:rPr lang="en-US" dirty="0" smtClean="0"/>
              <a:t>. </a:t>
            </a:r>
          </a:p>
          <a:p>
            <a:endParaRPr lang="en-US" dirty="0"/>
          </a:p>
        </p:txBody>
      </p:sp>
    </p:spTree>
    <p:extLst>
      <p:ext uri="{BB962C8B-B14F-4D97-AF65-F5344CB8AC3E}">
        <p14:creationId xmlns:p14="http://schemas.microsoft.com/office/powerpoint/2010/main" val="517796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bwMode="auto">
          <a:xfrm>
            <a:off x="1414463" y="1162050"/>
            <a:ext cx="4181475" cy="3136900"/>
          </a:xfrm>
          <a:noFill/>
          <a:ln>
            <a:solidFill>
              <a:srgbClr val="000000"/>
            </a:solidFill>
            <a:miter lim="800000"/>
            <a:headEnd/>
            <a:tailEnd/>
          </a:ln>
        </p:spPr>
      </p:sp>
      <p:sp>
        <p:nvSpPr>
          <p:cNvPr id="67587" name="Rectangle 3"/>
          <p:cNvSpPr>
            <a:spLocks noGrp="1" noChangeArrowheads="1"/>
          </p:cNvSpPr>
          <p:nvPr>
            <p:ph type="body" idx="1"/>
          </p:nvPr>
        </p:nvSpPr>
        <p:spPr bwMode="auto">
          <a:xfrm>
            <a:off x="775756" y="4491746"/>
            <a:ext cx="5645592" cy="4444631"/>
          </a:xfrm>
          <a:noFill/>
        </p:spPr>
        <p:txBody>
          <a:bodyPr wrap="square" numCol="1" anchor="t" anchorCtr="0" compatLnSpc="1">
            <a:prstTxWarp prst="textNoShape">
              <a:avLst/>
            </a:prstTxWarp>
            <a:normAutofit/>
          </a:bodyPr>
          <a:lstStyle/>
          <a:p>
            <a:pPr defTabSz="931386">
              <a:spcBef>
                <a:spcPts val="613"/>
              </a:spcBef>
              <a:defRPr/>
            </a:pPr>
            <a:r>
              <a:rPr lang="en-US" dirty="0"/>
              <a:t>ESRD is defined as permanent kidney failure that requires a regular course of dialysis or a kidney transplant. </a:t>
            </a:r>
          </a:p>
          <a:p>
            <a:pPr defTabSz="931386">
              <a:spcBef>
                <a:spcPts val="613"/>
              </a:spcBef>
              <a:defRPr/>
            </a:pPr>
            <a:r>
              <a:rPr lang="en-US" dirty="0" smtClean="0"/>
              <a:t>There </a:t>
            </a:r>
            <a:r>
              <a:rPr lang="en-US" dirty="0"/>
              <a:t>are 5 stages of chronic kidney disease (CKD). The National Kidney Foundation developed guidelines to help identify the levels of kidney disease. If you have Stage 5 CKD, you may be eligible for Medicare based on ESRD. Visit </a:t>
            </a:r>
            <a:r>
              <a:rPr lang="en-US" dirty="0">
                <a:hlinkClick r:id="rId3"/>
              </a:rPr>
              <a:t>kidney.org</a:t>
            </a:r>
            <a:r>
              <a:rPr lang="en-US" dirty="0"/>
              <a:t> for more information about CKD</a:t>
            </a:r>
            <a:r>
              <a:rPr lang="en-US" dirty="0" smtClean="0"/>
              <a:t>.</a:t>
            </a:r>
            <a:endParaRPr lang="en-US" dirty="0"/>
          </a:p>
          <a:p>
            <a:pPr defTabSz="931386">
              <a:spcBef>
                <a:spcPts val="613"/>
              </a:spcBef>
              <a:defRPr/>
            </a:pPr>
            <a:r>
              <a:rPr lang="en-US" dirty="0"/>
              <a:t>In 1972, Medicare was expanded to include 2 new groups of people: certain people with a disability, and those with ESRD. The expanded coverage began in 1973.</a:t>
            </a:r>
          </a:p>
          <a:p>
            <a:pPr>
              <a:spcBef>
                <a:spcPts val="623"/>
              </a:spcBef>
            </a:pPr>
            <a:endParaRPr lang="en-US" dirty="0" smtClean="0"/>
          </a:p>
        </p:txBody>
      </p:sp>
    </p:spTree>
    <p:extLst>
      <p:ext uri="{BB962C8B-B14F-4D97-AF65-F5344CB8AC3E}">
        <p14:creationId xmlns:p14="http://schemas.microsoft.com/office/powerpoint/2010/main" val="3300710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060532" y="1"/>
            <a:ext cx="3105658" cy="470380"/>
          </a:xfrm>
          <a:prstGeom prst="rect">
            <a:avLst/>
          </a:prstGeom>
          <a:noFill/>
          <a:ln w="12700">
            <a:noFill/>
            <a:miter lim="800000"/>
            <a:headEnd/>
            <a:tailEnd/>
          </a:ln>
        </p:spPr>
        <p:txBody>
          <a:bodyPr wrap="none" lIns="88919" tIns="44462" rIns="88919" bIns="44462" anchor="ctr"/>
          <a:lstStyle/>
          <a:p>
            <a:endParaRPr lang="en-US" dirty="0">
              <a:latin typeface="Calibri" pitchFamily="34" charset="0"/>
            </a:endParaRPr>
          </a:p>
        </p:txBody>
      </p:sp>
      <p:sp>
        <p:nvSpPr>
          <p:cNvPr id="70659" name="Rectangle 3"/>
          <p:cNvSpPr>
            <a:spLocks noChangeArrowheads="1"/>
          </p:cNvSpPr>
          <p:nvPr/>
        </p:nvSpPr>
        <p:spPr bwMode="auto">
          <a:xfrm>
            <a:off x="3" y="8979402"/>
            <a:ext cx="3105659" cy="471942"/>
          </a:xfrm>
          <a:prstGeom prst="rect">
            <a:avLst/>
          </a:prstGeom>
          <a:noFill/>
          <a:ln w="12700">
            <a:noFill/>
            <a:miter lim="800000"/>
            <a:headEnd/>
            <a:tailEnd/>
          </a:ln>
        </p:spPr>
        <p:txBody>
          <a:bodyPr wrap="none" lIns="88919" tIns="44462" rIns="88919" bIns="44462" anchor="ctr"/>
          <a:lstStyle/>
          <a:p>
            <a:endParaRPr lang="en-US" dirty="0">
              <a:latin typeface="Calibri" pitchFamily="34" charset="0"/>
            </a:endParaRPr>
          </a:p>
        </p:txBody>
      </p:sp>
      <p:sp>
        <p:nvSpPr>
          <p:cNvPr id="70660" name="Rectangle 4"/>
          <p:cNvSpPr>
            <a:spLocks noChangeArrowheads="1"/>
          </p:cNvSpPr>
          <p:nvPr/>
        </p:nvSpPr>
        <p:spPr bwMode="auto">
          <a:xfrm>
            <a:off x="3" y="1"/>
            <a:ext cx="3105659" cy="470380"/>
          </a:xfrm>
          <a:prstGeom prst="rect">
            <a:avLst/>
          </a:prstGeom>
          <a:noFill/>
          <a:ln w="12700">
            <a:noFill/>
            <a:miter lim="800000"/>
            <a:headEnd/>
            <a:tailEnd/>
          </a:ln>
        </p:spPr>
        <p:txBody>
          <a:bodyPr wrap="none" lIns="88919" tIns="44462" rIns="88919" bIns="44462" anchor="ctr"/>
          <a:lstStyle/>
          <a:p>
            <a:endParaRPr lang="en-US" dirty="0">
              <a:latin typeface="Calibri" pitchFamily="34" charset="0"/>
            </a:endParaRPr>
          </a:p>
        </p:txBody>
      </p:sp>
      <p:sp>
        <p:nvSpPr>
          <p:cNvPr id="70661" name="Rectangle 5"/>
          <p:cNvSpPr>
            <a:spLocks noChangeArrowheads="1"/>
          </p:cNvSpPr>
          <p:nvPr/>
        </p:nvSpPr>
        <p:spPr bwMode="auto">
          <a:xfrm>
            <a:off x="4060532" y="1"/>
            <a:ext cx="3105658" cy="470380"/>
          </a:xfrm>
          <a:prstGeom prst="rect">
            <a:avLst/>
          </a:prstGeom>
          <a:noFill/>
          <a:ln w="12700">
            <a:noFill/>
            <a:miter lim="800000"/>
            <a:headEnd/>
            <a:tailEnd/>
          </a:ln>
        </p:spPr>
        <p:txBody>
          <a:bodyPr wrap="none" lIns="88919" tIns="44462" rIns="88919" bIns="44462" anchor="ctr"/>
          <a:lstStyle/>
          <a:p>
            <a:endParaRPr lang="en-US" dirty="0">
              <a:latin typeface="Calibri" pitchFamily="34" charset="0"/>
            </a:endParaRPr>
          </a:p>
        </p:txBody>
      </p:sp>
      <p:sp>
        <p:nvSpPr>
          <p:cNvPr id="70662" name="Rectangle 6"/>
          <p:cNvSpPr>
            <a:spLocks noChangeArrowheads="1"/>
          </p:cNvSpPr>
          <p:nvPr/>
        </p:nvSpPr>
        <p:spPr bwMode="auto">
          <a:xfrm>
            <a:off x="3" y="8979402"/>
            <a:ext cx="3105659" cy="471942"/>
          </a:xfrm>
          <a:prstGeom prst="rect">
            <a:avLst/>
          </a:prstGeom>
          <a:noFill/>
          <a:ln w="12700">
            <a:noFill/>
            <a:miter lim="800000"/>
            <a:headEnd/>
            <a:tailEnd/>
          </a:ln>
        </p:spPr>
        <p:txBody>
          <a:bodyPr wrap="none" lIns="88919" tIns="44462" rIns="88919" bIns="44462" anchor="ctr"/>
          <a:lstStyle/>
          <a:p>
            <a:endParaRPr lang="en-US" dirty="0">
              <a:latin typeface="Calibri" pitchFamily="34" charset="0"/>
            </a:endParaRPr>
          </a:p>
        </p:txBody>
      </p:sp>
      <p:sp>
        <p:nvSpPr>
          <p:cNvPr id="70663" name="Rectangle 7"/>
          <p:cNvSpPr>
            <a:spLocks noChangeArrowheads="1"/>
          </p:cNvSpPr>
          <p:nvPr/>
        </p:nvSpPr>
        <p:spPr bwMode="auto">
          <a:xfrm>
            <a:off x="3" y="1"/>
            <a:ext cx="3105659" cy="470380"/>
          </a:xfrm>
          <a:prstGeom prst="rect">
            <a:avLst/>
          </a:prstGeom>
          <a:noFill/>
          <a:ln w="12700">
            <a:noFill/>
            <a:miter lim="800000"/>
            <a:headEnd/>
            <a:tailEnd/>
          </a:ln>
        </p:spPr>
        <p:txBody>
          <a:bodyPr wrap="none" lIns="88919" tIns="44462" rIns="88919" bIns="44462" anchor="ctr"/>
          <a:lstStyle/>
          <a:p>
            <a:endParaRPr lang="en-US" dirty="0">
              <a:latin typeface="Calibri" pitchFamily="34" charset="0"/>
            </a:endParaRPr>
          </a:p>
        </p:txBody>
      </p:sp>
      <p:sp>
        <p:nvSpPr>
          <p:cNvPr id="74761" name="Rectangle 9"/>
          <p:cNvSpPr>
            <a:spLocks noGrp="1" noChangeArrowheads="1"/>
          </p:cNvSpPr>
          <p:nvPr>
            <p:ph type="body" idx="1"/>
          </p:nvPr>
        </p:nvSpPr>
        <p:spPr/>
        <p:txBody>
          <a:bodyPr/>
          <a:lstStyle/>
          <a:p>
            <a:pPr marL="0" lvl="1" indent="0">
              <a:spcBef>
                <a:spcPts val="613"/>
              </a:spcBef>
              <a:buNone/>
            </a:pPr>
            <a:r>
              <a:rPr lang="en-US" dirty="0">
                <a:solidFill>
                  <a:prstClr val="black"/>
                </a:solidFill>
              </a:rPr>
              <a:t>You can get Medicare no matter how old you are if your kidneys no longer work, you need regular </a:t>
            </a:r>
            <a:r>
              <a:rPr lang="en-US" dirty="0" smtClean="0">
                <a:solidFill>
                  <a:prstClr val="black"/>
                </a:solidFill>
              </a:rPr>
              <a:t>dialysis, </a:t>
            </a:r>
            <a:r>
              <a:rPr lang="en-US" dirty="0">
                <a:solidFill>
                  <a:prstClr val="black"/>
                </a:solidFill>
              </a:rPr>
              <a:t>or have had a kidney transplant, and one of these applies to you:</a:t>
            </a:r>
          </a:p>
          <a:p>
            <a:pPr lvl="1">
              <a:spcBef>
                <a:spcPts val="613"/>
              </a:spcBef>
            </a:pPr>
            <a:r>
              <a:rPr lang="en-US" dirty="0">
                <a:solidFill>
                  <a:prstClr val="black"/>
                </a:solidFill>
              </a:rPr>
              <a:t>You’ve worked the required amount of time under Social Security, the Railroad Retirement Board, or as a government </a:t>
            </a:r>
            <a:r>
              <a:rPr lang="en-US" dirty="0" smtClean="0">
                <a:solidFill>
                  <a:prstClr val="black"/>
                </a:solidFill>
              </a:rPr>
              <a:t>employee </a:t>
            </a:r>
            <a:endParaRPr lang="en-US" dirty="0">
              <a:solidFill>
                <a:prstClr val="black"/>
              </a:solidFill>
            </a:endParaRPr>
          </a:p>
          <a:p>
            <a:pPr lvl="1">
              <a:spcBef>
                <a:spcPts val="613"/>
              </a:spcBef>
            </a:pPr>
            <a:r>
              <a:rPr lang="en-US" dirty="0">
                <a:solidFill>
                  <a:prstClr val="black"/>
                </a:solidFill>
              </a:rPr>
              <a:t>You’re already getting or are eligible for Social Security or Railroad Retirement </a:t>
            </a:r>
            <a:r>
              <a:rPr lang="en-US" dirty="0" smtClean="0">
                <a:solidFill>
                  <a:prstClr val="black"/>
                </a:solidFill>
              </a:rPr>
              <a:t>benefits </a:t>
            </a:r>
            <a:endParaRPr lang="en-US" dirty="0">
              <a:solidFill>
                <a:prstClr val="black"/>
              </a:solidFill>
            </a:endParaRPr>
          </a:p>
          <a:p>
            <a:pPr lvl="1">
              <a:spcBef>
                <a:spcPts val="613"/>
              </a:spcBef>
            </a:pPr>
            <a:r>
              <a:rPr lang="en-US" dirty="0">
                <a:solidFill>
                  <a:prstClr val="black"/>
                </a:solidFill>
              </a:rPr>
              <a:t>You’re the spouse or dependent child of a person who meets either of the requirements listed </a:t>
            </a:r>
            <a:r>
              <a:rPr lang="en-US" dirty="0" smtClean="0">
                <a:solidFill>
                  <a:prstClr val="black"/>
                </a:solidFill>
              </a:rPr>
              <a:t>above </a:t>
            </a:r>
            <a:endParaRPr lang="en-US" dirty="0">
              <a:solidFill>
                <a:prstClr val="black"/>
              </a:solidFill>
            </a:endParaRPr>
          </a:p>
          <a:p>
            <a:pPr marL="363354" lvl="2" indent="-178008">
              <a:spcBef>
                <a:spcPts val="623"/>
              </a:spcBef>
            </a:pPr>
            <a:r>
              <a:rPr lang="en-US" dirty="0">
                <a:solidFill>
                  <a:prstClr val="black"/>
                </a:solidFill>
              </a:rPr>
              <a:t>You may be eligible based on the earning records of a current or prior same-sex spouse if you</a:t>
            </a:r>
          </a:p>
          <a:p>
            <a:pPr marL="549689" lvl="3" indent="-178008">
              <a:spcBef>
                <a:spcPts val="623"/>
              </a:spcBef>
            </a:pPr>
            <a:r>
              <a:rPr lang="en-US" dirty="0">
                <a:solidFill>
                  <a:prstClr val="black"/>
                </a:solidFill>
              </a:rPr>
              <a:t>Were married in a state that permits same-sex marriage </a:t>
            </a:r>
          </a:p>
          <a:p>
            <a:pPr marL="549689" lvl="3" indent="-178008">
              <a:spcBef>
                <a:spcPts val="623"/>
              </a:spcBef>
            </a:pPr>
            <a:r>
              <a:rPr lang="en-US" dirty="0">
                <a:solidFill>
                  <a:prstClr val="black"/>
                </a:solidFill>
              </a:rPr>
              <a:t>Were living together at the time of the application, or while the claim was pending final determination in a state that recognizes same-sex marriage, and</a:t>
            </a:r>
          </a:p>
          <a:p>
            <a:pPr marL="549689" lvl="3" indent="-178008">
              <a:spcBef>
                <a:spcPts val="623"/>
              </a:spcBef>
            </a:pPr>
            <a:r>
              <a:rPr lang="en-US" dirty="0">
                <a:solidFill>
                  <a:prstClr val="black"/>
                </a:solidFill>
              </a:rPr>
              <a:t>Were married for at least 10 years (if divorced)  </a:t>
            </a:r>
          </a:p>
          <a:p>
            <a:pPr marL="0" lvl="1" indent="0">
              <a:spcBef>
                <a:spcPts val="613"/>
              </a:spcBef>
              <a:buNone/>
            </a:pPr>
            <a:r>
              <a:rPr lang="en-US" dirty="0">
                <a:solidFill>
                  <a:prstClr val="black"/>
                </a:solidFill>
              </a:rPr>
              <a:t>You must also file an application, and meet any deadlines or waiting periods that apply.</a:t>
            </a:r>
          </a:p>
          <a:p>
            <a:pPr marL="0" lvl="1" indent="0">
              <a:spcBef>
                <a:spcPts val="613"/>
              </a:spcBef>
              <a:buNone/>
            </a:pPr>
            <a:r>
              <a:rPr lang="en-US" b="1" dirty="0">
                <a:solidFill>
                  <a:prstClr val="black"/>
                </a:solidFill>
              </a:rPr>
              <a:t>NOTE: </a:t>
            </a:r>
            <a:r>
              <a:rPr lang="en-US" dirty="0">
                <a:solidFill>
                  <a:prstClr val="black"/>
                </a:solidFill>
              </a:rPr>
              <a:t>See CMS Product No. 11392 “Medicare for Children With End-Stage Renal Disease,” at </a:t>
            </a:r>
            <a:r>
              <a:rPr lang="en-US" dirty="0">
                <a:solidFill>
                  <a:prstClr val="black"/>
                </a:solidFill>
                <a:hlinkClick r:id="rId3"/>
              </a:rPr>
              <a:t>Medicare.gov/Pubs/pdf/11392.pdf</a:t>
            </a:r>
            <a:r>
              <a:rPr lang="en-US" dirty="0">
                <a:solidFill>
                  <a:prstClr val="black"/>
                </a:solidFill>
              </a:rPr>
              <a:t> for more information regarding children with ESRD.</a:t>
            </a:r>
          </a:p>
        </p:txBody>
      </p:sp>
      <p:sp>
        <p:nvSpPr>
          <p:cNvPr id="7" name="Slide Image Placeholder 6"/>
          <p:cNvSpPr>
            <a:spLocks noGrp="1" noRot="1" noChangeAspect="1"/>
          </p:cNvSpPr>
          <p:nvPr>
            <p:ph type="sldImg"/>
          </p:nvPr>
        </p:nvSpPr>
        <p:spPr>
          <a:xfrm>
            <a:off x="1296988" y="641350"/>
            <a:ext cx="4179887" cy="3136900"/>
          </a:xfrm>
        </p:spPr>
      </p:sp>
    </p:spTree>
    <p:extLst>
      <p:ext uri="{BB962C8B-B14F-4D97-AF65-F5344CB8AC3E}">
        <p14:creationId xmlns:p14="http://schemas.microsoft.com/office/powerpoint/2010/main" val="1564858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22375" y="552450"/>
            <a:ext cx="4724400" cy="3543300"/>
          </a:xfrm>
          <a:noFill/>
          <a:ln>
            <a:solidFill>
              <a:srgbClr val="000000"/>
            </a:solidFill>
            <a:miter lim="800000"/>
            <a:headEnd/>
            <a:tailEnd/>
          </a:ln>
        </p:spPr>
      </p:sp>
      <p:sp>
        <p:nvSpPr>
          <p:cNvPr id="70659" name="Rectangle 3"/>
          <p:cNvSpPr>
            <a:spLocks noGrp="1" noChangeArrowheads="1"/>
          </p:cNvSpPr>
          <p:nvPr>
            <p:ph type="body" idx="1"/>
          </p:nvPr>
        </p:nvSpPr>
        <p:spPr bwMode="auto">
          <a:xfrm>
            <a:off x="717434" y="4257820"/>
            <a:ext cx="5732949" cy="4496295"/>
          </a:xfrm>
        </p:spPr>
        <p:txBody>
          <a:bodyPr wrap="square" numCol="1" anchor="t" anchorCtr="0" compatLnSpc="1">
            <a:prstTxWarp prst="textNoShape">
              <a:avLst/>
            </a:prstTxWarp>
            <a:noAutofit/>
          </a:bodyPr>
          <a:lstStyle/>
          <a:p>
            <a:pPr>
              <a:spcBef>
                <a:spcPts val="1038"/>
              </a:spcBef>
              <a:defRPr/>
            </a:pPr>
            <a:r>
              <a:rPr lang="en-US" dirty="0" smtClean="0">
                <a:solidFill>
                  <a:srgbClr val="231F20"/>
                </a:solidFill>
              </a:rPr>
              <a:t>If you qualify for Medicare Part A, you can also get Medicare Part B (Medical Insurance). Enrolling in Part B is your choice and isn't automatic. If you don’t enroll in Part B when you get Part A, you must wait until a General Enrollment Period (January 1–March 31 each year) to apply, and you may have to pay a lifetime monthly late enrollment penalty</a:t>
            </a:r>
            <a:r>
              <a:rPr lang="en-US" dirty="0" smtClean="0"/>
              <a:t>. </a:t>
            </a:r>
            <a:r>
              <a:rPr lang="en-US" dirty="0" smtClean="0">
                <a:solidFill>
                  <a:srgbClr val="231F20"/>
                </a:solidFill>
              </a:rPr>
              <a:t>Yo</a:t>
            </a:r>
            <a:r>
              <a:rPr lang="en-US" dirty="0" smtClean="0"/>
              <a:t>u’ll </a:t>
            </a:r>
            <a:r>
              <a:rPr lang="en-US" dirty="0" smtClean="0">
                <a:solidFill>
                  <a:srgbClr val="231F20"/>
                </a:solidFill>
              </a:rPr>
              <a:t>need both Part A and Part B to get the full benefits available from Medicare to cover certain dialysis and kidney transplant services. </a:t>
            </a:r>
          </a:p>
          <a:p>
            <a:pPr>
              <a:spcBef>
                <a:spcPts val="1038"/>
              </a:spcBef>
              <a:defRPr/>
            </a:pPr>
            <a:r>
              <a:rPr lang="en-US" dirty="0" smtClean="0">
                <a:solidFill>
                  <a:srgbClr val="231F20"/>
                </a:solidFill>
              </a:rPr>
              <a:t>Call your local Social Security office to make an appointment to enroll in Medicare based on ESRD, and for more information about the amount of work needed under Social Security or as a federal employee to be eligible for Medicare. You can contact Social Security at 1-800-772-1213. </a:t>
            </a:r>
            <a:r>
              <a:rPr lang="en-US" dirty="0" smtClean="0"/>
              <a:t>TTY: 1-800-325-0778.</a:t>
            </a:r>
            <a:r>
              <a:rPr lang="en-US" dirty="0" smtClean="0">
                <a:solidFill>
                  <a:srgbClr val="231F20"/>
                </a:solidFill>
              </a:rPr>
              <a:t> If you work or worked for a railroad, call the Railroad Retirement Board at 1-877-772-5772. </a:t>
            </a:r>
            <a:r>
              <a:rPr lang="en-US" dirty="0" smtClean="0"/>
              <a:t>TTY:</a:t>
            </a:r>
            <a:r>
              <a:rPr lang="en-US" baseline="0" dirty="0" smtClean="0"/>
              <a:t> </a:t>
            </a:r>
            <a:r>
              <a:rPr lang="en-US" dirty="0" smtClean="0"/>
              <a:t>1-312-751-4701. </a:t>
            </a:r>
            <a:endParaRPr lang="en-US" dirty="0" smtClean="0">
              <a:solidFill>
                <a:srgbClr val="231F20"/>
              </a:solidFill>
            </a:endParaRPr>
          </a:p>
          <a:p>
            <a:pPr marL="0" lvl="1" indent="0">
              <a:spcBef>
                <a:spcPts val="1038"/>
              </a:spcBef>
              <a:buNone/>
              <a:defRPr/>
            </a:pPr>
            <a:r>
              <a:rPr lang="en-US" b="1" dirty="0" smtClean="0">
                <a:solidFill>
                  <a:srgbClr val="231F20"/>
                </a:solidFill>
              </a:rPr>
              <a:t>NOTE: </a:t>
            </a:r>
            <a:r>
              <a:rPr lang="en-US" dirty="0" smtClean="0">
                <a:solidFill>
                  <a:srgbClr val="231F20"/>
                </a:solidFill>
              </a:rPr>
              <a:t>If you don’t qualify for Medicare, you may be able to get help from your state Medicaid agency to pay for your dialysis treatments. Your income must be below a certain level to receive Medicaid. In some states, if you have Medicare, Medicaid may pay some of the costs that Medicare doesn’t cover. To apply for Medicaid, talk with the social worker at your hospital or dialysis facility, or contact your local Department of Human Services or Social Services.</a:t>
            </a:r>
            <a:endParaRPr lang="en-US" dirty="0">
              <a:solidFill>
                <a:srgbClr val="231F20"/>
              </a:solidFill>
            </a:endParaRPr>
          </a:p>
        </p:txBody>
      </p:sp>
    </p:spTree>
    <p:extLst>
      <p:ext uri="{BB962C8B-B14F-4D97-AF65-F5344CB8AC3E}">
        <p14:creationId xmlns:p14="http://schemas.microsoft.com/office/powerpoint/2010/main" val="22723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75758" y="4491746"/>
            <a:ext cx="5732949" cy="4253103"/>
          </a:xfrm>
        </p:spPr>
        <p:txBody>
          <a:bodyPr>
            <a:normAutofit/>
          </a:bodyPr>
          <a:lstStyle/>
          <a:p>
            <a:pPr indent="-224406">
              <a:spcBef>
                <a:spcPts val="613"/>
              </a:spcBef>
              <a:defRPr/>
            </a:pPr>
            <a:r>
              <a:rPr lang="en-US" dirty="0" smtClean="0">
                <a:cs typeface="Arial" charset="0"/>
              </a:rPr>
              <a:t>Check Your Knowledge—Question 1</a:t>
            </a:r>
          </a:p>
          <a:p>
            <a:pPr indent="-224406" defTabSz="931386">
              <a:spcBef>
                <a:spcPts val="613"/>
              </a:spcBef>
              <a:defRPr/>
            </a:pPr>
            <a:r>
              <a:rPr lang="en-US" dirty="0" smtClean="0"/>
              <a:t>What is the minimum age requirement for</a:t>
            </a:r>
            <a:r>
              <a:rPr lang="en-US" baseline="0" dirty="0" smtClean="0"/>
              <a:t> </a:t>
            </a:r>
            <a:r>
              <a:rPr lang="en-US" dirty="0" smtClean="0"/>
              <a:t>Medicare eligibility based on ESRD? </a:t>
            </a:r>
          </a:p>
          <a:p>
            <a:pPr marL="8439" indent="-232846">
              <a:spcBef>
                <a:spcPts val="613"/>
              </a:spcBef>
              <a:buAutoNum type="alphaLcPeriod"/>
              <a:defRPr/>
            </a:pPr>
            <a:r>
              <a:rPr lang="en-US" dirty="0" smtClean="0"/>
              <a:t>55</a:t>
            </a:r>
            <a:endParaRPr lang="en-US" dirty="0"/>
          </a:p>
          <a:p>
            <a:pPr marL="8439" indent="-232846">
              <a:spcBef>
                <a:spcPts val="613"/>
              </a:spcBef>
              <a:buAutoNum type="alphaLcPeriod"/>
              <a:defRPr/>
            </a:pPr>
            <a:r>
              <a:rPr lang="en-US" dirty="0" smtClean="0"/>
              <a:t>65</a:t>
            </a:r>
          </a:p>
          <a:p>
            <a:pPr marL="8439" indent="-232846">
              <a:spcBef>
                <a:spcPts val="613"/>
              </a:spcBef>
              <a:buAutoNum type="alphaLcPeriod"/>
              <a:defRPr/>
            </a:pPr>
            <a:r>
              <a:rPr lang="en-US" dirty="0" smtClean="0"/>
              <a:t>There</a:t>
            </a:r>
            <a:r>
              <a:rPr lang="en-US" baseline="0" dirty="0" smtClean="0"/>
              <a:t> is no minimum age requirement</a:t>
            </a:r>
          </a:p>
          <a:p>
            <a:pPr marL="8439" indent="-232846">
              <a:spcBef>
                <a:spcPts val="613"/>
              </a:spcBef>
              <a:buAutoNum type="alphaLcPeriod"/>
              <a:defRPr/>
            </a:pPr>
            <a:r>
              <a:rPr lang="en-US" baseline="0" dirty="0" smtClean="0"/>
              <a:t>45</a:t>
            </a:r>
            <a:endParaRPr lang="en-US" dirty="0" smtClean="0"/>
          </a:p>
          <a:p>
            <a:pPr marL="187041" indent="-224406">
              <a:spcBef>
                <a:spcPts val="613"/>
              </a:spcBef>
              <a:defRPr/>
            </a:pPr>
            <a:r>
              <a:rPr lang="en-US" b="1" dirty="0" smtClean="0"/>
              <a:t>ANSWER: </a:t>
            </a:r>
            <a:r>
              <a:rPr lang="en-US" b="1" dirty="0"/>
              <a:t>c</a:t>
            </a:r>
            <a:r>
              <a:rPr lang="en-US" b="1" dirty="0" smtClean="0"/>
              <a:t>. </a:t>
            </a:r>
            <a:r>
              <a:rPr lang="en-US" b="0" dirty="0" smtClean="0"/>
              <a:t>There</a:t>
            </a:r>
            <a:r>
              <a:rPr lang="en-US" b="0" baseline="0" dirty="0" smtClean="0"/>
              <a:t> is no minimum age requirement</a:t>
            </a:r>
            <a:endParaRPr lang="en-US" dirty="0" smtClean="0"/>
          </a:p>
          <a:p>
            <a:pPr marL="0" lvl="1" indent="0">
              <a:spcBef>
                <a:spcPts val="613"/>
              </a:spcBef>
              <a:buNone/>
            </a:pPr>
            <a:r>
              <a:rPr lang="en-US" dirty="0" smtClean="0"/>
              <a:t>You can get Medicare no matter how old you are if your kidneys no longer work, you need regular dialysis, or have had a kidney transplant, and you meet certain other eligibility requirements.</a:t>
            </a:r>
          </a:p>
        </p:txBody>
      </p:sp>
    </p:spTree>
    <p:extLst>
      <p:ext uri="{BB962C8B-B14F-4D97-AF65-F5344CB8AC3E}">
        <p14:creationId xmlns:p14="http://schemas.microsoft.com/office/powerpoint/2010/main" val="371113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1063625"/>
            <a:ext cx="4311650" cy="3235325"/>
          </a:xfrm>
        </p:spPr>
      </p:sp>
      <p:sp>
        <p:nvSpPr>
          <p:cNvPr id="3" name="Notes Placeholder 2"/>
          <p:cNvSpPr>
            <a:spLocks noGrp="1"/>
          </p:cNvSpPr>
          <p:nvPr>
            <p:ph type="body" idx="1"/>
          </p:nvPr>
        </p:nvSpPr>
        <p:spPr>
          <a:xfrm>
            <a:off x="775758" y="4491746"/>
            <a:ext cx="5732949" cy="4253103"/>
          </a:xfrm>
        </p:spPr>
        <p:txBody>
          <a:bodyPr/>
          <a:lstStyle/>
          <a:p>
            <a:pPr>
              <a:spcBef>
                <a:spcPts val="611"/>
              </a:spcBef>
            </a:pPr>
            <a:r>
              <a:rPr lang="en-US" dirty="0" smtClean="0"/>
              <a:t>Lesson 2</a:t>
            </a:r>
            <a:r>
              <a:rPr lang="en-US" i="1" baseline="0" dirty="0" smtClean="0"/>
              <a:t> </a:t>
            </a:r>
            <a:r>
              <a:rPr lang="en-US" i="0" baseline="0" dirty="0" smtClean="0"/>
              <a:t>provides information on Medicare enrollment based on ESRD. It explains the following</a:t>
            </a:r>
            <a:r>
              <a:rPr lang="en-US" baseline="0" dirty="0" smtClean="0"/>
              <a:t>:</a:t>
            </a:r>
            <a:endParaRPr lang="en-US" dirty="0" smtClean="0"/>
          </a:p>
          <a:p>
            <a:pPr marL="170546" indent="-168343">
              <a:spcBef>
                <a:spcPts val="611"/>
              </a:spcBef>
              <a:buFont typeface="Wingdings" pitchFamily="2" charset="2"/>
              <a:buChar char="§"/>
            </a:pPr>
            <a:r>
              <a:rPr lang="en-US" dirty="0" smtClean="0"/>
              <a:t>Enrolling in Medicare based on ESRD</a:t>
            </a:r>
          </a:p>
          <a:p>
            <a:pPr marL="170546" indent="-168343">
              <a:spcBef>
                <a:spcPts val="611"/>
              </a:spcBef>
              <a:buFont typeface="Wingdings" pitchFamily="2" charset="2"/>
              <a:buChar char="§"/>
            </a:pPr>
            <a:r>
              <a:rPr lang="en-US" spc="-32" dirty="0">
                <a:cs typeface="Arial" charset="0"/>
              </a:rPr>
              <a:t>Medicare and Group Health Plan Coverage</a:t>
            </a:r>
            <a:endParaRPr lang="en-US" dirty="0" smtClean="0"/>
          </a:p>
          <a:p>
            <a:pPr marL="170546" indent="-168343">
              <a:spcBef>
                <a:spcPts val="611"/>
              </a:spcBef>
              <a:buFont typeface="Wingdings" pitchFamily="2" charset="2"/>
              <a:buChar char="§"/>
            </a:pPr>
            <a:r>
              <a:rPr lang="en-US" dirty="0" smtClean="0"/>
              <a:t>Enrollment considerations</a:t>
            </a:r>
          </a:p>
          <a:p>
            <a:pPr marL="170546" indent="-168343">
              <a:spcBef>
                <a:spcPts val="611"/>
              </a:spcBef>
              <a:buFont typeface="Wingdings" pitchFamily="2" charset="2"/>
              <a:buChar char="§"/>
            </a:pPr>
            <a:r>
              <a:rPr lang="en-US" dirty="0" smtClean="0"/>
              <a:t>Rules for ESRD coverage</a:t>
            </a:r>
          </a:p>
          <a:p>
            <a:pPr marL="335298" indent="-174636">
              <a:spcBef>
                <a:spcPts val="611"/>
              </a:spcBef>
              <a:buFont typeface="Arial" panose="020B0604020202020204" pitchFamily="34" charset="0"/>
              <a:buChar char="•"/>
            </a:pPr>
            <a:r>
              <a:rPr lang="en-US" dirty="0" smtClean="0"/>
              <a:t>When it starts, continues, resumes, and ends</a:t>
            </a:r>
          </a:p>
          <a:p>
            <a:pPr marL="170546" indent="-170546">
              <a:spcBef>
                <a:spcPts val="611"/>
              </a:spcBef>
              <a:buFont typeface="Wingdings" pitchFamily="2" charset="2"/>
              <a:buChar char="§"/>
            </a:pPr>
            <a:endParaRPr lang="en-US" dirty="0" smtClean="0"/>
          </a:p>
          <a:p>
            <a:pPr>
              <a:spcBef>
                <a:spcPts val="611"/>
              </a:spcBef>
            </a:pPr>
            <a:endParaRPr lang="en-US" dirty="0"/>
          </a:p>
        </p:txBody>
      </p:sp>
    </p:spTree>
    <p:extLst>
      <p:ext uri="{BB962C8B-B14F-4D97-AF65-F5344CB8AC3E}">
        <p14:creationId xmlns:p14="http://schemas.microsoft.com/office/powerpoint/2010/main" val="371113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0486208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945641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a:t>
            </a:fld>
            <a:endParaRPr lang="en-US" dirty="0"/>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Tree>
    <p:extLst>
      <p:ext uri="{BB962C8B-B14F-4D97-AF65-F5344CB8AC3E}">
        <p14:creationId xmlns:p14="http://schemas.microsoft.com/office/powerpoint/2010/main" val="214919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18840"/>
            <a:ext cx="3886200" cy="505812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18840"/>
            <a:ext cx="3886200" cy="505812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Tree>
    <p:extLst>
      <p:ext uri="{BB962C8B-B14F-4D97-AF65-F5344CB8AC3E}">
        <p14:creationId xmlns:p14="http://schemas.microsoft.com/office/powerpoint/2010/main" val="3212162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t>Medicare for People with ESRD</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Tree>
    <p:extLst>
      <p:ext uri="{BB962C8B-B14F-4D97-AF65-F5344CB8AC3E}">
        <p14:creationId xmlns:p14="http://schemas.microsoft.com/office/powerpoint/2010/main" val="273830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Tree>
    <p:extLst>
      <p:ext uri="{BB962C8B-B14F-4D97-AF65-F5344CB8AC3E}">
        <p14:creationId xmlns:p14="http://schemas.microsoft.com/office/powerpoint/2010/main" val="1637421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Medicare for People with ESRD</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Tree>
    <p:extLst>
      <p:ext uri="{BB962C8B-B14F-4D97-AF65-F5344CB8AC3E}">
        <p14:creationId xmlns:p14="http://schemas.microsoft.com/office/powerpoint/2010/main" val="3226794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Tree>
    <p:extLst>
      <p:ext uri="{BB962C8B-B14F-4D97-AF65-F5344CB8AC3E}">
        <p14:creationId xmlns:p14="http://schemas.microsoft.com/office/powerpoint/2010/main" val="113669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Tree>
    <p:extLst>
      <p:ext uri="{BB962C8B-B14F-4D97-AF65-F5344CB8AC3E}">
        <p14:creationId xmlns:p14="http://schemas.microsoft.com/office/powerpoint/2010/main" val="2443367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233382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1584392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3679312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26016287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30213830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3378062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784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Click to edit Master title style</a:t>
            </a:r>
            <a:endParaRPr lang="en-US" dirty="0"/>
          </a:p>
        </p:txBody>
      </p:sp>
      <p:sp>
        <p:nvSpPr>
          <p:cNvPr id="3" name="Content Placeholder 2"/>
          <p:cNvSpPr>
            <a:spLocks noGrp="1"/>
          </p:cNvSpPr>
          <p:nvPr>
            <p:ph idx="1"/>
          </p:nvPr>
        </p:nvSpPr>
        <p:spPr>
          <a:xfrm>
            <a:off x="628650" y="1127342"/>
            <a:ext cx="7886700" cy="5049621"/>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12633340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193996"/>
            <a:ext cx="3886200" cy="498296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13516474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38324639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344010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341518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98463" indent="-398463">
              <a:defRPr/>
            </a:lvl1pPr>
            <a:lvl2pPr marL="685800" indent="-296863">
              <a:defRPr/>
            </a:lvl2pPr>
            <a:lvl3pPr marL="973138" indent="-284163">
              <a:tabLst>
                <a:tab pos="855663" algn="l"/>
              </a:tabLst>
              <a:defRPr/>
            </a:lvl3pPr>
            <a:lvl4pPr marL="973138" indent="339725">
              <a:defRPr/>
            </a:lvl4pPr>
            <a:lvl5pPr marL="1314450" indent="-174625">
              <a:defRPr/>
            </a:lvl5pPr>
          </a:lstStyle>
          <a:p>
            <a:pPr lvl="0"/>
            <a:r>
              <a:rPr lang="en-US" dirty="0" smtClean="0"/>
              <a:t>Click to edit Master text styles</a:t>
            </a:r>
          </a:p>
          <a:p>
            <a:pPr lvl="1"/>
            <a:r>
              <a:rPr lang="en-US" dirty="0" smtClean="0"/>
              <a:t>Second level </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39041329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84710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Tree>
    <p:extLst>
      <p:ext uri="{BB962C8B-B14F-4D97-AF65-F5344CB8AC3E}">
        <p14:creationId xmlns:p14="http://schemas.microsoft.com/office/powerpoint/2010/main" val="2817442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_CMS title1">
    <p:bg>
      <p:bgPr>
        <a:solidFill>
          <a:schemeClr val="bg1"/>
        </a:solidFill>
        <a:effectLst/>
      </p:bgPr>
    </p:bg>
    <p:spTree>
      <p:nvGrpSpPr>
        <p:cNvPr id="1" name=""/>
        <p:cNvGrpSpPr/>
        <p:nvPr/>
      </p:nvGrpSpPr>
      <p:grpSpPr>
        <a:xfrm>
          <a:off x="0" y="0"/>
          <a:ext cx="0" cy="0"/>
          <a:chOff x="0" y="0"/>
          <a:chExt cx="0" cy="0"/>
        </a:xfrm>
      </p:grpSpPr>
      <p:sp>
        <p:nvSpPr>
          <p:cNvPr id="12" name="Title 7"/>
          <p:cNvSpPr>
            <a:spLocks noGrp="1"/>
          </p:cNvSpPr>
          <p:nvPr>
            <p:ph type="title" hasCustomPrompt="1"/>
          </p:nvPr>
        </p:nvSpPr>
        <p:spPr>
          <a:xfrm>
            <a:off x="0" y="1371600"/>
            <a:ext cx="9144000" cy="1066800"/>
          </a:xfrm>
          <a:prstGeom prst="rect">
            <a:avLst/>
          </a:prstGeom>
          <a:solidFill>
            <a:srgbClr val="084A9C"/>
          </a:solidFill>
        </p:spPr>
        <p:txBody>
          <a:bodyPr/>
          <a:lstStyle>
            <a:lvl1pPr>
              <a:defRPr baseline="0">
                <a:solidFill>
                  <a:schemeClr val="bg1"/>
                </a:solidFill>
              </a:defRPr>
            </a:lvl1pPr>
          </a:lstStyle>
          <a:p>
            <a:r>
              <a:rPr lang="en-US" dirty="0" smtClean="0"/>
              <a:t>National Training Program</a:t>
            </a:r>
            <a:endParaRPr lang="en-US" dirty="0"/>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97595" y="228600"/>
            <a:ext cx="2652325" cy="914400"/>
          </a:xfrm>
          <a:prstGeom prst="rect">
            <a:avLst/>
          </a:prstGeom>
        </p:spPr>
      </p:pic>
      <p:sp>
        <p:nvSpPr>
          <p:cNvPr id="8" name="Text Placeholder 2"/>
          <p:cNvSpPr>
            <a:spLocks noGrp="1"/>
          </p:cNvSpPr>
          <p:nvPr>
            <p:ph type="body" sz="quarter" idx="10" hasCustomPrompt="1"/>
          </p:nvPr>
        </p:nvSpPr>
        <p:spPr>
          <a:xfrm>
            <a:off x="5728709" y="2819400"/>
            <a:ext cx="3186691" cy="1143000"/>
          </a:xfrm>
        </p:spPr>
        <p:txBody>
          <a:bodyPr>
            <a:normAutofit/>
          </a:bodyPr>
          <a:lstStyle>
            <a:lvl1pPr marL="0" indent="0" algn="l">
              <a:buNone/>
              <a:defRPr lang="en-US" sz="2400" b="1" i="1" kern="1200" dirty="0" smtClean="0">
                <a:solidFill>
                  <a:srgbClr val="084A9C"/>
                </a:solidFill>
                <a:latin typeface="+mn-lt"/>
                <a:ea typeface="+mn-ea"/>
                <a:cs typeface="+mn-cs"/>
              </a:defRPr>
            </a:lvl1pPr>
          </a:lstStyle>
          <a:p>
            <a:pPr algn="l"/>
            <a:r>
              <a:rPr lang="en-US" sz="2400" b="1" i="1" dirty="0" smtClean="0">
                <a:solidFill>
                  <a:srgbClr val="084A9C"/>
                </a:solidFill>
              </a:rPr>
              <a:t>Module number</a:t>
            </a:r>
          </a:p>
          <a:p>
            <a:pPr algn="l"/>
            <a:endParaRPr lang="en-US" sz="2800" b="0" i="1" dirty="0" smtClean="0">
              <a:solidFill>
                <a:srgbClr val="084A9C"/>
              </a:solidFill>
            </a:endParaRPr>
          </a:p>
        </p:txBody>
      </p:sp>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2909" t="3922" r="2763" b="4612"/>
          <a:stretch/>
        </p:blipFill>
        <p:spPr>
          <a:xfrm>
            <a:off x="197593" y="2895600"/>
            <a:ext cx="5224411" cy="3554569"/>
          </a:xfrm>
          <a:prstGeom prst="rect">
            <a:avLst/>
          </a:prstGeom>
        </p:spPr>
      </p:pic>
      <p:sp>
        <p:nvSpPr>
          <p:cNvPr id="9" name="Text Placeholder 2"/>
          <p:cNvSpPr>
            <a:spLocks noGrp="1"/>
          </p:cNvSpPr>
          <p:nvPr>
            <p:ph type="body" sz="quarter" idx="11" hasCustomPrompt="1"/>
          </p:nvPr>
        </p:nvSpPr>
        <p:spPr>
          <a:xfrm>
            <a:off x="5715000" y="4191000"/>
            <a:ext cx="3200400" cy="10668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Title</a:t>
            </a:r>
            <a:endParaRPr lang="en-US" sz="2800" b="0" i="1" dirty="0" smtClean="0">
              <a:solidFill>
                <a:srgbClr val="084A9C"/>
              </a:solidFill>
            </a:endParaRPr>
          </a:p>
        </p:txBody>
      </p:sp>
    </p:spTree>
    <p:extLst>
      <p:ext uri="{BB962C8B-B14F-4D97-AF65-F5344CB8AC3E}">
        <p14:creationId xmlns:p14="http://schemas.microsoft.com/office/powerpoint/2010/main" val="235216200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256627"/>
            <a:ext cx="3886200" cy="49203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56627"/>
            <a:ext cx="3886200" cy="49203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May 2017</a:t>
            </a:r>
            <a:endParaRPr lang="en-US" dirty="0"/>
          </a:p>
        </p:txBody>
      </p:sp>
      <p:sp>
        <p:nvSpPr>
          <p:cNvPr id="8" name="Footer Placeholder 7"/>
          <p:cNvSpPr>
            <a:spLocks noGrp="1"/>
          </p:cNvSpPr>
          <p:nvPr>
            <p:ph type="ftr" sz="quarter" idx="11"/>
          </p:nvPr>
        </p:nvSpPr>
        <p:spPr/>
        <p:txBody>
          <a:bodyPr/>
          <a:lstStyle/>
          <a:p>
            <a:r>
              <a:rPr lang="en-US" dirty="0" smtClean="0"/>
              <a:t>Medicare for People with ESRD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May 2017</a:t>
            </a:r>
            <a:endParaRPr lang="en-US" dirty="0"/>
          </a:p>
        </p:txBody>
      </p:sp>
      <p:sp>
        <p:nvSpPr>
          <p:cNvPr id="3" name="Footer Placeholder 2"/>
          <p:cNvSpPr>
            <a:spLocks noGrp="1"/>
          </p:cNvSpPr>
          <p:nvPr>
            <p:ph type="ftr" sz="quarter" idx="11"/>
          </p:nvPr>
        </p:nvSpPr>
        <p:spPr/>
        <p:txBody>
          <a:bodyPr/>
          <a:lstStyle/>
          <a:p>
            <a:r>
              <a:rPr lang="en-US" dirty="0" smtClean="0"/>
              <a:t>Medicare for People with ESRD</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76978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2.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929837577"/>
      </p:ext>
    </p:extLst>
  </p:cSld>
  <p:clrMap bg1="lt1" tx1="dk1" bg2="lt2" tx2="dk2" accent1="accent1" accent2="accent2" accent3="accent3" accent4="accent4" accent5="accent5" accent6="accent6" hlink="hlink" folHlink="folHlink"/>
  <p:sldLayoutIdLst>
    <p:sldLayoutId id="2147483685" r:id="rId1"/>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0"/>
            <a:ext cx="7886700" cy="1077239"/>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202499"/>
            <a:ext cx="7886700" cy="4974464"/>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for People with ESRD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76263" indent="-23812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801688" indent="-225425" algn="l" defTabSz="685800" rtl="0" eaLnBrk="1" latinLnBrk="0" hangingPunct="1">
        <a:lnSpc>
          <a:spcPct val="100000"/>
        </a:lnSpc>
        <a:spcBef>
          <a:spcPts val="600"/>
        </a:spcBef>
        <a:buSzPct val="50000"/>
        <a:buFont typeface="Wingdings" panose="05000000000000000000" pitchFamily="2" charset="2"/>
        <a:buChar char="q"/>
        <a:defRPr sz="2800" i="0" kern="1200">
          <a:solidFill>
            <a:schemeClr val="tx1"/>
          </a:solidFill>
          <a:latin typeface="+mn-lt"/>
          <a:ea typeface="+mn-ea"/>
          <a:cs typeface="+mn-cs"/>
        </a:defRPr>
      </a:lvl3pPr>
      <a:lvl4pPr marL="852488" indent="263525" algn="l" defTabSz="685800" rtl="0" eaLnBrk="1" latinLnBrk="0" hangingPunct="1">
        <a:lnSpc>
          <a:spcPct val="100000"/>
        </a:lnSpc>
        <a:spcBef>
          <a:spcPts val="600"/>
        </a:spcBef>
        <a:buFont typeface="Calibri" panose="020F0502020204030204" pitchFamily="34" charset="0"/>
        <a:buChar char="–"/>
        <a:defRPr sz="2400" i="0" kern="1200">
          <a:solidFill>
            <a:schemeClr val="tx1"/>
          </a:solidFill>
          <a:latin typeface="+mn-lt"/>
          <a:ea typeface="+mn-ea"/>
          <a:cs typeface="+mn-cs"/>
        </a:defRPr>
      </a:lvl4pPr>
      <a:lvl5pPr marL="1314450" indent="-174625" algn="l" defTabSz="685800" rtl="0" eaLnBrk="1" latinLnBrk="0" hangingPunct="1">
        <a:lnSpc>
          <a:spcPct val="100000"/>
        </a:lnSpc>
        <a:spcBef>
          <a:spcPts val="60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928111"/>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t>Medicare for People with ESRD</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39868"/>
            <a:ext cx="7886700" cy="503709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May 2017</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65510" indent="-265510"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032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14816"/>
            <a:ext cx="7886700" cy="50621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166309361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88925" indent="-28892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0326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smtClean="0">
                <a:solidFill>
                  <a:prstClr val="black">
                    <a:tint val="75000"/>
                  </a:prstClr>
                </a:solidFill>
              </a:rPr>
              <a:t>Medicare for People with ESRD</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solidFill>
                  <a:prstClr val="black">
                    <a:tint val="75000"/>
                  </a:prstClr>
                </a:solidFill>
              </a:rPr>
              <a:pPr/>
              <a:t>‹#›</a:t>
            </a:fld>
            <a:endParaRPr lang="en-US" dirty="0">
              <a:solidFill>
                <a:prstClr val="black">
                  <a:tint val="75000"/>
                </a:prstClr>
              </a:solidFill>
            </a:endParaRPr>
          </a:p>
        </p:txBody>
      </p:sp>
      <p:sp>
        <p:nvSpPr>
          <p:cNvPr id="10" name="Text Placeholder 2"/>
          <p:cNvSpPr>
            <a:spLocks noGrp="1"/>
          </p:cNvSpPr>
          <p:nvPr>
            <p:ph type="body" idx="1"/>
          </p:nvPr>
        </p:nvSpPr>
        <p:spPr>
          <a:xfrm>
            <a:off x="628650" y="1114816"/>
            <a:ext cx="7886700" cy="506214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solidFill>
                  <a:prstClr val="black">
                    <a:tint val="75000"/>
                  </a:prstClr>
                </a:solidFill>
              </a:rPr>
              <a:t>May 2017</a:t>
            </a:r>
            <a:endParaRPr lang="en-US" dirty="0">
              <a:solidFill>
                <a:prstClr val="black">
                  <a:tint val="75000"/>
                </a:prstClr>
              </a:solidFill>
            </a:endParaRPr>
          </a:p>
        </p:txBody>
      </p:sp>
    </p:spTree>
    <p:extLst>
      <p:ext uri="{BB962C8B-B14F-4D97-AF65-F5344CB8AC3E}">
        <p14:creationId xmlns:p14="http://schemas.microsoft.com/office/powerpoint/2010/main" val="118154119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Lst>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88925" indent="-288925" algn="l" defTabSz="685800" rtl="0" eaLnBrk="1" latinLnBrk="0" hangingPunct="1">
        <a:lnSpc>
          <a:spcPct val="100000"/>
        </a:lnSpc>
        <a:spcBef>
          <a:spcPts val="60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60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60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60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60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66986" y="2796403"/>
            <a:ext cx="3348364" cy="338056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Tree>
    <p:extLst>
      <p:ext uri="{BB962C8B-B14F-4D97-AF65-F5344CB8AC3E}">
        <p14:creationId xmlns:p14="http://schemas.microsoft.com/office/powerpoint/2010/main" val="1832491204"/>
      </p:ext>
    </p:extLst>
  </p:cSld>
  <p:clrMap bg1="lt1" tx1="dk1" bg2="lt2" tx2="dk2" accent1="accent1" accent2="accent2" accent3="accent3" accent4="accent4" accent5="accent5" accent6="accent6" hlink="hlink" folHlink="folHlink"/>
  <p:sldLayoutIdLst>
    <p:sldLayoutId id="2147483703" r:id="rId1"/>
    <p:sldLayoutId id="2147483704" r:id="rId2"/>
  </p:sldLayoutIdLst>
  <p:hf hdr="0"/>
  <p:txStyles>
    <p:titleStyle>
      <a:lvl1pPr algn="ctr" defTabSz="685800" rtl="0" eaLnBrk="1" latinLnBrk="0" hangingPunct="1">
        <a:lnSpc>
          <a:spcPct val="90000"/>
        </a:lnSpc>
        <a:spcBef>
          <a:spcPct val="0"/>
        </a:spcBef>
        <a:buNone/>
        <a:defRPr sz="3300" b="1" kern="1200">
          <a:solidFill>
            <a:schemeClr val="tx1"/>
          </a:solidFill>
          <a:latin typeface="+mn-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2100" b="1" kern="1200">
          <a:solidFill>
            <a:srgbClr val="084A9C"/>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3.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hyperlink" Target="https://www.medicare.gov/find-a-plan/"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3.xml"/><Relationship Id="rId1" Type="http://schemas.openxmlformats.org/officeDocument/2006/relationships/tags" Target="../tags/tag22.xml"/><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hyperlink" Target="http://esrdncc.org/ffcl/"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esrdncc.org/" TargetMode="External"/><Relationship Id="rId13" Type="http://schemas.openxmlformats.org/officeDocument/2006/relationships/hyperlink" Target="http://www.akfinc.org/" TargetMode="External"/><Relationship Id="rId3" Type="http://schemas.openxmlformats.org/officeDocument/2006/relationships/hyperlink" Target="http://www.medicare.gov/people-like-me/esrd/dialysis-information.html" TargetMode="External"/><Relationship Id="rId7" Type="http://schemas.openxmlformats.org/officeDocument/2006/relationships/hyperlink" Target="https://www.shiptacenter.org/" TargetMode="External"/><Relationship Id="rId12" Type="http://schemas.openxmlformats.org/officeDocument/2006/relationships/hyperlink" Target="http://www.kidney.org/" TargetMode="External"/><Relationship Id="rId2" Type="http://schemas.openxmlformats.org/officeDocument/2006/relationships/notesSlide" Target="../notesSlides/notesSlide44.xml"/><Relationship Id="rId16"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www.socialsecurity.gov/" TargetMode="External"/><Relationship Id="rId11" Type="http://schemas.openxmlformats.org/officeDocument/2006/relationships/hyperlink" Target="http://esrdncc.org/ffcl/" TargetMode="External"/><Relationship Id="rId5" Type="http://schemas.openxmlformats.org/officeDocument/2006/relationships/hyperlink" Target="http://www.cms.gov/" TargetMode="External"/><Relationship Id="rId15" Type="http://schemas.openxmlformats.org/officeDocument/2006/relationships/hyperlink" Target="https://www.cms.gov/Medicare/CMS-Forms/CMS-Forms/downloads/cms2728.pdf" TargetMode="External"/><Relationship Id="rId10" Type="http://schemas.openxmlformats.org/officeDocument/2006/relationships/hyperlink" Target="http://esrdncc.org/en/resources/professionals/about-the-networks/" TargetMode="External"/><Relationship Id="rId4" Type="http://schemas.openxmlformats.org/officeDocument/2006/relationships/hyperlink" Target="http://www.medicare.gov/" TargetMode="External"/><Relationship Id="rId9" Type="http://schemas.openxmlformats.org/officeDocument/2006/relationships/hyperlink" Target="https://www.niddk.nih.gov/health-information/health-communication-programs/nkdep/Pages/default.aspx" TargetMode="External"/><Relationship Id="rId14" Type="http://schemas.openxmlformats.org/officeDocument/2006/relationships/hyperlink" Target="http://www.unos.org/"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www.medicare.gov/Publications/"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hyperlink" Target="http://productordering.cms.hhs.gov/"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mailto:training@cms.hhs.gov"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4" Type="http://schemas.openxmlformats.org/officeDocument/2006/relationships/hyperlink" Target="https://www.cms.gov/Outreach-and-Education/Training/CMSNationalTrainingProgram/index.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descr="Yellow Rectangle&#10;" title="Yellow Rectangle"/>
          <p:cNvSpPr>
            <a:spLocks noGrp="1"/>
          </p:cNvSpPr>
          <p:nvPr>
            <p:ph type="title"/>
          </p:nvPr>
        </p:nvSpPr>
        <p:spPr>
          <a:xfrm>
            <a:off x="0" y="1384663"/>
            <a:ext cx="9144000" cy="1066800"/>
          </a:xfrm>
          <a:solidFill>
            <a:srgbClr val="FFD004"/>
          </a:solidFill>
        </p:spPr>
        <p:txBody>
          <a:bodyPr anchor="ctr" anchorCtr="1"/>
          <a:lstStyle/>
          <a:p>
            <a:r>
              <a:rPr lang="en-US" sz="3400" dirty="0" smtClean="0">
                <a:solidFill>
                  <a:schemeClr val="tx1"/>
                </a:solidFill>
              </a:rPr>
              <a:t/>
            </a:r>
            <a:br>
              <a:rPr lang="en-US" sz="3400" dirty="0" smtClean="0">
                <a:solidFill>
                  <a:schemeClr val="tx1"/>
                </a:solidFill>
              </a:rPr>
            </a:br>
            <a:endParaRPr lang="en-US" sz="3400" dirty="0">
              <a:solidFill>
                <a:schemeClr val="tx1"/>
              </a:solidFill>
            </a:endParaRPr>
          </a:p>
        </p:txBody>
      </p:sp>
      <p:sp>
        <p:nvSpPr>
          <p:cNvPr id="7" name="Subtitle 6"/>
          <p:cNvSpPr>
            <a:spLocks noGrp="1"/>
          </p:cNvSpPr>
          <p:nvPr>
            <p:ph type="body" sz="quarter" idx="10"/>
          </p:nvPr>
        </p:nvSpPr>
        <p:spPr>
          <a:xfrm>
            <a:off x="5728709" y="3708400"/>
            <a:ext cx="3186691" cy="734828"/>
          </a:xfrm>
        </p:spPr>
        <p:txBody>
          <a:bodyPr>
            <a:noAutofit/>
          </a:bodyPr>
          <a:lstStyle/>
          <a:p>
            <a:pPr marL="52388"/>
            <a:r>
              <a:rPr lang="en-US" sz="2800" i="0" dirty="0" smtClean="0"/>
              <a:t>Module 6</a:t>
            </a:r>
          </a:p>
          <a:p>
            <a:pPr algn="r"/>
            <a:endParaRPr lang="en-US" sz="2800" i="0" dirty="0" smtClean="0"/>
          </a:p>
        </p:txBody>
      </p:sp>
      <p:sp>
        <p:nvSpPr>
          <p:cNvPr id="3" name="Text Placeholder 2"/>
          <p:cNvSpPr>
            <a:spLocks noGrp="1"/>
          </p:cNvSpPr>
          <p:nvPr>
            <p:ph type="body" sz="quarter" idx="11"/>
          </p:nvPr>
        </p:nvSpPr>
        <p:spPr>
          <a:xfrm>
            <a:off x="5820149" y="4724400"/>
            <a:ext cx="3200400" cy="1187302"/>
          </a:xfrm>
        </p:spPr>
        <p:txBody>
          <a:bodyPr>
            <a:normAutofit lnSpcReduction="10000"/>
          </a:bodyPr>
          <a:lstStyle/>
          <a:p>
            <a:r>
              <a:rPr lang="en-US" sz="2800" i="0" dirty="0"/>
              <a:t>Medicare for People with End-Stage Renal Disease</a:t>
            </a:r>
          </a:p>
          <a:p>
            <a:endParaRPr lang="en-US" dirty="0"/>
          </a:p>
        </p:txBody>
      </p:sp>
      <p:sp>
        <p:nvSpPr>
          <p:cNvPr id="2" name="Rectangle 1" descr="Blue Rectangle&#10;" title="Blue Rectangle"/>
          <p:cNvSpPr/>
          <p:nvPr/>
        </p:nvSpPr>
        <p:spPr>
          <a:xfrm>
            <a:off x="0" y="2451463"/>
            <a:ext cx="9144000" cy="108857"/>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1237343" y="1583146"/>
            <a:ext cx="6564085" cy="646331"/>
          </a:xfrm>
          <a:prstGeom prst="rect">
            <a:avLst/>
          </a:prstGeom>
          <a:noFill/>
        </p:spPr>
        <p:txBody>
          <a:bodyPr wrap="square" rtlCol="0">
            <a:spAutoFit/>
          </a:bodyPr>
          <a:lstStyle/>
          <a:p>
            <a:pPr algn="ctr"/>
            <a:r>
              <a:rPr lang="en-US" sz="3600" b="1" dirty="0" smtClean="0">
                <a:solidFill>
                  <a:prstClr val="black"/>
                </a:solidFill>
              </a:rPr>
              <a:t>2017 National Training Program</a:t>
            </a:r>
            <a:endParaRPr lang="en-US" sz="3600" b="1" dirty="0">
              <a:solidFill>
                <a:prstClr val="black"/>
              </a:solidFill>
            </a:endParaRPr>
          </a:p>
        </p:txBody>
      </p:sp>
    </p:spTree>
    <p:extLst>
      <p:ext uri="{BB962C8B-B14F-4D97-AF65-F5344CB8AC3E}">
        <p14:creationId xmlns:p14="http://schemas.microsoft.com/office/powerpoint/2010/main" val="32323058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p:txBody>
          <a:bodyPr/>
          <a:lstStyle/>
          <a:p>
            <a:r>
              <a:rPr lang="en-US" dirty="0" smtClean="0"/>
              <a:t>Enrolling in Medicare Part B</a:t>
            </a:r>
          </a:p>
        </p:txBody>
      </p:sp>
      <p:sp>
        <p:nvSpPr>
          <p:cNvPr id="364551" name="Rectangle 7"/>
          <p:cNvSpPr>
            <a:spLocks noGrp="1" noChangeArrowheads="1"/>
          </p:cNvSpPr>
          <p:nvPr>
            <p:ph idx="1"/>
          </p:nvPr>
        </p:nvSpPr>
        <p:spPr>
          <a:xfrm>
            <a:off x="117549" y="1202499"/>
            <a:ext cx="8920125" cy="4974464"/>
          </a:xfrm>
        </p:spPr>
        <p:txBody>
          <a:bodyPr/>
          <a:lstStyle/>
          <a:p>
            <a:pPr marL="287338" indent="-287338"/>
            <a:r>
              <a:rPr lang="en-US" dirty="0"/>
              <a:t>Enrollment based on ESRD may eliminate your </a:t>
            </a:r>
            <a:r>
              <a:rPr lang="en-US" dirty="0" smtClean="0"/>
              <a:t/>
            </a:r>
            <a:br>
              <a:rPr lang="en-US" dirty="0" smtClean="0"/>
            </a:br>
            <a:r>
              <a:rPr lang="en-US" dirty="0" smtClean="0"/>
              <a:t>Part </a:t>
            </a:r>
            <a:r>
              <a:rPr lang="en-US" dirty="0"/>
              <a:t>B penalty if you already had Medicare due to age or disability</a:t>
            </a:r>
          </a:p>
          <a:p>
            <a:pPr lvl="1"/>
            <a:r>
              <a:rPr lang="en-US" dirty="0" smtClean="0"/>
              <a:t>If you didn’t enroll when you were first eligible</a:t>
            </a:r>
          </a:p>
          <a:p>
            <a:pPr marL="287338" indent="-287338"/>
            <a:r>
              <a:rPr lang="en-US" dirty="0"/>
              <a:t>If you have Medicare due to ESRD and reach 65</a:t>
            </a:r>
            <a:endParaRPr lang="en-US" sz="2800" dirty="0"/>
          </a:p>
          <a:p>
            <a:pPr lvl="1"/>
            <a:r>
              <a:rPr lang="en-US" dirty="0" smtClean="0"/>
              <a:t>You have continuous coverage</a:t>
            </a:r>
          </a:p>
          <a:p>
            <a:pPr lvl="1"/>
            <a:r>
              <a:rPr lang="en-US" dirty="0" smtClean="0"/>
              <a:t>Those not enrolled in Part B will be enrolled</a:t>
            </a:r>
          </a:p>
          <a:p>
            <a:pPr lvl="2"/>
            <a:r>
              <a:rPr lang="en-US" sz="2400" dirty="0" smtClean="0"/>
              <a:t>You can decide whether or not to keep it</a:t>
            </a:r>
          </a:p>
          <a:p>
            <a:pPr lvl="2"/>
            <a:endParaRPr lang="en-US" dirty="0" smtClean="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10</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dirty="0" smtClean="0"/>
              <a:t>Delaying Medicare Part B</a:t>
            </a:r>
          </a:p>
        </p:txBody>
      </p:sp>
      <p:sp>
        <p:nvSpPr>
          <p:cNvPr id="362499" name="Rectangle 3"/>
          <p:cNvSpPr>
            <a:spLocks noGrp="1" noChangeArrowheads="1"/>
          </p:cNvSpPr>
          <p:nvPr>
            <p:ph idx="1"/>
          </p:nvPr>
        </p:nvSpPr>
        <p:spPr>
          <a:xfrm>
            <a:off x="254001" y="1202499"/>
            <a:ext cx="8793748" cy="4974464"/>
          </a:xfrm>
        </p:spPr>
        <p:txBody>
          <a:bodyPr/>
          <a:lstStyle/>
          <a:p>
            <a:r>
              <a:rPr lang="en-US" dirty="0" smtClean="0"/>
              <a:t>If you enroll in Part A and delay enrolling in Part B</a:t>
            </a:r>
          </a:p>
          <a:p>
            <a:pPr lvl="1"/>
            <a:r>
              <a:rPr lang="en-US" dirty="0" smtClean="0"/>
              <a:t>You must wait for a General Enrollment Period to enroll</a:t>
            </a:r>
          </a:p>
          <a:p>
            <a:pPr lvl="2"/>
            <a:r>
              <a:rPr lang="en-US" sz="2400" dirty="0" smtClean="0"/>
              <a:t>January 1 to March 31 each year, coverage effective July 1 of the same year</a:t>
            </a:r>
          </a:p>
          <a:p>
            <a:pPr lvl="1"/>
            <a:r>
              <a:rPr lang="en-US" dirty="0" smtClean="0"/>
              <a:t>You may have to pay a higher premium for as long as you have Part B</a:t>
            </a:r>
          </a:p>
          <a:p>
            <a:pPr lvl="2"/>
            <a:r>
              <a:rPr lang="en-US" sz="2400" dirty="0" smtClean="0"/>
              <a:t>10% for each 12-month period you were eligible but not enrolled</a:t>
            </a:r>
          </a:p>
          <a:p>
            <a:r>
              <a:rPr lang="en-US" dirty="0" smtClean="0"/>
              <a:t>No Special Enrollment Period for those with ESRD</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11</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t>How to Enroll in Part A and Part B</a:t>
            </a:r>
          </a:p>
        </p:txBody>
      </p:sp>
      <p:sp>
        <p:nvSpPr>
          <p:cNvPr id="360451" name="Rectangle 3"/>
          <p:cNvSpPr>
            <a:spLocks noGrp="1" noChangeArrowheads="1"/>
          </p:cNvSpPr>
          <p:nvPr>
            <p:ph idx="1"/>
          </p:nvPr>
        </p:nvSpPr>
        <p:spPr>
          <a:xfrm>
            <a:off x="192505" y="1077239"/>
            <a:ext cx="8764399" cy="5461784"/>
          </a:xfrm>
        </p:spPr>
        <p:txBody>
          <a:bodyPr/>
          <a:lstStyle/>
          <a:p>
            <a:r>
              <a:rPr lang="en-US" sz="3000" dirty="0" smtClean="0"/>
              <a:t>Enroll at your local Social Security office</a:t>
            </a:r>
          </a:p>
          <a:p>
            <a:r>
              <a:rPr lang="en-US" sz="3000" dirty="0" smtClean="0"/>
              <a:t>Get your doctor/dialysis facility to fill out Form CMS-2728</a:t>
            </a:r>
          </a:p>
          <a:p>
            <a:pPr lvl="1"/>
            <a:r>
              <a:rPr lang="en-US" dirty="0" smtClean="0"/>
              <a:t>If Social Security gets the form before you enroll, they may contact you to see if you want to enroll</a:t>
            </a:r>
          </a:p>
          <a:p>
            <a:r>
              <a:rPr lang="en-US" sz="3000" dirty="0" smtClean="0"/>
              <a:t>If you have a group health plan, you may want to delay enrolling </a:t>
            </a:r>
          </a:p>
          <a:p>
            <a:pPr lvl="1"/>
            <a:r>
              <a:rPr lang="en-US" dirty="0" smtClean="0"/>
              <a:t>Near the end of the 30-month coordination period</a:t>
            </a:r>
          </a:p>
          <a:p>
            <a:pPr lvl="1"/>
            <a:r>
              <a:rPr lang="en-US" dirty="0" smtClean="0"/>
              <a:t>Won’t have to pay Part B premium until you need it</a:t>
            </a:r>
          </a:p>
          <a:p>
            <a:r>
              <a:rPr lang="en-US" sz="3000" dirty="0" smtClean="0"/>
              <a:t>Get facts before deciding to delay, </a:t>
            </a:r>
            <a:r>
              <a:rPr lang="en-US" dirty="0"/>
              <a:t>e</a:t>
            </a:r>
            <a:r>
              <a:rPr lang="en-US" dirty="0" smtClean="0"/>
              <a:t>specially if transplant is planned</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12</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500313" y="0"/>
            <a:ext cx="8387013" cy="1077239"/>
          </a:xfrm>
        </p:spPr>
        <p:txBody>
          <a:bodyPr/>
          <a:lstStyle/>
          <a:p>
            <a:r>
              <a:rPr lang="en-US" dirty="0" smtClean="0"/>
              <a:t>Medicare and Group Health Plan (GHP) Coverage (30-Month Coordination Period)</a:t>
            </a:r>
          </a:p>
        </p:txBody>
      </p:sp>
      <p:sp>
        <p:nvSpPr>
          <p:cNvPr id="366595" name="Rectangle 3"/>
          <p:cNvSpPr>
            <a:spLocks noGrp="1" noChangeArrowheads="1"/>
          </p:cNvSpPr>
          <p:nvPr>
            <p:ph idx="1"/>
          </p:nvPr>
        </p:nvSpPr>
        <p:spPr>
          <a:xfrm>
            <a:off x="628650" y="1170414"/>
            <a:ext cx="7886700" cy="5872069"/>
          </a:xfrm>
        </p:spPr>
        <p:txBody>
          <a:bodyPr/>
          <a:lstStyle/>
          <a:p>
            <a:r>
              <a:rPr lang="en-US" sz="2800" dirty="0" smtClean="0"/>
              <a:t>If enrollment is based solely on ESRD</a:t>
            </a:r>
          </a:p>
          <a:p>
            <a:pPr lvl="1"/>
            <a:r>
              <a:rPr lang="en-US" sz="2400" dirty="0" smtClean="0"/>
              <a:t>Your GHP/employer coverage is the only payer during the first 3 months of dialysis treatments</a:t>
            </a:r>
          </a:p>
          <a:p>
            <a:r>
              <a:rPr lang="en-US" sz="2800" dirty="0" smtClean="0"/>
              <a:t>Medicare is the secondary payer during the 30-month coordination period</a:t>
            </a:r>
          </a:p>
          <a:p>
            <a:pPr lvl="1"/>
            <a:r>
              <a:rPr lang="en-US" sz="2400" dirty="0" smtClean="0"/>
              <a:t>Begins when first eligible for Medicare even if not enrolled</a:t>
            </a:r>
          </a:p>
          <a:p>
            <a:r>
              <a:rPr lang="en-US" sz="2800" dirty="0" smtClean="0"/>
              <a:t>Separate coordination period each time enrolled based on ESRD</a:t>
            </a:r>
          </a:p>
          <a:p>
            <a:pPr lvl="1"/>
            <a:r>
              <a:rPr lang="en-US" sz="2400" dirty="0" smtClean="0"/>
              <a:t>No 3-month waiting period</a:t>
            </a:r>
          </a:p>
          <a:p>
            <a:pPr lvl="1"/>
            <a:r>
              <a:rPr lang="en-US" sz="2400" dirty="0" smtClean="0"/>
              <a:t>New 30-month coordination period if you have GHP coverage</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13</a:t>
            </a:fld>
            <a:endParaRPr lang="en-US" dirty="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dirty="0" smtClean="0"/>
              <a:t/>
            </a:r>
            <a:br>
              <a:rPr lang="en-US" dirty="0" smtClean="0"/>
            </a:br>
            <a:r>
              <a:rPr lang="en-US" dirty="0" smtClean="0"/>
              <a:t>Enrollment Considerations—</a:t>
            </a:r>
            <a:br>
              <a:rPr lang="en-US" dirty="0" smtClean="0"/>
            </a:br>
            <a:r>
              <a:rPr lang="en-US" dirty="0" smtClean="0"/>
              <a:t>30-Month Coordination Period</a:t>
            </a:r>
            <a:br>
              <a:rPr lang="en-US" dirty="0" smtClean="0"/>
            </a:br>
            <a:endParaRPr lang="en-US" dirty="0"/>
          </a:p>
        </p:txBody>
      </p:sp>
      <p:sp>
        <p:nvSpPr>
          <p:cNvPr id="370691" name="Rectangle 3"/>
          <p:cNvSpPr>
            <a:spLocks noGrp="1" noChangeArrowheads="1"/>
          </p:cNvSpPr>
          <p:nvPr>
            <p:ph idx="1"/>
          </p:nvPr>
        </p:nvSpPr>
        <p:spPr>
          <a:xfrm>
            <a:off x="628649" y="1202499"/>
            <a:ext cx="8098255" cy="4974464"/>
          </a:xfrm>
        </p:spPr>
        <p:txBody>
          <a:bodyPr/>
          <a:lstStyle/>
          <a:p>
            <a:r>
              <a:rPr lang="en-US" dirty="0" smtClean="0"/>
              <a:t>You might want Medicare during the coordination period</a:t>
            </a:r>
          </a:p>
          <a:p>
            <a:pPr lvl="1"/>
            <a:r>
              <a:rPr lang="en-US" dirty="0" smtClean="0"/>
              <a:t>To pay the group health plan deductible/ coinsurance</a:t>
            </a:r>
          </a:p>
          <a:p>
            <a:pPr lvl="1"/>
            <a:r>
              <a:rPr lang="en-US" dirty="0" smtClean="0"/>
              <a:t>If you're getting a transplant soon</a:t>
            </a:r>
          </a:p>
          <a:p>
            <a:pPr lvl="2"/>
            <a:r>
              <a:rPr lang="en-US" dirty="0" smtClean="0"/>
              <a:t>Affects coverage for immunosuppressive drugs</a:t>
            </a:r>
          </a:p>
          <a:p>
            <a:pPr lvl="2"/>
            <a:r>
              <a:rPr lang="en-US" dirty="0" smtClean="0"/>
              <a:t>Coverage for living donor</a:t>
            </a:r>
          </a:p>
          <a:p>
            <a:r>
              <a:rPr lang="en-US" dirty="0" smtClean="0"/>
              <a:t>Delaying Part B or Part D could mean </a:t>
            </a:r>
          </a:p>
          <a:p>
            <a:pPr lvl="1"/>
            <a:r>
              <a:rPr lang="en-US" dirty="0" smtClean="0"/>
              <a:t>Waiting for applicable enrollment period to enroll</a:t>
            </a:r>
          </a:p>
          <a:p>
            <a:pPr lvl="1"/>
            <a:r>
              <a:rPr lang="en-US" dirty="0" smtClean="0"/>
              <a:t>Possible penalty for late enrollment</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14</a:t>
            </a:fld>
            <a:endParaRPr lang="en-US" dirty="0"/>
          </a:p>
        </p:txBody>
      </p:sp>
    </p:spTree>
    <p:custDataLst>
      <p:tags r:id="rId1"/>
    </p:custDataLst>
    <p:extLst>
      <p:ext uri="{BB962C8B-B14F-4D97-AF65-F5344CB8AC3E}">
        <p14:creationId xmlns:p14="http://schemas.microsoft.com/office/powerpoint/2010/main" val="4274716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Enrollment Considerations—</a:t>
            </a:r>
            <a:br>
              <a:rPr lang="en-US" dirty="0" smtClean="0"/>
            </a:br>
            <a:r>
              <a:rPr lang="en-US" dirty="0" smtClean="0"/>
              <a:t>Immunosuppressive Drugs</a:t>
            </a:r>
            <a:endParaRPr lang="en-US" dirty="0"/>
          </a:p>
        </p:txBody>
      </p:sp>
      <p:graphicFrame>
        <p:nvGraphicFramePr>
          <p:cNvPr id="12" name="Content Placeholder 11" descr="Table describing enrollment considerations for coverage of immunosuppresive drugs under Medicare Part B and Part D.&#10;&#10;Full details are included in the speakers' notes." title="Table describing enrollment considerations for coverage of immunosuppresive drugs under Medicare Part B and Part D"/>
          <p:cNvGraphicFramePr>
            <a:graphicFrameLocks noGrp="1"/>
          </p:cNvGraphicFramePr>
          <p:nvPr>
            <p:ph idx="1"/>
            <p:extLst/>
          </p:nvPr>
        </p:nvGraphicFramePr>
        <p:xfrm>
          <a:off x="0" y="1121528"/>
          <a:ext cx="9144000" cy="5216187"/>
        </p:xfrm>
        <a:graphic>
          <a:graphicData uri="http://schemas.openxmlformats.org/drawingml/2006/table">
            <a:tbl>
              <a:tblPr firstRow="1" bandRow="1">
                <a:tableStyleId>{5C22544A-7EE6-4342-B048-85BDC9FD1C3A}</a:tableStyleId>
              </a:tblPr>
              <a:tblGrid>
                <a:gridCol w="4572000"/>
                <a:gridCol w="4572000"/>
              </a:tblGrid>
              <a:tr h="4271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cap="none" normalizeH="0" baseline="0" dirty="0" smtClean="0">
                          <a:ln>
                            <a:noFill/>
                          </a:ln>
                          <a:solidFill>
                            <a:schemeClr val="bg1"/>
                          </a:solidFill>
                          <a:effectLst/>
                          <a:latin typeface="+mn-lt"/>
                        </a:rPr>
                        <a:t>If You</a:t>
                      </a:r>
                    </a:p>
                  </a:txBody>
                  <a:tcPr marL="62617" marR="62617" marT="34290" marB="3429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1" i="0" u="none" strike="noStrike" cap="none" normalizeH="0" baseline="0" dirty="0" smtClean="0">
                          <a:ln>
                            <a:noFill/>
                          </a:ln>
                          <a:solidFill>
                            <a:schemeClr val="bg1"/>
                          </a:solidFill>
                          <a:effectLst/>
                          <a:latin typeface="+mn-lt"/>
                        </a:rPr>
                        <a:t>Your Immunosuppressive Drugs</a:t>
                      </a:r>
                    </a:p>
                  </a:txBody>
                  <a:tcPr marL="62617" marR="62617" marT="34290" marB="34290"/>
                </a:tc>
              </a:tr>
              <a:tr h="27087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Are entitled to Part A at time of transplant </a:t>
                      </a:r>
                      <a:r>
                        <a:rPr kumimoji="0" lang="en-US" sz="2200" b="1" i="0" u="none" strike="noStrike" kern="1200" cap="none" spc="0" normalizeH="0" baseline="0" noProof="0" dirty="0" smtClean="0">
                          <a:ln>
                            <a:noFill/>
                          </a:ln>
                          <a:solidFill>
                            <a:prstClr val="black"/>
                          </a:solidFill>
                          <a:effectLst/>
                          <a:uLnTx/>
                          <a:uFillTx/>
                          <a:latin typeface="+mn-lt"/>
                          <a:ea typeface="+mn-ea"/>
                          <a:cs typeface="+mn-cs"/>
                        </a:rPr>
                        <a:t>and </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Medicare paid for your transplant and the transplant took place in a Medicare-approved facility, </a:t>
                      </a:r>
                      <a:r>
                        <a:rPr kumimoji="0" lang="en-US" sz="2200" b="1" i="0" u="none" strike="noStrike" kern="1200" cap="none" spc="0" normalizeH="0" baseline="0" noProof="0" dirty="0" smtClean="0">
                          <a:ln>
                            <a:noFill/>
                          </a:ln>
                          <a:solidFill>
                            <a:prstClr val="black"/>
                          </a:solidFill>
                          <a:effectLst/>
                          <a:uLnTx/>
                          <a:uFillTx/>
                          <a:latin typeface="+mn-lt"/>
                          <a:ea typeface="+mn-ea"/>
                          <a:cs typeface="+mn-cs"/>
                        </a:rPr>
                        <a:t>or </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Medicare was secondary payer but made no payment</a:t>
                      </a:r>
                    </a:p>
                  </a:txBody>
                  <a:tcPr marL="62617" marR="62617" marT="34290" marB="34290"/>
                </a:tc>
                <a:tc>
                  <a:txBody>
                    <a:bodyPr/>
                    <a:lstStyle/>
                    <a:p>
                      <a:pPr marL="0" marR="0" lvl="0" indent="0"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en-US" sz="2200" b="0" i="0" u="none" strike="noStrike" kern="1200" cap="none" spc="0" normalizeH="0" baseline="0" noProof="0" dirty="0" smtClean="0">
                          <a:ln>
                            <a:noFill/>
                          </a:ln>
                          <a:solidFill>
                            <a:prstClr val="black"/>
                          </a:solidFill>
                          <a:effectLst/>
                          <a:uLnTx/>
                          <a:uFillTx/>
                          <a:latin typeface="+mn-lt"/>
                        </a:rPr>
                        <a:t>Are covered by Part B</a:t>
                      </a:r>
                    </a:p>
                    <a:p>
                      <a:pPr marL="312737"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tab pos="233363" algn="l"/>
                        </a:tabLst>
                        <a:defRPr/>
                      </a:pPr>
                      <a:r>
                        <a:rPr kumimoji="0" lang="en-US" sz="2200" b="0" i="0" u="none" strike="noStrike" kern="1200" cap="none" spc="0" normalizeH="0" baseline="0" noProof="0" dirty="0" smtClean="0">
                          <a:ln>
                            <a:noFill/>
                          </a:ln>
                          <a:solidFill>
                            <a:prstClr val="black"/>
                          </a:solidFill>
                          <a:effectLst/>
                          <a:uLnTx/>
                          <a:uFillTx/>
                          <a:latin typeface="+mn-lt"/>
                        </a:rPr>
                        <a:t>Medicare pays 80%</a:t>
                      </a:r>
                    </a:p>
                    <a:p>
                      <a:pPr marL="312737"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tab pos="233363" algn="l"/>
                        </a:tabLst>
                        <a:defRPr/>
                      </a:pPr>
                      <a:r>
                        <a:rPr kumimoji="0" lang="en-US" sz="2200" b="0" i="0" u="none" strike="noStrike" kern="1200" cap="none" spc="0" normalizeH="0" baseline="0" noProof="0" dirty="0" smtClean="0">
                          <a:ln>
                            <a:noFill/>
                          </a:ln>
                          <a:solidFill>
                            <a:prstClr val="black"/>
                          </a:solidFill>
                          <a:effectLst/>
                          <a:uLnTx/>
                          <a:uFillTx/>
                          <a:latin typeface="+mn-lt"/>
                        </a:rPr>
                        <a:t>You pay 20%</a:t>
                      </a:r>
                    </a:p>
                    <a:p>
                      <a:pPr marL="625475" marR="0" lvl="0" indent="-277813" algn="l" defTabSz="914400" rtl="0" eaLnBrk="0" fontAlgn="base" latinLnBrk="0" hangingPunct="0">
                        <a:lnSpc>
                          <a:spcPct val="100000"/>
                        </a:lnSpc>
                        <a:spcBef>
                          <a:spcPts val="0"/>
                        </a:spcBef>
                        <a:spcAft>
                          <a:spcPct val="0"/>
                        </a:spcAft>
                        <a:buClrTx/>
                        <a:buSzTx/>
                        <a:buFont typeface="Arial" pitchFamily="34" charset="0"/>
                        <a:buChar char="•"/>
                        <a:tabLst>
                          <a:tab pos="566738" algn="l"/>
                        </a:tabLst>
                        <a:defRPr/>
                      </a:pPr>
                      <a:r>
                        <a:rPr kumimoji="0" lang="en-US" sz="2200" b="0" i="0" u="none" strike="noStrike" kern="1200" cap="none" spc="0" normalizeH="0" baseline="0" noProof="0" dirty="0" smtClean="0">
                          <a:ln>
                            <a:noFill/>
                          </a:ln>
                          <a:solidFill>
                            <a:prstClr val="black"/>
                          </a:solidFill>
                          <a:effectLst/>
                          <a:uLnTx/>
                          <a:uFillTx/>
                          <a:latin typeface="+mn-lt"/>
                        </a:rPr>
                        <a:t>Coinsurance costs don’t count toward catastrophic coverage under Part D</a:t>
                      </a:r>
                      <a:endParaRPr kumimoji="0" lang="en-US" sz="2200" b="0" i="0" u="none" strike="noStrike" kern="1200" cap="none" spc="0" normalizeH="0" baseline="0" noProof="0" dirty="0" smtClean="0">
                        <a:ln>
                          <a:noFill/>
                        </a:ln>
                        <a:solidFill>
                          <a:prstClr val="black"/>
                        </a:solidFill>
                        <a:effectLst/>
                        <a:uLnTx/>
                        <a:uFillTx/>
                        <a:latin typeface="+mn-lt"/>
                        <a:ea typeface="+mn-ea"/>
                        <a:cs typeface="+mn-cs"/>
                      </a:endParaRPr>
                    </a:p>
                    <a:p>
                      <a:endParaRPr lang="en-US" sz="2200" dirty="0"/>
                    </a:p>
                  </a:txBody>
                  <a:tcPr marL="62617" marR="62617" marT="34290" marB="34290"/>
                </a:tc>
              </a:tr>
              <a:tr h="2047092">
                <a:tc>
                  <a:txBody>
                    <a:bodyPr/>
                    <a:lstStyle/>
                    <a:p>
                      <a:pPr marL="0" marR="0" lvl="0" indent="0"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en-US" sz="2200" b="0" i="0" u="none" strike="noStrike" kern="1200" cap="none" spc="0" normalizeH="0" baseline="0" noProof="0" dirty="0" smtClean="0">
                          <a:ln>
                            <a:noFill/>
                          </a:ln>
                          <a:solidFill>
                            <a:prstClr val="black"/>
                          </a:solidFill>
                          <a:effectLst/>
                          <a:uLnTx/>
                          <a:uFillTx/>
                          <a:latin typeface="+mn-lt"/>
                        </a:rPr>
                        <a:t>Didn’t meet the transplant conditions above</a:t>
                      </a:r>
                    </a:p>
                  </a:txBody>
                  <a:tcPr marL="62617" marR="62617" marT="34290" marB="34290"/>
                </a:tc>
                <a:tc>
                  <a:txBody>
                    <a:bodyPr/>
                    <a:lstStyle/>
                    <a:p>
                      <a:pPr marL="0" marR="0" lvl="0" indent="0" algn="l" defTabSz="914400" rtl="0" eaLnBrk="0" fontAlgn="base" latinLnBrk="0" hangingPunct="0">
                        <a:lnSpc>
                          <a:spcPct val="100000"/>
                        </a:lnSpc>
                        <a:spcBef>
                          <a:spcPts val="0"/>
                        </a:spcBef>
                        <a:spcAft>
                          <a:spcPct val="0"/>
                        </a:spcAft>
                        <a:buClrTx/>
                        <a:buSzTx/>
                        <a:buFont typeface="Wingdings" pitchFamily="2" charset="2"/>
                        <a:buNone/>
                        <a:tabLst/>
                        <a:defRPr/>
                      </a:pPr>
                      <a:r>
                        <a:rPr kumimoji="0" lang="en-US" sz="2200" b="0" i="0" u="none" strike="noStrike" kern="1200" cap="none" spc="0" normalizeH="0" baseline="0" noProof="0" dirty="0" smtClean="0">
                          <a:ln>
                            <a:noFill/>
                          </a:ln>
                          <a:solidFill>
                            <a:prstClr val="black"/>
                          </a:solidFill>
                          <a:effectLst/>
                          <a:uLnTx/>
                          <a:uFillTx/>
                          <a:latin typeface="+mn-lt"/>
                        </a:rPr>
                        <a:t>May be covered by Part D (unless you would be covered by Part B, if you had it)</a:t>
                      </a:r>
                    </a:p>
                    <a:p>
                      <a:pPr marL="32004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rPr>
                        <a:t>Costs vary by plan </a:t>
                      </a:r>
                    </a:p>
                    <a:p>
                      <a:pPr marL="342900" marR="0" lvl="0" indent="-342900" algn="l" defTabSz="914400" rtl="0" eaLnBrk="0" fontAlgn="base" latinLnBrk="0" hangingPunct="0">
                        <a:lnSpc>
                          <a:spcPct val="100000"/>
                        </a:lnSpc>
                        <a:spcBef>
                          <a:spcPts val="0"/>
                        </a:spcBef>
                        <a:spcAft>
                          <a:spcPct val="0"/>
                        </a:spcAft>
                        <a:buClrTx/>
                        <a:buSzTx/>
                        <a:buFont typeface="Wingdings" panose="05000000000000000000" pitchFamily="2" charset="2"/>
                        <a:buChar char="§"/>
                        <a:tabLst/>
                        <a:defRPr/>
                      </a:pPr>
                      <a:r>
                        <a:rPr kumimoji="0" lang="en-US" sz="2200" b="0" i="0" u="none" strike="noStrike" kern="1200" cap="none" spc="0" normalizeH="0" baseline="0" noProof="0" dirty="0" smtClean="0">
                          <a:ln>
                            <a:noFill/>
                          </a:ln>
                          <a:solidFill>
                            <a:prstClr val="black"/>
                          </a:solidFill>
                          <a:effectLst/>
                          <a:uLnTx/>
                          <a:uFillTx/>
                          <a:latin typeface="+mn-lt"/>
                          <a:ea typeface="+mn-ea"/>
                          <a:cs typeface="+mn-cs"/>
                        </a:rPr>
                        <a:t>Helps cover drugs needed for other conditions</a:t>
                      </a:r>
                    </a:p>
                  </a:txBody>
                  <a:tcPr marL="62617" marR="62617" marT="34290" marB="34290"/>
                </a:tc>
              </a:tr>
            </a:tbl>
          </a:graphicData>
        </a:graphic>
      </p:graphicFrame>
      <p:sp>
        <p:nvSpPr>
          <p:cNvPr id="2" name="Date Placeholder 1"/>
          <p:cNvSpPr>
            <a:spLocks noGrp="1"/>
          </p:cNvSpPr>
          <p:nvPr>
            <p:ph type="dt" sz="half" idx="10"/>
          </p:nvPr>
        </p:nvSpPr>
        <p:spPr/>
        <p:txBody>
          <a:bodyPr/>
          <a:lstStyle/>
          <a:p>
            <a:r>
              <a:rPr lang="en-US" dirty="0" smtClean="0"/>
              <a:t>May 2017</a:t>
            </a:r>
            <a:endParaRPr lang="en-US" dirty="0"/>
          </a:p>
        </p:txBody>
      </p:sp>
      <p:sp>
        <p:nvSpPr>
          <p:cNvPr id="3" name="Footer Placeholder 2"/>
          <p:cNvSpPr>
            <a:spLocks noGrp="1"/>
          </p:cNvSpPr>
          <p:nvPr>
            <p:ph type="ftr" sz="quarter" idx="11"/>
          </p:nvPr>
        </p:nvSpPr>
        <p:spPr/>
        <p:txBody>
          <a:bodyPr/>
          <a:lstStyle/>
          <a:p>
            <a:r>
              <a:rPr lang="en-US" dirty="0" smtClean="0"/>
              <a:t>Medicare for People with ESRD</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15</a:t>
            </a:fld>
            <a:endParaRPr lang="en-US" dirty="0"/>
          </a:p>
        </p:txBody>
      </p:sp>
    </p:spTree>
    <p:extLst>
      <p:ext uri="{BB962C8B-B14F-4D97-AF65-F5344CB8AC3E}">
        <p14:creationId xmlns:p14="http://schemas.microsoft.com/office/powerpoint/2010/main" val="285560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4428" y="0"/>
            <a:ext cx="9218428" cy="1077239"/>
          </a:xfrm>
        </p:spPr>
        <p:txBody>
          <a:bodyPr/>
          <a:lstStyle/>
          <a:p>
            <a:r>
              <a:rPr lang="en-US" dirty="0" smtClean="0"/>
              <a:t>When Medicare Coverage Starts Based on ESRD</a:t>
            </a:r>
            <a:endParaRPr lang="en-US" dirty="0"/>
          </a:p>
        </p:txBody>
      </p:sp>
      <p:graphicFrame>
        <p:nvGraphicFramePr>
          <p:cNvPr id="9" name="Table 8" descr="Chart describing when Medicare coverage based on ESRD starts.&#10;&#10;Details are included in the speakers' notes." title="Chart describing when Medicare coverage based on ESRD starts"/>
          <p:cNvGraphicFramePr>
            <a:graphicFrameLocks noGrp="1"/>
          </p:cNvGraphicFramePr>
          <p:nvPr>
            <p:extLst>
              <p:ext uri="{D42A27DB-BD31-4B8C-83A1-F6EECF244321}">
                <p14:modId xmlns:p14="http://schemas.microsoft.com/office/powerpoint/2010/main" val="1648345146"/>
              </p:ext>
            </p:extLst>
          </p:nvPr>
        </p:nvGraphicFramePr>
        <p:xfrm>
          <a:off x="67778" y="1109326"/>
          <a:ext cx="8991600" cy="5278173"/>
        </p:xfrm>
        <a:graphic>
          <a:graphicData uri="http://schemas.openxmlformats.org/drawingml/2006/table">
            <a:tbl>
              <a:tblPr firstRow="1" bandRow="1">
                <a:tableStyleId>{5C22544A-7EE6-4342-B048-85BDC9FD1C3A}</a:tableStyleId>
              </a:tblPr>
              <a:tblGrid>
                <a:gridCol w="2895600"/>
                <a:gridCol w="6096000"/>
              </a:tblGrid>
              <a:tr h="436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Your</a:t>
                      </a:r>
                      <a:r>
                        <a:rPr lang="en-US" sz="2000" b="1" baseline="0" dirty="0" smtClean="0">
                          <a:solidFill>
                            <a:schemeClr val="bg1"/>
                          </a:solidFill>
                        </a:rPr>
                        <a:t> Coverage Starts</a:t>
                      </a:r>
                      <a:endParaRPr lang="en-US" sz="2000" b="1" dirty="0">
                        <a:solidFill>
                          <a:schemeClr val="bg1"/>
                        </a:solidFill>
                      </a:endParaRP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solidFill>
                            <a:schemeClr val="bg1"/>
                          </a:solidFill>
                          <a:latin typeface="+mn-lt"/>
                          <a:ea typeface="+mn-ea"/>
                          <a:cs typeface="+mn-cs"/>
                        </a:rPr>
                        <a:t>Under the Following Circumstances</a:t>
                      </a:r>
                      <a:endParaRPr lang="en-US" sz="2000" b="0" kern="1200" dirty="0">
                        <a:solidFill>
                          <a:schemeClr val="tx1"/>
                        </a:solidFill>
                        <a:latin typeface="+mn-lt"/>
                        <a:ea typeface="+mn-ea"/>
                        <a:cs typeface="+mn-cs"/>
                      </a:endParaRPr>
                    </a:p>
                  </a:txBody>
                  <a:tcPr marL="68580" marR="68580" marT="34290" marB="34290"/>
                </a:tc>
              </a:tr>
              <a:tr h="6470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First day of the </a:t>
                      </a:r>
                      <a:r>
                        <a:rPr lang="en-US" sz="2000" b="0" strike="noStrike" baseline="0" dirty="0" smtClean="0">
                          <a:solidFill>
                            <a:schemeClr val="tx1"/>
                          </a:solidFill>
                        </a:rPr>
                        <a:t>fourth </a:t>
                      </a:r>
                      <a:r>
                        <a:rPr lang="en-US" sz="2000" b="0" dirty="0" smtClean="0">
                          <a:solidFill>
                            <a:schemeClr val="tx1"/>
                          </a:solidFill>
                        </a:rPr>
                        <a:t>month </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latin typeface="+mn-lt"/>
                          <a:ea typeface="+mn-ea"/>
                          <a:cs typeface="+mn-cs"/>
                        </a:rPr>
                        <a:t>You get a regular course of dialysis in a facility</a:t>
                      </a:r>
                    </a:p>
                  </a:txBody>
                  <a:tcPr marL="68580" marR="68580" marT="34290" marB="34290"/>
                </a:tc>
              </a:tr>
              <a:tr h="1127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First </a:t>
                      </a:r>
                      <a:r>
                        <a:rPr lang="en-US" sz="2000" dirty="0" smtClean="0">
                          <a:solidFill>
                            <a:schemeClr val="tx1"/>
                          </a:solidFill>
                        </a:rPr>
                        <a:t>day of the month of the </a:t>
                      </a:r>
                      <a:r>
                        <a:rPr lang="en-US" sz="2000" b="0" dirty="0" smtClean="0">
                          <a:solidFill>
                            <a:schemeClr val="tx1"/>
                          </a:solidFill>
                        </a:rPr>
                        <a:t>First </a:t>
                      </a:r>
                      <a:r>
                        <a:rPr lang="en-US" sz="2000" dirty="0" smtClean="0">
                          <a:solidFill>
                            <a:schemeClr val="tx1"/>
                          </a:solidFill>
                        </a:rPr>
                        <a:t>month of dialysis</a:t>
                      </a: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dk1"/>
                          </a:solidFill>
                          <a:latin typeface="+mn-lt"/>
                          <a:ea typeface="+mn-ea"/>
                          <a:cs typeface="+mn-cs"/>
                        </a:rPr>
                        <a:t>You</a:t>
                      </a:r>
                      <a:r>
                        <a:rPr lang="en-US" sz="2000" kern="1200" baseline="0" dirty="0" smtClean="0">
                          <a:solidFill>
                            <a:schemeClr val="dk1"/>
                          </a:solidFill>
                          <a:latin typeface="+mn-lt"/>
                          <a:ea typeface="+mn-ea"/>
                          <a:cs typeface="+mn-cs"/>
                        </a:rPr>
                        <a:t> participate in a </a:t>
                      </a:r>
                      <a:r>
                        <a:rPr lang="en-US" sz="2000" kern="1200" dirty="0" smtClean="0">
                          <a:solidFill>
                            <a:schemeClr val="dk1"/>
                          </a:solidFill>
                          <a:latin typeface="+mn-lt"/>
                          <a:ea typeface="+mn-ea"/>
                          <a:cs typeface="+mn-cs"/>
                        </a:rPr>
                        <a:t>home dialysis training program </a:t>
                      </a:r>
                      <a:r>
                        <a:rPr lang="en-US" sz="2000" dirty="0" smtClean="0"/>
                        <a:t>during the first 3 months of your regular course of dialysis </a:t>
                      </a:r>
                      <a:r>
                        <a:rPr lang="en-US" sz="2000" kern="1200" dirty="0" smtClean="0">
                          <a:solidFill>
                            <a:schemeClr val="dk1"/>
                          </a:solidFill>
                          <a:latin typeface="+mn-lt"/>
                          <a:ea typeface="+mn-ea"/>
                          <a:cs typeface="+mn-cs"/>
                        </a:rPr>
                        <a:t>(with expectation of completion</a:t>
                      </a:r>
                      <a:r>
                        <a:rPr lang="en-US" sz="2000" dirty="0" smtClean="0"/>
                        <a:t>)</a:t>
                      </a:r>
                      <a:endParaRPr lang="en-US" sz="2000" dirty="0" smtClean="0">
                        <a:solidFill>
                          <a:schemeClr val="tx1"/>
                        </a:solidFill>
                      </a:endParaRPr>
                    </a:p>
                  </a:txBody>
                  <a:tcPr marL="68580" marR="68580" marT="34290" marB="34290"/>
                </a:tc>
              </a:tr>
              <a:tr h="4366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First </a:t>
                      </a:r>
                      <a:r>
                        <a:rPr lang="en-US" sz="2000" dirty="0" smtClean="0">
                          <a:solidFill>
                            <a:schemeClr val="tx1"/>
                          </a:solidFill>
                        </a:rPr>
                        <a:t>day of the month</a:t>
                      </a:r>
                    </a:p>
                  </a:txBody>
                  <a:tcPr marL="68580" marR="68580"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strike="noStrike" baseline="0" dirty="0" smtClean="0">
                          <a:solidFill>
                            <a:schemeClr val="tx1"/>
                          </a:solidFill>
                        </a:rPr>
                        <a:t>Y</a:t>
                      </a:r>
                      <a:r>
                        <a:rPr lang="en-US" sz="2000" dirty="0" smtClean="0"/>
                        <a:t>ou get a kidney transplant</a:t>
                      </a:r>
                      <a:endParaRPr lang="en-US" sz="2000" dirty="0" smtClean="0">
                        <a:solidFill>
                          <a:schemeClr val="tx1"/>
                        </a:solidFill>
                      </a:endParaRPr>
                    </a:p>
                  </a:txBody>
                  <a:tcPr marL="68580" marR="68580" marT="34290" marB="34290"/>
                </a:tc>
              </a:tr>
              <a:tr h="14724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First </a:t>
                      </a:r>
                      <a:r>
                        <a:rPr lang="en-US" sz="2000" dirty="0" smtClean="0">
                          <a:solidFill>
                            <a:schemeClr val="tx1"/>
                          </a:solidFill>
                        </a:rPr>
                        <a:t>day of the month</a:t>
                      </a:r>
                    </a:p>
                    <a:p>
                      <a:endParaRPr lang="en-US" sz="2000" b="0" dirty="0">
                        <a:solidFill>
                          <a:schemeClr val="tx1"/>
                        </a:solidFill>
                      </a:endParaRP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strike="noStrike" baseline="0" dirty="0" smtClean="0">
                          <a:solidFill>
                            <a:schemeClr val="tx1"/>
                          </a:solidFill>
                        </a:rPr>
                        <a:t>Y</a:t>
                      </a:r>
                      <a:r>
                        <a:rPr lang="en-US" sz="2000" dirty="0" smtClean="0"/>
                        <a:t>ou’re admitted to a Medicare-approved transplant facility for a kidney transplant or procedures preliminary to a kidney transplant if transplant takes place in the same month or within the following 2 months</a:t>
                      </a:r>
                      <a:endParaRPr lang="en-US" sz="2000" dirty="0" smtClean="0">
                        <a:solidFill>
                          <a:schemeClr val="tx1"/>
                        </a:solidFill>
                      </a:endParaRPr>
                    </a:p>
                  </a:txBody>
                  <a:tcPr marL="68580" marR="68580" marT="34290" marB="34290"/>
                </a:tc>
              </a:tr>
              <a:tr h="11271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Two months before the month</a:t>
                      </a:r>
                      <a:r>
                        <a:rPr lang="en-US" sz="2000" baseline="0" dirty="0" smtClean="0"/>
                        <a:t> of your transplant</a:t>
                      </a:r>
                      <a:endParaRPr lang="en-US" sz="2000" dirty="0" smtClean="0">
                        <a:solidFill>
                          <a:schemeClr val="tx1"/>
                        </a:solidFill>
                      </a:endParaRPr>
                    </a:p>
                  </a:txBody>
                  <a:tcPr marL="68580" marR="68580" marT="34290" marB="34290"/>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Your transplant is delayed</a:t>
                      </a:r>
                      <a:r>
                        <a:rPr lang="en-US" sz="2000" baseline="0" dirty="0" smtClean="0"/>
                        <a:t> more than 2 months after you’re admitted to the hospital for the transplant </a:t>
                      </a:r>
                      <a:r>
                        <a:rPr lang="en-US" sz="2000" b="1" baseline="0" dirty="0" smtClean="0"/>
                        <a:t>or</a:t>
                      </a:r>
                      <a:r>
                        <a:rPr lang="en-US" sz="2000" baseline="0" dirty="0" smtClean="0"/>
                        <a:t> for health care services you need for the transplant</a:t>
                      </a:r>
                      <a:endParaRPr lang="en-US" sz="2000" dirty="0" smtClean="0">
                        <a:solidFill>
                          <a:schemeClr val="tx1"/>
                        </a:solidFill>
                      </a:endParaRPr>
                    </a:p>
                  </a:txBody>
                  <a:tcPr marL="68580" marR="68580" marT="34290" marB="34290"/>
                </a:tc>
              </a:tr>
            </a:tbl>
          </a:graphicData>
        </a:graphic>
      </p:graphicFrame>
      <p:sp>
        <p:nvSpPr>
          <p:cNvPr id="2" name="Date Placeholder 1"/>
          <p:cNvSpPr>
            <a:spLocks noGrp="1"/>
          </p:cNvSpPr>
          <p:nvPr>
            <p:ph type="dt" sz="half" idx="10"/>
          </p:nvPr>
        </p:nvSpPr>
        <p:spPr/>
        <p:txBody>
          <a:bodyPr/>
          <a:lstStyle/>
          <a:p>
            <a:r>
              <a:rPr lang="en-US" dirty="0" smtClean="0"/>
              <a:t>May 2017</a:t>
            </a:r>
            <a:endParaRPr lang="en-US" dirty="0"/>
          </a:p>
        </p:txBody>
      </p:sp>
      <p:sp>
        <p:nvSpPr>
          <p:cNvPr id="3" name="Footer Placeholder 2"/>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16</a:t>
            </a:fld>
            <a:endParaRPr lang="en-US" dirty="0"/>
          </a:p>
        </p:txBody>
      </p:sp>
    </p:spTree>
    <p:extLst>
      <p:ext uri="{BB962C8B-B14F-4D97-AF65-F5344CB8AC3E}">
        <p14:creationId xmlns:p14="http://schemas.microsoft.com/office/powerpoint/2010/main" val="34723648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When Coverage for ESRD Ends, </a:t>
            </a:r>
            <a:br>
              <a:rPr lang="en-US" dirty="0" smtClean="0"/>
            </a:br>
            <a:r>
              <a:rPr lang="en-US" dirty="0" smtClean="0"/>
              <a:t>Continues, or Resumes</a:t>
            </a:r>
            <a:endParaRPr lang="en-US" dirty="0"/>
          </a:p>
        </p:txBody>
      </p:sp>
      <p:graphicFrame>
        <p:nvGraphicFramePr>
          <p:cNvPr id="4" name="Content Placeholder 3" descr="Chart describing when coverage for ESRD ends, continues, or resumes.&#10;&#10;Details included in the speakers' notes." title="Chart describing when coverage for ESRD ends, continues, or resumes"/>
          <p:cNvGraphicFramePr>
            <a:graphicFrameLocks noGrp="1"/>
          </p:cNvGraphicFramePr>
          <p:nvPr>
            <p:ph idx="1"/>
            <p:extLst>
              <p:ext uri="{D42A27DB-BD31-4B8C-83A1-F6EECF244321}">
                <p14:modId xmlns:p14="http://schemas.microsoft.com/office/powerpoint/2010/main" val="2798964965"/>
              </p:ext>
            </p:extLst>
          </p:nvPr>
        </p:nvGraphicFramePr>
        <p:xfrm>
          <a:off x="-1" y="1057360"/>
          <a:ext cx="9144001" cy="5346099"/>
        </p:xfrm>
        <a:graphic>
          <a:graphicData uri="http://schemas.openxmlformats.org/drawingml/2006/table">
            <a:tbl>
              <a:tblPr firstRow="1" bandRow="1">
                <a:tableStyleId>{5C22544A-7EE6-4342-B048-85BDC9FD1C3A}</a:tableStyleId>
              </a:tblPr>
              <a:tblGrid>
                <a:gridCol w="2868025"/>
                <a:gridCol w="3380375"/>
                <a:gridCol w="2895601"/>
              </a:tblGrid>
              <a:tr h="692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smtClean="0">
                          <a:solidFill>
                            <a:schemeClr val="bg1"/>
                          </a:solidFill>
                        </a:rPr>
                        <a:t>When Coverage Ends</a:t>
                      </a:r>
                    </a:p>
                  </a:txBody>
                  <a:tcPr marL="64893" marR="64893" marT="34290" marB="3429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rPr>
                        <a:t>When</a:t>
                      </a:r>
                      <a:r>
                        <a:rPr lang="en-US" sz="2200" b="1" baseline="0" dirty="0" smtClean="0">
                          <a:solidFill>
                            <a:schemeClr val="bg1"/>
                          </a:solidFill>
                        </a:rPr>
                        <a:t> Coverage Continues</a:t>
                      </a:r>
                      <a:endParaRPr lang="en-US" sz="2200" b="1" dirty="0" smtClean="0">
                        <a:solidFill>
                          <a:schemeClr val="bg1"/>
                        </a:solidFill>
                      </a:endParaRPr>
                    </a:p>
                  </a:txBody>
                  <a:tcPr marL="64893" marR="64893" marT="34290" marB="34290"/>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200" b="1" dirty="0" smtClean="0">
                          <a:solidFill>
                            <a:schemeClr val="bg1"/>
                          </a:solidFill>
                        </a:rPr>
                        <a:t>When Coverage Resumes </a:t>
                      </a:r>
                    </a:p>
                  </a:txBody>
                  <a:tcPr marL="64893" marR="64893" marT="34290" marB="34290"/>
                </a:tc>
              </a:tr>
              <a:tr h="4606959">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US" sz="2000" b="0" spc="0" dirty="0" smtClean="0">
                          <a:solidFill>
                            <a:schemeClr val="tx1"/>
                          </a:solidFill>
                        </a:rPr>
                        <a:t>Entitlement based solely on ESRD</a:t>
                      </a:r>
                    </a:p>
                    <a:p>
                      <a:pPr marL="342900" marR="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b="0" kern="1200" spc="0" dirty="0" smtClean="0">
                          <a:solidFill>
                            <a:schemeClr val="tx1"/>
                          </a:solidFill>
                          <a:latin typeface="+mn-lt"/>
                          <a:ea typeface="+mn-ea"/>
                          <a:cs typeface="+mn-cs"/>
                        </a:rPr>
                        <a:t>Coverage</a:t>
                      </a:r>
                      <a:r>
                        <a:rPr lang="en-US" sz="2000" b="0" spc="0" dirty="0" smtClean="0">
                          <a:solidFill>
                            <a:schemeClr val="tx1"/>
                          </a:solidFill>
                        </a:rPr>
                        <a:t> ends </a:t>
                      </a:r>
                      <a:r>
                        <a:rPr lang="en-US" sz="2000" b="0" kern="1200" spc="0" dirty="0" smtClean="0">
                          <a:solidFill>
                            <a:schemeClr val="tx1"/>
                          </a:solidFill>
                          <a:latin typeface="+mn-lt"/>
                          <a:ea typeface="+mn-ea"/>
                          <a:cs typeface="+mn-cs"/>
                        </a:rPr>
                        <a:t>12 months after the month</a:t>
                      </a:r>
                      <a:r>
                        <a:rPr lang="en-US" sz="2000" b="0" spc="0" dirty="0" smtClean="0">
                          <a:solidFill>
                            <a:schemeClr val="tx1"/>
                          </a:solidFill>
                        </a:rPr>
                        <a:t> </a:t>
                      </a:r>
                      <a:r>
                        <a:rPr lang="en-US" sz="2000" b="0" kern="1200" spc="0" dirty="0" smtClean="0">
                          <a:solidFill>
                            <a:schemeClr val="tx1"/>
                          </a:solidFill>
                          <a:latin typeface="+mn-lt"/>
                          <a:ea typeface="+mn-ea"/>
                          <a:cs typeface="+mn-cs"/>
                        </a:rPr>
                        <a:t>you no longer require a regular course of dialysis, </a:t>
                      </a:r>
                      <a:r>
                        <a:rPr lang="en-US" sz="2000" b="1" kern="1200" spc="0" dirty="0" smtClean="0">
                          <a:solidFill>
                            <a:schemeClr val="tx1"/>
                          </a:solidFill>
                          <a:latin typeface="+mn-lt"/>
                          <a:ea typeface="+mn-ea"/>
                          <a:cs typeface="+mn-cs"/>
                        </a:rPr>
                        <a:t>or</a:t>
                      </a:r>
                      <a:r>
                        <a:rPr lang="en-US" sz="2000" b="0" kern="1200" spc="0" dirty="0" smtClean="0">
                          <a:solidFill>
                            <a:schemeClr val="tx1"/>
                          </a:solidFill>
                          <a:latin typeface="+mn-lt"/>
                          <a:ea typeface="+mn-ea"/>
                          <a:cs typeface="+mn-cs"/>
                        </a:rPr>
                        <a:t> </a:t>
                      </a:r>
                    </a:p>
                    <a:p>
                      <a:pPr marL="342900" marR="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b="0" kern="1200" spc="0" dirty="0" smtClean="0">
                          <a:solidFill>
                            <a:schemeClr val="tx1"/>
                          </a:solidFill>
                          <a:latin typeface="+mn-lt"/>
                          <a:ea typeface="+mn-ea"/>
                          <a:cs typeface="+mn-cs"/>
                        </a:rPr>
                        <a:t>36 months after the month of your kidney transplant</a:t>
                      </a:r>
                      <a:endParaRPr lang="en-US" sz="2000" dirty="0" smtClean="0">
                        <a:solidFill>
                          <a:schemeClr val="tx1"/>
                        </a:solidFill>
                      </a:endParaRPr>
                    </a:p>
                    <a:p>
                      <a:pPr>
                        <a:lnSpc>
                          <a:spcPct val="100000"/>
                        </a:lnSpc>
                        <a:spcBef>
                          <a:spcPts val="600"/>
                        </a:spcBef>
                        <a:spcAft>
                          <a:spcPts val="0"/>
                        </a:spcAft>
                      </a:pPr>
                      <a:endParaRPr lang="en-US" sz="2000" dirty="0">
                        <a:solidFill>
                          <a:schemeClr val="tx1"/>
                        </a:solidFill>
                      </a:endParaRPr>
                    </a:p>
                  </a:txBody>
                  <a:tcPr marL="64893" marR="64893" marT="34290" marB="34290"/>
                </a:tc>
                <a:tc>
                  <a:txBody>
                    <a:bodyPr/>
                    <a:lstStyle/>
                    <a:p>
                      <a:pPr marL="342900" indent="-342900" algn="l" defTabSz="914400" rtl="0" eaLnBrk="1" latinLnBrk="0" hangingPunct="1">
                        <a:lnSpc>
                          <a:spcPct val="100000"/>
                        </a:lnSpc>
                        <a:spcBef>
                          <a:spcPts val="600"/>
                        </a:spcBef>
                        <a:spcAft>
                          <a:spcPts val="0"/>
                        </a:spcAft>
                        <a:buFont typeface="Arial" panose="020B0604020202020204" pitchFamily="34" charset="0"/>
                        <a:buChar char="•"/>
                        <a:defRPr/>
                      </a:pPr>
                      <a:r>
                        <a:rPr lang="en-US" sz="2000" kern="1200" spc="0" dirty="0" smtClean="0">
                          <a:solidFill>
                            <a:schemeClr val="tx1"/>
                          </a:solidFill>
                          <a:latin typeface="+mn-lt"/>
                          <a:ea typeface="+mn-ea"/>
                          <a:cs typeface="+mn-cs"/>
                        </a:rPr>
                        <a:t>No interruption in coverage if you</a:t>
                      </a:r>
                      <a:r>
                        <a:rPr lang="en-US" sz="2000" kern="1200" spc="0" baseline="0" dirty="0" smtClean="0">
                          <a:solidFill>
                            <a:schemeClr val="tx1"/>
                          </a:solidFill>
                          <a:latin typeface="+mn-lt"/>
                          <a:ea typeface="+mn-ea"/>
                          <a:cs typeface="+mn-cs"/>
                        </a:rPr>
                        <a:t> start a</a:t>
                      </a:r>
                      <a:r>
                        <a:rPr lang="en-US" sz="2000" kern="1200" spc="0" dirty="0" smtClean="0">
                          <a:solidFill>
                            <a:schemeClr val="tx1"/>
                          </a:solidFill>
                          <a:latin typeface="+mn-lt"/>
                          <a:ea typeface="+mn-ea"/>
                          <a:cs typeface="+mn-cs"/>
                        </a:rPr>
                        <a:t> regular course of dialysis again</a:t>
                      </a:r>
                      <a:r>
                        <a:rPr lang="en-US" sz="2000" kern="1200" spc="0" baseline="0" dirty="0" smtClean="0">
                          <a:solidFill>
                            <a:schemeClr val="tx1"/>
                          </a:solidFill>
                          <a:latin typeface="+mn-lt"/>
                          <a:ea typeface="+mn-ea"/>
                          <a:cs typeface="+mn-cs"/>
                        </a:rPr>
                        <a:t> </a:t>
                      </a:r>
                      <a:r>
                        <a:rPr lang="en-US" sz="2000" kern="1200" spc="0" dirty="0" smtClean="0">
                          <a:solidFill>
                            <a:schemeClr val="tx1"/>
                          </a:solidFill>
                          <a:latin typeface="+mn-lt"/>
                          <a:ea typeface="+mn-ea"/>
                          <a:cs typeface="+mn-cs"/>
                        </a:rPr>
                        <a:t>within 12 months after regular dialysis stopped, </a:t>
                      </a:r>
                      <a:r>
                        <a:rPr lang="en-US" sz="2000" b="1" kern="1200" spc="0" dirty="0" smtClean="0">
                          <a:solidFill>
                            <a:schemeClr val="tx1"/>
                          </a:solidFill>
                          <a:latin typeface="+mn-lt"/>
                          <a:ea typeface="+mn-ea"/>
                          <a:cs typeface="+mn-cs"/>
                        </a:rPr>
                        <a:t>or </a:t>
                      </a:r>
                    </a:p>
                    <a:p>
                      <a:pPr marL="342900" indent="-342900" algn="l" defTabSz="914400" rtl="0" eaLnBrk="1" latinLnBrk="0" hangingPunct="1">
                        <a:lnSpc>
                          <a:spcPct val="100000"/>
                        </a:lnSpc>
                        <a:spcBef>
                          <a:spcPts val="600"/>
                        </a:spcBef>
                        <a:spcAft>
                          <a:spcPts val="0"/>
                        </a:spcAft>
                        <a:buFont typeface="Arial" panose="020B0604020202020204" pitchFamily="34" charset="0"/>
                        <a:buChar char="•"/>
                        <a:defRPr/>
                      </a:pPr>
                      <a:r>
                        <a:rPr lang="en-US" sz="2000" kern="1200" spc="0" dirty="0" smtClean="0">
                          <a:solidFill>
                            <a:schemeClr val="tx1"/>
                          </a:solidFill>
                          <a:latin typeface="+mn-lt"/>
                          <a:ea typeface="+mn-ea"/>
                          <a:cs typeface="+mn-cs"/>
                        </a:rPr>
                        <a:t>You have a kidney transplant, </a:t>
                      </a:r>
                      <a:r>
                        <a:rPr lang="en-US" sz="2000" b="1" kern="1200" spc="0" dirty="0" smtClean="0">
                          <a:solidFill>
                            <a:schemeClr val="tx1"/>
                          </a:solidFill>
                          <a:latin typeface="+mn-lt"/>
                          <a:ea typeface="+mn-ea"/>
                          <a:cs typeface="+mn-cs"/>
                        </a:rPr>
                        <a:t>or</a:t>
                      </a:r>
                    </a:p>
                    <a:p>
                      <a:pPr marL="342900" marR="0" lvl="2"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kern="1200" spc="0" dirty="0" smtClean="0">
                          <a:solidFill>
                            <a:schemeClr val="tx1"/>
                          </a:solidFill>
                          <a:latin typeface="+mn-lt"/>
                          <a:ea typeface="+mn-ea"/>
                          <a:cs typeface="+mn-cs"/>
                        </a:rPr>
                        <a:t>Regular course of dialysis starts within 36 months after transplant, </a:t>
                      </a:r>
                      <a:r>
                        <a:rPr lang="en-US" sz="2000" b="1" kern="1200" spc="0" dirty="0" smtClean="0">
                          <a:solidFill>
                            <a:schemeClr val="tx1"/>
                          </a:solidFill>
                          <a:latin typeface="+mn-lt"/>
                          <a:ea typeface="+mn-ea"/>
                          <a:cs typeface="+mn-cs"/>
                        </a:rPr>
                        <a:t>or </a:t>
                      </a:r>
                    </a:p>
                    <a:p>
                      <a:pPr marL="342900" marR="0" lvl="2"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b="0" kern="1200" spc="0" dirty="0" smtClean="0">
                          <a:solidFill>
                            <a:schemeClr val="tx1"/>
                          </a:solidFill>
                          <a:latin typeface="+mn-lt"/>
                          <a:ea typeface="+mn-ea"/>
                          <a:cs typeface="+mn-cs"/>
                        </a:rPr>
                        <a:t>Y</a:t>
                      </a:r>
                      <a:r>
                        <a:rPr lang="en-US" sz="2000" kern="1200" spc="0" dirty="0" smtClean="0">
                          <a:solidFill>
                            <a:schemeClr val="tx1"/>
                          </a:solidFill>
                          <a:latin typeface="+mn-lt"/>
                          <a:ea typeface="+mn-ea"/>
                          <a:cs typeface="+mn-cs"/>
                        </a:rPr>
                        <a:t>ou received another kidney transplant within 36 months</a:t>
                      </a:r>
                      <a:endParaRPr lang="en-US" sz="2000" dirty="0" smtClean="0">
                        <a:solidFill>
                          <a:schemeClr val="tx1"/>
                        </a:solidFill>
                      </a:endParaRPr>
                    </a:p>
                  </a:txBody>
                  <a:tcPr marL="64893" marR="64893" marT="34290" marB="34290"/>
                </a:tc>
                <a:tc>
                  <a:txBody>
                    <a:bodyPr/>
                    <a:lstStyle/>
                    <a:p>
                      <a:pPr marL="0" marR="0" lvl="1"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2000" kern="1200" spc="0" dirty="0" smtClean="0">
                          <a:solidFill>
                            <a:schemeClr val="tx1"/>
                          </a:solidFill>
                          <a:latin typeface="+mn-lt"/>
                          <a:ea typeface="+mn-ea"/>
                          <a:cs typeface="+mn-cs"/>
                        </a:rPr>
                        <a:t>Must file new application</a:t>
                      </a:r>
                      <a:r>
                        <a:rPr lang="en-US" sz="2000" kern="1200" spc="0" baseline="0" dirty="0" smtClean="0">
                          <a:solidFill>
                            <a:schemeClr val="tx1"/>
                          </a:solidFill>
                          <a:latin typeface="+mn-lt"/>
                          <a:ea typeface="+mn-ea"/>
                          <a:cs typeface="+mn-cs"/>
                        </a:rPr>
                        <a:t> and there's no waiting period if</a:t>
                      </a:r>
                      <a:endParaRPr lang="en-US" sz="2000" dirty="0" smtClean="0">
                        <a:solidFill>
                          <a:schemeClr val="tx1"/>
                        </a:solidFill>
                      </a:endParaRPr>
                    </a:p>
                    <a:p>
                      <a:pPr marL="3429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dirty="0" smtClean="0">
                          <a:solidFill>
                            <a:schemeClr val="tx1"/>
                          </a:solidFill>
                        </a:rPr>
                        <a:t>You start a regular course of dialysis again or get a kidney transplant more than 12 months after you stopped getting a regular course of dialysis</a:t>
                      </a:r>
                    </a:p>
                    <a:p>
                      <a:pPr marL="342900" marR="0" lvl="1"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2000" kern="1200" spc="0" dirty="0" smtClean="0">
                          <a:solidFill>
                            <a:schemeClr val="tx1"/>
                          </a:solidFill>
                          <a:latin typeface="+mn-lt"/>
                          <a:ea typeface="+mn-ea"/>
                          <a:cs typeface="+mn-cs"/>
                        </a:rPr>
                        <a:t>You have another kidney transplant</a:t>
                      </a:r>
                      <a:r>
                        <a:rPr lang="en-US" sz="2000" kern="1200" spc="0" baseline="0" dirty="0" smtClean="0">
                          <a:solidFill>
                            <a:schemeClr val="tx1"/>
                          </a:solidFill>
                          <a:latin typeface="+mn-lt"/>
                          <a:ea typeface="+mn-ea"/>
                          <a:cs typeface="+mn-cs"/>
                        </a:rPr>
                        <a:t> more than </a:t>
                      </a:r>
                      <a:r>
                        <a:rPr lang="en-US" sz="2000" kern="1200" spc="0" dirty="0" smtClean="0">
                          <a:solidFill>
                            <a:schemeClr val="tx1"/>
                          </a:solidFill>
                          <a:latin typeface="+mn-lt"/>
                          <a:ea typeface="+mn-ea"/>
                          <a:cs typeface="+mn-cs"/>
                        </a:rPr>
                        <a:t>36 months later</a:t>
                      </a:r>
                      <a:endParaRPr lang="en-US" sz="2000" dirty="0">
                        <a:solidFill>
                          <a:schemeClr val="tx1"/>
                        </a:solidFill>
                      </a:endParaRPr>
                    </a:p>
                  </a:txBody>
                  <a:tcPr marL="64893" marR="64893" marT="34290" marB="34290"/>
                </a:tc>
              </a:tr>
            </a:tbl>
          </a:graphicData>
        </a:graphic>
      </p:graphicFrame>
      <p:sp>
        <p:nvSpPr>
          <p:cNvPr id="2" name="Date Placeholder 1"/>
          <p:cNvSpPr>
            <a:spLocks noGrp="1"/>
          </p:cNvSpPr>
          <p:nvPr>
            <p:ph type="dt" sz="half" idx="10"/>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17</a:t>
            </a:fld>
            <a:endParaRPr lang="en-US" dirty="0"/>
          </a:p>
        </p:txBody>
      </p:sp>
    </p:spTree>
    <p:custDataLst>
      <p:tags r:id="rId1"/>
    </p:custDataLst>
    <p:extLst>
      <p:ext uri="{BB962C8B-B14F-4D97-AF65-F5344CB8AC3E}">
        <p14:creationId xmlns:p14="http://schemas.microsoft.com/office/powerpoint/2010/main" val="1618329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2</a:t>
            </a:r>
            <a:endParaRPr lang="en-US" dirty="0"/>
          </a:p>
        </p:txBody>
      </p:sp>
      <p:sp>
        <p:nvSpPr>
          <p:cNvPr id="5" name="Content Placeholder 4"/>
          <p:cNvSpPr>
            <a:spLocks noGrp="1"/>
          </p:cNvSpPr>
          <p:nvPr>
            <p:ph sz="half" idx="1"/>
          </p:nvPr>
        </p:nvSpPr>
        <p:spPr/>
        <p:txBody>
          <a:bodyPr/>
          <a:lstStyle/>
          <a:p>
            <a:pPr marL="0" indent="0">
              <a:buNone/>
            </a:pPr>
            <a:r>
              <a:rPr lang="en-US" sz="2800" dirty="0"/>
              <a:t>For those with Medicare due to </a:t>
            </a:r>
            <a:r>
              <a:rPr lang="en-US" sz="2800" dirty="0" smtClean="0"/>
              <a:t>ESRD </a:t>
            </a:r>
            <a:r>
              <a:rPr lang="en-US" sz="2800" dirty="0"/>
              <a:t>and a </a:t>
            </a:r>
            <a:r>
              <a:rPr lang="en-US" sz="2800" dirty="0" smtClean="0"/>
              <a:t>Employer Group </a:t>
            </a:r>
            <a:r>
              <a:rPr lang="en-US" sz="2800" dirty="0"/>
              <a:t>Heath Plan </a:t>
            </a:r>
            <a:r>
              <a:rPr lang="en-US" sz="2800" dirty="0" smtClean="0"/>
              <a:t>(EGHP</a:t>
            </a:r>
            <a:r>
              <a:rPr lang="en-US" sz="2800" dirty="0"/>
              <a:t>), the </a:t>
            </a:r>
            <a:r>
              <a:rPr lang="en-US" sz="2800" dirty="0" smtClean="0"/>
              <a:t>EGHP </a:t>
            </a:r>
            <a:r>
              <a:rPr lang="en-US" sz="2800" dirty="0"/>
              <a:t>must pay first for how many months?</a:t>
            </a:r>
          </a:p>
          <a:p>
            <a:pPr marL="514350" indent="-514350">
              <a:buAutoNum type="alphaLcPeriod"/>
            </a:pPr>
            <a:r>
              <a:rPr lang="en-US" sz="2800" dirty="0" smtClean="0"/>
              <a:t>20</a:t>
            </a:r>
            <a:endParaRPr lang="en-US" sz="2800" dirty="0"/>
          </a:p>
          <a:p>
            <a:pPr marL="514350" indent="-514350">
              <a:buAutoNum type="alphaLcPeriod"/>
            </a:pPr>
            <a:r>
              <a:rPr lang="en-US" sz="2800" dirty="0" smtClean="0"/>
              <a:t>30</a:t>
            </a:r>
            <a:endParaRPr lang="en-US" sz="2800" dirty="0"/>
          </a:p>
          <a:p>
            <a:pPr marL="514350" indent="-514350">
              <a:buAutoNum type="alphaLcPeriod"/>
            </a:pPr>
            <a:r>
              <a:rPr lang="en-US" sz="2800" dirty="0" smtClean="0"/>
              <a:t>36 </a:t>
            </a:r>
            <a:endParaRPr lang="en-US" sz="2800" dirty="0"/>
          </a:p>
          <a:p>
            <a:pPr marL="514350" indent="-514350">
              <a:buAutoNum type="alphaLcPeriod"/>
            </a:pPr>
            <a:r>
              <a:rPr lang="en-US" sz="2800" dirty="0" smtClean="0"/>
              <a:t>60</a:t>
            </a:r>
            <a:endParaRPr lang="en-US" sz="2800" dirty="0"/>
          </a:p>
          <a:p>
            <a:endParaRPr lang="en-US" dirty="0" smtClean="0"/>
          </a:p>
        </p:txBody>
      </p:sp>
      <p:sp>
        <p:nvSpPr>
          <p:cNvPr id="9" name="Rounded Rectangle 8" descr="Red rectangle indicating correct answer." title="Red rectangle indicating correct answer."/>
          <p:cNvSpPr/>
          <p:nvPr/>
        </p:nvSpPr>
        <p:spPr>
          <a:xfrm>
            <a:off x="628650" y="4284921"/>
            <a:ext cx="1345721" cy="49989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18</a:t>
            </a:fld>
            <a:endParaRPr lang="en-US" dirty="0"/>
          </a:p>
        </p:txBody>
      </p:sp>
    </p:spTree>
    <p:extLst>
      <p:ext uri="{BB962C8B-B14F-4D97-AF65-F5344CB8AC3E}">
        <p14:creationId xmlns:p14="http://schemas.microsoft.com/office/powerpoint/2010/main" val="24729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3</a:t>
            </a:r>
            <a:endParaRPr lang="en-US" dirty="0"/>
          </a:p>
        </p:txBody>
      </p:sp>
      <p:sp>
        <p:nvSpPr>
          <p:cNvPr id="5" name="Content Placeholder 4"/>
          <p:cNvSpPr>
            <a:spLocks noGrp="1"/>
          </p:cNvSpPr>
          <p:nvPr>
            <p:ph sz="half" idx="1"/>
          </p:nvPr>
        </p:nvSpPr>
        <p:spPr>
          <a:xfrm>
            <a:off x="628650" y="1118840"/>
            <a:ext cx="4157106" cy="5058123"/>
          </a:xfrm>
        </p:spPr>
        <p:txBody>
          <a:bodyPr/>
          <a:lstStyle/>
          <a:p>
            <a:pPr marL="45196" indent="0">
              <a:buNone/>
              <a:defRPr/>
            </a:pPr>
            <a:r>
              <a:rPr lang="en-US" sz="2400" dirty="0" smtClean="0">
                <a:cs typeface="Arial" charset="0"/>
              </a:rPr>
              <a:t>If you're </a:t>
            </a:r>
            <a:r>
              <a:rPr lang="en-US" sz="2400" dirty="0">
                <a:cs typeface="Arial" charset="0"/>
              </a:rPr>
              <a:t>receiving a regular course of dialysis in a Medicare-approved facility, when will your Medicare coverage based on ESRD start? </a:t>
            </a:r>
            <a:endParaRPr lang="en-US" sz="2400" dirty="0" smtClean="0">
              <a:cs typeface="Arial" charset="0"/>
            </a:endParaRPr>
          </a:p>
          <a:p>
            <a:pPr marL="559546" indent="-514350">
              <a:buFont typeface="+mj-lt"/>
              <a:buAutoNum type="alphaLcPeriod"/>
              <a:defRPr/>
            </a:pPr>
            <a:r>
              <a:rPr lang="en-US" sz="2400" dirty="0" smtClean="0">
                <a:cs typeface="Arial" charset="0"/>
              </a:rPr>
              <a:t>The </a:t>
            </a:r>
            <a:r>
              <a:rPr lang="en-US" sz="2400" dirty="0">
                <a:cs typeface="Arial" charset="0"/>
              </a:rPr>
              <a:t>first day of the next </a:t>
            </a:r>
            <a:r>
              <a:rPr lang="en-US" sz="2400" dirty="0" smtClean="0">
                <a:cs typeface="Arial" charset="0"/>
              </a:rPr>
              <a:t>month</a:t>
            </a:r>
          </a:p>
          <a:p>
            <a:pPr marL="559546" indent="-514350">
              <a:buFont typeface="+mj-lt"/>
              <a:buAutoNum type="alphaLcPeriod"/>
              <a:defRPr/>
            </a:pPr>
            <a:r>
              <a:rPr lang="en-US" sz="2400" dirty="0">
                <a:cs typeface="Arial" charset="0"/>
              </a:rPr>
              <a:t>The first day of the fourth </a:t>
            </a:r>
            <a:r>
              <a:rPr lang="en-US" sz="2400" dirty="0" smtClean="0">
                <a:cs typeface="Arial" charset="0"/>
              </a:rPr>
              <a:t>month of dialysis</a:t>
            </a:r>
            <a:endParaRPr lang="en-US" sz="2400" dirty="0"/>
          </a:p>
          <a:p>
            <a:pPr marL="559546" indent="-514350">
              <a:buFont typeface="+mj-lt"/>
              <a:buAutoNum type="alphaLcPeriod"/>
              <a:defRPr/>
            </a:pPr>
            <a:r>
              <a:rPr lang="en-US" sz="2400" dirty="0" smtClean="0">
                <a:cs typeface="Arial" charset="0"/>
              </a:rPr>
              <a:t>60 </a:t>
            </a:r>
            <a:r>
              <a:rPr lang="en-US" sz="2400" dirty="0">
                <a:cs typeface="Arial" charset="0"/>
              </a:rPr>
              <a:t>days after dialysis </a:t>
            </a:r>
            <a:r>
              <a:rPr lang="en-US" sz="2400" dirty="0" smtClean="0">
                <a:cs typeface="Arial" charset="0"/>
              </a:rPr>
              <a:t>begins</a:t>
            </a:r>
          </a:p>
          <a:p>
            <a:pPr marL="559546" indent="-514350">
              <a:buFont typeface="+mj-lt"/>
              <a:buAutoNum type="alphaLcPeriod"/>
              <a:defRPr/>
            </a:pPr>
            <a:r>
              <a:rPr lang="en-US" sz="2400" dirty="0" smtClean="0">
                <a:cs typeface="Arial" charset="0"/>
              </a:rPr>
              <a:t>30 </a:t>
            </a:r>
            <a:r>
              <a:rPr lang="en-US" sz="2400" dirty="0">
                <a:cs typeface="Arial" charset="0"/>
              </a:rPr>
              <a:t>days after dialysis </a:t>
            </a:r>
            <a:r>
              <a:rPr lang="en-US" sz="2400" dirty="0" smtClean="0">
                <a:cs typeface="Arial" charset="0"/>
              </a:rPr>
              <a:t>begins</a:t>
            </a:r>
          </a:p>
        </p:txBody>
      </p:sp>
      <p:sp>
        <p:nvSpPr>
          <p:cNvPr id="9" name="Rounded Rectangle 8" descr="Red rectangle indicating correct answer." title="Red rectangle indicating correct answer."/>
          <p:cNvSpPr/>
          <p:nvPr/>
        </p:nvSpPr>
        <p:spPr>
          <a:xfrm>
            <a:off x="571459" y="3879581"/>
            <a:ext cx="4000541" cy="7063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19</a:t>
            </a:fld>
            <a:endParaRPr lang="en-US" dirty="0"/>
          </a:p>
        </p:txBody>
      </p:sp>
    </p:spTree>
    <p:extLst>
      <p:ext uri="{BB962C8B-B14F-4D97-AF65-F5344CB8AC3E}">
        <p14:creationId xmlns:p14="http://schemas.microsoft.com/office/powerpoint/2010/main" val="247295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
            </a:r>
            <a:br>
              <a:rPr lang="en-US" dirty="0" smtClean="0"/>
            </a:br>
            <a:r>
              <a:rPr lang="en-US" dirty="0" smtClean="0"/>
              <a:t>Contents</a:t>
            </a:r>
            <a:endParaRPr lang="en-US" dirty="0"/>
          </a:p>
        </p:txBody>
      </p:sp>
      <p:sp>
        <p:nvSpPr>
          <p:cNvPr id="8" name="Content Placeholder 7"/>
          <p:cNvSpPr>
            <a:spLocks noGrp="1"/>
          </p:cNvSpPr>
          <p:nvPr>
            <p:ph sz="half" idx="1"/>
          </p:nvPr>
        </p:nvSpPr>
        <p:spPr>
          <a:xfrm>
            <a:off x="541867" y="1118840"/>
            <a:ext cx="6762043" cy="5058123"/>
          </a:xfrm>
        </p:spPr>
        <p:txBody>
          <a:bodyPr/>
          <a:lstStyle/>
          <a:p>
            <a:pPr marL="0" indent="0">
              <a:buNone/>
              <a:tabLst>
                <a:tab pos="1484313" algn="l"/>
              </a:tabLst>
            </a:pPr>
            <a:r>
              <a:rPr lang="en-US" sz="2600" b="1" dirty="0" smtClean="0"/>
              <a:t>Lesson 1</a:t>
            </a:r>
            <a:r>
              <a:rPr lang="en-US" sz="2600" dirty="0" smtClean="0"/>
              <a:t>—</a:t>
            </a:r>
            <a:r>
              <a:rPr lang="en-US" sz="2800" dirty="0" smtClean="0"/>
              <a:t>Definition </a:t>
            </a:r>
            <a:r>
              <a:rPr lang="en-US" sz="2800" dirty="0"/>
              <a:t>of ESRD and </a:t>
            </a:r>
            <a:r>
              <a:rPr lang="en-US" sz="2800" dirty="0" smtClean="0"/>
              <a:t>Medicare 	Eligibility</a:t>
            </a:r>
            <a:r>
              <a:rPr lang="en-US" sz="2600" dirty="0" smtClean="0"/>
              <a:t>.............................................</a:t>
            </a:r>
          </a:p>
          <a:p>
            <a:pPr marL="0" indent="0">
              <a:buNone/>
            </a:pPr>
            <a:r>
              <a:rPr lang="en-US" sz="2600" b="1" dirty="0" smtClean="0"/>
              <a:t>Lesson 2</a:t>
            </a:r>
            <a:r>
              <a:rPr lang="en-US" sz="2600" dirty="0" smtClean="0"/>
              <a:t>—Medicare Enrollment Based on ESRD..</a:t>
            </a:r>
          </a:p>
          <a:p>
            <a:pPr marL="0" indent="0">
              <a:buNone/>
            </a:pPr>
            <a:r>
              <a:rPr lang="en-US" sz="2600" b="1" dirty="0" smtClean="0"/>
              <a:t>Lesson 3</a:t>
            </a:r>
            <a:r>
              <a:rPr lang="en-US" sz="2600" dirty="0" smtClean="0"/>
              <a:t>—What Medicare Covers........................</a:t>
            </a:r>
          </a:p>
          <a:p>
            <a:pPr marL="0" indent="0" defTabSz="1484313">
              <a:buNone/>
            </a:pPr>
            <a:r>
              <a:rPr lang="en-US" sz="2600" b="1" dirty="0" smtClean="0"/>
              <a:t>Lesson 4</a:t>
            </a:r>
            <a:r>
              <a:rPr lang="en-US" sz="2600" dirty="0" smtClean="0"/>
              <a:t>—Coverage Options for People With 	ESRD....................................................</a:t>
            </a:r>
          </a:p>
          <a:p>
            <a:pPr marL="0" indent="0">
              <a:buNone/>
            </a:pPr>
            <a:r>
              <a:rPr lang="en-US" sz="2600" b="1" dirty="0" smtClean="0"/>
              <a:t>Lesson 5</a:t>
            </a:r>
            <a:r>
              <a:rPr lang="en-US" sz="2600" dirty="0" smtClean="0"/>
              <a:t>—Additional Sources of Information.......</a:t>
            </a:r>
          </a:p>
          <a:p>
            <a:pPr marL="0" indent="0">
              <a:buNone/>
            </a:pPr>
            <a:r>
              <a:rPr lang="en-US" sz="2600" dirty="0" smtClean="0"/>
              <a:t>Key Points to Remember.......................................</a:t>
            </a:r>
          </a:p>
          <a:p>
            <a:pPr marL="0" indent="0">
              <a:buNone/>
            </a:pPr>
            <a:r>
              <a:rPr lang="en-US" sz="2600" dirty="0" smtClean="0"/>
              <a:t>ESRD Resource Guide............................................</a:t>
            </a:r>
          </a:p>
          <a:p>
            <a:pPr marL="0" indent="0">
              <a:buNone/>
            </a:pPr>
            <a:r>
              <a:rPr lang="en-US" sz="2600" dirty="0" smtClean="0"/>
              <a:t>Acronyms..............................................................</a:t>
            </a:r>
            <a:endParaRPr lang="en-US" sz="2600" dirty="0"/>
          </a:p>
        </p:txBody>
      </p:sp>
      <p:sp>
        <p:nvSpPr>
          <p:cNvPr id="9" name="Content Placeholder 8"/>
          <p:cNvSpPr>
            <a:spLocks noGrp="1"/>
          </p:cNvSpPr>
          <p:nvPr>
            <p:ph sz="half" idx="2"/>
          </p:nvPr>
        </p:nvSpPr>
        <p:spPr>
          <a:xfrm>
            <a:off x="7552267" y="1118840"/>
            <a:ext cx="1106311" cy="5058123"/>
          </a:xfrm>
        </p:spPr>
        <p:txBody>
          <a:bodyPr/>
          <a:lstStyle/>
          <a:p>
            <a:pPr marL="0" indent="0" algn="r">
              <a:buNone/>
            </a:pPr>
            <a:r>
              <a:rPr lang="en-US" sz="2600" dirty="0" smtClean="0"/>
              <a:t/>
            </a:r>
            <a:br>
              <a:rPr lang="en-US" sz="2600" dirty="0" smtClean="0"/>
            </a:br>
            <a:r>
              <a:rPr lang="en-US" sz="2600" dirty="0" smtClean="0"/>
              <a:t>4-8</a:t>
            </a:r>
          </a:p>
          <a:p>
            <a:pPr marL="0" indent="0" algn="r">
              <a:buNone/>
            </a:pPr>
            <a:r>
              <a:rPr lang="en-US" sz="2600" dirty="0" smtClean="0"/>
              <a:t>9-19</a:t>
            </a:r>
          </a:p>
          <a:p>
            <a:pPr marL="0" indent="0" algn="r">
              <a:buNone/>
            </a:pPr>
            <a:r>
              <a:rPr lang="en-US" sz="2600" dirty="0" smtClean="0"/>
              <a:t>20-29</a:t>
            </a:r>
          </a:p>
          <a:p>
            <a:pPr marL="0" indent="0" algn="r">
              <a:buNone/>
            </a:pPr>
            <a:r>
              <a:rPr lang="en-US" sz="2600" dirty="0" smtClean="0"/>
              <a:t/>
            </a:r>
            <a:br>
              <a:rPr lang="en-US" sz="2600" dirty="0" smtClean="0"/>
            </a:br>
            <a:r>
              <a:rPr lang="en-US" sz="2600" dirty="0" smtClean="0"/>
              <a:t>30-38</a:t>
            </a:r>
          </a:p>
          <a:p>
            <a:pPr marL="0" indent="0" algn="r">
              <a:buNone/>
            </a:pPr>
            <a:r>
              <a:rPr lang="en-US" sz="2600" dirty="0" smtClean="0"/>
              <a:t>39-42</a:t>
            </a:r>
          </a:p>
          <a:p>
            <a:pPr marL="0" indent="0" algn="r">
              <a:buNone/>
            </a:pPr>
            <a:r>
              <a:rPr lang="en-US" sz="2600" dirty="0" smtClean="0"/>
              <a:t>43</a:t>
            </a:r>
          </a:p>
          <a:p>
            <a:pPr marL="0" indent="0" algn="r">
              <a:buNone/>
            </a:pPr>
            <a:r>
              <a:rPr lang="en-US" sz="2600" dirty="0" smtClean="0"/>
              <a:t>44-45</a:t>
            </a:r>
          </a:p>
          <a:p>
            <a:pPr marL="0" indent="0" algn="r">
              <a:buNone/>
            </a:pPr>
            <a:r>
              <a:rPr lang="en-US" sz="2600" dirty="0" smtClean="0"/>
              <a:t>46</a:t>
            </a:r>
            <a:endParaRPr lang="en-US" sz="2600" dirty="0"/>
          </a:p>
        </p:txBody>
      </p:sp>
      <p:sp>
        <p:nvSpPr>
          <p:cNvPr id="2" name="Date Placeholder 1"/>
          <p:cNvSpPr>
            <a:spLocks noGrp="1"/>
          </p:cNvSpPr>
          <p:nvPr>
            <p:ph type="dt" sz="half" idx="13"/>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2</a:t>
            </a:fld>
            <a:endParaRPr lang="en-US" dirty="0"/>
          </a:p>
        </p:txBody>
      </p:sp>
    </p:spTree>
    <p:extLst>
      <p:ext uri="{BB962C8B-B14F-4D97-AF65-F5344CB8AC3E}">
        <p14:creationId xmlns:p14="http://schemas.microsoft.com/office/powerpoint/2010/main" val="24358595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3—What Medicare Covers</a:t>
            </a:r>
            <a:endParaRPr lang="en-US" dirty="0"/>
          </a:p>
        </p:txBody>
      </p:sp>
      <p:sp>
        <p:nvSpPr>
          <p:cNvPr id="3" name="Content Placeholder 2"/>
          <p:cNvSpPr>
            <a:spLocks noGrp="1"/>
          </p:cNvSpPr>
          <p:nvPr>
            <p:ph idx="1"/>
          </p:nvPr>
        </p:nvSpPr>
        <p:spPr/>
        <p:txBody>
          <a:bodyPr/>
          <a:lstStyle/>
          <a:p>
            <a:r>
              <a:rPr lang="en-US" dirty="0" smtClean="0"/>
              <a:t>Medicare coverage related to ESRD includes</a:t>
            </a:r>
          </a:p>
          <a:p>
            <a:pPr lvl="1"/>
            <a:r>
              <a:rPr lang="en-US" dirty="0" smtClean="0"/>
              <a:t>Dialysis services</a:t>
            </a:r>
          </a:p>
          <a:p>
            <a:pPr lvl="1"/>
            <a:r>
              <a:rPr lang="en-US" dirty="0" smtClean="0"/>
              <a:t>Home dialysis training</a:t>
            </a:r>
          </a:p>
          <a:p>
            <a:pPr lvl="1"/>
            <a:r>
              <a:rPr lang="en-US" dirty="0" smtClean="0"/>
              <a:t>Transplant coverage</a:t>
            </a:r>
          </a:p>
          <a:p>
            <a:endParaRPr lang="en-US" dirty="0"/>
          </a:p>
        </p:txBody>
      </p:sp>
      <p:sp>
        <p:nvSpPr>
          <p:cNvPr id="4" name="Date Placeholder 3"/>
          <p:cNvSpPr>
            <a:spLocks noGrp="1"/>
          </p:cNvSpPr>
          <p:nvPr>
            <p:ph type="dt" sz="half" idx="2"/>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20</a:t>
            </a:fld>
            <a:endParaRPr lang="en-US" dirty="0"/>
          </a:p>
        </p:txBody>
      </p:sp>
    </p:spTree>
    <p:extLst>
      <p:ext uri="{BB962C8B-B14F-4D97-AF65-F5344CB8AC3E}">
        <p14:creationId xmlns:p14="http://schemas.microsoft.com/office/powerpoint/2010/main" val="795643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0"/>
            <a:ext cx="8726229" cy="1077239"/>
          </a:xfrm>
        </p:spPr>
        <p:txBody>
          <a:bodyPr/>
          <a:lstStyle/>
          <a:p>
            <a:r>
              <a:rPr lang="en-US" dirty="0" smtClean="0"/>
              <a:t>What Medicare Covers for People </a:t>
            </a:r>
            <a:r>
              <a:rPr lang="en-US" dirty="0"/>
              <a:t>W</a:t>
            </a:r>
            <a:r>
              <a:rPr lang="en-US" dirty="0" smtClean="0"/>
              <a:t>ith ESRD</a:t>
            </a:r>
            <a:endParaRPr lang="en-US" dirty="0"/>
          </a:p>
        </p:txBody>
      </p:sp>
      <p:sp>
        <p:nvSpPr>
          <p:cNvPr id="3" name="Content Placeholder 2"/>
          <p:cNvSpPr>
            <a:spLocks noGrp="1"/>
          </p:cNvSpPr>
          <p:nvPr>
            <p:ph idx="1"/>
          </p:nvPr>
        </p:nvSpPr>
        <p:spPr/>
        <p:txBody>
          <a:bodyPr/>
          <a:lstStyle/>
          <a:p>
            <a:r>
              <a:rPr lang="en-US" dirty="0" smtClean="0"/>
              <a:t>All services covered by Original Medicare</a:t>
            </a:r>
          </a:p>
          <a:p>
            <a:pPr lvl="1"/>
            <a:r>
              <a:rPr lang="en-US" dirty="0" smtClean="0"/>
              <a:t>Medicare Part A (Hospital Insurance)</a:t>
            </a:r>
          </a:p>
          <a:p>
            <a:pPr lvl="1"/>
            <a:r>
              <a:rPr lang="en-US" dirty="0" smtClean="0"/>
              <a:t>Medicare Part B (Medical Insurance)</a:t>
            </a:r>
          </a:p>
          <a:p>
            <a:r>
              <a:rPr lang="en-US" dirty="0" smtClean="0"/>
              <a:t>Special services for ESRD (dialysis and transplant patients)</a:t>
            </a:r>
          </a:p>
          <a:p>
            <a:pPr lvl="1"/>
            <a:r>
              <a:rPr lang="en-US" dirty="0" smtClean="0"/>
              <a:t>Immunosuppressive drugs</a:t>
            </a:r>
          </a:p>
          <a:p>
            <a:pPr lvl="2"/>
            <a:r>
              <a:rPr lang="en-US" dirty="0" smtClean="0"/>
              <a:t>Under certain conditions</a:t>
            </a:r>
          </a:p>
          <a:p>
            <a:pPr lvl="1"/>
            <a:r>
              <a:rPr lang="en-US" dirty="0" smtClean="0"/>
              <a:t>Other special services</a:t>
            </a:r>
            <a:endParaRPr lang="en-US" dirty="0"/>
          </a:p>
        </p:txBody>
      </p:sp>
      <p:sp>
        <p:nvSpPr>
          <p:cNvPr id="4" name="Date Placeholder 3"/>
          <p:cNvSpPr>
            <a:spLocks noGrp="1"/>
          </p:cNvSpPr>
          <p:nvPr>
            <p:ph type="dt" sz="half" idx="10"/>
          </p:nvPr>
        </p:nvSpPr>
        <p:spPr/>
        <p:txBody>
          <a:bodyPr/>
          <a:lstStyle/>
          <a:p>
            <a:r>
              <a:rPr lang="en-US" dirty="0" smtClean="0"/>
              <a:t>May 2017</a:t>
            </a:r>
            <a:endParaRPr lang="en-US" dirty="0"/>
          </a:p>
        </p:txBody>
      </p:sp>
      <p:sp>
        <p:nvSpPr>
          <p:cNvPr id="7" name="Footer Placeholder 6"/>
          <p:cNvSpPr>
            <a:spLocks noGrp="1"/>
          </p:cNvSpPr>
          <p:nvPr>
            <p:ph type="ftr" sz="quarter" idx="11"/>
          </p:nvPr>
        </p:nvSpPr>
        <p:spPr/>
        <p:txBody>
          <a:bodyPr/>
          <a:lstStyle/>
          <a:p>
            <a:r>
              <a:rPr lang="en-US" dirty="0" smtClean="0"/>
              <a:t>Medicare for People with ESRD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21</a:t>
            </a:fld>
            <a:endParaRPr lang="en-US" dirty="0"/>
          </a:p>
        </p:txBody>
      </p:sp>
    </p:spTree>
    <p:extLst>
      <p:ext uri="{BB962C8B-B14F-4D97-AF65-F5344CB8AC3E}">
        <p14:creationId xmlns:p14="http://schemas.microsoft.com/office/powerpoint/2010/main" val="19702192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dirty="0" smtClean="0"/>
              <a:t>Covered Dialysis Services</a:t>
            </a:r>
          </a:p>
        </p:txBody>
      </p:sp>
      <p:sp>
        <p:nvSpPr>
          <p:cNvPr id="382979" name="Rectangle 3"/>
          <p:cNvSpPr>
            <a:spLocks noGrp="1" noChangeArrowheads="1"/>
          </p:cNvSpPr>
          <p:nvPr>
            <p:ph idx="1"/>
          </p:nvPr>
        </p:nvSpPr>
        <p:spPr/>
        <p:txBody>
          <a:bodyPr/>
          <a:lstStyle/>
          <a:p>
            <a:r>
              <a:rPr lang="en-US" dirty="0" smtClean="0"/>
              <a:t>Paid under Part A</a:t>
            </a:r>
          </a:p>
          <a:p>
            <a:pPr lvl="1"/>
            <a:r>
              <a:rPr lang="en-US" dirty="0" smtClean="0"/>
              <a:t>Inpatient dialysis treatments </a:t>
            </a:r>
          </a:p>
          <a:p>
            <a:r>
              <a:rPr lang="en-US" dirty="0" smtClean="0"/>
              <a:t>Paid under Part B</a:t>
            </a:r>
          </a:p>
          <a:p>
            <a:pPr lvl="1"/>
            <a:r>
              <a:rPr lang="en-US" dirty="0" smtClean="0"/>
              <a:t>Outpatient dialysis treatments and doctors’ services</a:t>
            </a:r>
          </a:p>
          <a:p>
            <a:pPr lvl="1"/>
            <a:r>
              <a:rPr lang="en-US" dirty="0" smtClean="0"/>
              <a:t>Home dialysis training</a:t>
            </a:r>
          </a:p>
          <a:p>
            <a:pPr lvl="2"/>
            <a:r>
              <a:rPr lang="en-US" dirty="0" smtClean="0"/>
              <a:t>Home dialysis equipment and supplies</a:t>
            </a:r>
          </a:p>
          <a:p>
            <a:pPr lvl="2"/>
            <a:r>
              <a:rPr lang="en-US" dirty="0" smtClean="0"/>
              <a:t>Some support services and drugs for home dialysis</a:t>
            </a:r>
          </a:p>
          <a:p>
            <a:pPr lvl="1"/>
            <a:r>
              <a:rPr lang="en-US" dirty="0" smtClean="0"/>
              <a:t>Medical nutrition therapy</a:t>
            </a:r>
            <a:endParaRPr lang="en-US" dirty="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22</a:t>
            </a:fld>
            <a:endParaRPr lang="en-US" dirty="0"/>
          </a:p>
        </p:txBody>
      </p:sp>
    </p:spTree>
    <p:custDataLst>
      <p:tags r:id="rId1"/>
    </p:custDataLst>
    <p:extLst>
      <p:ext uri="{BB962C8B-B14F-4D97-AF65-F5344CB8AC3E}">
        <p14:creationId xmlns:p14="http://schemas.microsoft.com/office/powerpoint/2010/main" val="22547754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dirty="0" smtClean="0"/>
              <a:t>Home Dialysis</a:t>
            </a:r>
          </a:p>
        </p:txBody>
      </p:sp>
      <p:sp>
        <p:nvSpPr>
          <p:cNvPr id="385027" name="Rectangle 3"/>
          <p:cNvSpPr>
            <a:spLocks noGrp="1" noChangeArrowheads="1"/>
          </p:cNvSpPr>
          <p:nvPr>
            <p:ph idx="1"/>
          </p:nvPr>
        </p:nvSpPr>
        <p:spPr/>
        <p:txBody>
          <a:bodyPr/>
          <a:lstStyle/>
          <a:p>
            <a:r>
              <a:rPr lang="en-US" dirty="0" smtClean="0"/>
              <a:t>Two types can be done at home</a:t>
            </a:r>
          </a:p>
          <a:p>
            <a:pPr lvl="1"/>
            <a:r>
              <a:rPr lang="en-US" dirty="0" smtClean="0"/>
              <a:t>Hemodialysis </a:t>
            </a:r>
          </a:p>
          <a:p>
            <a:pPr lvl="1"/>
            <a:r>
              <a:rPr lang="en-US" dirty="0" smtClean="0"/>
              <a:t>Peritoneal dialysis</a:t>
            </a:r>
          </a:p>
          <a:p>
            <a:r>
              <a:rPr lang="en-US" dirty="0" smtClean="0"/>
              <a:t>Most common drugs covered by Medicare </a:t>
            </a:r>
          </a:p>
          <a:p>
            <a:pPr lvl="1"/>
            <a:r>
              <a:rPr lang="en-US" dirty="0" smtClean="0"/>
              <a:t>Heparin to slow blood clotting</a:t>
            </a:r>
          </a:p>
          <a:p>
            <a:pPr lvl="1"/>
            <a:r>
              <a:rPr lang="en-US" dirty="0" smtClean="0"/>
              <a:t>Drug to help clotting when necessary</a:t>
            </a:r>
          </a:p>
          <a:p>
            <a:pPr lvl="1"/>
            <a:r>
              <a:rPr lang="en-US" dirty="0" smtClean="0"/>
              <a:t>Topical anesthetics</a:t>
            </a:r>
          </a:p>
          <a:p>
            <a:pPr lvl="1"/>
            <a:r>
              <a:rPr lang="en-US" dirty="0" smtClean="0"/>
              <a:t>Epoetin alfa for anemia management</a:t>
            </a:r>
            <a:endParaRPr lang="en-US" dirty="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23</a:t>
            </a:fld>
            <a:endParaRPr lang="en-US" dirty="0"/>
          </a:p>
        </p:txBody>
      </p:sp>
    </p:spTree>
    <p:custDataLst>
      <p:tags r:id="rId1"/>
    </p:custDataLst>
    <p:extLst>
      <p:ext uri="{BB962C8B-B14F-4D97-AF65-F5344CB8AC3E}">
        <p14:creationId xmlns:p14="http://schemas.microsoft.com/office/powerpoint/2010/main" val="660442070"/>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 Dialysis Training and Equipment</a:t>
            </a:r>
            <a:endParaRPr lang="en-US" dirty="0"/>
          </a:p>
        </p:txBody>
      </p:sp>
      <p:sp>
        <p:nvSpPr>
          <p:cNvPr id="3" name="Content Placeholder 2"/>
          <p:cNvSpPr>
            <a:spLocks noGrp="1"/>
          </p:cNvSpPr>
          <p:nvPr>
            <p:ph idx="1"/>
          </p:nvPr>
        </p:nvSpPr>
        <p:spPr>
          <a:xfrm>
            <a:off x="127001" y="1077239"/>
            <a:ext cx="8962128" cy="4974464"/>
          </a:xfrm>
        </p:spPr>
        <p:txBody>
          <a:bodyPr/>
          <a:lstStyle/>
          <a:p>
            <a:r>
              <a:rPr lang="en-US" sz="2800" dirty="0" smtClean="0"/>
              <a:t>Home dialysis training</a:t>
            </a:r>
          </a:p>
          <a:p>
            <a:pPr lvl="1"/>
            <a:r>
              <a:rPr lang="en-US" sz="2400" dirty="0" smtClean="0"/>
              <a:t>Doctor approval needed for home dialysis</a:t>
            </a:r>
          </a:p>
          <a:p>
            <a:pPr lvl="1"/>
            <a:r>
              <a:rPr lang="en-US" sz="2400" dirty="0" smtClean="0"/>
              <a:t>Occurs at Medicare-certified facility during dialysis</a:t>
            </a:r>
          </a:p>
          <a:p>
            <a:r>
              <a:rPr lang="en-US" sz="2800" dirty="0" smtClean="0"/>
              <a:t>Home dialysis equipment and supplies are covered including</a:t>
            </a:r>
          </a:p>
          <a:p>
            <a:pPr lvl="1"/>
            <a:r>
              <a:rPr lang="en-US" sz="2400" dirty="0" smtClean="0"/>
              <a:t>Dialysis machine and chair</a:t>
            </a:r>
          </a:p>
          <a:p>
            <a:pPr lvl="1"/>
            <a:r>
              <a:rPr lang="en-US" sz="2400" dirty="0" smtClean="0"/>
              <a:t>Sterile drapes, gloves, scissors</a:t>
            </a:r>
          </a:p>
          <a:p>
            <a:pPr lvl="1"/>
            <a:r>
              <a:rPr lang="en-US" sz="2400" dirty="0" smtClean="0"/>
              <a:t>Alcohol wipes</a:t>
            </a:r>
          </a:p>
          <a:p>
            <a:r>
              <a:rPr lang="en-US" sz="2800" dirty="0" smtClean="0"/>
              <a:t>If you complete home dialysis training, your Medicare coverage will start the month you begin regular dialysis </a:t>
            </a:r>
          </a:p>
          <a:p>
            <a:pPr lvl="1"/>
            <a:r>
              <a:rPr lang="en-US" sz="2400" dirty="0" smtClean="0"/>
              <a:t>Services such as fistula placement could be covered</a:t>
            </a:r>
          </a:p>
          <a:p>
            <a:pPr lvl="1"/>
            <a:endParaRPr lang="en-US" sz="2400" dirty="0"/>
          </a:p>
        </p:txBody>
      </p:sp>
      <p:sp>
        <p:nvSpPr>
          <p:cNvPr id="4" name="Date Placeholder 3"/>
          <p:cNvSpPr>
            <a:spLocks noGrp="1"/>
          </p:cNvSpPr>
          <p:nvPr>
            <p:ph type="dt" sz="half" idx="10"/>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24</a:t>
            </a:fld>
            <a:endParaRPr lang="en-US" dirty="0"/>
          </a:p>
        </p:txBody>
      </p:sp>
    </p:spTree>
    <p:extLst>
      <p:ext uri="{BB962C8B-B14F-4D97-AF65-F5344CB8AC3E}">
        <p14:creationId xmlns:p14="http://schemas.microsoft.com/office/powerpoint/2010/main" val="1719290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 Home Dialysis Services </a:t>
            </a:r>
            <a:br>
              <a:rPr lang="en-US" dirty="0" smtClean="0"/>
            </a:br>
            <a:r>
              <a:rPr lang="en-US" dirty="0" smtClean="0"/>
              <a:t>NOT Covered Under Part B</a:t>
            </a:r>
          </a:p>
        </p:txBody>
      </p:sp>
      <p:sp>
        <p:nvSpPr>
          <p:cNvPr id="387075" name="Rectangle 3"/>
          <p:cNvSpPr>
            <a:spLocks noGrp="1" noChangeArrowheads="1"/>
          </p:cNvSpPr>
          <p:nvPr>
            <p:ph idx="1"/>
          </p:nvPr>
        </p:nvSpPr>
        <p:spPr/>
        <p:txBody>
          <a:bodyPr/>
          <a:lstStyle/>
          <a:p>
            <a:r>
              <a:rPr lang="en-US" dirty="0" smtClean="0"/>
              <a:t>Paid dialysis aides</a:t>
            </a:r>
          </a:p>
          <a:p>
            <a:r>
              <a:rPr lang="en-US" dirty="0" smtClean="0"/>
              <a:t>Lost pay</a:t>
            </a:r>
          </a:p>
          <a:p>
            <a:r>
              <a:rPr lang="en-US" dirty="0" smtClean="0"/>
              <a:t>Place to stay during your treatment</a:t>
            </a:r>
          </a:p>
          <a:p>
            <a:r>
              <a:rPr lang="en-US" dirty="0" smtClean="0"/>
              <a:t>Blood for home dialysis (some exceptions)</a:t>
            </a:r>
          </a:p>
          <a:p>
            <a:r>
              <a:rPr lang="en-US" dirty="0" smtClean="0"/>
              <a:t>Non-treatment-related medicines</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25</a:t>
            </a:fld>
            <a:endParaRPr lang="en-US" dirty="0"/>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Ambulance Transportation for Dialysis</a:t>
            </a:r>
          </a:p>
        </p:txBody>
      </p:sp>
      <p:sp>
        <p:nvSpPr>
          <p:cNvPr id="387075" name="Rectangle 3"/>
          <p:cNvSpPr>
            <a:spLocks noGrp="1" noChangeArrowheads="1"/>
          </p:cNvSpPr>
          <p:nvPr>
            <p:ph idx="1"/>
          </p:nvPr>
        </p:nvSpPr>
        <p:spPr/>
        <p:txBody>
          <a:bodyPr/>
          <a:lstStyle/>
          <a:p>
            <a:r>
              <a:rPr lang="en-US" dirty="0" smtClean="0"/>
              <a:t>Covered by Medicare in some cases</a:t>
            </a:r>
          </a:p>
          <a:p>
            <a:r>
              <a:rPr lang="en-US" dirty="0" smtClean="0"/>
              <a:t>Need written order from your doctor </a:t>
            </a:r>
          </a:p>
          <a:p>
            <a:pPr lvl="1"/>
            <a:r>
              <a:rPr lang="en-US" dirty="0" smtClean="0"/>
              <a:t>For non-emergency, scheduled, repetitive ambulance services, it must be</a:t>
            </a:r>
          </a:p>
          <a:p>
            <a:pPr lvl="2"/>
            <a:r>
              <a:rPr lang="en-US" sz="2400" dirty="0" smtClean="0"/>
              <a:t>Medically necessary</a:t>
            </a:r>
          </a:p>
          <a:p>
            <a:pPr lvl="2"/>
            <a:r>
              <a:rPr lang="en-US" sz="2400" dirty="0"/>
              <a:t>D</a:t>
            </a:r>
            <a:r>
              <a:rPr lang="en-US" sz="2400" dirty="0" smtClean="0"/>
              <a:t>ated </a:t>
            </a:r>
            <a:r>
              <a:rPr lang="en-US" sz="2400" dirty="0" smtClean="0"/>
              <a:t>no </a:t>
            </a:r>
            <a:r>
              <a:rPr lang="en-US" sz="2400" dirty="0"/>
              <a:t>earlier than 60 days before service</a:t>
            </a:r>
          </a:p>
          <a:p>
            <a:r>
              <a:rPr lang="en-US" dirty="0" smtClean="0"/>
              <a:t>If you’re in a Medicare Advantage Plan, it may cover some non-ambulance transportation to dialysis centers and doctors</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26</a:t>
            </a:fld>
            <a:endParaRPr lang="en-US" dirty="0"/>
          </a:p>
        </p:txBody>
      </p:sp>
    </p:spTree>
    <p:custDataLst>
      <p:tags r:id="rId1"/>
    </p:custDataLst>
    <p:extLst>
      <p:ext uri="{BB962C8B-B14F-4D97-AF65-F5344CB8AC3E}">
        <p14:creationId xmlns:p14="http://schemas.microsoft.com/office/powerpoint/2010/main" val="9818300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title"/>
          </p:nvPr>
        </p:nvSpPr>
        <p:spPr/>
        <p:txBody>
          <a:bodyPr/>
          <a:lstStyle/>
          <a:p>
            <a:r>
              <a:rPr lang="en-US" dirty="0" smtClean="0"/>
              <a:t>Part A Transplant Patient Coverage </a:t>
            </a:r>
          </a:p>
        </p:txBody>
      </p:sp>
      <p:sp>
        <p:nvSpPr>
          <p:cNvPr id="389127" name="Rectangle 7"/>
          <p:cNvSpPr>
            <a:spLocks noGrp="1" noChangeArrowheads="1"/>
          </p:cNvSpPr>
          <p:nvPr>
            <p:ph idx="1"/>
          </p:nvPr>
        </p:nvSpPr>
        <p:spPr/>
        <p:txBody>
          <a:bodyPr/>
          <a:lstStyle/>
          <a:p>
            <a:r>
              <a:rPr lang="en-US" sz="2800" dirty="0" smtClean="0"/>
              <a:t>Inpatient hospital services </a:t>
            </a:r>
          </a:p>
          <a:p>
            <a:pPr lvl="1"/>
            <a:r>
              <a:rPr lang="en-US" sz="2400" dirty="0" smtClean="0"/>
              <a:t>Must be in a Medicare-approved transplant center </a:t>
            </a:r>
          </a:p>
          <a:p>
            <a:r>
              <a:rPr lang="en-US" sz="2800" dirty="0" smtClean="0"/>
              <a:t>Transplant (living or deceased donor)</a:t>
            </a:r>
          </a:p>
          <a:p>
            <a:pPr lvl="1"/>
            <a:r>
              <a:rPr lang="en-US" sz="2400" dirty="0" smtClean="0"/>
              <a:t>All medically necessary care related to a donation for a living donor</a:t>
            </a:r>
          </a:p>
          <a:p>
            <a:pPr lvl="1"/>
            <a:r>
              <a:rPr lang="en-US" sz="2400" dirty="0" smtClean="0"/>
              <a:t>Preparation for transplant</a:t>
            </a:r>
          </a:p>
          <a:p>
            <a:r>
              <a:rPr lang="en-US" sz="2800" dirty="0" smtClean="0"/>
              <a:t>The </a:t>
            </a:r>
            <a:r>
              <a:rPr lang="en-US" sz="2800" dirty="0"/>
              <a:t>Organ Procurement and </a:t>
            </a:r>
            <a:r>
              <a:rPr lang="en-US" sz="2800" dirty="0" smtClean="0"/>
              <a:t>Transplantation </a:t>
            </a:r>
            <a:r>
              <a:rPr lang="en-US" sz="2800" dirty="0"/>
              <a:t>Network </a:t>
            </a:r>
            <a:r>
              <a:rPr lang="en-US" sz="2800" dirty="0" smtClean="0"/>
              <a:t>registry fee</a:t>
            </a:r>
          </a:p>
          <a:p>
            <a:r>
              <a:rPr lang="en-US" sz="2800" dirty="0" smtClean="0"/>
              <a:t>Laboratory tests to evaluate your medical condition and the potential kidney donor</a:t>
            </a:r>
          </a:p>
          <a:p>
            <a:r>
              <a:rPr lang="en-US" sz="2800" dirty="0" smtClean="0"/>
              <a:t>Blood</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27</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p:txBody>
          <a:bodyPr/>
          <a:lstStyle/>
          <a:p>
            <a:r>
              <a:rPr lang="en-US" dirty="0" smtClean="0"/>
              <a:t>Medicare Part B Transplant Patient Coverage</a:t>
            </a:r>
          </a:p>
        </p:txBody>
      </p:sp>
      <p:sp>
        <p:nvSpPr>
          <p:cNvPr id="391173" name="Rectangle 5"/>
          <p:cNvSpPr>
            <a:spLocks noGrp="1" noChangeArrowheads="1"/>
          </p:cNvSpPr>
          <p:nvPr>
            <p:ph idx="1"/>
          </p:nvPr>
        </p:nvSpPr>
        <p:spPr/>
        <p:txBody>
          <a:bodyPr/>
          <a:lstStyle/>
          <a:p>
            <a:r>
              <a:rPr lang="en-US" dirty="0" smtClean="0"/>
              <a:t>Surgeon’s services for patient and donor</a:t>
            </a:r>
          </a:p>
          <a:p>
            <a:pPr lvl="1"/>
            <a:r>
              <a:rPr lang="en-US" dirty="0" smtClean="0"/>
              <a:t>No deductible for donor</a:t>
            </a:r>
          </a:p>
          <a:p>
            <a:r>
              <a:rPr lang="en-US" dirty="0" smtClean="0"/>
              <a:t>Immunosuppressive drugs</a:t>
            </a:r>
          </a:p>
          <a:p>
            <a:pPr lvl="1"/>
            <a:r>
              <a:rPr lang="en-US" dirty="0" smtClean="0"/>
              <a:t>For a limited time after you leave the hospital following a transplant</a:t>
            </a:r>
          </a:p>
          <a:p>
            <a:r>
              <a:rPr lang="en-US" dirty="0" smtClean="0"/>
              <a:t>Blood</a:t>
            </a:r>
          </a:p>
          <a:p>
            <a:endParaRPr lang="en-US" sz="2400" dirty="0" smtClean="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28</a:t>
            </a:fld>
            <a:endParaRPr lang="en-US" dirty="0"/>
          </a:p>
        </p:txBody>
      </p:sp>
    </p:spTree>
    <p:custDataLst>
      <p:tags r:id="rId1"/>
    </p:custData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a:t>
            </a:r>
            <a:r>
              <a:rPr lang="en-US" dirty="0" smtClean="0">
                <a:latin typeface="Calibri" panose="020F0502020204030204" pitchFamily="34" charset="0"/>
              </a:rPr>
              <a:t>—</a:t>
            </a:r>
            <a:r>
              <a:rPr lang="en-US" dirty="0" smtClean="0"/>
              <a:t>Question 4</a:t>
            </a:r>
            <a:endParaRPr lang="en-US" dirty="0"/>
          </a:p>
        </p:txBody>
      </p:sp>
      <p:sp>
        <p:nvSpPr>
          <p:cNvPr id="5" name="Content Placeholder 4"/>
          <p:cNvSpPr>
            <a:spLocks noGrp="1"/>
          </p:cNvSpPr>
          <p:nvPr>
            <p:ph sz="half" idx="1"/>
          </p:nvPr>
        </p:nvSpPr>
        <p:spPr/>
        <p:txBody>
          <a:bodyPr/>
          <a:lstStyle/>
          <a:p>
            <a:pPr marL="0" indent="0">
              <a:buNone/>
            </a:pPr>
            <a:r>
              <a:rPr lang="en-US" sz="2800" dirty="0"/>
              <a:t>Which service is covered by </a:t>
            </a:r>
            <a:r>
              <a:rPr lang="en-US" sz="2800" dirty="0" smtClean="0"/>
              <a:t>Medicare Part B?</a:t>
            </a:r>
            <a:endParaRPr lang="en-US" sz="2800" dirty="0"/>
          </a:p>
          <a:p>
            <a:pPr marL="514350" indent="-514350">
              <a:buFont typeface="+mj-lt"/>
              <a:buAutoNum type="alphaLcPeriod"/>
              <a:defRPr/>
            </a:pPr>
            <a:r>
              <a:rPr lang="en-US" sz="2800" dirty="0" smtClean="0"/>
              <a:t>A place to stay during dialysis</a:t>
            </a:r>
          </a:p>
          <a:p>
            <a:pPr marL="514350" indent="-514350">
              <a:buFont typeface="+mj-lt"/>
              <a:buAutoNum type="alphaLcPeriod"/>
              <a:defRPr/>
            </a:pPr>
            <a:r>
              <a:rPr lang="en-US" sz="2800" dirty="0" smtClean="0"/>
              <a:t>Lost pay</a:t>
            </a:r>
          </a:p>
          <a:p>
            <a:pPr marL="514350" indent="-514350">
              <a:buFont typeface="+mj-lt"/>
              <a:buAutoNum type="alphaLcPeriod"/>
              <a:defRPr/>
            </a:pPr>
            <a:r>
              <a:rPr lang="en-US" sz="2800" dirty="0" smtClean="0"/>
              <a:t>Surgeon’s </a:t>
            </a:r>
            <a:r>
              <a:rPr lang="en-US" sz="2800" dirty="0"/>
              <a:t>services for a transplant for both the patient and the </a:t>
            </a:r>
            <a:r>
              <a:rPr lang="en-US" sz="2800" dirty="0" smtClean="0"/>
              <a:t>donor</a:t>
            </a:r>
          </a:p>
          <a:p>
            <a:pPr marL="514350" indent="-514350">
              <a:buFont typeface="+mj-lt"/>
              <a:buAutoNum type="alphaLcPeriod"/>
              <a:defRPr/>
            </a:pPr>
            <a:r>
              <a:rPr lang="en-US" sz="2800" dirty="0" smtClean="0"/>
              <a:t>A </a:t>
            </a:r>
            <a:r>
              <a:rPr lang="en-US" sz="2800" dirty="0"/>
              <a:t>home health </a:t>
            </a:r>
            <a:r>
              <a:rPr lang="en-US" sz="2800" dirty="0" smtClean="0"/>
              <a:t>aide </a:t>
            </a:r>
            <a:r>
              <a:rPr lang="en-US" sz="2800" dirty="0"/>
              <a:t>for companionship</a:t>
            </a:r>
          </a:p>
          <a:p>
            <a:pPr marL="457200" indent="-457200">
              <a:buNone/>
              <a:tabLst>
                <a:tab pos="508000" algn="l"/>
              </a:tabLst>
            </a:pPr>
            <a:endParaRPr lang="en-US" sz="2400" dirty="0"/>
          </a:p>
        </p:txBody>
      </p:sp>
      <p:sp>
        <p:nvSpPr>
          <p:cNvPr id="9" name="Rounded Rectangle 8" descr="Red rectangle indicating correct answer." title="Red rectangle indicating correct answer."/>
          <p:cNvSpPr/>
          <p:nvPr/>
        </p:nvSpPr>
        <p:spPr>
          <a:xfrm>
            <a:off x="571499" y="3537958"/>
            <a:ext cx="4202381" cy="172281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3"/>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29</a:t>
            </a:fld>
            <a:endParaRPr lang="en-US" dirty="0"/>
          </a:p>
        </p:txBody>
      </p:sp>
    </p:spTree>
    <p:extLst>
      <p:ext uri="{BB962C8B-B14F-4D97-AF65-F5344CB8AC3E}">
        <p14:creationId xmlns:p14="http://schemas.microsoft.com/office/powerpoint/2010/main" val="88955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Session Objectives</a:t>
            </a:r>
            <a:br>
              <a:rPr lang="en-US" dirty="0" smtClean="0"/>
            </a:br>
            <a:endParaRPr lang="en-US" dirty="0"/>
          </a:p>
        </p:txBody>
      </p:sp>
      <p:sp>
        <p:nvSpPr>
          <p:cNvPr id="3" name="Content Placeholder 2"/>
          <p:cNvSpPr>
            <a:spLocks noGrp="1"/>
          </p:cNvSpPr>
          <p:nvPr>
            <p:ph idx="1"/>
          </p:nvPr>
        </p:nvSpPr>
        <p:spPr/>
        <p:txBody>
          <a:bodyPr/>
          <a:lstStyle/>
          <a:p>
            <a:pPr marL="0" indent="0">
              <a:spcBef>
                <a:spcPts val="613"/>
              </a:spcBef>
              <a:buNone/>
              <a:defRPr/>
            </a:pPr>
            <a:r>
              <a:rPr lang="en-US" dirty="0"/>
              <a:t>This session should help you </a:t>
            </a:r>
          </a:p>
          <a:p>
            <a:pPr marL="287338" indent="-287338">
              <a:spcBef>
                <a:spcPts val="613"/>
              </a:spcBef>
              <a:defRPr/>
            </a:pPr>
            <a:r>
              <a:rPr lang="en-US" dirty="0"/>
              <a:t>Define End-Stage Renal Disease (ESRD)</a:t>
            </a:r>
          </a:p>
          <a:p>
            <a:pPr marL="287338" indent="-287338">
              <a:spcBef>
                <a:spcPts val="613"/>
              </a:spcBef>
              <a:defRPr/>
            </a:pPr>
            <a:r>
              <a:rPr lang="en-US" dirty="0"/>
              <a:t>Explain Medicare eligibility and enrollment rules</a:t>
            </a:r>
          </a:p>
          <a:p>
            <a:pPr marL="287338" indent="-287338">
              <a:spcBef>
                <a:spcPts val="613"/>
              </a:spcBef>
              <a:defRPr/>
            </a:pPr>
            <a:r>
              <a:rPr lang="en-US" dirty="0"/>
              <a:t>Determine what’s covered under Medicare</a:t>
            </a:r>
          </a:p>
          <a:p>
            <a:pPr marL="287338" indent="-287338">
              <a:spcBef>
                <a:spcPts val="613"/>
              </a:spcBef>
              <a:defRPr/>
            </a:pPr>
            <a:r>
              <a:rPr lang="en-US" dirty="0"/>
              <a:t>Identify health plan options for people with </a:t>
            </a:r>
            <a:r>
              <a:rPr lang="en-US" dirty="0" smtClean="0"/>
              <a:t>End-Stage Renal Disease</a:t>
            </a:r>
            <a:endParaRPr lang="en-US" dirty="0"/>
          </a:p>
        </p:txBody>
      </p:sp>
      <p:sp>
        <p:nvSpPr>
          <p:cNvPr id="4" name="Date Placeholder 3"/>
          <p:cNvSpPr>
            <a:spLocks noGrp="1"/>
          </p:cNvSpPr>
          <p:nvPr>
            <p:ph type="dt" sz="half" idx="2"/>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3</a:t>
            </a:fld>
            <a:endParaRPr lang="en-US" dirty="0"/>
          </a:p>
        </p:txBody>
      </p:sp>
    </p:spTree>
    <p:extLst>
      <p:ext uri="{BB962C8B-B14F-4D97-AF65-F5344CB8AC3E}">
        <p14:creationId xmlns:p14="http://schemas.microsoft.com/office/powerpoint/2010/main" val="3741604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0" y="114340"/>
            <a:ext cx="9144000" cy="723014"/>
          </a:xfrm>
        </p:spPr>
        <p:txBody>
          <a:bodyPr/>
          <a:lstStyle/>
          <a:p>
            <a:r>
              <a:rPr lang="en-US" dirty="0" smtClean="0"/>
              <a:t/>
            </a:r>
            <a:br>
              <a:rPr lang="en-US" dirty="0" smtClean="0"/>
            </a:br>
            <a:r>
              <a:rPr lang="en-US" dirty="0" smtClean="0"/>
              <a:t>Lesson 4</a:t>
            </a:r>
            <a:r>
              <a:rPr lang="en-US" dirty="0" smtClean="0">
                <a:latin typeface="Calibri" panose="020F0502020204030204" pitchFamily="34" charset="0"/>
              </a:rPr>
              <a:t>—</a:t>
            </a:r>
            <a:r>
              <a:rPr lang="en-US" dirty="0" smtClean="0"/>
              <a:t>Coverage Options for </a:t>
            </a:r>
            <a:br>
              <a:rPr lang="en-US" dirty="0" smtClean="0"/>
            </a:br>
            <a:r>
              <a:rPr lang="en-US" dirty="0" smtClean="0"/>
              <a:t>People With ESRD</a:t>
            </a:r>
            <a:br>
              <a:rPr lang="en-US" dirty="0" smtClean="0"/>
            </a:br>
            <a:r>
              <a:rPr lang="en-US" dirty="0" smtClean="0"/>
              <a:t> -</a:t>
            </a:r>
            <a:endParaRPr lang="en-US" dirty="0"/>
          </a:p>
        </p:txBody>
      </p:sp>
      <p:sp>
        <p:nvSpPr>
          <p:cNvPr id="8" name="Content Placeholder 7"/>
          <p:cNvSpPr>
            <a:spLocks noGrp="1"/>
          </p:cNvSpPr>
          <p:nvPr>
            <p:ph idx="1"/>
          </p:nvPr>
        </p:nvSpPr>
        <p:spPr/>
        <p:txBody>
          <a:bodyPr/>
          <a:lstStyle/>
          <a:p>
            <a:pPr marL="396875" indent="-396875"/>
            <a:r>
              <a:rPr lang="en-US" dirty="0" smtClean="0"/>
              <a:t>Medicare Supplement Insurance (Medigap) policies</a:t>
            </a:r>
          </a:p>
          <a:p>
            <a:pPr marL="396875" indent="-396875"/>
            <a:r>
              <a:rPr lang="en-US" dirty="0" smtClean="0"/>
              <a:t>Medicare Advantage Plans</a:t>
            </a:r>
          </a:p>
          <a:p>
            <a:pPr marL="741363" lvl="1" indent="-271463"/>
            <a:r>
              <a:rPr lang="en-US" dirty="0" smtClean="0"/>
              <a:t>Special Needs Plans</a:t>
            </a:r>
          </a:p>
          <a:p>
            <a:pPr marL="396875" indent="-396875"/>
            <a:r>
              <a:rPr lang="en-US" dirty="0" smtClean="0"/>
              <a:t>Medicare Prescription Drug Plans</a:t>
            </a:r>
          </a:p>
          <a:p>
            <a:pPr marL="396875" indent="-396875"/>
            <a:r>
              <a:rPr lang="en-US" dirty="0" smtClean="0"/>
              <a:t>Medicare, the Health Insurance Marketplace, and ESRD</a:t>
            </a:r>
            <a:endParaRPr lang="en-US" dirty="0"/>
          </a:p>
        </p:txBody>
      </p:sp>
      <p:sp>
        <p:nvSpPr>
          <p:cNvPr id="2" name="Date Placeholder 1"/>
          <p:cNvSpPr>
            <a:spLocks noGrp="1"/>
          </p:cNvSpPr>
          <p:nvPr>
            <p:ph type="dt" sz="half" idx="2"/>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p:txBody>
          <a:bodyPr/>
          <a:lstStyle/>
          <a:p>
            <a:r>
              <a:rPr lang="en-US" dirty="0" smtClean="0"/>
              <a:t>ESRD and Medigap Policies </a:t>
            </a:r>
          </a:p>
        </p:txBody>
      </p:sp>
      <p:sp>
        <p:nvSpPr>
          <p:cNvPr id="8" name="Content Placeholder 7"/>
          <p:cNvSpPr>
            <a:spLocks noGrp="1"/>
          </p:cNvSpPr>
          <p:nvPr>
            <p:ph idx="1"/>
          </p:nvPr>
        </p:nvSpPr>
        <p:spPr>
          <a:xfrm>
            <a:off x="83127" y="1202498"/>
            <a:ext cx="8953995" cy="5347157"/>
          </a:xfrm>
        </p:spPr>
        <p:txBody>
          <a:bodyPr/>
          <a:lstStyle/>
          <a:p>
            <a:r>
              <a:rPr lang="en-US" dirty="0" smtClean="0"/>
              <a:t>Medicare Supplement Insurance (Medigap) policies</a:t>
            </a:r>
          </a:p>
          <a:p>
            <a:pPr lvl="1"/>
            <a:r>
              <a:rPr lang="en-US" dirty="0" smtClean="0"/>
              <a:t>Helps fill the “gaps” in Original Medicare coverage</a:t>
            </a:r>
          </a:p>
          <a:p>
            <a:r>
              <a:rPr lang="en-US" dirty="0" smtClean="0"/>
              <a:t>People with ESRD may not be able to buy a Medigap policy</a:t>
            </a:r>
          </a:p>
          <a:p>
            <a:r>
              <a:rPr lang="en-US" dirty="0" smtClean="0"/>
              <a:t>Some states require insurance companies to sell to people under 65</a:t>
            </a:r>
          </a:p>
          <a:p>
            <a:pPr lvl="1"/>
            <a:r>
              <a:rPr lang="en-US" dirty="0" smtClean="0"/>
              <a:t>If available, may cost more</a:t>
            </a:r>
          </a:p>
          <a:p>
            <a:r>
              <a:rPr lang="en-US" dirty="0" smtClean="0"/>
              <a:t>Another Medigap Open Enrollment Period</a:t>
            </a:r>
          </a:p>
          <a:p>
            <a:pPr lvl="1"/>
            <a:r>
              <a:rPr lang="en-US" dirty="0" smtClean="0"/>
              <a:t>At 65 when you can buy any policy for sale in your state</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ESRD and Medicare Advantage (MA) Plans</a:t>
            </a:r>
          </a:p>
        </p:txBody>
      </p:sp>
      <p:sp>
        <p:nvSpPr>
          <p:cNvPr id="397315" name="Rectangle 3"/>
          <p:cNvSpPr>
            <a:spLocks noGrp="1" noChangeArrowheads="1"/>
          </p:cNvSpPr>
          <p:nvPr>
            <p:ph idx="1"/>
          </p:nvPr>
        </p:nvSpPr>
        <p:spPr/>
        <p:txBody>
          <a:bodyPr/>
          <a:lstStyle/>
          <a:p>
            <a:r>
              <a:rPr lang="en-US" dirty="0" smtClean="0"/>
              <a:t>Original Medicare is usually the only option if you have ESRD</a:t>
            </a:r>
          </a:p>
          <a:p>
            <a:r>
              <a:rPr lang="en-US" dirty="0" smtClean="0"/>
              <a:t>Possible exceptions</a:t>
            </a:r>
          </a:p>
          <a:p>
            <a:pPr lvl="1"/>
            <a:r>
              <a:rPr lang="en-US" dirty="0" smtClean="0"/>
              <a:t>You’ve had a successful kidney transplant </a:t>
            </a:r>
          </a:p>
          <a:p>
            <a:pPr lvl="1"/>
            <a:r>
              <a:rPr lang="en-US" dirty="0" smtClean="0"/>
              <a:t>Your employer group health plan is in the same organization as an MA Plan</a:t>
            </a:r>
          </a:p>
          <a:p>
            <a:pPr lvl="2"/>
            <a:r>
              <a:rPr lang="en-US" dirty="0" smtClean="0"/>
              <a:t>Can have no break in coverage</a:t>
            </a:r>
          </a:p>
          <a:p>
            <a:pPr lvl="1"/>
            <a:r>
              <a:rPr lang="en-US" dirty="0" smtClean="0"/>
              <a:t>A Medicare Special Needs Plan for people with ESRD</a:t>
            </a:r>
            <a:endParaRPr lang="en-US" dirty="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32</a:t>
            </a:fld>
            <a:endParaRPr lang="en-US" dirty="0"/>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dirty="0" smtClean="0"/>
              <a:t>ESRD and Medicare Advantage (MA) Plans (continued)</a:t>
            </a:r>
          </a:p>
        </p:txBody>
      </p:sp>
      <p:sp>
        <p:nvSpPr>
          <p:cNvPr id="401411" name="Rectangle 3"/>
          <p:cNvSpPr>
            <a:spLocks noGrp="1" noChangeArrowheads="1"/>
          </p:cNvSpPr>
          <p:nvPr>
            <p:ph idx="1"/>
          </p:nvPr>
        </p:nvSpPr>
        <p:spPr/>
        <p:txBody>
          <a:bodyPr/>
          <a:lstStyle/>
          <a:p>
            <a:r>
              <a:rPr lang="en-US" dirty="0" smtClean="0"/>
              <a:t>If already in an MA Plan and develop ESRD, you can</a:t>
            </a:r>
          </a:p>
          <a:p>
            <a:pPr lvl="1"/>
            <a:r>
              <a:rPr lang="en-US" dirty="0"/>
              <a:t>S</a:t>
            </a:r>
            <a:r>
              <a:rPr lang="en-US" dirty="0" smtClean="0"/>
              <a:t>tay in plan</a:t>
            </a:r>
          </a:p>
          <a:p>
            <a:pPr lvl="1"/>
            <a:r>
              <a:rPr lang="en-US" dirty="0"/>
              <a:t>J</a:t>
            </a:r>
            <a:r>
              <a:rPr lang="en-US" dirty="0" smtClean="0"/>
              <a:t>oin another plan from same company in same state</a:t>
            </a:r>
          </a:p>
          <a:p>
            <a:pPr lvl="1"/>
            <a:r>
              <a:rPr lang="en-US" dirty="0"/>
              <a:t>J</a:t>
            </a:r>
            <a:r>
              <a:rPr lang="en-US" dirty="0" smtClean="0"/>
              <a:t>oin another plan if plan leaves Medicare</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33</a:t>
            </a:fld>
            <a:endParaRPr lang="en-US" dirty="0"/>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dirty="0" smtClean="0"/>
              <a:t>Special Needs Plans (SNPs)</a:t>
            </a:r>
          </a:p>
        </p:txBody>
      </p:sp>
      <p:sp>
        <p:nvSpPr>
          <p:cNvPr id="399363" name="Rectangle 3"/>
          <p:cNvSpPr>
            <a:spLocks noGrp="1" noChangeArrowheads="1"/>
          </p:cNvSpPr>
          <p:nvPr>
            <p:ph idx="1"/>
          </p:nvPr>
        </p:nvSpPr>
        <p:spPr/>
        <p:txBody>
          <a:bodyPr/>
          <a:lstStyle/>
          <a:p>
            <a:r>
              <a:rPr lang="en-US" dirty="0" smtClean="0"/>
              <a:t>Limit membership to certain groups of people</a:t>
            </a:r>
          </a:p>
          <a:p>
            <a:r>
              <a:rPr lang="en-US" dirty="0" smtClean="0"/>
              <a:t>Some serve people with ESRD by providing some benefits such as</a:t>
            </a:r>
          </a:p>
          <a:p>
            <a:pPr lvl="1"/>
            <a:r>
              <a:rPr lang="en-US" dirty="0" smtClean="0"/>
              <a:t>Special provider expertise</a:t>
            </a:r>
          </a:p>
          <a:p>
            <a:pPr lvl="1"/>
            <a:r>
              <a:rPr lang="en-US" dirty="0" smtClean="0"/>
              <a:t>Focused care management</a:t>
            </a:r>
          </a:p>
          <a:p>
            <a:r>
              <a:rPr lang="en-US" dirty="0"/>
              <a:t>P</a:t>
            </a:r>
            <a:r>
              <a:rPr lang="en-US" dirty="0" smtClean="0"/>
              <a:t>rovide prescription drug coverage</a:t>
            </a:r>
          </a:p>
          <a:p>
            <a:r>
              <a:rPr lang="en-US" dirty="0" smtClean="0"/>
              <a:t>Made </a:t>
            </a:r>
            <a:r>
              <a:rPr lang="en-US" dirty="0"/>
              <a:t>a</a:t>
            </a:r>
            <a:r>
              <a:rPr lang="en-US" dirty="0" smtClean="0"/>
              <a:t>vailable in limited areas</a:t>
            </a:r>
          </a:p>
          <a:p>
            <a:r>
              <a:rPr lang="en-US" dirty="0" smtClean="0"/>
              <a:t>Visit </a:t>
            </a:r>
            <a:r>
              <a:rPr lang="en-US" dirty="0" smtClean="0">
                <a:hlinkClick r:id="rId4"/>
              </a:rPr>
              <a:t>Medicare.gov/find-a-plan/</a:t>
            </a:r>
            <a:r>
              <a:rPr lang="en-US" dirty="0" smtClean="0"/>
              <a:t> to see if a SNP for ESRD is available in your area</a:t>
            </a:r>
          </a:p>
          <a:p>
            <a:endParaRPr lang="en-US" dirty="0" smtClean="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34</a:t>
            </a:fld>
            <a:endParaRPr lang="en-US" dirty="0"/>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ESRD and Medicare </a:t>
            </a:r>
            <a:br>
              <a:rPr lang="en-US" dirty="0" smtClean="0"/>
            </a:br>
            <a:r>
              <a:rPr lang="en-US" dirty="0" smtClean="0"/>
              <a:t>Prescription Drug Coverage</a:t>
            </a:r>
          </a:p>
        </p:txBody>
      </p:sp>
      <p:sp>
        <p:nvSpPr>
          <p:cNvPr id="350211" name="Rectangle 3"/>
          <p:cNvSpPr>
            <a:spLocks noGrp="1" noChangeArrowheads="1"/>
          </p:cNvSpPr>
          <p:nvPr>
            <p:ph idx="1"/>
          </p:nvPr>
        </p:nvSpPr>
        <p:spPr>
          <a:xfrm>
            <a:off x="628650" y="1202499"/>
            <a:ext cx="8007350" cy="4974464"/>
          </a:xfrm>
        </p:spPr>
        <p:txBody>
          <a:bodyPr/>
          <a:lstStyle/>
          <a:p>
            <a:r>
              <a:rPr lang="en-US" dirty="0" smtClean="0"/>
              <a:t>Medicare prescription drug coverage (Part D)</a:t>
            </a:r>
          </a:p>
          <a:p>
            <a:pPr lvl="1"/>
            <a:r>
              <a:rPr lang="en-US" dirty="0" smtClean="0"/>
              <a:t>Part D is available for all people with Medicare</a:t>
            </a:r>
          </a:p>
          <a:p>
            <a:pPr lvl="1"/>
            <a:r>
              <a:rPr lang="en-US" dirty="0"/>
              <a:t>D</a:t>
            </a:r>
            <a:r>
              <a:rPr lang="en-US" dirty="0" smtClean="0"/>
              <a:t>rugs not covered under Part B are covered</a:t>
            </a:r>
          </a:p>
          <a:p>
            <a:pPr lvl="1"/>
            <a:r>
              <a:rPr lang="en-US" dirty="0" smtClean="0"/>
              <a:t>Enrollment in a plan to get coverage is needed</a:t>
            </a:r>
          </a:p>
          <a:p>
            <a:pPr lvl="1"/>
            <a:r>
              <a:rPr lang="en-US" dirty="0" smtClean="0"/>
              <a:t>Payment of a monthly premium and a share of prescription drug costs is necessary</a:t>
            </a:r>
          </a:p>
          <a:p>
            <a:pPr lvl="1"/>
            <a:r>
              <a:rPr lang="en-US" dirty="0" smtClean="0"/>
              <a:t>Extra Help for certain people with limited income and </a:t>
            </a:r>
            <a:r>
              <a:rPr lang="en-US" dirty="0"/>
              <a:t>resources is available </a:t>
            </a:r>
            <a:endParaRPr lang="en-US" dirty="0" smtClean="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35</a:t>
            </a:fld>
            <a:endParaRPr lang="en-US" dirty="0"/>
          </a:p>
        </p:txBody>
      </p:sp>
    </p:spTree>
    <p:custDataLst>
      <p:tags r:id="rId1"/>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Medicare and the </a:t>
            </a:r>
            <a:br>
              <a:rPr lang="en-US" dirty="0" smtClean="0"/>
            </a:br>
            <a:r>
              <a:rPr lang="en-US" dirty="0" smtClean="0"/>
              <a:t>Health Insurance Marketplace</a:t>
            </a:r>
          </a:p>
        </p:txBody>
      </p:sp>
      <p:sp>
        <p:nvSpPr>
          <p:cNvPr id="350211" name="Rectangle 3"/>
          <p:cNvSpPr>
            <a:spLocks noGrp="1" noChangeArrowheads="1"/>
          </p:cNvSpPr>
          <p:nvPr>
            <p:ph idx="1"/>
          </p:nvPr>
        </p:nvSpPr>
        <p:spPr>
          <a:xfrm>
            <a:off x="361507" y="1202498"/>
            <a:ext cx="8484781" cy="5518977"/>
          </a:xfrm>
        </p:spPr>
        <p:txBody>
          <a:bodyPr/>
          <a:lstStyle/>
          <a:p>
            <a:r>
              <a:rPr lang="en-US" sz="2400" dirty="0"/>
              <a:t>Medicare isn’t part of the Health Insurance Marketplace</a:t>
            </a:r>
          </a:p>
          <a:p>
            <a:r>
              <a:rPr lang="en-US" sz="2400" dirty="0"/>
              <a:t>If you have Medicare Part A, you’re considered covered</a:t>
            </a:r>
          </a:p>
          <a:p>
            <a:r>
              <a:rPr lang="en-US" sz="2400" dirty="0"/>
              <a:t>No matter how you get Medicare, whether through Original Medicare or a Medicare Advantage Plan (like an HMO or PPO), you need to return to the Marketplace </a:t>
            </a:r>
            <a:r>
              <a:rPr lang="en-US" sz="2400" dirty="0" smtClean="0"/>
              <a:t>when you become eligible for Medicare and </a:t>
            </a:r>
            <a:r>
              <a:rPr lang="en-US" sz="2400" dirty="0"/>
              <a:t>end any subsidies, such as </a:t>
            </a:r>
            <a:r>
              <a:rPr lang="en-US" sz="2400" dirty="0" smtClean="0"/>
              <a:t>advanced premium tax credits or cost sharing reductions</a:t>
            </a:r>
            <a:r>
              <a:rPr lang="en-US" sz="2400" dirty="0"/>
              <a:t>, which are being paid on your </a:t>
            </a:r>
            <a:r>
              <a:rPr lang="en-US" sz="2400" dirty="0" smtClean="0"/>
              <a:t>behalf</a:t>
            </a:r>
            <a:endParaRPr lang="en-US" sz="2400" dirty="0"/>
          </a:p>
          <a:p>
            <a:r>
              <a:rPr lang="en-US" sz="2400" dirty="0"/>
              <a:t>If you have Medicare, it’s illegal for someone to knowingly sell you a Marketplace plan</a:t>
            </a:r>
          </a:p>
          <a:p>
            <a:r>
              <a:rPr lang="en-US" sz="2400" dirty="0"/>
              <a:t>You may have </a:t>
            </a:r>
            <a:r>
              <a:rPr lang="en-US" sz="2400" dirty="0" smtClean="0"/>
              <a:t>both a </a:t>
            </a:r>
            <a:r>
              <a:rPr lang="en-US" sz="2400" dirty="0"/>
              <a:t>Qualified Health Plan (QHP) through the Marketplace and Medicare only if you signed up for the QHP </a:t>
            </a:r>
            <a:r>
              <a:rPr lang="en-US" sz="2400" dirty="0" smtClean="0"/>
              <a:t>first</a:t>
            </a:r>
            <a:endParaRPr lang="en-US" sz="2400" dirty="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36</a:t>
            </a:fld>
            <a:endParaRPr lang="en-US" dirty="0"/>
          </a:p>
        </p:txBody>
      </p:sp>
    </p:spTree>
    <p:custDataLst>
      <p:tags r:id="rId1"/>
    </p:custDataLst>
    <p:extLst>
      <p:ext uri="{BB962C8B-B14F-4D97-AF65-F5344CB8AC3E}">
        <p14:creationId xmlns:p14="http://schemas.microsoft.com/office/powerpoint/2010/main" val="7951246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smtClean="0"/>
              <a:t>ESRD and State High-Risk Pools</a:t>
            </a:r>
            <a:endParaRPr lang="en-US" dirty="0"/>
          </a:p>
        </p:txBody>
      </p:sp>
      <p:sp>
        <p:nvSpPr>
          <p:cNvPr id="350211" name="Rectangle 3"/>
          <p:cNvSpPr>
            <a:spLocks noGrp="1" noChangeArrowheads="1"/>
          </p:cNvSpPr>
          <p:nvPr>
            <p:ph idx="1"/>
          </p:nvPr>
        </p:nvSpPr>
        <p:spPr>
          <a:xfrm>
            <a:off x="304801" y="1202499"/>
            <a:ext cx="8502316" cy="4974464"/>
          </a:xfrm>
        </p:spPr>
        <p:txBody>
          <a:bodyPr/>
          <a:lstStyle/>
          <a:p>
            <a:r>
              <a:rPr lang="en-US" dirty="0" smtClean="0"/>
              <a:t>Exception for people with Medicare and ESRD </a:t>
            </a:r>
          </a:p>
          <a:p>
            <a:pPr lvl="1"/>
            <a:r>
              <a:rPr lang="en-US" dirty="0" smtClean="0"/>
              <a:t>In limited situations, issuers may sell individual market health insurance policies to people with Medicare under 65 who obtained supplemental coverage through a state high-risk pool but lost that coverage</a:t>
            </a:r>
          </a:p>
          <a:p>
            <a:pPr lvl="1"/>
            <a:r>
              <a:rPr lang="en-US" dirty="0" smtClean="0"/>
              <a:t>Inside and outside the Health Insurance Marketplace</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37</a:t>
            </a:fld>
            <a:endParaRPr lang="en-US" dirty="0"/>
          </a:p>
        </p:txBody>
      </p:sp>
    </p:spTree>
    <p:custDataLst>
      <p:tags r:id="rId1"/>
    </p:custDataLst>
    <p:extLst>
      <p:ext uri="{BB962C8B-B14F-4D97-AF65-F5344CB8AC3E}">
        <p14:creationId xmlns:p14="http://schemas.microsoft.com/office/powerpoint/2010/main" val="2182909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5</a:t>
            </a:r>
            <a:endParaRPr lang="en-US" dirty="0"/>
          </a:p>
        </p:txBody>
      </p:sp>
      <p:sp>
        <p:nvSpPr>
          <p:cNvPr id="15" name="Content Placeholder 14"/>
          <p:cNvSpPr>
            <a:spLocks noGrp="1"/>
          </p:cNvSpPr>
          <p:nvPr>
            <p:ph sz="half" idx="1"/>
          </p:nvPr>
        </p:nvSpPr>
        <p:spPr/>
        <p:txBody>
          <a:bodyPr/>
          <a:lstStyle/>
          <a:p>
            <a:pPr marL="0" indent="0">
              <a:buNone/>
            </a:pPr>
            <a:r>
              <a:rPr lang="en-US" sz="2800" dirty="0"/>
              <a:t>Which Medicare option is NOT available to MOST people with ESRD?</a:t>
            </a:r>
          </a:p>
          <a:p>
            <a:pPr marL="514350" indent="-514350">
              <a:buFont typeface="+mj-lt"/>
              <a:buAutoNum type="alphaLcPeriod"/>
            </a:pPr>
            <a:r>
              <a:rPr lang="en-US" sz="2800" dirty="0" smtClean="0"/>
              <a:t>Medicare </a:t>
            </a:r>
            <a:r>
              <a:rPr lang="en-US" sz="2800" dirty="0"/>
              <a:t>Prescription Drug </a:t>
            </a:r>
            <a:r>
              <a:rPr lang="en-US" sz="2800" dirty="0" smtClean="0"/>
              <a:t>Plans</a:t>
            </a:r>
          </a:p>
          <a:p>
            <a:pPr marL="514350" indent="-514350">
              <a:buFont typeface="+mj-lt"/>
              <a:buAutoNum type="alphaLcPeriod"/>
            </a:pPr>
            <a:r>
              <a:rPr lang="en-US" sz="2800" dirty="0" smtClean="0"/>
              <a:t>Medicare </a:t>
            </a:r>
            <a:r>
              <a:rPr lang="en-US" sz="2800" dirty="0"/>
              <a:t>Advantage (MA) </a:t>
            </a:r>
            <a:r>
              <a:rPr lang="en-US" sz="2800" dirty="0" smtClean="0"/>
              <a:t>Plans</a:t>
            </a:r>
            <a:endParaRPr lang="en-US" sz="2800" dirty="0"/>
          </a:p>
          <a:p>
            <a:pPr marL="514350" indent="-514350">
              <a:buFont typeface="+mj-lt"/>
              <a:buAutoNum type="alphaLcPeriod"/>
            </a:pPr>
            <a:r>
              <a:rPr lang="en-US" sz="2800" dirty="0" smtClean="0"/>
              <a:t>Medicare Part </a:t>
            </a:r>
            <a:r>
              <a:rPr lang="en-US" sz="2800" dirty="0"/>
              <a:t>A </a:t>
            </a:r>
            <a:r>
              <a:rPr lang="en-US" sz="2800" dirty="0" smtClean="0"/>
              <a:t>and </a:t>
            </a:r>
            <a:r>
              <a:rPr lang="en-US" sz="2800" dirty="0"/>
              <a:t>B</a:t>
            </a:r>
          </a:p>
          <a:p>
            <a:pPr marL="514350" indent="-514350">
              <a:buFont typeface="+mj-lt"/>
              <a:buAutoNum type="alphaLcPeriod"/>
            </a:pPr>
            <a:r>
              <a:rPr lang="en-US" sz="2800" dirty="0" smtClean="0"/>
              <a:t>Employer </a:t>
            </a:r>
            <a:r>
              <a:rPr lang="en-US" sz="2800" dirty="0"/>
              <a:t>coverage</a:t>
            </a:r>
          </a:p>
          <a:p>
            <a:pPr marL="0" indent="0">
              <a:buNone/>
            </a:pPr>
            <a:endParaRPr lang="en-US" sz="2800" dirty="0"/>
          </a:p>
        </p:txBody>
      </p:sp>
      <p:sp>
        <p:nvSpPr>
          <p:cNvPr id="9" name="Rounded Rectangle 8" descr="Correct answer indicator"/>
          <p:cNvSpPr/>
          <p:nvPr/>
        </p:nvSpPr>
        <p:spPr>
          <a:xfrm>
            <a:off x="640225" y="3402957"/>
            <a:ext cx="3781304" cy="96069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endParaRPr>
          </a:p>
        </p:txBody>
      </p:sp>
      <p:sp>
        <p:nvSpPr>
          <p:cNvPr id="3" name="Date Placeholder 2"/>
          <p:cNvSpPr>
            <a:spLocks noGrp="1"/>
          </p:cNvSpPr>
          <p:nvPr>
            <p:ph type="dt" sz="half" idx="13"/>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38</a:t>
            </a:fld>
            <a:endParaRPr lang="en-US" dirty="0"/>
          </a:p>
        </p:txBody>
      </p:sp>
    </p:spTree>
    <p:extLst>
      <p:ext uri="{BB962C8B-B14F-4D97-AF65-F5344CB8AC3E}">
        <p14:creationId xmlns:p14="http://schemas.microsoft.com/office/powerpoint/2010/main" val="104602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180753"/>
            <a:ext cx="9144000" cy="648587"/>
          </a:xfrm>
        </p:spPr>
        <p:txBody>
          <a:bodyPr/>
          <a:lstStyle/>
          <a:p>
            <a:r>
              <a:rPr lang="en-US" dirty="0" smtClean="0"/>
              <a:t/>
            </a:r>
            <a:br>
              <a:rPr lang="en-US" dirty="0" smtClean="0"/>
            </a:br>
            <a:r>
              <a:rPr lang="en-US" sz="3400" dirty="0" smtClean="0"/>
              <a:t>Lesson 5—Additional </a:t>
            </a:r>
            <a:br>
              <a:rPr lang="en-US" sz="3400" dirty="0" smtClean="0"/>
            </a:br>
            <a:r>
              <a:rPr lang="en-US" sz="3400" dirty="0" smtClean="0"/>
              <a:t>Sources of Information</a:t>
            </a:r>
            <a:r>
              <a:rPr lang="en-US" dirty="0" smtClean="0"/>
              <a:t/>
            </a:r>
            <a:br>
              <a:rPr lang="en-US" dirty="0" smtClean="0"/>
            </a:br>
            <a:endParaRPr lang="en-US" dirty="0"/>
          </a:p>
        </p:txBody>
      </p:sp>
      <p:sp>
        <p:nvSpPr>
          <p:cNvPr id="8" name="Content Placeholder 7"/>
          <p:cNvSpPr>
            <a:spLocks noGrp="1"/>
          </p:cNvSpPr>
          <p:nvPr>
            <p:ph idx="1"/>
          </p:nvPr>
        </p:nvSpPr>
        <p:spPr/>
        <p:txBody>
          <a:bodyPr/>
          <a:lstStyle/>
          <a:p>
            <a:pPr marL="396875" indent="-396875"/>
            <a:r>
              <a:rPr lang="en-US" dirty="0" smtClean="0"/>
              <a:t>Dialysis Facility Compare</a:t>
            </a:r>
          </a:p>
          <a:p>
            <a:pPr marL="396875" indent="-396875"/>
            <a:r>
              <a:rPr lang="en-US" dirty="0" smtClean="0"/>
              <a:t>ESRD Networks </a:t>
            </a:r>
          </a:p>
          <a:p>
            <a:pPr marL="396875" indent="-396875"/>
            <a:r>
              <a:rPr lang="en-US" dirty="0" smtClean="0"/>
              <a:t>Fistula First</a:t>
            </a:r>
            <a:endParaRPr lang="en-US" dirty="0"/>
          </a:p>
        </p:txBody>
      </p:sp>
      <p:sp>
        <p:nvSpPr>
          <p:cNvPr id="2" name="Date Placeholder 1"/>
          <p:cNvSpPr>
            <a:spLocks noGrp="1"/>
          </p:cNvSpPr>
          <p:nvPr>
            <p:ph type="dt" sz="half" idx="2"/>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latin typeface="+mn-lt"/>
              </a:rPr>
              <a:t>Lesson 1—Definition of </a:t>
            </a:r>
            <a:r>
              <a:rPr lang="en-US" dirty="0">
                <a:latin typeface="+mn-lt"/>
              </a:rPr>
              <a:t>ESRD and</a:t>
            </a:r>
            <a:br>
              <a:rPr lang="en-US" dirty="0">
                <a:latin typeface="+mn-lt"/>
              </a:rPr>
            </a:br>
            <a:r>
              <a:rPr lang="en-US" dirty="0">
                <a:latin typeface="+mn-lt"/>
              </a:rPr>
              <a:t>Medicare Eligibility</a:t>
            </a:r>
          </a:p>
        </p:txBody>
      </p:sp>
      <p:sp>
        <p:nvSpPr>
          <p:cNvPr id="3" name="Content Placeholder 2"/>
          <p:cNvSpPr>
            <a:spLocks noGrp="1"/>
          </p:cNvSpPr>
          <p:nvPr>
            <p:ph idx="1"/>
          </p:nvPr>
        </p:nvSpPr>
        <p:spPr/>
        <p:txBody>
          <a:bodyPr/>
          <a:lstStyle/>
          <a:p>
            <a:r>
              <a:rPr lang="en-US" dirty="0" smtClean="0"/>
              <a:t>Definition of ESRD </a:t>
            </a:r>
          </a:p>
          <a:p>
            <a:r>
              <a:rPr lang="en-US" dirty="0" smtClean="0"/>
              <a:t>Medicare eligibility based on ESRD</a:t>
            </a:r>
            <a:endParaRPr lang="en-US" dirty="0"/>
          </a:p>
        </p:txBody>
      </p:sp>
      <p:sp>
        <p:nvSpPr>
          <p:cNvPr id="4" name="Date Placeholder 3"/>
          <p:cNvSpPr>
            <a:spLocks noGrp="1"/>
          </p:cNvSpPr>
          <p:nvPr>
            <p:ph type="dt" sz="half" idx="2"/>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4</a:t>
            </a:fld>
            <a:endParaRPr lang="en-US" dirty="0"/>
          </a:p>
        </p:txBody>
      </p:sp>
    </p:spTree>
    <p:extLst>
      <p:ext uri="{BB962C8B-B14F-4D97-AF65-F5344CB8AC3E}">
        <p14:creationId xmlns:p14="http://schemas.microsoft.com/office/powerpoint/2010/main" val="25915444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Dialysis Facility Compare </a:t>
            </a:r>
            <a:r>
              <a:rPr lang="en-US" b="0" i="1" dirty="0"/>
              <a:t>– </a:t>
            </a:r>
            <a:r>
              <a:rPr lang="en-US" dirty="0" smtClean="0"/>
              <a:t>Star Ratings</a:t>
            </a:r>
            <a:endParaRPr lang="en-US" dirty="0"/>
          </a:p>
        </p:txBody>
      </p:sp>
      <p:pic>
        <p:nvPicPr>
          <p:cNvPr id="4" name="Content Placeholder 3" descr="Screenshot of Dialysis Facility Compare Star Rating page showing the results of a dialysis facility search."/>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5773" y="1091397"/>
            <a:ext cx="5821932" cy="5377248"/>
          </a:xfrm>
        </p:spPr>
      </p:pic>
      <p:sp>
        <p:nvSpPr>
          <p:cNvPr id="2" name="Oval 1" descr="Red Oval indicating overall star rating on Dialysis facility compare tool." title="Red Oval indicating overall star rating on Dialysis facility compare tool"/>
          <p:cNvSpPr/>
          <p:nvPr/>
        </p:nvSpPr>
        <p:spPr>
          <a:xfrm>
            <a:off x="1657350" y="4427621"/>
            <a:ext cx="1028700" cy="914400"/>
          </a:xfrm>
          <a:prstGeom prst="ellipse">
            <a:avLst/>
          </a:prstGeom>
          <a:noFill/>
          <a:ln w="41275" cap="flat" cmpd="sng" algn="ctr">
            <a:solidFill>
              <a:srgbClr val="FF0000"/>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Date Placeholder 2"/>
          <p:cNvSpPr>
            <a:spLocks noGrp="1"/>
          </p:cNvSpPr>
          <p:nvPr>
            <p:ph type="dt" sz="half" idx="10"/>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10" name="Slide Number Placeholder 9"/>
          <p:cNvSpPr>
            <a:spLocks noGrp="1"/>
          </p:cNvSpPr>
          <p:nvPr>
            <p:ph type="sldNum" sz="quarter" idx="12"/>
          </p:nvPr>
        </p:nvSpPr>
        <p:spPr/>
        <p:txBody>
          <a:bodyPr/>
          <a:lstStyle/>
          <a:p>
            <a:fld id="{D60A6685-DBF6-4C41-A0CC-AA9EA7A85A20}" type="slidenum">
              <a:rPr lang="en-US" smtClean="0"/>
              <a:t>40</a:t>
            </a:fld>
            <a:endParaRPr lang="en-US" dirty="0"/>
          </a:p>
        </p:txBody>
      </p:sp>
    </p:spTree>
    <p:extLst>
      <p:ext uri="{BB962C8B-B14F-4D97-AF65-F5344CB8AC3E}">
        <p14:creationId xmlns:p14="http://schemas.microsoft.com/office/powerpoint/2010/main" val="262516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9"/>
          <p:cNvSpPr>
            <a:spLocks noGrp="1"/>
          </p:cNvSpPr>
          <p:nvPr>
            <p:ph type="title"/>
          </p:nvPr>
        </p:nvSpPr>
        <p:spPr/>
        <p:txBody>
          <a:bodyPr/>
          <a:lstStyle/>
          <a:p>
            <a:r>
              <a:rPr lang="en-US" dirty="0" smtClean="0"/>
              <a:t>ESRD Networks</a:t>
            </a:r>
            <a:endParaRPr lang="en-US" dirty="0"/>
          </a:p>
        </p:txBody>
      </p:sp>
      <p:sp>
        <p:nvSpPr>
          <p:cNvPr id="407555" name="Rectangle 3"/>
          <p:cNvSpPr>
            <a:spLocks noGrp="1" noChangeArrowheads="1"/>
          </p:cNvSpPr>
          <p:nvPr>
            <p:ph idx="1"/>
          </p:nvPr>
        </p:nvSpPr>
        <p:spPr>
          <a:xfrm>
            <a:off x="374650" y="1238767"/>
            <a:ext cx="8323396" cy="4976501"/>
          </a:xfrm>
        </p:spPr>
        <p:txBody>
          <a:bodyPr/>
          <a:lstStyle/>
          <a:p>
            <a:r>
              <a:rPr lang="en-US" sz="2800" dirty="0" smtClean="0"/>
              <a:t>ESRD Networks </a:t>
            </a:r>
          </a:p>
          <a:p>
            <a:pPr lvl="1"/>
            <a:r>
              <a:rPr lang="en-US" sz="2400" dirty="0" smtClean="0"/>
              <a:t>Develop standards related to the </a:t>
            </a:r>
            <a:br>
              <a:rPr lang="en-US" sz="2400" dirty="0" smtClean="0"/>
            </a:br>
            <a:r>
              <a:rPr lang="en-US" sz="2400" dirty="0" smtClean="0"/>
              <a:t>quality and appropriateness of care </a:t>
            </a:r>
            <a:br>
              <a:rPr lang="en-US" sz="2400" dirty="0" smtClean="0"/>
            </a:br>
            <a:r>
              <a:rPr lang="en-US" sz="2400" dirty="0" smtClean="0"/>
              <a:t>for ESRD patients</a:t>
            </a:r>
          </a:p>
          <a:p>
            <a:r>
              <a:rPr lang="en-US" sz="2800" dirty="0"/>
              <a:t>Y</a:t>
            </a:r>
            <a:r>
              <a:rPr lang="en-US" sz="2800" dirty="0" smtClean="0"/>
              <a:t>our local ESRD Network can</a:t>
            </a:r>
            <a:r>
              <a:rPr lang="en-US" sz="2800" dirty="0"/>
              <a:t> </a:t>
            </a:r>
            <a:r>
              <a:rPr lang="en-US" sz="2800" dirty="0" smtClean="0"/>
              <a:t>help with </a:t>
            </a:r>
          </a:p>
          <a:p>
            <a:pPr lvl="1"/>
            <a:r>
              <a:rPr lang="en-US" sz="2400" dirty="0" smtClean="0"/>
              <a:t>Understanding dialysis or kidney transplants </a:t>
            </a:r>
          </a:p>
          <a:p>
            <a:pPr lvl="1"/>
            <a:r>
              <a:rPr lang="en-US" sz="2400" dirty="0" smtClean="0"/>
              <a:t>Obtaining help from other kidney-related agencies</a:t>
            </a:r>
          </a:p>
          <a:p>
            <a:pPr lvl="1"/>
            <a:r>
              <a:rPr lang="en-US" sz="2400" dirty="0" smtClean="0"/>
              <a:t>Reporting problems with quality of care at your facility</a:t>
            </a:r>
          </a:p>
          <a:p>
            <a:pPr lvl="2"/>
            <a:r>
              <a:rPr lang="en-US" sz="2400" dirty="0" smtClean="0"/>
              <a:t>Patients are no longer required to begin the complaint process at the facility </a:t>
            </a:r>
          </a:p>
          <a:p>
            <a:pPr lvl="1"/>
            <a:r>
              <a:rPr lang="en-US" sz="2400" dirty="0" smtClean="0"/>
              <a:t>Locating dialysis facilities and transplant centers </a:t>
            </a:r>
            <a:endParaRPr lang="en-US" sz="2400" dirty="0"/>
          </a:p>
        </p:txBody>
      </p:sp>
      <p:pic>
        <p:nvPicPr>
          <p:cNvPr id="6" name="Picture 5" descr="ESRD National Coordinating Center Logo" title="ESRD National Coordinating Center Logo"/>
          <p:cNvPicPr>
            <a:picLocks noChangeAspect="1"/>
          </p:cNvPicPr>
          <p:nvPr/>
        </p:nvPicPr>
        <p:blipFill>
          <a:blip r:embed="rId4"/>
          <a:stretch>
            <a:fillRect/>
          </a:stretch>
        </p:blipFill>
        <p:spPr>
          <a:xfrm>
            <a:off x="6536198" y="1314514"/>
            <a:ext cx="2122531" cy="1371600"/>
          </a:xfrm>
          <a:prstGeom prst="rect">
            <a:avLst/>
          </a:prstGeom>
        </p:spPr>
      </p:pic>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41</a:t>
            </a:fld>
            <a:endParaRPr lang="en-US" dirty="0"/>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Fistula First</a:t>
            </a:r>
            <a:endParaRPr lang="en-US" dirty="0"/>
          </a:p>
        </p:txBody>
      </p:sp>
      <p:sp>
        <p:nvSpPr>
          <p:cNvPr id="3" name="Content Placeholder 2"/>
          <p:cNvSpPr>
            <a:spLocks noGrp="1"/>
          </p:cNvSpPr>
          <p:nvPr>
            <p:ph idx="1"/>
          </p:nvPr>
        </p:nvSpPr>
        <p:spPr>
          <a:xfrm>
            <a:off x="628650" y="1202499"/>
            <a:ext cx="7886700" cy="5368422"/>
          </a:xfrm>
        </p:spPr>
        <p:txBody>
          <a:bodyPr/>
          <a:lstStyle/>
          <a:p>
            <a:r>
              <a:rPr lang="en-US" dirty="0" smtClean="0"/>
              <a:t>National Vascular Access Improvement Initiative</a:t>
            </a:r>
          </a:p>
          <a:p>
            <a:pPr lvl="1"/>
            <a:r>
              <a:rPr lang="en-US" dirty="0" smtClean="0"/>
              <a:t>To increase use of fistulas for hemodialysis</a:t>
            </a:r>
          </a:p>
          <a:p>
            <a:pPr lvl="1"/>
            <a:r>
              <a:rPr lang="en-US" dirty="0" smtClean="0"/>
              <a:t>Improved outcomes</a:t>
            </a:r>
          </a:p>
          <a:p>
            <a:r>
              <a:rPr lang="en-US" dirty="0" smtClean="0"/>
              <a:t>A fistula is a surgical connection joining a vein and an artery in the forearm</a:t>
            </a:r>
          </a:p>
          <a:p>
            <a:pPr lvl="1"/>
            <a:r>
              <a:rPr lang="en-US" dirty="0" smtClean="0"/>
              <a:t>Provides access for dialysis</a:t>
            </a:r>
            <a:endParaRPr lang="en-US" dirty="0"/>
          </a:p>
        </p:txBody>
      </p:sp>
      <p:pic>
        <p:nvPicPr>
          <p:cNvPr id="7" name="Picture 9" descr="Fistula First logo.">
            <a:hlinkClick r:id="rId3" tooltip="Fistula First"/>
          </p:cNvPr>
          <p:cNvPicPr>
            <a:picLocks noChangeAspect="1" noChangeArrowheads="1"/>
          </p:cNvPicPr>
          <p:nvPr/>
        </p:nvPicPr>
        <p:blipFill>
          <a:blip r:embed="rId4" cstate="print"/>
          <a:srcRect/>
          <a:stretch>
            <a:fillRect/>
          </a:stretch>
        </p:blipFill>
        <p:spPr bwMode="auto">
          <a:xfrm>
            <a:off x="3467329" y="4834555"/>
            <a:ext cx="2209342" cy="1342408"/>
          </a:xfrm>
          <a:prstGeom prst="rect">
            <a:avLst/>
          </a:prstGeom>
          <a:noFill/>
          <a:ln w="9525">
            <a:noFill/>
            <a:miter lim="800000"/>
            <a:headEnd/>
            <a:tailEnd/>
          </a:ln>
        </p:spPr>
      </p:pic>
      <p:pic>
        <p:nvPicPr>
          <p:cNvPr id="8" name="Picture 7" descr="This is a drawing of an arteriovenous fistula located on the the underside of a forearm. The arrows show the direction the blood flows. During hemodialysis, two needles are used. One takes blood into the dialysis machine, and the other returns the blood to the body. "/>
          <p:cNvPicPr>
            <a:picLocks noChangeAspect="1" noChangeArrowheads="1"/>
          </p:cNvPicPr>
          <p:nvPr/>
        </p:nvPicPr>
        <p:blipFill>
          <a:blip r:embed="rId5" cstate="print"/>
          <a:srcRect/>
          <a:stretch>
            <a:fillRect/>
          </a:stretch>
        </p:blipFill>
        <p:spPr bwMode="auto">
          <a:xfrm>
            <a:off x="6115049" y="4227631"/>
            <a:ext cx="2394811" cy="2128720"/>
          </a:xfrm>
          <a:prstGeom prst="rect">
            <a:avLst/>
          </a:prstGeom>
          <a:noFill/>
          <a:ln w="9525">
            <a:noFill/>
            <a:miter lim="800000"/>
            <a:headEnd/>
            <a:tailEnd/>
          </a:ln>
          <a:effectLst>
            <a:outerShdw dist="139700" dir="2700000" algn="tl" rotWithShape="0">
              <a:srgbClr val="333333">
                <a:alpha val="64999"/>
              </a:srgbClr>
            </a:outerShdw>
          </a:effectLst>
        </p:spPr>
      </p:pic>
      <p:sp>
        <p:nvSpPr>
          <p:cNvPr id="4" name="Date Placeholder 3"/>
          <p:cNvSpPr>
            <a:spLocks noGrp="1"/>
          </p:cNvSpPr>
          <p:nvPr>
            <p:ph type="dt" sz="half" idx="10"/>
          </p:nvPr>
        </p:nvSpPr>
        <p:spPr/>
        <p:txBody>
          <a:bodyPr/>
          <a:lstStyle/>
          <a:p>
            <a:r>
              <a:rPr lang="en-US" dirty="0" smtClean="0"/>
              <a:t>May 2017</a:t>
            </a:r>
            <a:endParaRPr lang="en-US" dirty="0"/>
          </a:p>
        </p:txBody>
      </p:sp>
      <p:sp>
        <p:nvSpPr>
          <p:cNvPr id="9" name="Footer Placeholder 8"/>
          <p:cNvSpPr>
            <a:spLocks noGrp="1"/>
          </p:cNvSpPr>
          <p:nvPr>
            <p:ph type="ftr" sz="quarter" idx="11"/>
          </p:nvPr>
        </p:nvSpPr>
        <p:spPr/>
        <p:txBody>
          <a:bodyPr/>
          <a:lstStyle/>
          <a:p>
            <a:r>
              <a:rPr lang="en-US" dirty="0" smtClean="0"/>
              <a:t>Medicare for People with ESRD</a:t>
            </a:r>
            <a:endParaRPr lang="en-US" dirty="0"/>
          </a:p>
        </p:txBody>
      </p:sp>
      <p:sp>
        <p:nvSpPr>
          <p:cNvPr id="11" name="Slide Number Placeholder 10"/>
          <p:cNvSpPr>
            <a:spLocks noGrp="1"/>
          </p:cNvSpPr>
          <p:nvPr>
            <p:ph type="sldNum" sz="quarter" idx="12"/>
          </p:nvPr>
        </p:nvSpPr>
        <p:spPr/>
        <p:txBody>
          <a:bodyPr/>
          <a:lstStyle/>
          <a:p>
            <a:fld id="{D60A6685-DBF6-4C41-A0CC-AA9EA7A85A20}" type="slidenum">
              <a:rPr lang="en-US" smtClean="0"/>
              <a:t>42</a:t>
            </a:fld>
            <a:endParaRPr lang="en-US" dirty="0"/>
          </a:p>
        </p:txBody>
      </p:sp>
    </p:spTree>
    <p:extLst>
      <p:ext uri="{BB962C8B-B14F-4D97-AF65-F5344CB8AC3E}">
        <p14:creationId xmlns:p14="http://schemas.microsoft.com/office/powerpoint/2010/main" val="38223100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Points to Remember</a:t>
            </a:r>
            <a:endParaRPr lang="en-US" dirty="0"/>
          </a:p>
        </p:txBody>
      </p:sp>
      <p:sp>
        <p:nvSpPr>
          <p:cNvPr id="8" name="Content Placeholder 7"/>
          <p:cNvSpPr>
            <a:spLocks noGrp="1"/>
          </p:cNvSpPr>
          <p:nvPr>
            <p:ph idx="1"/>
          </p:nvPr>
        </p:nvSpPr>
        <p:spPr>
          <a:xfrm>
            <a:off x="449179" y="1202499"/>
            <a:ext cx="8390021" cy="5153852"/>
          </a:xfrm>
        </p:spPr>
        <p:txBody>
          <a:bodyPr/>
          <a:lstStyle/>
          <a:p>
            <a:r>
              <a:rPr lang="en-US" sz="2400" dirty="0" smtClean="0"/>
              <a:t>You’re eligible for Medicare Part A, with required work credits and medical documentation, no matter how old you are, if your kidneys no longer function, and you get a regular course of dialysis, or have had a kidney transplant</a:t>
            </a:r>
          </a:p>
          <a:p>
            <a:r>
              <a:rPr lang="en-US" sz="2400" dirty="0" smtClean="0"/>
              <a:t>Original Medicare is usually the only choice for people with ESRD—having Part A, Part B, and Part D provide the most comprehensive coverage </a:t>
            </a:r>
          </a:p>
          <a:p>
            <a:r>
              <a:rPr lang="en-US" sz="2400" dirty="0" smtClean="0"/>
              <a:t>There’s a period of time when your group health plan will pay first on your health care bills and Medicare will pay second </a:t>
            </a:r>
          </a:p>
          <a:p>
            <a:r>
              <a:rPr lang="en-US" sz="2400" dirty="0" smtClean="0"/>
              <a:t>Immunosuppressive drug therapy is only covered by Medicare Part B for people who were entitled to Part A at the time of a kidney transplant</a:t>
            </a:r>
          </a:p>
          <a:p>
            <a:r>
              <a:rPr lang="en-US" sz="2400" dirty="0" smtClean="0"/>
              <a:t>ESRD Networks handle quality of care concerns</a:t>
            </a:r>
            <a:endParaRPr lang="en-US" sz="2400" dirty="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43</a:t>
            </a:fld>
            <a:endParaRPr lang="en-US" dirty="0"/>
          </a:p>
        </p:txBody>
      </p:sp>
    </p:spTree>
    <p:extLst>
      <p:ext uri="{BB962C8B-B14F-4D97-AF65-F5344CB8AC3E}">
        <p14:creationId xmlns:p14="http://schemas.microsoft.com/office/powerpoint/2010/main" val="3458766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ESRD Resource Guide</a:t>
            </a:r>
            <a:endParaRPr lang="en-US" dirty="0"/>
          </a:p>
        </p:txBody>
      </p:sp>
      <p:graphicFrame>
        <p:nvGraphicFramePr>
          <p:cNvPr id="10" name="Content Placeholder 6" descr="CMS Resources&#10;Centers for Medicare &amp; &#10;Medicaid Services (CMS)&#10;1-800-MEDICARE&#10;(1-800-633-4227)&#10;(TTY 1-877-486-2048)&#10;Medicare.gov&#10;&#10;Medicare.gov/claims-and-appeals/medicare-rights/get-help/ombudsman.html&#10;&#10;Medicare.gov/claims-and-appeals&#10;&#10;CMS.gov/bni &#10;(Beneficiary Notice Initiative)&#10;&#10;Medicare Managed Care Manual, Chapter 13, Beneficiary Grievances, Organization Determinations, and Appeals:&#10;CMS.gov/regulations-and-guidance/guidance/manuals/downloads/mc86c13.pdf&#10;&#10;Additional Resources&#10;Beneficiary and Family-Centered Care Quality Improvement Organizations*&#10;&#10;Independent Review Entity (Medicare Advantage &amp; Part D claims only) *&#10;&#10;State Health Insurance Assistance Programs *&#10;&#10;U.S. Railroad Retirement Board&#10;RRB.gov&#10;&#10;HHS.gov&#10;&#10;*For phone numbers, call CMS&#10;1-800-MEDICARE (1-800-633-4227)&#10;1-877-486-2048 for TTY users&#10;&#10;Department of Health and Human Services Office for Civil Rights&#10;HHS.gov/ocr/office/index.html&#10;Call the Office for Civil Rights at &#10;1-800-368-1019 &#10;&#10;Medicare Products&#10;“Medicare &amp; You Handbook”&#10;CMS Product No. 10050&#10;&#10;“Medicare Rights &amp; Protections”&#10;CMS Product No. 11534&#10;&#10;“Medicare Appeals”&#10;CMS Product No. 11525&#10;&#10;To access these products:&#10;&#10;View and order single copies at &#10;Medicare.gov.&#10;        &#10;Order multiple copies (partners only)&#10;at productordering.cms.hhs.gov. You must register your organization.&#10;"/>
          <p:cNvGraphicFramePr>
            <a:graphicFrameLocks noGrp="1"/>
          </p:cNvGraphicFramePr>
          <p:nvPr>
            <p:ph idx="1"/>
            <p:extLst>
              <p:ext uri="{D42A27DB-BD31-4B8C-83A1-F6EECF244321}">
                <p14:modId xmlns:p14="http://schemas.microsoft.com/office/powerpoint/2010/main" val="2896156489"/>
              </p:ext>
            </p:extLst>
          </p:nvPr>
        </p:nvGraphicFramePr>
        <p:xfrm>
          <a:off x="139700" y="1064016"/>
          <a:ext cx="8851900" cy="5349240"/>
        </p:xfrm>
        <a:graphic>
          <a:graphicData uri="http://schemas.openxmlformats.org/drawingml/2006/table">
            <a:tbl>
              <a:tblPr firstRow="1" bandRow="1">
                <a:tableStyleId>{5C22544A-7EE6-4342-B048-85BDC9FD1C3A}</a:tableStyleId>
              </a:tblPr>
              <a:tblGrid>
                <a:gridCol w="4425950"/>
                <a:gridCol w="4425950"/>
              </a:tblGrid>
              <a:tr h="358645">
                <a:tc>
                  <a:txBody>
                    <a:bodyPr/>
                    <a:lstStyle/>
                    <a:p>
                      <a:pPr algn="r">
                        <a:lnSpc>
                          <a:spcPct val="100000"/>
                        </a:lnSpc>
                        <a:spcBef>
                          <a:spcPts val="600"/>
                        </a:spcBef>
                        <a:spcAft>
                          <a:spcPts val="0"/>
                        </a:spcAft>
                      </a:pPr>
                      <a:r>
                        <a:rPr lang="en-US" sz="2000" b="1" dirty="0" smtClean="0">
                          <a:solidFill>
                            <a:schemeClr val="bg1"/>
                          </a:solidFill>
                        </a:rPr>
                        <a:t>Resources</a:t>
                      </a:r>
                      <a:endParaRPr lang="en-US" sz="2000" b="1" dirty="0">
                        <a:solidFill>
                          <a:schemeClr val="bg1"/>
                        </a:solidFill>
                      </a:endParaRPr>
                    </a:p>
                  </a:txBody>
                  <a:tcPr marL="71791" marR="71791" marT="34290" marB="34290">
                    <a:lnR w="12700" cap="flat" cmpd="sng" algn="ctr">
                      <a:noFill/>
                      <a:prstDash val="solid"/>
                      <a:round/>
                      <a:headEnd type="none" w="med" len="med"/>
                      <a:tailEnd type="none" w="med" len="med"/>
                    </a:lnR>
                    <a:solidFill>
                      <a:srgbClr val="A4BED7"/>
                    </a:solidFill>
                  </a:tcPr>
                </a:tc>
                <a:tc>
                  <a:txBody>
                    <a:bodyPr/>
                    <a:lstStyle/>
                    <a:p>
                      <a:pPr algn="ctr">
                        <a:lnSpc>
                          <a:spcPct val="100000"/>
                        </a:lnSpc>
                        <a:spcBef>
                          <a:spcPts val="600"/>
                        </a:spcBef>
                        <a:spcAft>
                          <a:spcPts val="0"/>
                        </a:spcAft>
                      </a:pPr>
                      <a:endParaRPr lang="en-US" sz="1600" b="1" dirty="0">
                        <a:solidFill>
                          <a:schemeClr val="bg1"/>
                        </a:solidFill>
                      </a:endParaRPr>
                    </a:p>
                  </a:txBody>
                  <a:tcPr marL="71791" marR="71791" marT="34290" marB="34290">
                    <a:lnL w="12700" cap="flat" cmpd="sng" algn="ctr">
                      <a:noFill/>
                      <a:prstDash val="solid"/>
                      <a:round/>
                      <a:headEnd type="none" w="med" len="med"/>
                      <a:tailEnd type="none" w="med" len="med"/>
                    </a:lnL>
                    <a:solidFill>
                      <a:srgbClr val="A4BED7"/>
                    </a:solidFill>
                  </a:tcPr>
                </a:tc>
              </a:tr>
              <a:tr h="4933691">
                <a:tc>
                  <a:txBody>
                    <a:bodyPr/>
                    <a:lstStyle/>
                    <a:p>
                      <a:pPr marL="0" algn="l" defTabSz="914400" rtl="0" eaLnBrk="1" latinLnBrk="0" hangingPunct="1">
                        <a:lnSpc>
                          <a:spcPct val="100000"/>
                        </a:lnSpc>
                        <a:spcBef>
                          <a:spcPts val="600"/>
                        </a:spcBef>
                        <a:spcAft>
                          <a:spcPts val="0"/>
                        </a:spcAft>
                        <a:buNone/>
                      </a:pPr>
                      <a:r>
                        <a:rPr lang="en-US" sz="1400" b="1" kern="1200" baseline="0" dirty="0" smtClean="0">
                          <a:solidFill>
                            <a:schemeClr val="dk1"/>
                          </a:solidFill>
                          <a:latin typeface="+mn-lt"/>
                          <a:ea typeface="+mn-ea"/>
                          <a:cs typeface="+mn-cs"/>
                        </a:rPr>
                        <a:t>Medicare.gov</a:t>
                      </a:r>
                    </a:p>
                    <a:p>
                      <a:pPr marL="228600" lvl="0" indent="-228600" algn="l" defTabSz="914400" rtl="0" eaLnBrk="1" latinLnBrk="0" hangingPunct="1">
                        <a:lnSpc>
                          <a:spcPct val="100000"/>
                        </a:lnSpc>
                        <a:spcBef>
                          <a:spcPts val="600"/>
                        </a:spcBef>
                        <a:spcAft>
                          <a:spcPts val="0"/>
                        </a:spcAft>
                        <a:buFont typeface="Arial" panose="020B0604020202020204" pitchFamily="34" charset="0"/>
                        <a:buChar char="•"/>
                      </a:pPr>
                      <a:r>
                        <a:rPr lang="en-US" sz="1400" b="0" kern="1200" baseline="0" dirty="0" smtClean="0">
                          <a:solidFill>
                            <a:schemeClr val="dk1"/>
                          </a:solidFill>
                          <a:latin typeface="+mn-lt"/>
                          <a:ea typeface="+mn-ea"/>
                          <a:cs typeface="+mn-cs"/>
                          <a:hlinkClick r:id="rId3"/>
                        </a:rPr>
                        <a:t>Medicare.gov/people-like-me/esrd/dialysis-information.html</a:t>
                      </a:r>
                      <a:endParaRPr lang="en-US" sz="1400" b="0" kern="1200" baseline="0" dirty="0" smtClean="0">
                        <a:solidFill>
                          <a:schemeClr val="dk1"/>
                        </a:solidFill>
                        <a:latin typeface="+mn-lt"/>
                        <a:ea typeface="+mn-ea"/>
                        <a:cs typeface="+mn-cs"/>
                      </a:endParaRPr>
                    </a:p>
                    <a:p>
                      <a:pPr marL="0" lvl="0" indent="0" algn="l" defTabSz="914400" rtl="0" eaLnBrk="1" latinLnBrk="0" hangingPunct="1">
                        <a:lnSpc>
                          <a:spcPct val="100000"/>
                        </a:lnSpc>
                        <a:spcBef>
                          <a:spcPts val="600"/>
                        </a:spcBef>
                        <a:spcAft>
                          <a:spcPts val="0"/>
                        </a:spcAft>
                        <a:buFont typeface="Arial" panose="020B0604020202020204" pitchFamily="34" charset="0"/>
                        <a:buNone/>
                      </a:pPr>
                      <a:r>
                        <a:rPr lang="en-US" sz="1400" b="1" kern="1200" baseline="0" dirty="0" smtClean="0">
                          <a:solidFill>
                            <a:schemeClr val="dk1"/>
                          </a:solidFill>
                          <a:latin typeface="+mn-lt"/>
                          <a:ea typeface="+mn-ea"/>
                          <a:cs typeface="+mn-cs"/>
                        </a:rPr>
                        <a:t>Centers for Medicare &amp; Medicaid Services</a:t>
                      </a:r>
                    </a:p>
                    <a:p>
                      <a:pPr marL="228600" indent="-228600" algn="l" defTabSz="914400" rtl="0" eaLnBrk="1" latinLnBrk="0" hangingPunct="1">
                        <a:lnSpc>
                          <a:spcPct val="100000"/>
                        </a:lnSpc>
                        <a:spcBef>
                          <a:spcPts val="600"/>
                        </a:spcBef>
                        <a:spcAft>
                          <a:spcPts val="0"/>
                        </a:spcAft>
                        <a:buFont typeface="Arial" panose="020B0604020202020204" pitchFamily="34" charset="0"/>
                        <a:buChar char="•"/>
                      </a:pPr>
                      <a:r>
                        <a:rPr lang="en-US" sz="1400" b="0" kern="1200" baseline="0" dirty="0" smtClean="0">
                          <a:solidFill>
                            <a:schemeClr val="dk1"/>
                          </a:solidFill>
                          <a:latin typeface="+mn-lt"/>
                          <a:ea typeface="+mn-ea"/>
                          <a:cs typeface="+mn-cs"/>
                        </a:rPr>
                        <a:t>Call 1-800-MEDICARE (1-800-633-4227). </a:t>
                      </a:r>
                      <a:br>
                        <a:rPr lang="en-US" sz="1400" b="0" kern="1200" baseline="0" dirty="0" smtClean="0">
                          <a:solidFill>
                            <a:schemeClr val="dk1"/>
                          </a:solidFill>
                          <a:latin typeface="+mn-lt"/>
                          <a:ea typeface="+mn-ea"/>
                          <a:cs typeface="+mn-cs"/>
                        </a:rPr>
                      </a:br>
                      <a:r>
                        <a:rPr lang="en-US" sz="1400" b="0" kern="1200" baseline="0" dirty="0" smtClean="0">
                          <a:solidFill>
                            <a:schemeClr val="dk1"/>
                          </a:solidFill>
                          <a:latin typeface="+mn-lt"/>
                          <a:ea typeface="+mn-ea"/>
                          <a:cs typeface="+mn-cs"/>
                        </a:rPr>
                        <a:t>TTY: 1-877-486-2048.</a:t>
                      </a:r>
                    </a:p>
                    <a:p>
                      <a:pPr marL="228600" marR="0" lvl="0" indent="-228600">
                        <a:lnSpc>
                          <a:spcPct val="100000"/>
                        </a:lnSpc>
                        <a:spcBef>
                          <a:spcPts val="600"/>
                        </a:spcBef>
                        <a:spcAft>
                          <a:spcPts val="0"/>
                        </a:spcAft>
                        <a:buFont typeface="Arial" panose="020B0604020202020204" pitchFamily="34" charset="0"/>
                        <a:buChar char="•"/>
                      </a:pPr>
                      <a:r>
                        <a:rPr lang="en-US" sz="1400" b="0" u="sng" dirty="0" smtClean="0">
                          <a:solidFill>
                            <a:schemeClr val="tx1"/>
                          </a:solidFill>
                          <a:effectLst/>
                          <a:latin typeface="+mn-lt"/>
                          <a:ea typeface="Calibri"/>
                          <a:cs typeface="Times New Roman"/>
                          <a:hlinkClick r:id="rId4"/>
                        </a:rPr>
                        <a:t>Medicare.gov</a:t>
                      </a:r>
                      <a:endParaRPr lang="en-US" sz="1400" b="0" u="sng" dirty="0" smtClean="0">
                        <a:solidFill>
                          <a:schemeClr val="tx1"/>
                        </a:solidFill>
                        <a:effectLst/>
                        <a:latin typeface="+mn-lt"/>
                        <a:ea typeface="Calibri"/>
                        <a:cs typeface="Times New Roman"/>
                      </a:endParaRPr>
                    </a:p>
                    <a:p>
                      <a:pPr marL="228600" marR="0" lvl="0" indent="-228600">
                        <a:lnSpc>
                          <a:spcPct val="100000"/>
                        </a:lnSpc>
                        <a:spcBef>
                          <a:spcPts val="600"/>
                        </a:spcBef>
                        <a:spcAft>
                          <a:spcPts val="0"/>
                        </a:spcAft>
                        <a:buFont typeface="Arial" panose="020B0604020202020204" pitchFamily="34" charset="0"/>
                        <a:buChar char="•"/>
                      </a:pPr>
                      <a:r>
                        <a:rPr lang="en-US" sz="14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CMS.gov</a:t>
                      </a:r>
                      <a:endParaRPr lang="en-US" sz="1400" b="0" dirty="0" smtClean="0">
                        <a:solidFill>
                          <a:schemeClr val="tx1"/>
                        </a:solidFill>
                        <a:effectLst/>
                        <a:latin typeface="+mn-lt"/>
                        <a:ea typeface="Calibri"/>
                        <a:cs typeface="Times New Roman"/>
                      </a:endParaRPr>
                    </a:p>
                    <a:p>
                      <a:pPr marL="0" algn="l" defTabSz="914400" rtl="0" eaLnBrk="1" latinLnBrk="0" hangingPunct="1">
                        <a:lnSpc>
                          <a:spcPct val="100000"/>
                        </a:lnSpc>
                        <a:spcBef>
                          <a:spcPts val="600"/>
                        </a:spcBef>
                        <a:spcAft>
                          <a:spcPts val="0"/>
                        </a:spcAft>
                        <a:buNone/>
                      </a:pPr>
                      <a:r>
                        <a:rPr lang="en-US" sz="1400" b="1" kern="1200" baseline="0" dirty="0" smtClean="0">
                          <a:solidFill>
                            <a:schemeClr val="dk1"/>
                          </a:solidFill>
                          <a:latin typeface="+mn-lt"/>
                          <a:ea typeface="+mn-ea"/>
                          <a:cs typeface="+mn-cs"/>
                        </a:rPr>
                        <a:t>Social Security </a:t>
                      </a:r>
                    </a:p>
                    <a:p>
                      <a:pPr marL="228600" indent="-228600" algn="l" defTabSz="914400" rtl="0" eaLnBrk="1" latinLnBrk="0" hangingPunct="1">
                        <a:lnSpc>
                          <a:spcPct val="100000"/>
                        </a:lnSpc>
                        <a:spcBef>
                          <a:spcPts val="600"/>
                        </a:spcBef>
                        <a:spcAft>
                          <a:spcPts val="0"/>
                        </a:spcAft>
                        <a:buFont typeface="Arial" panose="020B0604020202020204" pitchFamily="34" charset="0"/>
                        <a:buChar char="•"/>
                      </a:pPr>
                      <a:r>
                        <a:rPr lang="en-US" sz="1400" b="0" kern="1200" baseline="0" dirty="0" smtClean="0">
                          <a:solidFill>
                            <a:schemeClr val="dk1"/>
                          </a:solidFill>
                          <a:latin typeface="+mn-lt"/>
                          <a:ea typeface="+mn-ea"/>
                          <a:cs typeface="+mn-cs"/>
                        </a:rPr>
                        <a:t>Call 1-800-772-1213. TTY: 1-800-325-0778.</a:t>
                      </a:r>
                    </a:p>
                    <a:p>
                      <a:pPr marL="228600" marR="0" indent="-2286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6"/>
                        </a:rPr>
                        <a:t>SSA.gov</a:t>
                      </a:r>
                      <a:endParaRPr lang="en-US" sz="1400" b="0" u="sng" kern="1200" baseline="0" dirty="0" smtClean="0">
                        <a:solidFill>
                          <a:schemeClr val="dk1"/>
                        </a:solidFill>
                        <a:latin typeface="+mn-lt"/>
                        <a:ea typeface="+mn-ea"/>
                        <a:cs typeface="+mn-cs"/>
                      </a:endParaRPr>
                    </a:p>
                    <a:p>
                      <a:pPr>
                        <a:lnSpc>
                          <a:spcPct val="100000"/>
                        </a:lnSpc>
                        <a:spcBef>
                          <a:spcPts val="600"/>
                        </a:spcBef>
                        <a:spcAft>
                          <a:spcPts val="0"/>
                        </a:spcAft>
                        <a:buNone/>
                      </a:pPr>
                      <a:r>
                        <a:rPr lang="en-US" sz="1400" b="1" dirty="0" smtClean="0"/>
                        <a:t>State Health Insurance Assistance Programs and State Insurance Departments</a:t>
                      </a:r>
                    </a:p>
                    <a:p>
                      <a:pPr>
                        <a:lnSpc>
                          <a:spcPct val="100000"/>
                        </a:lnSpc>
                        <a:spcBef>
                          <a:spcPts val="600"/>
                        </a:spcBef>
                        <a:spcAft>
                          <a:spcPts val="0"/>
                        </a:spcAft>
                        <a:buNone/>
                      </a:pPr>
                      <a:endParaRPr lang="en-US" sz="1400" b="0" dirty="0" smtClean="0"/>
                    </a:p>
                    <a:p>
                      <a:pPr>
                        <a:lnSpc>
                          <a:spcPct val="100000"/>
                        </a:lnSpc>
                        <a:spcBef>
                          <a:spcPts val="600"/>
                        </a:spcBef>
                        <a:spcAft>
                          <a:spcPts val="0"/>
                        </a:spcAft>
                        <a:buNone/>
                      </a:pPr>
                      <a:endParaRPr lang="en-US" sz="1400" b="0" dirty="0" smtClean="0"/>
                    </a:p>
                    <a:p>
                      <a:pPr marL="228600" marR="0" indent="-2286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u="sng" kern="1200" dirty="0" smtClean="0">
                          <a:solidFill>
                            <a:schemeClr val="tx1"/>
                          </a:solidFill>
                          <a:effectLst/>
                          <a:latin typeface="+mn-lt"/>
                          <a:ea typeface="+mn-ea"/>
                          <a:cs typeface="+mn-cs"/>
                          <a:hlinkClick r:id="rId7"/>
                        </a:rPr>
                        <a:t>shiptacenter.org/</a:t>
                      </a:r>
                      <a:endParaRPr lang="en-US" sz="1400" u="sng" kern="1200" dirty="0" smtClean="0">
                        <a:solidFill>
                          <a:schemeClr val="tx1"/>
                        </a:solidFill>
                        <a:effectLst/>
                        <a:latin typeface="+mn-lt"/>
                        <a:ea typeface="+mn-ea"/>
                        <a:cs typeface="+mn-cs"/>
                      </a:endParaRPr>
                    </a:p>
                    <a:p>
                      <a:pPr marL="0" algn="l" defTabSz="914400" rtl="0" eaLnBrk="1" latinLnBrk="0" hangingPunct="1">
                        <a:lnSpc>
                          <a:spcPct val="100000"/>
                        </a:lnSpc>
                        <a:spcBef>
                          <a:spcPts val="600"/>
                        </a:spcBef>
                        <a:spcAft>
                          <a:spcPts val="0"/>
                        </a:spcAft>
                        <a:buNone/>
                      </a:pPr>
                      <a:r>
                        <a:rPr lang="en-US" sz="1400" b="1" dirty="0" smtClean="0"/>
                        <a:t>ESRD National Coordinating Center </a:t>
                      </a:r>
                    </a:p>
                    <a:p>
                      <a:pPr marL="177800" indent="-177800" algn="l" defTabSz="914400" rtl="0" eaLnBrk="1" latinLnBrk="0" hangingPunct="1">
                        <a:lnSpc>
                          <a:spcPct val="100000"/>
                        </a:lnSpc>
                        <a:spcBef>
                          <a:spcPts val="600"/>
                        </a:spcBef>
                        <a:spcAft>
                          <a:spcPts val="0"/>
                        </a:spcAft>
                        <a:buFont typeface="Arial" panose="020B0604020202020204" pitchFamily="34" charset="0"/>
                        <a:buChar char="•"/>
                      </a:pPr>
                      <a:r>
                        <a:rPr lang="en-US" sz="1400" b="0" dirty="0" smtClean="0">
                          <a:hlinkClick r:id="rId8"/>
                        </a:rPr>
                        <a:t>esrdncc.org/</a:t>
                      </a:r>
                      <a:r>
                        <a:rPr lang="en-US" sz="1400" b="0" dirty="0" smtClean="0"/>
                        <a:t> </a:t>
                      </a:r>
                      <a:endParaRPr lang="en-US" sz="1400" kern="1200" dirty="0" smtClean="0">
                        <a:solidFill>
                          <a:schemeClr val="tx1"/>
                        </a:solidFill>
                        <a:effectLst/>
                        <a:latin typeface="+mn-lt"/>
                        <a:ea typeface="+mn-ea"/>
                        <a:cs typeface="+mn-cs"/>
                      </a:endParaRPr>
                    </a:p>
                  </a:txBody>
                  <a:tcPr marL="71791" marR="71791" marT="34290" marB="34290">
                    <a:solidFill>
                      <a:srgbClr val="E9EDF4"/>
                    </a:solidFill>
                  </a:tcPr>
                </a:tc>
                <a:tc>
                  <a:txBody>
                    <a:bodyPr/>
                    <a:lstStyle/>
                    <a:p>
                      <a:pPr marL="0" lvl="0" indent="0" algn="l" defTabSz="914400" rtl="0" eaLnBrk="1" latinLnBrk="0" hangingPunct="1">
                        <a:lnSpc>
                          <a:spcPct val="100000"/>
                        </a:lnSpc>
                        <a:spcBef>
                          <a:spcPts val="600"/>
                        </a:spcBef>
                        <a:spcAft>
                          <a:spcPts val="0"/>
                        </a:spcAft>
                        <a:buFont typeface="Arial" panose="020B0604020202020204" pitchFamily="34" charset="0"/>
                        <a:buNone/>
                      </a:pPr>
                      <a:r>
                        <a:rPr lang="en-US" sz="1400" b="1" i="0" kern="1200" dirty="0" smtClean="0">
                          <a:solidFill>
                            <a:schemeClr val="dk1"/>
                          </a:solidFill>
                          <a:effectLst/>
                          <a:latin typeface="+mn-lt"/>
                          <a:ea typeface="+mn-ea"/>
                          <a:cs typeface="+mn-cs"/>
                        </a:rPr>
                        <a:t>National Kidney Disease Education Program</a:t>
                      </a:r>
                    </a:p>
                    <a:p>
                      <a:pPr marL="168275" marR="0" lvl="0" indent="-16827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u="sng" kern="1200" dirty="0" smtClean="0">
                          <a:solidFill>
                            <a:schemeClr val="dk1"/>
                          </a:solidFill>
                          <a:effectLst/>
                          <a:latin typeface="+mn-lt"/>
                          <a:ea typeface="+mn-ea"/>
                          <a:cs typeface="+mn-cs"/>
                          <a:hlinkClick r:id="rId9"/>
                        </a:rPr>
                        <a:t>niddk.nih.gov/health-information/health-communication-programs/nkdep/Pages/default.aspx</a:t>
                      </a:r>
                      <a:endParaRPr lang="en-US" sz="1400" b="1" i="0" kern="1200" dirty="0" smtClean="0">
                        <a:solidFill>
                          <a:schemeClr val="dk1"/>
                        </a:solidFill>
                        <a:effectLst/>
                        <a:latin typeface="+mn-lt"/>
                        <a:ea typeface="+mn-ea"/>
                        <a:cs typeface="+mn-cs"/>
                      </a:endParaRPr>
                    </a:p>
                    <a:p>
                      <a:pPr marL="0" lvl="0" indent="0" algn="l" defTabSz="914400" rtl="0" eaLnBrk="1" latinLnBrk="0" hangingPunct="1">
                        <a:lnSpc>
                          <a:spcPct val="100000"/>
                        </a:lnSpc>
                        <a:spcBef>
                          <a:spcPts val="600"/>
                        </a:spcBef>
                        <a:spcAft>
                          <a:spcPts val="0"/>
                        </a:spcAft>
                        <a:buFont typeface="Arial" panose="020B0604020202020204" pitchFamily="34" charset="0"/>
                        <a:buNone/>
                      </a:pPr>
                      <a:r>
                        <a:rPr lang="en-US" sz="1400" b="1" dirty="0" smtClean="0"/>
                        <a:t>ESRD Networks contact information</a:t>
                      </a:r>
                    </a:p>
                    <a:p>
                      <a:pPr marL="285750" lvl="0" indent="-285750" algn="l" defTabSz="914400" rtl="0" eaLnBrk="1" latinLnBrk="0" hangingPunct="1">
                        <a:lnSpc>
                          <a:spcPct val="100000"/>
                        </a:lnSpc>
                        <a:spcBef>
                          <a:spcPts val="600"/>
                        </a:spcBef>
                        <a:spcAft>
                          <a:spcPts val="0"/>
                        </a:spcAft>
                        <a:buFont typeface="Arial" panose="020B0604020202020204" pitchFamily="34" charset="0"/>
                        <a:buChar char="•"/>
                      </a:pPr>
                      <a:r>
                        <a:rPr lang="en-US" sz="1400" b="1" u="none" kern="1200" dirty="0" smtClean="0">
                          <a:solidFill>
                            <a:schemeClr val="dk1"/>
                          </a:solidFill>
                          <a:latin typeface="+mn-lt"/>
                          <a:ea typeface="+mn-ea"/>
                          <a:cs typeface="+mn-cs"/>
                          <a:hlinkClick r:id="rId10"/>
                        </a:rPr>
                        <a:t>esrdncc.org/en/resources/professionals/about-the-networks/</a:t>
                      </a:r>
                      <a:endParaRPr lang="en-US" sz="1400" b="1" u="none" kern="1200" dirty="0" smtClean="0">
                        <a:solidFill>
                          <a:schemeClr val="dk1"/>
                        </a:solidFill>
                        <a:latin typeface="+mn-lt"/>
                        <a:ea typeface="+mn-ea"/>
                        <a:cs typeface="+mn-cs"/>
                      </a:endParaRPr>
                    </a:p>
                    <a:p>
                      <a:pPr marL="0" lvl="0" indent="0" algn="l" defTabSz="914400" rtl="0" eaLnBrk="1" latinLnBrk="0" hangingPunct="1">
                        <a:lnSpc>
                          <a:spcPct val="100000"/>
                        </a:lnSpc>
                        <a:spcBef>
                          <a:spcPts val="600"/>
                        </a:spcBef>
                        <a:spcAft>
                          <a:spcPts val="0"/>
                        </a:spcAft>
                        <a:buFont typeface="Arial" panose="020B0604020202020204" pitchFamily="34" charset="0"/>
                        <a:buNone/>
                      </a:pPr>
                      <a:r>
                        <a:rPr lang="en-US" sz="1400" b="1" u="none" kern="1200" dirty="0" smtClean="0">
                          <a:solidFill>
                            <a:schemeClr val="dk1"/>
                          </a:solidFill>
                          <a:latin typeface="+mn-lt"/>
                          <a:ea typeface="+mn-ea"/>
                          <a:cs typeface="+mn-cs"/>
                        </a:rPr>
                        <a:t>Fistula First Catheter Last</a:t>
                      </a:r>
                    </a:p>
                    <a:p>
                      <a:pPr marL="177800" lvl="0" indent="-177800" algn="l" defTabSz="914400" rtl="0" eaLnBrk="1" latinLnBrk="0" hangingPunct="1">
                        <a:lnSpc>
                          <a:spcPct val="100000"/>
                        </a:lnSpc>
                        <a:spcBef>
                          <a:spcPts val="600"/>
                        </a:spcBef>
                        <a:spcAft>
                          <a:spcPts val="0"/>
                        </a:spcAft>
                        <a:buFont typeface="Arial" panose="020B0604020202020204" pitchFamily="34" charset="0"/>
                        <a:buChar char="•"/>
                      </a:pPr>
                      <a:r>
                        <a:rPr lang="en-US" sz="1400" b="0" u="sng" dirty="0" smtClean="0">
                          <a:hlinkClick r:id="rId11"/>
                        </a:rPr>
                        <a:t>esrdncc.org/ffcl/</a:t>
                      </a:r>
                      <a:endParaRPr lang="en-US" sz="1400" b="0" u="sng" dirty="0" smtClean="0"/>
                    </a:p>
                    <a:p>
                      <a:pPr>
                        <a:lnSpc>
                          <a:spcPct val="100000"/>
                        </a:lnSpc>
                        <a:spcBef>
                          <a:spcPts val="600"/>
                        </a:spcBef>
                        <a:spcAft>
                          <a:spcPts val="0"/>
                        </a:spcAft>
                        <a:buNone/>
                      </a:pPr>
                      <a:r>
                        <a:rPr lang="en-US" sz="1400" b="1" dirty="0" smtClean="0"/>
                        <a:t>National Kidney Foundation</a:t>
                      </a:r>
                    </a:p>
                    <a:p>
                      <a:pPr marL="177800" indent="-177800">
                        <a:lnSpc>
                          <a:spcPct val="100000"/>
                        </a:lnSpc>
                        <a:spcBef>
                          <a:spcPts val="600"/>
                        </a:spcBef>
                        <a:spcAft>
                          <a:spcPts val="0"/>
                        </a:spcAft>
                        <a:buFont typeface="Arial" panose="020B0604020202020204" pitchFamily="34" charset="0"/>
                        <a:buChar char="•"/>
                      </a:pPr>
                      <a:r>
                        <a:rPr lang="en-US" sz="1400" b="0" dirty="0" smtClean="0">
                          <a:hlinkClick r:id="rId12"/>
                        </a:rPr>
                        <a:t>kidney.org</a:t>
                      </a:r>
                      <a:endParaRPr lang="en-US" sz="1400" b="0" dirty="0" smtClean="0"/>
                    </a:p>
                    <a:p>
                      <a:pPr>
                        <a:lnSpc>
                          <a:spcPct val="100000"/>
                        </a:lnSpc>
                        <a:spcBef>
                          <a:spcPts val="600"/>
                        </a:spcBef>
                        <a:spcAft>
                          <a:spcPts val="0"/>
                        </a:spcAft>
                        <a:buNone/>
                      </a:pPr>
                      <a:r>
                        <a:rPr lang="en-US" sz="1400" b="1" dirty="0" smtClean="0"/>
                        <a:t>American Kidney Fund</a:t>
                      </a:r>
                    </a:p>
                    <a:p>
                      <a:pPr marL="177800" lvl="0" indent="-177800">
                        <a:lnSpc>
                          <a:spcPct val="100000"/>
                        </a:lnSpc>
                        <a:spcBef>
                          <a:spcPts val="600"/>
                        </a:spcBef>
                        <a:spcAft>
                          <a:spcPts val="0"/>
                        </a:spcAft>
                        <a:buFont typeface="Arial" panose="020B0604020202020204" pitchFamily="34" charset="0"/>
                        <a:buChar char="•"/>
                      </a:pPr>
                      <a:r>
                        <a:rPr lang="en-US" sz="1400" b="0" kern="1200" dirty="0" smtClean="0">
                          <a:solidFill>
                            <a:schemeClr val="dk1"/>
                          </a:solidFill>
                          <a:latin typeface="+mn-lt"/>
                          <a:ea typeface="+mn-ea"/>
                          <a:cs typeface="+mn-cs"/>
                          <a:hlinkClick r:id="rId13"/>
                        </a:rPr>
                        <a:t>akfinc.org</a:t>
                      </a:r>
                      <a:r>
                        <a:rPr lang="en-US" sz="1400" kern="1200" dirty="0" smtClean="0">
                          <a:solidFill>
                            <a:schemeClr val="dk1"/>
                          </a:solidFill>
                          <a:effectLst/>
                          <a:latin typeface="+mn-lt"/>
                          <a:ea typeface="+mn-ea"/>
                          <a:cs typeface="+mn-cs"/>
                          <a:hlinkClick r:id="rId13"/>
                        </a:rPr>
                        <a:t>/</a:t>
                      </a:r>
                      <a:endParaRPr lang="en-US" sz="1400" kern="1200" dirty="0" smtClean="0">
                        <a:solidFill>
                          <a:schemeClr val="dk1"/>
                        </a:solidFill>
                        <a:effectLst/>
                        <a:latin typeface="+mn-lt"/>
                        <a:ea typeface="+mn-ea"/>
                        <a:cs typeface="+mn-cs"/>
                      </a:endParaRPr>
                    </a:p>
                    <a:p>
                      <a:pPr>
                        <a:lnSpc>
                          <a:spcPct val="100000"/>
                        </a:lnSpc>
                        <a:spcBef>
                          <a:spcPts val="600"/>
                        </a:spcBef>
                        <a:spcAft>
                          <a:spcPts val="0"/>
                        </a:spcAft>
                        <a:buNone/>
                      </a:pPr>
                      <a:r>
                        <a:rPr lang="en-US" sz="1400" b="1" dirty="0" smtClean="0"/>
                        <a:t>United</a:t>
                      </a:r>
                      <a:r>
                        <a:rPr lang="en-US" sz="1400" b="1" baseline="0" dirty="0" smtClean="0"/>
                        <a:t> Network for Organ Sharing</a:t>
                      </a:r>
                    </a:p>
                    <a:p>
                      <a:pPr marL="177800" indent="-177800">
                        <a:lnSpc>
                          <a:spcPct val="100000"/>
                        </a:lnSpc>
                        <a:spcBef>
                          <a:spcPts val="600"/>
                        </a:spcBef>
                        <a:spcAft>
                          <a:spcPts val="0"/>
                        </a:spcAft>
                        <a:buFont typeface="Arial" panose="020B0604020202020204" pitchFamily="34" charset="0"/>
                        <a:buChar char="•"/>
                      </a:pPr>
                      <a:r>
                        <a:rPr lang="en-US" sz="1400" b="0" baseline="0" dirty="0" smtClean="0">
                          <a:hlinkClick r:id="rId14"/>
                        </a:rPr>
                        <a:t>unos.org/</a:t>
                      </a:r>
                      <a:endParaRPr lang="en-US" sz="1400" b="0" baseline="0" dirty="0" smtClean="0"/>
                    </a:p>
                    <a:p>
                      <a:pPr>
                        <a:lnSpc>
                          <a:spcPct val="100000"/>
                        </a:lnSpc>
                        <a:spcBef>
                          <a:spcPts val="600"/>
                        </a:spcBef>
                        <a:spcAft>
                          <a:spcPts val="0"/>
                        </a:spcAft>
                        <a:buNone/>
                      </a:pPr>
                      <a:r>
                        <a:rPr lang="en-US" sz="1400" b="1" dirty="0" smtClean="0"/>
                        <a:t>Medical Evidence Form </a:t>
                      </a:r>
                    </a:p>
                    <a:p>
                      <a:pPr>
                        <a:lnSpc>
                          <a:spcPct val="100000"/>
                        </a:lnSpc>
                        <a:spcBef>
                          <a:spcPts val="600"/>
                        </a:spcBef>
                        <a:spcAft>
                          <a:spcPts val="0"/>
                        </a:spcAft>
                        <a:buNone/>
                      </a:pPr>
                      <a:r>
                        <a:rPr lang="en-US" sz="1400" b="1" dirty="0" smtClean="0"/>
                        <a:t>(CMS 2728</a:t>
                      </a:r>
                      <a:r>
                        <a:rPr lang="en-US" sz="1400" b="1" u="none" dirty="0" smtClean="0"/>
                        <a:t>) </a:t>
                      </a:r>
                    </a:p>
                    <a:p>
                      <a:pPr marL="177800" marR="0" lvl="0" indent="-17780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400" u="sng" kern="1200" dirty="0" smtClean="0">
                          <a:solidFill>
                            <a:schemeClr val="dk1"/>
                          </a:solidFill>
                          <a:effectLst/>
                          <a:latin typeface="+mn-lt"/>
                          <a:ea typeface="+mn-ea"/>
                          <a:cs typeface="+mn-cs"/>
                          <a:hlinkClick r:id="rId15"/>
                        </a:rPr>
                        <a:t>CMS.gov/Medicare/CMS-Forms/CMS-Forms/downloads/cms2728.pdf</a:t>
                      </a:r>
                      <a:endParaRPr lang="en-US" sz="1400" u="sng" kern="1200" dirty="0" smtClean="0">
                        <a:solidFill>
                          <a:schemeClr val="dk1"/>
                        </a:solidFill>
                        <a:latin typeface="+mn-lt"/>
                        <a:ea typeface="+mn-ea"/>
                        <a:cs typeface="+mn-cs"/>
                      </a:endParaRPr>
                    </a:p>
                  </a:txBody>
                  <a:tcPr marL="71791" marR="71791" marT="34290" marB="34290">
                    <a:solidFill>
                      <a:srgbClr val="E9EDF4"/>
                    </a:solidFill>
                  </a:tcPr>
                </a:tc>
              </a:tr>
            </a:tbl>
          </a:graphicData>
        </a:graphic>
      </p:graphicFrame>
      <p:pic>
        <p:nvPicPr>
          <p:cNvPr id="11" name="Picture 10" descr="State Health Insurance Assistance Programs (SHIP) logo." title="ESRD Resource Guide"/>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52073" y="5002531"/>
            <a:ext cx="1182623" cy="457200"/>
          </a:xfrm>
          <a:prstGeom prst="rect">
            <a:avLst/>
          </a:prstGeom>
        </p:spPr>
      </p:pic>
      <p:sp>
        <p:nvSpPr>
          <p:cNvPr id="3" name="Date Placeholder 2"/>
          <p:cNvSpPr>
            <a:spLocks noGrp="1"/>
          </p:cNvSpPr>
          <p:nvPr>
            <p:ph type="dt" sz="half" idx="10"/>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44</a:t>
            </a:fld>
            <a:endParaRPr lang="en-US" dirty="0"/>
          </a:p>
        </p:txBody>
      </p:sp>
    </p:spTree>
    <p:extLst>
      <p:ext uri="{BB962C8B-B14F-4D97-AF65-F5344CB8AC3E}">
        <p14:creationId xmlns:p14="http://schemas.microsoft.com/office/powerpoint/2010/main" val="9470827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ESRD Resource Guide (continued)</a:t>
            </a:r>
            <a:endParaRPr lang="en-US" dirty="0"/>
          </a:p>
        </p:txBody>
      </p:sp>
      <p:graphicFrame>
        <p:nvGraphicFramePr>
          <p:cNvPr id="7" name="Content Placeholder 6" descr="CMS Resources&#10;Centers for Medicare &amp; &#10;Medicaid Services (CMS)&#10;1-800-MEDICARE&#10;(1-800-633-4227)&#10;(TTY 1-877-486-2048)&#10;Medicare.gov&#10;&#10;Medicare.gov/claims-and-appeals/medicare-rights/get-help/ombudsman.html&#10;&#10;Medicare.gov/claims-and-appeals&#10;&#10;CMS.gov/bni &#10;(Beneficiary Notice Initiative)&#10;&#10;Medicare Managed Care Manual, Chapter 13, Beneficiary Grievances, Organization Determinations, and Appeals:&#10;CMS.gov/regulations-and-guidance/guidance/manuals/downloads/mc86c13.pdf&#10;&#10;Additional Resources&#10;Beneficiary and Family-Centered Care Quality Improvement Organizations*&#10;&#10;Independent Review Entity (Medicare Advantage &amp; Part D claims only) *&#10;&#10;State Health Insurance Assistance Programs *&#10;&#10;U.S. Railroad Retirement Board&#10;RRB.gov&#10;&#10;HHS.gov&#10;&#10;*For phone numbers, call CMS&#10;1-800-MEDICARE (1-800-633-4227)&#10;1-877-486-2048 for TTY users&#10;&#10;Department of Health and Human Services Office for Civil Rights&#10;HHS.gov/ocr/office/index.html&#10;Call the Office for Civil Rights at &#10;1-800-368-1019 &#10;&#10;Medicare Products&#10;“Medicare &amp; You Handbook”&#10;CMS Product No. 10050&#10;&#10;“Medicare Rights &amp; Protections”&#10;CMS Product No. 11534&#10;&#10;“Medicare Appeals”&#10;CMS Product No. 11525&#10;&#10;To access these products:&#10;&#10;View and order single copies at &#10;Medicare.gov.&#10;        &#10;Order multiple copies (partners only)&#10;at productordering.cms.hhs.gov. You must register your organization.&#10;"/>
          <p:cNvGraphicFramePr>
            <a:graphicFrameLocks noGrp="1"/>
          </p:cNvGraphicFramePr>
          <p:nvPr>
            <p:ph idx="1"/>
            <p:extLst>
              <p:ext uri="{D42A27DB-BD31-4B8C-83A1-F6EECF244321}">
                <p14:modId xmlns:p14="http://schemas.microsoft.com/office/powerpoint/2010/main" val="3122878204"/>
              </p:ext>
            </p:extLst>
          </p:nvPr>
        </p:nvGraphicFramePr>
        <p:xfrm>
          <a:off x="495300" y="1200085"/>
          <a:ext cx="8331199" cy="5022589"/>
        </p:xfrm>
        <a:graphic>
          <a:graphicData uri="http://schemas.openxmlformats.org/drawingml/2006/table">
            <a:tbl>
              <a:tblPr firstRow="1" bandRow="1">
                <a:tableStyleId>{5C22544A-7EE6-4342-B048-85BDC9FD1C3A}</a:tableStyleId>
              </a:tblPr>
              <a:tblGrid>
                <a:gridCol w="8331199"/>
              </a:tblGrid>
              <a:tr h="348306">
                <a:tc>
                  <a:txBody>
                    <a:bodyPr/>
                    <a:lstStyle/>
                    <a:p>
                      <a:pPr algn="ctr">
                        <a:lnSpc>
                          <a:spcPct val="100000"/>
                        </a:lnSpc>
                        <a:spcBef>
                          <a:spcPts val="600"/>
                        </a:spcBef>
                        <a:spcAft>
                          <a:spcPts val="0"/>
                        </a:spcAft>
                      </a:pPr>
                      <a:r>
                        <a:rPr lang="en-US" sz="2000" b="1" dirty="0" smtClean="0">
                          <a:solidFill>
                            <a:schemeClr val="bg1"/>
                          </a:solidFill>
                        </a:rPr>
                        <a:t>Medicare Products</a:t>
                      </a:r>
                      <a:endParaRPr lang="en-US" sz="2000" b="1" dirty="0">
                        <a:solidFill>
                          <a:schemeClr val="bg1"/>
                        </a:solidFill>
                      </a:endParaRPr>
                    </a:p>
                  </a:txBody>
                  <a:tcPr marL="71791" marR="71791" marT="34290" marB="34290">
                    <a:solidFill>
                      <a:srgbClr val="A4BED7"/>
                    </a:solidFill>
                  </a:tcPr>
                </a:tc>
              </a:tr>
              <a:tr h="4649209">
                <a:tc>
                  <a:txBody>
                    <a:bodyPr/>
                    <a:lstStyle/>
                    <a:p>
                      <a:pPr marL="342900" indent="-342900">
                        <a:lnSpc>
                          <a:spcPct val="100000"/>
                        </a:lnSpc>
                        <a:spcBef>
                          <a:spcPts val="600"/>
                        </a:spcBef>
                        <a:spcAft>
                          <a:spcPts val="0"/>
                        </a:spcAft>
                        <a:buFont typeface="+mj-lt"/>
                        <a:buAutoNum type="arabicPeriod"/>
                      </a:pPr>
                      <a:r>
                        <a:rPr lang="en-US" sz="1800" b="1" i="0" dirty="0" smtClean="0"/>
                        <a:t>“Medicare Coverage</a:t>
                      </a:r>
                      <a:r>
                        <a:rPr lang="en-US" sz="1800" b="1" i="0" baseline="0" dirty="0" smtClean="0"/>
                        <a:t> of Kidney Dialysis and Kidney Transplant Services” </a:t>
                      </a:r>
                      <a:r>
                        <a:rPr lang="en-US" sz="1800" b="0" i="0" baseline="0" dirty="0" smtClean="0"/>
                        <a:t>(CMS Product No. 10128)</a:t>
                      </a:r>
                    </a:p>
                    <a:p>
                      <a:pPr marL="342900" indent="-342900">
                        <a:lnSpc>
                          <a:spcPct val="100000"/>
                        </a:lnSpc>
                        <a:spcBef>
                          <a:spcPts val="600"/>
                        </a:spcBef>
                        <a:spcAft>
                          <a:spcPts val="0"/>
                        </a:spcAft>
                        <a:buFont typeface="+mj-lt"/>
                        <a:buAutoNum type="arabicPeriod"/>
                      </a:pPr>
                      <a:r>
                        <a:rPr lang="en-US" sz="1800" b="1" i="0" dirty="0" smtClean="0"/>
                        <a:t>“Medicare for Children with End-Stage Renal Disease”</a:t>
                      </a:r>
                      <a:r>
                        <a:rPr lang="en-US" sz="1800" b="0" i="0" dirty="0" smtClean="0"/>
                        <a:t> (</a:t>
                      </a:r>
                      <a:r>
                        <a:rPr lang="en-US" sz="1800" b="0" i="0" baseline="0" dirty="0" smtClean="0"/>
                        <a:t>CMS Product No. 11392)</a:t>
                      </a:r>
                      <a:endParaRPr lang="en-US" sz="1800" b="0" i="0" dirty="0" smtClean="0"/>
                    </a:p>
                    <a:p>
                      <a:pPr marL="342900" marR="0" lvl="0" indent="-342900" algn="l" defTabSz="914400" rtl="0" eaLnBrk="1" fontAlgn="auto" latinLnBrk="0" hangingPunct="1">
                        <a:lnSpc>
                          <a:spcPct val="100000"/>
                        </a:lnSpc>
                        <a:spcBef>
                          <a:spcPts val="600"/>
                        </a:spcBef>
                        <a:spcAft>
                          <a:spcPts val="0"/>
                        </a:spcAft>
                        <a:buClrTx/>
                        <a:buSzTx/>
                        <a:buFont typeface="+mj-lt"/>
                        <a:buAutoNum type="arabicPeriod"/>
                        <a:tabLst/>
                        <a:defRPr/>
                      </a:pPr>
                      <a:r>
                        <a:rPr lang="en-US" sz="1800" b="1" i="0" kern="1200" dirty="0" smtClean="0">
                          <a:solidFill>
                            <a:schemeClr val="tx1"/>
                          </a:solidFill>
                          <a:effectLst/>
                          <a:latin typeface="+mn-lt"/>
                          <a:ea typeface="+mn-ea"/>
                          <a:cs typeface="+mn-cs"/>
                        </a:rPr>
                        <a:t>“Medicare’s Coverage of Dialysis and Kidney Transplant Benefits: Getting Started”</a:t>
                      </a:r>
                      <a:r>
                        <a:rPr lang="en-US" sz="1800" b="0" i="0" kern="1200" dirty="0" smtClean="0">
                          <a:solidFill>
                            <a:schemeClr val="tx1"/>
                          </a:solidFill>
                          <a:effectLst/>
                          <a:latin typeface="+mn-lt"/>
                          <a:ea typeface="+mn-ea"/>
                          <a:cs typeface="+mn-cs"/>
                        </a:rPr>
                        <a:t> (CMS Product No. 11360)</a:t>
                      </a:r>
                    </a:p>
                    <a:p>
                      <a:pPr marL="0" marR="0">
                        <a:lnSpc>
                          <a:spcPct val="100000"/>
                        </a:lnSpc>
                        <a:spcBef>
                          <a:spcPts val="600"/>
                        </a:spcBef>
                        <a:spcAft>
                          <a:spcPts val="0"/>
                        </a:spcAft>
                      </a:pPr>
                      <a:endParaRPr lang="en-US" sz="1800" b="1" dirty="0" smtClean="0">
                        <a:effectLst/>
                        <a:latin typeface="+mn-lt"/>
                        <a:ea typeface="Calibri"/>
                        <a:cs typeface="Times New Roman"/>
                      </a:endParaRPr>
                    </a:p>
                    <a:p>
                      <a:pPr marL="0" marR="0">
                        <a:lnSpc>
                          <a:spcPct val="100000"/>
                        </a:lnSpc>
                        <a:spcBef>
                          <a:spcPts val="600"/>
                        </a:spcBef>
                        <a:spcAft>
                          <a:spcPts val="0"/>
                        </a:spcAft>
                      </a:pPr>
                      <a:r>
                        <a:rPr lang="en-US" sz="1800" b="1" dirty="0" smtClean="0">
                          <a:effectLst/>
                          <a:latin typeface="+mn-lt"/>
                          <a:ea typeface="Calibri"/>
                          <a:cs typeface="Times New Roman"/>
                        </a:rPr>
                        <a:t>To access these products:</a:t>
                      </a:r>
                    </a:p>
                    <a:p>
                      <a:pPr marL="171450" marR="0" indent="-171450">
                        <a:lnSpc>
                          <a:spcPct val="100000"/>
                        </a:lnSpc>
                        <a:spcBef>
                          <a:spcPts val="600"/>
                        </a:spcBef>
                        <a:spcAft>
                          <a:spcPts val="0"/>
                        </a:spcAft>
                        <a:buFont typeface="Arial" panose="020B0604020202020204" pitchFamily="34" charset="0"/>
                        <a:buChar char="•"/>
                      </a:pPr>
                      <a:r>
                        <a:rPr lang="en-US" sz="1800" dirty="0" smtClean="0">
                          <a:effectLst/>
                          <a:latin typeface="+mn-lt"/>
                          <a:ea typeface="Calibri"/>
                          <a:cs typeface="Times New Roman"/>
                        </a:rPr>
                        <a:t>View and order single copies at </a:t>
                      </a:r>
                      <a:r>
                        <a:rPr lang="en-US" sz="1800" dirty="0" smtClean="0">
                          <a:effectLst/>
                          <a:latin typeface="+mn-lt"/>
                          <a:ea typeface="Calibri"/>
                          <a:cs typeface="Times New Roman"/>
                          <a:hlinkClick r:id="rId3"/>
                        </a:rPr>
                        <a:t>Medicare.gov/publications</a:t>
                      </a:r>
                      <a:r>
                        <a:rPr lang="en-US" sz="1800" dirty="0" smtClean="0">
                          <a:effectLst/>
                          <a:latin typeface="+mn-lt"/>
                          <a:ea typeface="Calibri"/>
                          <a:cs typeface="Times New Roman"/>
                        </a:rPr>
                        <a:t>.</a:t>
                      </a:r>
                      <a:br>
                        <a:rPr lang="en-US" sz="1800" dirty="0" smtClean="0">
                          <a:effectLst/>
                          <a:latin typeface="+mn-lt"/>
                          <a:ea typeface="Calibri"/>
                          <a:cs typeface="Times New Roman"/>
                        </a:rPr>
                      </a:br>
                      <a:endParaRPr lang="en-US" sz="800" dirty="0" smtClean="0">
                        <a:effectLst/>
                        <a:latin typeface="+mn-lt"/>
                        <a:ea typeface="Calibri"/>
                        <a:cs typeface="Times New Roman"/>
                      </a:endParaRPr>
                    </a:p>
                    <a:p>
                      <a:pPr marL="171450" marR="0" indent="-171450">
                        <a:lnSpc>
                          <a:spcPct val="100000"/>
                        </a:lnSpc>
                        <a:spcBef>
                          <a:spcPts val="600"/>
                        </a:spcBef>
                        <a:spcAft>
                          <a:spcPts val="0"/>
                        </a:spcAft>
                        <a:buFont typeface="Arial" panose="020B0604020202020204" pitchFamily="34" charset="0"/>
                        <a:buChar char="•"/>
                      </a:pPr>
                      <a:r>
                        <a:rPr lang="en-US" sz="1800" dirty="0" smtClean="0">
                          <a:effectLst/>
                          <a:latin typeface="+mn-lt"/>
                          <a:ea typeface="Calibri"/>
                          <a:cs typeface="Times New Roman"/>
                        </a:rPr>
                        <a:t>Order multiple copies (partners only) at </a:t>
                      </a:r>
                      <a:r>
                        <a:rPr lang="en-US" sz="1800" dirty="0" smtClean="0">
                          <a:effectLst/>
                          <a:latin typeface="+mn-lt"/>
                          <a:ea typeface="Calibri"/>
                          <a:cs typeface="Times New Roman"/>
                          <a:hlinkClick r:id="rId4"/>
                        </a:rPr>
                        <a:t>Productordering.cms.hhs.gov</a:t>
                      </a:r>
                      <a:r>
                        <a:rPr lang="en-US" sz="1800" baseline="0" dirty="0" smtClean="0">
                          <a:effectLst/>
                          <a:latin typeface="+mn-lt"/>
                          <a:ea typeface="Calibri"/>
                          <a:cs typeface="Times New Roman"/>
                        </a:rPr>
                        <a:t>.</a:t>
                      </a:r>
                      <a:r>
                        <a:rPr lang="en-US" sz="1800" dirty="0" smtClean="0">
                          <a:effectLst/>
                          <a:latin typeface="+mn-lt"/>
                          <a:ea typeface="Calibri"/>
                          <a:cs typeface="Times New Roman"/>
                        </a:rPr>
                        <a:t> </a:t>
                      </a:r>
                      <a:endParaRPr lang="en-US" sz="1800" b="0" u="none" dirty="0" smtClean="0">
                        <a:effectLst/>
                        <a:latin typeface="+mn-lt"/>
                        <a:ea typeface="Calibri"/>
                        <a:cs typeface="Times New Roman"/>
                      </a:endParaRPr>
                    </a:p>
                    <a:p>
                      <a:pPr marL="0" marR="0">
                        <a:lnSpc>
                          <a:spcPct val="100000"/>
                        </a:lnSpc>
                        <a:spcBef>
                          <a:spcPts val="600"/>
                        </a:spcBef>
                        <a:spcAft>
                          <a:spcPts val="0"/>
                        </a:spcAft>
                      </a:pPr>
                      <a:r>
                        <a:rPr lang="en-US" sz="1800" i="1" dirty="0" smtClean="0">
                          <a:effectLst/>
                          <a:latin typeface="+mn-lt"/>
                          <a:ea typeface="Calibri"/>
                          <a:cs typeface="Times New Roman"/>
                        </a:rPr>
                        <a:t>You must register your organization</a:t>
                      </a:r>
                      <a:r>
                        <a:rPr lang="en-US" sz="1800" dirty="0" smtClean="0">
                          <a:effectLst/>
                          <a:latin typeface="+mn-lt"/>
                          <a:ea typeface="Calibri"/>
                          <a:cs typeface="Times New Roman"/>
                        </a:rPr>
                        <a:t>.</a:t>
                      </a:r>
                      <a:endParaRPr lang="en-US" sz="1800" dirty="0" smtClean="0"/>
                    </a:p>
                  </a:txBody>
                  <a:tcPr marL="71791" marR="71791" marT="34290" marB="34290">
                    <a:solidFill>
                      <a:srgbClr val="E9EDF4"/>
                    </a:solidFill>
                  </a:tcPr>
                </a:tc>
              </a:tr>
            </a:tbl>
          </a:graphicData>
        </a:graphic>
      </p:graphicFrame>
      <p:sp>
        <p:nvSpPr>
          <p:cNvPr id="3" name="Date Placeholder 2"/>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45</a:t>
            </a:fld>
            <a:endParaRPr lang="en-US" dirty="0"/>
          </a:p>
        </p:txBody>
      </p:sp>
    </p:spTree>
    <p:extLst>
      <p:ext uri="{BB962C8B-B14F-4D97-AF65-F5344CB8AC3E}">
        <p14:creationId xmlns:p14="http://schemas.microsoft.com/office/powerpoint/2010/main" val="12421827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Acronyms</a:t>
            </a:r>
            <a:endParaRPr lang="en-US" dirty="0"/>
          </a:p>
        </p:txBody>
      </p:sp>
      <p:sp>
        <p:nvSpPr>
          <p:cNvPr id="3" name="Content Placeholder 2"/>
          <p:cNvSpPr>
            <a:spLocks noGrp="1"/>
          </p:cNvSpPr>
          <p:nvPr>
            <p:ph idx="1"/>
          </p:nvPr>
        </p:nvSpPr>
        <p:spPr>
          <a:xfrm>
            <a:off x="628650" y="1077239"/>
            <a:ext cx="7767205" cy="5371062"/>
          </a:xfrm>
        </p:spPr>
        <p:txBody>
          <a:bodyPr numCol="2"/>
          <a:lstStyle/>
          <a:p>
            <a:pPr marL="0" indent="0">
              <a:buNone/>
            </a:pPr>
            <a:r>
              <a:rPr lang="en-US" sz="2400" b="1" dirty="0"/>
              <a:t>AVF</a:t>
            </a:r>
            <a:r>
              <a:rPr lang="en-US" sz="2400" dirty="0"/>
              <a:t> Arteriovenous Fistulas </a:t>
            </a:r>
          </a:p>
          <a:p>
            <a:pPr marL="0" indent="0">
              <a:buNone/>
            </a:pPr>
            <a:r>
              <a:rPr lang="en-US" sz="2400" b="1" dirty="0"/>
              <a:t>CHIP</a:t>
            </a:r>
            <a:r>
              <a:rPr lang="en-US" sz="2400" dirty="0"/>
              <a:t> Children’s Health Insurance Program </a:t>
            </a:r>
          </a:p>
          <a:p>
            <a:pPr marL="0" indent="0">
              <a:buNone/>
            </a:pPr>
            <a:r>
              <a:rPr lang="en-US" sz="2400" b="1" dirty="0"/>
              <a:t>CMS</a:t>
            </a:r>
            <a:r>
              <a:rPr lang="en-US" sz="2400" dirty="0"/>
              <a:t> Centers for Medicare &amp; Medicaid Services </a:t>
            </a:r>
          </a:p>
          <a:p>
            <a:pPr marL="0" indent="0">
              <a:buNone/>
            </a:pPr>
            <a:r>
              <a:rPr lang="en-US" sz="2400" b="1" dirty="0"/>
              <a:t>CKD</a:t>
            </a:r>
            <a:r>
              <a:rPr lang="en-US" sz="2400" dirty="0"/>
              <a:t> Chronic Kidney Disease </a:t>
            </a:r>
          </a:p>
          <a:p>
            <a:pPr marL="0" indent="0">
              <a:buNone/>
            </a:pPr>
            <a:r>
              <a:rPr lang="en-US" sz="2400" b="1" dirty="0"/>
              <a:t>DFC</a:t>
            </a:r>
            <a:r>
              <a:rPr lang="en-US" sz="2400" dirty="0"/>
              <a:t> Dialysis Facility Compare </a:t>
            </a:r>
          </a:p>
          <a:p>
            <a:pPr marL="0" indent="0">
              <a:buNone/>
            </a:pPr>
            <a:r>
              <a:rPr lang="en-US" sz="2400" b="1" dirty="0"/>
              <a:t>EGHP</a:t>
            </a:r>
            <a:r>
              <a:rPr lang="en-US" sz="2400" dirty="0"/>
              <a:t> Employer Group Health Plan </a:t>
            </a:r>
          </a:p>
          <a:p>
            <a:pPr marL="0" indent="0">
              <a:buNone/>
            </a:pPr>
            <a:r>
              <a:rPr lang="en-US" sz="2400" b="1" dirty="0"/>
              <a:t>ESRD</a:t>
            </a:r>
            <a:r>
              <a:rPr lang="en-US" sz="2400" dirty="0"/>
              <a:t> End-Stage Renal Disease </a:t>
            </a:r>
          </a:p>
          <a:p>
            <a:pPr marL="0" indent="0">
              <a:buNone/>
            </a:pPr>
            <a:r>
              <a:rPr lang="en-US" sz="2400" b="1" dirty="0"/>
              <a:t>GHP </a:t>
            </a:r>
            <a:r>
              <a:rPr lang="en-US" sz="2400" dirty="0"/>
              <a:t>Group Health Plan </a:t>
            </a:r>
          </a:p>
          <a:p>
            <a:pPr marL="0" indent="0">
              <a:buNone/>
            </a:pPr>
            <a:r>
              <a:rPr lang="en-US" sz="2400" b="1" dirty="0" smtClean="0"/>
              <a:t>HMO </a:t>
            </a:r>
            <a:r>
              <a:rPr lang="en-US" sz="2400" dirty="0" smtClean="0"/>
              <a:t>Health Maintenance  Organization</a:t>
            </a:r>
          </a:p>
          <a:p>
            <a:pPr marL="0" indent="0">
              <a:buNone/>
            </a:pPr>
            <a:r>
              <a:rPr lang="en-US" sz="2400" b="1" dirty="0" smtClean="0"/>
              <a:t>MA</a:t>
            </a:r>
            <a:r>
              <a:rPr lang="en-US" sz="2400" dirty="0" smtClean="0"/>
              <a:t> </a:t>
            </a:r>
            <a:r>
              <a:rPr lang="en-US" sz="2400" dirty="0"/>
              <a:t>Medicare Advantage </a:t>
            </a:r>
          </a:p>
          <a:p>
            <a:pPr marL="0" indent="0">
              <a:buNone/>
            </a:pPr>
            <a:r>
              <a:rPr lang="en-US" sz="2400" b="1" dirty="0"/>
              <a:t>NCC</a:t>
            </a:r>
            <a:r>
              <a:rPr lang="en-US" sz="2400" dirty="0"/>
              <a:t> National Coordinating Center </a:t>
            </a:r>
          </a:p>
          <a:p>
            <a:pPr marL="0" indent="0">
              <a:buNone/>
            </a:pPr>
            <a:r>
              <a:rPr lang="en-US" sz="2400" b="1" dirty="0"/>
              <a:t>NTP</a:t>
            </a:r>
            <a:r>
              <a:rPr lang="en-US" sz="2400" dirty="0"/>
              <a:t> National Training Program </a:t>
            </a:r>
          </a:p>
          <a:p>
            <a:pPr marL="0" indent="0">
              <a:buNone/>
            </a:pPr>
            <a:r>
              <a:rPr lang="en-US" sz="2400" b="1" dirty="0" smtClean="0"/>
              <a:t>PPO </a:t>
            </a:r>
            <a:r>
              <a:rPr lang="en-US" sz="2400" dirty="0" smtClean="0"/>
              <a:t>Preferred Provider Organization</a:t>
            </a:r>
          </a:p>
          <a:p>
            <a:pPr marL="0" indent="0">
              <a:buNone/>
            </a:pPr>
            <a:r>
              <a:rPr lang="en-US" sz="2400" b="1" dirty="0" smtClean="0"/>
              <a:t>PPS</a:t>
            </a:r>
            <a:r>
              <a:rPr lang="en-US" sz="2400" dirty="0" smtClean="0"/>
              <a:t> </a:t>
            </a:r>
            <a:r>
              <a:rPr lang="en-US" sz="2400" dirty="0"/>
              <a:t>Prospective Payment System </a:t>
            </a:r>
          </a:p>
          <a:p>
            <a:pPr marL="0" indent="0">
              <a:buNone/>
            </a:pPr>
            <a:r>
              <a:rPr lang="en-US" sz="2400" b="1" dirty="0"/>
              <a:t>SNP</a:t>
            </a:r>
            <a:r>
              <a:rPr lang="en-US" sz="2400" dirty="0"/>
              <a:t> Special Needs Plan </a:t>
            </a:r>
          </a:p>
          <a:p>
            <a:pPr marL="0" indent="0">
              <a:buNone/>
            </a:pPr>
            <a:r>
              <a:rPr lang="en-US" sz="2400" b="1" dirty="0"/>
              <a:t>TTY</a:t>
            </a:r>
            <a:r>
              <a:rPr lang="en-US" sz="2400" dirty="0"/>
              <a:t> Teletypewriter/Text Telephone </a:t>
            </a:r>
          </a:p>
        </p:txBody>
      </p:sp>
      <p:sp>
        <p:nvSpPr>
          <p:cNvPr id="4" name="Date Placeholder 3"/>
          <p:cNvSpPr>
            <a:spLocks noGrp="1"/>
          </p:cNvSpPr>
          <p:nvPr>
            <p:ph type="dt" sz="half" idx="10"/>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46</a:t>
            </a:fld>
            <a:endParaRPr lang="en-US" dirty="0"/>
          </a:p>
        </p:txBody>
      </p:sp>
    </p:spTree>
    <p:extLst>
      <p:ext uri="{BB962C8B-B14F-4D97-AF65-F5344CB8AC3E}">
        <p14:creationId xmlns:p14="http://schemas.microsoft.com/office/powerpoint/2010/main" val="11804191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This Training </a:t>
            </a:r>
            <a:r>
              <a:rPr lang="en-US" dirty="0"/>
              <a:t>P</a:t>
            </a:r>
            <a:r>
              <a:rPr lang="en-US" dirty="0" smtClean="0"/>
              <a:t>rovided by the</a:t>
            </a:r>
            <a:endParaRPr lang="en-US" dirty="0"/>
          </a:p>
        </p:txBody>
      </p:sp>
      <p:sp>
        <p:nvSpPr>
          <p:cNvPr id="9" name="Content Placeholder 2"/>
          <p:cNvSpPr txBox="1">
            <a:spLocks/>
          </p:cNvSpPr>
          <p:nvPr/>
        </p:nvSpPr>
        <p:spPr>
          <a:xfrm>
            <a:off x="381000" y="1234440"/>
            <a:ext cx="8382000" cy="508635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Font typeface="Arial" panose="020B0604020202020204" pitchFamily="34" charset="0"/>
              <a:buNone/>
            </a:pPr>
            <a:r>
              <a:rPr lang="en-US" dirty="0">
                <a:solidFill>
                  <a:prstClr val="black"/>
                </a:solidFill>
              </a:rPr>
              <a:t>CMS National Training Program (NTP)</a:t>
            </a:r>
          </a:p>
          <a:p>
            <a:pPr marL="0" indent="0" algn="ctr">
              <a:spcBef>
                <a:spcPts val="600"/>
              </a:spcBef>
              <a:buFont typeface="Arial" panose="020B0604020202020204" pitchFamily="34" charset="0"/>
              <a:buNone/>
            </a:pPr>
            <a:endParaRPr lang="en-US" sz="1000" dirty="0">
              <a:solidFill>
                <a:prstClr val="black"/>
              </a:solidFill>
            </a:endParaRPr>
          </a:p>
          <a:p>
            <a:pPr marL="0" indent="0" algn="ctr">
              <a:spcBef>
                <a:spcPts val="600"/>
              </a:spcBef>
              <a:buFont typeface="Arial" panose="020B0604020202020204" pitchFamily="34" charset="0"/>
              <a:buNone/>
            </a:pPr>
            <a:r>
              <a:rPr lang="en-US" dirty="0">
                <a:solidFill>
                  <a:prstClr val="black"/>
                </a:solidFill>
              </a:rPr>
              <a:t>For questions about training products, email </a:t>
            </a:r>
            <a:r>
              <a:rPr lang="en-US" dirty="0">
                <a:solidFill>
                  <a:prstClr val="black"/>
                </a:solidFill>
                <a:hlinkClick r:id="rId3"/>
              </a:rPr>
              <a:t>training@cms.hhs.gov</a:t>
            </a:r>
            <a:r>
              <a:rPr lang="en-US" dirty="0">
                <a:solidFill>
                  <a:prstClr val="black"/>
                </a:solidFill>
              </a:rPr>
              <a:t>.</a:t>
            </a:r>
          </a:p>
          <a:p>
            <a:pPr marL="0" indent="0" algn="ctr">
              <a:spcBef>
                <a:spcPts val="600"/>
              </a:spcBef>
              <a:buFont typeface="Arial" panose="020B0604020202020204" pitchFamily="34" charset="0"/>
              <a:buNone/>
            </a:pPr>
            <a:endParaRPr lang="en-US" sz="1000" dirty="0">
              <a:solidFill>
                <a:prstClr val="black"/>
              </a:solidFill>
            </a:endParaRPr>
          </a:p>
          <a:p>
            <a:pPr marL="0" indent="0" algn="ctr">
              <a:spcBef>
                <a:spcPts val="600"/>
              </a:spcBef>
              <a:buFont typeface="Arial" panose="020B0604020202020204" pitchFamily="34" charset="0"/>
              <a:buNone/>
            </a:pPr>
            <a:r>
              <a:rPr lang="en-US" dirty="0">
                <a:solidFill>
                  <a:prstClr val="black"/>
                </a:solidFill>
              </a:rPr>
              <a:t>To view all available NTP training materials, </a:t>
            </a:r>
          </a:p>
          <a:p>
            <a:pPr marL="0" indent="0" algn="ctr">
              <a:spcBef>
                <a:spcPts val="600"/>
              </a:spcBef>
              <a:buFont typeface="Arial" panose="020B0604020202020204" pitchFamily="34" charset="0"/>
              <a:buNone/>
            </a:pPr>
            <a:r>
              <a:rPr lang="en-US" dirty="0">
                <a:solidFill>
                  <a:prstClr val="black"/>
                </a:solidFill>
              </a:rPr>
              <a:t>or to subscribe to our email list, visit</a:t>
            </a:r>
          </a:p>
          <a:p>
            <a:pPr marL="0" indent="0" algn="ctr">
              <a:spcBef>
                <a:spcPts val="600"/>
              </a:spcBef>
              <a:buFont typeface="Arial" panose="020B0604020202020204" pitchFamily="34" charset="0"/>
              <a:buNone/>
            </a:pPr>
            <a:r>
              <a:rPr lang="en-US" u="sng" dirty="0">
                <a:solidFill>
                  <a:prstClr val="black"/>
                </a:solidFill>
                <a:hlinkClick r:id="rId4"/>
              </a:rPr>
              <a:t>CMS.gov/outreach-and-education/training/CMSNationalTrainingProgram</a:t>
            </a:r>
            <a:endParaRPr lang="en-US" dirty="0" smtClean="0">
              <a:solidFill>
                <a:prstClr val="black"/>
              </a:solidFill>
            </a:endParaRPr>
          </a:p>
          <a:p>
            <a:pPr marL="0" indent="0">
              <a:buFont typeface="Arial" panose="020B0604020202020204" pitchFamily="34" charset="0"/>
              <a:buNone/>
            </a:pPr>
            <a:endParaRPr lang="en-US" dirty="0">
              <a:solidFill>
                <a:prstClr val="black"/>
              </a:solidFill>
            </a:endParaRPr>
          </a:p>
        </p:txBody>
      </p:sp>
      <p:sp>
        <p:nvSpPr>
          <p:cNvPr id="2" name="Date Placeholder 1"/>
          <p:cNvSpPr>
            <a:spLocks noGrp="1"/>
          </p:cNvSpPr>
          <p:nvPr>
            <p:ph type="dt" sz="half" idx="2"/>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47</a:t>
            </a:fld>
            <a:endParaRPr lang="en-US" dirty="0"/>
          </a:p>
        </p:txBody>
      </p:sp>
    </p:spTree>
    <p:extLst>
      <p:ext uri="{BB962C8B-B14F-4D97-AF65-F5344CB8AC3E}">
        <p14:creationId xmlns:p14="http://schemas.microsoft.com/office/powerpoint/2010/main" val="916618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dirty="0" smtClean="0"/>
              <a:t>ESRD Basics</a:t>
            </a:r>
          </a:p>
        </p:txBody>
      </p:sp>
      <p:sp>
        <p:nvSpPr>
          <p:cNvPr id="342019" name="Rectangle 3"/>
          <p:cNvSpPr>
            <a:spLocks noGrp="1" noChangeArrowheads="1"/>
          </p:cNvSpPr>
          <p:nvPr>
            <p:ph idx="1"/>
          </p:nvPr>
        </p:nvSpPr>
        <p:spPr>
          <a:xfrm>
            <a:off x="374650" y="1202499"/>
            <a:ext cx="8515350" cy="4974464"/>
          </a:xfrm>
        </p:spPr>
        <p:txBody>
          <a:bodyPr/>
          <a:lstStyle/>
          <a:p>
            <a:r>
              <a:rPr lang="en-US" dirty="0" smtClean="0"/>
              <a:t>ESRD is permanent kidney failure</a:t>
            </a:r>
          </a:p>
          <a:p>
            <a:pPr lvl="1"/>
            <a:r>
              <a:rPr lang="en-US" dirty="0" smtClean="0"/>
              <a:t>Stage V chronic kidney disease requiring</a:t>
            </a:r>
          </a:p>
          <a:p>
            <a:pPr lvl="2"/>
            <a:r>
              <a:rPr lang="en-US" dirty="0" smtClean="0"/>
              <a:t>a regular course of dialysis or </a:t>
            </a:r>
          </a:p>
          <a:p>
            <a:pPr lvl="2"/>
            <a:r>
              <a:rPr lang="en-US" dirty="0" smtClean="0"/>
              <a:t>Kidney transplant </a:t>
            </a:r>
          </a:p>
          <a:p>
            <a:r>
              <a:rPr lang="en-US" dirty="0" smtClean="0"/>
              <a:t>You may be eligible for Medicare based on ESRD</a:t>
            </a:r>
          </a:p>
          <a:p>
            <a:pPr lvl="1"/>
            <a:r>
              <a:rPr lang="en-US" dirty="0" smtClean="0"/>
              <a:t>Coverage for people with ESRD began in 1973</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5</a:t>
            </a:fld>
            <a:endParaRPr lang="en-US" dirty="0"/>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r>
              <a:rPr lang="en-US" dirty="0" smtClean="0"/>
              <a:t>Eligibility for Medicare Part A</a:t>
            </a:r>
            <a:br>
              <a:rPr lang="en-US" dirty="0" smtClean="0"/>
            </a:br>
            <a:r>
              <a:rPr lang="en-US" dirty="0" smtClean="0"/>
              <a:t>(Hospital Insurance) Based on ESRD</a:t>
            </a:r>
          </a:p>
        </p:txBody>
      </p:sp>
      <p:sp>
        <p:nvSpPr>
          <p:cNvPr id="346117" name="Rectangle 5"/>
          <p:cNvSpPr>
            <a:spLocks noGrp="1" noChangeArrowheads="1"/>
          </p:cNvSpPr>
          <p:nvPr>
            <p:ph idx="1"/>
          </p:nvPr>
        </p:nvSpPr>
        <p:spPr>
          <a:xfrm>
            <a:off x="501649" y="1202499"/>
            <a:ext cx="8239305" cy="5058342"/>
          </a:xfrm>
        </p:spPr>
        <p:txBody>
          <a:bodyPr/>
          <a:lstStyle/>
          <a:p>
            <a:pPr fontAlgn="base"/>
            <a:r>
              <a:rPr lang="en-US" sz="2600" dirty="0"/>
              <a:t>You can get Medicare no matter how old you </a:t>
            </a:r>
            <a:r>
              <a:rPr lang="en-US" sz="2600" dirty="0" smtClean="0"/>
              <a:t>are if</a:t>
            </a:r>
            <a:endParaRPr lang="en-US" sz="2600" dirty="0"/>
          </a:p>
          <a:p>
            <a:pPr marL="741363" lvl="1" fontAlgn="base"/>
            <a:r>
              <a:rPr lang="en-US" sz="2200" dirty="0"/>
              <a:t>Your kidneys no longer </a:t>
            </a:r>
            <a:r>
              <a:rPr lang="en-US" sz="2200" dirty="0" smtClean="0"/>
              <a:t>work, and</a:t>
            </a:r>
            <a:endParaRPr lang="en-US" sz="2200" dirty="0"/>
          </a:p>
          <a:p>
            <a:pPr marL="741363" lvl="1" fontAlgn="base"/>
            <a:r>
              <a:rPr lang="en-US" sz="2200" dirty="0"/>
              <a:t>You need regular dialysis or have had a kidney </a:t>
            </a:r>
            <a:r>
              <a:rPr lang="en-US" sz="2200" dirty="0" smtClean="0"/>
              <a:t>transplant, and</a:t>
            </a:r>
            <a:endParaRPr lang="en-US" sz="2200" dirty="0"/>
          </a:p>
          <a:p>
            <a:pPr fontAlgn="base"/>
            <a:r>
              <a:rPr lang="en-US" sz="2600" dirty="0"/>
              <a:t>One of these applies to you:</a:t>
            </a:r>
          </a:p>
          <a:p>
            <a:pPr marL="741363" lvl="1" fontAlgn="base"/>
            <a:r>
              <a:rPr lang="en-US" sz="2200" dirty="0"/>
              <a:t>You've worked the required amount of time under Social Security, the Railroad Retirement Board (RRB), or as a government employee</a:t>
            </a:r>
          </a:p>
          <a:p>
            <a:pPr marL="741363" lvl="1" fontAlgn="base"/>
            <a:r>
              <a:rPr lang="en-US" sz="2200" dirty="0"/>
              <a:t>You’re already getting or are eligible for Social Security or Railroad Retirement benefits</a:t>
            </a:r>
          </a:p>
          <a:p>
            <a:pPr marL="741363" lvl="1" fontAlgn="base"/>
            <a:r>
              <a:rPr lang="en-US" sz="2200" dirty="0"/>
              <a:t>You’re the spouse or dependent child of a person who meets either of the requirements listed </a:t>
            </a:r>
            <a:r>
              <a:rPr lang="en-US" sz="2200" dirty="0" smtClean="0"/>
              <a:t>above</a:t>
            </a:r>
          </a:p>
          <a:p>
            <a:pPr marL="741363" lvl="1" fontAlgn="base"/>
            <a:r>
              <a:rPr lang="en-US" sz="2200" dirty="0" smtClean="0"/>
              <a:t>You may be eligible based on the earning records of a current or prior same-sex spouse</a:t>
            </a:r>
            <a:endParaRPr lang="en-US" sz="2200" dirty="0"/>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3" name="Footer Placeholder 2"/>
          <p:cNvSpPr>
            <a:spLocks noGrp="1"/>
          </p:cNvSpPr>
          <p:nvPr>
            <p:ph type="ftr" sz="quarter" idx="11"/>
          </p:nvPr>
        </p:nvSpPr>
        <p:spPr/>
        <p:txBody>
          <a:bodyPr/>
          <a:lstStyle/>
          <a:p>
            <a:r>
              <a:rPr lang="en-US" dirty="0" smtClean="0"/>
              <a:t>Medicare for People with ESRD</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6</a:t>
            </a:fld>
            <a:endParaRPr lang="en-US" dirty="0"/>
          </a:p>
        </p:txBody>
      </p:sp>
    </p:spTree>
    <p:custDataLst>
      <p:tags r:id="rId1"/>
    </p:custDataLst>
    <p:extLst>
      <p:ext uri="{BB962C8B-B14F-4D97-AF65-F5344CB8AC3E}">
        <p14:creationId xmlns:p14="http://schemas.microsoft.com/office/powerpoint/2010/main" val="246358939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Medicare Part B (Medical Insurance) Eligibility</a:t>
            </a:r>
          </a:p>
        </p:txBody>
      </p:sp>
      <p:sp>
        <p:nvSpPr>
          <p:cNvPr id="348163" name="Rectangle 3"/>
          <p:cNvSpPr>
            <a:spLocks noGrp="1" noChangeArrowheads="1"/>
          </p:cNvSpPr>
          <p:nvPr>
            <p:ph idx="1"/>
          </p:nvPr>
        </p:nvSpPr>
        <p:spPr>
          <a:xfrm>
            <a:off x="256675" y="1201162"/>
            <a:ext cx="8621511" cy="4991091"/>
          </a:xfrm>
        </p:spPr>
        <p:txBody>
          <a:bodyPr/>
          <a:lstStyle/>
          <a:p>
            <a:r>
              <a:rPr lang="en-US" sz="2800" dirty="0" smtClean="0"/>
              <a:t>You can enroll in Part B if you’re entitled to Part A</a:t>
            </a:r>
          </a:p>
          <a:p>
            <a:pPr lvl="1"/>
            <a:r>
              <a:rPr lang="en-US" sz="2400" dirty="0" smtClean="0"/>
              <a:t>You pay the monthly Part B premium</a:t>
            </a:r>
          </a:p>
          <a:p>
            <a:pPr lvl="1"/>
            <a:r>
              <a:rPr lang="en-US" sz="2400" dirty="0" smtClean="0"/>
              <a:t>You may have to pay a lifetime monthly late enrollment penalty if you delay taking Part B</a:t>
            </a:r>
          </a:p>
          <a:p>
            <a:r>
              <a:rPr lang="en-US" sz="2800" dirty="0" smtClean="0"/>
              <a:t>You need both Part A and Part B for complete coverage</a:t>
            </a:r>
          </a:p>
          <a:p>
            <a:r>
              <a:rPr lang="en-US" sz="2800" dirty="0" smtClean="0"/>
              <a:t>For more information</a:t>
            </a:r>
          </a:p>
          <a:p>
            <a:pPr lvl="1"/>
            <a:r>
              <a:rPr lang="en-US" sz="2400" dirty="0" smtClean="0"/>
              <a:t>Call Social Security at 1-800-772-1213</a:t>
            </a:r>
          </a:p>
          <a:p>
            <a:pPr lvl="1"/>
            <a:r>
              <a:rPr lang="en-US" sz="2400" dirty="0" smtClean="0"/>
              <a:t>TTY: 1-800-325-0778</a:t>
            </a:r>
          </a:p>
          <a:p>
            <a:pPr lvl="1"/>
            <a:r>
              <a:rPr lang="en-US" sz="2400" dirty="0" smtClean="0"/>
              <a:t>Railroad retirees call the Railroad Retirement Board at </a:t>
            </a:r>
            <a:br>
              <a:rPr lang="en-US" sz="2400" dirty="0" smtClean="0"/>
            </a:br>
            <a:r>
              <a:rPr lang="en-US" sz="2400" dirty="0" smtClean="0"/>
              <a:t>1-877-772-5772</a:t>
            </a:r>
          </a:p>
          <a:p>
            <a:pPr lvl="1"/>
            <a:r>
              <a:rPr lang="en-US" sz="2400" dirty="0" smtClean="0"/>
              <a:t>TTY: 1-312-751-4701</a:t>
            </a:r>
          </a:p>
        </p:txBody>
      </p:sp>
      <p:sp>
        <p:nvSpPr>
          <p:cNvPr id="2" name="Date Placeholder 1"/>
          <p:cNvSpPr>
            <a:spLocks noGrp="1"/>
          </p:cNvSpPr>
          <p:nvPr>
            <p:ph type="dt" sz="half" idx="10"/>
          </p:nvPr>
        </p:nvSpPr>
        <p:spPr/>
        <p:txBody>
          <a:bodyPr/>
          <a:lstStyle/>
          <a:p>
            <a:r>
              <a:rPr lang="en-US" dirty="0" smtClean="0"/>
              <a:t>May 2017</a:t>
            </a:r>
            <a:endParaRPr lang="en-US" dirty="0"/>
          </a:p>
        </p:txBody>
      </p:sp>
      <p:sp>
        <p:nvSpPr>
          <p:cNvPr id="4" name="Footer Placeholder 3"/>
          <p:cNvSpPr>
            <a:spLocks noGrp="1"/>
          </p:cNvSpPr>
          <p:nvPr>
            <p:ph type="ftr" sz="quarter" idx="11"/>
          </p:nvPr>
        </p:nvSpPr>
        <p:spPr/>
        <p:txBody>
          <a:bodyPr/>
          <a:lstStyle/>
          <a:p>
            <a:r>
              <a:rPr lang="en-US" dirty="0" smtClean="0"/>
              <a:t>Medicare for People with ESRD</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7</a:t>
            </a:fld>
            <a:endParaRPr lang="en-US" dirty="0"/>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Knowledge–Question 1</a:t>
            </a:r>
            <a:endParaRPr lang="en-US" dirty="0"/>
          </a:p>
        </p:txBody>
      </p:sp>
      <p:sp>
        <p:nvSpPr>
          <p:cNvPr id="15" name="Content Placeholder 14"/>
          <p:cNvSpPr>
            <a:spLocks noGrp="1"/>
          </p:cNvSpPr>
          <p:nvPr>
            <p:ph sz="half" idx="1"/>
          </p:nvPr>
        </p:nvSpPr>
        <p:spPr>
          <a:xfrm>
            <a:off x="628650" y="1118840"/>
            <a:ext cx="3886200" cy="5237511"/>
          </a:xfrm>
        </p:spPr>
        <p:txBody>
          <a:bodyPr/>
          <a:lstStyle/>
          <a:p>
            <a:pPr marL="0" indent="0">
              <a:buNone/>
            </a:pPr>
            <a:r>
              <a:rPr lang="en-US" dirty="0" smtClean="0"/>
              <a:t>What is the minimum age requirement for Medicare eligibility based on ESRD?</a:t>
            </a:r>
          </a:p>
          <a:p>
            <a:pPr marL="514350" indent="-514350">
              <a:buFont typeface="+mj-lt"/>
              <a:buAutoNum type="alphaLcPeriod"/>
            </a:pPr>
            <a:r>
              <a:rPr lang="en-US" dirty="0" smtClean="0"/>
              <a:t>55</a:t>
            </a:r>
          </a:p>
          <a:p>
            <a:pPr marL="514350" indent="-514350">
              <a:buFont typeface="+mj-lt"/>
              <a:buAutoNum type="alphaLcPeriod"/>
            </a:pPr>
            <a:r>
              <a:rPr lang="en-US" dirty="0" smtClean="0"/>
              <a:t>65</a:t>
            </a:r>
          </a:p>
          <a:p>
            <a:pPr marL="514350" indent="-514350">
              <a:buFont typeface="+mj-lt"/>
              <a:buAutoNum type="alphaLcPeriod"/>
            </a:pPr>
            <a:r>
              <a:rPr lang="en-US" dirty="0" smtClean="0"/>
              <a:t>There is no minimum age requirement</a:t>
            </a:r>
          </a:p>
          <a:p>
            <a:pPr marL="514350" indent="-514350">
              <a:buFont typeface="+mj-lt"/>
              <a:buAutoNum type="alphaLcPeriod"/>
            </a:pPr>
            <a:r>
              <a:rPr lang="en-US" dirty="0" smtClean="0"/>
              <a:t>45</a:t>
            </a:r>
          </a:p>
          <a:p>
            <a:pPr marL="514350" indent="-514350">
              <a:buFont typeface="+mj-lt"/>
              <a:buAutoNum type="alphaLcPeriod"/>
            </a:pPr>
            <a:endParaRPr lang="en-US" dirty="0" smtClean="0"/>
          </a:p>
          <a:p>
            <a:pPr marL="514350" indent="-514350">
              <a:buFont typeface="+mj-lt"/>
              <a:buAutoNum type="alphaLcPeriod"/>
            </a:pPr>
            <a:endParaRPr lang="en-US" dirty="0"/>
          </a:p>
        </p:txBody>
      </p:sp>
      <p:sp>
        <p:nvSpPr>
          <p:cNvPr id="3" name="Rounded Rectangle 2" descr="Red rectangle indicating correct answer" title="Red rectangle indicating correct answer"/>
          <p:cNvSpPr/>
          <p:nvPr/>
        </p:nvSpPr>
        <p:spPr>
          <a:xfrm>
            <a:off x="628651" y="4374794"/>
            <a:ext cx="3658342" cy="13966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Date Placeholder 3"/>
          <p:cNvSpPr>
            <a:spLocks noGrp="1"/>
          </p:cNvSpPr>
          <p:nvPr>
            <p:ph type="dt" sz="half" idx="13"/>
          </p:nvPr>
        </p:nvSpPr>
        <p:spPr/>
        <p:txBody>
          <a:bodyPr/>
          <a:lstStyle/>
          <a:p>
            <a:r>
              <a:rPr lang="en-US" dirty="0" smtClean="0"/>
              <a:t>May 2017</a:t>
            </a:r>
            <a:endParaRPr lang="en-US" dirty="0"/>
          </a:p>
        </p:txBody>
      </p:sp>
      <p:sp>
        <p:nvSpPr>
          <p:cNvPr id="5" name="Footer Placeholder 4"/>
          <p:cNvSpPr>
            <a:spLocks noGrp="1"/>
          </p:cNvSpPr>
          <p:nvPr>
            <p:ph type="ftr" sz="quarter" idx="11"/>
          </p:nvPr>
        </p:nvSpPr>
        <p:spPr/>
        <p:txBody>
          <a:bodyPr/>
          <a:lstStyle/>
          <a:p>
            <a:r>
              <a:rPr lang="en-US" dirty="0" smtClean="0"/>
              <a:t>Medicare for People with ESRD</a:t>
            </a:r>
            <a:endParaRPr lang="en-US" dirty="0"/>
          </a:p>
        </p:txBody>
      </p:sp>
      <p:sp>
        <p:nvSpPr>
          <p:cNvPr id="6" name="Slide Number Placeholder 5"/>
          <p:cNvSpPr>
            <a:spLocks noGrp="1"/>
          </p:cNvSpPr>
          <p:nvPr>
            <p:ph type="sldNum" sz="quarter" idx="12"/>
          </p:nvPr>
        </p:nvSpPr>
        <p:spPr/>
        <p:txBody>
          <a:bodyPr/>
          <a:lstStyle/>
          <a:p>
            <a:fld id="{D3B75908-2BC4-4CCC-BE4B-63652A0FD379}" type="slidenum">
              <a:rPr lang="en-US" smtClean="0"/>
              <a:t>8</a:t>
            </a:fld>
            <a:endParaRPr lang="en-US" dirty="0"/>
          </a:p>
        </p:txBody>
      </p:sp>
    </p:spTree>
    <p:extLst>
      <p:ext uri="{BB962C8B-B14F-4D97-AF65-F5344CB8AC3E}">
        <p14:creationId xmlns:p14="http://schemas.microsoft.com/office/powerpoint/2010/main" val="20220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9694"/>
            <a:ext cx="9144000" cy="782176"/>
          </a:xfrm>
        </p:spPr>
        <p:txBody>
          <a:bodyPr/>
          <a:lstStyle/>
          <a:p>
            <a:r>
              <a:rPr lang="en-US" dirty="0" smtClean="0"/>
              <a:t/>
            </a:r>
            <a:br>
              <a:rPr lang="en-US" dirty="0" smtClean="0"/>
            </a:br>
            <a:r>
              <a:rPr lang="en-US" dirty="0" smtClean="0"/>
              <a:t>Lesson 2—Medicare Enrollment </a:t>
            </a:r>
            <a:br>
              <a:rPr lang="en-US" dirty="0" smtClean="0"/>
            </a:br>
            <a:r>
              <a:rPr lang="en-US" dirty="0" smtClean="0"/>
              <a:t>Based on ESRD</a:t>
            </a:r>
            <a:br>
              <a:rPr lang="en-US" dirty="0" smtClean="0"/>
            </a:br>
            <a:endParaRPr lang="en-US" dirty="0"/>
          </a:p>
        </p:txBody>
      </p:sp>
      <p:sp>
        <p:nvSpPr>
          <p:cNvPr id="3" name="Content Placeholder 2"/>
          <p:cNvSpPr>
            <a:spLocks noGrp="1"/>
          </p:cNvSpPr>
          <p:nvPr>
            <p:ph idx="1"/>
          </p:nvPr>
        </p:nvSpPr>
        <p:spPr/>
        <p:txBody>
          <a:bodyPr/>
          <a:lstStyle/>
          <a:p>
            <a:pPr marL="287338" indent="-287338"/>
            <a:r>
              <a:rPr lang="en-US" dirty="0" smtClean="0"/>
              <a:t>Enrolling in Medicare</a:t>
            </a:r>
          </a:p>
          <a:p>
            <a:pPr marL="287338" indent="-287338"/>
            <a:r>
              <a:rPr lang="en-US" dirty="0" smtClean="0"/>
              <a:t>Medicare and Group Health Plan Coverage</a:t>
            </a:r>
          </a:p>
          <a:p>
            <a:pPr marL="287338" indent="-287338"/>
            <a:r>
              <a:rPr lang="en-US" dirty="0" smtClean="0"/>
              <a:t>Enrollment considerations</a:t>
            </a:r>
          </a:p>
          <a:p>
            <a:pPr marL="287338" indent="-287338"/>
            <a:r>
              <a:rPr lang="en-US" dirty="0" smtClean="0"/>
              <a:t>Rules for ESRD coverage</a:t>
            </a:r>
          </a:p>
          <a:p>
            <a:pPr marL="515938" lvl="1" indent="-217488"/>
            <a:r>
              <a:rPr lang="en-US" dirty="0" smtClean="0"/>
              <a:t>When it starts, continues, resumes, and ends</a:t>
            </a:r>
          </a:p>
          <a:p>
            <a:endParaRPr lang="en-US" dirty="0"/>
          </a:p>
        </p:txBody>
      </p:sp>
      <p:sp>
        <p:nvSpPr>
          <p:cNvPr id="4" name="Date Placeholder 3"/>
          <p:cNvSpPr>
            <a:spLocks noGrp="1"/>
          </p:cNvSpPr>
          <p:nvPr>
            <p:ph type="dt" sz="half" idx="2"/>
          </p:nvPr>
        </p:nvSpPr>
        <p:spPr/>
        <p:txBody>
          <a:bodyPr/>
          <a:lstStyle/>
          <a:p>
            <a:r>
              <a:rPr lang="en-US" dirty="0" smtClean="0"/>
              <a:t>May 2017</a:t>
            </a:r>
            <a:endParaRPr lang="en-US" dirty="0"/>
          </a:p>
        </p:txBody>
      </p:sp>
      <p:sp>
        <p:nvSpPr>
          <p:cNvPr id="6" name="Footer Placeholder 5"/>
          <p:cNvSpPr>
            <a:spLocks noGrp="1"/>
          </p:cNvSpPr>
          <p:nvPr>
            <p:ph type="ftr" sz="quarter" idx="11"/>
          </p:nvPr>
        </p:nvSpPr>
        <p:spPr/>
        <p:txBody>
          <a:bodyPr/>
          <a:lstStyle/>
          <a:p>
            <a:r>
              <a:rPr lang="en-US" dirty="0" smtClean="0"/>
              <a:t>Medicare for People with ESRD</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9</a:t>
            </a:fld>
            <a:endParaRPr lang="en-US" dirty="0"/>
          </a:p>
        </p:txBody>
      </p:sp>
    </p:spTree>
    <p:extLst>
      <p:ext uri="{BB962C8B-B14F-4D97-AF65-F5344CB8AC3E}">
        <p14:creationId xmlns:p14="http://schemas.microsoft.com/office/powerpoint/2010/main" val="795643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5687438E-5A0B-49A1-93AD-3CCD7DF03B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11104</TotalTime>
  <Words>9757</Words>
  <Application>Microsoft Office PowerPoint</Application>
  <PresentationFormat>On-screen Show (4:3)</PresentationFormat>
  <Paragraphs>769</Paragraphs>
  <Slides>47</Slides>
  <Notes>47</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47</vt:i4>
      </vt:variant>
    </vt:vector>
  </HeadingPairs>
  <TitlesOfParts>
    <vt:vector size="58" baseType="lpstr">
      <vt:lpstr>Arial</vt:lpstr>
      <vt:lpstr>Calibri</vt:lpstr>
      <vt:lpstr>Calibri </vt:lpstr>
      <vt:lpstr>Times New Roman</vt:lpstr>
      <vt:lpstr>Wingdings</vt:lpstr>
      <vt:lpstr>1_Custom Design</vt:lpstr>
      <vt:lpstr>2_Custom Design</vt:lpstr>
      <vt:lpstr>Custom Design</vt:lpstr>
      <vt:lpstr>3_Custom Design</vt:lpstr>
      <vt:lpstr>4_Custom Design</vt:lpstr>
      <vt:lpstr>5_Custom Design</vt:lpstr>
      <vt:lpstr> </vt:lpstr>
      <vt:lpstr> Contents</vt:lpstr>
      <vt:lpstr> Session Objectives </vt:lpstr>
      <vt:lpstr>Lesson 1—Definition of ESRD and Medicare Eligibility</vt:lpstr>
      <vt:lpstr>ESRD Basics</vt:lpstr>
      <vt:lpstr>Eligibility for Medicare Part A (Hospital Insurance) Based on ESRD</vt:lpstr>
      <vt:lpstr>Medicare Part B (Medical Insurance) Eligibility</vt:lpstr>
      <vt:lpstr>Check Your Knowledge–Question 1</vt:lpstr>
      <vt:lpstr> Lesson 2—Medicare Enrollment  Based on ESRD </vt:lpstr>
      <vt:lpstr>Enrolling in Medicare Part B</vt:lpstr>
      <vt:lpstr>Delaying Medicare Part B</vt:lpstr>
      <vt:lpstr>How to Enroll in Part A and Part B</vt:lpstr>
      <vt:lpstr>Medicare and Group Health Plan (GHP) Coverage (30-Month Coordination Period)</vt:lpstr>
      <vt:lpstr> Enrollment Considerations— 30-Month Coordination Period </vt:lpstr>
      <vt:lpstr>Enrollment Considerations— Immunosuppressive Drugs</vt:lpstr>
      <vt:lpstr>When Medicare Coverage Starts Based on ESRD</vt:lpstr>
      <vt:lpstr>When Coverage for ESRD Ends,  Continues, or Resumes</vt:lpstr>
      <vt:lpstr>Check Your Knowledge—Question 2</vt:lpstr>
      <vt:lpstr>Check Your Knowledge—Question 3</vt:lpstr>
      <vt:lpstr>Lesson 3—What Medicare Covers</vt:lpstr>
      <vt:lpstr>What Medicare Covers for People With ESRD</vt:lpstr>
      <vt:lpstr>Covered Dialysis Services</vt:lpstr>
      <vt:lpstr>Home Dialysis</vt:lpstr>
      <vt:lpstr>Home Dialysis Training and Equipment</vt:lpstr>
      <vt:lpstr> Home Dialysis Services  NOT Covered Under Part B</vt:lpstr>
      <vt:lpstr>Ambulance Transportation for Dialysis</vt:lpstr>
      <vt:lpstr>Part A Transplant Patient Coverage </vt:lpstr>
      <vt:lpstr>Medicare Part B Transplant Patient Coverage</vt:lpstr>
      <vt:lpstr>Check Your Knowledge—Question 4</vt:lpstr>
      <vt:lpstr> Lesson 4—Coverage Options for  People With ESRD  -</vt:lpstr>
      <vt:lpstr>ESRD and Medigap Policies </vt:lpstr>
      <vt:lpstr>ESRD and Medicare Advantage (MA) Plans</vt:lpstr>
      <vt:lpstr>ESRD and Medicare Advantage (MA) Plans (continued)</vt:lpstr>
      <vt:lpstr>Special Needs Plans (SNPs)</vt:lpstr>
      <vt:lpstr>ESRD and Medicare  Prescription Drug Coverage</vt:lpstr>
      <vt:lpstr>Medicare and the  Health Insurance Marketplace</vt:lpstr>
      <vt:lpstr>ESRD and State High-Risk Pools</vt:lpstr>
      <vt:lpstr>Check Your Knowledge—Question 5</vt:lpstr>
      <vt:lpstr> Lesson 5—Additional  Sources of Information </vt:lpstr>
      <vt:lpstr>Dialysis Facility Compare – Star Ratings</vt:lpstr>
      <vt:lpstr>ESRD Networks</vt:lpstr>
      <vt:lpstr>Fistula First</vt:lpstr>
      <vt:lpstr>Key Points to Remember</vt:lpstr>
      <vt:lpstr>ESRD Resource Guide</vt:lpstr>
      <vt:lpstr>ESRD Resource Guide (continued)</vt:lpstr>
      <vt:lpstr>Acronyms</vt:lpstr>
      <vt:lpstr>This Training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Lare</dc:creator>
  <cp:lastModifiedBy>Susan Razik</cp:lastModifiedBy>
  <cp:revision>288</cp:revision>
  <cp:lastPrinted>2017-04-17T14:42:36Z</cp:lastPrinted>
  <dcterms:created xsi:type="dcterms:W3CDTF">2015-11-05T17:26:50Z</dcterms:created>
  <dcterms:modified xsi:type="dcterms:W3CDTF">2017-04-24T17:45:08Z</dcterms:modified>
</cp:coreProperties>
</file>