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5.xml" ContentType="application/vnd.openxmlformats-officedocument.presentationml.tags+xml"/>
  <Override PartName="/ppt/notesSlides/notesSlide16.xml" ContentType="application/vnd.openxmlformats-officedocument.presentationml.notesSlide+xml"/>
  <Override PartName="/ppt/tags/tag6.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7.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8.xml" ContentType="application/vnd.openxmlformats-officedocument.presentationml.tags+xml"/>
  <Override PartName="/ppt/notesSlides/notesSlide28.xml" ContentType="application/vnd.openxmlformats-officedocument.presentationml.notesSlide+xml"/>
  <Override PartName="/ppt/tags/tag9.xml" ContentType="application/vnd.openxmlformats-officedocument.presentationml.tags+xml"/>
  <Override PartName="/ppt/notesSlides/notesSlide29.xml" ContentType="application/vnd.openxmlformats-officedocument.presentationml.notesSlide+xml"/>
  <Override PartName="/ppt/tags/tag10.xml" ContentType="application/vnd.openxmlformats-officedocument.presentationml.tags+xml"/>
  <Override PartName="/ppt/notesSlides/notesSlide30.xml" ContentType="application/vnd.openxmlformats-officedocument.presentationml.notesSlide+xml"/>
  <Override PartName="/ppt/tags/tag11.xml" ContentType="application/vnd.openxmlformats-officedocument.presentationml.tags+xml"/>
  <Override PartName="/ppt/notesSlides/notesSlide31.xml" ContentType="application/vnd.openxmlformats-officedocument.presentationml.notesSlide+xml"/>
  <Override PartName="/ppt/tags/tag12.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13.xml" ContentType="application/vnd.openxmlformats-officedocument.presentationml.tags+xml"/>
  <Override PartName="/ppt/notesSlides/notesSlide34.xml" ContentType="application/vnd.openxmlformats-officedocument.presentationml.notesSlide+xml"/>
  <Override PartName="/ppt/tags/tag14.xml" ContentType="application/vnd.openxmlformats-officedocument.presentationml.tags+xml"/>
  <Override PartName="/ppt/notesSlides/notesSlide35.xml" ContentType="application/vnd.openxmlformats-officedocument.presentationml.notesSlide+xml"/>
  <Override PartName="/ppt/tags/tag15.xml" ContentType="application/vnd.openxmlformats-officedocument.presentationml.tags+xml"/>
  <Override PartName="/ppt/notesSlides/notesSlide36.xml" ContentType="application/vnd.openxmlformats-officedocument.presentationml.notesSlide+xml"/>
  <Override PartName="/ppt/tags/tag16.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17.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18.xml" ContentType="application/vnd.openxmlformats-officedocument.presentationml.tags+xml"/>
  <Override PartName="/ppt/notesSlides/notesSlide41.xml" ContentType="application/vnd.openxmlformats-officedocument.presentationml.notesSlide+xml"/>
  <Override PartName="/ppt/tags/tag19.xml" ContentType="application/vnd.openxmlformats-officedocument.presentationml.tags+xml"/>
  <Override PartName="/ppt/notesSlides/notesSlide42.xml" ContentType="application/vnd.openxmlformats-officedocument.presentationml.notesSlide+xml"/>
  <Override PartName="/ppt/tags/tag20.xml" ContentType="application/vnd.openxmlformats-officedocument.presentationml.tags+xml"/>
  <Override PartName="/ppt/notesSlides/notesSlide43.xml" ContentType="application/vnd.openxmlformats-officedocument.presentationml.notesSlide+xml"/>
  <Override PartName="/ppt/tags/tag21.xml" ContentType="application/vnd.openxmlformats-officedocument.presentationml.tags+xml"/>
  <Override PartName="/ppt/notesSlides/notesSlide44.xml" ContentType="application/vnd.openxmlformats-officedocument.presentationml.notesSlide+xml"/>
  <Override PartName="/ppt/tags/tag22.xml" ContentType="application/vnd.openxmlformats-officedocument.presentationml.tags+xml"/>
  <Override PartName="/ppt/notesSlides/notesSlide45.xml" ContentType="application/vnd.openxmlformats-officedocument.presentationml.notesSlide+xml"/>
  <Override PartName="/ppt/tags/tag23.xml" ContentType="application/vnd.openxmlformats-officedocument.presentationml.tags+xml"/>
  <Override PartName="/ppt/notesSlides/notesSlide46.xml" ContentType="application/vnd.openxmlformats-officedocument.presentationml.notesSlide+xml"/>
  <Override PartName="/ppt/tags/tag24.xml" ContentType="application/vnd.openxmlformats-officedocument.presentationml.tags+xml"/>
  <Override PartName="/ppt/notesSlides/notesSlide47.xml" ContentType="application/vnd.openxmlformats-officedocument.presentationml.notesSlide+xml"/>
  <Override PartName="/ppt/tags/tag25.xml" ContentType="application/vnd.openxmlformats-officedocument.presentationml.tags+xml"/>
  <Override PartName="/ppt/notesSlides/notesSlide48.xml" ContentType="application/vnd.openxmlformats-officedocument.presentationml.notesSlide+xml"/>
  <Override PartName="/ppt/tags/tag26.xml" ContentType="application/vnd.openxmlformats-officedocument.presentationml.tags+xml"/>
  <Override PartName="/ppt/notesSlides/notesSlide49.xml" ContentType="application/vnd.openxmlformats-officedocument.presentationml.notesSlide+xml"/>
  <Override PartName="/ppt/tags/tag27.xml" ContentType="application/vnd.openxmlformats-officedocument.presentationml.tags+xml"/>
  <Override PartName="/ppt/notesSlides/notesSlide50.xml" ContentType="application/vnd.openxmlformats-officedocument.presentationml.notesSlide+xml"/>
  <Override PartName="/ppt/tags/tag28.xml" ContentType="application/vnd.openxmlformats-officedocument.presentationml.tags+xml"/>
  <Override PartName="/ppt/notesSlides/notesSlide51.xml" ContentType="application/vnd.openxmlformats-officedocument.presentationml.notesSlide+xml"/>
  <Override PartName="/ppt/tags/tag29.xml" ContentType="application/vnd.openxmlformats-officedocument.presentationml.tags+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tags/tag30.xml" ContentType="application/vnd.openxmlformats-officedocument.presentationml.tags+xml"/>
  <Override PartName="/ppt/notesSlides/notesSlide54.xml" ContentType="application/vnd.openxmlformats-officedocument.presentationml.notesSlide+xml"/>
  <Override PartName="/ppt/tags/tag31.xml" ContentType="application/vnd.openxmlformats-officedocument.presentationml.tags+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3" r:id="rId2"/>
    <p:sldMasterId id="2147483660" r:id="rId3"/>
  </p:sldMasterIdLst>
  <p:notesMasterIdLst>
    <p:notesMasterId r:id="rId68"/>
  </p:notesMasterIdLst>
  <p:handoutMasterIdLst>
    <p:handoutMasterId r:id="rId69"/>
  </p:handoutMasterIdLst>
  <p:sldIdLst>
    <p:sldId id="364" r:id="rId4"/>
    <p:sldId id="375" r:id="rId5"/>
    <p:sldId id="304" r:id="rId6"/>
    <p:sldId id="305" r:id="rId7"/>
    <p:sldId id="378" r:id="rId8"/>
    <p:sldId id="307" r:id="rId9"/>
    <p:sldId id="309" r:id="rId10"/>
    <p:sldId id="310" r:id="rId11"/>
    <p:sldId id="311" r:id="rId12"/>
    <p:sldId id="373" r:id="rId13"/>
    <p:sldId id="374"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6" r:id="rId27"/>
    <p:sldId id="327" r:id="rId28"/>
    <p:sldId id="328" r:id="rId29"/>
    <p:sldId id="329" r:id="rId30"/>
    <p:sldId id="330" r:id="rId31"/>
    <p:sldId id="331" r:id="rId32"/>
    <p:sldId id="332" r:id="rId33"/>
    <p:sldId id="333" r:id="rId34"/>
    <p:sldId id="334" r:id="rId35"/>
    <p:sldId id="335" r:id="rId36"/>
    <p:sldId id="336" r:id="rId37"/>
    <p:sldId id="337" r:id="rId38"/>
    <p:sldId id="338" r:id="rId39"/>
    <p:sldId id="339" r:id="rId40"/>
    <p:sldId id="363" r:id="rId41"/>
    <p:sldId id="341" r:id="rId42"/>
    <p:sldId id="379" r:id="rId43"/>
    <p:sldId id="342" r:id="rId44"/>
    <p:sldId id="343" r:id="rId45"/>
    <p:sldId id="344" r:id="rId46"/>
    <p:sldId id="345" r:id="rId47"/>
    <p:sldId id="346" r:id="rId48"/>
    <p:sldId id="347" r:id="rId49"/>
    <p:sldId id="348" r:id="rId50"/>
    <p:sldId id="349" r:id="rId51"/>
    <p:sldId id="350" r:id="rId52"/>
    <p:sldId id="351" r:id="rId53"/>
    <p:sldId id="353" r:id="rId54"/>
    <p:sldId id="354" r:id="rId55"/>
    <p:sldId id="355" r:id="rId56"/>
    <p:sldId id="356" r:id="rId57"/>
    <p:sldId id="357" r:id="rId58"/>
    <p:sldId id="366" r:id="rId59"/>
    <p:sldId id="358" r:id="rId60"/>
    <p:sldId id="359" r:id="rId61"/>
    <p:sldId id="381" r:id="rId62"/>
    <p:sldId id="380" r:id="rId63"/>
    <p:sldId id="361" r:id="rId64"/>
    <p:sldId id="382" r:id="rId65"/>
    <p:sldId id="376" r:id="rId66"/>
    <p:sldId id="365" r:id="rId67"/>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slie Long" initials="LL" lastIdx="7" clrIdx="0">
    <p:extLst>
      <p:ext uri="{19B8F6BF-5375-455C-9EA6-DF929625EA0E}">
        <p15:presenceInfo xmlns:p15="http://schemas.microsoft.com/office/powerpoint/2012/main" userId="S-1-5-21-4095628063-3556742122-3606576086-120535" providerId="AD"/>
      </p:ext>
    </p:extLst>
  </p:cmAuthor>
  <p:cmAuthor id="2" name="Susan Razik" initials="SR" lastIdx="6" clrIdx="1">
    <p:extLst>
      <p:ext uri="{19B8F6BF-5375-455C-9EA6-DF929625EA0E}">
        <p15:presenceInfo xmlns:p15="http://schemas.microsoft.com/office/powerpoint/2012/main" userId="S-1-5-21-4095628063-3556742122-3606576086-10170" providerId="AD"/>
      </p:ext>
    </p:extLst>
  </p:cmAuthor>
  <p:cmAuthor id="3" name="Erin Gordon" initials="EG" lastIdx="13" clrIdx="2">
    <p:extLst>
      <p:ext uri="{19B8F6BF-5375-455C-9EA6-DF929625EA0E}">
        <p15:presenceInfo xmlns:p15="http://schemas.microsoft.com/office/powerpoint/2012/main" userId="S-1-5-21-4095628063-3556742122-3606576086-10842" providerId="AD"/>
      </p:ext>
    </p:extLst>
  </p:cmAuthor>
  <p:cmAuthor id="4" name="Amy Miner" initials="AM" lastIdx="9" clrIdx="3">
    <p:extLst>
      <p:ext uri="{19B8F6BF-5375-455C-9EA6-DF929625EA0E}">
        <p15:presenceInfo xmlns:p15="http://schemas.microsoft.com/office/powerpoint/2012/main" userId="S-1-5-21-4095628063-3556742122-3606576086-8437" providerId="AD"/>
      </p:ext>
    </p:extLst>
  </p:cmAuthor>
  <p:cmAuthor id="5" name="David Santana" initials="DS" lastIdx="1" clrIdx="4">
    <p:extLst>
      <p:ext uri="{19B8F6BF-5375-455C-9EA6-DF929625EA0E}">
        <p15:presenceInfo xmlns:p15="http://schemas.microsoft.com/office/powerpoint/2012/main" userId="S-1-5-21-4095628063-3556742122-3606576086-6751" providerId="AD"/>
      </p:ext>
    </p:extLst>
  </p:cmAuthor>
  <p:cmAuthor id="6" name="Marc Wernick" initials="MW" lastIdx="7" clrIdx="5">
    <p:extLst>
      <p:ext uri="{19B8F6BF-5375-455C-9EA6-DF929625EA0E}">
        <p15:presenceInfo xmlns:p15="http://schemas.microsoft.com/office/powerpoint/2012/main" userId="S-1-5-21-4095628063-3556742122-3606576086-1610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5D86AB"/>
    <a:srgbClr val="5B9BD5"/>
    <a:srgbClr val="5BB7DF"/>
    <a:srgbClr val="E9EDF4"/>
    <a:srgbClr val="FFD0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9" autoAdjust="0"/>
    <p:restoredTop sz="85732" autoAdjust="0"/>
  </p:normalViewPr>
  <p:slideViewPr>
    <p:cSldViewPr snapToGrid="0">
      <p:cViewPr>
        <p:scale>
          <a:sx n="40" d="100"/>
          <a:sy n="40" d="100"/>
        </p:scale>
        <p:origin x="1291" y="125"/>
      </p:cViewPr>
      <p:guideLst>
        <p:guide orient="horz" pos="2160"/>
        <p:guide pos="2880"/>
      </p:guideLst>
    </p:cSldViewPr>
  </p:slideViewPr>
  <p:outlineViewPr>
    <p:cViewPr>
      <p:scale>
        <a:sx n="33" d="100"/>
        <a:sy n="33" d="100"/>
      </p:scale>
      <p:origin x="0" y="-27756"/>
    </p:cViewPr>
  </p:outlineViewPr>
  <p:notesTextViewPr>
    <p:cViewPr>
      <p:scale>
        <a:sx n="1" d="1"/>
        <a:sy n="1" d="1"/>
      </p:scale>
      <p:origin x="0" y="0"/>
    </p:cViewPr>
  </p:notesTextViewPr>
  <p:sorterViewPr>
    <p:cViewPr>
      <p:scale>
        <a:sx n="100" d="100"/>
        <a:sy n="100" d="100"/>
      </p:scale>
      <p:origin x="0" y="-4698"/>
    </p:cViewPr>
  </p:sorterViewPr>
  <p:notesViewPr>
    <p:cSldViewPr snapToGrid="0">
      <p:cViewPr>
        <p:scale>
          <a:sx n="90" d="100"/>
          <a:sy n="90" d="100"/>
        </p:scale>
        <p:origin x="1162" y="-11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notesMaster" Target="notesMasters/notesMaster1.xml"/><Relationship Id="rId7" Type="http://schemas.openxmlformats.org/officeDocument/2006/relationships/slide" Target="slides/slide4.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54" tIns="46678" rIns="93354" bIns="46678" rtlCol="0"/>
          <a:lstStyle>
            <a:lvl1pPr algn="l">
              <a:defRPr sz="1200"/>
            </a:lvl1pPr>
          </a:lstStyle>
          <a:p>
            <a:endParaRPr lang="en-US" dirty="0"/>
          </a:p>
        </p:txBody>
      </p:sp>
      <p:sp>
        <p:nvSpPr>
          <p:cNvPr id="3" name="Date Placeholder 2"/>
          <p:cNvSpPr>
            <a:spLocks noGrp="1"/>
          </p:cNvSpPr>
          <p:nvPr>
            <p:ph type="dt" sz="quarter" idx="1"/>
          </p:nvPr>
        </p:nvSpPr>
        <p:spPr>
          <a:xfrm>
            <a:off x="3979930" y="0"/>
            <a:ext cx="3044719" cy="467231"/>
          </a:xfrm>
          <a:prstGeom prst="rect">
            <a:avLst/>
          </a:prstGeom>
        </p:spPr>
        <p:txBody>
          <a:bodyPr vert="horz" lIns="93354" tIns="46678" rIns="93354" bIns="46678" rtlCol="0"/>
          <a:lstStyle>
            <a:lvl1pPr algn="r">
              <a:defRPr sz="1200"/>
            </a:lvl1pPr>
          </a:lstStyle>
          <a:p>
            <a:fld id="{6CB3B8AA-DB9F-49AD-8175-0ABD6BDCAAFD}" type="datetimeFigureOut">
              <a:rPr lang="en-US" smtClean="0"/>
              <a:t>07/21/2017</a:t>
            </a:fld>
            <a:endParaRPr lang="es-US" dirty="0"/>
          </a:p>
        </p:txBody>
      </p:sp>
      <p:sp>
        <p:nvSpPr>
          <p:cNvPr id="4" name="Footer Placeholder 3"/>
          <p:cNvSpPr>
            <a:spLocks noGrp="1"/>
          </p:cNvSpPr>
          <p:nvPr>
            <p:ph type="ftr" sz="quarter" idx="2"/>
          </p:nvPr>
        </p:nvSpPr>
        <p:spPr>
          <a:xfrm>
            <a:off x="0" y="8845046"/>
            <a:ext cx="3044719" cy="467230"/>
          </a:xfrm>
          <a:prstGeom prst="rect">
            <a:avLst/>
          </a:prstGeom>
        </p:spPr>
        <p:txBody>
          <a:bodyPr vert="horz" lIns="93354" tIns="46678" rIns="93354" bIns="4667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9930" y="8845046"/>
            <a:ext cx="3044719" cy="467230"/>
          </a:xfrm>
          <a:prstGeom prst="rect">
            <a:avLst/>
          </a:prstGeom>
        </p:spPr>
        <p:txBody>
          <a:bodyPr vert="horz" lIns="93354" tIns="46678" rIns="93354" bIns="46678" rtlCol="0" anchor="b"/>
          <a:lstStyle>
            <a:lvl1pPr algn="r">
              <a:defRPr sz="1200"/>
            </a:lvl1pPr>
          </a:lstStyle>
          <a:p>
            <a:fld id="{3F987F01-E8FB-448C-A346-682DF619068A}" type="slidenum">
              <a:rPr lang="en-US" smtClean="0"/>
              <a:t>‹#›</a:t>
            </a:fld>
            <a:endParaRPr lang="es-US" dirty="0"/>
          </a:p>
        </p:txBody>
      </p:sp>
    </p:spTree>
    <p:extLst>
      <p:ext uri="{BB962C8B-B14F-4D97-AF65-F5344CB8AC3E}">
        <p14:creationId xmlns:p14="http://schemas.microsoft.com/office/powerpoint/2010/main" val="9976438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7231"/>
          </a:xfrm>
          <a:prstGeom prst="rect">
            <a:avLst/>
          </a:prstGeom>
        </p:spPr>
        <p:txBody>
          <a:bodyPr vert="horz" lIns="93354" tIns="46678" rIns="93354" bIns="46678" rtlCol="0"/>
          <a:lstStyle>
            <a:lvl1pPr algn="l">
              <a:defRPr sz="1200"/>
            </a:lvl1pPr>
          </a:lstStyle>
          <a:p>
            <a:endParaRPr lang="en-US" dirty="0"/>
          </a:p>
        </p:txBody>
      </p:sp>
      <p:sp>
        <p:nvSpPr>
          <p:cNvPr id="3" name="Date Placeholder 2"/>
          <p:cNvSpPr>
            <a:spLocks noGrp="1"/>
          </p:cNvSpPr>
          <p:nvPr>
            <p:ph type="dt" idx="1"/>
          </p:nvPr>
        </p:nvSpPr>
        <p:spPr>
          <a:xfrm>
            <a:off x="3979930" y="0"/>
            <a:ext cx="3044719" cy="467231"/>
          </a:xfrm>
          <a:prstGeom prst="rect">
            <a:avLst/>
          </a:prstGeom>
        </p:spPr>
        <p:txBody>
          <a:bodyPr vert="horz" lIns="93354" tIns="46678" rIns="93354" bIns="46678" rtlCol="0"/>
          <a:lstStyle>
            <a:lvl1pPr algn="r">
              <a:defRPr sz="1200"/>
            </a:lvl1pPr>
          </a:lstStyle>
          <a:p>
            <a:fld id="{2B2ED565-0183-4B60-96D5-7D28A8F27B60}" type="datetimeFigureOut">
              <a:rPr lang="en-US" smtClean="0"/>
              <a:t>07/21/2017</a:t>
            </a:fld>
            <a:endParaRPr lang="es-US" dirty="0"/>
          </a:p>
        </p:txBody>
      </p:sp>
      <p:sp>
        <p:nvSpPr>
          <p:cNvPr id="4" name="Slide Image Placeholder 3"/>
          <p:cNvSpPr>
            <a:spLocks noGrp="1" noRot="1" noChangeAspect="1"/>
          </p:cNvSpPr>
          <p:nvPr>
            <p:ph type="sldImg" idx="2"/>
          </p:nvPr>
        </p:nvSpPr>
        <p:spPr>
          <a:xfrm>
            <a:off x="1417638" y="1163638"/>
            <a:ext cx="4191000" cy="3143250"/>
          </a:xfrm>
          <a:prstGeom prst="rect">
            <a:avLst/>
          </a:prstGeom>
          <a:noFill/>
          <a:ln w="12700">
            <a:solidFill>
              <a:prstClr val="black"/>
            </a:solidFill>
          </a:ln>
        </p:spPr>
        <p:txBody>
          <a:bodyPr vert="horz" lIns="93354" tIns="46678" rIns="93354" bIns="46678" rtlCol="0" anchor="ctr"/>
          <a:lstStyle/>
          <a:p>
            <a:endParaRPr lang="en-US" dirty="0"/>
          </a:p>
        </p:txBody>
      </p:sp>
      <p:sp>
        <p:nvSpPr>
          <p:cNvPr id="5" name="Notes Placeholder 4"/>
          <p:cNvSpPr>
            <a:spLocks noGrp="1"/>
          </p:cNvSpPr>
          <p:nvPr>
            <p:ph type="body" sz="quarter" idx="3"/>
          </p:nvPr>
        </p:nvSpPr>
        <p:spPr>
          <a:xfrm>
            <a:off x="702628" y="4481532"/>
            <a:ext cx="5621020" cy="3666709"/>
          </a:xfrm>
          <a:prstGeom prst="rect">
            <a:avLst/>
          </a:prstGeom>
        </p:spPr>
        <p:txBody>
          <a:bodyPr vert="horz" lIns="93354" tIns="46678" rIns="93354" bIns="466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6"/>
            <a:ext cx="3044719" cy="467230"/>
          </a:xfrm>
          <a:prstGeom prst="rect">
            <a:avLst/>
          </a:prstGeom>
        </p:spPr>
        <p:txBody>
          <a:bodyPr vert="horz" lIns="93354" tIns="46678" rIns="93354" bIns="466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6"/>
            <a:ext cx="3044719" cy="467230"/>
          </a:xfrm>
          <a:prstGeom prst="rect">
            <a:avLst/>
          </a:prstGeom>
        </p:spPr>
        <p:txBody>
          <a:bodyPr vert="horz" lIns="93354" tIns="46678" rIns="93354" bIns="46678" rtlCol="0" anchor="b"/>
          <a:lstStyle>
            <a:lvl1pPr algn="r">
              <a:defRPr sz="1200"/>
            </a:lvl1pPr>
          </a:lstStyle>
          <a:p>
            <a:fld id="{0B77B103-16DD-4E5B-B7FE-8CB91BD629A9}" type="slidenum">
              <a:rPr lang="en-US" smtClean="0"/>
              <a:t>‹#›</a:t>
            </a:fld>
            <a:endParaRPr lang="es-US" dirty="0"/>
          </a:p>
        </p:txBody>
      </p:sp>
    </p:spTree>
    <p:extLst>
      <p:ext uri="{BB962C8B-B14F-4D97-AF65-F5344CB8AC3E}">
        <p14:creationId xmlns:p14="http://schemas.microsoft.com/office/powerpoint/2010/main" val="192808556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press@cms.hhs.gov"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medicare.gov/sign-up-change-plans/medicare-health-plans/medicare-advantage-plans/esrd-and-medicare-advantage-plans.html"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medicare.gov/find-a-plan/questions/home.aspx"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cms.gov/Medicare/Eligibility-and-Enrollment/MedicarePresDrugEligEnrol/Downloads/October-11627-combined.pdf"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medicare.gov/find-a-plan/staticpages/rating/planrating-help.aspx"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medicare.gov/Pubs/pdf/02110-Medicare-Medigap.guide.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www.medicare.gov/sign-up-change-plans/medicare-health-plans/medicare-savings-accounts/medical-savings-account-plans.html"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www.shiptacenter.org/" TargetMode="External"/><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www.cms.gov/medicare/demonstration-projects/demoprojectsevalrpts/index.html"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ww.medicaid.gov/about-us/contact-us/contact-state-page.html"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medicare.gov/claims-and-appeals/medicare-rights/everyone/rights-for-everyone.html"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www.cms.gov/Medicare/Appeals-and-Grievances/MMCAG/"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s://www.cms.gov/Medicare/Health-Plans/ManagedCareMarketing/Downloads/2017MedicareMarketingGuidelines2.pdf"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3" Type="http://schemas.openxmlformats.org/officeDocument/2006/relationships/hyperlink" Target="http://www.cms.gov/Regulations-and-Guidance/Guidance/Manuals/Downloads/mc86c04.pdf" TargetMode="External"/><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61.xml"/><Relationship Id="rId1" Type="http://schemas.openxmlformats.org/officeDocument/2006/relationships/notesMaster" Target="../notesMasters/notesMaster1.xml"/><Relationship Id="rId4" Type="http://schemas.openxmlformats.org/officeDocument/2006/relationships/image" Target="../media/image9.png"/></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slide" Target="../slides/slide64.xml"/><Relationship Id="rId1" Type="http://schemas.openxmlformats.org/officeDocument/2006/relationships/notesMaster" Target="../notesMasters/notesMaster1.xml"/><Relationship Id="rId4" Type="http://schemas.openxmlformats.org/officeDocument/2006/relationships/hyperlink" Target="mailto:training@cms.hhs.gov"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medicare.gov/find-a-plan/questions/home.asp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medicare.gov/sign-up-change-plans/medicare-health-plans/medicare-advantage-plans/esrd-and-medicare-advantage-plans.htm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descr="Centers for Medicare and Medicaid Services National Training Program Module 7 Medicare Preventive Services" title="Cover Page"/>
          <p:cNvSpPr>
            <a:spLocks noGrp="1" noRot="1" noChangeAspect="1"/>
          </p:cNvSpPr>
          <p:nvPr>
            <p:ph type="sldImg"/>
          </p:nvPr>
        </p:nvSpPr>
        <p:spPr>
          <a:xfrm>
            <a:off x="1417638" y="815975"/>
            <a:ext cx="4191000" cy="3143250"/>
          </a:xfrm>
        </p:spPr>
      </p:sp>
      <p:sp>
        <p:nvSpPr>
          <p:cNvPr id="3" name="Notes Placeholder 2"/>
          <p:cNvSpPr>
            <a:spLocks noGrp="1"/>
          </p:cNvSpPr>
          <p:nvPr>
            <p:ph type="body" idx="1"/>
          </p:nvPr>
        </p:nvSpPr>
        <p:spPr/>
        <p:txBody>
          <a:bodyPr/>
          <a:lstStyle/>
          <a:p>
            <a:pPr>
              <a:spcBef>
                <a:spcPts val="601"/>
              </a:spcBef>
              <a:defRPr/>
            </a:pPr>
            <a:r>
              <a:rPr lang="es-US" dirty="0" smtClean="0"/>
              <a:t>El Módulo 11, "Medicare Advantage y otros planes de salud de Medicare", explica las opciones del plan de salud de Medicare a diferencia de Medicare Original. Este módulo de capacitación fue desarrollado y aprobado por los Centros de Servicios de Medicare y Medicaid (CMS), la agencia federal que administra Medicare, Medicaid, el Programa de Seguro Médico para Niños (CHIP) y el Mercado de Seguros Médicos facilitado federalmente. </a:t>
            </a:r>
          </a:p>
          <a:p>
            <a:pPr>
              <a:spcBef>
                <a:spcPts val="601"/>
              </a:spcBef>
              <a:defRPr/>
            </a:pPr>
            <a:r>
              <a:rPr lang="es-US" dirty="0" smtClean="0"/>
              <a:t>La información en este módulo era correcta a julio de 2017. Para ver una versión actualizada, visite </a:t>
            </a:r>
            <a:r>
              <a:rPr lang="es-US" u="sng" dirty="0" smtClean="0">
                <a:hlinkClick r:id="rId3"/>
              </a:rPr>
              <a:t>CMS.gov/Outreach-and-Education/Training/CMSNationalTrainingProgram/index.html</a:t>
            </a:r>
            <a:r>
              <a:rPr lang="es-US" dirty="0" smtClean="0"/>
              <a:t>.</a:t>
            </a:r>
          </a:p>
          <a:p>
            <a:pPr marL="0" lvl="2" defTabSz="932313">
              <a:spcBef>
                <a:spcPts val="601"/>
              </a:spcBef>
              <a:defRPr/>
            </a:pPr>
            <a:r>
              <a:rPr lang="es-US" dirty="0" smtClean="0"/>
              <a:t>El Programa de Capacitación Nacional de CMS ofrece esto como un recurso de información para nuestros socios. El presente no es un documento legal ni tiene fines de prensa. La prensa puede comunicarse con la Oficina de prensa de los CMS a </a:t>
            </a:r>
            <a:r>
              <a:rPr lang="es-US" u="sng" dirty="0">
                <a:hlinkClick r:id="rId4"/>
              </a:rPr>
              <a:t>press@cms.hhs.gov</a:t>
            </a:r>
            <a:r>
              <a:rPr lang="es-US" dirty="0" smtClean="0"/>
              <a:t>. Las pautas legales oficiales del programa de Medicare están descritas en las leyes, regulaciones y disposiciones correspondientes.</a:t>
            </a:r>
          </a:p>
          <a:p>
            <a:pPr>
              <a:spcBef>
                <a:spcPts val="601"/>
              </a:spcBef>
              <a:defRPr/>
            </a:pPr>
            <a:endParaRPr lang="es-US" dirty="0">
              <a:latin typeface="Calibri" panose="020F0502020204030204" pitchFamily="34" charset="0"/>
            </a:endParaRPr>
          </a:p>
          <a:p>
            <a:pPr>
              <a:spcBef>
                <a:spcPts val="601"/>
              </a:spcBef>
            </a:pPr>
            <a:endParaRPr lang="es-US" dirty="0"/>
          </a:p>
          <a:p>
            <a:pPr>
              <a:spcBef>
                <a:spcPts val="601"/>
              </a:spcBef>
            </a:pPr>
            <a:endParaRPr lang="es-US" dirty="0"/>
          </a:p>
          <a:p>
            <a:pPr>
              <a:spcBef>
                <a:spcPts val="601"/>
              </a:spcBef>
            </a:pPr>
            <a:endParaRPr lang="es-US" dirty="0" smtClean="0"/>
          </a:p>
        </p:txBody>
      </p:sp>
    </p:spTree>
    <p:extLst>
      <p:ext uri="{BB962C8B-B14F-4D97-AF65-F5344CB8AC3E}">
        <p14:creationId xmlns:p14="http://schemas.microsoft.com/office/powerpoint/2010/main" val="3265602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4775" y="1144588"/>
            <a:ext cx="4124325" cy="3092450"/>
          </a:xfrm>
        </p:spPr>
      </p:sp>
      <p:sp>
        <p:nvSpPr>
          <p:cNvPr id="3" name="Notes Placeholder 2"/>
          <p:cNvSpPr>
            <a:spLocks noGrp="1"/>
          </p:cNvSpPr>
          <p:nvPr>
            <p:ph type="body" idx="1"/>
          </p:nvPr>
        </p:nvSpPr>
        <p:spPr>
          <a:xfrm>
            <a:off x="672411" y="4354572"/>
            <a:ext cx="5453997" cy="3879541"/>
          </a:xfrm>
        </p:spPr>
        <p:txBody>
          <a:bodyPr/>
          <a:lstStyle/>
          <a:p>
            <a:pPr defTabSz="899006">
              <a:spcBef>
                <a:spcPts val="601"/>
              </a:spcBef>
              <a:defRPr/>
            </a:pPr>
            <a:r>
              <a:rPr lang="es-US" dirty="0">
                <a:solidFill>
                  <a:prstClr val="black"/>
                </a:solidFill>
              </a:rPr>
              <a:t>Puede inscribirse en un plan Medicare Advantage (MA) durante el período de inscripción inicial, que es un período de 7 meses que comienza 3 meses inmediatamente antes [del primer día en que tiene derecho a recibir Medicare Parte A (Seguro de Hospital) y Medicare Parte B (Seguro Médico)] del mes en que cumple 65 años; incluye el mes en que cumple 65; y finaliza 3 meses después de cumplirlos. </a:t>
            </a:r>
          </a:p>
          <a:p>
            <a:pPr indent="-286293" defTabSz="899006">
              <a:spcBef>
                <a:spcPts val="601"/>
              </a:spcBef>
              <a:defRPr/>
            </a:pPr>
            <a:r>
              <a:rPr lang="es-US" b="1" dirty="0" smtClean="0">
                <a:solidFill>
                  <a:prstClr val="black"/>
                </a:solidFill>
              </a:rPr>
              <a:t>Importante: </a:t>
            </a:r>
            <a:r>
              <a:rPr lang="es-US" dirty="0" smtClean="0">
                <a:solidFill>
                  <a:prstClr val="black"/>
                </a:solidFill>
              </a:rPr>
              <a:t>Si demora en inscribirse para Medicare Parte B (por ejemplo, debido a una cobertura grupal activa de un empleador), es posible que su tiempo para inscribirse en un Plan MA sea más restringido. </a:t>
            </a:r>
            <a:r>
              <a:rPr lang="es-US" dirty="0" smtClean="0"/>
              <a:t>Su posibilidad de inscribirse dura 2 meses completos después del mes en que termina su cobertura grupal del empleador. </a:t>
            </a:r>
            <a:r>
              <a:rPr lang="es-US" dirty="0" smtClean="0">
                <a:solidFill>
                  <a:prstClr val="black"/>
                </a:solidFill>
              </a:rPr>
              <a:t>Para más información, consulte el Manual de Salud Administrada de Medicare, Capítulo 2, en </a:t>
            </a:r>
            <a:r>
              <a:rPr lang="es-US" b="0" u="none" dirty="0" smtClean="0">
                <a:hlinkClick r:id="rId3"/>
              </a:rPr>
              <a:t>CMS.gov/Medicare/Eligibility-and-Enrollment/MedicareMangCareEligEnrol/Downloads/CY_2017_MA_Enrollment_and_Disenrollment_Guidance_8-25-2016.pdf</a:t>
            </a:r>
            <a:r>
              <a:rPr lang="es-US" b="0" u="none" dirty="0" smtClean="0"/>
              <a:t> y visite </a:t>
            </a:r>
            <a:r>
              <a:rPr lang="es-US" u="sng" dirty="0">
                <a:hlinkClick r:id="rId4"/>
              </a:rPr>
              <a:t>Medicare.gov/sign-up-change-plans/medicare-health-plans/medicare-advantage-plans/esrd-and-medicare-advantage-plans.html</a:t>
            </a:r>
            <a:r>
              <a:rPr lang="es-US" b="0" u="none" dirty="0" smtClean="0"/>
              <a:t>.</a:t>
            </a:r>
          </a:p>
          <a:p>
            <a:pPr indent="-286293" defTabSz="899006">
              <a:spcBef>
                <a:spcPts val="601"/>
              </a:spcBef>
              <a:defRPr/>
            </a:pPr>
            <a:r>
              <a:rPr lang="es-US" kern="1200" dirty="0" smtClean="0">
                <a:solidFill>
                  <a:schemeClr val="tx1"/>
                </a:solidFill>
                <a:latin typeface="+mn-lt"/>
              </a:rPr>
              <a:t>Si usted obtiene Medicare por una discapacidad, puede inscribirse durante el período de 7 meses que comienza 3 meses antes del 25.º</a:t>
            </a:r>
            <a:r>
              <a:rPr lang="es-US" dirty="0" smtClean="0"/>
              <a:t> </a:t>
            </a:r>
            <a:r>
              <a:rPr lang="es-US" kern="1200" dirty="0" smtClean="0">
                <a:solidFill>
                  <a:schemeClr val="tx1"/>
                </a:solidFill>
                <a:latin typeface="+mn-lt"/>
              </a:rPr>
              <a:t>mes de obtener los beneficios por discapacidad del Seguro Social o del Retiro Ferroviario, y finaliza 3 meses después del 25.º</a:t>
            </a:r>
            <a:r>
              <a:rPr lang="es-US" dirty="0" smtClean="0"/>
              <a:t> </a:t>
            </a:r>
            <a:r>
              <a:rPr lang="es-US" kern="1200" dirty="0" smtClean="0">
                <a:solidFill>
                  <a:schemeClr val="tx1"/>
                </a:solidFill>
                <a:latin typeface="+mn-lt"/>
              </a:rPr>
              <a:t>mes de los beneficios por discapacidad.</a:t>
            </a:r>
            <a:endParaRPr lang="es-US" u="none" dirty="0"/>
          </a:p>
        </p:txBody>
      </p:sp>
    </p:spTree>
    <p:extLst>
      <p:ext uri="{BB962C8B-B14F-4D97-AF65-F5344CB8AC3E}">
        <p14:creationId xmlns:p14="http://schemas.microsoft.com/office/powerpoint/2010/main" val="326779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4775" y="1144588"/>
            <a:ext cx="4124325" cy="3092450"/>
          </a:xfrm>
        </p:spPr>
      </p:sp>
      <p:sp>
        <p:nvSpPr>
          <p:cNvPr id="3" name="Notes Placeholder 2"/>
          <p:cNvSpPr>
            <a:spLocks noGrp="1"/>
          </p:cNvSpPr>
          <p:nvPr>
            <p:ph type="body" idx="1"/>
          </p:nvPr>
        </p:nvSpPr>
        <p:spPr>
          <a:xfrm>
            <a:off x="664441" y="4354572"/>
            <a:ext cx="5529373" cy="3879541"/>
          </a:xfrm>
        </p:spPr>
        <p:txBody>
          <a:bodyPr/>
          <a:lstStyle/>
          <a:p>
            <a:pPr defTabSz="899006">
              <a:spcBef>
                <a:spcPts val="601"/>
              </a:spcBef>
              <a:defRPr/>
            </a:pPr>
            <a:r>
              <a:rPr lang="es-US" dirty="0">
                <a:solidFill>
                  <a:prstClr val="black"/>
                </a:solidFill>
              </a:rPr>
              <a:t>También se puede inscribir o cambiar de plan Medicare Advantage (MA) durante el Período de Inscripción Abierta de Medicare (OEP), o “inscripción abierta”. </a:t>
            </a:r>
          </a:p>
          <a:p>
            <a:pPr defTabSz="899006" fontAlgn="base">
              <a:spcBef>
                <a:spcPts val="601"/>
              </a:spcBef>
              <a:defRPr/>
            </a:pPr>
            <a:r>
              <a:rPr lang="es-US" dirty="0" smtClean="0">
                <a:solidFill>
                  <a:prstClr val="black"/>
                </a:solidFill>
              </a:rPr>
              <a:t>El período de inscripción abierta se extiende desde el 15 de octubre hasta el 7 de diciembre de cada año y cualquier persona con Medicare se puede inscribir, cambiar o abandonar el Plan MA durante este tiempo. Su cobertura comenzará el 1 de enero, siempre que usted haya solicitado el plan antes del 7 de diciembre.</a:t>
            </a:r>
          </a:p>
          <a:p>
            <a:pPr defTabSz="899006" fontAlgn="base">
              <a:spcBef>
                <a:spcPts val="601"/>
              </a:spcBef>
              <a:defRPr/>
            </a:pPr>
            <a:r>
              <a:rPr lang="es-US" dirty="0" smtClean="0">
                <a:solidFill>
                  <a:prstClr val="black"/>
                </a:solidFill>
              </a:rPr>
              <a:t>Solo se puede inscribir en un plan MA por vez, y la inscripción en un plan suele durar un año calendario.</a:t>
            </a:r>
          </a:p>
          <a:p>
            <a:pPr defTabSz="899006">
              <a:spcBef>
                <a:spcPts val="601"/>
              </a:spcBef>
              <a:defRPr/>
            </a:pPr>
            <a:r>
              <a:rPr lang="es-US" dirty="0" smtClean="0">
                <a:solidFill>
                  <a:prstClr val="black"/>
                </a:solidFill>
              </a:rPr>
              <a:t>*Los planes deben estar permitiendo</a:t>
            </a:r>
            <a:r>
              <a:rPr lang="es-US" dirty="0" smtClean="0"/>
              <a:t> </a:t>
            </a:r>
            <a:r>
              <a:rPr lang="es-US" dirty="0" smtClean="0">
                <a:solidFill>
                  <a:prstClr val="black"/>
                </a:solidFill>
              </a:rPr>
              <a:t>la inscripción de nuevos miembros. Es posible que los planes tengan prohibido aceptar nuevos miembros si existe un límite de capacidad aprobado de los Centros de Servicios de Medicare y Medicaid (CMS) o si existe una sanción de inscripción del CMS vigente. </a:t>
            </a:r>
            <a:endParaRPr lang="es-US" dirty="0"/>
          </a:p>
        </p:txBody>
      </p:sp>
    </p:spTree>
    <p:extLst>
      <p:ext uri="{BB962C8B-B14F-4D97-AF65-F5344CB8AC3E}">
        <p14:creationId xmlns:p14="http://schemas.microsoft.com/office/powerpoint/2010/main" val="1236115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20049" y="4379442"/>
            <a:ext cx="6293098" cy="4795439"/>
          </a:xfrm>
        </p:spPr>
        <p:txBody>
          <a:bodyPr>
            <a:normAutofit fontScale="92500"/>
          </a:bodyPr>
          <a:lstStyle/>
          <a:p>
            <a:pPr marL="0" lvl="1">
              <a:spcBef>
                <a:spcPts val="601"/>
              </a:spcBef>
              <a:defRPr/>
            </a:pPr>
            <a:r>
              <a:rPr lang="es-US" dirty="0" smtClean="0">
                <a:solidFill>
                  <a:prstClr val="black"/>
                </a:solidFill>
              </a:rPr>
              <a:t>Usted puede inscribirse o cambiar de planes fuera del período de inscripción abierta si alguna de las siguientes circunstancias especiales que otorgan un Período Especial de Inscripción (SEP) se aplica a su caso:</a:t>
            </a:r>
          </a:p>
          <a:p>
            <a:pPr marL="186463" lvl="1" indent="-186463">
              <a:spcBef>
                <a:spcPts val="601"/>
              </a:spcBef>
              <a:buFont typeface="Wingdings" pitchFamily="2" charset="2"/>
              <a:buChar char="§"/>
              <a:defRPr/>
            </a:pPr>
            <a:r>
              <a:rPr lang="es-US" dirty="0" smtClean="0">
                <a:solidFill>
                  <a:prstClr val="black"/>
                </a:solidFill>
              </a:rPr>
              <a:t>Si se traslada a un sitio distinto del área de servicio del plan.</a:t>
            </a:r>
          </a:p>
          <a:p>
            <a:pPr marL="186463" lvl="1" indent="-186463">
              <a:spcBef>
                <a:spcPts val="601"/>
              </a:spcBef>
              <a:buFont typeface="Wingdings" pitchFamily="2" charset="2"/>
              <a:buChar char="§"/>
              <a:defRPr/>
            </a:pPr>
            <a:r>
              <a:rPr lang="es-US" dirty="0" smtClean="0">
                <a:solidFill>
                  <a:prstClr val="black"/>
                </a:solidFill>
              </a:rPr>
              <a:t>Si tiene Medicaid y Medicare.</a:t>
            </a:r>
          </a:p>
          <a:p>
            <a:pPr marL="186463" lvl="1" indent="-186463">
              <a:spcBef>
                <a:spcPts val="601"/>
              </a:spcBef>
              <a:buFont typeface="Wingdings" pitchFamily="2" charset="2"/>
              <a:buChar char="§"/>
              <a:defRPr/>
            </a:pPr>
            <a:r>
              <a:rPr lang="es-US" dirty="0" smtClean="0">
                <a:solidFill>
                  <a:prstClr val="black"/>
                </a:solidFill>
              </a:rPr>
              <a:t>Si está inscrito en un plan que decide abandonar el programa de Medicare o reducir su área de servicio.</a:t>
            </a:r>
          </a:p>
          <a:p>
            <a:pPr marL="186463" lvl="1" indent="-186463">
              <a:spcBef>
                <a:spcPts val="601"/>
              </a:spcBef>
              <a:buFont typeface="Wingdings" pitchFamily="2" charset="2"/>
              <a:buChar char="§"/>
              <a:defRPr/>
            </a:pPr>
            <a:r>
              <a:rPr lang="es-US" dirty="0" smtClean="0">
                <a:solidFill>
                  <a:prstClr val="black"/>
                </a:solidFill>
              </a:rPr>
              <a:t>Si deja o pierde la cobertura del empleador o del sindicato.</a:t>
            </a:r>
          </a:p>
          <a:p>
            <a:pPr marL="186463" lvl="1" indent="-186463">
              <a:spcBef>
                <a:spcPts val="601"/>
              </a:spcBef>
              <a:buFont typeface="Wingdings" pitchFamily="2" charset="2"/>
              <a:buChar char="§"/>
              <a:defRPr/>
            </a:pPr>
            <a:r>
              <a:rPr lang="es-US" dirty="0" smtClean="0">
                <a:solidFill>
                  <a:prstClr val="black"/>
                </a:solidFill>
              </a:rPr>
              <a:t>Si ingresa, permanece o egresa de un centro de cuidado a largo plazo (como un asilo de ancianos). Su posibilidad de inscribirse, cambiar o dejar la cobertura dura el tiempo durante el que viva en una institución y durante 2 meses completos después del mes en que se va de la institución.</a:t>
            </a:r>
          </a:p>
          <a:p>
            <a:pPr marL="186463" lvl="1" indent="-186463">
              <a:spcBef>
                <a:spcPts val="601"/>
              </a:spcBef>
              <a:buFont typeface="Wingdings" pitchFamily="2" charset="2"/>
              <a:buChar char="§"/>
              <a:defRPr/>
            </a:pPr>
            <a:r>
              <a:rPr lang="es-US" dirty="0" smtClean="0">
                <a:solidFill>
                  <a:prstClr val="black"/>
                </a:solidFill>
              </a:rPr>
              <a:t>Usted cuenta con un SEP permanente, lo que significa que puede inscribirse o cambiar de plan en cualquier momento, si califica para ayuda adicional (un programa que ayuda a las personas con ingresos y recursos limitados).</a:t>
            </a:r>
          </a:p>
          <a:p>
            <a:pPr marL="186463" lvl="1" indent="-186463">
              <a:spcBef>
                <a:spcPts val="601"/>
              </a:spcBef>
              <a:buFont typeface="Wingdings" pitchFamily="2" charset="2"/>
              <a:buChar char="§"/>
              <a:defRPr/>
            </a:pPr>
            <a:r>
              <a:rPr lang="es-US" dirty="0" smtClean="0">
                <a:solidFill>
                  <a:prstClr val="black"/>
                </a:solidFill>
              </a:rPr>
              <a:t>Si pierde su estado de ayuda adicional.</a:t>
            </a:r>
          </a:p>
          <a:p>
            <a:pPr marL="186463" lvl="1" indent="-186463" defTabSz="466154">
              <a:spcBef>
                <a:spcPts val="601"/>
              </a:spcBef>
              <a:buFont typeface="Wingdings" pitchFamily="2" charset="2"/>
              <a:buChar char="§"/>
              <a:defRPr/>
            </a:pPr>
            <a:r>
              <a:rPr lang="es-US" dirty="0" smtClean="0">
                <a:solidFill>
                  <a:prstClr val="black"/>
                </a:solidFill>
              </a:rPr>
              <a:t>Si recibe notificación retroactiva de derecho a Medicare.</a:t>
            </a:r>
          </a:p>
          <a:p>
            <a:pPr marL="186463" lvl="1" indent="-186463" defTabSz="466154">
              <a:spcBef>
                <a:spcPts val="601"/>
              </a:spcBef>
              <a:buFont typeface="Wingdings" pitchFamily="2" charset="2"/>
              <a:buChar char="§"/>
              <a:defRPr/>
            </a:pPr>
            <a:r>
              <a:rPr lang="es-US" dirty="0" smtClean="0">
                <a:solidFill>
                  <a:prstClr val="black"/>
                </a:solidFill>
              </a:rPr>
              <a:t>Otras circunstancias excepcionales.</a:t>
            </a:r>
          </a:p>
          <a:p>
            <a:pPr marL="0" lvl="1" defTabSz="9325">
              <a:spcBef>
                <a:spcPts val="601"/>
              </a:spcBef>
              <a:defRPr/>
            </a:pPr>
            <a:r>
              <a:rPr lang="es-US" b="1" dirty="0" smtClean="0">
                <a:solidFill>
                  <a:prstClr val="black"/>
                </a:solidFill>
              </a:rPr>
              <a:t>AVISO:</a:t>
            </a:r>
            <a:r>
              <a:rPr lang="es-US" dirty="0" smtClean="0">
                <a:solidFill>
                  <a:prstClr val="black"/>
                </a:solidFill>
              </a:rPr>
              <a:t> En el caso de gozar de derechos retroactivos, existen normas especiales que permiten la inscripción en un plan Medicare Advantage o Medicare Original y una póliza Medigap. Encontrará más información sobre las circunstancias que permiten una excepción en el Capítulo 2 del </a:t>
            </a:r>
            <a:r>
              <a:rPr lang="es-US" dirty="0" smtClean="0">
                <a:solidFill>
                  <a:prstClr val="black"/>
                </a:solidFill>
                <a:latin typeface="+mn-lt"/>
              </a:rPr>
              <a:t>“</a:t>
            </a:r>
            <a:r>
              <a:rPr lang="es-US" i="0" dirty="0" smtClean="0">
                <a:solidFill>
                  <a:prstClr val="black"/>
                </a:solidFill>
                <a:latin typeface="+mn-lt"/>
              </a:rPr>
              <a:t>Manual de Cuidados Administrados de Medicare</a:t>
            </a:r>
            <a:r>
              <a:rPr lang="es-US" dirty="0" smtClean="0">
                <a:solidFill>
                  <a:prstClr val="black"/>
                </a:solidFill>
                <a:latin typeface="+mn-lt"/>
              </a:rPr>
              <a:t>”,</a:t>
            </a:r>
            <a:r>
              <a:rPr lang="es-US" dirty="0" smtClean="0">
                <a:solidFill>
                  <a:prstClr val="black"/>
                </a:solidFill>
              </a:rPr>
              <a:t> Sección 30.4, en</a:t>
            </a:r>
            <a:r>
              <a:rPr lang="es-US" dirty="0" smtClean="0"/>
              <a:t> </a:t>
            </a:r>
            <a:r>
              <a:rPr lang="es-US" u="sng" dirty="0">
                <a:hlinkClick r:id="rId3"/>
              </a:rPr>
              <a:t>CMS.gov/Medicare/Eligibility-and-Enrollment/MedicareMangCareEligEnrol/Downloads/CY_2017_MA_Enrollment_and_Disenrollment_Guidance_8-25-2016.pdf</a:t>
            </a:r>
            <a:r>
              <a:rPr lang="es-US" u="sng" dirty="0"/>
              <a:t>.</a:t>
            </a:r>
            <a:endParaRPr lang="es-US" dirty="0"/>
          </a:p>
        </p:txBody>
      </p:sp>
    </p:spTree>
    <p:extLst>
      <p:ext uri="{BB962C8B-B14F-4D97-AF65-F5344CB8AC3E}">
        <p14:creationId xmlns:p14="http://schemas.microsoft.com/office/powerpoint/2010/main" val="1950106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336040" y="4427149"/>
            <a:ext cx="6407656" cy="4579806"/>
          </a:xfrm>
        </p:spPr>
        <p:txBody>
          <a:bodyPr>
            <a:normAutofit fontScale="92500" lnSpcReduction="20000"/>
          </a:bodyPr>
          <a:lstStyle/>
          <a:p>
            <a:pPr defTabSz="916087">
              <a:lnSpc>
                <a:spcPct val="110000"/>
              </a:lnSpc>
              <a:spcBef>
                <a:spcPts val="601"/>
              </a:spcBef>
              <a:defRPr/>
            </a:pPr>
            <a:r>
              <a:rPr lang="es-US" dirty="0">
                <a:solidFill>
                  <a:prstClr val="black"/>
                </a:solidFill>
              </a:rPr>
              <a:t>Medicare usa la información de las encuestas de satisfacción, los planes y los proveedores de servicios de salud para otorgar calificaciones generales de estrellas a los planes. Los planes se califican con 1 a 5 estrellas. Una calificación de 5 estrellas es considerada excelente. </a:t>
            </a:r>
          </a:p>
          <a:p>
            <a:pPr marL="186463" indent="-186463" defTabSz="916087">
              <a:lnSpc>
                <a:spcPct val="110000"/>
              </a:lnSpc>
              <a:spcBef>
                <a:spcPts val="601"/>
              </a:spcBef>
              <a:buFont typeface="Wingdings" panose="05000000000000000000" pitchFamily="2" charset="2"/>
              <a:buChar char="§"/>
              <a:defRPr/>
            </a:pPr>
            <a:r>
              <a:rPr lang="es-US" dirty="0">
                <a:solidFill>
                  <a:prstClr val="black"/>
                </a:solidFill>
              </a:rPr>
              <a:t>Usted puede usar el Período Especial de Inscripción (SEP) de 5 estrellas para inscribirse en un único plan Medicare Advantage (MA) de 5 estrellas, en un plan MA con Recetas Médicas (MA-PD) de 5 estrellas, en un Plan Medicare para Recetas Médicas (PDP) de 5 estrellas o en un Plan de Costo de 5 estrellas, siempre que cumpla los requisitos de inscripción del plan (por ejemplo, vivir dentro del área de servicios). Si actualmente está inscrito en un plan con una calificación general de 5 estrellas, puede usar este SEP para cambiar a otro plan con la misma calificación. </a:t>
            </a:r>
          </a:p>
          <a:p>
            <a:pPr marL="186463" indent="-186463" defTabSz="916087">
              <a:lnSpc>
                <a:spcPct val="110000"/>
              </a:lnSpc>
              <a:spcBef>
                <a:spcPts val="601"/>
              </a:spcBef>
              <a:buFont typeface="Wingdings" panose="05000000000000000000" pitchFamily="2" charset="2"/>
              <a:buChar char="§"/>
              <a:defRPr/>
            </a:pPr>
            <a:r>
              <a:rPr lang="es-US" dirty="0">
                <a:solidFill>
                  <a:prstClr val="black"/>
                </a:solidFill>
              </a:rPr>
              <a:t>Los Centros de Servicios de Medicare y Medicaid (CMS) también crearon un SEP coordinador para los planes de recetas médicas. Este SEP les permite a las personas que se inscriben en ciertos tipos de planes de 5 estrellas sin cobertura de medicamentos elegir un plan con cobertura, si esa combinación está permitida por las normas de CMS. </a:t>
            </a:r>
          </a:p>
          <a:p>
            <a:pPr marL="186463" indent="-186463" defTabSz="916087">
              <a:lnSpc>
                <a:spcPct val="110000"/>
              </a:lnSpc>
              <a:spcBef>
                <a:spcPts val="601"/>
              </a:spcBef>
              <a:buFont typeface="Wingdings" panose="05000000000000000000" pitchFamily="2" charset="2"/>
              <a:buChar char="§"/>
              <a:defRPr/>
            </a:pPr>
            <a:r>
              <a:rPr lang="es-US" dirty="0">
                <a:solidFill>
                  <a:prstClr val="black"/>
                </a:solidFill>
              </a:rPr>
              <a:t>Puede usar el SEP de 5 estrellas una sola vez entre el 8 de diciembre de 2016 y el 30 de noviembre de 2017. Una vez inscrito en un plan de 5 estrellas, su SEP para ese año finaliza y se le permitirá realizar otros cambios durante los períodos de inscripción abierta. Su inscripción comienza el primer día del mes siguiente al mes en que su plan recibe su solicitud de inscripción. </a:t>
            </a:r>
          </a:p>
          <a:p>
            <a:pPr defTabSz="916087">
              <a:lnSpc>
                <a:spcPct val="110000"/>
              </a:lnSpc>
              <a:spcBef>
                <a:spcPts val="601"/>
              </a:spcBef>
              <a:defRPr/>
            </a:pPr>
            <a:r>
              <a:rPr lang="es-US" dirty="0">
                <a:solidFill>
                  <a:prstClr val="black"/>
                </a:solidFill>
              </a:rPr>
              <a:t>Los planes obtienen su calificación de estrellas en el mes de octubre de cada año. Aunque el CMS asigna las calificaciones de estrellas a los planes en octubre, los planes no publican su calificación de estrellas hasta el 1 de enero. Para conocer la información sobre la calificación de estrellas, visite el Buscador de Planes de Medicare en </a:t>
            </a:r>
            <a:r>
              <a:rPr lang="es-US" u="sng" dirty="0">
                <a:hlinkClick r:id="rId3"/>
              </a:rPr>
              <a:t>Medicare.gov/find-a-plan/questions/home.aspx</a:t>
            </a:r>
            <a:r>
              <a:rPr lang="es-US" dirty="0" smtClean="0">
                <a:solidFill>
                  <a:prstClr val="black"/>
                </a:solidFill>
              </a:rPr>
              <a:t>. Busque la Calificación General de Estrellas para identificar planes de 5 estrellas a los que usted se puede trasladar durante este SEP. El folleto </a:t>
            </a:r>
            <a:r>
              <a:rPr lang="es-US" dirty="0">
                <a:solidFill>
                  <a:prstClr val="black"/>
                </a:solidFill>
                <a:latin typeface="+mn-lt"/>
              </a:rPr>
              <a:t>"Medicare y usted"</a:t>
            </a:r>
            <a:r>
              <a:rPr lang="es-US" dirty="0" smtClean="0"/>
              <a:t> </a:t>
            </a:r>
            <a:r>
              <a:rPr lang="es-US" dirty="0">
                <a:solidFill>
                  <a:prstClr val="black"/>
                </a:solidFill>
              </a:rPr>
              <a:t>no cuenta con todas las calificaciones actualizadas para este SEP.</a:t>
            </a:r>
          </a:p>
          <a:p>
            <a:pPr defTabSz="916087">
              <a:lnSpc>
                <a:spcPct val="110000"/>
              </a:lnSpc>
              <a:spcBef>
                <a:spcPts val="601"/>
              </a:spcBef>
              <a:defRPr/>
            </a:pPr>
            <a:r>
              <a:rPr lang="es-US" b="1" dirty="0">
                <a:solidFill>
                  <a:prstClr val="black"/>
                </a:solidFill>
              </a:rPr>
              <a:t>AVISO: </a:t>
            </a:r>
            <a:r>
              <a:rPr lang="es-US" dirty="0">
                <a:solidFill>
                  <a:prstClr val="black"/>
                </a:solidFill>
              </a:rPr>
              <a:t>Puede perder su cobertura de recetas médicas si usa este SEP para trasladarse de un plan con cobertura de medicamentos recetados a uno que no tiene. Deberá esperar hasta el siguiente período de inscripción abierta para obtener cobertura y es posible que deba pagar una multa. </a:t>
            </a:r>
            <a:endParaRPr lang="es-US" dirty="0"/>
          </a:p>
        </p:txBody>
      </p:sp>
    </p:spTree>
    <p:extLst>
      <p:ext uri="{BB962C8B-B14F-4D97-AF65-F5344CB8AC3E}">
        <p14:creationId xmlns:p14="http://schemas.microsoft.com/office/powerpoint/2010/main" val="766818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702470" y="4424054"/>
            <a:ext cx="5621338" cy="4582901"/>
          </a:xfrm>
          <a:prstGeom prst="rect">
            <a:avLst/>
          </a:prstGeom>
        </p:spPr>
        <p:txBody>
          <a:bodyPr>
            <a:normAutofit fontScale="92500" lnSpcReduction="20000"/>
          </a:bodyPr>
          <a:lstStyle/>
          <a:p>
            <a:pPr>
              <a:lnSpc>
                <a:spcPct val="120000"/>
              </a:lnSpc>
              <a:spcBef>
                <a:spcPts val="601"/>
              </a:spcBef>
            </a:pPr>
            <a:r>
              <a:rPr lang="es-US" dirty="0" smtClean="0">
                <a:solidFill>
                  <a:prstClr val="black"/>
                </a:solidFill>
              </a:rPr>
              <a:t>Un contrato que obtiene menos de 3 estrellas en su resumen de calificaciones de su Parte C o D durante un período mínimo de 3 años le da a sus afiliados una opción por única vez de </a:t>
            </a:r>
            <a:r>
              <a:rPr lang="es-US" dirty="0" smtClean="0"/>
              <a:t>trasladarse a otro plan Medicare para medicinas con 3 estrellas o más. Visite </a:t>
            </a:r>
            <a:r>
              <a:rPr lang="es-US" dirty="0" smtClean="0">
                <a:hlinkClick r:id="rId3"/>
              </a:rPr>
              <a:t>CMS.gov/Medicare/Eligibility-and-Enrollment/MedicarePresDrugEligEnrol/Downloads/October-11627-combined.pdf</a:t>
            </a:r>
            <a:r>
              <a:rPr lang="es-US" dirty="0" smtClean="0"/>
              <a:t> para obtener más información.</a:t>
            </a:r>
            <a:endParaRPr lang="es-US" dirty="0"/>
          </a:p>
          <a:p>
            <a:pPr>
              <a:lnSpc>
                <a:spcPct val="120000"/>
              </a:lnSpc>
              <a:spcBef>
                <a:spcPts val="601"/>
              </a:spcBef>
            </a:pPr>
            <a:r>
              <a:rPr lang="es-US" dirty="0" smtClean="0"/>
              <a:t>El resumen de calificaciones califica la calidad y el rendimiento del plan de medicamentos y muchos temas diferentes que caen en 4 categorías:</a:t>
            </a:r>
          </a:p>
          <a:p>
            <a:pPr marL="175040" indent="-175040">
              <a:lnSpc>
                <a:spcPct val="120000"/>
              </a:lnSpc>
              <a:spcBef>
                <a:spcPts val="601"/>
              </a:spcBef>
              <a:buFont typeface="+mj-lt"/>
              <a:buAutoNum type="arabicPeriod"/>
            </a:pPr>
            <a:r>
              <a:rPr lang="es-US" b="1" dirty="0" smtClean="0"/>
              <a:t>Servicio al cliente del plan de medicamentos</a:t>
            </a:r>
            <a:r>
              <a:rPr lang="es-US" dirty="0" smtClean="0"/>
              <a:t>: Incluye la evaluación de cómo maneja el plan las apelaciones de los miembros.</a:t>
            </a:r>
          </a:p>
          <a:p>
            <a:pPr marL="175040" indent="-175040">
              <a:lnSpc>
                <a:spcPct val="120000"/>
              </a:lnSpc>
              <a:spcBef>
                <a:spcPts val="601"/>
              </a:spcBef>
              <a:buFont typeface="+mj-lt"/>
              <a:buAutoNum type="arabicPeriod"/>
            </a:pPr>
            <a:r>
              <a:rPr lang="es-US" b="1" dirty="0"/>
              <a:t>Quejas de miembros y cambios en el desempeño del plan de medicamentos:</a:t>
            </a:r>
            <a:r>
              <a:rPr lang="es-US" dirty="0" smtClean="0"/>
              <a:t> Incluye la frecuencia con que Medicare se enfrenta a problemas con el plan y con qué frecuencia los miembros tuvieron problemas con el plan, y cuánto mejoró el rendimiento (si se produjo) del plan con el tiempo.</a:t>
            </a:r>
          </a:p>
          <a:p>
            <a:pPr marL="175040" indent="-175040">
              <a:lnSpc>
                <a:spcPct val="120000"/>
              </a:lnSpc>
              <a:spcBef>
                <a:spcPts val="601"/>
              </a:spcBef>
              <a:buFont typeface="+mj-lt"/>
              <a:buAutoNum type="arabicPeriod"/>
            </a:pPr>
            <a:r>
              <a:rPr lang="es-US" b="1" dirty="0"/>
              <a:t>Experiencia de los miembros con los servicios de medicamentos del plan</a:t>
            </a:r>
            <a:r>
              <a:rPr lang="es-US" dirty="0" smtClean="0"/>
              <a:t>: Incluye calificaciones de satisfacción con el plan por parte de los miembros.</a:t>
            </a:r>
          </a:p>
          <a:p>
            <a:pPr marL="175040" indent="-175040">
              <a:lnSpc>
                <a:spcPct val="120000"/>
              </a:lnSpc>
              <a:spcBef>
                <a:spcPts val="601"/>
              </a:spcBef>
              <a:buFont typeface="+mj-lt"/>
              <a:buAutoNum type="arabicPeriod"/>
            </a:pPr>
            <a:r>
              <a:rPr lang="es-US" b="1" dirty="0"/>
              <a:t>Seguridad de los medicamentos y precisión en el precio de los medicamentos</a:t>
            </a:r>
            <a:r>
              <a:rPr lang="es-US" dirty="0" smtClean="0"/>
              <a:t>: Incluye el grado de precisión de la información sobre precios del plan y la frecuencia con la que se recetan medicamentos a los miembros con ciertas condiciones médicas de manera considerada segura y clínicamente recomendada para su afección.</a:t>
            </a:r>
          </a:p>
          <a:p>
            <a:pPr>
              <a:lnSpc>
                <a:spcPct val="120000"/>
              </a:lnSpc>
              <a:spcBef>
                <a:spcPts val="601"/>
              </a:spcBef>
            </a:pPr>
            <a:r>
              <a:rPr lang="es-US" dirty="0" smtClean="0"/>
              <a:t>Esta información se toma de varias fuentes diferentes, como encuestas a miembros realizadas por Medicare, revisiones de facturación y otro tipo de información que el plan envía a Medicare como resultado de las actividades habituales de monitoreo de Medicare.</a:t>
            </a:r>
          </a:p>
          <a:p>
            <a:pPr>
              <a:lnSpc>
                <a:spcPct val="120000"/>
              </a:lnSpc>
              <a:spcBef>
                <a:spcPts val="601"/>
              </a:spcBef>
            </a:pPr>
            <a:r>
              <a:rPr lang="es-US" b="1" dirty="0"/>
              <a:t>Referencia: </a:t>
            </a:r>
            <a:r>
              <a:rPr lang="es-US" dirty="0" smtClean="0">
                <a:hlinkClick r:id="rId4"/>
              </a:rPr>
              <a:t>Medicare.gov/find-a-plan/staticpages/rating/planrating-help.aspx</a:t>
            </a:r>
            <a:endParaRPr lang="es-US" dirty="0" smtClean="0"/>
          </a:p>
          <a:p>
            <a:pPr>
              <a:lnSpc>
                <a:spcPct val="120000"/>
              </a:lnSpc>
              <a:spcBef>
                <a:spcPts val="601"/>
              </a:spcBef>
            </a:pPr>
            <a:endParaRPr lang="es-US" b="1" dirty="0"/>
          </a:p>
        </p:txBody>
      </p:sp>
    </p:spTree>
    <p:extLst>
      <p:ext uri="{BB962C8B-B14F-4D97-AF65-F5344CB8AC3E}">
        <p14:creationId xmlns:p14="http://schemas.microsoft.com/office/powerpoint/2010/main" val="2084833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6525" y="1136650"/>
            <a:ext cx="4191000" cy="3143250"/>
          </a:xfrm>
        </p:spPr>
      </p:sp>
      <p:sp>
        <p:nvSpPr>
          <p:cNvPr id="3" name="Notes Placeholder 2"/>
          <p:cNvSpPr>
            <a:spLocks noGrp="1"/>
          </p:cNvSpPr>
          <p:nvPr>
            <p:ph type="body" idx="1"/>
          </p:nvPr>
        </p:nvSpPr>
        <p:spPr>
          <a:xfrm>
            <a:off x="687353" y="4427148"/>
            <a:ext cx="6033432" cy="4121827"/>
          </a:xfrm>
        </p:spPr>
        <p:txBody>
          <a:bodyPr>
            <a:normAutofit fontScale="92500" lnSpcReduction="20000"/>
          </a:bodyPr>
          <a:lstStyle/>
          <a:p>
            <a:pPr defTabSz="930779">
              <a:spcBef>
                <a:spcPts val="601"/>
              </a:spcBef>
            </a:pPr>
            <a:r>
              <a:rPr lang="es-US" dirty="0" smtClean="0"/>
              <a:t>Si usted pertenece a un plan Medicare Advantage (MA) o a un plan Medicare Advantage con Recetas Médicas (MA-PD), puede cambiar a Medicare Original entre el 1 de enero y el 14 de febrero. </a:t>
            </a:r>
            <a:r>
              <a:rPr lang="es-US" dirty="0" smtClean="0">
                <a:solidFill>
                  <a:prstClr val="black"/>
                </a:solidFill>
              </a:rPr>
              <a:t>Si vuelve a Medicare Original durante este tiempo, la cobertura del plan entrará en vigencia el primer día del mes calendario siguiente a la fecha en que se realizó la elección o el cambio.</a:t>
            </a:r>
            <a:endParaRPr lang="es-US" dirty="0" smtClean="0"/>
          </a:p>
          <a:p>
            <a:pPr defTabSz="466154">
              <a:spcBef>
                <a:spcPts val="601"/>
              </a:spcBef>
            </a:pPr>
            <a:r>
              <a:rPr lang="es-US" dirty="0" smtClean="0"/>
              <a:t>Para desafiliarse de un plan MA y volver a Medicare Original durante este período, puede hacer lo siguiente </a:t>
            </a:r>
          </a:p>
          <a:p>
            <a:pPr marL="183207" lvl="1" indent="-186463" defTabSz="930779">
              <a:spcBef>
                <a:spcPts val="601"/>
              </a:spcBef>
              <a:buFont typeface="Wingdings" panose="05000000000000000000" pitchFamily="2" charset="2"/>
              <a:buChar char="§"/>
            </a:pPr>
            <a:r>
              <a:rPr lang="es-US" dirty="0" smtClean="0"/>
              <a:t>Pedir la solicitud directamente a la organización de MA.</a:t>
            </a:r>
          </a:p>
          <a:p>
            <a:pPr marL="183207" lvl="1" indent="-186463" defTabSz="930779">
              <a:spcBef>
                <a:spcPts val="601"/>
              </a:spcBef>
              <a:buFont typeface="Wingdings" panose="05000000000000000000" pitchFamily="2" charset="2"/>
              <a:buChar char="§"/>
            </a:pPr>
            <a:r>
              <a:rPr lang="es-US" dirty="0" smtClean="0"/>
              <a:t>Llamar al 1-800-MEDICARE (1-800-633-4227). TTY: 1‐877‐486‐2048. </a:t>
            </a:r>
          </a:p>
          <a:p>
            <a:pPr marL="183207" lvl="1" indent="-186463" defTabSz="930779">
              <a:spcBef>
                <a:spcPts val="601"/>
              </a:spcBef>
              <a:buFont typeface="Wingdings" panose="05000000000000000000" pitchFamily="2" charset="2"/>
              <a:buChar char="§"/>
            </a:pPr>
            <a:r>
              <a:rPr lang="es-US" dirty="0" smtClean="0">
                <a:solidFill>
                  <a:prstClr val="black"/>
                </a:solidFill>
              </a:rPr>
              <a:t>Si efectúa este cambio, también puede inscribirse en un plan Medicare para Recetas Médicas para añadir cobertura de medicamentos. La cobertura comenzará el primer día del mes después de que el plan reciba su formulario de inscripción. </a:t>
            </a:r>
          </a:p>
          <a:p>
            <a:pPr marL="0" lvl="1">
              <a:spcBef>
                <a:spcPts val="601"/>
              </a:spcBef>
            </a:pPr>
            <a:r>
              <a:rPr lang="es-US" dirty="0" smtClean="0">
                <a:solidFill>
                  <a:prstClr val="black"/>
                </a:solidFill>
              </a:rPr>
              <a:t>Si abandona un plan MA, podrá o no tener la posibilidad de comprar una póliza de Asegurador Suplementario de Medicare (Medigap). Dependerá de sus circunstancias individuales. Es posible que se apliquen ciertos derechos federales. Los estados pueden proveer protecciones adicionales. Puede comprar una póliza de Medigap cuando sea que un plan acceda a venderle una. Consulte la siguiente página para obtener más información. </a:t>
            </a:r>
          </a:p>
          <a:p>
            <a:pPr marL="0" lvl="1">
              <a:spcBef>
                <a:spcPts val="601"/>
              </a:spcBef>
            </a:pPr>
            <a:r>
              <a:rPr lang="es-US" dirty="0" smtClean="0">
                <a:solidFill>
                  <a:prstClr val="black"/>
                </a:solidFill>
              </a:rPr>
              <a:t>No se puede inscribir en otro plan MA durante este período. </a:t>
            </a:r>
            <a:r>
              <a:rPr lang="es-US" dirty="0" smtClean="0"/>
              <a:t>Es importante recordar que en cualquier momento en que se i</a:t>
            </a:r>
            <a:r>
              <a:rPr lang="es-US" dirty="0" smtClean="0">
                <a:solidFill>
                  <a:prstClr val="black"/>
                </a:solidFill>
              </a:rPr>
              <a:t>nscriba en un nuevo plan MA, MA-PD o en un Plan para Recetas Médicas de Medicare, automáticamente quedará desafectado de su plan anterior. Esto incluye los planes de la </a:t>
            </a:r>
            <a:r>
              <a:rPr lang="es-US" dirty="0" smtClean="0"/>
              <a:t>Organización para el Mantenimiento de la Salud</a:t>
            </a:r>
            <a:r>
              <a:rPr lang="es-US" dirty="0" smtClean="0">
                <a:solidFill>
                  <a:prstClr val="black"/>
                </a:solidFill>
              </a:rPr>
              <a:t> y de la </a:t>
            </a:r>
            <a:r>
              <a:rPr lang="es-US" dirty="0" smtClean="0"/>
              <a:t>Organización de Proveedores Preferidos</a:t>
            </a:r>
            <a:r>
              <a:rPr lang="es-US" dirty="0" smtClean="0">
                <a:solidFill>
                  <a:prstClr val="black"/>
                </a:solidFill>
              </a:rPr>
              <a:t> solo para MA. No obstante, existen excepciones limitadas para miembros de </a:t>
            </a:r>
            <a:r>
              <a:rPr lang="es-US" dirty="0" smtClean="0"/>
              <a:t>planes Privados de Pago por Servicio solo para MA</a:t>
            </a:r>
            <a:r>
              <a:rPr lang="es-US" dirty="0" smtClean="0">
                <a:solidFill>
                  <a:prstClr val="black"/>
                </a:solidFill>
              </a:rPr>
              <a:t>, de Costos y </a:t>
            </a:r>
            <a:r>
              <a:rPr lang="es-US" dirty="0" smtClean="0"/>
              <a:t>Medicare de Cuenta de Ahorros</a:t>
            </a:r>
            <a:r>
              <a:rPr lang="es-US" dirty="0" smtClean="0">
                <a:solidFill>
                  <a:prstClr val="black"/>
                </a:solidFill>
              </a:rPr>
              <a:t> Médicos. Una vez inscrito, la cobertura comienza el primer día del mes posterior al momento en que el plan recibe el formulario de inscripción. </a:t>
            </a:r>
            <a:endParaRPr lang="es-US" dirty="0"/>
          </a:p>
        </p:txBody>
      </p:sp>
    </p:spTree>
    <p:extLst>
      <p:ext uri="{BB962C8B-B14F-4D97-AF65-F5344CB8AC3E}">
        <p14:creationId xmlns:p14="http://schemas.microsoft.com/office/powerpoint/2010/main" val="4279235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72707" name="Rectangle 3"/>
          <p:cNvSpPr>
            <a:spLocks noGrp="1" noChangeArrowheads="1"/>
          </p:cNvSpPr>
          <p:nvPr>
            <p:ph type="body" idx="1"/>
          </p:nvPr>
        </p:nvSpPr>
        <p:spPr bwMode="auto">
          <a:xfrm>
            <a:off x="935563" y="4427148"/>
            <a:ext cx="5433908" cy="4264624"/>
          </a:xfrm>
        </p:spPr>
        <p:txBody>
          <a:bodyPr wrap="square" numCol="1" anchor="t" anchorCtr="0" compatLnSpc="1">
            <a:prstTxWarp prst="textNoShape">
              <a:avLst/>
            </a:prstTxWarp>
            <a:normAutofit/>
          </a:bodyPr>
          <a:lstStyle/>
          <a:p>
            <a:pPr>
              <a:spcBef>
                <a:spcPts val="601"/>
              </a:spcBef>
              <a:defRPr/>
            </a:pPr>
            <a:r>
              <a:rPr lang="es-US" dirty="0" smtClean="0"/>
              <a:t>Si se inscribe en el plan Medicare Advantage (MA) por primera vez, no está satisfecho con el plan y vuelve a Medicare Original dentro de los primeros 12 meses de la inscripción, tendrá derechos especiales para adquirir una póliza de Asegurador Suplementario de Medicare (Medigap) </a:t>
            </a:r>
            <a:endParaRPr lang="es-US" dirty="0"/>
          </a:p>
          <a:p>
            <a:pPr marL="186081" lvl="1" indent="-186081">
              <a:spcBef>
                <a:spcPts val="601"/>
              </a:spcBef>
              <a:buFont typeface="Wingdings" panose="05000000000000000000" pitchFamily="2" charset="2"/>
              <a:buChar char="§"/>
              <a:defRPr/>
            </a:pPr>
            <a:r>
              <a:rPr lang="es-US" dirty="0" smtClean="0"/>
              <a:t>Si se inscribió en un plan MA cuando resultó elegible por primera vez para Medicare a los 65</a:t>
            </a:r>
            <a:endParaRPr lang="es-US" dirty="0">
              <a:ea typeface="+mn-ea"/>
            </a:endParaRPr>
          </a:p>
          <a:p>
            <a:pPr marL="350079" lvl="2" indent="-176661">
              <a:spcBef>
                <a:spcPts val="601"/>
              </a:spcBef>
              <a:buFont typeface="Arial" panose="020B0604020202020204" pitchFamily="34" charset="0"/>
              <a:buChar char="•"/>
              <a:defRPr/>
            </a:pPr>
            <a:r>
              <a:rPr lang="es-US" dirty="0" smtClean="0"/>
              <a:t>Si se inscribió en un plan MA cuando resultó elegible por primera vez para Medicare, puede elegir cualquier póliza de Medigap dentro del primer año de inscripción. </a:t>
            </a:r>
          </a:p>
          <a:p>
            <a:pPr marL="186463" lvl="1" indent="-186463">
              <a:spcBef>
                <a:spcPts val="601"/>
              </a:spcBef>
              <a:buFont typeface="Wingdings" panose="05000000000000000000" pitchFamily="2" charset="2"/>
              <a:buChar char="§"/>
              <a:defRPr/>
            </a:pPr>
            <a:r>
              <a:rPr lang="es-US" dirty="0" smtClean="0"/>
              <a:t>Si estuvo en Medicare Original, se inscribió en un plan MA por primera vez y se le cayó una póliza de Medigap </a:t>
            </a:r>
          </a:p>
          <a:p>
            <a:pPr marL="349986" lvl="2" indent="-175040">
              <a:spcBef>
                <a:spcPts val="601"/>
              </a:spcBef>
              <a:buFont typeface="Arial" panose="020B0604020202020204" pitchFamily="34" charset="0"/>
              <a:buChar char="•"/>
              <a:defRPr/>
            </a:pPr>
            <a:r>
              <a:rPr lang="es-US" dirty="0" smtClean="0"/>
              <a:t>Si tenía una póliza de Medigap antes de inscribirse, es posible que pueda recuperar la misma póliza si la compañía todavía la tiene en venta. Si no está disponible, puede adquirir otra póliza de Medigap. </a:t>
            </a:r>
          </a:p>
          <a:p>
            <a:pPr defTabSz="916137">
              <a:spcBef>
                <a:spcPts val="601"/>
              </a:spcBef>
              <a:defRPr/>
            </a:pPr>
            <a:r>
              <a:rPr lang="es-US" b="1" dirty="0" smtClean="0"/>
              <a:t>AVISO: </a:t>
            </a:r>
            <a:r>
              <a:rPr lang="es-US" dirty="0" smtClean="0"/>
              <a:t>La póliza de Medigap no puede poseer cobertura de medicamentos recetados aunque la haya tenido antes, pero usted puede inscribirse en un plan Medicare para Recetas Médicas. </a:t>
            </a:r>
            <a:r>
              <a:rPr lang="es-US" dirty="0">
                <a:solidFill>
                  <a:prstClr val="black"/>
                </a:solidFill>
              </a:rPr>
              <a:t>Puede adquirir una póliza de Medigap en cualquier momento en que un plan le venda una. Visite </a:t>
            </a:r>
            <a:r>
              <a:rPr lang="es-US" u="sng" dirty="0">
                <a:hlinkClick r:id="rId3"/>
              </a:rPr>
              <a:t>Medicare.gov/Pubs/pdf/02110-Medicare-Medigap.guide.pdf</a:t>
            </a:r>
            <a:r>
              <a:rPr lang="es-US" dirty="0" smtClean="0"/>
              <a:t> para obtener más información sobre las pólizas de Medigap.</a:t>
            </a:r>
            <a:endParaRPr lang="es-US" dirty="0" smtClean="0">
              <a:ea typeface="+mn-ea"/>
              <a:cs typeface="+mn-cs"/>
            </a:endParaRPr>
          </a:p>
        </p:txBody>
      </p:sp>
    </p:spTree>
    <p:extLst>
      <p:ext uri="{BB962C8B-B14F-4D97-AF65-F5344CB8AC3E}">
        <p14:creationId xmlns:p14="http://schemas.microsoft.com/office/powerpoint/2010/main" val="20601836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41986" name="Notes Placeholder 2"/>
          <p:cNvSpPr>
            <a:spLocks noGrp="1"/>
          </p:cNvSpPr>
          <p:nvPr>
            <p:ph type="body" idx="1"/>
          </p:nvPr>
        </p:nvSpPr>
        <p:spPr bwMode="auto">
          <a:xfrm>
            <a:off x="702627" y="4427147"/>
            <a:ext cx="5559922" cy="4186100"/>
          </a:xfrm>
          <a:noFill/>
        </p:spPr>
        <p:txBody>
          <a:bodyPr wrap="square" numCol="1" anchor="t" anchorCtr="0" compatLnSpc="1">
            <a:prstTxWarp prst="textNoShape">
              <a:avLst/>
            </a:prstTxWarp>
            <a:normAutofit/>
          </a:bodyPr>
          <a:lstStyle/>
          <a:p>
            <a:pPr>
              <a:spcBef>
                <a:spcPts val="601"/>
              </a:spcBef>
            </a:pPr>
            <a:r>
              <a:rPr lang="es-US" dirty="0" smtClean="0"/>
              <a:t>Los planes Medicare Advantage incluyen</a:t>
            </a:r>
          </a:p>
          <a:p>
            <a:pPr marL="186463" indent="-186463">
              <a:spcBef>
                <a:spcPts val="601"/>
              </a:spcBef>
              <a:buFont typeface="Wingdings" pitchFamily="84" charset="2"/>
              <a:buChar char="§"/>
            </a:pPr>
            <a:r>
              <a:rPr lang="es-US" dirty="0" smtClean="0"/>
              <a:t>Organización para el mantenimiento de la salud (HMO)</a:t>
            </a:r>
          </a:p>
          <a:p>
            <a:pPr marL="186463" indent="-186463">
              <a:spcBef>
                <a:spcPts val="601"/>
              </a:spcBef>
              <a:buFont typeface="Wingdings" pitchFamily="84" charset="2"/>
              <a:buChar char="§"/>
            </a:pPr>
            <a:r>
              <a:rPr lang="es-US" dirty="0" smtClean="0">
                <a:solidFill>
                  <a:prstClr val="black"/>
                </a:solidFill>
              </a:rPr>
              <a:t>HMO Punto de Servicio</a:t>
            </a:r>
            <a:endParaRPr lang="es-US" dirty="0">
              <a:solidFill>
                <a:prstClr val="black"/>
              </a:solidFill>
            </a:endParaRPr>
          </a:p>
          <a:p>
            <a:pPr marL="186463" indent="-186463">
              <a:spcBef>
                <a:spcPts val="601"/>
              </a:spcBef>
              <a:buFont typeface="Wingdings" pitchFamily="84" charset="2"/>
              <a:buChar char="§"/>
            </a:pPr>
            <a:r>
              <a:rPr lang="es-US" dirty="0" smtClean="0"/>
              <a:t>Organización de Proveedor Preferido </a:t>
            </a:r>
          </a:p>
          <a:p>
            <a:pPr marL="186463" indent="-186463">
              <a:spcBef>
                <a:spcPts val="601"/>
              </a:spcBef>
              <a:buFont typeface="Wingdings" pitchFamily="84" charset="2"/>
              <a:buChar char="§"/>
            </a:pPr>
            <a:r>
              <a:rPr lang="es-US" dirty="0">
                <a:solidFill>
                  <a:prstClr val="black"/>
                </a:solidFill>
              </a:rPr>
              <a:t>Plan para Necesidades Especiales</a:t>
            </a:r>
          </a:p>
          <a:p>
            <a:pPr marL="186463" indent="-186463">
              <a:spcBef>
                <a:spcPts val="601"/>
              </a:spcBef>
              <a:buFont typeface="Wingdings" pitchFamily="84" charset="2"/>
              <a:buChar char="§"/>
            </a:pPr>
            <a:r>
              <a:rPr lang="es-US" dirty="0" smtClean="0"/>
              <a:t>Servicio privado de pago por servicio </a:t>
            </a:r>
          </a:p>
          <a:p>
            <a:pPr marL="186463" indent="-186463">
              <a:spcBef>
                <a:spcPts val="601"/>
              </a:spcBef>
              <a:buFont typeface="Wingdings" pitchFamily="84" charset="2"/>
              <a:buChar char="§"/>
            </a:pPr>
            <a:r>
              <a:rPr lang="es-US" dirty="0" smtClean="0"/>
              <a:t>Cuenta de Ahorros Médicos de Medicare </a:t>
            </a:r>
          </a:p>
        </p:txBody>
      </p:sp>
    </p:spTree>
    <p:extLst>
      <p:ext uri="{BB962C8B-B14F-4D97-AF65-F5344CB8AC3E}">
        <p14:creationId xmlns:p14="http://schemas.microsoft.com/office/powerpoint/2010/main" val="528639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normAutofit lnSpcReduction="10000"/>
          </a:bodyPr>
          <a:lstStyle/>
          <a:p>
            <a:pPr marL="186463" indent="-186463">
              <a:spcBef>
                <a:spcPts val="601"/>
              </a:spcBef>
              <a:buFont typeface="Wingdings" panose="05000000000000000000" pitchFamily="2" charset="2"/>
              <a:buChar char="§"/>
            </a:pPr>
            <a:r>
              <a:rPr lang="es-US" dirty="0" smtClean="0"/>
              <a:t>En el plan de la Organización para el Mantenimiento de la Salud (HMO) de Medicare, normalmente debe recibir atención y servicios de médicos u hospitales que pertenezcan a la red del plan (salvo en caso de cuidado de emergencia, atención urgente o diálisis fuera del área). En algunos planes, es posible que pueda obtener ciertos servicios fuera de la red, generalmente a un costo más alto. Esto se llama HMO con opción de punto de servicio. </a:t>
            </a:r>
          </a:p>
          <a:p>
            <a:pPr marL="186463" lvl="1" indent="-186463">
              <a:spcBef>
                <a:spcPts val="601"/>
              </a:spcBef>
              <a:buFont typeface="Wingdings" panose="05000000000000000000" pitchFamily="2" charset="2"/>
              <a:buChar char="§"/>
            </a:pPr>
            <a:r>
              <a:rPr lang="es-US" dirty="0" smtClean="0">
                <a:solidFill>
                  <a:srgbClr val="000000"/>
                </a:solidFill>
              </a:rPr>
              <a:t>En la mayoría de los casos, están cubiertos los medicamentos con receta. Pregunte en el plan. Si desea cobertura de medicamentos, debe inscribirse en un plan HMO que ofrezca cobertura de recetas médicas. </a:t>
            </a:r>
            <a:endParaRPr lang="es-US" dirty="0" smtClean="0"/>
          </a:p>
          <a:p>
            <a:pPr marL="186463" lvl="1" indent="-186463">
              <a:spcBef>
                <a:spcPts val="601"/>
              </a:spcBef>
              <a:buFont typeface="Wingdings" panose="05000000000000000000" pitchFamily="2" charset="2"/>
              <a:buChar char="§"/>
            </a:pPr>
            <a:r>
              <a:rPr lang="es-US" dirty="0" smtClean="0">
                <a:solidFill>
                  <a:srgbClr val="000000"/>
                </a:solidFill>
              </a:rPr>
              <a:t>En la mayoría de los casos, necesita elegir un médico de cabecera y tendrá que obtener un referido para ver a un especialista. Ciertos servicios, como las mamografías anuales, no necesitan referidos. </a:t>
            </a:r>
            <a:endParaRPr lang="es-US" dirty="0" smtClean="0"/>
          </a:p>
          <a:p>
            <a:pPr marL="186463" lvl="1" indent="-186463">
              <a:spcBef>
                <a:spcPts val="601"/>
              </a:spcBef>
              <a:buFont typeface="Wingdings" panose="05000000000000000000" pitchFamily="2" charset="2"/>
              <a:buChar char="§"/>
            </a:pPr>
            <a:r>
              <a:rPr lang="es-US" dirty="0" smtClean="0">
                <a:solidFill>
                  <a:srgbClr val="000000"/>
                </a:solidFill>
              </a:rPr>
              <a:t>Existen otras cuestiones que debe saber:</a:t>
            </a:r>
          </a:p>
          <a:p>
            <a:pPr marL="372924" lvl="1" indent="-186463">
              <a:spcBef>
                <a:spcPts val="601"/>
              </a:spcBef>
              <a:buFont typeface="Arial" panose="020B0604020202020204" pitchFamily="34" charset="0"/>
              <a:buChar char="•"/>
            </a:pPr>
            <a:r>
              <a:rPr lang="es-US" dirty="0" smtClean="0">
                <a:solidFill>
                  <a:srgbClr val="000000"/>
                </a:solidFill>
              </a:rPr>
              <a:t>Si su médico abandona el plan, en general usted no puede abandonar el plan Medicare Advantage (MA). Su plan le enviará una notificación y podrá elegir otro médico dentro del plan. </a:t>
            </a:r>
          </a:p>
          <a:p>
            <a:pPr marL="372924" lvl="1" indent="-186463">
              <a:spcBef>
                <a:spcPts val="601"/>
              </a:spcBef>
              <a:buFont typeface="Arial" panose="020B0604020202020204" pitchFamily="34" charset="0"/>
              <a:buChar char="•"/>
            </a:pPr>
            <a:r>
              <a:rPr lang="es-US" dirty="0" smtClean="0">
                <a:solidFill>
                  <a:srgbClr val="000000"/>
                </a:solidFill>
              </a:rPr>
              <a:t>Si recibe atención fuera de la red del plan, es posible que deba pagar el costo completo. </a:t>
            </a:r>
          </a:p>
          <a:p>
            <a:pPr marL="372924" lvl="1" indent="-186463">
              <a:spcBef>
                <a:spcPts val="601"/>
              </a:spcBef>
              <a:buFont typeface="Arial" panose="020B0604020202020204" pitchFamily="34" charset="0"/>
              <a:buChar char="•"/>
            </a:pPr>
            <a:r>
              <a:rPr lang="es-US" dirty="0" smtClean="0">
                <a:solidFill>
                  <a:srgbClr val="000000"/>
                </a:solidFill>
              </a:rPr>
              <a:t>Es importante que respete las normas del plan. Por ejemplo, el plan puede exigir aprobación previa para ciertos servicios. </a:t>
            </a:r>
            <a:endParaRPr lang="es-US" dirty="0" smtClean="0"/>
          </a:p>
          <a:p>
            <a:pPr marL="0" lvl="1">
              <a:spcBef>
                <a:spcPts val="601"/>
              </a:spcBef>
            </a:pPr>
            <a:r>
              <a:rPr lang="es-US" dirty="0" smtClean="0"/>
              <a:t>Los planes MA varían. Lea el material individual de cada plan con atención para asegurarse de entender las normas del plan. Tal vez desee comunicarse con el plan para saber si está cubierto el servicio que necesita y cuánto cuesta.</a:t>
            </a:r>
          </a:p>
        </p:txBody>
      </p:sp>
    </p:spTree>
    <p:extLst>
      <p:ext uri="{BB962C8B-B14F-4D97-AF65-F5344CB8AC3E}">
        <p14:creationId xmlns:p14="http://schemas.microsoft.com/office/powerpoint/2010/main" val="648352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6" y="4427148"/>
            <a:ext cx="5575195" cy="4473748"/>
          </a:xfrm>
        </p:spPr>
        <p:txBody>
          <a:bodyPr/>
          <a:lstStyle/>
          <a:p>
            <a:pPr marL="186463" indent="-186463">
              <a:spcBef>
                <a:spcPts val="601"/>
              </a:spcBef>
              <a:buFont typeface="Wingdings" panose="05000000000000000000" pitchFamily="2" charset="2"/>
              <a:buChar char="§"/>
            </a:pPr>
            <a:r>
              <a:rPr lang="es-US" dirty="0" smtClean="0"/>
              <a:t>En un plan de la Organización de Proveedores Preferidos (PPO) de Medicare, cuenta con</a:t>
            </a:r>
            <a:r>
              <a:rPr lang="es-US" dirty="0" smtClean="0">
                <a:solidFill>
                  <a:srgbClr val="000000"/>
                </a:solidFill>
              </a:rPr>
              <a:t> médicos y hospitales de la red de PPO; sin embargo, también puede usar proveedores fuera de la red para servicios cubiertos, en general con un costo más elevado. </a:t>
            </a:r>
          </a:p>
          <a:p>
            <a:pPr marL="186463" indent="-186463">
              <a:spcBef>
                <a:spcPts val="601"/>
              </a:spcBef>
              <a:buFont typeface="Wingdings" panose="05000000000000000000" pitchFamily="2" charset="2"/>
              <a:buChar char="§"/>
            </a:pPr>
            <a:r>
              <a:rPr lang="es-US" dirty="0" smtClean="0">
                <a:solidFill>
                  <a:srgbClr val="000000"/>
                </a:solidFill>
              </a:rPr>
              <a:t>En la mayoría de los casos, están cubiertos los medicamentos con receta. Si desea cobertura de medicamentos, debe inscribirse en un plan PPO que ofrezca cobertura de medicamentos de recetas médicas. Puede comunicarse con cada plan individual para averiguar si ofrecen cobertura de recetas médicas.</a:t>
            </a:r>
            <a:endParaRPr lang="es-US" dirty="0" smtClean="0"/>
          </a:p>
          <a:p>
            <a:pPr marL="186463" indent="-186463">
              <a:spcBef>
                <a:spcPts val="601"/>
              </a:spcBef>
              <a:buFont typeface="Wingdings" panose="05000000000000000000" pitchFamily="2" charset="2"/>
              <a:buChar char="§"/>
            </a:pPr>
            <a:r>
              <a:rPr lang="es-US" dirty="0" smtClean="0"/>
              <a:t>No necesita elegir un médico de cabecera y tampoco tendrá que obtener un referido para ver a un especialista.</a:t>
            </a:r>
          </a:p>
          <a:p>
            <a:pPr marL="186463" lvl="1" indent="-186463">
              <a:spcBef>
                <a:spcPts val="601"/>
              </a:spcBef>
              <a:buFont typeface="Wingdings" panose="05000000000000000000" pitchFamily="2" charset="2"/>
              <a:buChar char="§"/>
            </a:pPr>
            <a:r>
              <a:rPr lang="es-US" dirty="0" smtClean="0">
                <a:solidFill>
                  <a:srgbClr val="000000"/>
                </a:solidFill>
              </a:rPr>
              <a:t>Existen otras cuestiones que debe saber:</a:t>
            </a:r>
          </a:p>
          <a:p>
            <a:pPr marL="372160" lvl="1" indent="-186081">
              <a:spcBef>
                <a:spcPts val="601"/>
              </a:spcBef>
              <a:buFont typeface="Arial" panose="020B0604020202020204" pitchFamily="34" charset="0"/>
              <a:buChar char="•"/>
            </a:pPr>
            <a:r>
              <a:rPr lang="es-US" dirty="0" smtClean="0"/>
              <a:t>Los planes PPO no son iguales que los de Medicare Original o las pólizas de Medigap (seguro suplementario de Medicare).</a:t>
            </a:r>
          </a:p>
          <a:p>
            <a:pPr marL="372160" lvl="1" indent="-186081">
              <a:spcBef>
                <a:spcPts val="601"/>
              </a:spcBef>
              <a:buFont typeface="Arial" panose="020B0604020202020204" pitchFamily="34" charset="0"/>
              <a:buChar char="•"/>
            </a:pPr>
            <a:r>
              <a:rPr lang="es-US" dirty="0" smtClean="0"/>
              <a:t>Los planes PPO de Medicare también pueden ofrecer más beneficios que no están disponibles en Medicare Original, pero tal vez deba realizar pagos adicionales para recibir estos beneficios.</a:t>
            </a:r>
          </a:p>
          <a:p>
            <a:pPr marL="0" lvl="1">
              <a:spcBef>
                <a:spcPts val="601"/>
              </a:spcBef>
            </a:pPr>
            <a:r>
              <a:rPr lang="es-US" dirty="0" smtClean="0">
                <a:solidFill>
                  <a:prstClr val="black"/>
                </a:solidFill>
              </a:rPr>
              <a:t>Los planes Medicare Advantage para su área pueden variar. Lea el material individual de cada plan con atención para asegurarse de entender las normas del plan. Tal vez desee comunicarse con el plan para saber si está cubierto el servicio que necesita y cuánto cuesta. </a:t>
            </a:r>
          </a:p>
        </p:txBody>
      </p:sp>
    </p:spTree>
    <p:extLst>
      <p:ext uri="{BB962C8B-B14F-4D97-AF65-F5344CB8AC3E}">
        <p14:creationId xmlns:p14="http://schemas.microsoft.com/office/powerpoint/2010/main" val="93660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1"/>
              </a:spcBef>
            </a:pPr>
            <a:r>
              <a:rPr lang="es-US" dirty="0" smtClean="0"/>
              <a:t>Las lecciones de este módulo, "Medicare Advantage y otros planes de salud", explican las opciones del plan de salud de Medicare a diferencia de Medicare Original. </a:t>
            </a:r>
          </a:p>
          <a:p>
            <a:pPr>
              <a:spcBef>
                <a:spcPts val="601"/>
              </a:spcBef>
            </a:pPr>
            <a:r>
              <a:rPr lang="es-US" dirty="0" smtClean="0"/>
              <a:t>Los materiales están diseñados para capacitadores o para quienes brindan información y que están familiarizados con el programa Medicare y desean tener información preparada para sus presentaciones. </a:t>
            </a:r>
          </a:p>
          <a:p>
            <a:pPr>
              <a:spcBef>
                <a:spcPts val="601"/>
              </a:spcBef>
            </a:pPr>
            <a:r>
              <a:rPr lang="es-US" dirty="0" smtClean="0"/>
              <a:t>Este módulo está diseñado para ser presentado a capacitadores y a otras personas que brindan información. Se puede adaptar con facilidad para presentaciones a personas con Medicare. </a:t>
            </a:r>
          </a:p>
          <a:p>
            <a:pPr>
              <a:spcBef>
                <a:spcPts val="601"/>
              </a:spcBef>
            </a:pPr>
            <a:r>
              <a:rPr lang="es-US" dirty="0" smtClean="0"/>
              <a:t>El módulo consta de 64 diapositivas de PowerPoint con las correspondientes notas para el orador y preguntas para verificar los conocimientos. Se puede presentar en aproximadamente 45 minutos. Disponga de aproximadamente 15 minutos para discusiones, preguntas y respuestas. Es posible que se requiera tiempo adicional para actividades complementarias. </a:t>
            </a:r>
          </a:p>
          <a:p>
            <a:pPr>
              <a:spcBef>
                <a:spcPts val="601"/>
              </a:spcBef>
            </a:pPr>
            <a:endParaRPr lang="es-US" dirty="0"/>
          </a:p>
        </p:txBody>
      </p:sp>
    </p:spTree>
    <p:extLst>
      <p:ext uri="{BB962C8B-B14F-4D97-AF65-F5344CB8AC3E}">
        <p14:creationId xmlns:p14="http://schemas.microsoft.com/office/powerpoint/2010/main" val="3368515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575196" cy="4473748"/>
          </a:xfrm>
        </p:spPr>
        <p:txBody>
          <a:bodyPr/>
          <a:lstStyle/>
          <a:p>
            <a:pPr defTabSz="931820">
              <a:spcBef>
                <a:spcPts val="601"/>
              </a:spcBef>
              <a:defRPr/>
            </a:pPr>
            <a:r>
              <a:rPr lang="es-US" dirty="0" smtClean="0"/>
              <a:t>Los Planes para Necesidades Especiales (SNP) de Medicare son planes Medicare Advantage que limitan la afiliación a las personas con enfermedades o características específicas.</a:t>
            </a:r>
          </a:p>
          <a:p>
            <a:pPr marL="186463" indent="-186463">
              <a:spcBef>
                <a:spcPts val="601"/>
              </a:spcBef>
              <a:buFont typeface="Wingdings" panose="05000000000000000000" pitchFamily="2" charset="2"/>
              <a:buChar char="§"/>
            </a:pPr>
            <a:r>
              <a:rPr lang="es-US" dirty="0" smtClean="0">
                <a:solidFill>
                  <a:schemeClr val="dk1"/>
                </a:solidFill>
              </a:rPr>
              <a:t>En general debe atenderse con médicos, otros proveedores de servicios de salud u hospitales que se encuentran en la red del plan (salvo en caso de atención de emergencia, atención urgente o diálisis fuera del área). </a:t>
            </a:r>
            <a:endParaRPr lang="es-US" dirty="0" smtClean="0"/>
          </a:p>
          <a:p>
            <a:pPr marL="186081" indent="-186081">
              <a:spcBef>
                <a:spcPts val="601"/>
              </a:spcBef>
              <a:buFont typeface="Wingdings" panose="05000000000000000000" pitchFamily="2" charset="2"/>
              <a:buChar char="§"/>
              <a:defRPr/>
            </a:pPr>
            <a:r>
              <a:rPr lang="es-US" dirty="0" smtClean="0">
                <a:solidFill>
                  <a:schemeClr val="dk1"/>
                </a:solidFill>
              </a:rPr>
              <a:t>Todos los SNP deben ofrecer cobertura de recetas médicas para Medicare (Parte D). </a:t>
            </a:r>
          </a:p>
          <a:p>
            <a:pPr marL="186463" indent="-186463">
              <a:spcBef>
                <a:spcPts val="601"/>
              </a:spcBef>
              <a:buFont typeface="Wingdings" panose="05000000000000000000" pitchFamily="2" charset="2"/>
              <a:buChar char="§"/>
              <a:defRPr/>
            </a:pPr>
            <a:r>
              <a:rPr lang="es-US" dirty="0" smtClean="0">
                <a:solidFill>
                  <a:schemeClr val="dk1"/>
                </a:solidFill>
              </a:rPr>
              <a:t>En general necesita elegir un médico de cabecera.</a:t>
            </a:r>
          </a:p>
          <a:p>
            <a:pPr marL="186463" indent="-186463">
              <a:spcBef>
                <a:spcPts val="601"/>
              </a:spcBef>
              <a:buFont typeface="Wingdings" panose="05000000000000000000" pitchFamily="2" charset="2"/>
              <a:buChar char="§"/>
              <a:defRPr/>
            </a:pPr>
            <a:r>
              <a:rPr lang="es-US" dirty="0" smtClean="0"/>
              <a:t>En la mayoría de los casos, necesita un referido para ver a un especialista. Ciertos servicios, como las mamografías anuales, no necesitan referidos. </a:t>
            </a:r>
          </a:p>
        </p:txBody>
      </p:sp>
    </p:spTree>
    <p:extLst>
      <p:ext uri="{BB962C8B-B14F-4D97-AF65-F5344CB8AC3E}">
        <p14:creationId xmlns:p14="http://schemas.microsoft.com/office/powerpoint/2010/main" val="2589966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0175" y="466725"/>
            <a:ext cx="4191000" cy="3143250"/>
          </a:xfrm>
        </p:spPr>
      </p:sp>
      <p:sp>
        <p:nvSpPr>
          <p:cNvPr id="3" name="Notes Placeholder 2"/>
          <p:cNvSpPr>
            <a:spLocks noGrp="1"/>
          </p:cNvSpPr>
          <p:nvPr>
            <p:ph type="body" idx="1"/>
          </p:nvPr>
        </p:nvSpPr>
        <p:spPr>
          <a:xfrm>
            <a:off x="146247" y="3730462"/>
            <a:ext cx="6698035" cy="5097852"/>
          </a:xfrm>
        </p:spPr>
        <p:txBody>
          <a:bodyPr>
            <a:normAutofit fontScale="92500" lnSpcReduction="10000"/>
          </a:bodyPr>
          <a:lstStyle/>
          <a:p>
            <a:pPr defTabSz="930779">
              <a:spcBef>
                <a:spcPts val="601"/>
              </a:spcBef>
            </a:pPr>
            <a:r>
              <a:rPr lang="es-US" dirty="0" smtClean="0">
                <a:solidFill>
                  <a:srgbClr val="000000"/>
                </a:solidFill>
              </a:rPr>
              <a:t>Existen otras cosas que necesita saber sobre los Plan para Necesidades Especiales (SNP) de Medicare</a:t>
            </a:r>
          </a:p>
          <a:p>
            <a:pPr marL="186463" indent="-186463" defTabSz="930779">
              <a:spcBef>
                <a:spcPts val="601"/>
              </a:spcBef>
              <a:buFont typeface="Wingdings" pitchFamily="84" charset="2"/>
              <a:buChar char="§"/>
            </a:pPr>
            <a:r>
              <a:rPr lang="es-US" dirty="0" smtClean="0">
                <a:solidFill>
                  <a:srgbClr val="000000"/>
                </a:solidFill>
              </a:rPr>
              <a:t>Un plan para necesidades especiales debe limitar la afiliación al plan a personas de uno de los siguientes grupos: </a:t>
            </a:r>
          </a:p>
          <a:p>
            <a:pPr marL="399198" indent="-213117" defTabSz="930779">
              <a:spcBef>
                <a:spcPts val="601"/>
              </a:spcBef>
              <a:buFont typeface="+mj-lt"/>
              <a:buAutoNum type="arabicPeriod"/>
            </a:pPr>
            <a:r>
              <a:rPr lang="es-US" dirty="0" smtClean="0">
                <a:solidFill>
                  <a:srgbClr val="000000"/>
                </a:solidFill>
              </a:rPr>
              <a:t>SNP en instituciones (I-SNP): Personas que viven en ciertas instituciones (como un asilo de ancianos), o quienes necesitan este tipo de atención de enfermería en su domicilio</a:t>
            </a:r>
          </a:p>
          <a:p>
            <a:pPr marL="399198" indent="-213117" defTabSz="930779">
              <a:spcBef>
                <a:spcPts val="601"/>
              </a:spcBef>
              <a:buFont typeface="+mj-lt"/>
              <a:buAutoNum type="arabicPeriod"/>
            </a:pPr>
            <a:r>
              <a:rPr lang="es-US" dirty="0" smtClean="0">
                <a:solidFill>
                  <a:srgbClr val="000000"/>
                </a:solidFill>
              </a:rPr>
              <a:t>SNP para los beneficiarios de elegibilidad doble (D-SNP): Personas que son elegibles tanto para Medicare como para Medicaid</a:t>
            </a:r>
          </a:p>
          <a:p>
            <a:pPr marL="399198" indent="-213117" defTabSz="930779">
              <a:spcBef>
                <a:spcPts val="601"/>
              </a:spcBef>
              <a:buFont typeface="+mj-lt"/>
              <a:buAutoNum type="arabicPeriod"/>
            </a:pPr>
            <a:r>
              <a:rPr lang="es-US" dirty="0" smtClean="0">
                <a:solidFill>
                  <a:srgbClr val="000000"/>
                </a:solidFill>
              </a:rPr>
              <a:t>SNP para condiciones crónicas (C-SNP): Personas que tienen condiciones crónicas o incapacidades </a:t>
            </a:r>
            <a:r>
              <a:rPr lang="es-US" dirty="0" smtClean="0"/>
              <a:t>específicas (como diabetes, Enfermedad Renal en Etapa Final (ESRD), VIH/</a:t>
            </a:r>
            <a:r>
              <a:rPr lang="es-US" dirty="0" smtClean="0">
                <a:solidFill>
                  <a:srgbClr val="000000"/>
                </a:solidFill>
              </a:rPr>
              <a:t>SIDA, </a:t>
            </a:r>
            <a:r>
              <a:rPr lang="es-US" dirty="0" smtClean="0"/>
              <a:t>deficiencia cardíaca o demencia) </a:t>
            </a:r>
          </a:p>
          <a:p>
            <a:pPr marL="186463" lvl="1" indent="-186463" defTabSz="930779">
              <a:spcBef>
                <a:spcPts val="601"/>
              </a:spcBef>
              <a:buFont typeface="Wingdings" pitchFamily="84" charset="2"/>
              <a:buChar char="§"/>
            </a:pPr>
            <a:r>
              <a:rPr lang="es-US" dirty="0" smtClean="0">
                <a:solidFill>
                  <a:srgbClr val="000000"/>
                </a:solidFill>
              </a:rPr>
              <a:t>Los planes pueden limitar aún más la afiliación basándose en las reglas para el tipo específico de SNP. Por ejemplo, un D-SNP puede limitar aún más la afiliación según el Contrato de Agencia Estatal de Medicaid; una persona inscrita en I-SNP debe cumplir con el nivel institucional de cuidado de acuerdo con los requisitos estatales, o la persona inscrita debe aceptar vivir en un centro de ayuda parcial determinado (dentro de la red) si el inscrito cumple con ese nivel de cuidado; y, un C-SNP puede tener aún más limitaciones para la afección crónica en la que se están enfocando (es decir, un C-SNP para enfermedad cardiovascular/diabetes solo puede inscribir a personas con enfermedad cardiovascular o diabetes, o ambas). </a:t>
            </a:r>
            <a:endParaRPr lang="es-US" dirty="0">
              <a:solidFill>
                <a:srgbClr val="000000"/>
              </a:solidFill>
            </a:endParaRPr>
          </a:p>
          <a:p>
            <a:pPr marL="186463" indent="-186463" defTabSz="930779">
              <a:spcBef>
                <a:spcPts val="601"/>
              </a:spcBef>
              <a:buFont typeface="Wingdings" pitchFamily="84" charset="2"/>
              <a:buChar char="§"/>
            </a:pPr>
            <a:r>
              <a:rPr lang="es-US" dirty="0" smtClean="0">
                <a:solidFill>
                  <a:srgbClr val="000000"/>
                </a:solidFill>
              </a:rPr>
              <a:t>Los planes deben coordinar los servicios y proveedores que usted necesita para ayudar a conservar su salud y seguir las indicaciones del médico. </a:t>
            </a:r>
          </a:p>
          <a:p>
            <a:pPr marL="186463" indent="-186463" defTabSz="930779">
              <a:spcBef>
                <a:spcPts val="601"/>
              </a:spcBef>
              <a:buFont typeface="Wingdings" pitchFamily="84" charset="2"/>
              <a:buChar char="§"/>
            </a:pPr>
            <a:r>
              <a:rPr lang="es-US" dirty="0" smtClean="0">
                <a:solidFill>
                  <a:srgbClr val="000000"/>
                </a:solidFill>
              </a:rPr>
              <a:t>Si tiene Medicare y Medicaid, su plan debe asegurarse de que todos los médicos y demás proveedores de servicios de salud que usted usa acepten Medicaid.</a:t>
            </a:r>
          </a:p>
          <a:p>
            <a:pPr marL="186463" indent="-186463" defTabSz="930779">
              <a:spcBef>
                <a:spcPts val="601"/>
              </a:spcBef>
              <a:buFont typeface="Wingdings" pitchFamily="84" charset="2"/>
              <a:buChar char="§"/>
            </a:pPr>
            <a:r>
              <a:rPr lang="es-US" dirty="0" smtClean="0">
                <a:solidFill>
                  <a:srgbClr val="000000"/>
                </a:solidFill>
              </a:rPr>
              <a:t>Si vive en una institución, asegúrese de que los médicos del plan y otros proveedores de servicios de salud atiendan a las personas en el lugar donde usted vive. </a:t>
            </a:r>
            <a:endParaRPr lang="es-US" dirty="0" smtClean="0"/>
          </a:p>
          <a:p>
            <a:pPr marL="0" lvl="1" defTabSz="930779">
              <a:spcBef>
                <a:spcPts val="601"/>
              </a:spcBef>
            </a:pPr>
            <a:r>
              <a:rPr lang="es-US" dirty="0" smtClean="0"/>
              <a:t>Los planes Medicare Advantage pueden variar. Lea el material individual de cada plan con atención para asegurarse de entender las normas del plan. Tal vez desee comunicarse con el plan para saber si está cubierto el servicio que necesita y cuánto cuesta. </a:t>
            </a:r>
          </a:p>
        </p:txBody>
      </p:sp>
    </p:spTree>
    <p:extLst>
      <p:ext uri="{BB962C8B-B14F-4D97-AF65-F5344CB8AC3E}">
        <p14:creationId xmlns:p14="http://schemas.microsoft.com/office/powerpoint/2010/main" val="1871687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550078"/>
          </a:xfrm>
        </p:spPr>
        <p:txBody>
          <a:bodyPr/>
          <a:lstStyle/>
          <a:p>
            <a:pPr marL="186463" indent="-186463">
              <a:spcBef>
                <a:spcPts val="601"/>
              </a:spcBef>
              <a:buFont typeface="Wingdings" panose="05000000000000000000" pitchFamily="2" charset="2"/>
              <a:buChar char="§"/>
            </a:pPr>
            <a:r>
              <a:rPr lang="es-US" dirty="0" smtClean="0"/>
              <a:t>En un plan Privado de Pago-por-Servicio (PFFS), puede visitar a cualquier médico aprobado por Medicare, otro proveedor de servicios de salud u hospital que acepte los términos de pago del plan y esté de acuerdo en brindarle tratamiento. No todos los proveedores lo harán.</a:t>
            </a:r>
          </a:p>
          <a:p>
            <a:pPr marL="186463" indent="-186463">
              <a:spcBef>
                <a:spcPts val="601"/>
              </a:spcBef>
              <a:buFont typeface="Wingdings" panose="05000000000000000000" pitchFamily="2" charset="2"/>
              <a:buChar char="§"/>
            </a:pPr>
            <a:r>
              <a:rPr lang="es-US" dirty="0" smtClean="0"/>
              <a:t>Si se inscribe en el plan PFFS que tiene una red, también puede ver a alguno de los proveedores de la red que hayan acordado atender siempre a los miembros del plan. Puede optar por un médico, hospital u otro proveedor </a:t>
            </a:r>
            <a:r>
              <a:rPr lang="es-US" baseline="0" dirty="0" smtClean="0">
                <a:latin typeface="Calibri" panose="020F0502020204030204" pitchFamily="34" charset="0"/>
              </a:rPr>
              <a:t>fuera de la red</a:t>
            </a:r>
            <a:r>
              <a:rPr lang="es-US" dirty="0" smtClean="0"/>
              <a:t> que acepten los términos del plan, pero es posible que pague más. Consulte con el plan para obtener más información.</a:t>
            </a:r>
          </a:p>
          <a:p>
            <a:pPr marL="186463" indent="-186463">
              <a:spcBef>
                <a:spcPts val="601"/>
              </a:spcBef>
              <a:buFont typeface="Wingdings" panose="05000000000000000000" pitchFamily="2" charset="2"/>
              <a:buChar char="§"/>
            </a:pPr>
            <a:r>
              <a:rPr lang="es-US" dirty="0" smtClean="0">
                <a:solidFill>
                  <a:srgbClr val="000000"/>
                </a:solidFill>
              </a:rPr>
              <a:t>Algunas veces se cubren los medicamentos con recetas. Si su plan PFFS no ofrece cobertura de medicamentos, se puede inscribir en un plan Medicare para Recetas Médicas para obtener cobertura. </a:t>
            </a:r>
          </a:p>
          <a:p>
            <a:pPr marL="186463" indent="-186463">
              <a:spcBef>
                <a:spcPts val="601"/>
              </a:spcBef>
              <a:buFont typeface="Wingdings" panose="05000000000000000000" pitchFamily="2" charset="2"/>
              <a:buChar char="§"/>
            </a:pPr>
            <a:r>
              <a:rPr lang="es-US" dirty="0" smtClean="0">
                <a:solidFill>
                  <a:srgbClr val="000000"/>
                </a:solidFill>
              </a:rPr>
              <a:t>No necesita elegir un médico de cabecera y tampoco tendrá que obtener un referido para ver a un especialista.</a:t>
            </a:r>
          </a:p>
          <a:p>
            <a:pPr>
              <a:spcBef>
                <a:spcPts val="601"/>
              </a:spcBef>
            </a:pPr>
            <a:r>
              <a:rPr lang="es-US" dirty="0" smtClean="0"/>
              <a:t>Además, todos los planes PFFS que no provienen del empleador deben cumplir con los requisitos de acceso a Medicare a través de contratos con los proveedores si existen dos o más opciones de planes Medicare Advantage para la red.</a:t>
            </a:r>
          </a:p>
        </p:txBody>
      </p:sp>
    </p:spTree>
    <p:extLst>
      <p:ext uri="{BB962C8B-B14F-4D97-AF65-F5344CB8AC3E}">
        <p14:creationId xmlns:p14="http://schemas.microsoft.com/office/powerpoint/2010/main" val="34069071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defTabSz="930779">
              <a:spcBef>
                <a:spcPts val="601"/>
              </a:spcBef>
            </a:pPr>
            <a:r>
              <a:rPr lang="es-US" dirty="0" smtClean="0">
                <a:solidFill>
                  <a:srgbClr val="000000"/>
                </a:solidFill>
              </a:rPr>
              <a:t>Existen otras cuestiones que debe saber sobre los planes</a:t>
            </a:r>
            <a:r>
              <a:rPr lang="es-US" dirty="0" smtClean="0"/>
              <a:t> Privados de Pago por Servicio</a:t>
            </a:r>
            <a:r>
              <a:rPr lang="es-US" dirty="0" smtClean="0">
                <a:solidFill>
                  <a:srgbClr val="000000"/>
                </a:solidFill>
              </a:rPr>
              <a:t> (PFFS) de Medicare: </a:t>
            </a:r>
          </a:p>
          <a:p>
            <a:pPr marL="186463" lvl="1" indent="-186463" defTabSz="930779">
              <a:spcBef>
                <a:spcPts val="601"/>
              </a:spcBef>
              <a:buFont typeface="Wingdings" pitchFamily="2" charset="2"/>
              <a:buChar char="§"/>
            </a:pPr>
            <a:r>
              <a:rPr lang="es-US" dirty="0" smtClean="0"/>
              <a:t>Los planes PFFS no son iguales que los de Medicare Original o Medigap. </a:t>
            </a:r>
          </a:p>
          <a:p>
            <a:pPr marL="186463" lvl="1" indent="-186463" defTabSz="930779">
              <a:spcBef>
                <a:spcPts val="601"/>
              </a:spcBef>
              <a:buFont typeface="Wingdings" pitchFamily="2" charset="2"/>
              <a:buChar char="§"/>
            </a:pPr>
            <a:r>
              <a:rPr lang="es-US" dirty="0" smtClean="0"/>
              <a:t>El plan decide cuánto debe pagar usted por los servicios.</a:t>
            </a:r>
          </a:p>
          <a:p>
            <a:pPr marL="186463" lvl="1" indent="-186463" defTabSz="930779">
              <a:spcBef>
                <a:spcPts val="601"/>
              </a:spcBef>
              <a:buFont typeface="Wingdings" pitchFamily="2" charset="2"/>
              <a:buChar char="§"/>
            </a:pPr>
            <a:r>
              <a:rPr lang="es-US" dirty="0" smtClean="0"/>
              <a:t>Algunos planes PFFS contratan una red de proveedores que acuerdan atención permanente incluso cuando usted nunca los haya visitado.</a:t>
            </a:r>
          </a:p>
          <a:p>
            <a:pPr marL="186463" lvl="1" indent="-186463" defTabSz="930779">
              <a:spcBef>
                <a:spcPts val="601"/>
              </a:spcBef>
              <a:buFont typeface="Wingdings" pitchFamily="2" charset="2"/>
              <a:buChar char="§"/>
            </a:pPr>
            <a:r>
              <a:rPr lang="es-US" dirty="0" smtClean="0"/>
              <a:t>Los médicos, hospitales y otros proveedores fuera de la red pueden decidir no brindarle tratamiento incluso si usted ya los ha visitado.</a:t>
            </a:r>
          </a:p>
          <a:p>
            <a:pPr marL="186463" lvl="1" indent="-186463" defTabSz="930779">
              <a:spcBef>
                <a:spcPts val="601"/>
              </a:spcBef>
              <a:buFont typeface="Wingdings" pitchFamily="2" charset="2"/>
              <a:buChar char="§"/>
            </a:pPr>
            <a:r>
              <a:rPr lang="es-US" dirty="0" smtClean="0"/>
              <a:t>Para cada servicio que obtiene, asegúrese de que los médicos, hospitales y otros proveedores acuerden tratarlo con este plan y acepten los términos de pago del plan</a:t>
            </a:r>
          </a:p>
          <a:p>
            <a:pPr marL="186463" lvl="1" indent="-186463" defTabSz="930779">
              <a:spcBef>
                <a:spcPts val="601"/>
              </a:spcBef>
              <a:buFont typeface="Wingdings" pitchFamily="2" charset="2"/>
              <a:buChar char="§"/>
            </a:pPr>
            <a:r>
              <a:rPr lang="es-US" dirty="0" smtClean="0"/>
              <a:t>En una emergencia, los médicos, los hospitales y otros proveedores deben brindarle tratamiento</a:t>
            </a:r>
          </a:p>
          <a:p>
            <a:pPr marL="0" lvl="1" defTabSz="930779">
              <a:spcBef>
                <a:spcPts val="601"/>
              </a:spcBef>
            </a:pPr>
            <a:r>
              <a:rPr lang="es-US" dirty="0" smtClean="0"/>
              <a:t>Los planes Medicare Advantage pueden variar sus beneficios y costos. Lea el material individual de cada plan con atención para asegurarse de entender las normas del plan. Tal vez desee comunicarse con el plan para saber si está cubierto el servicio que necesita y cuánto cuesta. </a:t>
            </a:r>
          </a:p>
        </p:txBody>
      </p:sp>
    </p:spTree>
    <p:extLst>
      <p:ext uri="{BB962C8B-B14F-4D97-AF65-F5344CB8AC3E}">
        <p14:creationId xmlns:p14="http://schemas.microsoft.com/office/powerpoint/2010/main" val="38675796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58370"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bodyPr>
          <a:lstStyle/>
          <a:p>
            <a:pPr defTabSz="930779">
              <a:spcBef>
                <a:spcPts val="601"/>
              </a:spcBef>
            </a:pPr>
            <a:r>
              <a:rPr lang="es-US" dirty="0" smtClean="0"/>
              <a:t>Existen otros tipos de planes Medicare Advantage menos comunes, como los planes de Ahorros Médicos (MSA): un plan que combina el plan de salud con altos deducibles y una cuenta bancaria. Medicare deposita el dinero en la cuenta y usted usa ese dinero para pagar los servicios de atención médica. No se permiten costos compartidos después de haber pagado el deducible.</a:t>
            </a:r>
          </a:p>
          <a:p>
            <a:pPr defTabSz="930779">
              <a:spcBef>
                <a:spcPts val="601"/>
              </a:spcBef>
            </a:pPr>
            <a:r>
              <a:rPr lang="es-US" dirty="0" smtClean="0"/>
              <a:t>Si desea obtener más información sobre los planes MSA, visite </a:t>
            </a:r>
            <a:r>
              <a:rPr lang="es-US" u="sng" dirty="0" smtClean="0">
                <a:hlinkClick r:id="rId3"/>
              </a:rPr>
              <a:t>Medicare.gov/sign-up-change-plans/medicare-health-plans/medicare-savings-accounts/medical-savings-account-plans.html</a:t>
            </a:r>
            <a:r>
              <a:rPr lang="es-US" i="0" dirty="0" smtClean="0"/>
              <a:t>.</a:t>
            </a:r>
            <a:r>
              <a:rPr lang="es-US" dirty="0" smtClean="0"/>
              <a:t> También puede llamar al 1-800-MEDICARE (1-800-633-4227). TTY: 1‐877‐486‐2048. </a:t>
            </a:r>
          </a:p>
          <a:p>
            <a:pPr defTabSz="930779">
              <a:spcBef>
                <a:spcPts val="610"/>
              </a:spcBef>
            </a:pPr>
            <a:endParaRPr lang="es-US" dirty="0"/>
          </a:p>
        </p:txBody>
      </p:sp>
    </p:spTree>
    <p:extLst>
      <p:ext uri="{BB962C8B-B14F-4D97-AF65-F5344CB8AC3E}">
        <p14:creationId xmlns:p14="http://schemas.microsoft.com/office/powerpoint/2010/main" val="677846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06436" y="4427148"/>
            <a:ext cx="6237977" cy="4600711"/>
          </a:xfrm>
        </p:spPr>
        <p:txBody>
          <a:bodyPr>
            <a:normAutofit lnSpcReduction="10000"/>
          </a:bodyPr>
          <a:lstStyle/>
          <a:p>
            <a:pPr>
              <a:spcBef>
                <a:spcPts val="601"/>
              </a:spcBef>
            </a:pPr>
            <a:r>
              <a:rPr lang="es-US" sz="1100" dirty="0"/>
              <a:t>Los planes Medicare Advantage (MA) basados en la red (por ej., Organizaciones para el Mantenimiento de la Salud, Organizaciones de Proveedores Preferidos y Planes Privados de Pago por Servicio con redes) pueden realizar cambios en su red de proveedores contratados en cualquier momento del año. Es importante saber que los Centros de Servicios de Medicare y Medicaid (CMS) cuentan con protecciones para asegurarse de que usted esté a salvo de interrupciones en la atención médica. </a:t>
            </a:r>
          </a:p>
          <a:p>
            <a:pPr>
              <a:spcBef>
                <a:spcPts val="601"/>
              </a:spcBef>
            </a:pPr>
            <a:r>
              <a:rPr lang="es-US" sz="1100" dirty="0"/>
              <a:t>Por ejemplo, CMS requiere que los planes mantengan la continuidad de atención para los afiliados afectados al asegurarse de que usted tiene acceso a servicios necesarios por razones médicas si los necesita.</a:t>
            </a:r>
          </a:p>
          <a:p>
            <a:pPr marL="175040" indent="-175040">
              <a:spcBef>
                <a:spcPts val="601"/>
              </a:spcBef>
              <a:buFont typeface="Wingdings" panose="05000000000000000000" pitchFamily="2" charset="2"/>
              <a:buChar char="§"/>
            </a:pPr>
            <a:r>
              <a:rPr lang="es-US" sz="1100" dirty="0"/>
              <a:t>Cuando los planes MA realizan cambios en sus redes, CMS también exige que mantengan un acceso adecuado a todos los servicios necesarios por razones médicas de Medicare Parte A (Seguro de Hospital) y Parte B (Seguro Médico) a través de la red de proveedores que les queda. Si la red restante no cumple con el acceso a Medicare y las normas de disponibilidad, los planes deben agregar todos los proveedores nuevos que se necesiten para cubrir los requisitos de acceso de los CMS.</a:t>
            </a:r>
          </a:p>
          <a:p>
            <a:pPr marL="291732" indent="-116693">
              <a:spcBef>
                <a:spcPts val="601"/>
              </a:spcBef>
              <a:buFont typeface="Arial" panose="020B0604020202020204" pitchFamily="34" charset="0"/>
              <a:buChar char="•"/>
            </a:pPr>
            <a:r>
              <a:rPr lang="es-US" sz="1100" dirty="0"/>
              <a:t>Además, cuando un plan MA realiza un cambio en su red de proveedores, debe enviar notificaciones escritas a los beneficiarios que visitan regularmente al proveedor cuyo contrato está terminando. Esta notificación se debe enviar como mínimo 30 días antes de la fecha de cancelación. En esta notificación, el plan debe ofrecerle una lista de proveedores alternativos y permitir que cambie de proveedor.</a:t>
            </a:r>
          </a:p>
          <a:p>
            <a:pPr marL="175040" indent="-175040">
              <a:spcBef>
                <a:spcPts val="601"/>
              </a:spcBef>
              <a:buFont typeface="Wingdings" panose="05000000000000000000" pitchFamily="2" charset="2"/>
              <a:buChar char="§"/>
            </a:pPr>
            <a:r>
              <a:rPr lang="es-US" sz="1100" dirty="0"/>
              <a:t>En la mayoría de los casos, los cambios de red de proveedores a mitad de año no justifican que se recurra a un período de Inscripción Excepcional/Inscripción Especial (SEP). CMS lo determinará según el caso. </a:t>
            </a:r>
          </a:p>
          <a:p>
            <a:pPr>
              <a:spcBef>
                <a:spcPts val="601"/>
              </a:spcBef>
            </a:pPr>
            <a:r>
              <a:rPr lang="es-US" sz="1100" dirty="0"/>
              <a:t>Entre una organización de MA y un proveedor contratado se deben enviar un aviso por escrito con al menos 60 días de anticipación a la cancelación de un contrato sin causa. Todo contrato entre una organización de MA y un proveedor contratado puede prever un requisito de notificación por un período de tiempo más largo para la cancelación sin causa. CMS no participa en litigios contractuales. </a:t>
            </a:r>
          </a:p>
        </p:txBody>
      </p:sp>
    </p:spTree>
    <p:extLst>
      <p:ext uri="{BB962C8B-B14F-4D97-AF65-F5344CB8AC3E}">
        <p14:creationId xmlns:p14="http://schemas.microsoft.com/office/powerpoint/2010/main" val="2480301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575196" cy="4473748"/>
          </a:xfrm>
        </p:spPr>
        <p:txBody>
          <a:bodyPr/>
          <a:lstStyle/>
          <a:p>
            <a:pPr>
              <a:spcBef>
                <a:spcPts val="601"/>
              </a:spcBef>
            </a:pPr>
            <a:r>
              <a:rPr lang="es-US" kern="1200" dirty="0" smtClean="0">
                <a:solidFill>
                  <a:schemeClr val="tx1"/>
                </a:solidFill>
                <a:effectLst/>
              </a:rPr>
              <a:t>Revisión de Conocimientos</a:t>
            </a:r>
            <a:r>
              <a:rPr lang="es-US" dirty="0" smtClean="0"/>
              <a:t>—</a:t>
            </a:r>
            <a:r>
              <a:rPr lang="es-US" kern="1200" dirty="0" smtClean="0">
                <a:solidFill>
                  <a:schemeClr val="tx1"/>
                </a:solidFill>
                <a:effectLst/>
              </a:rPr>
              <a:t>Pregunta 1</a:t>
            </a:r>
          </a:p>
          <a:p>
            <a:pPr>
              <a:spcBef>
                <a:spcPts val="601"/>
              </a:spcBef>
            </a:pPr>
            <a:r>
              <a:rPr lang="es-US" kern="1200" dirty="0" smtClean="0">
                <a:solidFill>
                  <a:schemeClr val="tx1"/>
                </a:solidFill>
                <a:effectLst/>
              </a:rPr>
              <a:t>Los planes Medicare Advantage (MA) algunas veces se llaman </a:t>
            </a:r>
            <a:endParaRPr lang="es-US" dirty="0" smtClean="0">
              <a:effectLst/>
            </a:endParaRPr>
          </a:p>
          <a:p>
            <a:pPr marL="186081" indent="-186081">
              <a:spcBef>
                <a:spcPts val="601"/>
              </a:spcBef>
              <a:buFont typeface="+mj-lt"/>
              <a:buAutoNum type="alphaLcPeriod"/>
            </a:pPr>
            <a:r>
              <a:rPr lang="es-US" kern="1200" dirty="0" smtClean="0">
                <a:solidFill>
                  <a:schemeClr val="tx1"/>
                </a:solidFill>
                <a:effectLst/>
              </a:rPr>
              <a:t>Parte A</a:t>
            </a:r>
          </a:p>
          <a:p>
            <a:pPr marL="186081" indent="-186081">
              <a:spcBef>
                <a:spcPts val="601"/>
              </a:spcBef>
              <a:buFont typeface="+mj-lt"/>
              <a:buAutoNum type="alphaLcPeriod"/>
            </a:pPr>
            <a:r>
              <a:rPr lang="es-US" kern="1200" dirty="0" smtClean="0">
                <a:solidFill>
                  <a:schemeClr val="tx1"/>
                </a:solidFill>
                <a:effectLst/>
              </a:rPr>
              <a:t>Parte B</a:t>
            </a:r>
          </a:p>
          <a:p>
            <a:pPr marL="186081" indent="-186081">
              <a:spcBef>
                <a:spcPts val="601"/>
              </a:spcBef>
              <a:buFont typeface="+mj-lt"/>
              <a:buAutoNum type="alphaLcPeriod"/>
            </a:pPr>
            <a:r>
              <a:rPr lang="es-US" kern="1200" dirty="0" smtClean="0">
                <a:solidFill>
                  <a:schemeClr val="tx1"/>
                </a:solidFill>
                <a:effectLst/>
              </a:rPr>
              <a:t>Parte C</a:t>
            </a:r>
          </a:p>
          <a:p>
            <a:pPr marL="186081" indent="-186081">
              <a:spcBef>
                <a:spcPts val="601"/>
              </a:spcBef>
              <a:buFont typeface="+mj-lt"/>
              <a:buAutoNum type="alphaLcPeriod"/>
            </a:pPr>
            <a:r>
              <a:rPr lang="es-US" kern="1200" dirty="0" smtClean="0">
                <a:solidFill>
                  <a:schemeClr val="tx1"/>
                </a:solidFill>
                <a:effectLst/>
              </a:rPr>
              <a:t>Parte D</a:t>
            </a:r>
          </a:p>
          <a:p>
            <a:pPr>
              <a:spcBef>
                <a:spcPts val="601"/>
              </a:spcBef>
            </a:pPr>
            <a:r>
              <a:rPr lang="es-US" b="1" dirty="0" smtClean="0">
                <a:solidFill>
                  <a:prstClr val="black"/>
                </a:solidFill>
              </a:rPr>
              <a:t>Respuesta</a:t>
            </a:r>
            <a:r>
              <a:rPr lang="es-US" b="1" dirty="0" smtClean="0"/>
              <a:t>: c. Parte C </a:t>
            </a:r>
          </a:p>
          <a:p>
            <a:pPr>
              <a:spcBef>
                <a:spcPts val="601"/>
              </a:spcBef>
            </a:pPr>
            <a:r>
              <a:rPr lang="es-US" dirty="0" smtClean="0"/>
              <a:t>Los planes MA son parte del Programa Medicare y algunas veces se llaman Parte C. </a:t>
            </a:r>
            <a:endParaRPr lang="es-US" dirty="0"/>
          </a:p>
          <a:p>
            <a:pPr>
              <a:spcBef>
                <a:spcPts val="601"/>
              </a:spcBef>
            </a:pPr>
            <a:endParaRPr lang="es-US" dirty="0"/>
          </a:p>
        </p:txBody>
      </p:sp>
    </p:spTree>
    <p:extLst>
      <p:ext uri="{BB962C8B-B14F-4D97-AF65-F5344CB8AC3E}">
        <p14:creationId xmlns:p14="http://schemas.microsoft.com/office/powerpoint/2010/main" val="15182249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marL="186140" indent="-372276" defTabSz="932313">
              <a:spcBef>
                <a:spcPts val="601"/>
              </a:spcBef>
              <a:defRPr/>
            </a:pPr>
            <a:r>
              <a:rPr lang="es-US" dirty="0">
                <a:solidFill>
                  <a:prstClr val="black"/>
                </a:solidFill>
              </a:rPr>
              <a:t>Revisión de Conocimientos</a:t>
            </a:r>
            <a:r>
              <a:rPr lang="es-US" dirty="0" smtClean="0"/>
              <a:t>—</a:t>
            </a:r>
            <a:r>
              <a:rPr lang="es-US" dirty="0" smtClean="0">
                <a:solidFill>
                  <a:prstClr val="black"/>
                </a:solidFill>
              </a:rPr>
              <a:t>Pregunta 2</a:t>
            </a:r>
          </a:p>
          <a:p>
            <a:pPr indent="-186463" defTabSz="932313">
              <a:spcBef>
                <a:spcPts val="601"/>
              </a:spcBef>
              <a:defRPr/>
            </a:pPr>
            <a:r>
              <a:rPr lang="es-US" dirty="0" smtClean="0">
                <a:solidFill>
                  <a:prstClr val="black"/>
                </a:solidFill>
              </a:rPr>
              <a:t>La mayoría de las personas inscritas en un plan Medicare Advantage (MA) seguirán pagando una prima mensual de Medicare Parte B.</a:t>
            </a:r>
            <a:r>
              <a:rPr lang="es-US" dirty="0" smtClean="0"/>
              <a:t> </a:t>
            </a:r>
            <a:endParaRPr lang="es-US" dirty="0">
              <a:solidFill>
                <a:prstClr val="black"/>
              </a:solidFill>
            </a:endParaRPr>
          </a:p>
          <a:p>
            <a:pPr marL="186081" lvl="1" indent="-186081" defTabSz="932313">
              <a:spcBef>
                <a:spcPts val="601"/>
              </a:spcBef>
              <a:buFont typeface="+mj-lt"/>
              <a:buAutoNum type="alphaLcPeriod"/>
              <a:defRPr/>
            </a:pPr>
            <a:r>
              <a:rPr lang="es-US" dirty="0">
                <a:solidFill>
                  <a:prstClr val="black"/>
                </a:solidFill>
              </a:rPr>
              <a:t>Verdadero</a:t>
            </a:r>
          </a:p>
          <a:p>
            <a:pPr marL="184500" lvl="1" indent="-184500" defTabSz="932313">
              <a:spcBef>
                <a:spcPts val="601"/>
              </a:spcBef>
              <a:buFont typeface="+mj-lt"/>
              <a:buAutoNum type="alphaLcPeriod"/>
              <a:defRPr/>
            </a:pPr>
            <a:r>
              <a:rPr lang="es-US" dirty="0">
                <a:solidFill>
                  <a:prstClr val="black"/>
                </a:solidFill>
              </a:rPr>
              <a:t>Falso</a:t>
            </a:r>
          </a:p>
          <a:p>
            <a:pPr defTabSz="932313">
              <a:spcBef>
                <a:spcPts val="601"/>
              </a:spcBef>
              <a:defRPr/>
            </a:pPr>
            <a:r>
              <a:rPr lang="es-US" b="1" dirty="0" smtClean="0">
                <a:solidFill>
                  <a:prstClr val="black"/>
                </a:solidFill>
              </a:rPr>
              <a:t>Respuesta: a. Verdadero</a:t>
            </a:r>
          </a:p>
          <a:p>
            <a:pPr defTabSz="932313">
              <a:spcBef>
                <a:spcPts val="601"/>
              </a:spcBef>
              <a:defRPr/>
            </a:pPr>
            <a:r>
              <a:rPr lang="es-US" dirty="0" smtClean="0">
                <a:solidFill>
                  <a:prstClr val="black"/>
                </a:solidFill>
              </a:rPr>
              <a:t>Si se une a un plan MA debe continuar pagando la prima mensual de Medicare Parte B. La prima de la Parte B para la mayoría de las personas en 2017 es $109.</a:t>
            </a:r>
            <a:endParaRPr lang="es-US" dirty="0">
              <a:solidFill>
                <a:prstClr val="black"/>
              </a:solidFill>
            </a:endParaRPr>
          </a:p>
          <a:p>
            <a:pPr marL="186463" lvl="1" indent="-186463">
              <a:spcBef>
                <a:spcPts val="601"/>
              </a:spcBef>
              <a:buFont typeface="Wingdings" pitchFamily="2" charset="2"/>
              <a:buChar char="§"/>
            </a:pPr>
            <a:r>
              <a:rPr lang="es-US" dirty="0">
                <a:solidFill>
                  <a:prstClr val="black"/>
                </a:solidFill>
              </a:rPr>
              <a:t>Muy pocos planes pueden pagarle todo o parte de la prima de la Parte B.</a:t>
            </a:r>
            <a:endParaRPr lang="es-US" dirty="0">
              <a:solidFill>
                <a:prstClr val="black"/>
              </a:solidFill>
              <a:ea typeface="Arial" pitchFamily="84" charset="0"/>
              <a:cs typeface="Arial" pitchFamily="84" charset="0"/>
            </a:endParaRPr>
          </a:p>
          <a:p>
            <a:pPr marL="186463" lvl="1" indent="-186463">
              <a:spcBef>
                <a:spcPts val="601"/>
              </a:spcBef>
              <a:buFont typeface="Wingdings" pitchFamily="2" charset="2"/>
              <a:buChar char="§"/>
            </a:pPr>
            <a:r>
              <a:rPr lang="es-US" dirty="0">
                <a:solidFill>
                  <a:prstClr val="black"/>
                </a:solidFill>
              </a:rPr>
              <a:t>Algunas personas pueden ser elegibles para obtener ayuda de su estado </a:t>
            </a:r>
            <a:r>
              <a:rPr lang="es-US" dirty="0" smtClean="0"/>
              <a:t>(programas para personas con Medicare que tienen ingresos y recursos limitados)</a:t>
            </a:r>
            <a:endParaRPr lang="es-US" dirty="0">
              <a:solidFill>
                <a:prstClr val="black"/>
              </a:solidFill>
              <a:ea typeface="Arial" pitchFamily="84" charset="0"/>
              <a:cs typeface="Arial" pitchFamily="84" charset="0"/>
            </a:endParaRPr>
          </a:p>
        </p:txBody>
      </p:sp>
    </p:spTree>
    <p:extLst>
      <p:ext uri="{BB962C8B-B14F-4D97-AF65-F5344CB8AC3E}">
        <p14:creationId xmlns:p14="http://schemas.microsoft.com/office/powerpoint/2010/main" val="40174173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60418"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marL="186463" indent="-186463">
              <a:spcBef>
                <a:spcPts val="601"/>
              </a:spcBef>
            </a:pPr>
            <a:r>
              <a:rPr lang="es-US" dirty="0" smtClean="0"/>
              <a:t>La lección 2, "</a:t>
            </a:r>
            <a:r>
              <a:rPr lang="es-US" i="0" dirty="0" smtClean="0"/>
              <a:t>Otros planes de salud de Medicare" </a:t>
            </a:r>
            <a:r>
              <a:rPr lang="es-US" dirty="0" smtClean="0"/>
              <a:t>ofrece información sobre lo siguiente: </a:t>
            </a:r>
          </a:p>
          <a:p>
            <a:pPr marL="186463" indent="-186463">
              <a:spcBef>
                <a:spcPts val="601"/>
              </a:spcBef>
              <a:buFont typeface="Wingdings" panose="05000000000000000000" pitchFamily="2" charset="2"/>
              <a:buChar char="§"/>
            </a:pPr>
            <a:r>
              <a:rPr lang="es-US" dirty="0" smtClean="0"/>
              <a:t>Plan(es) de Costo(s) Medicare</a:t>
            </a:r>
          </a:p>
          <a:p>
            <a:pPr marL="186463" lvl="1" indent="-186463">
              <a:spcBef>
                <a:spcPts val="601"/>
              </a:spcBef>
              <a:buFont typeface="Wingdings" panose="05000000000000000000" pitchFamily="2" charset="2"/>
              <a:buChar char="§"/>
            </a:pPr>
            <a:r>
              <a:rPr lang="es-US" dirty="0" smtClean="0"/>
              <a:t>Proyectos de innovación de Medicare (demostraciones y programas piloto)</a:t>
            </a:r>
          </a:p>
          <a:p>
            <a:pPr marL="186463" lvl="1" indent="-186463">
              <a:spcBef>
                <a:spcPts val="601"/>
              </a:spcBef>
              <a:buFont typeface="Wingdings" panose="05000000000000000000" pitchFamily="2" charset="2"/>
              <a:buChar char="§"/>
            </a:pPr>
            <a:r>
              <a:rPr lang="es-US" dirty="0" smtClean="0"/>
              <a:t>Programa(s) de Cuidado Integral para Ancianos (o "PACE")</a:t>
            </a:r>
          </a:p>
        </p:txBody>
      </p:sp>
    </p:spTree>
    <p:extLst>
      <p:ext uri="{BB962C8B-B14F-4D97-AF65-F5344CB8AC3E}">
        <p14:creationId xmlns:p14="http://schemas.microsoft.com/office/powerpoint/2010/main" val="20618909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246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defTabSz="930779">
              <a:spcBef>
                <a:spcPts val="601"/>
              </a:spcBef>
            </a:pPr>
            <a:r>
              <a:rPr lang="es-US" dirty="0" smtClean="0"/>
              <a:t>Algunos tipos de planes de salud de Medicare que ofrecen cobertura de servicios de salud no son planes Medicare Advantage (MA) pero siguen siendo parte de Medicare. Algunos de estos planes ofrecen </a:t>
            </a:r>
          </a:p>
          <a:p>
            <a:pPr marL="171776" indent="-171776" defTabSz="930779">
              <a:spcBef>
                <a:spcPts val="601"/>
              </a:spcBef>
              <a:buFont typeface="Arial" panose="020B0604020202020204" pitchFamily="34" charset="0"/>
              <a:buChar char="•"/>
            </a:pPr>
            <a:r>
              <a:rPr lang="es-US" dirty="0" smtClean="0"/>
              <a:t>Cobertura de Parte A (seguro de hospital) y/o Parte B (seguro médico)</a:t>
            </a:r>
          </a:p>
          <a:p>
            <a:pPr marL="171776" indent="-171776" defTabSz="930779">
              <a:spcBef>
                <a:spcPts val="601"/>
              </a:spcBef>
              <a:buFont typeface="Arial" panose="020B0604020202020204" pitchFamily="34" charset="0"/>
              <a:buChar char="•"/>
            </a:pPr>
            <a:r>
              <a:rPr lang="es-US" dirty="0" smtClean="0"/>
              <a:t>Algunos ofrecen cobertura de recetas médicas para Medicare (Parte D) </a:t>
            </a:r>
          </a:p>
          <a:p>
            <a:pPr defTabSz="930779">
              <a:spcBef>
                <a:spcPts val="601"/>
              </a:spcBef>
            </a:pPr>
            <a:r>
              <a:rPr lang="es-US" dirty="0" smtClean="0"/>
              <a:t>Estos planes comparten algunas de las normas de los planes MA. Algunas de estas reglas se explican brevemente en las próximas diapositivas. Sin embargo, cada tipo de plan tiene normas y excepciones especiales, de modo que, para obtener más detalles, debe contactarse con el plan en el que tiene interés. </a:t>
            </a:r>
          </a:p>
        </p:txBody>
      </p:sp>
    </p:spTree>
    <p:extLst>
      <p:ext uri="{BB962C8B-B14F-4D97-AF65-F5344CB8AC3E}">
        <p14:creationId xmlns:p14="http://schemas.microsoft.com/office/powerpoint/2010/main" val="2797642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7"/>
            <a:ext cx="5575196" cy="4469736"/>
          </a:xfrm>
        </p:spPr>
        <p:txBody>
          <a:bodyPr/>
          <a:lstStyle/>
          <a:p>
            <a:pPr defTabSz="932313">
              <a:spcBef>
                <a:spcPts val="601"/>
              </a:spcBef>
              <a:defRPr/>
            </a:pPr>
            <a:r>
              <a:rPr lang="es-US" dirty="0">
                <a:solidFill>
                  <a:prstClr val="black"/>
                </a:solidFill>
              </a:rPr>
              <a:t>Esta sesión debe ayudarlo a </a:t>
            </a:r>
            <a:endParaRPr lang="es-US" dirty="0">
              <a:solidFill>
                <a:prstClr val="black"/>
              </a:solidFill>
              <a:ea typeface="ＭＳ Ｐゴシック" pitchFamily="84" charset="-128"/>
            </a:endParaRPr>
          </a:p>
          <a:p>
            <a:pPr marL="186463" indent="-186463" defTabSz="932313">
              <a:spcBef>
                <a:spcPts val="601"/>
              </a:spcBef>
              <a:buFont typeface="Wingdings" pitchFamily="84" charset="2"/>
              <a:buChar char="§"/>
              <a:defRPr/>
            </a:pPr>
            <a:r>
              <a:rPr lang="es-US" dirty="0">
                <a:solidFill>
                  <a:prstClr val="black"/>
                </a:solidFill>
              </a:rPr>
              <a:t>Definir los planes Medicare Advantage (MA)</a:t>
            </a:r>
          </a:p>
          <a:p>
            <a:pPr marL="186463" indent="-186463" defTabSz="932313">
              <a:spcBef>
                <a:spcPts val="601"/>
              </a:spcBef>
              <a:buFont typeface="Wingdings" pitchFamily="84" charset="2"/>
              <a:buChar char="§"/>
              <a:defRPr/>
            </a:pPr>
            <a:r>
              <a:rPr lang="es-US" dirty="0" smtClean="0">
                <a:solidFill>
                  <a:prstClr val="black"/>
                </a:solidFill>
              </a:rPr>
              <a:t>Describir cómo funcionan los planes MA </a:t>
            </a:r>
          </a:p>
          <a:p>
            <a:pPr marL="186463" indent="-186463" defTabSz="932313">
              <a:spcBef>
                <a:spcPts val="601"/>
              </a:spcBef>
              <a:buFont typeface="Wingdings" pitchFamily="84" charset="2"/>
              <a:buChar char="§"/>
              <a:defRPr/>
            </a:pPr>
            <a:r>
              <a:rPr lang="es-US" dirty="0">
                <a:solidFill>
                  <a:prstClr val="black"/>
                </a:solidFill>
              </a:rPr>
              <a:t>Explicar los requisitos de elegibilidad e inscripción</a:t>
            </a:r>
          </a:p>
          <a:p>
            <a:pPr marL="186463" indent="-186463" defTabSz="932313">
              <a:spcBef>
                <a:spcPts val="601"/>
              </a:spcBef>
              <a:buFont typeface="Wingdings" pitchFamily="84" charset="2"/>
              <a:buChar char="§"/>
              <a:defRPr/>
            </a:pPr>
            <a:r>
              <a:rPr lang="es-US" dirty="0" smtClean="0">
                <a:solidFill>
                  <a:prstClr val="black"/>
                </a:solidFill>
              </a:rPr>
              <a:t>Reconocer los tipos de planes MA </a:t>
            </a:r>
            <a:endParaRPr lang="es-US" dirty="0">
              <a:solidFill>
                <a:prstClr val="black"/>
              </a:solidFill>
              <a:ea typeface="Arial" pitchFamily="84" charset="0"/>
              <a:cs typeface="Arial" pitchFamily="84" charset="0"/>
            </a:endParaRPr>
          </a:p>
          <a:p>
            <a:pPr marL="186463" indent="-186463" defTabSz="932313">
              <a:spcBef>
                <a:spcPts val="601"/>
              </a:spcBef>
              <a:buFont typeface="Wingdings" pitchFamily="84" charset="2"/>
              <a:buChar char="§"/>
              <a:defRPr/>
            </a:pPr>
            <a:r>
              <a:rPr lang="es-US" dirty="0">
                <a:solidFill>
                  <a:prstClr val="black"/>
                </a:solidFill>
              </a:rPr>
              <a:t>Identificar otros planes de salud de Medicare</a:t>
            </a:r>
            <a:endParaRPr lang="es-US" dirty="0">
              <a:solidFill>
                <a:prstClr val="black"/>
              </a:solidFill>
              <a:ea typeface="Arial" pitchFamily="84" charset="0"/>
              <a:cs typeface="Arial" pitchFamily="84" charset="0"/>
            </a:endParaRPr>
          </a:p>
          <a:p>
            <a:pPr marL="186463" indent="-186463" defTabSz="932313">
              <a:spcBef>
                <a:spcPts val="601"/>
              </a:spcBef>
              <a:buFont typeface="Wingdings" pitchFamily="84" charset="2"/>
              <a:buChar char="§"/>
              <a:defRPr/>
            </a:pPr>
            <a:r>
              <a:rPr lang="es-US" dirty="0" smtClean="0">
                <a:solidFill>
                  <a:prstClr val="black"/>
                </a:solidFill>
              </a:rPr>
              <a:t>Explicar derechos, protecciones y apelaciones</a:t>
            </a:r>
          </a:p>
          <a:p>
            <a:pPr marL="186463" indent="-186463" defTabSz="932313">
              <a:spcBef>
                <a:spcPts val="601"/>
              </a:spcBef>
              <a:buFont typeface="Wingdings" pitchFamily="84" charset="2"/>
              <a:buChar char="§"/>
              <a:defRPr/>
            </a:pPr>
            <a:r>
              <a:rPr lang="es-US" dirty="0">
                <a:solidFill>
                  <a:prstClr val="black"/>
                </a:solidFill>
              </a:rPr>
              <a:t>Resumir las pautas de mercadeo de Medicare: conocer </a:t>
            </a:r>
            <a:r>
              <a:rPr lang="es-US" dirty="0" smtClean="0"/>
              <a:t>las reglas para regalos, recompensas e incentivos, actividades educativas y promocionales, y agentes y aseguradores </a:t>
            </a:r>
            <a:endParaRPr lang="es-US" dirty="0" smtClean="0">
              <a:solidFill>
                <a:prstClr val="black"/>
              </a:solidFill>
              <a:ea typeface="Arial" pitchFamily="84" charset="0"/>
              <a:cs typeface="Arial" pitchFamily="84" charset="0"/>
            </a:endParaRPr>
          </a:p>
        </p:txBody>
      </p:sp>
    </p:spTree>
    <p:extLst>
      <p:ext uri="{BB962C8B-B14F-4D97-AF65-F5344CB8AC3E}">
        <p14:creationId xmlns:p14="http://schemas.microsoft.com/office/powerpoint/2010/main" val="22460904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4514"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marL="186463" indent="-186463">
              <a:spcBef>
                <a:spcPts val="601"/>
              </a:spcBef>
              <a:buFont typeface="Wingdings" panose="05000000000000000000" pitchFamily="2" charset="2"/>
              <a:buChar char="§"/>
            </a:pPr>
            <a:r>
              <a:rPr lang="es-US" dirty="0" smtClean="0"/>
              <a:t>Los Plan(es) de Costo(s) Medicare son un tipo de plan de salud de Medicare disponible solo en ciertas áreas del país. </a:t>
            </a:r>
          </a:p>
          <a:p>
            <a:pPr marL="186463" lvl="1" indent="-186463">
              <a:spcBef>
                <a:spcPts val="601"/>
              </a:spcBef>
              <a:buFont typeface="Wingdings" pitchFamily="2" charset="2"/>
              <a:buChar char="§"/>
            </a:pPr>
            <a:r>
              <a:rPr lang="es-US" dirty="0" smtClean="0"/>
              <a:t>Puede inscribirse aunque solo tenga Medicare Parte B (no es necesario que tenga la Parte A). </a:t>
            </a:r>
          </a:p>
          <a:p>
            <a:pPr marL="346713" lvl="1" indent="-171767">
              <a:spcBef>
                <a:spcPts val="601"/>
              </a:spcBef>
              <a:buFont typeface="Arial" panose="020B0604020202020204" pitchFamily="34" charset="0"/>
              <a:buChar char="•"/>
            </a:pPr>
            <a:r>
              <a:rPr lang="es-US" dirty="0" smtClean="0"/>
              <a:t>Si visita a un proveedor fuera de la red, los servicios quedan cubiertos por Medicare Original. Usted paga los mismos gastos directos de su bolsillo que pagaría por la cobertura de Medicare Original (la prima de la Parte B y los coseguros y deducibles de la Parte A y la Parte B).</a:t>
            </a:r>
          </a:p>
          <a:p>
            <a:pPr marL="186463" lvl="1" indent="-186463">
              <a:spcBef>
                <a:spcPts val="601"/>
              </a:spcBef>
              <a:buFont typeface="Wingdings" pitchFamily="2" charset="2"/>
              <a:buChar char="§"/>
            </a:pPr>
            <a:r>
              <a:rPr lang="es-US" dirty="0" smtClean="0"/>
              <a:t>Puede inscribirse en un Plan de Costos Medicare en cualquier momento en que acepten nuevos miembros.</a:t>
            </a:r>
          </a:p>
          <a:p>
            <a:pPr marL="186463" lvl="1" indent="-186463">
              <a:spcBef>
                <a:spcPts val="601"/>
              </a:spcBef>
              <a:buFont typeface="Wingdings" pitchFamily="2" charset="2"/>
              <a:buChar char="§"/>
            </a:pPr>
            <a:r>
              <a:rPr lang="es-US" dirty="0" smtClean="0"/>
              <a:t>Puede abandonar un Plan de Costos Medicare en cualquier momento y volver a Medicare Original.</a:t>
            </a:r>
          </a:p>
          <a:p>
            <a:pPr marL="186463" lvl="1" indent="-186463">
              <a:spcBef>
                <a:spcPts val="601"/>
              </a:spcBef>
              <a:buFont typeface="Wingdings" pitchFamily="2" charset="2"/>
              <a:buChar char="§"/>
            </a:pPr>
            <a:r>
              <a:rPr lang="es-US" dirty="0" smtClean="0"/>
              <a:t>Puede obtener cobertura de recetas médicas de Medicare a través del plan (si la ofrecen) o puede adquirir un Plan Medicare para Recetas Médicas para agregar cobertura de medicamentos recetados. Se puede sumar o cancelar la cobertura de recetas médicas de Medicare solo en ciertos momentos. </a:t>
            </a:r>
          </a:p>
          <a:p>
            <a:pPr>
              <a:spcBef>
                <a:spcPts val="601"/>
              </a:spcBef>
            </a:pPr>
            <a:r>
              <a:rPr lang="es-US" dirty="0" smtClean="0"/>
              <a:t>Si desea obtener más información sobre los Plan(es) de Costo(s) de Medicare, comuníquese con el plan en el que tiene interés. Su Programa Estatal de Asistencia sobre Seguros de Salud (SHIP) puede ofrecerle más información. Para encontrar un SHIP local, visite </a:t>
            </a:r>
            <a:r>
              <a:rPr lang="es-US" u="sng" dirty="0" smtClean="0">
                <a:hlinkClick r:id="rId3"/>
              </a:rPr>
              <a:t>shiptacenter.org</a:t>
            </a:r>
            <a:r>
              <a:rPr lang="es-US" u="none" dirty="0" smtClean="0"/>
              <a:t>.</a:t>
            </a:r>
            <a:r>
              <a:rPr lang="es-US" dirty="0" smtClean="0"/>
              <a:t> </a:t>
            </a:r>
          </a:p>
        </p:txBody>
      </p:sp>
    </p:spTree>
    <p:extLst>
      <p:ext uri="{BB962C8B-B14F-4D97-AF65-F5344CB8AC3E}">
        <p14:creationId xmlns:p14="http://schemas.microsoft.com/office/powerpoint/2010/main" val="23028610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6562" name="Rectangle 3"/>
          <p:cNvSpPr>
            <a:spLocks noGrp="1" noChangeArrowheads="1"/>
          </p:cNvSpPr>
          <p:nvPr>
            <p:ph type="body" idx="1"/>
          </p:nvPr>
        </p:nvSpPr>
        <p:spPr bwMode="auto">
          <a:xfrm>
            <a:off x="792365" y="4423334"/>
            <a:ext cx="5460638" cy="4268438"/>
          </a:xfrm>
          <a:noFill/>
        </p:spPr>
        <p:txBody>
          <a:bodyPr wrap="square" numCol="1" anchor="t" anchorCtr="0" compatLnSpc="1">
            <a:prstTxWarp prst="textNoShape">
              <a:avLst/>
            </a:prstTxWarp>
            <a:normAutofit/>
          </a:bodyPr>
          <a:lstStyle/>
          <a:p>
            <a:pPr defTabSz="881791">
              <a:spcBef>
                <a:spcPts val="601"/>
              </a:spcBef>
              <a:defRPr/>
            </a:pPr>
            <a:r>
              <a:rPr lang="es-US" dirty="0" smtClean="0"/>
              <a:t>Los proyectos de innovación y los programas piloto de Medicare son proyectos especiales que ponen a prueba mejoras en la cobertura, el pago y la calidad de atención de Medicare. Normalmente se ofrecen a un grupo específico de personas y/o solamente en áreas específicas. Algunos siguen las normas del plan Medicare Advantage, pero otros no. Los resultados de los proyectos de innovación han ayudado a perfilar muchos de los cambios que se han producido en Medicare a lo largo de estos años, entre ellos:</a:t>
            </a:r>
          </a:p>
          <a:p>
            <a:pPr marL="171776" lvl="1" indent="-171776">
              <a:spcBef>
                <a:spcPts val="601"/>
              </a:spcBef>
              <a:buFont typeface="Wingdings" panose="05000000000000000000" pitchFamily="2" charset="2"/>
              <a:buChar char="§"/>
            </a:pPr>
            <a:r>
              <a:rPr lang="es-US" dirty="0" smtClean="0"/>
              <a:t>Desarrollo de un Plan MA para pacientes con Enfermedad Renal en Etapa Final.</a:t>
            </a:r>
          </a:p>
          <a:p>
            <a:pPr marL="171776" lvl="1" indent="-171776">
              <a:spcBef>
                <a:spcPts val="601"/>
              </a:spcBef>
              <a:buFont typeface="Wingdings" panose="05000000000000000000" pitchFamily="2" charset="2"/>
              <a:buChar char="§"/>
            </a:pPr>
            <a:r>
              <a:rPr lang="es-US" dirty="0" smtClean="0"/>
              <a:t>Nuevos servicios preventivos de Medicare</a:t>
            </a:r>
          </a:p>
          <a:p>
            <a:pPr>
              <a:spcBef>
                <a:spcPts val="601"/>
              </a:spcBef>
            </a:pPr>
            <a:r>
              <a:rPr lang="es-US" dirty="0" smtClean="0"/>
              <a:t>Consulte con el proyecto de innovación o el programa piloto si desea obtener más información sobre su funcionamiento. Para encontrar más información, visite </a:t>
            </a:r>
            <a:r>
              <a:rPr lang="es-US" u="sng" dirty="0" smtClean="0">
                <a:hlinkClick r:id="rId3"/>
              </a:rPr>
              <a:t>CMS.gov/medicare/demonstration-projects/demoprojectsevalrpts/index.html</a:t>
            </a:r>
            <a:r>
              <a:rPr lang="es-US" dirty="0" smtClean="0"/>
              <a:t>, Medicare.gov, o llame al 1-800-MEDICARE (1-800-633-4227). TTY: 1-877-486-2048.</a:t>
            </a:r>
          </a:p>
          <a:p>
            <a:pPr>
              <a:spcBef>
                <a:spcPts val="601"/>
              </a:spcBef>
            </a:pPr>
            <a:r>
              <a:rPr lang="es-US" b="1" dirty="0" smtClean="0"/>
              <a:t>Aviso:</a:t>
            </a:r>
            <a:r>
              <a:rPr lang="es-US" dirty="0" smtClean="0"/>
              <a:t> El capacitador puede agregar contenido específico del estado o dar un ejemplo local.</a:t>
            </a:r>
          </a:p>
        </p:txBody>
      </p:sp>
    </p:spTree>
    <p:extLst>
      <p:ext uri="{BB962C8B-B14F-4D97-AF65-F5344CB8AC3E}">
        <p14:creationId xmlns:p14="http://schemas.microsoft.com/office/powerpoint/2010/main" val="29847234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68610"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a:spcBef>
                <a:spcPts val="601"/>
              </a:spcBef>
            </a:pPr>
            <a:r>
              <a:rPr lang="es-US" dirty="0" smtClean="0"/>
              <a:t>El Programa de Cuidado Integral para Ancianos (PACE) es un programa conjunto de Medicare y Medicaid que ayuda a personas ancianas y frágiles a cumplir con sus necesidades de atención médica en la comunidad en lugar de ir a un asilo de ancianos u otro centro de cuidado. PACE provee todos los servicios necesarios por razones médicas, incluso los medicamentos recetados. Según las circunstancias, PACE podría ser la mejor opción para algunas personas en lugar de recibir atención a través de un asilo de ancianos. PACE puede estar disponible en estados que lo han elegido como un beneficio opcional de Medicaid. Los requisitos para inscribirse en PACE varían de un estado a otro. </a:t>
            </a:r>
          </a:p>
          <a:p>
            <a:pPr defTabSz="916137">
              <a:spcBef>
                <a:spcPts val="601"/>
              </a:spcBef>
              <a:defRPr/>
            </a:pPr>
            <a:r>
              <a:rPr lang="es-US" dirty="0" smtClean="0"/>
              <a:t>Llame a la Oficina Estatal de Asistencia Médica (Medicaid) para averiguar la elegibilidad y si hay un centro de PACE cerca de su casa. Llame al número telefónico de la oficina de Medicaid de su estado. Puede buscar la información de contacto en </a:t>
            </a:r>
            <a:r>
              <a:rPr lang="es-US" u="sng" dirty="0">
                <a:hlinkClick r:id="rId3"/>
              </a:rPr>
              <a:t>https://www.medicaid.gov/about-us/contact-us/contact-state-page.html</a:t>
            </a:r>
            <a:endParaRPr lang="es-US" dirty="0"/>
          </a:p>
          <a:p>
            <a:pPr>
              <a:spcBef>
                <a:spcPts val="601"/>
              </a:spcBef>
            </a:pPr>
            <a:r>
              <a:rPr lang="es-US" b="1" dirty="0" smtClean="0"/>
              <a:t>Aviso:</a:t>
            </a:r>
            <a:r>
              <a:rPr lang="es-US" dirty="0" smtClean="0"/>
              <a:t> El instructor puede poner de relieve los planes locales.</a:t>
            </a:r>
          </a:p>
          <a:p>
            <a:pPr>
              <a:spcBef>
                <a:spcPts val="601"/>
              </a:spcBef>
            </a:pPr>
            <a:r>
              <a:rPr lang="es-US" dirty="0" smtClean="0"/>
              <a:t> </a:t>
            </a:r>
          </a:p>
        </p:txBody>
      </p:sp>
    </p:spTree>
    <p:extLst>
      <p:ext uri="{BB962C8B-B14F-4D97-AF65-F5344CB8AC3E}">
        <p14:creationId xmlns:p14="http://schemas.microsoft.com/office/powerpoint/2010/main" val="1096480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621020" cy="4473748"/>
          </a:xfrm>
        </p:spPr>
        <p:txBody>
          <a:bodyPr>
            <a:normAutofit/>
          </a:bodyPr>
          <a:lstStyle/>
          <a:p>
            <a:pPr marL="186463" indent="-186463" defTabSz="932313">
              <a:spcBef>
                <a:spcPts val="601"/>
              </a:spcBef>
              <a:defRPr/>
            </a:pPr>
            <a:r>
              <a:rPr lang="es-US" dirty="0">
                <a:solidFill>
                  <a:prstClr val="black"/>
                </a:solidFill>
              </a:rPr>
              <a:t>Revisión de Conocimientos</a:t>
            </a:r>
            <a:r>
              <a:rPr lang="es-US" dirty="0" smtClean="0"/>
              <a:t>—</a:t>
            </a:r>
            <a:r>
              <a:rPr lang="es-US" dirty="0" smtClean="0">
                <a:solidFill>
                  <a:prstClr val="black"/>
                </a:solidFill>
              </a:rPr>
              <a:t>Pregunta 3</a:t>
            </a:r>
          </a:p>
          <a:p>
            <a:pPr defTabSz="932313">
              <a:spcBef>
                <a:spcPts val="601"/>
              </a:spcBef>
              <a:defRPr/>
            </a:pPr>
            <a:r>
              <a:rPr lang="es-US" dirty="0" smtClean="0">
                <a:solidFill>
                  <a:prstClr val="black"/>
                </a:solidFill>
              </a:rPr>
              <a:t>Los Programa(s) de Cuidado Integral para Ancianos (PACE) no son un tipo de plan Medicare Advantage (MA). </a:t>
            </a:r>
            <a:endParaRPr lang="es-US" dirty="0">
              <a:solidFill>
                <a:prstClr val="black"/>
              </a:solidFill>
            </a:endParaRPr>
          </a:p>
          <a:p>
            <a:pPr marL="186081" lvl="1" indent="-186081" defTabSz="932313">
              <a:spcBef>
                <a:spcPts val="601"/>
              </a:spcBef>
              <a:buFont typeface="+mj-lt"/>
              <a:buAutoNum type="alphaLcPeriod"/>
              <a:defRPr/>
            </a:pPr>
            <a:r>
              <a:rPr lang="es-US" dirty="0">
                <a:solidFill>
                  <a:prstClr val="black"/>
                </a:solidFill>
              </a:rPr>
              <a:t>Verdadero</a:t>
            </a:r>
          </a:p>
          <a:p>
            <a:pPr marL="186081" lvl="1" indent="-186081" defTabSz="932313">
              <a:spcBef>
                <a:spcPts val="601"/>
              </a:spcBef>
              <a:buFont typeface="+mj-lt"/>
              <a:buAutoNum type="alphaLcPeriod"/>
              <a:defRPr/>
            </a:pPr>
            <a:r>
              <a:rPr lang="es-US" dirty="0">
                <a:solidFill>
                  <a:prstClr val="black"/>
                </a:solidFill>
              </a:rPr>
              <a:t>Falso</a:t>
            </a:r>
          </a:p>
          <a:p>
            <a:pPr defTabSz="932313">
              <a:spcBef>
                <a:spcPts val="601"/>
              </a:spcBef>
              <a:defRPr/>
            </a:pPr>
            <a:r>
              <a:rPr lang="es-US" b="1" dirty="0" smtClean="0">
                <a:solidFill>
                  <a:prstClr val="black"/>
                </a:solidFill>
              </a:rPr>
              <a:t>Respuesta: a. Verdadero</a:t>
            </a:r>
          </a:p>
          <a:p>
            <a:pPr defTabSz="932313">
              <a:spcBef>
                <a:spcPts val="601"/>
              </a:spcBef>
              <a:defRPr/>
            </a:pPr>
            <a:r>
              <a:rPr lang="es-US" dirty="0" smtClean="0">
                <a:solidFill>
                  <a:prstClr val="black"/>
                </a:solidFill>
              </a:rPr>
              <a:t>PACE no es un plan MA, pero sigue siendo parte de un programa de Medicare. Se trata de un programa conjunto de Medicare y Medicaid que puede estar disponible en estados que lo han elegido como un beneficio opcional de Medicaid. Los requisitos para inscribirse en PACE varían de un estado a otro. </a:t>
            </a:r>
          </a:p>
          <a:p>
            <a:pPr>
              <a:spcBef>
                <a:spcPts val="601"/>
              </a:spcBef>
            </a:pPr>
            <a:r>
              <a:rPr lang="es-US" dirty="0" smtClean="0"/>
              <a:t>PACE combina servicios médicos, sociales y de cuidado a largo plazo para personas ancianas y frágiles que viven y reciben servicios de salud en la comunidad. PACE provee todos los servicios necesarios por razones médicas, incluso los medicamentos recetados. Según las circunstancias, PACE podría ser la mejor opción para algunas personas en lugar de recibir atención en un asilo de ancianos. </a:t>
            </a:r>
          </a:p>
        </p:txBody>
      </p:sp>
    </p:spTree>
    <p:extLst>
      <p:ext uri="{BB962C8B-B14F-4D97-AF65-F5344CB8AC3E}">
        <p14:creationId xmlns:p14="http://schemas.microsoft.com/office/powerpoint/2010/main" val="14227093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bwMode="auto">
          <a:xfrm>
            <a:off x="1417638" y="1163638"/>
            <a:ext cx="4191000" cy="3143250"/>
          </a:xfrm>
          <a:noFill/>
          <a:ln>
            <a:solidFill>
              <a:srgbClr val="000000"/>
            </a:solidFill>
            <a:miter lim="800000"/>
            <a:headEnd/>
            <a:tailEnd/>
          </a:ln>
        </p:spPr>
      </p:sp>
      <p:sp>
        <p:nvSpPr>
          <p:cNvPr id="70658" name="Notes Placeholder 2"/>
          <p:cNvSpPr>
            <a:spLocks noGrp="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a:spcBef>
                <a:spcPts val="601"/>
              </a:spcBef>
            </a:pPr>
            <a:r>
              <a:rPr lang="es-US" dirty="0" smtClean="0"/>
              <a:t>La lección 3, "Derechos, protecciones y apelaciones</a:t>
            </a:r>
            <a:r>
              <a:rPr lang="es-US" i="1" dirty="0" smtClean="0"/>
              <a:t>"</a:t>
            </a:r>
            <a:r>
              <a:rPr lang="es-US" dirty="0" smtClean="0"/>
              <a:t> ofrece información sobre lo siguiente:</a:t>
            </a:r>
          </a:p>
          <a:p>
            <a:pPr marL="186463" indent="-186463">
              <a:spcBef>
                <a:spcPts val="601"/>
              </a:spcBef>
              <a:buFont typeface="Wingdings" pitchFamily="84" charset="2"/>
              <a:buChar char="§"/>
            </a:pPr>
            <a:r>
              <a:rPr lang="es-US" dirty="0" smtClean="0"/>
              <a:t>Derechos y protecciones garantizados</a:t>
            </a:r>
          </a:p>
          <a:p>
            <a:pPr marL="186463" indent="-186463">
              <a:spcBef>
                <a:spcPts val="601"/>
              </a:spcBef>
              <a:buFont typeface="Wingdings" pitchFamily="84" charset="2"/>
              <a:buChar char="§"/>
            </a:pPr>
            <a:r>
              <a:rPr lang="es-US" dirty="0" smtClean="0"/>
              <a:t>Apelaciones </a:t>
            </a:r>
          </a:p>
          <a:p>
            <a:pPr marL="186463" indent="-186463">
              <a:spcBef>
                <a:spcPts val="601"/>
              </a:spcBef>
              <a:buFont typeface="Wingdings" pitchFamily="84" charset="2"/>
              <a:buChar char="§"/>
            </a:pPr>
            <a:r>
              <a:rPr lang="es-US" dirty="0" smtClean="0"/>
              <a:t>Notificaciones obligatorias</a:t>
            </a:r>
          </a:p>
          <a:p>
            <a:pPr marL="186463" indent="-186463">
              <a:spcBef>
                <a:spcPts val="601"/>
              </a:spcBef>
              <a:buFont typeface="Wingdings" pitchFamily="84" charset="2"/>
              <a:buChar char="§"/>
            </a:pPr>
            <a:r>
              <a:rPr lang="es-US" dirty="0" smtClean="0"/>
              <a:t>Recordatorios de marketing del plan Medicare Advantage</a:t>
            </a:r>
          </a:p>
          <a:p>
            <a:pPr marL="186463" indent="-186463">
              <a:spcBef>
                <a:spcPts val="601"/>
              </a:spcBef>
              <a:buFont typeface="Wingdings" pitchFamily="84" charset="2"/>
              <a:buChar char="§"/>
            </a:pPr>
            <a:r>
              <a:rPr lang="es-US" dirty="0" smtClean="0"/>
              <a:t>Programas de recompensas e incentivos del Plan</a:t>
            </a:r>
            <a:endParaRPr lang="es-US" dirty="0"/>
          </a:p>
          <a:p>
            <a:pPr marL="177139" indent="-177139">
              <a:lnSpc>
                <a:spcPct val="90000"/>
              </a:lnSpc>
              <a:spcBef>
                <a:spcPts val="603"/>
              </a:spcBef>
            </a:pPr>
            <a:endParaRPr lang="es-US" dirty="0" smtClean="0"/>
          </a:p>
        </p:txBody>
      </p:sp>
    </p:spTree>
    <p:extLst>
      <p:ext uri="{BB962C8B-B14F-4D97-AF65-F5344CB8AC3E}">
        <p14:creationId xmlns:p14="http://schemas.microsoft.com/office/powerpoint/2010/main" val="13398797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7270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a:spcBef>
                <a:spcPts val="601"/>
              </a:spcBef>
            </a:pPr>
            <a:r>
              <a:rPr lang="es-US" dirty="0" smtClean="0"/>
              <a:t>Todas las personas que tienen Medicare tienen ciertos derechos y protecciones garantizados. Usted tiene estos derechos y protecciones ya sea que esté en Medical Original, en el plan Medicare Advantage, en otro plan de salud de Medicare, en un plan de medicamentos para Medicare o tenga una póliza de Medigap. </a:t>
            </a:r>
          </a:p>
          <a:p>
            <a:pPr marL="186463" indent="-186463">
              <a:spcBef>
                <a:spcPts val="601"/>
              </a:spcBef>
              <a:buFont typeface="Wingdings" panose="05000000000000000000" pitchFamily="2" charset="2"/>
              <a:buChar char="§"/>
            </a:pPr>
            <a:r>
              <a:rPr lang="es-US" dirty="0" smtClean="0"/>
              <a:t>Todas las personas con Medicare tienen derechos garantizados a</a:t>
            </a:r>
          </a:p>
          <a:p>
            <a:pPr marL="341942" lvl="1" indent="-155863">
              <a:spcBef>
                <a:spcPts val="601"/>
              </a:spcBef>
              <a:buFont typeface="Arial" panose="020B0604020202020204" pitchFamily="34" charset="0"/>
              <a:buChar char="•"/>
            </a:pPr>
            <a:r>
              <a:rPr lang="es-US" dirty="0" smtClean="0"/>
              <a:t>Recibir los servicios de atención médica que necesitan</a:t>
            </a:r>
          </a:p>
          <a:p>
            <a:pPr marL="341942" lvl="1" indent="-155863">
              <a:spcBef>
                <a:spcPts val="601"/>
              </a:spcBef>
              <a:buFont typeface="Arial" panose="020B0604020202020204" pitchFamily="34" charset="0"/>
              <a:buChar char="•"/>
            </a:pPr>
            <a:r>
              <a:rPr lang="es-US" dirty="0" smtClean="0"/>
              <a:t>Obtener información fácil de entender</a:t>
            </a:r>
          </a:p>
          <a:p>
            <a:pPr marL="341942" lvl="1" indent="-155863">
              <a:spcBef>
                <a:spcPts val="601"/>
              </a:spcBef>
              <a:buFont typeface="Arial" panose="020B0604020202020204" pitchFamily="34" charset="0"/>
              <a:buChar char="•"/>
            </a:pPr>
            <a:r>
              <a:rPr lang="es-US" dirty="0" smtClean="0"/>
              <a:t>Tener privacidad en la información médica personal</a:t>
            </a:r>
          </a:p>
          <a:p>
            <a:pPr indent="-271989" defTabSz="916137">
              <a:spcBef>
                <a:spcPts val="601"/>
              </a:spcBef>
              <a:defRPr/>
            </a:pPr>
            <a:r>
              <a:rPr lang="es-US" dirty="0" smtClean="0"/>
              <a:t>Para ver la lista completa de derechos y protecciones para personas con Medicare, visite </a:t>
            </a:r>
            <a:r>
              <a:rPr lang="es-US" u="sng" dirty="0">
                <a:hlinkClick r:id="rId3"/>
              </a:rPr>
              <a:t>Medicare.gov/claims-and-appeals/medicare-rights/everyone/rights-for-everyone.html</a:t>
            </a:r>
            <a:r>
              <a:rPr lang="es-US" dirty="0" smtClean="0"/>
              <a:t>.</a:t>
            </a:r>
          </a:p>
          <a:p>
            <a:pPr indent="-271989">
              <a:spcBef>
                <a:spcPts val="601"/>
              </a:spcBef>
            </a:pPr>
            <a:endParaRPr lang="es-US" dirty="0" smtClean="0"/>
          </a:p>
        </p:txBody>
      </p:sp>
    </p:spTree>
    <p:extLst>
      <p:ext uri="{BB962C8B-B14F-4D97-AF65-F5344CB8AC3E}">
        <p14:creationId xmlns:p14="http://schemas.microsoft.com/office/powerpoint/2010/main" val="22500804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bwMode="auto">
          <a:xfrm>
            <a:off x="1189038" y="698500"/>
            <a:ext cx="4651375" cy="3489325"/>
          </a:xfrm>
          <a:noFill/>
          <a:ln>
            <a:solidFill>
              <a:srgbClr val="000000"/>
            </a:solidFill>
            <a:miter lim="800000"/>
            <a:headEnd/>
            <a:tailEnd/>
          </a:ln>
        </p:spPr>
      </p:sp>
      <p:sp>
        <p:nvSpPr>
          <p:cNvPr id="74755" name="Rectangle 3"/>
          <p:cNvSpPr>
            <a:spLocks noGrp="1" noChangeArrowheads="1"/>
          </p:cNvSpPr>
          <p:nvPr>
            <p:ph type="body" idx="1"/>
          </p:nvPr>
        </p:nvSpPr>
        <p:spPr bwMode="auto">
          <a:xfrm>
            <a:off x="406435" y="4427148"/>
            <a:ext cx="6200122" cy="4517415"/>
          </a:xfrm>
          <a:noFill/>
        </p:spPr>
        <p:txBody>
          <a:bodyPr wrap="square" lIns="92839" tIns="46418" rIns="92839" bIns="46418" numCol="1" anchor="t" anchorCtr="0" compatLnSpc="1">
            <a:prstTxWarp prst="textNoShape">
              <a:avLst/>
            </a:prstTxWarp>
            <a:normAutofit fontScale="92500" lnSpcReduction="20000"/>
          </a:bodyPr>
          <a:lstStyle/>
          <a:p>
            <a:pPr>
              <a:lnSpc>
                <a:spcPct val="110000"/>
              </a:lnSpc>
              <a:spcBef>
                <a:spcPts val="601"/>
              </a:spcBef>
            </a:pPr>
            <a:r>
              <a:rPr lang="es-US" dirty="0" smtClean="0"/>
              <a:t>Si pertenece a un plan de salud de Medicare, además de los derechos y protecciones antes descritos, también tiene derecho a</a:t>
            </a:r>
          </a:p>
          <a:p>
            <a:pPr marL="186463" lvl="1" indent="-186463">
              <a:lnSpc>
                <a:spcPct val="110000"/>
              </a:lnSpc>
              <a:spcBef>
                <a:spcPts val="601"/>
              </a:spcBef>
              <a:buFont typeface="Wingdings" pitchFamily="2" charset="2"/>
              <a:buChar char="§"/>
            </a:pPr>
            <a:r>
              <a:rPr lang="es-US" dirty="0" smtClean="0"/>
              <a:t>Elegir proveedores de servicios de salud del plan, para poder recibir atención médica cubierta. </a:t>
            </a:r>
          </a:p>
          <a:p>
            <a:pPr marL="186463" lvl="1" indent="-186463">
              <a:lnSpc>
                <a:spcPct val="110000"/>
              </a:lnSpc>
              <a:spcBef>
                <a:spcPts val="601"/>
              </a:spcBef>
              <a:buFont typeface="Wingdings" pitchFamily="2" charset="2"/>
              <a:buChar char="§"/>
            </a:pPr>
            <a:r>
              <a:rPr lang="es-US" dirty="0" smtClean="0"/>
              <a:t>Recibir un plan de tratamiento por parte de su médico si tiene una condición médica grave o compleja. Un plan de tratamiento le permite consultar a un especialista dentro del plan todas las veces que usted o su médico lo crean necesario. Las mujeres tienen derecho a consultar directamente al especialista en atención de salud de la mujer dentro del plan sin necesidad de referidos para recibir atención médica preventiva o de rutina. </a:t>
            </a:r>
          </a:p>
          <a:p>
            <a:pPr marL="186463" lvl="1" indent="-186463">
              <a:lnSpc>
                <a:spcPct val="110000"/>
              </a:lnSpc>
              <a:spcBef>
                <a:spcPts val="601"/>
              </a:spcBef>
              <a:buFont typeface="Wingdings" pitchFamily="2" charset="2"/>
              <a:buChar char="§"/>
            </a:pPr>
            <a:r>
              <a:rPr lang="es-US" dirty="0" smtClean="0"/>
              <a:t>Saber de qué manera se les paga a sus médicos en caso de consultarlo al plan. Medicare no acepta planes en los que se les pague a los médicos de una manera que interfiera con la atención que usted necesita recibir.</a:t>
            </a:r>
          </a:p>
          <a:p>
            <a:pPr marL="186463" lvl="1" indent="-186463">
              <a:lnSpc>
                <a:spcPct val="110000"/>
              </a:lnSpc>
              <a:spcBef>
                <a:spcPts val="601"/>
              </a:spcBef>
              <a:buFont typeface="Wingdings" pitchFamily="2" charset="2"/>
              <a:buChar char="§"/>
            </a:pPr>
            <a:r>
              <a:rPr lang="es-US" dirty="0" smtClean="0"/>
              <a:t>Tener un proceso de apelaciones imparcial, eficaz y oportuno para resolver litigios sobre pagos y cobertura respecto del plan. Tiene derecho a pedir a su plan que le brinde o le pague un servicio que usted cree que debe estar cubierto, provisto o debe discontinuarse. </a:t>
            </a:r>
          </a:p>
          <a:p>
            <a:pPr marL="186463" lvl="1" indent="-186463">
              <a:lnSpc>
                <a:spcPct val="110000"/>
              </a:lnSpc>
              <a:spcBef>
                <a:spcPts val="601"/>
              </a:spcBef>
              <a:buFont typeface="Wingdings" pitchFamily="2" charset="2"/>
              <a:buChar char="§"/>
            </a:pPr>
            <a:r>
              <a:rPr lang="es-US" dirty="0" smtClean="0"/>
              <a:t>Presentar una queja formal sobre otras cuestiones o problemas que tenga con su plan (por ej., si cree que las horas de operación de su plan deben ser diferentes o no cuenta con la cantidad de especialistas suficiente dentro del plan para cubrir sus necesidades). Revise los materiales de afiliación o llame a su plan para averiguar de qué manera puede presentar una queja formal. </a:t>
            </a:r>
          </a:p>
          <a:p>
            <a:pPr marL="186463" lvl="1" indent="-186463">
              <a:lnSpc>
                <a:spcPct val="110000"/>
              </a:lnSpc>
              <a:spcBef>
                <a:spcPts val="601"/>
              </a:spcBef>
              <a:buFont typeface="Wingdings" pitchFamily="2" charset="2"/>
              <a:buChar char="§"/>
            </a:pPr>
            <a:r>
              <a:rPr lang="es-US" dirty="0" smtClean="0"/>
              <a:t>Reciba una decisión de cobertura (algunas veces llamada determinación de organización) o información de cobertura por parte de su plan antes de recibir un servicio para saber si el artículo o servicio va a estar cubierto o para obtener información sobre las normas de cobertura. También puede llamar a su plan si tiene alguna duda sobre los derechos y protecciones de atención médica a domicilio. Su plan debe brindarle información si usted pregunta. </a:t>
            </a:r>
          </a:p>
          <a:p>
            <a:pPr marL="186463" lvl="1" indent="-186463">
              <a:lnSpc>
                <a:spcPct val="110000"/>
              </a:lnSpc>
              <a:spcBef>
                <a:spcPts val="601"/>
              </a:spcBef>
              <a:buFont typeface="Wingdings" pitchFamily="2" charset="2"/>
              <a:buChar char="§"/>
            </a:pPr>
            <a:r>
              <a:rPr lang="es-US" dirty="0" smtClean="0"/>
              <a:t>Mantener la privacidad de la información de salud personal. </a:t>
            </a:r>
          </a:p>
          <a:p>
            <a:pPr marL="0" lvl="1">
              <a:lnSpc>
                <a:spcPct val="110000"/>
              </a:lnSpc>
              <a:spcBef>
                <a:spcPts val="601"/>
              </a:spcBef>
            </a:pPr>
            <a:r>
              <a:rPr lang="es-US" dirty="0" smtClean="0"/>
              <a:t>Si desea obtener más información, lea los materiales de afiliación de su plan o llámelos. </a:t>
            </a:r>
          </a:p>
        </p:txBody>
      </p:sp>
    </p:spTree>
    <p:extLst>
      <p:ext uri="{BB962C8B-B14F-4D97-AF65-F5344CB8AC3E}">
        <p14:creationId xmlns:p14="http://schemas.microsoft.com/office/powerpoint/2010/main" val="583709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bwMode="auto">
          <a:xfrm>
            <a:off x="1189038" y="698500"/>
            <a:ext cx="4651375" cy="3489325"/>
          </a:xfrm>
          <a:noFill/>
          <a:ln>
            <a:solidFill>
              <a:srgbClr val="000000"/>
            </a:solidFill>
            <a:miter lim="800000"/>
            <a:headEnd/>
            <a:tailEnd/>
          </a:ln>
        </p:spPr>
      </p:sp>
      <p:sp>
        <p:nvSpPr>
          <p:cNvPr id="76802" name="Rectangle 3"/>
          <p:cNvSpPr>
            <a:spLocks noGrp="1" noChangeArrowheads="1"/>
          </p:cNvSpPr>
          <p:nvPr>
            <p:ph type="body" idx="1"/>
          </p:nvPr>
        </p:nvSpPr>
        <p:spPr bwMode="auto">
          <a:xfrm>
            <a:off x="702628" y="4423337"/>
            <a:ext cx="5621020" cy="4189912"/>
          </a:xfrm>
          <a:noFill/>
        </p:spPr>
        <p:txBody>
          <a:bodyPr wrap="square" numCol="1" anchor="t" anchorCtr="0" compatLnSpc="1">
            <a:prstTxWarp prst="textNoShape">
              <a:avLst/>
            </a:prstTxWarp>
            <a:normAutofit/>
          </a:bodyPr>
          <a:lstStyle/>
          <a:p>
            <a:pPr>
              <a:spcBef>
                <a:spcPts val="601"/>
              </a:spcBef>
            </a:pPr>
            <a:r>
              <a:rPr lang="es-US" dirty="0" smtClean="0"/>
              <a:t>El plan debe decirle por escrito cómo puede apelar si su plan no paga, no autoriza, o interrumpe o reduce un ciclo de tratamiento con autorización previa que usted cree que debe ser cubierto o provisto. Usted y su médico pueden presentar una apelación. Si cree que su salud podría verse gravemente deteriorada al tener que esperar una decisión sobre un servicio, debe pedir al plan que tome una decisión acelerada (rápida).</a:t>
            </a:r>
          </a:p>
          <a:p>
            <a:pPr>
              <a:spcBef>
                <a:spcPts val="601"/>
              </a:spcBef>
            </a:pPr>
            <a:r>
              <a:rPr lang="es-US" dirty="0" smtClean="0"/>
              <a:t>Si un médico solicita o apoya una decisión acelerada, el plan debe tomar una decisión en un plazo de 72 horas. Usted o el plan pueden extenderse por un lapso de hasta 14 días para obtener más información médica. Después de presentar la apelación, el plan revisará su decisión. A continuación, si el plan no decide a su favor, una organización independiente que trabaja para Medicare —y no para el plan— revisa automáticamente la decisión. </a:t>
            </a:r>
          </a:p>
          <a:p>
            <a:pPr>
              <a:spcBef>
                <a:spcPts val="601"/>
              </a:spcBef>
            </a:pPr>
            <a:r>
              <a:rPr lang="es-US" dirty="0" smtClean="0"/>
              <a:t>Consulte el material de afiliación al plan o comuníquese con ellos para obtener más detalles sobre sus derechos de apelación de Medicare.</a:t>
            </a:r>
          </a:p>
        </p:txBody>
      </p:sp>
    </p:spTree>
    <p:extLst>
      <p:ext uri="{BB962C8B-B14F-4D97-AF65-F5344CB8AC3E}">
        <p14:creationId xmlns:p14="http://schemas.microsoft.com/office/powerpoint/2010/main" val="32097699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419624" y="4433032"/>
            <a:ext cx="6333407" cy="4412014"/>
          </a:xfrm>
        </p:spPr>
        <p:txBody>
          <a:bodyPr>
            <a:normAutofit lnSpcReduction="10000"/>
          </a:bodyPr>
          <a:lstStyle/>
          <a:p>
            <a:pPr>
              <a:spcBef>
                <a:spcPts val="601"/>
              </a:spcBef>
            </a:pPr>
            <a:r>
              <a:rPr lang="es-US" sz="1100" dirty="0">
                <a:solidFill>
                  <a:prstClr val="black"/>
                </a:solidFill>
              </a:rPr>
              <a:t>Este cuadro muestra el proceso de apelaciones para Medicare Advantage o para otras personas inscritas en el plan de salud de Medicare. Los plazos establecidos difieren según si está solicitando una apelación estándar, o si usted cumple los requisitos para una apelación acelerada (rápida). </a:t>
            </a:r>
          </a:p>
          <a:p>
            <a:pPr>
              <a:spcBef>
                <a:spcPts val="601"/>
              </a:spcBef>
            </a:pPr>
            <a:r>
              <a:rPr lang="es-US" sz="1100" dirty="0">
                <a:solidFill>
                  <a:prstClr val="black"/>
                </a:solidFill>
              </a:rPr>
              <a:t>Si usted le pide a su plan que le proporcione o pague un artículo o servicio y se le deniega esa solicitud, puede apelar la decisión inicial del plan (la "determinación de la organización"). Recibirá una notificación en la que explique por qué se le denegó su solicitud y las instrucciones sobre cómo apelar la decisión de su plan. </a:t>
            </a:r>
          </a:p>
          <a:p>
            <a:pPr>
              <a:spcBef>
                <a:spcPts val="601"/>
              </a:spcBef>
            </a:pPr>
            <a:r>
              <a:rPr lang="es-US" sz="1100" dirty="0">
                <a:solidFill>
                  <a:prstClr val="black"/>
                </a:solidFill>
              </a:rPr>
              <a:t>Existen 5 niveles de apelación. Si no está de acuerdo con una decisión tomada en cualquier nivel del proceso, puede dirigirse al siguiente nivel si cumple los requisitos para hacerlo. </a:t>
            </a:r>
          </a:p>
          <a:p>
            <a:pPr>
              <a:spcBef>
                <a:spcPts val="601"/>
              </a:spcBef>
              <a:defRPr/>
            </a:pPr>
            <a:r>
              <a:rPr lang="es-US" sz="1100" dirty="0">
                <a:solidFill>
                  <a:prstClr val="black"/>
                </a:solidFill>
              </a:rPr>
              <a:t>En primer lugar, su plan realizará una decisión. Estos plazos establecidos previos al servicio incluyen una posible ampliación de hasta 14 días. Después de cada nivel, recibirá las instrucciones sobre cómo proceder para pasar al siguiente nivel de apelación. Los 5 niveles de apelación son</a:t>
            </a:r>
          </a:p>
          <a:p>
            <a:pPr marL="229021" lvl="1" indent="-229021">
              <a:spcBef>
                <a:spcPts val="601"/>
              </a:spcBef>
              <a:buFont typeface="+mj-lt"/>
              <a:buAutoNum type="arabicPeriod"/>
            </a:pPr>
            <a:r>
              <a:rPr lang="es-US" sz="1100" dirty="0">
                <a:solidFill>
                  <a:prstClr val="black"/>
                </a:solidFill>
              </a:rPr>
              <a:t>Reconsideración por parte del plan</a:t>
            </a:r>
          </a:p>
          <a:p>
            <a:pPr marL="229021" lvl="1" indent="-229021">
              <a:spcBef>
                <a:spcPts val="601"/>
              </a:spcBef>
              <a:buFont typeface="+mj-lt"/>
              <a:buAutoNum type="arabicPeriod"/>
            </a:pPr>
            <a:r>
              <a:rPr lang="es-US" sz="1100" dirty="0">
                <a:solidFill>
                  <a:prstClr val="black"/>
                </a:solidFill>
              </a:rPr>
              <a:t>Reconsideración por parte de una Entidad de Revisión Independiente </a:t>
            </a:r>
          </a:p>
          <a:p>
            <a:pPr marL="229021" lvl="1" indent="-229021">
              <a:spcBef>
                <a:spcPts val="601"/>
              </a:spcBef>
              <a:buFont typeface="+mj-lt"/>
              <a:buAutoNum type="arabicPeriod"/>
            </a:pPr>
            <a:r>
              <a:rPr lang="es-US" sz="1100" dirty="0">
                <a:solidFill>
                  <a:prstClr val="black"/>
                </a:solidFill>
              </a:rPr>
              <a:t>Audiencia con un Juez de la Justicia Administrativa: la cantidad de su reclamo debe cumplir con un monto mínimo en dólares, una cifra que se actualiza anualmente ($160 en 2017) </a:t>
            </a:r>
          </a:p>
          <a:p>
            <a:pPr marL="229021" lvl="1" indent="-229021">
              <a:spcBef>
                <a:spcPts val="601"/>
              </a:spcBef>
              <a:buFont typeface="+mj-lt"/>
              <a:buAutoNum type="arabicPeriod"/>
            </a:pPr>
            <a:r>
              <a:rPr lang="es-US" sz="1100" dirty="0">
                <a:solidFill>
                  <a:prstClr val="black"/>
                </a:solidFill>
              </a:rPr>
              <a:t>Revisión por parte del Consejo de Apelaciones de Medicare </a:t>
            </a:r>
          </a:p>
          <a:p>
            <a:pPr marL="229021" lvl="1" indent="-229021">
              <a:spcBef>
                <a:spcPts val="601"/>
              </a:spcBef>
              <a:buFont typeface="+mj-lt"/>
              <a:buAutoNum type="arabicPeriod"/>
              <a:defRPr/>
            </a:pPr>
            <a:r>
              <a:rPr lang="es-US" sz="1100" dirty="0">
                <a:solidFill>
                  <a:prstClr val="black"/>
                </a:solidFill>
              </a:rPr>
              <a:t>Revisión por parte de un juzgado federal de distrito: para conseguir una revisión por parte de un juzgado federal, la cantidad en litigio restante de su caso debe cumplir con un monto mínimo en dólares que se actualiza anualmente ($1,560 en 2017) </a:t>
            </a:r>
          </a:p>
          <a:p>
            <a:pPr defTabSz="916137">
              <a:spcBef>
                <a:spcPts val="601"/>
              </a:spcBef>
              <a:defRPr/>
            </a:pPr>
            <a:r>
              <a:rPr lang="es-US" sz="1100" dirty="0">
                <a:solidFill>
                  <a:prstClr val="black"/>
                </a:solidFill>
              </a:rPr>
              <a:t>Si desea obtener más información, visite </a:t>
            </a:r>
            <a:r>
              <a:rPr lang="es-US" u="sng" dirty="0">
                <a:hlinkClick r:id="rId3"/>
              </a:rPr>
              <a:t>CMS.gov/Medicare/Appeals-and-Grievances/MMCAG/</a:t>
            </a:r>
            <a:r>
              <a:rPr lang="es-US" dirty="0" smtClean="0"/>
              <a:t>.</a:t>
            </a:r>
          </a:p>
          <a:p>
            <a:pPr>
              <a:spcBef>
                <a:spcPts val="601"/>
              </a:spcBef>
            </a:pPr>
            <a:r>
              <a:rPr lang="es-US" sz="1100" b="1" dirty="0">
                <a:solidFill>
                  <a:prstClr val="black"/>
                </a:solidFill>
              </a:rPr>
              <a:t>AVISO</a:t>
            </a:r>
            <a:r>
              <a:rPr lang="es-US" sz="1100" dirty="0">
                <a:solidFill>
                  <a:prstClr val="black"/>
                </a:solidFill>
              </a:rPr>
              <a:t>: Consulte el Apéndice para obtener una copia del cuadro con notas al pie en tamaño real sobre el proceso de apelaciones de la Parte C (Medicare Advantage). </a:t>
            </a:r>
            <a:endParaRPr lang="es-US" dirty="0"/>
          </a:p>
        </p:txBody>
      </p:sp>
    </p:spTree>
    <p:extLst>
      <p:ext uri="{BB962C8B-B14F-4D97-AF65-F5344CB8AC3E}">
        <p14:creationId xmlns:p14="http://schemas.microsoft.com/office/powerpoint/2010/main" val="341225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4"/>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84994" name="Rectangle 5"/>
          <p:cNvSpPr>
            <a:spLocks noGrp="1" noChangeArrowheads="1"/>
          </p:cNvSpPr>
          <p:nvPr>
            <p:ph type="body" idx="1"/>
          </p:nvPr>
        </p:nvSpPr>
        <p:spPr bwMode="auto">
          <a:xfrm>
            <a:off x="702628" y="4423334"/>
            <a:ext cx="5621020" cy="4268438"/>
          </a:xfrm>
          <a:noFill/>
        </p:spPr>
        <p:txBody>
          <a:bodyPr wrap="square" lIns="92839" tIns="46418" rIns="92839" bIns="46418" numCol="1" anchor="t" anchorCtr="0" compatLnSpc="1">
            <a:prstTxWarp prst="textNoShape">
              <a:avLst/>
            </a:prstTxWarp>
            <a:normAutofit/>
          </a:bodyPr>
          <a:lstStyle/>
          <a:p>
            <a:pPr>
              <a:spcBef>
                <a:spcPts val="601"/>
              </a:spcBef>
            </a:pPr>
            <a:r>
              <a:rPr lang="es-US" dirty="0" smtClean="0"/>
              <a:t>Usted tiene ciertos derechos de apelación si está en un plan de salud de Medicare. </a:t>
            </a:r>
          </a:p>
          <a:p>
            <a:pPr>
              <a:spcBef>
                <a:spcPts val="601"/>
              </a:spcBef>
            </a:pPr>
            <a:r>
              <a:rPr lang="es-US" dirty="0" smtClean="0"/>
              <a:t>Es posible que desee llamar o escribir a su plan y pedir una copia de su expediente. Para obtener el número telefónico o la dirección de su plan, busque en su “Evidencia de Cobertura” o en la notificación que recibió en la que le explicaban por qué no podía obtener la cobertura que solicitó. </a:t>
            </a:r>
          </a:p>
          <a:p>
            <a:pPr>
              <a:spcBef>
                <a:spcPts val="601"/>
              </a:spcBef>
            </a:pPr>
            <a:r>
              <a:rPr lang="es-US" dirty="0" smtClean="0"/>
              <a:t>El plan puede cobrarle una tarifa por copiar esta información y enviársela. Su plan debe poder ofrecerle un cálculo sobre cuánto costará en función de la cantidad de páginas que contiene el expediente, sumada la entrega por correo postal normal.</a:t>
            </a:r>
          </a:p>
        </p:txBody>
      </p:sp>
    </p:spTree>
    <p:extLst>
      <p:ext uri="{BB962C8B-B14F-4D97-AF65-F5344CB8AC3E}">
        <p14:creationId xmlns:p14="http://schemas.microsoft.com/office/powerpoint/2010/main" val="2958232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7"/>
            <a:ext cx="5575196" cy="4469736"/>
          </a:xfrm>
        </p:spPr>
        <p:txBody>
          <a:bodyPr/>
          <a:lstStyle/>
          <a:p>
            <a:pPr defTabSz="932313">
              <a:spcBef>
                <a:spcPts val="601"/>
              </a:spcBef>
              <a:spcAft>
                <a:spcPct val="0"/>
              </a:spcAft>
              <a:defRPr/>
            </a:pPr>
            <a:r>
              <a:rPr lang="es-US" dirty="0">
                <a:solidFill>
                  <a:prstClr val="black"/>
                </a:solidFill>
              </a:rPr>
              <a:t>La lección 1, "Panorama general del plan Medicare Advantage (MA)",</a:t>
            </a:r>
            <a:r>
              <a:rPr lang="es-US" dirty="0" smtClean="0"/>
              <a:t> </a:t>
            </a:r>
            <a:r>
              <a:rPr lang="es-US" dirty="0">
                <a:solidFill>
                  <a:prstClr val="black"/>
                </a:solidFill>
              </a:rPr>
              <a:t>le proporcionará la siguiente información:</a:t>
            </a:r>
            <a:endParaRPr lang="es-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s-US" dirty="0" smtClean="0">
                <a:solidFill>
                  <a:prstClr val="black"/>
                </a:solidFill>
              </a:rPr>
              <a:t>Qué es el plan MA</a:t>
            </a:r>
            <a:endParaRPr lang="es-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s-US" dirty="0">
                <a:solidFill>
                  <a:prstClr val="black"/>
                </a:solidFill>
              </a:rPr>
              <a:t>Cómo funcionan los planes MA</a:t>
            </a:r>
            <a:endParaRPr lang="es-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s-US" dirty="0">
                <a:solidFill>
                  <a:prstClr val="black"/>
                </a:solidFill>
              </a:rPr>
              <a:t>Cuándo se puede inscribir o cambiar de plan</a:t>
            </a:r>
            <a:endParaRPr lang="es-US" dirty="0">
              <a:solidFill>
                <a:prstClr val="black"/>
              </a:solidFill>
              <a:ea typeface="Arial" pitchFamily="84" charset="0"/>
              <a:cs typeface="Arial" pitchFamily="84" charset="0"/>
            </a:endParaRPr>
          </a:p>
          <a:p>
            <a:pPr marL="186463" indent="-186463" defTabSz="932313">
              <a:spcBef>
                <a:spcPts val="601"/>
              </a:spcBef>
              <a:spcAft>
                <a:spcPct val="0"/>
              </a:spcAft>
              <a:buFont typeface="Wingdings" panose="05000000000000000000" pitchFamily="2" charset="2"/>
              <a:buChar char="§"/>
              <a:defRPr/>
            </a:pPr>
            <a:r>
              <a:rPr lang="es-US" dirty="0" smtClean="0">
                <a:solidFill>
                  <a:prstClr val="black"/>
                </a:solidFill>
              </a:rPr>
              <a:t>Cuáles son los tipos de planes MA</a:t>
            </a:r>
            <a:endParaRPr lang="es-US" dirty="0">
              <a:solidFill>
                <a:prstClr val="black"/>
              </a:solidFill>
              <a:ea typeface="Arial" pitchFamily="84" charset="0"/>
              <a:cs typeface="Arial" pitchFamily="84" charset="0"/>
            </a:endParaRPr>
          </a:p>
          <a:p>
            <a:pPr>
              <a:spcBef>
                <a:spcPts val="610"/>
              </a:spcBef>
            </a:pPr>
            <a:endParaRPr lang="es-US" dirty="0"/>
          </a:p>
        </p:txBody>
      </p:sp>
    </p:spTree>
    <p:extLst>
      <p:ext uri="{BB962C8B-B14F-4D97-AF65-F5344CB8AC3E}">
        <p14:creationId xmlns:p14="http://schemas.microsoft.com/office/powerpoint/2010/main" val="22460904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6137">
              <a:spcBef>
                <a:spcPts val="601"/>
              </a:spcBef>
              <a:defRPr/>
            </a:pPr>
            <a:r>
              <a:rPr lang="es-US" dirty="0" smtClean="0"/>
              <a:t>La lección 4 brinda información sobre lo siguiente:</a:t>
            </a:r>
          </a:p>
          <a:p>
            <a:pPr marL="171776" indent="-171776">
              <a:spcBef>
                <a:spcPts val="601"/>
              </a:spcBef>
              <a:buFont typeface="Wingdings" panose="05000000000000000000" pitchFamily="2" charset="2"/>
              <a:buChar char="§"/>
            </a:pPr>
            <a:r>
              <a:rPr lang="es-US" dirty="0" smtClean="0"/>
              <a:t>Mercadeo y divulgación</a:t>
            </a:r>
          </a:p>
          <a:p>
            <a:pPr marL="171776" indent="-171776">
              <a:spcBef>
                <a:spcPts val="601"/>
              </a:spcBef>
              <a:buFont typeface="Wingdings" panose="05000000000000000000" pitchFamily="2" charset="2"/>
              <a:buChar char="§"/>
            </a:pPr>
            <a:r>
              <a:rPr lang="es-US" dirty="0" smtClean="0"/>
              <a:t>Regalos</a:t>
            </a:r>
          </a:p>
          <a:p>
            <a:pPr marL="171776" indent="-171776">
              <a:spcBef>
                <a:spcPts val="601"/>
              </a:spcBef>
              <a:buFont typeface="Wingdings" panose="05000000000000000000" pitchFamily="2" charset="2"/>
              <a:buChar char="§"/>
            </a:pPr>
            <a:r>
              <a:rPr lang="es-US" dirty="0" smtClean="0"/>
              <a:t>Actividades educativas promocionales</a:t>
            </a:r>
          </a:p>
          <a:p>
            <a:pPr marL="171776" indent="-171776">
              <a:spcBef>
                <a:spcPts val="601"/>
              </a:spcBef>
              <a:buFont typeface="Wingdings" panose="05000000000000000000" pitchFamily="2" charset="2"/>
              <a:buChar char="§"/>
            </a:pPr>
            <a:r>
              <a:rPr lang="es-US" dirty="0" smtClean="0"/>
              <a:t>Agentes/aseguradores</a:t>
            </a:r>
          </a:p>
          <a:p>
            <a:pPr marL="171776" indent="-171776">
              <a:spcBef>
                <a:spcPts val="601"/>
              </a:spcBef>
              <a:buFont typeface="Wingdings" panose="05000000000000000000" pitchFamily="2" charset="2"/>
              <a:buChar char="§"/>
            </a:pPr>
            <a:r>
              <a:rPr lang="es-US" dirty="0" smtClean="0"/>
              <a:t>Recompensas e incentivos</a:t>
            </a:r>
          </a:p>
          <a:p>
            <a:pPr>
              <a:spcBef>
                <a:spcPts val="601"/>
              </a:spcBef>
            </a:pPr>
            <a:endParaRPr lang="es-US" dirty="0"/>
          </a:p>
        </p:txBody>
      </p:sp>
    </p:spTree>
    <p:extLst>
      <p:ext uri="{BB962C8B-B14F-4D97-AF65-F5344CB8AC3E}">
        <p14:creationId xmlns:p14="http://schemas.microsoft.com/office/powerpoint/2010/main" val="389986259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93186" name="Notes Placeholder 2"/>
          <p:cNvSpPr>
            <a:spLocks noGrp="1"/>
          </p:cNvSpPr>
          <p:nvPr>
            <p:ph type="body" idx="1"/>
          </p:nvPr>
        </p:nvSpPr>
        <p:spPr bwMode="auto">
          <a:xfrm>
            <a:off x="279400" y="4427147"/>
            <a:ext cx="6527799" cy="4547520"/>
          </a:xfrm>
          <a:noFill/>
        </p:spPr>
        <p:txBody>
          <a:bodyPr wrap="square" numCol="1" anchor="t" anchorCtr="0" compatLnSpc="1">
            <a:prstTxWarp prst="textNoShape">
              <a:avLst/>
            </a:prstTxWarp>
            <a:normAutofit lnSpcReduction="10000"/>
          </a:bodyPr>
          <a:lstStyle/>
          <a:p>
            <a:pPr marL="171757" lvl="1" indent="-171757">
              <a:lnSpc>
                <a:spcPct val="110000"/>
              </a:lnSpc>
              <a:spcBef>
                <a:spcPts val="600"/>
              </a:spcBef>
              <a:buFont typeface="Wingdings" pitchFamily="2" charset="2"/>
              <a:buChar char="§"/>
            </a:pPr>
            <a:r>
              <a:rPr lang="es-US" sz="1100" dirty="0">
                <a:solidFill>
                  <a:prstClr val="black"/>
                </a:solidFill>
              </a:rPr>
              <a:t>Los CMS revisan los materiales de mercadeo, con la excepción de los incluidos en la Sección 20 de las Pautas para Mercadeo de Medicare (MMG). Si bien la lista no es exhaustiva, algunos ejemplos de materiales excluidos incluyen lo siguiente:</a:t>
            </a:r>
          </a:p>
          <a:p>
            <a:pPr marL="293148" lvl="1" indent="-119091">
              <a:lnSpc>
                <a:spcPct val="110000"/>
              </a:lnSpc>
              <a:spcBef>
                <a:spcPts val="600"/>
              </a:spcBef>
              <a:buFont typeface="Arial" panose="020B0604020202020204" pitchFamily="34" charset="0"/>
              <a:buChar char="•"/>
            </a:pPr>
            <a:r>
              <a:rPr lang="es-US" sz="1100" dirty="0">
                <a:solidFill>
                  <a:prstClr val="black"/>
                </a:solidFill>
              </a:rPr>
              <a:t>Boletines informativos de ciertos miembros</a:t>
            </a:r>
          </a:p>
          <a:p>
            <a:pPr marL="293148" lvl="1" indent="-119091">
              <a:lnSpc>
                <a:spcPct val="110000"/>
              </a:lnSpc>
              <a:spcBef>
                <a:spcPts val="600"/>
              </a:spcBef>
              <a:buFont typeface="Arial" panose="020B0604020202020204" pitchFamily="34" charset="0"/>
              <a:buChar char="•"/>
            </a:pPr>
            <a:r>
              <a:rPr lang="es-US" sz="1100" dirty="0">
                <a:solidFill>
                  <a:prstClr val="black"/>
                </a:solidFill>
              </a:rPr>
              <a:t>Comunicados de prensa: si incluyen la información del beneficio deben enviarse a revisión</a:t>
            </a:r>
          </a:p>
          <a:p>
            <a:pPr marL="293148" lvl="1" indent="-119091">
              <a:lnSpc>
                <a:spcPct val="110000"/>
              </a:lnSpc>
              <a:spcBef>
                <a:spcPts val="600"/>
              </a:spcBef>
              <a:buFont typeface="Arial" panose="020B0604020202020204" pitchFamily="34" charset="0"/>
              <a:buChar char="•"/>
            </a:pPr>
            <a:r>
              <a:rPr lang="es-US" sz="1100" dirty="0">
                <a:solidFill>
                  <a:prstClr val="black"/>
                </a:solidFill>
              </a:rPr>
              <a:t>Papel con membrete en blanco</a:t>
            </a:r>
          </a:p>
          <a:p>
            <a:pPr marL="293148" lvl="1" indent="-119091">
              <a:lnSpc>
                <a:spcPct val="110000"/>
              </a:lnSpc>
              <a:spcBef>
                <a:spcPts val="600"/>
              </a:spcBef>
              <a:buFont typeface="Arial" panose="020B0604020202020204" pitchFamily="34" charset="0"/>
              <a:buChar char="•"/>
            </a:pPr>
            <a:r>
              <a:rPr lang="es-US" sz="1100" dirty="0">
                <a:solidFill>
                  <a:prstClr val="black"/>
                </a:solidFill>
              </a:rPr>
              <a:t>Notificaciones privadas </a:t>
            </a:r>
          </a:p>
          <a:p>
            <a:pPr marL="293148" lvl="1" indent="-119091">
              <a:lnSpc>
                <a:spcPct val="110000"/>
              </a:lnSpc>
              <a:spcBef>
                <a:spcPts val="600"/>
              </a:spcBef>
              <a:buFont typeface="Arial" panose="020B0604020202020204" pitchFamily="34" charset="0"/>
              <a:buChar char="•"/>
            </a:pPr>
            <a:r>
              <a:rPr lang="es-US" sz="1100" dirty="0">
                <a:solidFill>
                  <a:prstClr val="black"/>
                </a:solidFill>
              </a:rPr>
              <a:t>Materiales ad hoc según se definen en el Apéndice 1 de las MMG</a:t>
            </a:r>
          </a:p>
          <a:p>
            <a:pPr marL="171757" lvl="1" indent="-171757">
              <a:lnSpc>
                <a:spcPct val="110000"/>
              </a:lnSpc>
              <a:spcBef>
                <a:spcPts val="600"/>
              </a:spcBef>
              <a:buFont typeface="Wingdings" pitchFamily="2" charset="2"/>
              <a:buChar char="§"/>
            </a:pPr>
            <a:r>
              <a:rPr lang="es-US" sz="1100" dirty="0" smtClean="0">
                <a:solidFill>
                  <a:prstClr val="black"/>
                </a:solidFill>
              </a:rPr>
              <a:t>Aunque ciertos materiales no están sujetos al proceso de revisión y aprobación que se aplica a los materiales de mercadeo, los planes deben conservar los materiales y ponerlos a disposición a pedido de los CMS.</a:t>
            </a:r>
          </a:p>
          <a:p>
            <a:pPr marL="171757" lvl="1" indent="-171757">
              <a:lnSpc>
                <a:spcPct val="110000"/>
              </a:lnSpc>
              <a:spcBef>
                <a:spcPts val="600"/>
              </a:spcBef>
              <a:buFont typeface="Wingdings" pitchFamily="2" charset="2"/>
              <a:buChar char="§"/>
            </a:pPr>
            <a:r>
              <a:rPr lang="es-US" sz="1100" dirty="0">
                <a:solidFill>
                  <a:prstClr val="black"/>
                </a:solidFill>
              </a:rPr>
              <a:t>Los patrocinadores de las organizaciones Medicare Advantage y del Plan para Recetas Médicas deben utilizar un lenguaje y un formato estandarizado en su material de mercadeo, sin modificaciones (excepto cuando las modificaciones sean especificadas por CMS). Algunos ejemplos de documentos estandarizados incluyen, entre otros:</a:t>
            </a:r>
          </a:p>
          <a:p>
            <a:pPr marL="293148" lvl="1" indent="-119091">
              <a:lnSpc>
                <a:spcPct val="110000"/>
              </a:lnSpc>
              <a:spcBef>
                <a:spcPts val="600"/>
              </a:spcBef>
              <a:buFont typeface="Arial" panose="020B0604020202020204" pitchFamily="34" charset="0"/>
              <a:buChar char="•"/>
            </a:pPr>
            <a:r>
              <a:rPr lang="es-US" sz="1100" dirty="0"/>
              <a:t>Aviso Anual de Cambios (ANOC) </a:t>
            </a:r>
          </a:p>
          <a:p>
            <a:pPr marL="293148" lvl="1" indent="-119091">
              <a:lnSpc>
                <a:spcPct val="110000"/>
              </a:lnSpc>
              <a:spcBef>
                <a:spcPts val="600"/>
              </a:spcBef>
              <a:buFont typeface="Arial" panose="020B0604020202020204" pitchFamily="34" charset="0"/>
              <a:buChar char="•"/>
            </a:pPr>
            <a:r>
              <a:rPr lang="es-US" sz="1100" dirty="0">
                <a:solidFill>
                  <a:prstClr val="black"/>
                </a:solidFill>
              </a:rPr>
              <a:t>Evidencia de Cobertura (EOC)</a:t>
            </a:r>
          </a:p>
          <a:p>
            <a:pPr marL="171776" lvl="1" indent="-171776">
              <a:lnSpc>
                <a:spcPct val="110000"/>
              </a:lnSpc>
              <a:spcBef>
                <a:spcPts val="600"/>
              </a:spcBef>
              <a:buFont typeface="Wingdings" panose="05000000000000000000" pitchFamily="2" charset="2"/>
              <a:buChar char="§"/>
            </a:pPr>
            <a:r>
              <a:rPr lang="es-US" sz="1100" dirty="0">
                <a:solidFill>
                  <a:prstClr val="black"/>
                </a:solidFill>
              </a:rPr>
              <a:t>Los CMS también elaboran materiales de modelo, como los Directorios de proveedores y de farmacias. </a:t>
            </a:r>
          </a:p>
          <a:p>
            <a:pPr marL="0" lvl="1">
              <a:lnSpc>
                <a:spcPct val="110000"/>
              </a:lnSpc>
              <a:spcBef>
                <a:spcPts val="600"/>
              </a:spcBef>
            </a:pPr>
            <a:r>
              <a:rPr lang="es-US" sz="1100" dirty="0">
                <a:solidFill>
                  <a:prstClr val="black"/>
                </a:solidFill>
              </a:rPr>
              <a:t>Para más información, visite</a:t>
            </a:r>
            <a:r>
              <a:rPr lang="es-US" dirty="0" smtClean="0"/>
              <a:t> </a:t>
            </a:r>
            <a:r>
              <a:rPr lang="es-US" sz="1100" u="sng" dirty="0" smtClean="0">
                <a:solidFill>
                  <a:prstClr val="black"/>
                </a:solidFill>
                <a:hlinkClick r:id="rId3"/>
              </a:rPr>
              <a:t>CMS.gov/Medicare/Health-Plans/ManagedCareMarketing/Downloads/2017MedicareMarketingGuidelines2.pdf</a:t>
            </a:r>
            <a:r>
              <a:rPr lang="es-US" sz="1100" dirty="0" smtClean="0">
                <a:solidFill>
                  <a:prstClr val="black"/>
                </a:solidFill>
              </a:rPr>
              <a:t> y consulte la diapositiva de recursos al final de esta presentación para ver el enlace a las MMG.</a:t>
            </a:r>
          </a:p>
        </p:txBody>
      </p:sp>
    </p:spTree>
    <p:extLst>
      <p:ext uri="{BB962C8B-B14F-4D97-AF65-F5344CB8AC3E}">
        <p14:creationId xmlns:p14="http://schemas.microsoft.com/office/powerpoint/2010/main" val="22201629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xfrm>
            <a:off x="1417638" y="1163638"/>
            <a:ext cx="4191000" cy="3143250"/>
          </a:xfrm>
          <a:noFill/>
          <a:ln>
            <a:solidFill>
              <a:srgbClr val="000000"/>
            </a:solidFill>
            <a:miter lim="800000"/>
            <a:headEnd/>
            <a:tailEnd/>
          </a:ln>
        </p:spPr>
      </p:sp>
      <p:sp>
        <p:nvSpPr>
          <p:cNvPr id="95234" name="Notes Placeholder 2"/>
          <p:cNvSpPr>
            <a:spLocks noGrp="1"/>
          </p:cNvSpPr>
          <p:nvPr>
            <p:ph type="body" idx="1"/>
          </p:nvPr>
        </p:nvSpPr>
        <p:spPr bwMode="auto">
          <a:xfrm>
            <a:off x="801912" y="4423337"/>
            <a:ext cx="5521736" cy="4189912"/>
          </a:xfrm>
          <a:noFill/>
        </p:spPr>
        <p:txBody>
          <a:bodyPr wrap="square" numCol="1" anchor="t" anchorCtr="0" compatLnSpc="1">
            <a:prstTxWarp prst="textNoShape">
              <a:avLst/>
            </a:prstTxWarp>
            <a:normAutofit lnSpcReduction="10000"/>
          </a:bodyPr>
          <a:lstStyle/>
          <a:p>
            <a:pPr defTabSz="881872">
              <a:spcBef>
                <a:spcPts val="601"/>
              </a:spcBef>
              <a:defRPr/>
            </a:pPr>
            <a:r>
              <a:rPr lang="es-US" dirty="0" smtClean="0">
                <a:solidFill>
                  <a:prstClr val="black"/>
                </a:solidFill>
              </a:rPr>
              <a:t>El mercadeo para el plan del año entrante puede no ocurrir antes del 1 de octubre. Los patrocinadores del plan deben detener las actividades de mercadeo del año en curso para las personas con Medicare una vez que comienzan a promocionar los beneficios del plan para el nuevo año de contrato.</a:t>
            </a:r>
          </a:p>
          <a:p>
            <a:pPr defTabSz="881872">
              <a:spcBef>
                <a:spcPts val="601"/>
              </a:spcBef>
              <a:defRPr/>
            </a:pPr>
            <a:r>
              <a:rPr lang="es-US" dirty="0" smtClean="0">
                <a:solidFill>
                  <a:prstClr val="black"/>
                </a:solidFill>
              </a:rPr>
              <a:t>Los planes Medicare Advantage (MA), Medicare Advantage con Recetas Médicas (MA-PD) y los planes para Recetas Médicas (PDP) reciben calificaciones de estrellas por parte de los CMS. Muchas mediciones de rendimiento individuales se usan para determinar la calificación de estrellas general de CMS. Cuando se hace referencia a las calificaciones del plan en el material de mercadeo </a:t>
            </a:r>
          </a:p>
          <a:p>
            <a:pPr marL="175040" indent="-175040" defTabSz="881872">
              <a:spcBef>
                <a:spcPts val="601"/>
              </a:spcBef>
              <a:buFont typeface="Wingdings" panose="05000000000000000000" pitchFamily="2" charset="2"/>
              <a:buChar char="§"/>
              <a:defRPr/>
            </a:pPr>
            <a:r>
              <a:rPr lang="es-US" dirty="0" smtClean="0">
                <a:solidFill>
                  <a:prstClr val="black"/>
                </a:solidFill>
              </a:rPr>
              <a:t>Se pueden promocionar medidas individuales </a:t>
            </a:r>
            <a:r>
              <a:rPr lang="es-US" dirty="0" smtClean="0"/>
              <a:t>solo con la calificación general de estrellas. La calificación general de estrellas debe recibir la misma importancia que la(s) medida(s) individual(es) que se promocionan. </a:t>
            </a:r>
          </a:p>
          <a:p>
            <a:pPr marL="175040" indent="-175040" defTabSz="881872">
              <a:spcBef>
                <a:spcPts val="601"/>
              </a:spcBef>
              <a:buFont typeface="Wingdings" panose="05000000000000000000" pitchFamily="2" charset="2"/>
              <a:buChar char="§"/>
              <a:defRPr/>
            </a:pPr>
            <a:r>
              <a:rPr lang="es-US" dirty="0" smtClean="0">
                <a:solidFill>
                  <a:prstClr val="black"/>
                </a:solidFill>
              </a:rPr>
              <a:t>Los patrocinadores de los planes de salud de Medicare y de la Parte D que tienen un símbolo de bajo rendimiento (LPI) a causa de una calificación baja en la Parte C (Plan MA) o la Parte D (PDP) no deben desacreditar ni desmentir su estado de LPI mostrando solamente las calificaciones generales en las que obtuvieron más estrellas. Toda comunicación en relación con el estado de LPI debe indicar lo que significa. </a:t>
            </a:r>
          </a:p>
          <a:p>
            <a:pPr defTabSz="881872">
              <a:spcBef>
                <a:spcPts val="601"/>
              </a:spcBef>
              <a:defRPr/>
            </a:pPr>
            <a:r>
              <a:rPr lang="es-US" b="1" dirty="0" smtClean="0">
                <a:solidFill>
                  <a:prstClr val="black"/>
                </a:solidFill>
              </a:rPr>
              <a:t>AVISO</a:t>
            </a:r>
            <a:r>
              <a:rPr lang="es-US" dirty="0" smtClean="0">
                <a:solidFill>
                  <a:prstClr val="black"/>
                </a:solidFill>
              </a:rPr>
              <a:t>: Un contrato que obtiene menos de 3 estrellas en su resumen de calificaciones de su Parte C o D durante un período mínimo de 3 años (es decir, una calificación de 2.5 o menos estrellas para los planes de los años 2014, 2015 y 2016 en su Parte C o D)</a:t>
            </a:r>
            <a:r>
              <a:rPr lang="es-US" dirty="0" smtClean="0"/>
              <a:t> </a:t>
            </a:r>
            <a:r>
              <a:rPr lang="es-US" dirty="0" smtClean="0">
                <a:solidFill>
                  <a:prstClr val="black"/>
                </a:solidFill>
              </a:rPr>
              <a:t>mostrará la marca del símbolo anterior en la Búsqueda de Planes Medicare. </a:t>
            </a:r>
          </a:p>
        </p:txBody>
      </p:sp>
    </p:spTree>
    <p:extLst>
      <p:ext uri="{BB962C8B-B14F-4D97-AF65-F5344CB8AC3E}">
        <p14:creationId xmlns:p14="http://schemas.microsoft.com/office/powerpoint/2010/main" val="35133742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97282" name="Rectangle 3"/>
          <p:cNvSpPr>
            <a:spLocks noGrp="1" noChangeArrowheads="1"/>
          </p:cNvSpPr>
          <p:nvPr>
            <p:ph type="body" idx="1"/>
          </p:nvPr>
        </p:nvSpPr>
        <p:spPr bwMode="auto">
          <a:xfrm>
            <a:off x="702631" y="4427147"/>
            <a:ext cx="5789036" cy="4579808"/>
          </a:xfrm>
          <a:noFill/>
        </p:spPr>
        <p:txBody>
          <a:bodyPr wrap="square" numCol="1" anchor="t" anchorCtr="0" compatLnSpc="1">
            <a:prstTxWarp prst="textNoShape">
              <a:avLst/>
            </a:prstTxWarp>
            <a:normAutofit fontScale="92500"/>
          </a:bodyPr>
          <a:lstStyle/>
          <a:p>
            <a:pPr>
              <a:lnSpc>
                <a:spcPct val="95000"/>
              </a:lnSpc>
              <a:spcBef>
                <a:spcPts val="401"/>
              </a:spcBef>
            </a:pPr>
            <a:r>
              <a:rPr lang="es-US" dirty="0" smtClean="0"/>
              <a:t>Para asegurarse de que los beneficiarios reciban información completa sobre el plan en cuanto a sus opciones de servicios de salud, los Centros de Servicios de Medicare y Medicaid (CMS) requieren que las organizaciones de Medicare Advantage y del plan para Recetas Médicas (PDP) le entreguen cierta información sobre el plan al momento de la inscripción y una vez por año, como mínimo, 15 días antes del Período de Inscripción Abierta. </a:t>
            </a:r>
          </a:p>
          <a:p>
            <a:pPr marL="175040" indent="-175040">
              <a:lnSpc>
                <a:spcPct val="95000"/>
              </a:lnSpc>
              <a:spcBef>
                <a:spcPts val="401"/>
              </a:spcBef>
              <a:buFont typeface="Wingdings" panose="05000000000000000000" pitchFamily="2" charset="2"/>
              <a:buChar char="§"/>
            </a:pPr>
            <a:r>
              <a:rPr lang="es-US" dirty="0" smtClean="0"/>
              <a:t>Este requisito incluye la divulgación anual de lo siguiente, que los miembros deben recibir en una fecha no posterior al 30 de setiembre todos los años: </a:t>
            </a:r>
          </a:p>
          <a:p>
            <a:pPr marL="291732" indent="-116693">
              <a:lnSpc>
                <a:spcPct val="95000"/>
              </a:lnSpc>
              <a:spcBef>
                <a:spcPts val="401"/>
              </a:spcBef>
              <a:buFont typeface="Arial" panose="020B0604020202020204" pitchFamily="34" charset="0"/>
              <a:buChar char="•"/>
            </a:pPr>
            <a:r>
              <a:rPr lang="es-US" dirty="0" smtClean="0"/>
              <a:t>Notificación Anual de Cambio Estandarizada y Evidencia de Cobertura, según corresponda.</a:t>
            </a:r>
          </a:p>
          <a:p>
            <a:pPr marL="291732" indent="-116693">
              <a:lnSpc>
                <a:spcPct val="95000"/>
              </a:lnSpc>
              <a:spcBef>
                <a:spcPts val="401"/>
              </a:spcBef>
              <a:buFont typeface="Arial" panose="020B0604020202020204" pitchFamily="34" charset="0"/>
              <a:buChar char="•"/>
            </a:pPr>
            <a:r>
              <a:rPr lang="es-US" dirty="0" smtClean="0"/>
              <a:t>Opción de Subsidio por Bajos Ingresos (LIS). Esto surge del plan si alguien cumple los requisitos para Ayuda Adicional y les indica cuánta ayuda recibirán el siguiente año con la prima del plan de medicamentos, deducibles y copagos.</a:t>
            </a:r>
          </a:p>
          <a:p>
            <a:pPr marL="291732" indent="-116693">
              <a:lnSpc>
                <a:spcPct val="95000"/>
              </a:lnSpc>
              <a:spcBef>
                <a:spcPts val="401"/>
              </a:spcBef>
              <a:buFont typeface="Arial" panose="020B0604020202020204" pitchFamily="34" charset="0"/>
              <a:buChar char="•"/>
            </a:pPr>
            <a:r>
              <a:rPr lang="es-US" dirty="0" smtClean="0"/>
              <a:t>Formulario completo o abreviado que incluya información sobre el modo en que el beneficiario puede obtener un formulario completo (solo patrocinadores de la Parte D).</a:t>
            </a:r>
          </a:p>
          <a:p>
            <a:pPr marL="291732" indent="-116693">
              <a:lnSpc>
                <a:spcPct val="95000"/>
              </a:lnSpc>
              <a:spcBef>
                <a:spcPts val="401"/>
              </a:spcBef>
              <a:buFont typeface="Arial" panose="020B0604020202020204" pitchFamily="34" charset="0"/>
              <a:buChar char="•"/>
            </a:pPr>
            <a:r>
              <a:rPr lang="es-US" dirty="0" smtClean="0"/>
              <a:t>Tarjeta de identificación de afiliación (exigida solo al momento de la inscripción y según la necesidad o exigencia del patrocinador del plan después de la inscripción).</a:t>
            </a:r>
          </a:p>
          <a:p>
            <a:pPr marL="175040" indent="-175040">
              <a:lnSpc>
                <a:spcPct val="95000"/>
              </a:lnSpc>
              <a:spcBef>
                <a:spcPts val="401"/>
              </a:spcBef>
              <a:buFont typeface="Wingdings" panose="05000000000000000000" pitchFamily="2" charset="2"/>
              <a:buChar char="§"/>
            </a:pPr>
            <a:r>
              <a:rPr lang="es-US" dirty="0" smtClean="0"/>
              <a:t>Deben proveer una copia de los directorios de lo siguiente, o una notificación que describa dónde se pueden encontrar en línea y cómo se solicita una copia </a:t>
            </a:r>
          </a:p>
          <a:p>
            <a:pPr marL="291732" indent="-116693">
              <a:lnSpc>
                <a:spcPct val="95000"/>
              </a:lnSpc>
              <a:spcBef>
                <a:spcPts val="401"/>
              </a:spcBef>
              <a:buFont typeface="Arial" panose="020B0604020202020204" pitchFamily="34" charset="0"/>
              <a:buChar char="•"/>
            </a:pPr>
            <a:r>
              <a:rPr lang="es-US" dirty="0" smtClean="0"/>
              <a:t>Directorio de farmacias (para todos los patrocinadores del plan que ofrezcan un beneficio de la Parte D).</a:t>
            </a:r>
          </a:p>
          <a:p>
            <a:pPr marL="291732" indent="-116693">
              <a:lnSpc>
                <a:spcPct val="95000"/>
              </a:lnSpc>
              <a:spcBef>
                <a:spcPts val="401"/>
              </a:spcBef>
              <a:buFont typeface="Arial" panose="020B0604020202020204" pitchFamily="34" charset="0"/>
              <a:buChar char="•"/>
            </a:pPr>
            <a:r>
              <a:rPr lang="es-US" dirty="0" smtClean="0"/>
              <a:t>Directorio de proveedores (para todos los tipos de plan excepto para los PDP).</a:t>
            </a:r>
          </a:p>
          <a:p>
            <a:pPr marL="175040" indent="-175040">
              <a:lnSpc>
                <a:spcPct val="95000"/>
              </a:lnSpc>
              <a:spcBef>
                <a:spcPts val="401"/>
              </a:spcBef>
              <a:buFont typeface="Wingdings" panose="05000000000000000000" pitchFamily="2" charset="2"/>
              <a:buChar char="§"/>
            </a:pPr>
            <a:r>
              <a:rPr lang="es-US" dirty="0" smtClean="0"/>
              <a:t>Se espera que las organizaciones brinden los documentos requeridos para los nuevos inscritos a más tardar 10 días calendario después de la confirmación de inscripción de los CMS o antes del último día del mes previo a la fecha de entrada en vigencia, lo que ocurra después.</a:t>
            </a:r>
          </a:p>
        </p:txBody>
      </p:sp>
    </p:spTree>
    <p:extLst>
      <p:ext uri="{BB962C8B-B14F-4D97-AF65-F5344CB8AC3E}">
        <p14:creationId xmlns:p14="http://schemas.microsoft.com/office/powerpoint/2010/main" val="33028232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99330"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normAutofit/>
          </a:bodyPr>
          <a:lstStyle/>
          <a:p>
            <a:pPr marL="0" lvl="1">
              <a:spcBef>
                <a:spcPts val="601"/>
              </a:spcBef>
            </a:pPr>
            <a:r>
              <a:rPr lang="es-US" dirty="0" smtClean="0"/>
              <a:t>Las organizaciones pueden ofrecer regalos sin discriminación a potenciales inscritos siempre que dichos regalos tengan un valor nominal y se ofrezcan aunque la persona se inscriba o no en el plan. Los Centros de Servicios de Medicare y Medicaid actualmente definen el valor nominal en las pautas de marketing de Medicare (MMG), Sección 70.1, como un artículo por valor de $15 o menos, en función del valor justo de mercado del artículo. Hay un agregado máximo de $75 por persona, por año. Los regalos nominales pueden no entregarse en forma de efectivo o de otras bonificaciones monetarias. Se aceptan tarjetas de regalo si no pueden convertirse en efectivo. </a:t>
            </a:r>
          </a:p>
          <a:p>
            <a:pPr>
              <a:spcBef>
                <a:spcPts val="601"/>
              </a:spcBef>
            </a:pPr>
            <a:r>
              <a:rPr lang="es-US" b="1" dirty="0"/>
              <a:t>AVISO: </a:t>
            </a:r>
            <a:r>
              <a:rPr lang="es-US" dirty="0" smtClean="0"/>
              <a:t>Si desea obtener más información, consulte el enlace a las MMG en la diapositiva de recursos del final de esta presentación. </a:t>
            </a:r>
          </a:p>
          <a:p>
            <a:pPr>
              <a:spcBef>
                <a:spcPts val="601"/>
              </a:spcBef>
            </a:pPr>
            <a:endParaRPr lang="es-US" dirty="0" smtClean="0"/>
          </a:p>
        </p:txBody>
      </p:sp>
    </p:spTree>
    <p:extLst>
      <p:ext uri="{BB962C8B-B14F-4D97-AF65-F5344CB8AC3E}">
        <p14:creationId xmlns:p14="http://schemas.microsoft.com/office/powerpoint/2010/main" val="122892898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4451" name="Rectangle 3"/>
          <p:cNvSpPr>
            <a:spLocks noGrp="1" noChangeArrowheads="1"/>
          </p:cNvSpPr>
          <p:nvPr>
            <p:ph type="body" idx="1"/>
          </p:nvPr>
        </p:nvSpPr>
        <p:spPr bwMode="auto">
          <a:xfrm>
            <a:off x="294865" y="4427148"/>
            <a:ext cx="6502958" cy="4662496"/>
          </a:xfrm>
        </p:spPr>
        <p:txBody>
          <a:bodyPr wrap="square" numCol="1" anchor="t" anchorCtr="0" compatLnSpc="1">
            <a:prstTxWarp prst="textNoShape">
              <a:avLst/>
            </a:prstTxWarp>
            <a:normAutofit fontScale="92500"/>
          </a:bodyPr>
          <a:lstStyle/>
          <a:p>
            <a:pPr>
              <a:spcBef>
                <a:spcPts val="601"/>
              </a:spcBef>
            </a:pPr>
            <a:r>
              <a:rPr lang="es-US" sz="1100" dirty="0">
                <a:latin typeface="Calibri" panose="020F0502020204030204" pitchFamily="34" charset="0"/>
              </a:rPr>
              <a:t>Los patrocinadores de los planes de salud de Medicare y de la Parte D (cobertura Medicare para recetas médicas) no están autorizados a iniciar un contacto electrónico o directo separado con un beneficiario a menos que este haya acordado recibir esa comunicación. Por ejemplo, en los sitios web de las redes sociales, como Facebook y Twitter, si un beneficiario comenta o dice que le gusta un patrocinador de un Plan/Parte D en el sitio, esta situación no otorga permiso para contactar directamente al beneficiario. </a:t>
            </a:r>
          </a:p>
          <a:p>
            <a:pPr>
              <a:spcBef>
                <a:spcPts val="601"/>
              </a:spcBef>
            </a:pPr>
            <a:r>
              <a:rPr lang="es-US" sz="1100" dirty="0">
                <a:latin typeface="Calibri" panose="020F0502020204030204" pitchFamily="34" charset="0"/>
              </a:rPr>
              <a:t>La prohibición actual de realizar invitaciones puerta a puerta se amplía a otras instancias de contacto no solicitado que pueden producirse fuera de los eventos de ventas o educativos. Las actividades prohibidas incluyen, entre otras:</a:t>
            </a:r>
          </a:p>
          <a:p>
            <a:pPr marL="186463" lvl="1" indent="-186463">
              <a:spcBef>
                <a:spcPts val="601"/>
              </a:spcBef>
              <a:buFont typeface="Wingdings" pitchFamily="2" charset="2"/>
              <a:buChar char="§"/>
            </a:pPr>
            <a:r>
              <a:rPr lang="es-US" sz="1100" dirty="0">
                <a:latin typeface="Calibri" panose="020F0502020204030204" pitchFamily="34" charset="0"/>
              </a:rPr>
              <a:t>Llamados provenientes del departamento de marketing, a menos que el beneficiario haya solicitado la llamada </a:t>
            </a:r>
          </a:p>
          <a:p>
            <a:pPr marL="186463" lvl="1" indent="-186463">
              <a:spcBef>
                <a:spcPts val="601"/>
              </a:spcBef>
              <a:buFont typeface="Wingdings" pitchFamily="2" charset="2"/>
              <a:buChar char="§"/>
            </a:pPr>
            <a:r>
              <a:rPr lang="es-US" sz="1100" dirty="0">
                <a:latin typeface="Calibri" panose="020F0502020204030204" pitchFamily="34" charset="0"/>
              </a:rPr>
              <a:t>Llamados a antiguos miembros que se han desafiliado o a miembros actuales que están en proceso de desafiliación voluntaria para ofrecer planes o productos </a:t>
            </a:r>
          </a:p>
          <a:p>
            <a:pPr marL="186463" lvl="1" indent="-186463">
              <a:spcBef>
                <a:spcPts val="601"/>
              </a:spcBef>
              <a:buFont typeface="Wingdings" pitchFamily="2" charset="2"/>
              <a:buChar char="§"/>
            </a:pPr>
            <a:r>
              <a:rPr lang="es-US" sz="1100" dirty="0">
                <a:latin typeface="Calibri" panose="020F0502020204030204" pitchFamily="34" charset="0"/>
              </a:rPr>
              <a:t>Llamados a beneficiarios para confirmar recepción de la información enviada por correo </a:t>
            </a:r>
          </a:p>
          <a:p>
            <a:pPr marL="186463" lvl="1" indent="-186463">
              <a:spcBef>
                <a:spcPts val="601"/>
              </a:spcBef>
              <a:buFont typeface="Wingdings" pitchFamily="2" charset="2"/>
              <a:buChar char="§"/>
            </a:pPr>
            <a:r>
              <a:rPr lang="es-US" sz="1100" dirty="0">
                <a:latin typeface="Calibri" panose="020F0502020204030204" pitchFamily="34" charset="0"/>
              </a:rPr>
              <a:t>Llamados a beneficiarios para confirmar la aceptación de citas realizadas por terceros o agentes independientes</a:t>
            </a:r>
          </a:p>
          <a:p>
            <a:pPr marL="186463" lvl="1" indent="-186463">
              <a:spcBef>
                <a:spcPts val="601"/>
              </a:spcBef>
              <a:buFont typeface="Wingdings" pitchFamily="2" charset="2"/>
              <a:buChar char="§"/>
            </a:pPr>
            <a:r>
              <a:rPr lang="es-US" sz="1100" dirty="0">
                <a:latin typeface="Calibri" panose="020F0502020204030204" pitchFamily="34" charset="0"/>
              </a:rPr>
              <a:t>Invitar a beneficiarios cuando esperan en áreas comunes (por ej., pasillos, estacionamientos, veredas, etc.)</a:t>
            </a:r>
          </a:p>
          <a:p>
            <a:pPr marL="0" lvl="1">
              <a:spcBef>
                <a:spcPts val="601"/>
              </a:spcBef>
            </a:pPr>
            <a:r>
              <a:rPr lang="es-US" sz="1100" b="1" dirty="0"/>
              <a:t>AVISO: </a:t>
            </a:r>
            <a:r>
              <a:rPr lang="es-US" sz="1100" dirty="0"/>
              <a:t>Estas prohibiciones de mercadeo no incluyen el correo convencional u otros medios impresos</a:t>
            </a:r>
          </a:p>
          <a:p>
            <a:pPr>
              <a:spcBef>
                <a:spcPts val="601"/>
              </a:spcBef>
            </a:pPr>
            <a:r>
              <a:rPr lang="es-US" sz="1100" dirty="0">
                <a:latin typeface="Calibri" panose="020F0502020204030204" pitchFamily="34" charset="0"/>
              </a:rPr>
              <a:t>Las organizaciones pueden hacer lo siguiente:</a:t>
            </a:r>
          </a:p>
          <a:p>
            <a:pPr marL="186688" lvl="1" indent="-186688">
              <a:spcBef>
                <a:spcPts val="601"/>
              </a:spcBef>
              <a:buFont typeface="Wingdings" panose="05000000000000000000" pitchFamily="2" charset="2"/>
              <a:buChar char="§"/>
            </a:pPr>
            <a:r>
              <a:rPr lang="es-US" sz="1100" dirty="0">
                <a:latin typeface="Calibri" panose="020F0502020204030204" pitchFamily="34" charset="0"/>
              </a:rPr>
              <a:t>Realizar llamadas salientes hacia miembros existentes para conducir actividades normales relacionadas con la inscripción en el plan </a:t>
            </a:r>
          </a:p>
          <a:p>
            <a:pPr marL="186688" lvl="1" indent="-186688">
              <a:spcBef>
                <a:spcPts val="601"/>
              </a:spcBef>
              <a:buFont typeface="Wingdings" panose="05000000000000000000" pitchFamily="2" charset="2"/>
              <a:buChar char="§"/>
            </a:pPr>
            <a:r>
              <a:rPr lang="es-US" sz="1100" dirty="0">
                <a:latin typeface="Calibri" panose="020F0502020204030204" pitchFamily="34" charset="0"/>
              </a:rPr>
              <a:t>Llamar a los antiguos miembros después de la fecha efectiva de desafiliación para conducir una encuesta de desafiliación con el fin de mejorar la calidad </a:t>
            </a:r>
          </a:p>
          <a:p>
            <a:pPr marL="186688" lvl="1" indent="-186688">
              <a:spcBef>
                <a:spcPts val="601"/>
              </a:spcBef>
              <a:buFont typeface="Wingdings" panose="05000000000000000000" pitchFamily="2" charset="2"/>
              <a:buChar char="§"/>
              <a:tabLst>
                <a:tab pos="932313" algn="l"/>
              </a:tabLst>
            </a:pPr>
            <a:r>
              <a:rPr lang="es-US" sz="1100" dirty="0">
                <a:solidFill>
                  <a:srgbClr val="000000"/>
                </a:solidFill>
                <a:latin typeface="Calibri" panose="020F0502020204030204" pitchFamily="34" charset="0"/>
              </a:rPr>
              <a:t>Contactar a sus miembros elegibles para recibir ayuda adicional, llamar a los beneficiarios (con autorización de la Oficina Regional de CMS) y contactar a los beneficiarios que han prestado permiso expreso para que se los contacte desde un plan o un agente de ventas (por ej., completando una tarjeta formal de respuesta)</a:t>
            </a:r>
            <a:endParaRPr lang="es-US" sz="1100" dirty="0">
              <a:latin typeface="Arial" pitchFamily="84" charset="0"/>
            </a:endParaRPr>
          </a:p>
        </p:txBody>
      </p:sp>
    </p:spTree>
    <p:extLst>
      <p:ext uri="{BB962C8B-B14F-4D97-AF65-F5344CB8AC3E}">
        <p14:creationId xmlns:p14="http://schemas.microsoft.com/office/powerpoint/2010/main" val="13071254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3426" name="Rectangle 3"/>
          <p:cNvSpPr>
            <a:spLocks noGrp="1" noChangeArrowheads="1"/>
          </p:cNvSpPr>
          <p:nvPr>
            <p:ph type="body" idx="1"/>
          </p:nvPr>
        </p:nvSpPr>
        <p:spPr bwMode="auto">
          <a:xfrm>
            <a:off x="702628" y="4423334"/>
            <a:ext cx="5621020" cy="4268435"/>
          </a:xfrm>
          <a:noFill/>
        </p:spPr>
        <p:txBody>
          <a:bodyPr wrap="square" numCol="1" anchor="t" anchorCtr="0" compatLnSpc="1">
            <a:prstTxWarp prst="textNoShape">
              <a:avLst/>
            </a:prstTxWarp>
            <a:normAutofit/>
          </a:bodyPr>
          <a:lstStyle/>
          <a:p>
            <a:pPr>
              <a:spcBef>
                <a:spcPts val="601"/>
              </a:spcBef>
            </a:pPr>
            <a:r>
              <a:rPr lang="es-US" dirty="0" smtClean="0"/>
              <a:t>Comercializar productos relacionados con los servicios de salud (como anualidades, seguro de vida, etc.) a potenciales inscritos durante una presentación o actividad de venta de Medicare Advantage (MA) o Parte D (cobertura Medicare para recetas médicas) se considera venta cruzada y es una actividad prohibida. </a:t>
            </a:r>
          </a:p>
          <a:p>
            <a:pPr>
              <a:spcBef>
                <a:spcPts val="601"/>
              </a:spcBef>
            </a:pPr>
            <a:r>
              <a:rPr lang="es-US" dirty="0" smtClean="0"/>
              <a:t>Los beneficiarios ya enfrentan decisiones difíciles con respecto a las opciones de cobertura de Medicare y deben poder centrarse en dichas opciones sin confundirse. Los planes no deben sugerir que los productos de salud y de no salud conforman un paquete. Los planes pueden vender productos no relacionados con la salud en llamadas entrantes cuando un beneficiario requiera información sobre otros productos no relacionados con la salud. Comercializar productos de servicios médicos no cubiertos por el Plan MA y/o productos no relacionados con la salud a miembros actuales del plan está sujeto a las normas de la Ley de Transportabilidad y Responsabilidad de Seguros de Salud (conocida como HIPAA). </a:t>
            </a:r>
          </a:p>
        </p:txBody>
      </p:sp>
    </p:spTree>
    <p:extLst>
      <p:ext uri="{BB962C8B-B14F-4D97-AF65-F5344CB8AC3E}">
        <p14:creationId xmlns:p14="http://schemas.microsoft.com/office/powerpoint/2010/main" val="22549108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6499" name="Rectangle 3"/>
          <p:cNvSpPr>
            <a:spLocks noGrp="1" noChangeArrowheads="1"/>
          </p:cNvSpPr>
          <p:nvPr>
            <p:ph type="body" idx="1"/>
          </p:nvPr>
        </p:nvSpPr>
        <p:spPr bwMode="auto">
          <a:xfrm>
            <a:off x="486129" y="4427149"/>
            <a:ext cx="6081911" cy="4198157"/>
          </a:xfrm>
        </p:spPr>
        <p:txBody>
          <a:bodyPr wrap="square" numCol="1" anchor="t" anchorCtr="0" compatLnSpc="1">
            <a:prstTxWarp prst="textNoShape">
              <a:avLst/>
            </a:prstTxWarp>
            <a:noAutofit/>
          </a:bodyPr>
          <a:lstStyle/>
          <a:p>
            <a:pPr marL="226">
              <a:spcBef>
                <a:spcPts val="601"/>
              </a:spcBef>
            </a:pPr>
            <a:r>
              <a:rPr lang="es-US" sz="1100" dirty="0"/>
              <a:t>Las pautas de marketing de Medicare exigen a los representantes de comercialización que identifiquen claramente los tipos de productos que serán analizados antes de promocionarlos a un inscrito potencial. Los representantes de mercadeo que inicialmente se reúnan con un beneficiario para analizar líneas específicas de planes (las líneas comerciales separadas incluyen Medicare Advantage, Medicare para Recetas Médicas, Medigap y Planes de Costos) deben informar al beneficiario sobre todos los productos que es necesario analizar antes de la cita domiciliaria, para que tengan información precisa y puedan realizar una elección informada sobre las opciones de cobertura de Medicare sin presiones. </a:t>
            </a:r>
          </a:p>
          <a:p>
            <a:pPr marL="186688" indent="-186463">
              <a:spcBef>
                <a:spcPts val="601"/>
              </a:spcBef>
              <a:buFont typeface="Wingdings" panose="05000000000000000000" pitchFamily="2" charset="2"/>
              <a:buChar char="§"/>
            </a:pPr>
            <a:r>
              <a:rPr lang="es-US" sz="1100" dirty="0"/>
              <a:t>Antes de concertar una cita, el beneficiario debe estar de acuerdo con el propósito de la cita. El plan puede documentar el propósito de la cita por escrito o mediante una grabación por teléfono. La persona con Medicare puede firmar el propósito de la cita, al menos, 48 horas antes de la cita programada, cuando sea factible. Si el agente no logra obtener la firma 48 horas antes, debe documentar los motivos. </a:t>
            </a:r>
          </a:p>
          <a:p>
            <a:pPr marL="175030" lvl="1">
              <a:spcBef>
                <a:spcPts val="601"/>
              </a:spcBef>
            </a:pPr>
            <a:r>
              <a:rPr lang="es-US" sz="1100" b="1" dirty="0"/>
              <a:t>Ejemplo: </a:t>
            </a:r>
            <a:r>
              <a:rPr lang="es-US" sz="1100" dirty="0"/>
              <a:t>Un beneficiario asiste a una presentación de ventas y programa una cita. El agente debe hacer que el beneficiario firme la documentación escrita en la que acepta analizar los productos durante la cita. </a:t>
            </a:r>
          </a:p>
          <a:p>
            <a:pPr marL="186688" indent="-186463">
              <a:spcBef>
                <a:spcPts val="601"/>
              </a:spcBef>
              <a:buFont typeface="Wingdings" panose="05000000000000000000" pitchFamily="2" charset="2"/>
              <a:buChar char="§"/>
            </a:pPr>
            <a:r>
              <a:rPr lang="es-US" sz="1100" dirty="0"/>
              <a:t>Las organizaciones deben usar los sistemas existentes para monitorear y rastrear las llamadas en las que haya interacción con el beneficiario. Las organizaciones que se contactan con un beneficiario en respuesta a una tarjeta de respuesta solo pueden analizar los productos que fueron incluidos en el anuncio. </a:t>
            </a:r>
          </a:p>
          <a:p>
            <a:pPr marL="186688" indent="-186463">
              <a:spcBef>
                <a:spcPts val="601"/>
              </a:spcBef>
              <a:buFont typeface="Wingdings" panose="05000000000000000000" pitchFamily="2" charset="2"/>
              <a:buChar char="§"/>
            </a:pPr>
            <a:r>
              <a:rPr lang="es-US" sz="1100" dirty="0"/>
              <a:t>Las organizaciones no pueden analizar productos adicionales, a menos que el beneficiario solicite la información. Más aún, todas las líneas comerciales de planes que no fueron identificadas antes de la cita domiciliaria necesitarán una fecha separada.</a:t>
            </a:r>
            <a:endParaRPr lang="es-US" sz="1100" dirty="0">
              <a:latin typeface="Arial" pitchFamily="84" charset="0"/>
            </a:endParaRPr>
          </a:p>
        </p:txBody>
      </p:sp>
    </p:spTree>
    <p:extLst>
      <p:ext uri="{BB962C8B-B14F-4D97-AF65-F5344CB8AC3E}">
        <p14:creationId xmlns:p14="http://schemas.microsoft.com/office/powerpoint/2010/main" val="16655151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7522" name="Rectangle 3"/>
          <p:cNvSpPr>
            <a:spLocks noGrp="1" noChangeArrowheads="1"/>
          </p:cNvSpPr>
          <p:nvPr>
            <p:ph type="body" idx="1"/>
          </p:nvPr>
        </p:nvSpPr>
        <p:spPr bwMode="auto">
          <a:xfrm>
            <a:off x="702633" y="4423334"/>
            <a:ext cx="5621019" cy="4268438"/>
          </a:xfrm>
          <a:noFill/>
        </p:spPr>
        <p:txBody>
          <a:bodyPr wrap="square" numCol="1" anchor="t" anchorCtr="0" compatLnSpc="1">
            <a:prstTxWarp prst="textNoShape">
              <a:avLst/>
            </a:prstTxWarp>
          </a:bodyPr>
          <a:lstStyle/>
          <a:p>
            <a:pPr>
              <a:spcBef>
                <a:spcPts val="601"/>
              </a:spcBef>
            </a:pPr>
            <a:r>
              <a:rPr lang="es-US" dirty="0" smtClean="0"/>
              <a:t>Las organizaciones no pueden realizar actividades de mercadeo en entornos de atención médica salvo en las áreas comunes. Las áreas comunes en las que se permiten actividades de mercadeo incluyen zonas tales como las cafeterías de hospital o de asilos de ancianos, salas comunitarias o recreativas y salas de conferencias. Si un área de atención de farmacia se encuentra dentro de una tienda, las áreas comunes incluirían el espacio externo en el cual los pacientes esperan recibir servicios o interactuar con los prestadores farmacéuticos y obtener medicamentos. </a:t>
            </a:r>
          </a:p>
          <a:p>
            <a:pPr>
              <a:spcBef>
                <a:spcPts val="601"/>
              </a:spcBef>
            </a:pPr>
            <a:r>
              <a:rPr lang="es-US" dirty="0" smtClean="0"/>
              <a:t>Los planes no pueden realizar presentaciones de ventas y distribuir y aceptar solicitudes de inscripción en áreas en las que los pacientes reciben servicios de atención médica. Estas áreas restringidas suelen incluir, entre otras: salas de espera, salas de estudios médicos, salas de internación, centros de diálisis y áreas de atención en farmacias (en las cuales los pacientes esperan recibir servicios o interactuar con los prestadores farmacéuticos y obtener medicamentos).</a:t>
            </a:r>
          </a:p>
          <a:p>
            <a:pPr>
              <a:spcBef>
                <a:spcPts val="601"/>
              </a:spcBef>
            </a:pPr>
            <a:r>
              <a:rPr lang="es-US" dirty="0" smtClean="0"/>
              <a:t>El plan puede programar una cita con alguien que viva en un centro de cuidado a largo plazo solo cuando la persona con Medicare solicite una cita. </a:t>
            </a:r>
          </a:p>
          <a:p>
            <a:pPr>
              <a:spcBef>
                <a:spcPts val="601"/>
              </a:spcBef>
            </a:pPr>
            <a:r>
              <a:rPr lang="es-US" dirty="0" smtClean="0"/>
              <a:t>Además, los proveedores pueden poner a disposición y/o distribuir material de mercadeo de todos los planes en los que participa el proveedor y exhibir carteles y otros materiales que anuncian las relaciones contractuales del plan. </a:t>
            </a:r>
            <a:endParaRPr lang="es-US" b="1" i="1" dirty="0" smtClean="0"/>
          </a:p>
          <a:p>
            <a:pPr marL="114819" indent="-114819">
              <a:spcBef>
                <a:spcPts val="603"/>
              </a:spcBef>
            </a:pPr>
            <a:endParaRPr lang="es-US" dirty="0" smtClean="0"/>
          </a:p>
        </p:txBody>
      </p:sp>
    </p:spTree>
    <p:extLst>
      <p:ext uri="{BB962C8B-B14F-4D97-AF65-F5344CB8AC3E}">
        <p14:creationId xmlns:p14="http://schemas.microsoft.com/office/powerpoint/2010/main" val="15426739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1618"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a:spcBef>
                <a:spcPts val="601"/>
              </a:spcBef>
            </a:pPr>
            <a:r>
              <a:rPr lang="es-US" dirty="0" smtClean="0"/>
              <a:t>Las organizaciones de los planes Medicare Advantage (MA) y Medicare para Recetas Médicas (PDP) no pueden proporcionar comida a los inscritos potenciales ni subsidiar comidas en eventos de ventas ni en ninguna reunión en la cual se analicen beneficios del plan y/o se distribuyan materiales sobre el plan. </a:t>
            </a:r>
            <a:endParaRPr lang="es-US" b="1" i="1" dirty="0" smtClean="0"/>
          </a:p>
          <a:p>
            <a:pPr>
              <a:spcBef>
                <a:spcPts val="601"/>
              </a:spcBef>
            </a:pPr>
            <a:r>
              <a:rPr lang="es-US" dirty="0" smtClean="0"/>
              <a:t>Los agentes y/o aseguradores están autorizados a ofrecer refrescos y bocadillos ligeros a inscritos potenciales. Los planes deben usar su mejor criterio sobre la conveniencia de los alimentos que ofrecen y deben asegurarse de que los artículos ofrecidos no puedan considerarse razonablemente comida y/o que todos los artículos no sean “empaquetados” y suministrados como si fuesen una comida. </a:t>
            </a:r>
            <a:endParaRPr lang="es-US" b="1" i="1" dirty="0" smtClean="0"/>
          </a:p>
          <a:p>
            <a:pPr>
              <a:spcBef>
                <a:spcPts val="601"/>
              </a:spcBef>
            </a:pPr>
            <a:r>
              <a:rPr lang="es-US" dirty="0" smtClean="0"/>
              <a:t>Al igual que todas las normativas y pautas de marketing, es responsabilidad de las organizaciones de MA y PDP monitorear las acciones de todos los agentes que venden sus planes y realizan pasos proactivos para hacer cumplir esta prohibición. Las actividades de supervisión que realizan los Centros de Servicios de Medicare y Medicaid (CMS) verificarán que los planes y agentes cumplan con esta cláusula y los CMS tomarán medidas de aplicación.</a:t>
            </a:r>
            <a:endParaRPr lang="es-US" b="1" i="1" dirty="0" smtClean="0"/>
          </a:p>
          <a:p>
            <a:pPr marL="114819" indent="-114819">
              <a:spcBef>
                <a:spcPts val="603"/>
              </a:spcBef>
            </a:pPr>
            <a:endParaRPr lang="es-US" dirty="0" smtClean="0"/>
          </a:p>
        </p:txBody>
      </p:sp>
    </p:spTree>
    <p:extLst>
      <p:ext uri="{BB962C8B-B14F-4D97-AF65-F5344CB8AC3E}">
        <p14:creationId xmlns:p14="http://schemas.microsoft.com/office/powerpoint/2010/main" val="3672839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040" indent="-175040">
              <a:spcBef>
                <a:spcPts val="601"/>
              </a:spcBef>
              <a:buFont typeface="Wingdings" panose="05000000000000000000" pitchFamily="2" charset="2"/>
              <a:buChar char="§"/>
            </a:pPr>
            <a:r>
              <a:rPr lang="es-US" dirty="0" smtClean="0"/>
              <a:t>Los planes Medicare Advantage (MA) son opciones de planes de salud aprobados por Medicare y gestionados por compañías privadas aprobadas por Medicare. En los planes MA, usted obtiene los servicios cubiertos en Medicare Parte A (Seguro de hospital) y Parte B (Seguro médico) a través del plan. </a:t>
            </a:r>
          </a:p>
          <a:p>
            <a:pPr marL="175040" indent="-175040">
              <a:spcBef>
                <a:spcPts val="601"/>
              </a:spcBef>
              <a:buFont typeface="Wingdings" panose="05000000000000000000" pitchFamily="2" charset="2"/>
              <a:buChar char="§"/>
            </a:pPr>
            <a:r>
              <a:rPr lang="es-US" dirty="0" smtClean="0"/>
              <a:t>Muchos planes MA también incluyen la cobertura de medicamentos recetados de Medicare. Se denomina cobertura de Medicare Parte D.</a:t>
            </a:r>
          </a:p>
          <a:p>
            <a:pPr marL="175040" indent="-175040">
              <a:spcBef>
                <a:spcPts val="601"/>
              </a:spcBef>
              <a:buFont typeface="Wingdings" panose="05000000000000000000" pitchFamily="2" charset="2"/>
              <a:buChar char="§"/>
            </a:pPr>
            <a:r>
              <a:rPr lang="es-US" dirty="0" smtClean="0"/>
              <a:t>Los planes MA ofrecen beneficios cubiertos por Medicare a sus miembros a través del plan y pueden obtener beneficios extra que Medicare Original no cubre, tales como servicios dentales o de la visión. El plan puede tener reglas especiales que sus miembros deben respetar.</a:t>
            </a:r>
          </a:p>
          <a:p>
            <a:pPr marL="175040" indent="-175040">
              <a:spcBef>
                <a:spcPts val="601"/>
              </a:spcBef>
              <a:buFont typeface="Wingdings" panose="05000000000000000000" pitchFamily="2" charset="2"/>
              <a:buChar char="§"/>
            </a:pPr>
            <a:r>
              <a:rPr lang="es-US" dirty="0" smtClean="0"/>
              <a:t>Los planes MA son parte del Programa Medicare y algunas veces se llaman Parte C.</a:t>
            </a:r>
          </a:p>
          <a:p>
            <a:pPr marL="186463" indent="-186463">
              <a:spcBef>
                <a:spcPts val="601"/>
              </a:spcBef>
              <a:buFont typeface="Wingdings" panose="05000000000000000000" pitchFamily="2" charset="2"/>
              <a:buChar char="§"/>
            </a:pPr>
            <a:r>
              <a:rPr lang="es-US" dirty="0" smtClean="0"/>
              <a:t>Los planes MA se ofrecen en muchas áreas del país mediante compañías privadas aprobadas por Medicare que suscriben un contrato con Medicare. Medicare paga estos planes privados para la atención médica prevista de sus miembros.</a:t>
            </a:r>
            <a:endParaRPr lang="es-US" b="1" dirty="0"/>
          </a:p>
          <a:p>
            <a:endParaRPr lang="es-US" dirty="0"/>
          </a:p>
        </p:txBody>
      </p:sp>
    </p:spTree>
    <p:extLst>
      <p:ext uri="{BB962C8B-B14F-4D97-AF65-F5344CB8AC3E}">
        <p14:creationId xmlns:p14="http://schemas.microsoft.com/office/powerpoint/2010/main" val="26664089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09570" name="Rectangle 3"/>
          <p:cNvSpPr>
            <a:spLocks noGrp="1" noChangeArrowheads="1"/>
          </p:cNvSpPr>
          <p:nvPr>
            <p:ph type="body" idx="1"/>
          </p:nvPr>
        </p:nvSpPr>
        <p:spPr bwMode="auto">
          <a:xfrm>
            <a:off x="687353" y="4274488"/>
            <a:ext cx="5727942" cy="4198157"/>
          </a:xfrm>
          <a:noFill/>
        </p:spPr>
        <p:txBody>
          <a:bodyPr wrap="square" numCol="1" anchor="t" anchorCtr="0" compatLnSpc="1">
            <a:prstTxWarp prst="textNoShape">
              <a:avLst/>
            </a:prstTxWarp>
            <a:normAutofit fontScale="92500"/>
          </a:bodyPr>
          <a:lstStyle/>
          <a:p>
            <a:pPr>
              <a:spcBef>
                <a:spcPts val="601"/>
              </a:spcBef>
            </a:pPr>
            <a:r>
              <a:rPr lang="es-US" sz="1100" dirty="0"/>
              <a:t>El plan o entidades externas pueden patrocinar eventos educativos que se promocionen por su carácter educativo. Los planes pueden distribuir artículos relacionados con la educación sobre el programa Medicare y la salud y el bienestar generales. Los agentes y los aseguradores pueden distribuir sus tarjetas de presentación si una persona con Medicare solicita una. Nada de lo que los agentes y los aseguradores distribuyan puede contener información de mercadeo del plan sobre el artículo o de manera adjunta. </a:t>
            </a:r>
          </a:p>
          <a:p>
            <a:pPr>
              <a:spcBef>
                <a:spcPts val="601"/>
              </a:spcBef>
            </a:pPr>
            <a:r>
              <a:rPr lang="es-US" sz="1100" dirty="0"/>
              <a:t>Los eventos educativos para miembros potenciales no pueden incluir actividades de ventas, como la distribución de material de marketing o la distribución o recolección de solicitudes de planes. Los Centros de Servicios de Medicare y Medicaid han aclarado que la finalidad de los eventos educativos es proporcionar información objetiva sobre el programa Medicare y/o la mejora de la salud y el bienestar. Los eventos educativos, como tales, no deben usarse para orientar o intentar orientar a un beneficiario hacia uno o varios planes específicos. Los patrocinadores del plan o sus representantes no pueden</a:t>
            </a:r>
          </a:p>
          <a:p>
            <a:pPr marL="186688" indent="-186463">
              <a:spcBef>
                <a:spcPts val="601"/>
              </a:spcBef>
              <a:buFont typeface="Wingdings" panose="05000000000000000000" pitchFamily="2" charset="2"/>
              <a:buChar char="§"/>
            </a:pPr>
            <a:r>
              <a:rPr lang="es-US" sz="1100" dirty="0"/>
              <a:t>Analizar las primas ni los beneficios específicos del plan</a:t>
            </a:r>
          </a:p>
          <a:p>
            <a:pPr marL="186688" indent="-186463">
              <a:spcBef>
                <a:spcPts val="601"/>
              </a:spcBef>
              <a:buFont typeface="Wingdings" panose="05000000000000000000" pitchFamily="2" charset="2"/>
              <a:buChar char="§"/>
            </a:pPr>
            <a:r>
              <a:rPr lang="es-US" sz="1100" dirty="0"/>
              <a:t>Distribuir formularios del propósito de las citas, formularios de inscripción u hojas de inscripción</a:t>
            </a:r>
          </a:p>
          <a:p>
            <a:pPr marL="186688" indent="-186463">
              <a:spcBef>
                <a:spcPts val="601"/>
              </a:spcBef>
              <a:buFont typeface="Wingdings" panose="05000000000000000000" pitchFamily="2" charset="2"/>
              <a:buChar char="§"/>
            </a:pPr>
            <a:r>
              <a:rPr lang="es-US" sz="1100" dirty="0"/>
              <a:t>Concertar citas de ventas individuales ni obtener permisos para una llamada saliente a un beneficiario</a:t>
            </a:r>
          </a:p>
          <a:p>
            <a:pPr marL="186688" indent="-186463">
              <a:spcBef>
                <a:spcPts val="601"/>
              </a:spcBef>
              <a:buFont typeface="Wingdings" panose="05000000000000000000" pitchFamily="2" charset="2"/>
              <a:buChar char="§"/>
            </a:pPr>
            <a:r>
              <a:rPr lang="es-US" sz="1100" dirty="0"/>
              <a:t>Anunciar un evento educativo y realizar un evento de marketing/ventas inmediatamente después en la misma ubicación (por ejemplo, en el mismo hotel)</a:t>
            </a:r>
          </a:p>
          <a:p>
            <a:pPr>
              <a:spcBef>
                <a:spcPts val="601"/>
              </a:spcBef>
            </a:pPr>
            <a:r>
              <a:rPr lang="es-US" sz="1100" dirty="0"/>
              <a:t>Los artículos prohibidos que se mencionaron se pueden distribuir en un evento de ventas. Un evento de ventas es un acontecimiento patrocinado por un plan u otra entidad con la finalidad de realizar promociones para miembros potenciales y orientar o intentar orientar a miembros potenciales hacia uno o varios planes. </a:t>
            </a:r>
          </a:p>
          <a:p>
            <a:pPr>
              <a:spcBef>
                <a:spcPts val="601"/>
              </a:spcBef>
            </a:pPr>
            <a:r>
              <a:rPr lang="es-US" sz="1100" b="1" dirty="0"/>
              <a:t>AVISO: </a:t>
            </a:r>
            <a:r>
              <a:rPr lang="es-US" sz="1100" dirty="0"/>
              <a:t>Si desea obtener más información, consulte el enlace a las pautas de mercadeo de Medicare en la diapositiva de recursos del final de esta presentación. </a:t>
            </a:r>
          </a:p>
        </p:txBody>
      </p:sp>
    </p:spTree>
    <p:extLst>
      <p:ext uri="{BB962C8B-B14F-4D97-AF65-F5344CB8AC3E}">
        <p14:creationId xmlns:p14="http://schemas.microsoft.com/office/powerpoint/2010/main" val="9173292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3666"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defTabSz="881872">
              <a:spcBef>
                <a:spcPts val="601"/>
              </a:spcBef>
              <a:defRPr/>
            </a:pPr>
            <a:r>
              <a:rPr lang="es-US" dirty="0" smtClean="0">
                <a:solidFill>
                  <a:prstClr val="black"/>
                </a:solidFill>
              </a:rPr>
              <a:t>Las organizaciones Medicare Advantage (MA) y los patrocinadores del Plan Medicare para Recetas Médicas (PDP) que realizan operaciones de mercadeo a través de agentes, aseguradores y otros representantes del sector deben cumplir con la</a:t>
            </a:r>
            <a:r>
              <a:rPr lang="es-US" dirty="0" smtClean="0"/>
              <a:t> </a:t>
            </a:r>
            <a:r>
              <a:rPr lang="es-US" dirty="0" smtClean="0">
                <a:solidFill>
                  <a:prstClr val="black"/>
                </a:solidFill>
              </a:rPr>
              <a:t>legislación estatal de licencias y citas. </a:t>
            </a:r>
          </a:p>
          <a:p>
            <a:pPr defTabSz="881872">
              <a:spcBef>
                <a:spcPts val="601"/>
              </a:spcBef>
              <a:defRPr/>
            </a:pPr>
            <a:r>
              <a:rPr lang="es-US" dirty="0" smtClean="0">
                <a:solidFill>
                  <a:prstClr val="black"/>
                </a:solidFill>
              </a:rPr>
              <a:t>Los patrocinadores de MA y de PDP deben cumplir con las leyes estatales sobre citas que exigen a los planes entregar información al estado sobre qué agentes están promocionando los planes de la Parte C y la Parte D.</a:t>
            </a:r>
          </a:p>
          <a:p>
            <a:pPr defTabSz="881872">
              <a:spcBef>
                <a:spcPts val="601"/>
              </a:spcBef>
              <a:defRPr/>
            </a:pPr>
            <a:r>
              <a:rPr lang="es-US" dirty="0">
                <a:solidFill>
                  <a:prstClr val="black"/>
                </a:solidFill>
              </a:rPr>
              <a:t>Algunas actividades de los planes, normalmente desempeñadas por el departamento de atención al cliente del patrocinador del plan no requieren el uso de representantes de marketing con licencia estatal, por ejemplo, proporcionar información concreta o cumplimentar una solicitud de material. </a:t>
            </a:r>
          </a:p>
        </p:txBody>
      </p:sp>
    </p:spTree>
    <p:extLst>
      <p:ext uri="{BB962C8B-B14F-4D97-AF65-F5344CB8AC3E}">
        <p14:creationId xmlns:p14="http://schemas.microsoft.com/office/powerpoint/2010/main" val="210043797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3667" name="Rectangle 3"/>
          <p:cNvSpPr>
            <a:spLocks noGrp="1" noChangeArrowheads="1"/>
          </p:cNvSpPr>
          <p:nvPr>
            <p:ph type="body" idx="1"/>
          </p:nvPr>
        </p:nvSpPr>
        <p:spPr bwMode="auto">
          <a:xfrm>
            <a:off x="687354" y="4427148"/>
            <a:ext cx="5651569" cy="4268438"/>
          </a:xfrm>
        </p:spPr>
        <p:txBody>
          <a:bodyPr wrap="square" numCol="1" anchor="t" anchorCtr="0" compatLnSpc="1">
            <a:prstTxWarp prst="textNoShape">
              <a:avLst/>
            </a:prstTxWarp>
          </a:bodyPr>
          <a:lstStyle/>
          <a:p>
            <a:pPr>
              <a:spcBef>
                <a:spcPts val="601"/>
              </a:spcBef>
            </a:pPr>
            <a:r>
              <a:rPr lang="es-US" dirty="0" smtClean="0"/>
              <a:t>Los patrocinadores de las Organizaciones Medicare Advantage y de la Parte D deben reportar la cancelación de todos los aseguradores o agentes y los motivos de la cancelación, a el o los estado(s), en caso de que así se requiera. Además, las cancelaciones de causas (violaciones de políticas legales u organizacionales específicas que hicieron que sea necesario cancelar el empleo) deben ser reportadas al Gerente de Cuentas de los CMS, por correo electrónico o carta. </a:t>
            </a:r>
            <a:endParaRPr lang="es-US" b="1" i="1" dirty="0"/>
          </a:p>
          <a:p>
            <a:pPr>
              <a:spcBef>
                <a:spcPts val="601"/>
              </a:spcBef>
            </a:pPr>
            <a:endParaRPr lang="es-US" dirty="0" smtClean="0"/>
          </a:p>
        </p:txBody>
      </p:sp>
    </p:spTree>
    <p:extLst>
      <p:ext uri="{BB962C8B-B14F-4D97-AF65-F5344CB8AC3E}">
        <p14:creationId xmlns:p14="http://schemas.microsoft.com/office/powerpoint/2010/main" val="42768377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a:spcBef>
                <a:spcPts val="612"/>
              </a:spcBef>
            </a:pPr>
            <a:r>
              <a:rPr lang="es-US" dirty="0" smtClean="0"/>
              <a:t>Las normas de compensación de los Centros de Servicios de Medicare y Medicaid rigen para los planes Medicare Advantage y Medicare para Recetas Médicas que se comercializan a través de agentes/aseguradores independientes. Las normas fueron concebidas para eliminar los incentivos que fomentaban traslados inapropiados de un plan a otro (también denominado "movimiento excesivo" [churning]). </a:t>
            </a:r>
            <a:endParaRPr lang="es-US" dirty="0"/>
          </a:p>
          <a:p>
            <a:endParaRPr lang="es-US" dirty="0"/>
          </a:p>
        </p:txBody>
      </p:sp>
    </p:spTree>
    <p:extLst>
      <p:ext uri="{BB962C8B-B14F-4D97-AF65-F5344CB8AC3E}">
        <p14:creationId xmlns:p14="http://schemas.microsoft.com/office/powerpoint/2010/main" val="99804138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19810" name="Rectangle 3"/>
          <p:cNvSpPr>
            <a:spLocks noGrp="1" noChangeArrowheads="1"/>
          </p:cNvSpPr>
          <p:nvPr>
            <p:ph type="body" idx="1"/>
          </p:nvPr>
        </p:nvSpPr>
        <p:spPr bwMode="auto">
          <a:xfrm>
            <a:off x="687354" y="4427147"/>
            <a:ext cx="5651569" cy="4423645"/>
          </a:xfrm>
          <a:noFill/>
        </p:spPr>
        <p:txBody>
          <a:bodyPr wrap="square" numCol="1" anchor="t" anchorCtr="0" compatLnSpc="1">
            <a:prstTxWarp prst="textNoShape">
              <a:avLst/>
            </a:prstTxWarp>
            <a:normAutofit lnSpcReduction="10000"/>
          </a:bodyPr>
          <a:lstStyle/>
          <a:p>
            <a:pPr>
              <a:spcBef>
                <a:spcPts val="601"/>
              </a:spcBef>
            </a:pPr>
            <a:r>
              <a:rPr lang="es-US" dirty="0" smtClean="0"/>
              <a:t>Los CMS permiten 2 tipos de compensación: una inicial y una de renovación. </a:t>
            </a:r>
            <a:endParaRPr lang="es-US" dirty="0"/>
          </a:p>
          <a:p>
            <a:pPr marL="175040" indent="-175040">
              <a:spcBef>
                <a:spcPts val="601"/>
              </a:spcBef>
              <a:buFont typeface="Wingdings" panose="05000000000000000000" pitchFamily="2" charset="2"/>
              <a:buChar char="§"/>
            </a:pPr>
            <a:r>
              <a:rPr lang="es-US" dirty="0" smtClean="0"/>
              <a:t>La compensación inicial es para personas que envejecen en Medicare y seleccionan un plan de salud, para aquellos cuya inscripción anterior pertenecía a Medicare Original, y aquellos que hacen un cambio “diferente del tipo de plan”. </a:t>
            </a:r>
          </a:p>
          <a:p>
            <a:pPr marL="291732" indent="-116693">
              <a:spcBef>
                <a:spcPts val="601"/>
              </a:spcBef>
              <a:buFont typeface="Arial" panose="020B0604020202020204" pitchFamily="34" charset="0"/>
              <a:buChar char="•"/>
            </a:pPr>
            <a:r>
              <a:rPr lang="es-US" dirty="0" smtClean="0"/>
              <a:t>Cambios “diferentes del tipo de plan” incluyen lo siguiente:</a:t>
            </a:r>
          </a:p>
          <a:p>
            <a:pPr lvl="1" indent="-175040">
              <a:spcBef>
                <a:spcPts val="601"/>
              </a:spcBef>
              <a:buSzPct val="50000"/>
              <a:buFont typeface="Wingdings" panose="05000000000000000000" pitchFamily="2" charset="2"/>
              <a:buChar char="q"/>
            </a:pPr>
            <a:r>
              <a:rPr lang="es-US" dirty="0" smtClean="0"/>
              <a:t>Un plan Medicare Advantage (MA) o Medicare Advantage con Recetas Médicas (MA-PD) a Medicare Original con un PDP o Plan de Costos de la Sección 1876</a:t>
            </a:r>
            <a:endParaRPr lang="es-US" dirty="0"/>
          </a:p>
          <a:p>
            <a:pPr lvl="1" indent="-175040">
              <a:spcBef>
                <a:spcPts val="601"/>
              </a:spcBef>
              <a:buSzPct val="50000"/>
              <a:buFont typeface="Wingdings" panose="05000000000000000000" pitchFamily="2" charset="2"/>
              <a:buChar char="q"/>
            </a:pPr>
            <a:r>
              <a:rPr lang="es-US" dirty="0" smtClean="0"/>
              <a:t>De un PDP a un Plan de Costos de la Sección 1876, un plan MA o un plan MA-PD</a:t>
            </a:r>
          </a:p>
          <a:p>
            <a:pPr lvl="1" indent="-175040">
              <a:spcBef>
                <a:spcPts val="601"/>
              </a:spcBef>
              <a:buSzPct val="50000"/>
              <a:buFont typeface="Wingdings" panose="05000000000000000000" pitchFamily="2" charset="2"/>
              <a:buChar char="q"/>
            </a:pPr>
            <a:r>
              <a:rPr lang="es-US" dirty="0" smtClean="0"/>
              <a:t>De un Plan de Costos de la Sección 1876 a un plan MA, MA-PD, o PDP</a:t>
            </a:r>
            <a:endParaRPr lang="es-US" dirty="0"/>
          </a:p>
          <a:p>
            <a:pPr marL="175040" indent="-175040">
              <a:spcBef>
                <a:spcPts val="601"/>
              </a:spcBef>
              <a:buFont typeface="Wingdings" panose="05000000000000000000" pitchFamily="2" charset="2"/>
              <a:buChar char="§"/>
            </a:pPr>
            <a:r>
              <a:rPr lang="es-US" dirty="0" smtClean="0"/>
              <a:t>La compensación de renovación se paga para cada inscripción en el año 2 y después en el mismo plan, o cuando se realizan cambios del mismo tipo de plan. </a:t>
            </a:r>
          </a:p>
          <a:p>
            <a:pPr marL="291732" lvl="1" indent="-116693">
              <a:spcBef>
                <a:spcPts val="601"/>
              </a:spcBef>
              <a:buFont typeface="Arial" panose="020B0604020202020204" pitchFamily="34" charset="0"/>
              <a:buChar char="•"/>
            </a:pPr>
            <a:r>
              <a:rPr lang="es-US" dirty="0" smtClean="0"/>
              <a:t>Los cambios del “mismo tipo de plan” incluyen lo siguiente:</a:t>
            </a:r>
          </a:p>
          <a:p>
            <a:pPr lvl="1" indent="-175040">
              <a:spcBef>
                <a:spcPts val="601"/>
              </a:spcBef>
              <a:buSzPct val="50000"/>
              <a:buFont typeface="Wingdings" panose="05000000000000000000" pitchFamily="2" charset="2"/>
              <a:buChar char="q"/>
            </a:pPr>
            <a:r>
              <a:rPr lang="es-US" dirty="0" smtClean="0"/>
              <a:t>De un PDP a otro PDP</a:t>
            </a:r>
          </a:p>
          <a:p>
            <a:pPr lvl="1" indent="-175040">
              <a:spcBef>
                <a:spcPts val="601"/>
              </a:spcBef>
              <a:buSzPct val="50000"/>
              <a:buFont typeface="Wingdings" panose="05000000000000000000" pitchFamily="2" charset="2"/>
              <a:buChar char="q"/>
            </a:pPr>
            <a:r>
              <a:rPr lang="es-US" dirty="0" smtClean="0"/>
              <a:t>De un plan MA o MA-PD a otro plan MA o MA-PD</a:t>
            </a:r>
            <a:endParaRPr lang="es-US" dirty="0"/>
          </a:p>
          <a:p>
            <a:pPr lvl="1" indent="-175040">
              <a:spcBef>
                <a:spcPts val="601"/>
              </a:spcBef>
              <a:buSzPct val="50000"/>
              <a:buFont typeface="Wingdings" panose="05000000000000000000" pitchFamily="2" charset="2"/>
              <a:buChar char="q"/>
            </a:pPr>
            <a:r>
              <a:rPr lang="es-US" dirty="0" smtClean="0"/>
              <a:t>De un Plan de Costos de la Sección 1876 a otro Plan de Costos de la Sección 1876 </a:t>
            </a:r>
            <a:endParaRPr lang="es-US" dirty="0"/>
          </a:p>
          <a:p>
            <a:pPr>
              <a:spcBef>
                <a:spcPts val="601"/>
              </a:spcBef>
            </a:pPr>
            <a:r>
              <a:rPr lang="es-US" dirty="0" smtClean="0"/>
              <a:t>Los Agentes solo pueden recibir un pago por el número de meses en que un afiliado está en el plan. Por lo tanto, si un miembro se inscribe en enero y cancela la inscripción en mayo, el agente solo recibirá un pago por los 5 meses de la suma de compensación anual.</a:t>
            </a:r>
            <a:endParaRPr lang="es-US" dirty="0"/>
          </a:p>
        </p:txBody>
      </p:sp>
    </p:spTree>
    <p:extLst>
      <p:ext uri="{BB962C8B-B14F-4D97-AF65-F5344CB8AC3E}">
        <p14:creationId xmlns:p14="http://schemas.microsoft.com/office/powerpoint/2010/main" val="319576560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121858" name="Rectangle 3"/>
          <p:cNvSpPr>
            <a:spLocks noGrp="1" noChangeArrowheads="1"/>
          </p:cNvSpPr>
          <p:nvPr>
            <p:ph type="body" idx="1"/>
          </p:nvPr>
        </p:nvSpPr>
        <p:spPr bwMode="auto">
          <a:xfrm>
            <a:off x="702628" y="4423334"/>
            <a:ext cx="5621020" cy="4268438"/>
          </a:xfrm>
          <a:noFill/>
        </p:spPr>
        <p:txBody>
          <a:bodyPr wrap="square" numCol="1" anchor="t" anchorCtr="0" compatLnSpc="1">
            <a:prstTxWarp prst="textNoShape">
              <a:avLst/>
            </a:prstTxWarp>
          </a:bodyPr>
          <a:lstStyle/>
          <a:p>
            <a:pPr>
              <a:spcBef>
                <a:spcPts val="601"/>
              </a:spcBef>
            </a:pPr>
            <a:r>
              <a:rPr lang="es-US" dirty="0" smtClean="0">
                <a:solidFill>
                  <a:prstClr val="black"/>
                </a:solidFill>
              </a:rPr>
              <a:t>Los patrocinadores de los planes de las Organizaciones Medicare Advantage y la Parte D deben garantizar que los aseguradores y agentes que venden productos de Medicare sean capacitados y evaluados anualmente en cuanto a las normas y reglamentaciones de Medicare, y en detalles específicos de los productos del plan que están vendiendo. Este requisito se aplica a todos los agentes. Los agentes y los aseguradores deben aprobar un examen con una calificación de 85% antes de comercializar productos.</a:t>
            </a:r>
            <a:endParaRPr lang="es-US" dirty="0">
              <a:solidFill>
                <a:prstClr val="black"/>
              </a:solidFill>
              <a:ea typeface="ＭＳ Ｐゴシック" pitchFamily="84" charset="-128"/>
            </a:endParaRPr>
          </a:p>
        </p:txBody>
      </p:sp>
    </p:spTree>
    <p:extLst>
      <p:ext uri="{BB962C8B-B14F-4D97-AF65-F5344CB8AC3E}">
        <p14:creationId xmlns:p14="http://schemas.microsoft.com/office/powerpoint/2010/main" val="335522086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706438"/>
            <a:ext cx="4191000" cy="3143250"/>
          </a:xfrm>
        </p:spPr>
      </p:sp>
      <p:sp>
        <p:nvSpPr>
          <p:cNvPr id="3" name="Notes Placeholder 2"/>
          <p:cNvSpPr>
            <a:spLocks noGrp="1"/>
          </p:cNvSpPr>
          <p:nvPr>
            <p:ph type="body" idx="1"/>
          </p:nvPr>
        </p:nvSpPr>
        <p:spPr>
          <a:xfrm>
            <a:off x="199233" y="3996268"/>
            <a:ext cx="6614527" cy="5035910"/>
          </a:xfrm>
        </p:spPr>
        <p:txBody>
          <a:bodyPr>
            <a:normAutofit fontScale="85000" lnSpcReduction="10000"/>
          </a:bodyPr>
          <a:lstStyle/>
          <a:p>
            <a:pPr defTabSz="914543">
              <a:lnSpc>
                <a:spcPct val="110000"/>
              </a:lnSpc>
              <a:spcBef>
                <a:spcPts val="601"/>
              </a:spcBef>
              <a:defRPr/>
            </a:pPr>
            <a:r>
              <a:rPr lang="es-US" dirty="0" smtClean="0"/>
              <a:t>Los Centros de Servicios de Medicare y Medicaid han ampliado las opciones del programa de recompensas e incentivos para las Organizaciones de Medicare Advantage (MAO) a través de la CFR 422.134. Las MAO ahora pueden ofrecer programas de recompensas e incentivos impulsados por la salud que puedan aplicarse a actividades y servicios relacionados con la salud. Antes de la 4159-F, solo se permitía ofrecer recompensas e incentivos con los servicios preventivos. Ahora, una MAO puede crear uno o más programas que ofrezcan recompensas e incentivos a las personas inscritas que participen en actividades que se centren en la promoción de mejoras en la salud, la prevención de lesiones y enfermedades y el uso eficaz de los recursos de atención médica. </a:t>
            </a:r>
          </a:p>
          <a:p>
            <a:pPr marL="175040" indent="-175040" defTabSz="914543">
              <a:lnSpc>
                <a:spcPct val="110000"/>
              </a:lnSpc>
              <a:spcBef>
                <a:spcPts val="601"/>
              </a:spcBef>
              <a:buFont typeface="Wingdings" panose="05000000000000000000" pitchFamily="2" charset="2"/>
              <a:buChar char="§"/>
              <a:defRPr/>
            </a:pPr>
            <a:r>
              <a:rPr lang="es-US" dirty="0" smtClean="0"/>
              <a:t>Cada programa exclusivo de recompensas e incentivos ofrecido por una MAO debe </a:t>
            </a:r>
            <a:endParaRPr lang="es-US" dirty="0"/>
          </a:p>
          <a:p>
            <a:pPr marL="291732" indent="-116693" defTabSz="914543">
              <a:lnSpc>
                <a:spcPct val="110000"/>
              </a:lnSpc>
              <a:spcBef>
                <a:spcPts val="601"/>
              </a:spcBef>
              <a:buFont typeface="Arial" panose="020B0604020202020204" pitchFamily="34" charset="0"/>
              <a:buChar char="•"/>
              <a:defRPr/>
            </a:pPr>
            <a:r>
              <a:rPr lang="es-US" dirty="0" smtClean="0"/>
              <a:t>No discriminar a ninguna persona inscrita en función de su raza, género, enfermedad crónica, institucionalización, debilidad, estado de salud u otra incapacidad</a:t>
            </a:r>
            <a:endParaRPr lang="es-US" dirty="0"/>
          </a:p>
          <a:p>
            <a:pPr marL="291732" indent="-116693">
              <a:lnSpc>
                <a:spcPct val="110000"/>
              </a:lnSpc>
              <a:spcBef>
                <a:spcPts val="601"/>
              </a:spcBef>
              <a:buFont typeface="Arial" panose="020B0604020202020204" pitchFamily="34" charset="0"/>
              <a:buChar char="•"/>
            </a:pPr>
            <a:r>
              <a:rPr lang="es-US" dirty="0" smtClean="0"/>
              <a:t>Estar diseñado de manera tal que todas las personas inscritas puedan ganar recompensas </a:t>
            </a:r>
            <a:endParaRPr lang="es-US" dirty="0"/>
          </a:p>
          <a:p>
            <a:pPr marL="291732" indent="-116693">
              <a:lnSpc>
                <a:spcPct val="110000"/>
              </a:lnSpc>
              <a:spcBef>
                <a:spcPts val="601"/>
              </a:spcBef>
              <a:buFont typeface="Arial" panose="020B0604020202020204" pitchFamily="34" charset="0"/>
              <a:buChar char="•"/>
            </a:pPr>
            <a:r>
              <a:rPr lang="es-US" dirty="0" smtClean="0"/>
              <a:t>Estar sujeto a las sanciones previstas en 42 CFR§422.752(a)(4)</a:t>
            </a:r>
            <a:endParaRPr lang="es-US" dirty="0"/>
          </a:p>
          <a:p>
            <a:pPr marL="291732" indent="-116693">
              <a:lnSpc>
                <a:spcPct val="110000"/>
              </a:lnSpc>
              <a:spcBef>
                <a:spcPts val="601"/>
              </a:spcBef>
              <a:buFont typeface="Arial" panose="020B0604020202020204" pitchFamily="34" charset="0"/>
              <a:buChar char="•"/>
            </a:pPr>
            <a:r>
              <a:rPr lang="es-US" dirty="0" smtClean="0"/>
              <a:t>Ser ofrecido en conexión con todos los servicios o actividades</a:t>
            </a:r>
            <a:endParaRPr lang="es-US" dirty="0"/>
          </a:p>
          <a:p>
            <a:pPr marL="291732" indent="-116693">
              <a:lnSpc>
                <a:spcPct val="110000"/>
              </a:lnSpc>
              <a:spcBef>
                <a:spcPts val="601"/>
              </a:spcBef>
              <a:buFont typeface="Arial" panose="020B0604020202020204" pitchFamily="34" charset="0"/>
              <a:buChar char="•"/>
            </a:pPr>
            <a:r>
              <a:rPr lang="es-US" dirty="0" smtClean="0"/>
              <a:t>Ofrecerse a todos los miembros elegibles sin discriminación</a:t>
            </a:r>
            <a:endParaRPr lang="es-US" dirty="0"/>
          </a:p>
          <a:p>
            <a:pPr marL="291732" indent="-116693">
              <a:lnSpc>
                <a:spcPct val="110000"/>
              </a:lnSpc>
              <a:spcBef>
                <a:spcPts val="601"/>
              </a:spcBef>
              <a:buFont typeface="Arial" panose="020B0604020202020204" pitchFamily="34" charset="0"/>
              <a:buChar char="•"/>
            </a:pPr>
            <a:r>
              <a:rPr lang="es-US" dirty="0" smtClean="0"/>
              <a:t>Tener un valor que se espere que pueda afectar el comportamiento de la persona inscrita pero que no exceda el valor la actividad o servicio específico relacionado con la salud</a:t>
            </a:r>
            <a:endParaRPr lang="es-US" dirty="0"/>
          </a:p>
          <a:p>
            <a:pPr marL="291732" indent="-116693">
              <a:lnSpc>
                <a:spcPct val="110000"/>
              </a:lnSpc>
              <a:spcBef>
                <a:spcPts val="601"/>
              </a:spcBef>
              <a:buFont typeface="Arial" panose="020B0604020202020204" pitchFamily="34" charset="0"/>
              <a:buChar char="•"/>
            </a:pPr>
            <a:r>
              <a:rPr lang="es-US" dirty="0" smtClean="0"/>
              <a:t>Cumplir de otro modo con todas las leyes sobre fraude y abuso, incluso cuando correspondan, el estatuto antisobornos y las penalidades civiles monetarias que prohíben la entrega de estímulos a las personas con Medicare</a:t>
            </a:r>
          </a:p>
          <a:p>
            <a:pPr marL="291732" indent="-116693">
              <a:lnSpc>
                <a:spcPct val="110000"/>
              </a:lnSpc>
              <a:spcBef>
                <a:spcPts val="601"/>
              </a:spcBef>
              <a:buFont typeface="Arial" panose="020B0604020202020204" pitchFamily="34" charset="0"/>
              <a:buChar char="•"/>
            </a:pPr>
            <a:r>
              <a:rPr lang="es-US" dirty="0" smtClean="0"/>
              <a:t>Las MAO están obligadas a acatar ciertas restricciones. Lo que significa que el programa de recompensas </a:t>
            </a:r>
            <a:r>
              <a:rPr dirty="0"/>
              <a:t/>
            </a:r>
            <a:br>
              <a:rPr dirty="0"/>
            </a:br>
            <a:r>
              <a:rPr lang="es-US" dirty="0" smtClean="0"/>
              <a:t>e incentivos no puede</a:t>
            </a:r>
            <a:endParaRPr lang="es-US" dirty="0"/>
          </a:p>
          <a:p>
            <a:pPr marL="515938" lvl="1" indent="-171450">
              <a:lnSpc>
                <a:spcPct val="110000"/>
              </a:lnSpc>
              <a:spcBef>
                <a:spcPts val="601"/>
              </a:spcBef>
              <a:buSzPct val="50000"/>
              <a:buFont typeface="Wingdings" panose="05000000000000000000" pitchFamily="2" charset="2"/>
              <a:buChar char="q"/>
            </a:pPr>
            <a:r>
              <a:rPr lang="es-US" dirty="0" smtClean="0"/>
              <a:t>Ofrecerse en forma de efectivo o de otras bonificaciones monetarias</a:t>
            </a:r>
          </a:p>
          <a:p>
            <a:pPr marL="515938" lvl="1" indent="-171450">
              <a:lnSpc>
                <a:spcPct val="110000"/>
              </a:lnSpc>
              <a:spcBef>
                <a:spcPts val="601"/>
              </a:spcBef>
              <a:buSzPct val="50000"/>
              <a:buFont typeface="Wingdings" panose="05000000000000000000" pitchFamily="2" charset="2"/>
              <a:buChar char="q"/>
            </a:pPr>
            <a:r>
              <a:rPr lang="es-US" dirty="0" smtClean="0"/>
              <a:t>Usarse para segmentar a potenciales escritos</a:t>
            </a:r>
          </a:p>
          <a:p>
            <a:pPr>
              <a:lnSpc>
                <a:spcPct val="110000"/>
              </a:lnSpc>
              <a:spcBef>
                <a:spcPts val="601"/>
              </a:spcBef>
            </a:pPr>
            <a:r>
              <a:rPr lang="es-US" dirty="0" smtClean="0"/>
              <a:t>En este momento, las recompensas e incentivos solo se aplican a la Parte C</a:t>
            </a:r>
          </a:p>
          <a:p>
            <a:pPr>
              <a:lnSpc>
                <a:spcPct val="110000"/>
              </a:lnSpc>
              <a:spcBef>
                <a:spcPts val="601"/>
              </a:spcBef>
            </a:pPr>
            <a:r>
              <a:rPr lang="es-US" b="1" dirty="0" smtClean="0"/>
              <a:t>AVISO:</a:t>
            </a:r>
            <a:r>
              <a:rPr lang="es-US" dirty="0" smtClean="0"/>
              <a:t> Si desea obtener más información, consulte el Capítulo 4 del Manual de Salud Administrada de Medicare, </a:t>
            </a:r>
            <a:r>
              <a:rPr lang="es-US" u="sng" dirty="0" smtClean="0">
                <a:hlinkClick r:id="rId3"/>
              </a:rPr>
              <a:t>CMS.gov/Regulations-and-Guidance/Guidance/Manuals/Downloads/mc86c04.pdf</a:t>
            </a:r>
            <a:r>
              <a:rPr lang="es-US" dirty="0" smtClean="0"/>
              <a:t>.</a:t>
            </a:r>
            <a:endParaRPr lang="es-US" u="sng" dirty="0" smtClean="0"/>
          </a:p>
        </p:txBody>
      </p:sp>
    </p:spTree>
    <p:extLst>
      <p:ext uri="{BB962C8B-B14F-4D97-AF65-F5344CB8AC3E}">
        <p14:creationId xmlns:p14="http://schemas.microsoft.com/office/powerpoint/2010/main" val="31255327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4" y="4427148"/>
            <a:ext cx="5651569" cy="4473748"/>
          </a:xfrm>
        </p:spPr>
        <p:txBody>
          <a:bodyPr/>
          <a:lstStyle/>
          <a:p>
            <a:pPr marL="186463" indent="-186463" defTabSz="932313">
              <a:spcBef>
                <a:spcPts val="601"/>
              </a:spcBef>
              <a:defRPr/>
            </a:pPr>
            <a:r>
              <a:rPr lang="es-US" dirty="0">
                <a:solidFill>
                  <a:prstClr val="black"/>
                </a:solidFill>
              </a:rPr>
              <a:t>Revisión de Conocimientos</a:t>
            </a:r>
            <a:r>
              <a:rPr lang="es-US" dirty="0" smtClean="0"/>
              <a:t>—</a:t>
            </a:r>
            <a:r>
              <a:rPr lang="es-US" dirty="0" smtClean="0">
                <a:solidFill>
                  <a:prstClr val="black"/>
                </a:solidFill>
              </a:rPr>
              <a:t>Pregunta 4</a:t>
            </a:r>
          </a:p>
          <a:p>
            <a:pPr defTabSz="932313">
              <a:spcBef>
                <a:spcPts val="601"/>
              </a:spcBef>
              <a:defRPr/>
            </a:pPr>
            <a:r>
              <a:rPr lang="es-US" dirty="0" smtClean="0">
                <a:solidFill>
                  <a:prstClr val="black"/>
                </a:solidFill>
              </a:rPr>
              <a:t>¿Quién es responsable de capacitar y evaluar a los agentes y aseguradores sobre el programa Medicare y el marketing adecuado para los productos de Medicare? </a:t>
            </a:r>
            <a:endParaRPr lang="es-US" dirty="0">
              <a:solidFill>
                <a:prstClr val="black"/>
              </a:solidFill>
            </a:endParaRPr>
          </a:p>
          <a:p>
            <a:pPr marL="186081" indent="-186081" defTabSz="932313">
              <a:spcBef>
                <a:spcPts val="601"/>
              </a:spcBef>
              <a:buFont typeface="+mj-lt"/>
              <a:buAutoNum type="alphaLcPeriod"/>
              <a:defRPr/>
            </a:pPr>
            <a:r>
              <a:rPr lang="es-US" dirty="0">
                <a:solidFill>
                  <a:prstClr val="black"/>
                </a:solidFill>
              </a:rPr>
              <a:t>Las asociaciones aseguradoras</a:t>
            </a:r>
          </a:p>
          <a:p>
            <a:pPr marL="186081" indent="-186081" defTabSz="932313">
              <a:spcBef>
                <a:spcPts val="601"/>
              </a:spcBef>
              <a:buFont typeface="+mj-lt"/>
              <a:buAutoNum type="alphaLcPeriod"/>
              <a:defRPr/>
            </a:pPr>
            <a:r>
              <a:rPr lang="es-US" dirty="0" smtClean="0">
                <a:solidFill>
                  <a:prstClr val="black"/>
                </a:solidFill>
              </a:rPr>
              <a:t>Los Centros de Servicios de Medicare y Medicaid (CMS)</a:t>
            </a:r>
            <a:endParaRPr lang="es-US" dirty="0">
              <a:solidFill>
                <a:prstClr val="black"/>
              </a:solidFill>
              <a:ea typeface="ＭＳ Ｐゴシック" pitchFamily="84" charset="-128"/>
              <a:cs typeface="+mn-cs"/>
            </a:endParaRPr>
          </a:p>
          <a:p>
            <a:pPr marL="186081" indent="-186081" defTabSz="932313">
              <a:spcBef>
                <a:spcPts val="601"/>
              </a:spcBef>
              <a:buFont typeface="+mj-lt"/>
              <a:buAutoNum type="alphaLcPeriod"/>
              <a:defRPr/>
            </a:pPr>
            <a:r>
              <a:rPr lang="es-US" dirty="0" smtClean="0">
                <a:solidFill>
                  <a:prstClr val="black"/>
                </a:solidFill>
              </a:rPr>
              <a:t>El Departamento Estatal de Seguros</a:t>
            </a:r>
          </a:p>
          <a:p>
            <a:pPr marL="186081" indent="-186081" defTabSz="932313">
              <a:spcBef>
                <a:spcPts val="601"/>
              </a:spcBef>
              <a:buFont typeface="+mj-lt"/>
              <a:buAutoNum type="alphaLcPeriod"/>
              <a:defRPr/>
            </a:pPr>
            <a:r>
              <a:rPr lang="es-US" dirty="0">
                <a:solidFill>
                  <a:prstClr val="black"/>
                </a:solidFill>
              </a:rPr>
              <a:t>Los planes de salud y medicamentos de Medicare</a:t>
            </a:r>
          </a:p>
          <a:p>
            <a:pPr defTabSz="932313">
              <a:spcBef>
                <a:spcPts val="601"/>
              </a:spcBef>
              <a:defRPr/>
            </a:pPr>
            <a:r>
              <a:rPr lang="es-US" b="1" dirty="0" smtClean="0">
                <a:solidFill>
                  <a:prstClr val="black"/>
                </a:solidFill>
              </a:rPr>
              <a:t>RESPUESTA: d. Los planes de salud y medicamentos Medicare</a:t>
            </a:r>
            <a:r>
              <a:rPr dirty="0"/>
              <a:t/>
            </a:r>
            <a:br>
              <a:rPr dirty="0"/>
            </a:br>
            <a:r>
              <a:rPr lang="es-US" dirty="0" smtClean="0"/>
              <a:t>Los patrocinadores del plan de las organizaciones </a:t>
            </a:r>
            <a:r>
              <a:rPr lang="es-US" dirty="0" smtClean="0">
                <a:solidFill>
                  <a:prstClr val="black"/>
                </a:solidFill>
              </a:rPr>
              <a:t>Medicare Advantage y de la Parte D deben garantizar que a los agentes y aseguradores que venden productos de Medicare se los capacite y evalúe anualmente. La capacitación y evaluación debe ser sobre las normas y reglamentaciones de Medicare y los detalles específicos de los productos del plan que van a vender los aseguradores y agentes. La capacitación y la evaluación se deben completar aprobando un examen con una calificación del 85% antes del inicio de la nueva temporada de mercadeo para que el asegurador/agente venda productos después de esa fecha.</a:t>
            </a:r>
          </a:p>
          <a:p>
            <a:pPr>
              <a:spcBef>
                <a:spcPts val="601"/>
              </a:spcBef>
              <a:defRPr/>
            </a:pPr>
            <a:r>
              <a:rPr lang="es-US" dirty="0" smtClean="0">
                <a:solidFill>
                  <a:prstClr val="black"/>
                </a:solidFill>
              </a:rPr>
              <a:t>Los CMS lanzan información todos los años para los planes de salud y medicamentos de Medicare que especifican qué información debe cubrir el plan de estudios utilizado por los planes para la capacitación y evaluación.</a:t>
            </a:r>
            <a:endParaRPr lang="es-US" dirty="0">
              <a:solidFill>
                <a:prstClr val="black"/>
              </a:solidFill>
              <a:ea typeface="ＭＳ Ｐゴシック" pitchFamily="84" charset="-128"/>
            </a:endParaRPr>
          </a:p>
        </p:txBody>
      </p:sp>
    </p:spTree>
    <p:extLst>
      <p:ext uri="{BB962C8B-B14F-4D97-AF65-F5344CB8AC3E}">
        <p14:creationId xmlns:p14="http://schemas.microsoft.com/office/powerpoint/2010/main" val="228858451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63638"/>
            <a:ext cx="4191000" cy="3143250"/>
          </a:xfrm>
        </p:spPr>
      </p:sp>
      <p:sp>
        <p:nvSpPr>
          <p:cNvPr id="3" name="Notes Placeholder 2"/>
          <p:cNvSpPr>
            <a:spLocks noGrp="1"/>
          </p:cNvSpPr>
          <p:nvPr>
            <p:ph type="body" idx="1"/>
          </p:nvPr>
        </p:nvSpPr>
        <p:spPr>
          <a:xfrm>
            <a:off x="687353" y="4427148"/>
            <a:ext cx="5632899" cy="4473748"/>
          </a:xfrm>
        </p:spPr>
        <p:txBody>
          <a:bodyPr>
            <a:normAutofit/>
          </a:bodyPr>
          <a:lstStyle/>
          <a:p>
            <a:pPr marL="186463" indent="-186463" defTabSz="932313">
              <a:spcBef>
                <a:spcPts val="601"/>
              </a:spcBef>
              <a:defRPr/>
            </a:pPr>
            <a:r>
              <a:rPr lang="es-US" dirty="0">
                <a:solidFill>
                  <a:prstClr val="black"/>
                </a:solidFill>
              </a:rPr>
              <a:t>Revisión de Conocimientos</a:t>
            </a:r>
            <a:r>
              <a:rPr lang="es-US" dirty="0" smtClean="0"/>
              <a:t>—</a:t>
            </a:r>
            <a:r>
              <a:rPr lang="es-US" dirty="0" smtClean="0">
                <a:solidFill>
                  <a:prstClr val="black"/>
                </a:solidFill>
              </a:rPr>
              <a:t>Pregunta 5</a:t>
            </a:r>
            <a:endParaRPr lang="es-US" dirty="0">
              <a:solidFill>
                <a:prstClr val="black"/>
              </a:solidFill>
              <a:ea typeface="ＭＳ Ｐゴシック" pitchFamily="84" charset="-128"/>
              <a:cs typeface="ＭＳ Ｐゴシック" pitchFamily="84" charset="-128"/>
            </a:endParaRPr>
          </a:p>
          <a:p>
            <a:pPr defTabSz="932313">
              <a:spcBef>
                <a:spcPts val="601"/>
              </a:spcBef>
              <a:defRPr/>
            </a:pPr>
            <a:r>
              <a:rPr lang="es-US" dirty="0" smtClean="0">
                <a:solidFill>
                  <a:prstClr val="black"/>
                </a:solidFill>
              </a:rPr>
              <a:t>A los agentes o aseguradores no se les permite concertar citas individuales de mercadeo en eventos educativos. </a:t>
            </a:r>
            <a:endParaRPr lang="es-US" dirty="0">
              <a:solidFill>
                <a:prstClr val="black"/>
              </a:solidFill>
            </a:endParaRPr>
          </a:p>
          <a:p>
            <a:pPr marL="186081" lvl="1" indent="-186081">
              <a:spcBef>
                <a:spcPts val="601"/>
              </a:spcBef>
              <a:buFont typeface="+mj-lt"/>
              <a:buAutoNum type="alphaLcPeriod"/>
              <a:defRPr/>
            </a:pPr>
            <a:r>
              <a:rPr lang="es-US" dirty="0" smtClean="0">
                <a:solidFill>
                  <a:prstClr val="black"/>
                </a:solidFill>
              </a:rPr>
              <a:t>Verdadero</a:t>
            </a:r>
            <a:endParaRPr lang="es-US" dirty="0">
              <a:solidFill>
                <a:prstClr val="black"/>
              </a:solidFill>
              <a:ea typeface="ＭＳ Ｐゴシック" pitchFamily="84" charset="-128"/>
            </a:endParaRPr>
          </a:p>
          <a:p>
            <a:pPr marL="186081" lvl="1" indent="-186081" defTabSz="932313">
              <a:spcBef>
                <a:spcPts val="601"/>
              </a:spcBef>
              <a:buFont typeface="+mj-lt"/>
              <a:buAutoNum type="alphaLcPeriod"/>
              <a:defRPr/>
            </a:pPr>
            <a:r>
              <a:rPr lang="es-US" dirty="0" smtClean="0">
                <a:solidFill>
                  <a:prstClr val="black"/>
                </a:solidFill>
              </a:rPr>
              <a:t>Falso</a:t>
            </a:r>
            <a:endParaRPr lang="es-US" dirty="0">
              <a:solidFill>
                <a:prstClr val="black"/>
              </a:solidFill>
              <a:ea typeface="ＭＳ Ｐゴシック" pitchFamily="84" charset="-128"/>
              <a:cs typeface="+mn-cs"/>
            </a:endParaRPr>
          </a:p>
          <a:p>
            <a:pPr defTabSz="932313">
              <a:spcBef>
                <a:spcPts val="601"/>
              </a:spcBef>
              <a:defRPr/>
            </a:pPr>
            <a:r>
              <a:rPr lang="es-US" b="1" dirty="0" smtClean="0">
                <a:solidFill>
                  <a:prstClr val="black"/>
                </a:solidFill>
              </a:rPr>
              <a:t>RESPUESTA: a. Verdadero</a:t>
            </a:r>
            <a:r>
              <a:rPr dirty="0"/>
              <a:t/>
            </a:r>
            <a:br>
              <a:rPr dirty="0"/>
            </a:br>
            <a:r>
              <a:rPr lang="es-US" dirty="0" smtClean="0"/>
              <a:t>Los eventos educativos no pueden incluir actividades de ventas. Los CMS han aclarado que la finalidad de los eventos educativos es proporcionar información objetiva sobre el programa Medicare y/o la mejora de la salud y el bienestar. Los eventos educativos, como tales, no deben usarse para orientar o intentar orientar a un beneficiario hacia uno o varios planes específicos. Los patrocinadores del plan o sus representantes no pueden</a:t>
            </a:r>
            <a:endParaRPr lang="es-US" dirty="0"/>
          </a:p>
          <a:p>
            <a:pPr marL="186463" indent="-186463">
              <a:spcBef>
                <a:spcPts val="601"/>
              </a:spcBef>
              <a:buFont typeface="Wingdings" panose="05000000000000000000" pitchFamily="2" charset="2"/>
              <a:buChar char="§"/>
            </a:pPr>
            <a:r>
              <a:rPr lang="es-US" dirty="0" smtClean="0"/>
              <a:t>Concertar citas de ventas individuales ni obtener permisos para una llamada saliente a un beneficiario</a:t>
            </a:r>
          </a:p>
          <a:p>
            <a:pPr marL="186463" indent="-186463">
              <a:spcBef>
                <a:spcPts val="601"/>
              </a:spcBef>
              <a:buFont typeface="Wingdings" panose="05000000000000000000" pitchFamily="2" charset="2"/>
              <a:buChar char="§"/>
            </a:pPr>
            <a:r>
              <a:rPr lang="es-US" dirty="0" smtClean="0"/>
              <a:t>Analizar las primas ni los beneficios específicos del plan</a:t>
            </a:r>
          </a:p>
          <a:p>
            <a:pPr marL="186463" indent="-186463">
              <a:spcBef>
                <a:spcPts val="601"/>
              </a:spcBef>
              <a:buFont typeface="Wingdings" panose="05000000000000000000" pitchFamily="2" charset="2"/>
              <a:buChar char="§"/>
            </a:pPr>
            <a:r>
              <a:rPr lang="es-US" dirty="0" smtClean="0"/>
              <a:t>Distribuir formularios del propósito de las citas, formularios de inscripción u hojas de inscripción</a:t>
            </a:r>
          </a:p>
          <a:p>
            <a:pPr marL="186463" indent="-186463">
              <a:spcBef>
                <a:spcPts val="601"/>
              </a:spcBef>
              <a:buFont typeface="Wingdings" panose="05000000000000000000" pitchFamily="2" charset="2"/>
              <a:buChar char="§"/>
            </a:pPr>
            <a:r>
              <a:rPr lang="es-US" dirty="0" smtClean="0"/>
              <a:t>Anunciar un evento educativo y, luego, realizar un evento de marketing/ventas inmediatamente después en la misma ubicación (por ejemplo, en el mismo hotel) </a:t>
            </a:r>
          </a:p>
        </p:txBody>
      </p:sp>
    </p:spTree>
    <p:extLst>
      <p:ext uri="{BB962C8B-B14F-4D97-AF65-F5344CB8AC3E}">
        <p14:creationId xmlns:p14="http://schemas.microsoft.com/office/powerpoint/2010/main" val="81434726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18326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33794" name="Rectangle 3"/>
          <p:cNvSpPr>
            <a:spLocks noGrp="1" noChangeArrowheads="1"/>
          </p:cNvSpPr>
          <p:nvPr>
            <p:ph type="body" idx="1"/>
          </p:nvPr>
        </p:nvSpPr>
        <p:spPr bwMode="auto">
          <a:xfrm>
            <a:off x="687353" y="4427148"/>
            <a:ext cx="5663454" cy="4264623"/>
          </a:xfrm>
          <a:noFill/>
        </p:spPr>
        <p:txBody>
          <a:bodyPr wrap="square" numCol="1" anchor="t" anchorCtr="0" compatLnSpc="1">
            <a:prstTxWarp prst="textNoShape">
              <a:avLst/>
            </a:prstTxWarp>
            <a:normAutofit/>
          </a:bodyPr>
          <a:lstStyle/>
          <a:p>
            <a:pPr marL="171776" indent="-171776">
              <a:spcBef>
                <a:spcPts val="601"/>
              </a:spcBef>
              <a:buFont typeface="Wingdings" panose="05000000000000000000" pitchFamily="2" charset="2"/>
              <a:buChar char="§"/>
            </a:pPr>
            <a:r>
              <a:rPr lang="es-US" dirty="0">
                <a:solidFill>
                  <a:prstClr val="black"/>
                </a:solidFill>
              </a:rPr>
              <a:t>Es importante destacar que cuando usted se inscribe en el plan Medicare Advantage (MA) o en otro plan de salud de Medicare</a:t>
            </a:r>
          </a:p>
          <a:p>
            <a:pPr marL="348324" indent="-171776">
              <a:spcBef>
                <a:spcPts val="601"/>
              </a:spcBef>
              <a:buFont typeface="Arial" panose="020B0604020202020204" pitchFamily="34" charset="0"/>
              <a:buChar char="•"/>
            </a:pPr>
            <a:r>
              <a:rPr lang="es-US" dirty="0" smtClean="0">
                <a:solidFill>
                  <a:prstClr val="black"/>
                </a:solidFill>
              </a:rPr>
              <a:t>Todavía se encuentra en el Programa de Medicare. Medicare se hace cargo de estos planes de salud privados para que usted reciba atención médica todos los meses, use el servicio o no.</a:t>
            </a:r>
          </a:p>
          <a:p>
            <a:pPr marL="348324" indent="-171776">
              <a:spcBef>
                <a:spcPts val="601"/>
              </a:spcBef>
              <a:buFont typeface="Arial" panose="020B0604020202020204" pitchFamily="34" charset="0"/>
              <a:buChar char="•"/>
            </a:pPr>
            <a:r>
              <a:rPr lang="es-US" dirty="0" smtClean="0">
                <a:solidFill>
                  <a:prstClr val="black"/>
                </a:solidFill>
              </a:rPr>
              <a:t>Todavía goza de los derechos y protecciones de Medicare.</a:t>
            </a:r>
          </a:p>
          <a:p>
            <a:pPr marL="186463" indent="-186463">
              <a:spcBef>
                <a:spcPts val="601"/>
              </a:spcBef>
              <a:buFont typeface="Wingdings" panose="05000000000000000000" pitchFamily="2" charset="2"/>
              <a:buChar char="§"/>
            </a:pPr>
            <a:r>
              <a:rPr lang="es-US" dirty="0" smtClean="0"/>
              <a:t>En algunos planes, como en los planes de la Organización para el Mantenimiento de la Salud (HMO), solo podrá visitar a ciertos médicos o concurrir a ciertos hospitales. Cuando obtiene servicios a través de la red del plan, ahorra el máximo de dinero directo de su bolsillo.</a:t>
            </a:r>
          </a:p>
          <a:p>
            <a:pPr marL="186463" lvl="1" indent="-186463">
              <a:spcBef>
                <a:spcPts val="601"/>
              </a:spcBef>
              <a:buFont typeface="Wingdings" panose="05000000000000000000" pitchFamily="2" charset="2"/>
              <a:buChar char="§"/>
            </a:pPr>
            <a:r>
              <a:rPr lang="es-US" dirty="0" smtClean="0"/>
              <a:t>Los costos compartidos en un plan MA pueden resultar diferentes a los de Medicare Original.</a:t>
            </a:r>
          </a:p>
          <a:p>
            <a:pPr marL="186463" lvl="1" indent="-186463">
              <a:spcBef>
                <a:spcPts val="601"/>
              </a:spcBef>
              <a:buFont typeface="Wingdings" panose="05000000000000000000" pitchFamily="2" charset="2"/>
              <a:buChar char="§"/>
            </a:pPr>
            <a:r>
              <a:rPr lang="es-US" dirty="0" smtClean="0">
                <a:solidFill>
                  <a:prstClr val="black"/>
                </a:solidFill>
              </a:rPr>
              <a:t>Si el plan decide dejar de participar en Medicare, tendrá la posibilidad de inscribirse en otro plan MA o volver a Medicare Original.</a:t>
            </a:r>
            <a:endParaRPr lang="es-US" dirty="0"/>
          </a:p>
        </p:txBody>
      </p:sp>
    </p:spTree>
    <p:extLst>
      <p:ext uri="{BB962C8B-B14F-4D97-AF65-F5344CB8AC3E}">
        <p14:creationId xmlns:p14="http://schemas.microsoft.com/office/powerpoint/2010/main" val="82647727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729725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828548" y="155204"/>
            <a:ext cx="5621020" cy="465614"/>
          </a:xfrm>
        </p:spPr>
        <p:txBody>
          <a:bodyPr>
            <a:normAutofit/>
          </a:bodyPr>
          <a:lstStyle/>
          <a:p>
            <a:pPr defTabSz="933493"/>
            <a:r>
              <a:rPr lang="es-US" b="1" dirty="0" smtClean="0"/>
              <a:t>Apéndice: Proceso de Apelación de la Parte C (MA) 2017 (consulte la siguiente página para ver las notas al pie)</a:t>
            </a:r>
          </a:p>
          <a:p>
            <a:endParaRPr lang="es-US" b="1" dirty="0" smtClean="0"/>
          </a:p>
        </p:txBody>
      </p:sp>
      <p:grpSp>
        <p:nvGrpSpPr>
          <p:cNvPr id="4" name="Group 3"/>
          <p:cNvGrpSpPr>
            <a:grpSpLocks noChangeAspect="1"/>
          </p:cNvGrpSpPr>
          <p:nvPr/>
        </p:nvGrpSpPr>
        <p:grpSpPr>
          <a:xfrm>
            <a:off x="726093" y="1058636"/>
            <a:ext cx="5650133" cy="7406640"/>
            <a:chOff x="2097704" y="1172936"/>
            <a:chExt cx="4115523" cy="5390012"/>
          </a:xfrm>
        </p:grpSpPr>
        <p:pic>
          <p:nvPicPr>
            <p:cNvPr id="5" name="Picture 4"/>
            <p:cNvPicPr>
              <a:picLocks noChangeAspect="1"/>
            </p:cNvPicPr>
            <p:nvPr/>
          </p:nvPicPr>
          <p:blipFill>
            <a:blip r:embed="rId3"/>
            <a:stretch>
              <a:fillRect/>
            </a:stretch>
          </p:blipFill>
          <p:spPr>
            <a:xfrm>
              <a:off x="3033253" y="1419226"/>
              <a:ext cx="3179974" cy="5029200"/>
            </a:xfrm>
            <a:prstGeom prst="rect">
              <a:avLst/>
            </a:prstGeom>
          </p:spPr>
        </p:pic>
        <p:sp>
          <p:nvSpPr>
            <p:cNvPr id="6" name="TextBox 5"/>
            <p:cNvSpPr txBox="1"/>
            <p:nvPr/>
          </p:nvSpPr>
          <p:spPr>
            <a:xfrm>
              <a:off x="2383971" y="1172936"/>
              <a:ext cx="3731079" cy="369332"/>
            </a:xfrm>
            <a:prstGeom prst="rect">
              <a:avLst/>
            </a:prstGeom>
            <a:solidFill>
              <a:srgbClr val="084A9C"/>
            </a:solidFill>
          </p:spPr>
          <p:txBody>
            <a:bodyPr wrap="square" rtlCol="0">
              <a:spAutoFit/>
            </a:bodyPr>
            <a:lstStyle/>
            <a:p>
              <a:pPr algn="ctr"/>
              <a:r>
                <a:rPr lang="es-US" b="1" dirty="0" smtClean="0">
                  <a:solidFill>
                    <a:schemeClr val="bg1"/>
                  </a:solidFill>
                </a:rPr>
                <a:t>Proceso de la Parte C (MA)</a:t>
              </a:r>
              <a:endParaRPr lang="es-US" b="1" dirty="0">
                <a:solidFill>
                  <a:schemeClr val="bg1"/>
                </a:solidFill>
              </a:endParaRPr>
            </a:p>
          </p:txBody>
        </p:sp>
        <p:pic>
          <p:nvPicPr>
            <p:cNvPr id="7" name="Picture 6"/>
            <p:cNvPicPr>
              <a:picLocks noChangeAspect="1"/>
            </p:cNvPicPr>
            <p:nvPr/>
          </p:nvPicPr>
          <p:blipFill>
            <a:blip r:embed="rId4"/>
            <a:stretch>
              <a:fillRect/>
            </a:stretch>
          </p:blipFill>
          <p:spPr>
            <a:xfrm>
              <a:off x="2097704" y="1808068"/>
              <a:ext cx="777912" cy="4754880"/>
            </a:xfrm>
            <a:prstGeom prst="rect">
              <a:avLst/>
            </a:prstGeom>
          </p:spPr>
        </p:pic>
      </p:grpSp>
    </p:spTree>
    <p:extLst>
      <p:ext uri="{BB962C8B-B14F-4D97-AF65-F5344CB8AC3E}">
        <p14:creationId xmlns:p14="http://schemas.microsoft.com/office/powerpoint/2010/main" val="423188935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600"/>
              </a:spcBef>
            </a:pPr>
            <a:r>
              <a:rPr lang="es-US" sz="1600" b="1" dirty="0"/>
              <a:t>Apéndice: Nota al pie sobre el Proceso de Apelaciones de la Parte C (MA)</a:t>
            </a:r>
          </a:p>
          <a:p>
            <a:pPr>
              <a:spcBef>
                <a:spcPts val="600"/>
              </a:spcBef>
            </a:pPr>
            <a:r>
              <a:rPr lang="es-US" b="1" dirty="0" smtClean="0"/>
              <a:t>1</a:t>
            </a:r>
            <a:r>
              <a:rPr lang="es-US" dirty="0" smtClean="0"/>
              <a:t>: </a:t>
            </a:r>
            <a:r>
              <a:rPr lang="es-US" dirty="0" smtClean="0"/>
              <a:t>Los planes deben procesar 95% de todas las reclamaciones depuradas de proveedores fuera de la red dentro de los 30 días. Todas las demás reclamaciones deben ser procesadas dentro de los 60 días. </a:t>
            </a:r>
          </a:p>
          <a:p>
            <a:pPr>
              <a:spcBef>
                <a:spcPts val="600"/>
              </a:spcBef>
            </a:pPr>
            <a:r>
              <a:rPr lang="es-US" b="1" dirty="0" smtClean="0"/>
              <a:t>2</a:t>
            </a:r>
            <a:r>
              <a:rPr lang="es-US" dirty="0" smtClean="0"/>
              <a:t>: </a:t>
            </a:r>
            <a:r>
              <a:rPr lang="es-US" dirty="0" smtClean="0"/>
              <a:t>El requisito de AIC para todas las audiencias ante ALJ y el Juzgado Federal de Distrito se ajusta anualmente según el componente de atención médica del índice de precios al consumidor. </a:t>
            </a:r>
          </a:p>
          <a:p>
            <a:pPr>
              <a:spcBef>
                <a:spcPts val="600"/>
              </a:spcBef>
            </a:pPr>
            <a:r>
              <a:rPr lang="es-US" b="1" dirty="0" smtClean="0"/>
              <a:t>4</a:t>
            </a:r>
            <a:r>
              <a:rPr lang="es-US" dirty="0" smtClean="0"/>
              <a:t>: </a:t>
            </a:r>
            <a:r>
              <a:rPr lang="es-US" dirty="0" smtClean="0"/>
              <a:t>Las solicitudes de pago no se pueden acelerar</a:t>
            </a:r>
            <a:endParaRPr lang="es-US" b="1" dirty="0"/>
          </a:p>
          <a:p>
            <a:pPr>
              <a:spcBef>
                <a:spcPts val="600"/>
              </a:spcBef>
            </a:pPr>
            <a:r>
              <a:rPr lang="es-US" b="1" dirty="0"/>
              <a:t>AIC</a:t>
            </a:r>
            <a:r>
              <a:rPr lang="es-US" dirty="0" smtClean="0"/>
              <a:t> = Cantidad en controversia </a:t>
            </a:r>
          </a:p>
          <a:p>
            <a:pPr>
              <a:spcBef>
                <a:spcPts val="600"/>
              </a:spcBef>
            </a:pPr>
            <a:r>
              <a:rPr lang="es-US" b="1" dirty="0"/>
              <a:t>ALJ</a:t>
            </a:r>
            <a:r>
              <a:rPr lang="es-US" dirty="0" smtClean="0"/>
              <a:t> = Juez de Derecho Administrativo </a:t>
            </a:r>
          </a:p>
          <a:p>
            <a:pPr>
              <a:spcBef>
                <a:spcPts val="600"/>
              </a:spcBef>
            </a:pPr>
            <a:r>
              <a:rPr lang="es-US" b="1" dirty="0"/>
              <a:t>IRE </a:t>
            </a:r>
            <a:r>
              <a:rPr lang="es-US" dirty="0" smtClean="0"/>
              <a:t>= Organización de revisión independiente </a:t>
            </a:r>
          </a:p>
          <a:p>
            <a:pPr>
              <a:spcBef>
                <a:spcPts val="600"/>
              </a:spcBef>
            </a:pPr>
            <a:r>
              <a:rPr lang="es-US" dirty="0" smtClean="0"/>
              <a:t>Este cuadro refleja las cantidades AIC para el año calendario 2017.</a:t>
            </a:r>
          </a:p>
          <a:p>
            <a:pPr>
              <a:spcBef>
                <a:spcPts val="600"/>
              </a:spcBef>
            </a:pPr>
            <a:endParaRPr lang="es-US" dirty="0"/>
          </a:p>
        </p:txBody>
      </p:sp>
    </p:spTree>
    <p:extLst>
      <p:ext uri="{BB962C8B-B14F-4D97-AF65-F5344CB8AC3E}">
        <p14:creationId xmlns:p14="http://schemas.microsoft.com/office/powerpoint/2010/main" val="4537267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17891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60500" y="830263"/>
            <a:ext cx="4260850" cy="3195637"/>
          </a:xfrm>
        </p:spPr>
      </p:sp>
      <p:sp>
        <p:nvSpPr>
          <p:cNvPr id="3" name="Notes Placeholder 2"/>
          <p:cNvSpPr>
            <a:spLocks noGrp="1"/>
          </p:cNvSpPr>
          <p:nvPr>
            <p:ph type="body" idx="1"/>
          </p:nvPr>
        </p:nvSpPr>
        <p:spPr>
          <a:xfrm>
            <a:off x="1117266" y="4210910"/>
            <a:ext cx="5290905" cy="4634826"/>
          </a:xfrm>
        </p:spPr>
        <p:txBody>
          <a:bodyPr/>
          <a:lstStyle/>
          <a:p>
            <a:pPr>
              <a:spcBef>
                <a:spcPts val="600"/>
              </a:spcBef>
            </a:pPr>
            <a:r>
              <a:rPr lang="es-US" dirty="0" smtClean="0"/>
              <a:t>Esta capacitación fue brindada por el Programa de Capacitación Nacional (NTP) de CMS.</a:t>
            </a:r>
          </a:p>
          <a:p>
            <a:pPr>
              <a:spcBef>
                <a:spcPts val="600"/>
              </a:spcBef>
              <a:defRPr/>
            </a:pPr>
            <a:r>
              <a:rPr lang="es-US" dirty="0" smtClean="0"/>
              <a:t>Para ver todos los materiales disponibles de NTP o para suscribirse a nuestra lista por correo electrónico, visite </a:t>
            </a:r>
            <a:r>
              <a:rPr lang="es-US" u="sng" dirty="0">
                <a:hlinkClick r:id="rId3"/>
              </a:rPr>
              <a:t>CMS.gov/outreach-and-education/training/CMSNationalTrainingProgram</a:t>
            </a:r>
            <a:r>
              <a:rPr lang="es-US" dirty="0" smtClean="0"/>
              <a:t>. </a:t>
            </a:r>
          </a:p>
          <a:p>
            <a:pPr>
              <a:spcBef>
                <a:spcPts val="600"/>
              </a:spcBef>
              <a:defRPr/>
            </a:pPr>
            <a:r>
              <a:rPr lang="es-US" dirty="0" smtClean="0"/>
              <a:t>Contáctenos en </a:t>
            </a:r>
            <a:r>
              <a:rPr lang="es-US" dirty="0">
                <a:hlinkClick r:id="rId4"/>
              </a:rPr>
              <a:t>training@cms.hhs.gov</a:t>
            </a:r>
            <a:r>
              <a:rPr lang="es-US" dirty="0" smtClean="0"/>
              <a:t>. </a:t>
            </a:r>
          </a:p>
          <a:p>
            <a:pPr>
              <a:spcBef>
                <a:spcPts val="600"/>
              </a:spcBef>
              <a:defRPr/>
            </a:pPr>
            <a:r>
              <a:rPr lang="es-US" dirty="0" smtClean="0"/>
              <a:t>Síganos en @CMSGov #CMSNTP.</a:t>
            </a:r>
          </a:p>
          <a:p>
            <a:pPr>
              <a:spcBef>
                <a:spcPts val="600"/>
              </a:spcBef>
            </a:pPr>
            <a:endParaRPr lang="es-US" dirty="0"/>
          </a:p>
          <a:p>
            <a:pPr>
              <a:spcBef>
                <a:spcPts val="600"/>
              </a:spcBef>
            </a:pPr>
            <a:endParaRPr lang="es-US" dirty="0"/>
          </a:p>
          <a:p>
            <a:pPr>
              <a:spcBef>
                <a:spcPts val="600"/>
              </a:spcBef>
            </a:pPr>
            <a:endParaRPr lang="es-US" dirty="0"/>
          </a:p>
          <a:p>
            <a:pPr>
              <a:spcBef>
                <a:spcPts val="600"/>
              </a:spcBef>
            </a:pPr>
            <a:endParaRPr lang="es-US" dirty="0"/>
          </a:p>
        </p:txBody>
      </p:sp>
    </p:spTree>
    <p:extLst>
      <p:ext uri="{BB962C8B-B14F-4D97-AF65-F5344CB8AC3E}">
        <p14:creationId xmlns:p14="http://schemas.microsoft.com/office/powerpoint/2010/main" val="2426895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37890" name="Rectangle 3"/>
          <p:cNvSpPr>
            <a:spLocks noGrp="1" noChangeArrowheads="1"/>
          </p:cNvSpPr>
          <p:nvPr>
            <p:ph type="body" idx="1"/>
          </p:nvPr>
        </p:nvSpPr>
        <p:spPr bwMode="auto">
          <a:xfrm>
            <a:off x="687355" y="4427148"/>
            <a:ext cx="5587080" cy="4272319"/>
          </a:xfrm>
          <a:noFill/>
        </p:spPr>
        <p:txBody>
          <a:bodyPr wrap="square" numCol="1" anchor="t" anchorCtr="0" compatLnSpc="1">
            <a:prstTxWarp prst="textNoShape">
              <a:avLst/>
            </a:prstTxWarp>
          </a:bodyPr>
          <a:lstStyle/>
          <a:p>
            <a:pPr marL="175040" indent="-175040">
              <a:spcBef>
                <a:spcPts val="601"/>
              </a:spcBef>
              <a:buFont typeface="Wingdings" panose="05000000000000000000" pitchFamily="2" charset="2"/>
              <a:buChar char="§"/>
            </a:pPr>
            <a:r>
              <a:rPr lang="es-US" dirty="0" smtClean="0"/>
              <a:t>Si se inscribe en el plan Medical Advantage (MA), debe continuar pagando la prima mensual de Medicare Parte B. La prima de la Parte B en 2017 es de $109 para la mayoría de las personas.</a:t>
            </a:r>
          </a:p>
          <a:p>
            <a:pPr marL="343552" indent="-171776">
              <a:spcBef>
                <a:spcPts val="601"/>
              </a:spcBef>
              <a:buFont typeface="Arial" panose="020B0604020202020204" pitchFamily="34" charset="0"/>
              <a:buChar char="•"/>
            </a:pPr>
            <a:r>
              <a:rPr lang="es-US" dirty="0" smtClean="0"/>
              <a:t>Algunos planes pueden pagar la totalidad o una parte de la prima de la Parte B por usted</a:t>
            </a:r>
            <a:endParaRPr lang="es-US" dirty="0">
              <a:ea typeface="Arial" pitchFamily="84" charset="0"/>
              <a:cs typeface="Arial" pitchFamily="84" charset="0"/>
            </a:endParaRPr>
          </a:p>
          <a:p>
            <a:pPr marL="343552" indent="-171776">
              <a:spcBef>
                <a:spcPts val="601"/>
              </a:spcBef>
              <a:buFont typeface="Arial" panose="020B0604020202020204" pitchFamily="34" charset="0"/>
              <a:buChar char="•"/>
            </a:pPr>
            <a:r>
              <a:rPr lang="es-US" dirty="0" smtClean="0"/>
              <a:t>Algunas personas pueden ser elegibles para recibir asistencia estatal (programas para las personas con Medicare que tienen ingresos y recursos limitados).</a:t>
            </a:r>
            <a:endParaRPr lang="es-US" dirty="0">
              <a:ea typeface="Arial" pitchFamily="84" charset="0"/>
              <a:cs typeface="Arial" pitchFamily="84" charset="0"/>
            </a:endParaRPr>
          </a:p>
          <a:p>
            <a:pPr marL="175040" indent="-175040">
              <a:spcBef>
                <a:spcPts val="601"/>
              </a:spcBef>
              <a:buFont typeface="Wingdings" panose="05000000000000000000" pitchFamily="2" charset="2"/>
              <a:buChar char="§"/>
            </a:pPr>
            <a:r>
              <a:rPr lang="es-US" dirty="0" smtClean="0"/>
              <a:t>Cuando se inscribe en un plan MA, existen otros costos que quizás deba pagar, como</a:t>
            </a:r>
          </a:p>
          <a:p>
            <a:pPr marL="343552" indent="-171776">
              <a:spcBef>
                <a:spcPts val="601"/>
              </a:spcBef>
              <a:buFont typeface="Arial" panose="020B0604020202020204" pitchFamily="34" charset="0"/>
              <a:buChar char="•"/>
            </a:pPr>
            <a:r>
              <a:rPr lang="es-US" dirty="0" smtClean="0"/>
              <a:t>Prima mensual adicional para el plan</a:t>
            </a:r>
          </a:p>
          <a:p>
            <a:pPr marL="343552" indent="-171776">
              <a:spcBef>
                <a:spcPts val="601"/>
              </a:spcBef>
              <a:buFont typeface="Arial" panose="020B0604020202020204" pitchFamily="34" charset="0"/>
              <a:buChar char="•"/>
            </a:pPr>
            <a:r>
              <a:rPr lang="es-US" dirty="0" smtClean="0"/>
              <a:t>Deducibles, coseguro y copagos (requeridos por la mayoría de los planes). Estos costos pueden</a:t>
            </a:r>
          </a:p>
          <a:p>
            <a:pPr marL="515327" indent="-171776">
              <a:spcBef>
                <a:spcPts val="601"/>
              </a:spcBef>
              <a:buSzPct val="50000"/>
              <a:buFont typeface="Wingdings" panose="05000000000000000000" pitchFamily="2" charset="2"/>
              <a:buChar char="q"/>
            </a:pPr>
            <a:r>
              <a:rPr lang="es-US" dirty="0" smtClean="0"/>
              <a:t>Ser diferentes de Medicare Original </a:t>
            </a:r>
          </a:p>
          <a:p>
            <a:pPr marL="515327" indent="-171776">
              <a:spcBef>
                <a:spcPts val="601"/>
              </a:spcBef>
              <a:buSzPct val="50000"/>
              <a:buFont typeface="Wingdings" panose="05000000000000000000" pitchFamily="2" charset="2"/>
              <a:buChar char="q"/>
            </a:pPr>
            <a:r>
              <a:rPr lang="es-US" dirty="0" smtClean="0"/>
              <a:t>Variar de un plan a otro</a:t>
            </a:r>
          </a:p>
          <a:p>
            <a:pPr marL="515327" indent="-171776">
              <a:spcBef>
                <a:spcPts val="601"/>
              </a:spcBef>
              <a:buSzPct val="50000"/>
              <a:buFont typeface="Wingdings" panose="05000000000000000000" pitchFamily="2" charset="2"/>
              <a:buChar char="q"/>
            </a:pPr>
            <a:r>
              <a:rPr lang="es-US" dirty="0" smtClean="0"/>
              <a:t>Ser más elevados si sale de la red</a:t>
            </a:r>
          </a:p>
        </p:txBody>
      </p:sp>
    </p:spTree>
    <p:extLst>
      <p:ext uri="{BB962C8B-B14F-4D97-AF65-F5344CB8AC3E}">
        <p14:creationId xmlns:p14="http://schemas.microsoft.com/office/powerpoint/2010/main" val="222491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21506" name="Rectangle 3"/>
          <p:cNvSpPr>
            <a:spLocks noGrp="1" noChangeArrowheads="1"/>
          </p:cNvSpPr>
          <p:nvPr>
            <p:ph type="body" idx="1"/>
          </p:nvPr>
        </p:nvSpPr>
        <p:spPr bwMode="auto">
          <a:xfrm>
            <a:off x="687353" y="4427149"/>
            <a:ext cx="6033432" cy="4578534"/>
          </a:xfrm>
          <a:noFill/>
        </p:spPr>
        <p:txBody>
          <a:bodyPr wrap="square" numCol="1" anchor="t" anchorCtr="0" compatLnSpc="1">
            <a:prstTxWarp prst="textNoShape">
              <a:avLst/>
            </a:prstTxWarp>
            <a:noAutofit/>
          </a:bodyPr>
          <a:lstStyle/>
          <a:p>
            <a:pPr marL="186463" indent="-186463">
              <a:spcBef>
                <a:spcPts val="601"/>
              </a:spcBef>
              <a:buFont typeface="Wingdings" panose="05000000000000000000" pitchFamily="2" charset="2"/>
              <a:buChar char="§"/>
            </a:pPr>
            <a:r>
              <a:rPr lang="es-US" dirty="0" smtClean="0"/>
              <a:t>Los planes Medicare Advantage (MA) están disponibles para la mayoría de las personas que cuentan con Medicare. Para ser elegible para unirse a un plan MA debe estar inscripto en Medicare Parte A (Seguro de hospital) y Medicare Parte B (Seguro médico). También debe </a:t>
            </a:r>
            <a:r>
              <a:rPr lang="es-US" dirty="0">
                <a:solidFill>
                  <a:prstClr val="black"/>
                </a:solidFill>
              </a:rPr>
              <a:t>vivir en el área geográfica de servicio del plan</a:t>
            </a:r>
            <a:r>
              <a:rPr lang="es-US" dirty="0" smtClean="0"/>
              <a:t>. Debe ser un ciudadano estadounidense o estar presente en forma legal en los Estados Unidos, y no puede estar en la cárcel.</a:t>
            </a:r>
          </a:p>
          <a:p>
            <a:pPr marL="186463" indent="-186463">
              <a:spcBef>
                <a:spcPts val="601"/>
              </a:spcBef>
              <a:buFont typeface="Wingdings" panose="05000000000000000000" pitchFamily="2" charset="2"/>
              <a:buChar char="§"/>
            </a:pPr>
            <a:r>
              <a:rPr lang="es-US" dirty="0" smtClean="0"/>
              <a:t>Para unirse a un plan MA también debe acordar:</a:t>
            </a:r>
          </a:p>
          <a:p>
            <a:pPr marL="343552" lvl="1" indent="-168595">
              <a:spcBef>
                <a:spcPts val="601"/>
              </a:spcBef>
              <a:buFont typeface="Arial" panose="020B0604020202020204" pitchFamily="34" charset="0"/>
              <a:buChar char="•"/>
            </a:pPr>
            <a:r>
              <a:rPr lang="es-US" dirty="0" smtClean="0"/>
              <a:t>Proporcionar la información necesaria al plan, como su número de Medicare, dirección, fecha de nacimiento y otros datos importantes</a:t>
            </a:r>
          </a:p>
          <a:p>
            <a:pPr marL="343552" lvl="1" indent="-168595">
              <a:spcBef>
                <a:spcPts val="601"/>
              </a:spcBef>
              <a:buFont typeface="Arial" panose="020B0604020202020204" pitchFamily="34" charset="0"/>
              <a:buChar char="•"/>
            </a:pPr>
            <a:r>
              <a:rPr lang="es-US" dirty="0" smtClean="0"/>
              <a:t>Seguir las reglas del plan</a:t>
            </a:r>
          </a:p>
          <a:p>
            <a:pPr marL="343552" lvl="1" indent="-168595">
              <a:spcBef>
                <a:spcPts val="601"/>
              </a:spcBef>
              <a:buFont typeface="Arial" panose="020B0604020202020204" pitchFamily="34" charset="0"/>
              <a:buChar char="•"/>
            </a:pPr>
            <a:r>
              <a:rPr lang="es-US" dirty="0" smtClean="0"/>
              <a:t>Solo se puede pertenecer a un plan MA por vez </a:t>
            </a:r>
          </a:p>
          <a:p>
            <a:pPr marL="0" lvl="1" defTabSz="916137">
              <a:spcBef>
                <a:spcPts val="601"/>
              </a:spcBef>
              <a:defRPr/>
            </a:pPr>
            <a:r>
              <a:rPr lang="es-US" dirty="0" smtClean="0"/>
              <a:t>Si desea saber qué planes MA están disponibles en su área, visite </a:t>
            </a:r>
            <a:r>
              <a:rPr lang="es-US" u="sng" dirty="0">
                <a:hlinkClick r:id="rId3"/>
              </a:rPr>
              <a:t>Medicare.gov/find-a-plan/questions/home.aspx</a:t>
            </a:r>
            <a:r>
              <a:rPr lang="es-US" dirty="0" smtClean="0"/>
              <a:t> o llame al 1-800-MEDICARE (1-800-633-4227). TTY: 1‑877-486-2048.</a:t>
            </a:r>
          </a:p>
        </p:txBody>
      </p:sp>
    </p:spTree>
    <p:extLst>
      <p:ext uri="{BB962C8B-B14F-4D97-AF65-F5344CB8AC3E}">
        <p14:creationId xmlns:p14="http://schemas.microsoft.com/office/powerpoint/2010/main" val="1278673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bwMode="auto">
          <a:xfrm>
            <a:off x="1417638" y="1163638"/>
            <a:ext cx="4191000" cy="3143250"/>
          </a:xfrm>
          <a:noFill/>
          <a:ln>
            <a:solidFill>
              <a:srgbClr val="000000"/>
            </a:solidFill>
            <a:miter lim="800000"/>
            <a:headEnd/>
            <a:tailEnd/>
          </a:ln>
        </p:spPr>
      </p:sp>
      <p:sp>
        <p:nvSpPr>
          <p:cNvPr id="21506" name="Rectangle 3"/>
          <p:cNvSpPr>
            <a:spLocks noGrp="1" noChangeArrowheads="1"/>
          </p:cNvSpPr>
          <p:nvPr>
            <p:ph type="body" idx="1"/>
          </p:nvPr>
        </p:nvSpPr>
        <p:spPr bwMode="auto">
          <a:xfrm>
            <a:off x="305490" y="4407289"/>
            <a:ext cx="6438206" cy="4798125"/>
          </a:xfrm>
          <a:noFill/>
        </p:spPr>
        <p:txBody>
          <a:bodyPr wrap="square" numCol="1" anchor="t" anchorCtr="0" compatLnSpc="1">
            <a:prstTxWarp prst="textNoShape">
              <a:avLst/>
            </a:prstTxWarp>
            <a:normAutofit lnSpcReduction="10000"/>
          </a:bodyPr>
          <a:lstStyle/>
          <a:p>
            <a:pPr>
              <a:spcBef>
                <a:spcPts val="601"/>
              </a:spcBef>
            </a:pPr>
            <a:r>
              <a:rPr lang="es-US" dirty="0" smtClean="0"/>
              <a:t>Las personas con Enfermedad Renal en Etapa Final (ESRD) normalmente no pueden inscribirse en el plan Medicare Advantage (MA) ni en ningún otro plan de salud de Medicare. Sin embargo, existen algunas excepciones. Una persona con ESRD inscrita en una cobertura a cargo del empleador, ya sea MA o comercial (por ej., fuera de Medicare), puede inscribirse en otro plan, si ese plan forma parte de la misma organización principal y cumple con los criterios para hacerlo. Por ejemplo, es posible que se autorice a una persona que contrae ESRD mientras está inscrita en un plan de salud grupal del empleador a inscribirse en un plan MA ofrecido por la misma organización principal del plan, siempre que no se interrumpa la cobertura. Los beneficiarios de Medicare con ESRD, que ya están inscritos en un plan MA también pueden inscribirse en otro plan MA dentro de la misma organización principal, siempre y cuando:</a:t>
            </a:r>
            <a:endParaRPr lang="es-US" dirty="0"/>
          </a:p>
          <a:p>
            <a:pPr marL="171776" lvl="1" indent="-171776">
              <a:spcBef>
                <a:spcPts val="601"/>
              </a:spcBef>
              <a:buFont typeface="Wingdings" panose="05000000000000000000" pitchFamily="2" charset="2"/>
              <a:buChar char="§"/>
            </a:pPr>
            <a:r>
              <a:rPr lang="es-US" dirty="0" smtClean="0"/>
              <a:t>El nuevo plan MA funcione en el mismo estado.</a:t>
            </a:r>
            <a:endParaRPr lang="es-US" dirty="0"/>
          </a:p>
          <a:p>
            <a:pPr marL="171776" lvl="1" indent="-171776">
              <a:spcBef>
                <a:spcPts val="601"/>
              </a:spcBef>
              <a:buFont typeface="Wingdings" panose="05000000000000000000" pitchFamily="2" charset="2"/>
              <a:buChar char="§"/>
            </a:pPr>
            <a:r>
              <a:rPr lang="es-US" dirty="0" smtClean="0"/>
              <a:t>El beneficiario cumpla todos los demás requisitos de inscripción dentro del plan MA (y al igual que en el plan MA anterior).</a:t>
            </a:r>
            <a:endParaRPr lang="es-US" dirty="0"/>
          </a:p>
          <a:p>
            <a:pPr marL="0" lvl="1">
              <a:spcBef>
                <a:spcPts val="601"/>
              </a:spcBef>
            </a:pPr>
            <a:r>
              <a:rPr lang="es-US" dirty="0" smtClean="0"/>
              <a:t>CMS permita cambiar de un plan de una Organización para el Mantenimiento de la Salud (HMO) al de una Organización de Proveedores Preferidos (PPO) o a uno Privado de Pago-por-Servicio (PFFS) dentro de la misma organización principal, siempre que el cambio cumpla todos los criterios. El término "organización principal" se define como una entidad que posee uno o más contratos (X cantidad) con CMS para proporcionar planes MA.</a:t>
            </a:r>
          </a:p>
          <a:p>
            <a:pPr marL="0" lvl="1">
              <a:spcBef>
                <a:spcPts val="601"/>
              </a:spcBef>
            </a:pPr>
            <a:r>
              <a:rPr lang="es-US" dirty="0" smtClean="0"/>
              <a:t>A los fines de elegibilidad para MA, no se considera a una persona que recibió un trasplante de riñón o que ya no necesita un procedimiento habitual de tratamiento de diálisis que padezca ESRD. </a:t>
            </a:r>
          </a:p>
          <a:p>
            <a:pPr defTabSz="9325">
              <a:spcBef>
                <a:spcPts val="601"/>
              </a:spcBef>
            </a:pPr>
            <a:r>
              <a:rPr lang="es-US" b="1" dirty="0"/>
              <a:t>AVISO: </a:t>
            </a:r>
            <a:r>
              <a:rPr lang="es-US" dirty="0" smtClean="0"/>
              <a:t>Para más información sobre las excepciones de inscripción para personas con ESRD, consulte la guía de inscripción y </a:t>
            </a:r>
            <a:r>
              <a:rPr lang="en-US" dirty="0" smtClean="0"/>
              <a:t>		</a:t>
            </a:r>
            <a:r>
              <a:rPr lang="en-US" dirty="0">
                <a:solidFill>
                  <a:prstClr val="black"/>
                </a:solidFill>
              </a:rPr>
              <a:t>	</a:t>
            </a:r>
            <a:r>
              <a:rPr lang="es-US" dirty="0">
                <a:solidFill>
                  <a:prstClr val="black"/>
                </a:solidFill>
              </a:rPr>
              <a:t>desafiliación</a:t>
            </a:r>
            <a:r>
              <a:rPr lang="en-US" dirty="0" smtClean="0"/>
              <a:t>						</a:t>
            </a:r>
            <a:r>
              <a:rPr lang="es-US" dirty="0" smtClean="0"/>
              <a:t>de MA en el Capítulo 2 del "Manual de Salud Administrada de Medicare", sección 20.2.2, disponible en </a:t>
            </a:r>
            <a:r>
              <a:rPr lang="es-US" u="sng" dirty="0" smtClean="0">
                <a:hlinkClick r:id="rId3"/>
              </a:rPr>
              <a:t>CMS.gov/Medicare/Eligibility-and-Enrollment/MedicareMangCareEligEnrol/Downloads/CY_2017_MA_Enrollment_and_Disenrollment_Guidance_8-25-2016.pdf</a:t>
            </a:r>
            <a:r>
              <a:rPr lang="es-US" u="none" baseline="0" dirty="0" smtClean="0"/>
              <a:t> y </a:t>
            </a:r>
            <a:r>
              <a:rPr lang="es-US" u="sng" dirty="0">
                <a:hlinkClick r:id="rId4"/>
              </a:rPr>
              <a:t>Medicare.gov/sign-up-change-plans/medicare-health-plans/medicare-advantage-plans/esrd-and-medicare-advantage-plans.html</a:t>
            </a:r>
            <a:r>
              <a:rPr lang="es-US" dirty="0" smtClean="0"/>
              <a:t>.</a:t>
            </a:r>
            <a:endParaRPr lang="es-US" u="none" dirty="0" smtClean="0"/>
          </a:p>
        </p:txBody>
      </p:sp>
    </p:spTree>
    <p:extLst>
      <p:ext uri="{BB962C8B-B14F-4D97-AF65-F5344CB8AC3E}">
        <p14:creationId xmlns:p14="http://schemas.microsoft.com/office/powerpoint/2010/main" val="683194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Tree>
    <p:extLst>
      <p:ext uri="{BB962C8B-B14F-4D97-AF65-F5344CB8AC3E}">
        <p14:creationId xmlns:p14="http://schemas.microsoft.com/office/powerpoint/2010/main" val="2048620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7697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945641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5"/>
          <p:cNvSpPr>
            <a:spLocks noGrp="1"/>
          </p:cNvSpPr>
          <p:nvPr>
            <p:ph type="ftr" sz="quarter" idx="11"/>
          </p:nvPr>
        </p:nvSpPr>
        <p:spPr>
          <a:xfrm>
            <a:off x="3028950" y="6356351"/>
            <a:ext cx="3086100" cy="365125"/>
          </a:xfrm>
        </p:spPr>
        <p:txBody>
          <a:bodyPr/>
          <a:lstStyle/>
          <a:p>
            <a:r>
              <a:rPr lang="es-ES" smtClean="0"/>
              <a:t>Medicare Advantage y otros planes de salud</a:t>
            </a:r>
            <a:endParaRPr lang="en-US" dirty="0"/>
          </a:p>
        </p:txBody>
      </p:sp>
      <p:sp>
        <p:nvSpPr>
          <p:cNvPr id="5" name="Slide Number Placeholder 6"/>
          <p:cNvSpPr>
            <a:spLocks noGrp="1"/>
          </p:cNvSpPr>
          <p:nvPr>
            <p:ph type="sldNum" sz="quarter" idx="12"/>
          </p:nvPr>
        </p:nvSpPr>
        <p:spPr>
          <a:xfrm>
            <a:off x="6457950" y="6356351"/>
            <a:ext cx="2057400" cy="365125"/>
          </a:xfrm>
        </p:spPr>
        <p:txBody>
          <a:bodyPr/>
          <a:lstStyle/>
          <a:p>
            <a:fld id="{D3B75908-2BC4-4CCC-BE4B-63652A0FD379}" type="slidenum">
              <a:rPr lang="en-US" smtClean="0"/>
              <a:t>‹#›</a:t>
            </a:fld>
            <a:endParaRPr lang="en-US" dirty="0"/>
          </a:p>
        </p:txBody>
      </p:sp>
      <p:sp>
        <p:nvSpPr>
          <p:cNvPr id="6"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2149198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214104"/>
            <a:ext cx="3886200" cy="4962859"/>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214104"/>
            <a:ext cx="3886200" cy="4962859"/>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3212162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a:t>
            </a:fld>
            <a:endParaRPr lang="en-US" dirty="0"/>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2738306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s-ES" smtClean="0"/>
              <a:t>Medicare Advantage y otros planes de salud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a:t>
            </a:fld>
            <a:endParaRPr lang="en-US" dirty="0"/>
          </a:p>
        </p:txBody>
      </p:sp>
      <p:sp>
        <p:nvSpPr>
          <p:cNvPr id="6"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1637421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s-ES" smtClean="0"/>
              <a:t>Medicare Advantage y otros planes de salud</a:t>
            </a:r>
            <a:endParaRPr lang="en-US" dirty="0"/>
          </a:p>
        </p:txBody>
      </p:sp>
      <p:sp>
        <p:nvSpPr>
          <p:cNvPr id="4" name="Slide Number Placeholder 3"/>
          <p:cNvSpPr>
            <a:spLocks noGrp="1"/>
          </p:cNvSpPr>
          <p:nvPr>
            <p:ph type="sldNum" sz="quarter" idx="12"/>
          </p:nvPr>
        </p:nvSpPr>
        <p:spPr/>
        <p:txBody>
          <a:bodyPr/>
          <a:lstStyle/>
          <a:p>
            <a:fld id="{D3B75908-2BC4-4CCC-BE4B-63652A0FD379}" type="slidenum">
              <a:rPr lang="en-US" smtClean="0"/>
              <a:t>‹#›</a:t>
            </a:fld>
            <a:endParaRPr lang="en-US" dirty="0"/>
          </a:p>
        </p:txBody>
      </p:sp>
      <p:sp>
        <p:nvSpPr>
          <p:cNvPr id="5"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3226794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3B75908-2BC4-4CCC-BE4B-63652A0FD379}" type="slidenum">
              <a:rPr lang="en-US" smtClean="0"/>
              <a:t>‹#›</a:t>
            </a:fld>
            <a:endParaRPr lang="en-US" dirty="0"/>
          </a:p>
        </p:txBody>
      </p:sp>
      <p:sp>
        <p:nvSpPr>
          <p:cNvPr id="8"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11366944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8" name="Footer Placeholder 5"/>
          <p:cNvSpPr>
            <a:spLocks noGrp="1"/>
          </p:cNvSpPr>
          <p:nvPr>
            <p:ph type="ftr" sz="quarter" idx="11"/>
          </p:nvPr>
        </p:nvSpPr>
        <p:spPr>
          <a:xfrm>
            <a:off x="3028950" y="6356351"/>
            <a:ext cx="3086100" cy="365125"/>
          </a:xfrm>
        </p:spPr>
        <p:txBody>
          <a:bodyPr/>
          <a:lstStyle/>
          <a:p>
            <a:r>
              <a:rPr lang="es-ES" smtClean="0"/>
              <a:t>Medicare Advantage y otros planes de salud</a:t>
            </a:r>
            <a:endParaRPr lang="en-US" dirty="0"/>
          </a:p>
        </p:txBody>
      </p:sp>
      <p:sp>
        <p:nvSpPr>
          <p:cNvPr id="9" name="Slide Number Placeholder 6"/>
          <p:cNvSpPr>
            <a:spLocks noGrp="1"/>
          </p:cNvSpPr>
          <p:nvPr>
            <p:ph type="sldNum" sz="quarter" idx="12"/>
          </p:nvPr>
        </p:nvSpPr>
        <p:spPr>
          <a:xfrm>
            <a:off x="6457950" y="6356351"/>
            <a:ext cx="2057400" cy="365125"/>
          </a:xfrm>
        </p:spPr>
        <p:txBody>
          <a:bodyPr/>
          <a:lstStyle/>
          <a:p>
            <a:fld id="{D3B75908-2BC4-4CCC-BE4B-63652A0FD379}" type="slidenum">
              <a:rPr lang="en-US" smtClean="0"/>
              <a:t>‹#›</a:t>
            </a:fld>
            <a:endParaRPr lang="en-US" dirty="0"/>
          </a:p>
        </p:txBody>
      </p:sp>
      <p:sp>
        <p:nvSpPr>
          <p:cNvPr id="10" name="Date Placeholder 3"/>
          <p:cNvSpPr>
            <a:spLocks noGrp="1"/>
          </p:cNvSpPr>
          <p:nvPr>
            <p:ph type="dt" sz="half" idx="13"/>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24433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3_CMS title1">
    <p:bg>
      <p:bgPr>
        <a:solidFill>
          <a:schemeClr val="bg1"/>
        </a:solidFill>
        <a:effectLst/>
      </p:bgPr>
    </p:bg>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0" y="1371600"/>
            <a:ext cx="9144000" cy="1066800"/>
          </a:xfrm>
          <a:prstGeom prst="rect">
            <a:avLst/>
          </a:prstGeom>
          <a:solidFill>
            <a:srgbClr val="084A9C"/>
          </a:solidFill>
        </p:spPr>
        <p:txBody>
          <a:bodyPr/>
          <a:lstStyle>
            <a:lvl1pPr>
              <a:defRPr baseline="0">
                <a:solidFill>
                  <a:schemeClr val="bg1"/>
                </a:solidFill>
              </a:defRPr>
            </a:lvl1pPr>
          </a:lstStyle>
          <a:p>
            <a:r>
              <a:rPr lang="en-US" dirty="0" smtClean="0"/>
              <a:t>National Training Program</a:t>
            </a:r>
            <a:endParaRPr lang="en-US" dirty="0"/>
          </a:p>
        </p:txBody>
      </p:sp>
      <p:sp>
        <p:nvSpPr>
          <p:cNvPr id="14" name="TextBox 13"/>
          <p:cNvSpPr txBox="1"/>
          <p:nvPr userDrawn="1"/>
        </p:nvSpPr>
        <p:spPr>
          <a:xfrm>
            <a:off x="-1668146" y="4928188"/>
            <a:ext cx="184666" cy="369332"/>
          </a:xfrm>
          <a:prstGeom prst="rect">
            <a:avLst/>
          </a:prstGeom>
          <a:noFill/>
        </p:spPr>
        <p:txBody>
          <a:bodyPr wrap="none" rtlCol="0">
            <a:spAutoFit/>
          </a:bodyPr>
          <a:lstStyle/>
          <a:p>
            <a:pPr fontAlgn="auto">
              <a:spcBef>
                <a:spcPts val="0"/>
              </a:spcBef>
              <a:spcAft>
                <a:spcPts val="0"/>
              </a:spcAft>
            </a:pPr>
            <a:endParaRPr lang="en-US" dirty="0">
              <a:solidFill>
                <a:prstClr val="black"/>
              </a:solidFill>
              <a:latin typeface="Calibri"/>
            </a:endParaRPr>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97595" y="228600"/>
            <a:ext cx="2652325" cy="914400"/>
          </a:xfrm>
          <a:prstGeom prst="rect">
            <a:avLst/>
          </a:prstGeom>
        </p:spPr>
      </p:pic>
      <p:sp>
        <p:nvSpPr>
          <p:cNvPr id="8" name="Text Placeholder 2"/>
          <p:cNvSpPr>
            <a:spLocks noGrp="1"/>
          </p:cNvSpPr>
          <p:nvPr>
            <p:ph type="body" sz="quarter" idx="10" hasCustomPrompt="1"/>
          </p:nvPr>
        </p:nvSpPr>
        <p:spPr>
          <a:xfrm>
            <a:off x="5728709" y="2819400"/>
            <a:ext cx="3186691" cy="1143000"/>
          </a:xfrm>
        </p:spPr>
        <p:txBody>
          <a:bodyPr>
            <a:normAutofit/>
          </a:bodyPr>
          <a:lstStyle>
            <a:lvl1pPr marL="0" indent="0" algn="l">
              <a:buNone/>
              <a:defRPr lang="en-US" sz="2400" b="1" i="1" kern="1200" dirty="0" smtClean="0">
                <a:solidFill>
                  <a:srgbClr val="084A9C"/>
                </a:solidFill>
                <a:latin typeface="+mn-lt"/>
                <a:ea typeface="+mn-ea"/>
                <a:cs typeface="+mn-cs"/>
              </a:defRPr>
            </a:lvl1pPr>
          </a:lstStyle>
          <a:p>
            <a:pPr algn="l"/>
            <a:r>
              <a:rPr lang="en-US" sz="2400" b="1" i="1" dirty="0" smtClean="0">
                <a:solidFill>
                  <a:srgbClr val="084A9C"/>
                </a:solidFill>
              </a:rPr>
              <a:t>Module number</a:t>
            </a:r>
          </a:p>
          <a:p>
            <a:pPr algn="l"/>
            <a:endParaRPr lang="en-US" sz="2800" b="0" i="1" dirty="0" smtClean="0">
              <a:solidFill>
                <a:srgbClr val="084A9C"/>
              </a:solidFill>
            </a:endParaRPr>
          </a:p>
        </p:txBody>
      </p:sp>
      <p:pic>
        <p:nvPicPr>
          <p:cNvPr id="2" name="Picture 1"/>
          <p:cNvPicPr>
            <a:picLocks noChangeAspect="1"/>
          </p:cNvPicPr>
          <p:nvPr userDrawn="1"/>
        </p:nvPicPr>
        <p:blipFill rotWithShape="1">
          <a:blip r:embed="rId3">
            <a:extLst>
              <a:ext uri="{28A0092B-C50C-407E-A947-70E740481C1C}">
                <a14:useLocalDpi xmlns:a14="http://schemas.microsoft.com/office/drawing/2010/main" val="0"/>
              </a:ext>
            </a:extLst>
          </a:blip>
          <a:srcRect l="2909" t="3922" r="2763" b="4612"/>
          <a:stretch/>
        </p:blipFill>
        <p:spPr>
          <a:xfrm>
            <a:off x="197593" y="2895600"/>
            <a:ext cx="5224411" cy="3554569"/>
          </a:xfrm>
          <a:prstGeom prst="rect">
            <a:avLst/>
          </a:prstGeom>
        </p:spPr>
      </p:pic>
      <p:sp>
        <p:nvSpPr>
          <p:cNvPr id="9" name="Text Placeholder 2"/>
          <p:cNvSpPr>
            <a:spLocks noGrp="1"/>
          </p:cNvSpPr>
          <p:nvPr>
            <p:ph type="body" sz="quarter" idx="11" hasCustomPrompt="1"/>
          </p:nvPr>
        </p:nvSpPr>
        <p:spPr>
          <a:xfrm>
            <a:off x="5715000" y="4191000"/>
            <a:ext cx="3200400" cy="10668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Title</a:t>
            </a:r>
            <a:endParaRPr lang="en-US" sz="2800" b="0" i="1" dirty="0" smtClean="0">
              <a:solidFill>
                <a:srgbClr val="084A9C"/>
              </a:solidFill>
            </a:endParaRPr>
          </a:p>
        </p:txBody>
      </p:sp>
    </p:spTree>
    <p:extLst>
      <p:ext uri="{BB962C8B-B14F-4D97-AF65-F5344CB8AC3E}">
        <p14:creationId xmlns:p14="http://schemas.microsoft.com/office/powerpoint/2010/main" val="188402141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53627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70275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20853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28650" y="1182020"/>
            <a:ext cx="3886200" cy="499494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182020"/>
            <a:ext cx="3886200" cy="499494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97848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258966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Julio de 2017</a:t>
            </a:r>
            <a:endParaRPr lang="en-US" dirty="0"/>
          </a:p>
        </p:txBody>
      </p:sp>
      <p:sp>
        <p:nvSpPr>
          <p:cNvPr id="4" name="Footer Placeholder 3"/>
          <p:cNvSpPr>
            <a:spLocks noGrp="1"/>
          </p:cNvSpPr>
          <p:nvPr>
            <p:ph type="ftr" sz="quarter" idx="11"/>
          </p:nvPr>
        </p:nvSpPr>
        <p:spPr/>
        <p:txBody>
          <a:bodyPr/>
          <a:lstStyle/>
          <a:p>
            <a:r>
              <a:rPr lang="es-ES" smtClean="0"/>
              <a:t>Medicare Advantage y otros planes de salud</a:t>
            </a:r>
            <a:endParaRPr lang="en-US" dirty="0"/>
          </a:p>
        </p:txBody>
      </p:sp>
      <p:sp>
        <p:nvSpPr>
          <p:cNvPr id="5" name="Slide Number Placeholder 4"/>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167719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Julio de 2017</a:t>
            </a:r>
            <a:endParaRPr lang="en-US" dirty="0"/>
          </a:p>
        </p:txBody>
      </p:sp>
      <p:sp>
        <p:nvSpPr>
          <p:cNvPr id="3" name="Footer Placeholder 2"/>
          <p:cNvSpPr>
            <a:spLocks noGrp="1"/>
          </p:cNvSpPr>
          <p:nvPr>
            <p:ph type="ftr" sz="quarter" idx="11"/>
          </p:nvPr>
        </p:nvSpPr>
        <p:spPr/>
        <p:txBody>
          <a:bodyPr/>
          <a:lstStyle/>
          <a:p>
            <a:r>
              <a:rPr lang="es-ES" smtClean="0"/>
              <a:t>Medicare Advantage y otros planes de salud</a:t>
            </a:r>
            <a:endParaRPr lang="en-US" dirty="0"/>
          </a:p>
        </p:txBody>
      </p:sp>
      <p:sp>
        <p:nvSpPr>
          <p:cNvPr id="4" name="Slide Number Placeholder 3"/>
          <p:cNvSpPr>
            <a:spLocks noGrp="1"/>
          </p:cNvSpPr>
          <p:nvPr>
            <p:ph type="sldNum" sz="quarter" idx="12"/>
          </p:nvPr>
        </p:nvSpPr>
        <p:spPr/>
        <p:txBody>
          <a:bodyPr/>
          <a:lstStyle/>
          <a:p>
            <a:fld id="{D60A6685-DBF6-4C41-A0CC-AA9EA7A85A20}" type="slidenum">
              <a:rPr lang="en-US" smtClean="0"/>
              <a:t>‹#›</a:t>
            </a:fld>
            <a:endParaRPr lang="en-US" dirty="0"/>
          </a:p>
        </p:txBody>
      </p:sp>
    </p:spTree>
    <p:extLst>
      <p:ext uri="{BB962C8B-B14F-4D97-AF65-F5344CB8AC3E}">
        <p14:creationId xmlns:p14="http://schemas.microsoft.com/office/powerpoint/2010/main" val="30942412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66986" y="2796403"/>
            <a:ext cx="3348364" cy="3380560"/>
          </a:xfrm>
          <a:prstGeom prst="rect">
            <a:avLst/>
          </a:prstGeom>
        </p:spPr>
        <p:txBody>
          <a:bodyPr vert="horz" lIns="91440" tIns="45720" rIns="91440" bIns="45720" rtlCol="0">
            <a:normAutofit/>
          </a:bodyPr>
          <a:lstStyle/>
          <a:p>
            <a:pPr lvl="0"/>
            <a:r>
              <a:rPr lang="en-US" dirty="0" smtClean="0"/>
              <a:t>Click to edit Master text styles</a:t>
            </a:r>
            <a:endParaRPr lang="en-US" dirty="0"/>
          </a:p>
        </p:txBody>
      </p:sp>
    </p:spTree>
    <p:extLst>
      <p:ext uri="{BB962C8B-B14F-4D97-AF65-F5344CB8AC3E}">
        <p14:creationId xmlns:p14="http://schemas.microsoft.com/office/powerpoint/2010/main" val="1929837577"/>
      </p:ext>
    </p:extLst>
  </p:cSld>
  <p:clrMap bg1="lt1" tx1="dk1" bg2="lt2" tx2="dk2" accent1="accent1" accent2="accent2" accent3="accent3" accent4="accent4" accent5="accent5" accent6="accent6" hlink="hlink" folHlink="folHlink"/>
  <p:sldLayoutIdLst>
    <p:sldLayoutId id="2147483685" r:id="rId1"/>
    <p:sldLayoutId id="2147483686" r:id="rId2"/>
  </p:sldLayoutIdLst>
  <p:hf hdr="0"/>
  <p:txStyles>
    <p:titleStyle>
      <a:lvl1pPr algn="ctr" defTabSz="685800" rtl="0" eaLnBrk="1" latinLnBrk="0" hangingPunct="1">
        <a:lnSpc>
          <a:spcPct val="90000"/>
        </a:lnSpc>
        <a:spcBef>
          <a:spcPct val="0"/>
        </a:spcBef>
        <a:buNone/>
        <a:defRPr sz="3300" b="1" kern="1200">
          <a:solidFill>
            <a:schemeClr val="tx1"/>
          </a:solidFill>
          <a:latin typeface="+mn-lt"/>
          <a:ea typeface="+mj-ea"/>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2100" b="1" kern="1200">
          <a:solidFill>
            <a:srgbClr val="084A9C"/>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l="-17000" t="-6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8785"/>
            <a:ext cx="7886700" cy="1011417"/>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130968"/>
            <a:ext cx="7886700" cy="504599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s-ES" smtClean="0"/>
              <a:t>Medicare Advantage y otros planes de salud</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0A6685-DBF6-4C41-A0CC-AA9EA7A85A20}" type="slidenum">
              <a:rPr lang="en-US" smtClean="0"/>
              <a:t>‹#›</a:t>
            </a:fld>
            <a:endParaRPr lang="en-US" dirty="0"/>
          </a:p>
        </p:txBody>
      </p:sp>
    </p:spTree>
    <p:extLst>
      <p:ext uri="{BB962C8B-B14F-4D97-AF65-F5344CB8AC3E}">
        <p14:creationId xmlns:p14="http://schemas.microsoft.com/office/powerpoint/2010/main" val="198112847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hf hdr="0"/>
  <p:txStyles>
    <p:titleStyle>
      <a:lvl1pPr algn="ctr" defTabSz="685800" rtl="0" eaLnBrk="1" latinLnBrk="0" hangingPunct="1">
        <a:lnSpc>
          <a:spcPct val="90000"/>
        </a:lnSpc>
        <a:spcBef>
          <a:spcPct val="0"/>
        </a:spcBef>
        <a:buNone/>
        <a:defRPr sz="3600" b="1" kern="1200">
          <a:solidFill>
            <a:schemeClr val="tx1"/>
          </a:solidFill>
          <a:latin typeface="+mn-lt"/>
          <a:ea typeface="+mj-ea"/>
          <a:cs typeface="+mj-cs"/>
        </a:defRPr>
      </a:lvl1pPr>
    </p:titleStyle>
    <p:body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467916" indent="-171450"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639366" indent="-169069" algn="l" defTabSz="685800" rtl="0" eaLnBrk="1" latinLnBrk="0" hangingPunct="1">
        <a:lnSpc>
          <a:spcPct val="100000"/>
        </a:lnSpc>
        <a:spcBef>
          <a:spcPts val="450"/>
        </a:spcBef>
        <a:buSzPct val="50000"/>
        <a:buFont typeface="Wingdings" panose="05000000000000000000" pitchFamily="2" charset="2"/>
        <a:buChar char="q"/>
        <a:defRPr sz="2800" i="0" kern="1200">
          <a:solidFill>
            <a:schemeClr val="tx1"/>
          </a:solidFill>
          <a:latin typeface="+mn-lt"/>
          <a:ea typeface="+mn-ea"/>
          <a:cs typeface="+mn-cs"/>
        </a:defRPr>
      </a:lvl3pPr>
      <a:lvl4pPr marL="685800" indent="264319" algn="l" defTabSz="685800" rtl="0" eaLnBrk="1" latinLnBrk="0" hangingPunct="1">
        <a:lnSpc>
          <a:spcPct val="100000"/>
        </a:lnSpc>
        <a:spcBef>
          <a:spcPts val="450"/>
        </a:spcBef>
        <a:buFont typeface="Calibri" panose="020F0502020204030204" pitchFamily="34" charset="0"/>
        <a:buChar char="–"/>
        <a:defRPr sz="2400" i="0" kern="1200">
          <a:solidFill>
            <a:schemeClr val="tx1"/>
          </a:solidFill>
          <a:latin typeface="+mn-lt"/>
          <a:ea typeface="+mn-ea"/>
          <a:cs typeface="+mn-cs"/>
        </a:defRPr>
      </a:lvl4pPr>
      <a:lvl5pPr marL="1153716" indent="-202406" algn="l" defTabSz="685800" rtl="0" eaLnBrk="1" latinLnBrk="0" hangingPunct="1">
        <a:lnSpc>
          <a:spcPct val="100000"/>
        </a:lnSpc>
        <a:spcBef>
          <a:spcPts val="450"/>
        </a:spcBef>
        <a:buFont typeface="Arial" panose="020B0604020202020204" pitchFamily="34" charset="0"/>
        <a:buChar char="•"/>
        <a:defRPr sz="240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l="-17000" t="-5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341"/>
            <a:ext cx="9144000" cy="1023375"/>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s-ES" smtClean="0"/>
              <a:t>Medicare Advantage y otros planes de salud</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B75908-2BC4-4CCC-BE4B-63652A0FD379}" type="slidenum">
              <a:rPr lang="en-US" smtClean="0"/>
              <a:t>‹#›</a:t>
            </a:fld>
            <a:endParaRPr lang="en-US" dirty="0"/>
          </a:p>
        </p:txBody>
      </p:sp>
      <p:sp>
        <p:nvSpPr>
          <p:cNvPr id="10" name="Text Placeholder 2"/>
          <p:cNvSpPr>
            <a:spLocks noGrp="1"/>
          </p:cNvSpPr>
          <p:nvPr>
            <p:ph type="body" idx="1"/>
          </p:nvPr>
        </p:nvSpPr>
        <p:spPr>
          <a:xfrm>
            <a:off x="628650" y="1155032"/>
            <a:ext cx="7886700" cy="502193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Julio de 2017</a:t>
            </a:r>
            <a:endParaRPr lang="en-US" dirty="0"/>
          </a:p>
        </p:txBody>
      </p:sp>
    </p:spTree>
    <p:extLst>
      <p:ext uri="{BB962C8B-B14F-4D97-AF65-F5344CB8AC3E}">
        <p14:creationId xmlns:p14="http://schemas.microsoft.com/office/powerpoint/2010/main" val="3882184778"/>
      </p:ext>
    </p:extLst>
  </p:cSld>
  <p:clrMap bg1="lt1" tx1="dk1" bg2="lt2" tx2="dk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Lst>
  <p:hf hdr="0"/>
  <p:txStyles>
    <p:titleStyle>
      <a:lvl1pPr algn="ctr" defTabSz="685800" rtl="0" eaLnBrk="1" latinLnBrk="0" hangingPunct="1">
        <a:lnSpc>
          <a:spcPct val="90000"/>
        </a:lnSpc>
        <a:spcBef>
          <a:spcPct val="0"/>
        </a:spcBef>
        <a:buNone/>
        <a:defRPr sz="3600" b="1" kern="1200">
          <a:solidFill>
            <a:schemeClr val="bg1"/>
          </a:solidFill>
          <a:latin typeface="Calibri "/>
          <a:ea typeface="+mj-ea"/>
          <a:cs typeface="+mj-cs"/>
        </a:defRPr>
      </a:lvl1pPr>
    </p:titleStyle>
    <p:body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45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45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45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cms.gov/Medicare/Eligibility-and-Enrollment/MedicareMangCareEligEnrol/Downloads/CY_2017_MA_Enrollment_and_Disenrollment_Guidance_8-25-2016.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2.xml"/><Relationship Id="rId1" Type="http://schemas.openxmlformats.org/officeDocument/2006/relationships/tags" Target="../tags/tag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xml"/><Relationship Id="rId1" Type="http://schemas.openxmlformats.org/officeDocument/2006/relationships/tags" Target="../tags/tag10.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4.xml"/><Relationship Id="rId1" Type="http://schemas.openxmlformats.org/officeDocument/2006/relationships/tags" Target="../tags/tag18.xml"/><Relationship Id="rId4" Type="http://schemas.openxmlformats.org/officeDocument/2006/relationships/hyperlink" Target="https://www.cms.gov/Medicare/Health-Plans/ManagedCareMarketing/Downloads/2017MedicareMarketingGuidelines2.pdf" TargetMode="Externa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4.xml"/><Relationship Id="rId1" Type="http://schemas.openxmlformats.org/officeDocument/2006/relationships/tags" Target="../tags/tag19.xml"/><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4.xml"/><Relationship Id="rId1" Type="http://schemas.openxmlformats.org/officeDocument/2006/relationships/tags" Target="../tags/tag21.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4.xml"/><Relationship Id="rId1" Type="http://schemas.openxmlformats.org/officeDocument/2006/relationships/tags" Target="../tags/tag2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4.xml"/><Relationship Id="rId1" Type="http://schemas.openxmlformats.org/officeDocument/2006/relationships/tags" Target="../tags/tag24.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4.xml"/><Relationship Id="rId1" Type="http://schemas.openxmlformats.org/officeDocument/2006/relationships/tags" Target="../tags/tag2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4.xml"/><Relationship Id="rId1" Type="http://schemas.openxmlformats.org/officeDocument/2006/relationships/tags" Target="../tags/tag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4.xml"/><Relationship Id="rId1" Type="http://schemas.openxmlformats.org/officeDocument/2006/relationships/tags" Target="../tags/tag27.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4.xml"/><Relationship Id="rId1" Type="http://schemas.openxmlformats.org/officeDocument/2006/relationships/tags" Target="../tags/tag28.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4.xml"/><Relationship Id="rId1" Type="http://schemas.openxmlformats.org/officeDocument/2006/relationships/tags" Target="../tags/tag29.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4.xml"/><Relationship Id="rId1" Type="http://schemas.openxmlformats.org/officeDocument/2006/relationships/tags" Target="../tags/tag3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8" Type="http://schemas.openxmlformats.org/officeDocument/2006/relationships/hyperlink" Target="https://www.cms.gov/Medicare/Health-Plans/ManagedCareMarketing/Downloads/2017MedicareMarketingGuidelines2.pdf" TargetMode="External"/><Relationship Id="rId3" Type="http://schemas.openxmlformats.org/officeDocument/2006/relationships/hyperlink" Target="http://www.medicare.gov/" TargetMode="External"/><Relationship Id="rId7" Type="http://schemas.openxmlformats.org/officeDocument/2006/relationships/hyperlink" Target="http://www.cms.gov/Medicare/Health-Plans/ManagedCareMarketingGuidelines" TargetMode="External"/><Relationship Id="rId12" Type="http://schemas.openxmlformats.org/officeDocument/2006/relationships/image" Target="../media/image8.png"/><Relationship Id="rId2" Type="http://schemas.openxmlformats.org/officeDocument/2006/relationships/notesSlide" Target="../notesSlides/notesSlide59.xml"/><Relationship Id="rId1" Type="http://schemas.openxmlformats.org/officeDocument/2006/relationships/slideLayout" Target="../slideLayouts/slideLayout4.xml"/><Relationship Id="rId6" Type="http://schemas.openxmlformats.org/officeDocument/2006/relationships/hyperlink" Target="http://www.rrb.gov/" TargetMode="External"/><Relationship Id="rId11" Type="http://schemas.openxmlformats.org/officeDocument/2006/relationships/hyperlink" Target="mailto:info@shiptacenter.org" TargetMode="External"/><Relationship Id="rId5" Type="http://schemas.openxmlformats.org/officeDocument/2006/relationships/hyperlink" Target="http://www.socialsecurity.gov/" TargetMode="External"/><Relationship Id="rId10" Type="http://schemas.openxmlformats.org/officeDocument/2006/relationships/hyperlink" Target="https://www.shiptacenter.org/" TargetMode="External"/><Relationship Id="rId4" Type="http://schemas.openxmlformats.org/officeDocument/2006/relationships/hyperlink" Target="http://www.cms.gov/" TargetMode="External"/><Relationship Id="rId9" Type="http://schemas.openxmlformats.org/officeDocument/2006/relationships/hyperlink" Target="http://www.cms.gov/Regulations-and-Guidance/Guidance/Manuals/Internet-Only-Manuals-IOMs-Items/CMS019326.html"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60.xml.rels><?xml version="1.0" encoding="UTF-8" standalone="yes"?>
<Relationships xmlns="http://schemas.openxmlformats.org/package/2006/relationships"><Relationship Id="rId3" Type="http://schemas.openxmlformats.org/officeDocument/2006/relationships/hyperlink" Target="http://www.medicare.gov/publications" TargetMode="External"/><Relationship Id="rId2" Type="http://schemas.openxmlformats.org/officeDocument/2006/relationships/notesSlide" Target="../notesSlides/notesSlide60.xml"/><Relationship Id="rId1" Type="http://schemas.openxmlformats.org/officeDocument/2006/relationships/slideLayout" Target="../slideLayouts/slideLayout4.xml"/><Relationship Id="rId4" Type="http://schemas.openxmlformats.org/officeDocument/2006/relationships/hyperlink" Target="http://productordering.cms.hhs.gov/" TargetMode="External"/></Relationships>
</file>

<file path=ppt/slides/_rels/slide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1.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3" Type="http://schemas.openxmlformats.org/officeDocument/2006/relationships/hyperlink" Target="https://www.cms.gov/Outreach-and-Education/Training/CMSNationalTrainingProgram/index.html" TargetMode="External"/><Relationship Id="rId2" Type="http://schemas.openxmlformats.org/officeDocument/2006/relationships/notesSlide" Target="../notesSlides/notesSlide64.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hyperlink" Target="https://twitter.com/CMSGov" TargetMode="External"/><Relationship Id="rId4" Type="http://schemas.openxmlformats.org/officeDocument/2006/relationships/hyperlink" Target="mailto:training@cms.hhs.gov"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descr="Yellow Rectangle&#10;" title="Yellow Rectangle"/>
          <p:cNvSpPr>
            <a:spLocks noGrp="1"/>
          </p:cNvSpPr>
          <p:nvPr>
            <p:ph type="title"/>
          </p:nvPr>
        </p:nvSpPr>
        <p:spPr>
          <a:xfrm>
            <a:off x="0" y="1384663"/>
            <a:ext cx="9144000" cy="1066800"/>
          </a:xfrm>
          <a:solidFill>
            <a:srgbClr val="FFD004"/>
          </a:solidFill>
        </p:spPr>
        <p:txBody>
          <a:bodyPr anchor="ctr" anchorCtr="1"/>
          <a:lstStyle/>
          <a:p>
            <a:r>
              <a:rPr dirty="0"/>
              <a:t/>
            </a:r>
            <a:br>
              <a:rPr dirty="0"/>
            </a:br>
            <a:endParaRPr lang="es-US" sz="3400" dirty="0">
              <a:solidFill>
                <a:schemeClr val="tx1"/>
              </a:solidFill>
            </a:endParaRPr>
          </a:p>
        </p:txBody>
      </p:sp>
      <p:sp>
        <p:nvSpPr>
          <p:cNvPr id="4" name="TextBox 3"/>
          <p:cNvSpPr txBox="1"/>
          <p:nvPr/>
        </p:nvSpPr>
        <p:spPr>
          <a:xfrm>
            <a:off x="1" y="1583146"/>
            <a:ext cx="9144000" cy="646331"/>
          </a:xfrm>
          <a:prstGeom prst="rect">
            <a:avLst/>
          </a:prstGeom>
          <a:noFill/>
        </p:spPr>
        <p:txBody>
          <a:bodyPr wrap="square" rtlCol="0">
            <a:spAutoFit/>
          </a:bodyPr>
          <a:lstStyle/>
          <a:p>
            <a:pPr algn="ctr"/>
            <a:r>
              <a:rPr lang="es-US" sz="3600" b="1" dirty="0" smtClean="0">
                <a:latin typeface="Calibri" panose="020F0502020204030204" pitchFamily="34" charset="0"/>
              </a:rPr>
              <a:t>Programa Nacional de Capacitación 2017</a:t>
            </a:r>
            <a:endParaRPr lang="es-US" sz="3600" b="1" dirty="0">
              <a:latin typeface="Calibri" panose="020F0502020204030204" pitchFamily="34" charset="0"/>
            </a:endParaRPr>
          </a:p>
        </p:txBody>
      </p:sp>
      <p:sp>
        <p:nvSpPr>
          <p:cNvPr id="7" name="Subtitle 6"/>
          <p:cNvSpPr>
            <a:spLocks noGrp="1"/>
          </p:cNvSpPr>
          <p:nvPr>
            <p:ph type="body" sz="quarter" idx="10"/>
          </p:nvPr>
        </p:nvSpPr>
        <p:spPr>
          <a:xfrm>
            <a:off x="5728709" y="3200399"/>
            <a:ext cx="3186691" cy="2035629"/>
          </a:xfrm>
        </p:spPr>
        <p:txBody>
          <a:bodyPr>
            <a:noAutofit/>
          </a:bodyPr>
          <a:lstStyle/>
          <a:p>
            <a:r>
              <a:rPr lang="es-US" i="0" dirty="0" smtClean="0"/>
              <a:t>Módulo 11</a:t>
            </a:r>
          </a:p>
          <a:p>
            <a:endParaRPr lang="es-US" i="0" dirty="0" smtClean="0"/>
          </a:p>
          <a:p>
            <a:r>
              <a:rPr lang="es-US" i="0" dirty="0" smtClean="0"/>
              <a:t>Medicare Advantage y otros planes de salud de Medicare</a:t>
            </a:r>
          </a:p>
          <a:p>
            <a:endParaRPr lang="es-US" i="0" dirty="0" smtClean="0"/>
          </a:p>
        </p:txBody>
      </p:sp>
      <p:sp>
        <p:nvSpPr>
          <p:cNvPr id="2" name="Rectangle 1" descr="Blue Rectangle&#10;" title="Blue Rectangle"/>
          <p:cNvSpPr/>
          <p:nvPr/>
        </p:nvSpPr>
        <p:spPr>
          <a:xfrm>
            <a:off x="0" y="2451463"/>
            <a:ext cx="9144000" cy="108857"/>
          </a:xfrm>
          <a:prstGeom prst="rect">
            <a:avLst/>
          </a:prstGeom>
          <a:solidFill>
            <a:srgbClr val="084A9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35493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pPr lvl="0"/>
            <a:r>
              <a:rPr dirty="0"/>
              <a:t/>
            </a:r>
            <a:br>
              <a:rPr dirty="0"/>
            </a:br>
            <a:r>
              <a:rPr lang="es-US" dirty="0" smtClean="0"/>
              <a:t>Cuándo puede inscribirse en un plan</a:t>
            </a:r>
            <a:r>
              <a:rPr dirty="0"/>
              <a:t/>
            </a:r>
            <a:br>
              <a:rPr dirty="0"/>
            </a:br>
            <a:r>
              <a:rPr lang="es-US" dirty="0" smtClean="0"/>
              <a:t>Medicare Advantage (MA)</a:t>
            </a:r>
            <a:r>
              <a:rPr dirty="0"/>
              <a:t/>
            </a:r>
            <a:br>
              <a:rPr dirty="0"/>
            </a:br>
            <a:endParaRPr lang="es-US" dirty="0"/>
          </a:p>
        </p:txBody>
      </p:sp>
      <p:graphicFrame>
        <p:nvGraphicFramePr>
          <p:cNvPr id="7" name="Content Placeholder 6" descr="Information in this table is included in the speakers' notes." title="Table of Medicare Advantage enrollment periods"/>
          <p:cNvGraphicFramePr>
            <a:graphicFrameLocks noGrp="1"/>
          </p:cNvGraphicFramePr>
          <p:nvPr>
            <p:ph idx="1"/>
            <p:extLst>
              <p:ext uri="{D42A27DB-BD31-4B8C-83A1-F6EECF244321}">
                <p14:modId xmlns:p14="http://schemas.microsoft.com/office/powerpoint/2010/main" val="3958125614"/>
              </p:ext>
            </p:extLst>
          </p:nvPr>
        </p:nvGraphicFramePr>
        <p:xfrm>
          <a:off x="206187" y="1196801"/>
          <a:ext cx="8758519" cy="5128515"/>
        </p:xfrm>
        <a:graphic>
          <a:graphicData uri="http://schemas.openxmlformats.org/drawingml/2006/table">
            <a:tbl>
              <a:tblPr firstRow="1" bandRow="1">
                <a:tableStyleId>{5C22544A-7EE6-4342-B048-85BDC9FD1C3A}</a:tableStyleId>
              </a:tblPr>
              <a:tblGrid>
                <a:gridCol w="269092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067597">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3855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baseline="0" dirty="0" smtClean="0">
                          <a:solidFill>
                            <a:schemeClr val="tx1"/>
                          </a:solidFill>
                        </a:rPr>
                        <a:t>Período de Inscripción Inicial</a:t>
                      </a:r>
                      <a:endParaRPr lang="es-US" sz="2400" b="1" dirty="0">
                        <a:solidFill>
                          <a:schemeClr val="tx1"/>
                        </a:solidFill>
                      </a:endParaRPr>
                    </a:p>
                  </a:txBody>
                  <a:tcPr marL="61789" marR="61789" marT="34290" marB="34290">
                    <a:solidFill>
                      <a:srgbClr val="E9EDF4"/>
                    </a:solidFill>
                  </a:tcPr>
                </a:tc>
                <a:tc>
                  <a:txBody>
                    <a:bodyPr/>
                    <a:lstStyle/>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1800" b="0" i="0" baseline="0" dirty="0" smtClean="0">
                          <a:solidFill>
                            <a:schemeClr val="tx1"/>
                          </a:solidFill>
                        </a:rPr>
                        <a:t>Período de 7 meses que comienza 3 meses antes del mes en el que cumple 65 años</a:t>
                      </a:r>
                    </a:p>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1800" b="0" i="0" baseline="0" dirty="0" smtClean="0">
                          <a:solidFill>
                            <a:schemeClr val="tx1"/>
                          </a:solidFill>
                        </a:rPr>
                        <a:t>Incluye el mes en que cumple 65 años.</a:t>
                      </a:r>
                    </a:p>
                    <a:p>
                      <a:pPr marL="287338" marR="0" lvl="1" indent="-287338" algn="l" defTabSz="914400" rtl="0" eaLnBrk="1" fontAlgn="auto" latinLnBrk="0" hangingPunct="1">
                        <a:lnSpc>
                          <a:spcPct val="90000"/>
                        </a:lnSpc>
                        <a:spcBef>
                          <a:spcPts val="600"/>
                        </a:spcBef>
                        <a:spcAft>
                          <a:spcPts val="0"/>
                        </a:spcAft>
                        <a:buClrTx/>
                        <a:buSzTx/>
                        <a:buFont typeface="Wingdings" pitchFamily="2" charset="2"/>
                        <a:buChar char="§"/>
                        <a:tabLst/>
                        <a:defRPr/>
                      </a:pPr>
                      <a:r>
                        <a:rPr lang="en-US" sz="1800" b="0" i="0" baseline="0" dirty="0" smtClean="0">
                          <a:solidFill>
                            <a:schemeClr val="tx1"/>
                          </a:solidFill>
                        </a:rPr>
                        <a:t>Finaliza 3 meses después del mes en el que haya cumplido 65 años.</a:t>
                      </a:r>
                    </a:p>
                    <a:p>
                      <a:pPr marL="0" marR="0" lvl="1" indent="0" algn="l" defTabSz="914400" rtl="0" eaLnBrk="1" fontAlgn="auto" latinLnBrk="0" hangingPunct="1">
                        <a:lnSpc>
                          <a:spcPct val="90000"/>
                        </a:lnSpc>
                        <a:spcBef>
                          <a:spcPts val="600"/>
                        </a:spcBef>
                        <a:spcAft>
                          <a:spcPts val="0"/>
                        </a:spcAft>
                        <a:buClrTx/>
                        <a:buSzTx/>
                        <a:buFont typeface="Wingdings" pitchFamily="2" charset="2"/>
                        <a:buNone/>
                        <a:tabLst/>
                        <a:defRPr/>
                      </a:pPr>
                      <a:r>
                        <a:rPr lang="en-US" sz="1800" b="1" i="0" baseline="0" dirty="0" smtClean="0">
                          <a:solidFill>
                            <a:schemeClr val="tx1"/>
                          </a:solidFill>
                        </a:rPr>
                        <a:t>Importante:</a:t>
                      </a:r>
                      <a:r>
                        <a:rPr lang="en-US" sz="1800" b="0" i="0" baseline="0" dirty="0" smtClean="0">
                          <a:solidFill>
                            <a:schemeClr val="tx1"/>
                          </a:solidFill>
                        </a:rPr>
                        <a:t> Si demora en inscribirse para la Parte B (por ejemplo, debido a una cobertura grupal activa de un empleador), es posible que su tiempo para inscribirse en un Plan MA sea más restringido. </a:t>
                      </a:r>
                    </a:p>
                    <a:p>
                      <a:pPr marL="0" marR="0" lvl="1" indent="0" algn="l" defTabSz="914400" rtl="0" eaLnBrk="1" fontAlgn="auto" latinLnBrk="0" hangingPunct="1">
                        <a:lnSpc>
                          <a:spcPct val="90000"/>
                        </a:lnSpc>
                        <a:spcBef>
                          <a:spcPts val="600"/>
                        </a:spcBef>
                        <a:spcAft>
                          <a:spcPts val="0"/>
                        </a:spcAft>
                        <a:buClrTx/>
                        <a:buSzTx/>
                        <a:buFont typeface="Wingdings" pitchFamily="2" charset="2"/>
                        <a:buNone/>
                        <a:tabLst/>
                        <a:defRPr/>
                      </a:pPr>
                      <a:r>
                        <a:rPr lang="en-US" sz="1800" b="0" i="0" baseline="0" dirty="0" smtClean="0">
                          <a:solidFill>
                            <a:schemeClr val="tx1"/>
                          </a:solidFill>
                        </a:rPr>
                        <a:t>Para más información, visite </a:t>
                      </a:r>
                      <a:r>
                        <a:rPr sz="1800" dirty="0"/>
                        <a:t/>
                      </a:r>
                      <a:br>
                        <a:rPr sz="1800" dirty="0"/>
                      </a:br>
                      <a:r>
                        <a:rPr lang="en-US" sz="1800" b="0" u="none" dirty="0" smtClean="0">
                          <a:hlinkClick r:id="rId3"/>
                        </a:rPr>
                        <a:t>CMS.gov/Medicare/Eligibility-and-Enrollment/MedicareMangCareEligEnrol/Downloads/CY_2017_MA_Enrollment_and_Disenrollment_Guidance_8-25-2016.pdf</a:t>
                      </a:r>
                      <a:endParaRPr lang="es-US" sz="1800" b="0" i="0" u="none" baseline="0" dirty="0" smtClean="0">
                        <a:solidFill>
                          <a:schemeClr val="tx1"/>
                        </a:solidFill>
                      </a:endParaRPr>
                    </a:p>
                  </a:txBody>
                  <a:tcPr marL="61789" marR="61789"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1119425">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400" b="1" dirty="0" smtClean="0"/>
                        <a:t>Medicare por discapacidad</a:t>
                      </a:r>
                    </a:p>
                  </a:txBody>
                  <a:tcPr marL="61789" marR="61789" marT="34290" marB="34290">
                    <a:solidFill>
                      <a:srgbClr val="E9EDF4"/>
                    </a:solidFill>
                  </a:tcPr>
                </a:tc>
                <a:tc>
                  <a:txBody>
                    <a:bodyPr/>
                    <a:lstStyle/>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kern="1200" baseline="0" dirty="0" smtClean="0">
                          <a:solidFill>
                            <a:schemeClr val="dk1"/>
                          </a:solidFill>
                          <a:latin typeface="+mn-lt"/>
                        </a:rPr>
                        <a:t>El período de 7 meses comienza 3 meses antes del 25.º mes de los beneficios por discapacidad. </a:t>
                      </a:r>
                    </a:p>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kern="1200" baseline="0" dirty="0" smtClean="0">
                          <a:solidFill>
                            <a:schemeClr val="dk1"/>
                          </a:solidFill>
                          <a:latin typeface="+mn-lt"/>
                        </a:rPr>
                        <a:t>Finaliza 3 meses después del 25.º mes de los beneficios por discapacidad</a:t>
                      </a:r>
                      <a:r>
                        <a:rPr lang="es-US" sz="2000" b="0" kern="1200" baseline="0" dirty="0" smtClean="0">
                          <a:solidFill>
                            <a:schemeClr val="dk1"/>
                          </a:solidFill>
                          <a:latin typeface="+mn-lt"/>
                        </a:rPr>
                        <a:t>.</a:t>
                      </a:r>
                    </a:p>
                  </a:txBody>
                  <a:tcPr marL="61789" marR="61789" marT="34290" marB="34290">
                    <a:solidFill>
                      <a:srgbClr val="E9EDF4"/>
                    </a:solidFill>
                  </a:tcPr>
                </a:tc>
              </a:tr>
            </a:tbl>
          </a:graphicData>
        </a:graphic>
      </p:graphicFrame>
      <p:sp>
        <p:nvSpPr>
          <p:cNvPr id="4" name="Date Placeholder 3"/>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10</a:t>
            </a:fld>
            <a:endParaRPr lang="en-US" dirty="0"/>
          </a:p>
        </p:txBody>
      </p:sp>
    </p:spTree>
    <p:extLst>
      <p:ext uri="{BB962C8B-B14F-4D97-AF65-F5344CB8AC3E}">
        <p14:creationId xmlns:p14="http://schemas.microsoft.com/office/powerpoint/2010/main" val="2845501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pPr lvl="0"/>
            <a:r>
              <a:rPr dirty="0"/>
              <a:t/>
            </a:r>
            <a:br>
              <a:rPr dirty="0"/>
            </a:br>
            <a:r>
              <a:rPr lang="es-US" dirty="0" smtClean="0"/>
              <a:t>Cuándo se puede inscribir o cambiar </a:t>
            </a:r>
            <a:r>
              <a:rPr dirty="0"/>
              <a:t/>
            </a:r>
            <a:br>
              <a:rPr dirty="0"/>
            </a:br>
            <a:r>
              <a:rPr lang="es-US" dirty="0" smtClean="0"/>
              <a:t>de planes Medicare Advantage (MA)</a:t>
            </a:r>
            <a:r>
              <a:rPr dirty="0"/>
              <a:t/>
            </a:r>
            <a:br>
              <a:rPr dirty="0"/>
            </a:br>
            <a:endParaRPr lang="es-US" dirty="0"/>
          </a:p>
        </p:txBody>
      </p:sp>
      <p:graphicFrame>
        <p:nvGraphicFramePr>
          <p:cNvPr id="7" name="Content Placeholder 6" descr="Information in this table is included in the speakers' notes." title="Table of Medicare Advantage enrollment periods"/>
          <p:cNvGraphicFramePr>
            <a:graphicFrameLocks noGrp="1"/>
          </p:cNvGraphicFramePr>
          <p:nvPr>
            <p:ph idx="1"/>
            <p:extLst>
              <p:ext uri="{D42A27DB-BD31-4B8C-83A1-F6EECF244321}">
                <p14:modId xmlns:p14="http://schemas.microsoft.com/office/powerpoint/2010/main" val="3019798277"/>
              </p:ext>
            </p:extLst>
          </p:nvPr>
        </p:nvGraphicFramePr>
        <p:xfrm>
          <a:off x="206187" y="1268241"/>
          <a:ext cx="8758519" cy="2202180"/>
        </p:xfrm>
        <a:graphic>
          <a:graphicData uri="http://schemas.openxmlformats.org/drawingml/2006/table">
            <a:tbl>
              <a:tblPr firstRow="1" bandRow="1">
                <a:tableStyleId>{5C22544A-7EE6-4342-B048-85BDC9FD1C3A}</a:tableStyleId>
              </a:tblPr>
              <a:tblGrid>
                <a:gridCol w="312883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5629687">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1641677">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Período de inscripción abierta de Medicare “inscripción abierta”</a:t>
                      </a:r>
                      <a:endParaRPr lang="es-US" sz="2800" b="1" dirty="0" smtClean="0">
                        <a:solidFill>
                          <a:schemeClr val="tx1"/>
                        </a:solidFill>
                      </a:endParaRPr>
                    </a:p>
                  </a:txBody>
                  <a:tcPr marL="61789" marR="61789" marT="34290" marB="34290">
                    <a:solidFill>
                      <a:srgbClr val="E9EDF4"/>
                    </a:solidFill>
                  </a:tcPr>
                </a:tc>
                <a:tc>
                  <a:txBody>
                    <a:bodyPr/>
                    <a:lstStyle/>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2300" b="0" kern="1200" baseline="0" dirty="0" smtClean="0">
                          <a:solidFill>
                            <a:schemeClr val="dk1"/>
                          </a:solidFill>
                          <a:latin typeface="+mn-lt"/>
                        </a:rPr>
                        <a:t>15 de octubre</a:t>
                      </a:r>
                      <a:r>
                        <a:rPr lang="en-US" sz="2300" dirty="0" smtClean="0">
                          <a:solidFill>
                            <a:schemeClr val="tx1"/>
                          </a:solidFill>
                        </a:rPr>
                        <a:t>—</a:t>
                      </a:r>
                      <a:r>
                        <a:rPr lang="es-US" sz="2300" b="0" kern="1200" baseline="0" dirty="0" smtClean="0">
                          <a:solidFill>
                            <a:schemeClr val="dk1"/>
                          </a:solidFill>
                          <a:latin typeface="+mn-lt"/>
                        </a:rPr>
                        <a:t>7 de diciembre</a:t>
                      </a:r>
                    </a:p>
                    <a:p>
                      <a:pPr marL="287338" marR="0" lvl="1" indent="-28733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2300" b="0" kern="1200" baseline="0" dirty="0" smtClean="0">
                          <a:solidFill>
                            <a:schemeClr val="dk1"/>
                          </a:solidFill>
                          <a:latin typeface="+mn-lt"/>
                        </a:rPr>
                        <a:t>La cobertura comienza el 1 de enero.</a:t>
                      </a:r>
                    </a:p>
                  </a:txBody>
                  <a:tcPr marL="61789" marR="61789"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8" name="TextBox 7"/>
          <p:cNvSpPr txBox="1"/>
          <p:nvPr/>
        </p:nvSpPr>
        <p:spPr>
          <a:xfrm>
            <a:off x="206187" y="3400276"/>
            <a:ext cx="8758519" cy="1200329"/>
          </a:xfrm>
          <a:prstGeom prst="rect">
            <a:avLst/>
          </a:prstGeom>
          <a:noFill/>
        </p:spPr>
        <p:txBody>
          <a:bodyPr wrap="square" rtlCol="0">
            <a:spAutoFit/>
          </a:bodyPr>
          <a:lstStyle/>
          <a:p>
            <a:r>
              <a:rPr lang="es-US" sz="2400" dirty="0" smtClean="0"/>
              <a:t>*Solo se puede inscribir en un plan MA por vez, y la inscripción suele durar un año calendario.</a:t>
            </a:r>
          </a:p>
          <a:p>
            <a:r>
              <a:rPr lang="es-US" sz="2400" dirty="0" smtClean="0"/>
              <a:t>*Los planes deben estar permitiendo la inscripción de nuevos miembros</a:t>
            </a:r>
            <a:endParaRPr lang="es-US" sz="2400"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9" name="Footer Placeholder 8"/>
          <p:cNvSpPr>
            <a:spLocks noGrp="1"/>
          </p:cNvSpPr>
          <p:nvPr>
            <p:ph type="ftr" sz="quarter" idx="11"/>
          </p:nvPr>
        </p:nvSpPr>
        <p:spPr/>
        <p:txBody>
          <a:bodyPr/>
          <a:lstStyle/>
          <a:p>
            <a:r>
              <a:rPr lang="es-ES" smtClean="0"/>
              <a:t>Medicare Advantage y otros planes de salud</a:t>
            </a:r>
            <a:endParaRPr lang="en-US" dirty="0"/>
          </a:p>
        </p:txBody>
      </p:sp>
      <p:sp>
        <p:nvSpPr>
          <p:cNvPr id="10" name="Slide Number Placeholder 9"/>
          <p:cNvSpPr>
            <a:spLocks noGrp="1"/>
          </p:cNvSpPr>
          <p:nvPr>
            <p:ph type="sldNum" sz="quarter" idx="12"/>
          </p:nvPr>
        </p:nvSpPr>
        <p:spPr/>
        <p:txBody>
          <a:bodyPr/>
          <a:lstStyle/>
          <a:p>
            <a:fld id="{D60A6685-DBF6-4C41-A0CC-AA9EA7A85A20}" type="slidenum">
              <a:rPr lang="en-US" smtClean="0"/>
              <a:t>11</a:t>
            </a:fld>
            <a:endParaRPr lang="en-US" dirty="0"/>
          </a:p>
        </p:txBody>
      </p:sp>
    </p:spTree>
    <p:extLst>
      <p:ext uri="{BB962C8B-B14F-4D97-AF65-F5344CB8AC3E}">
        <p14:creationId xmlns:p14="http://schemas.microsoft.com/office/powerpoint/2010/main" val="1416714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pPr lvl="0"/>
            <a:r>
              <a:rPr dirty="0"/>
              <a:t/>
            </a:r>
            <a:br>
              <a:rPr dirty="0"/>
            </a:br>
            <a:r>
              <a:rPr lang="es-US" dirty="0" smtClean="0"/>
              <a:t>Cuándo puede unirse o cambiar de planes Medicare Advantage (MA) (continuación)</a:t>
            </a:r>
            <a:r>
              <a:rPr dirty="0"/>
              <a:t/>
            </a:r>
            <a:br>
              <a:rPr dirty="0"/>
            </a:br>
            <a:endParaRPr lang="es-US" dirty="0"/>
          </a:p>
        </p:txBody>
      </p:sp>
      <p:graphicFrame>
        <p:nvGraphicFramePr>
          <p:cNvPr id="7" name="Content Placeholder 6" descr="The contents of this table are provided in the speaker's notes." title="Table listing reasons for a Special Enrollment Period"/>
          <p:cNvGraphicFramePr>
            <a:graphicFrameLocks/>
          </p:cNvGraphicFramePr>
          <p:nvPr>
            <p:extLst>
              <p:ext uri="{D42A27DB-BD31-4B8C-83A1-F6EECF244321}">
                <p14:modId xmlns:p14="http://schemas.microsoft.com/office/powerpoint/2010/main" val="618919205"/>
              </p:ext>
            </p:extLst>
          </p:nvPr>
        </p:nvGraphicFramePr>
        <p:xfrm>
          <a:off x="63375" y="1224217"/>
          <a:ext cx="9008198" cy="4820420"/>
        </p:xfrm>
        <a:graphic>
          <a:graphicData uri="http://schemas.openxmlformats.org/drawingml/2006/table">
            <a:tbl>
              <a:tblPr firstRow="1" bandRow="1">
                <a:tableStyleId>{5C22544A-7EE6-4342-B048-85BDC9FD1C3A}</a:tableStyleId>
              </a:tblPr>
              <a:tblGrid>
                <a:gridCol w="1809750">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7198448">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82042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Período Especial de Inscripción (SEP)</a:t>
                      </a:r>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dirty="0">
                        <a:solidFill>
                          <a:schemeClr val="tx1"/>
                        </a:solidFill>
                      </a:endParaRPr>
                    </a:p>
                  </a:txBody>
                  <a:tcPr marL="68580" marR="68580" marT="34290" marB="34290">
                    <a:solidFill>
                      <a:srgbClr val="E9EDF4"/>
                    </a:solidFill>
                  </a:tcPr>
                </a:tc>
                <a:tc>
                  <a:txBody>
                    <a:bodyPr/>
                    <a:lstStyle/>
                    <a:p>
                      <a:pPr marL="341313" lvl="1" indent="-339725" eaLnBrk="1" hangingPunct="1">
                        <a:spcBef>
                          <a:spcPct val="3000"/>
                        </a:spcBef>
                        <a:buFont typeface="Wingdings" pitchFamily="2" charset="2"/>
                        <a:buChar char="§"/>
                      </a:pPr>
                      <a:r>
                        <a:rPr lang="en-US" sz="2200" b="0" spc="0" baseline="0" dirty="0" smtClean="0">
                          <a:solidFill>
                            <a:schemeClr val="tx1"/>
                          </a:solidFill>
                        </a:rPr>
                        <a:t>Si se traslada a un sitio distinto del área de servicio del plan</a:t>
                      </a:r>
                    </a:p>
                    <a:p>
                      <a:pPr marL="341313" lvl="1" indent="-339725" eaLnBrk="1" hangingPunct="1">
                        <a:spcBef>
                          <a:spcPct val="3000"/>
                        </a:spcBef>
                        <a:buFont typeface="Wingdings" pitchFamily="2" charset="2"/>
                        <a:buChar char="§"/>
                      </a:pPr>
                      <a:r>
                        <a:rPr lang="en-US" sz="2200" b="0" spc="0" baseline="0" dirty="0" smtClean="0">
                          <a:solidFill>
                            <a:schemeClr val="tx1"/>
                          </a:solidFill>
                        </a:rPr>
                        <a:t>Si tiene Medicaid y Medicare</a:t>
                      </a:r>
                    </a:p>
                    <a:p>
                      <a:pPr marL="341313" lvl="1" indent="-339725" eaLnBrk="1" hangingPunct="1">
                        <a:spcBef>
                          <a:spcPct val="3000"/>
                        </a:spcBef>
                        <a:buFont typeface="Wingdings" pitchFamily="2" charset="2"/>
                        <a:buChar char="§"/>
                      </a:pPr>
                      <a:r>
                        <a:rPr lang="en-US" sz="2200" b="0" spc="0" baseline="0" dirty="0" smtClean="0">
                          <a:solidFill>
                            <a:schemeClr val="tx1"/>
                          </a:solidFill>
                        </a:rPr>
                        <a:t>Si su plan abandona el Programa de Medicare o reduce su área de servicios</a:t>
                      </a:r>
                    </a:p>
                    <a:p>
                      <a:pPr marL="341313" lvl="1" indent="-339725" eaLnBrk="1" hangingPunct="1">
                        <a:spcBef>
                          <a:spcPct val="3000"/>
                        </a:spcBef>
                        <a:buFont typeface="Wingdings" pitchFamily="2" charset="2"/>
                        <a:buChar char="§"/>
                      </a:pPr>
                      <a:r>
                        <a:rPr lang="en-US" sz="2200" b="0" spc="0" dirty="0" smtClean="0">
                          <a:solidFill>
                            <a:schemeClr val="tx1"/>
                          </a:solidFill>
                        </a:rPr>
                        <a:t>Si deja o pierde la cobertura del empleador o del sindicato</a:t>
                      </a:r>
                    </a:p>
                    <a:p>
                      <a:pPr marL="341313" lvl="1" indent="-339725" eaLnBrk="1" hangingPunct="1">
                        <a:spcBef>
                          <a:spcPct val="3000"/>
                        </a:spcBef>
                        <a:buFont typeface="Wingdings" pitchFamily="2" charset="2"/>
                        <a:buChar char="§"/>
                      </a:pPr>
                      <a:r>
                        <a:rPr lang="en-US" sz="2200" b="0" spc="0" dirty="0" smtClean="0">
                          <a:solidFill>
                            <a:schemeClr val="tx1"/>
                          </a:solidFill>
                        </a:rPr>
                        <a:t>Ingreso, permanencia o egreso de un centro de cuidado a largo plazo</a:t>
                      </a:r>
                    </a:p>
                    <a:p>
                      <a:pPr marL="341313" lvl="1" indent="-339725" eaLnBrk="1" hangingPunct="1">
                        <a:spcBef>
                          <a:spcPct val="3000"/>
                        </a:spcBef>
                        <a:buFont typeface="Wingdings" pitchFamily="2" charset="2"/>
                        <a:buChar char="§"/>
                      </a:pPr>
                      <a:r>
                        <a:rPr lang="en-US" sz="2200" b="0" spc="0" dirty="0" smtClean="0">
                          <a:solidFill>
                            <a:schemeClr val="tx1"/>
                          </a:solidFill>
                        </a:rPr>
                        <a:t>Usted cuenta con un SEP permanente si califica para ayuda adicional</a:t>
                      </a:r>
                    </a:p>
                    <a:p>
                      <a:pPr marL="341313" lvl="1" indent="-339725" eaLnBrk="1" hangingPunct="1">
                        <a:spcBef>
                          <a:spcPct val="3000"/>
                        </a:spcBef>
                        <a:buFont typeface="Wingdings" pitchFamily="2" charset="2"/>
                        <a:buChar char="§"/>
                      </a:pPr>
                      <a:r>
                        <a:rPr lang="en-US" sz="2200" b="0" spc="0" baseline="0" dirty="0" smtClean="0">
                          <a:solidFill>
                            <a:schemeClr val="tx1"/>
                          </a:solidFill>
                        </a:rPr>
                        <a:t>Si pierde su estado de ayuda adicional </a:t>
                      </a:r>
                    </a:p>
                    <a:p>
                      <a:pPr marL="341313" lvl="1" indent="-339725" eaLnBrk="1" hangingPunct="1">
                        <a:spcBef>
                          <a:spcPct val="3000"/>
                        </a:spcBef>
                        <a:buFont typeface="Wingdings" pitchFamily="2" charset="2"/>
                        <a:buChar char="§"/>
                      </a:pPr>
                      <a:r>
                        <a:rPr lang="en-US" sz="2200" b="0" spc="0" baseline="0" dirty="0" smtClean="0">
                          <a:solidFill>
                            <a:schemeClr val="tx1"/>
                          </a:solidFill>
                        </a:rPr>
                        <a:t>Si le envían una notificación retroactiva de derecho a Medicare </a:t>
                      </a:r>
                      <a:endParaRPr lang="es-US" sz="2200" b="0" spc="0" dirty="0" smtClean="0">
                        <a:solidFill>
                          <a:schemeClr val="tx1"/>
                        </a:solidFill>
                      </a:endParaRPr>
                    </a:p>
                    <a:p>
                      <a:pPr marL="341313" lvl="1" indent="-339725" eaLnBrk="1" hangingPunct="1">
                        <a:spcBef>
                          <a:spcPct val="3000"/>
                        </a:spcBef>
                        <a:buFont typeface="Wingdings" pitchFamily="2" charset="2"/>
                        <a:buChar char="§"/>
                      </a:pPr>
                      <a:r>
                        <a:rPr lang="en-US" sz="2200" b="0" spc="0" dirty="0" smtClean="0">
                          <a:solidFill>
                            <a:schemeClr val="tx1"/>
                          </a:solidFill>
                        </a:rPr>
                        <a:t>Otras circunstancias excepcionales</a:t>
                      </a:r>
                      <a:endParaRPr lang="es-US" sz="2200" b="0" spc="0" dirty="0">
                        <a:solidFill>
                          <a:schemeClr val="tx1"/>
                        </a:solidFill>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4" name="Date Placeholder 3"/>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12</a:t>
            </a:fld>
            <a:endParaRPr lang="en-US" dirty="0"/>
          </a:p>
        </p:txBody>
      </p:sp>
    </p:spTree>
    <p:extLst>
      <p:ext uri="{BB962C8B-B14F-4D97-AF65-F5344CB8AC3E}">
        <p14:creationId xmlns:p14="http://schemas.microsoft.com/office/powerpoint/2010/main" val="986508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785"/>
            <a:ext cx="9144000" cy="1011417"/>
          </a:xfrm>
        </p:spPr>
        <p:txBody>
          <a:bodyPr>
            <a:normAutofit fontScale="90000"/>
          </a:bodyPr>
          <a:lstStyle/>
          <a:p>
            <a:r>
              <a:rPr lang="es-US" dirty="0" smtClean="0"/>
              <a:t>Cuándo se puede asociar o cambiar de plan MA</a:t>
            </a:r>
          </a:p>
        </p:txBody>
      </p:sp>
      <p:graphicFrame>
        <p:nvGraphicFramePr>
          <p:cNvPr id="6" name="Table 5" descr="The contents of this table are provided in the speaker's notes." title="Table of 5 Star Special Enrollment Period features"/>
          <p:cNvGraphicFramePr>
            <a:graphicFrameLocks noGrp="1"/>
          </p:cNvGraphicFramePr>
          <p:nvPr>
            <p:extLst>
              <p:ext uri="{D42A27DB-BD31-4B8C-83A1-F6EECF244321}">
                <p14:modId xmlns:p14="http://schemas.microsoft.com/office/powerpoint/2010/main" val="1765382612"/>
              </p:ext>
            </p:extLst>
          </p:nvPr>
        </p:nvGraphicFramePr>
        <p:xfrm>
          <a:off x="179294" y="1107580"/>
          <a:ext cx="8821272" cy="4142850"/>
        </p:xfrm>
        <a:graphic>
          <a:graphicData uri="http://schemas.openxmlformats.org/drawingml/2006/table">
            <a:tbl>
              <a:tblPr firstRow="1" bandRow="1">
                <a:tableStyleId>{5C22544A-7EE6-4342-B048-85BDC9FD1C3A}</a:tableStyleId>
              </a:tblPr>
              <a:tblGrid>
                <a:gridCol w="1966377">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854895">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14285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Período Especial de Inscripción (SEP) 5 estrellas</a:t>
                      </a:r>
                      <a:endParaRPr lang="es-US" sz="2800" b="1" kern="120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kern="1200" dirty="0" smtClean="0">
                        <a:solidFill>
                          <a:schemeClr val="tx1"/>
                        </a:solidFill>
                        <a:latin typeface="+mn-lt"/>
                        <a:ea typeface="+mn-ea"/>
                        <a:cs typeface="+mn-cs"/>
                      </a:endParaRPr>
                    </a:p>
                  </a:txBody>
                  <a:tcPr marL="68580" marR="68580" marT="34290" marB="34290">
                    <a:solidFill>
                      <a:srgbClr val="E9EDF4"/>
                    </a:solidFill>
                  </a:tcPr>
                </a:tc>
                <a:tc>
                  <a:txBody>
                    <a:bodyPr/>
                    <a:lstStyle/>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1600" b="0" dirty="0" smtClean="0">
                          <a:solidFill>
                            <a:schemeClr val="tx1"/>
                          </a:solidFill>
                        </a:rPr>
                        <a:t>Puede cambiar a un plan Medicare Advantage (MA) 5 estrellas, un Plan para Recetas Médicas (PDP), un Plan Medicare Advantage con Recetas Médicas (MA-PD) o un Plan de Costo </a:t>
                      </a: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1600" b="0" dirty="0" smtClean="0">
                          <a:solidFill>
                            <a:schemeClr val="tx1"/>
                          </a:solidFill>
                        </a:rPr>
                        <a:t>Inscripción una vez por año desde el 8 de diciembre de 2016 hasta el</a:t>
                      </a:r>
                      <a:r>
                        <a:rPr lang="es-US" sz="1600" b="0" kern="1200" dirty="0" smtClean="0">
                          <a:solidFill>
                            <a:schemeClr val="tx1"/>
                          </a:solidFill>
                          <a:latin typeface="+mn-lt"/>
                        </a:rPr>
                        <a:t> </a:t>
                      </a:r>
                      <a:r>
                        <a:rPr lang="en-US" sz="1600" b="0" dirty="0" smtClean="0">
                          <a:solidFill>
                            <a:schemeClr val="tx1"/>
                          </a:solidFill>
                        </a:rPr>
                        <a:t>30 de noviembre de 2017</a:t>
                      </a:r>
                      <a:endParaRPr lang="es-US" sz="1600" b="0" dirty="0" smtClean="0">
                        <a:solidFill>
                          <a:schemeClr val="tx1"/>
                        </a:solidFill>
                      </a:endParaRP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1600" b="0" dirty="0" smtClean="0">
                          <a:solidFill>
                            <a:schemeClr val="tx1"/>
                          </a:solidFill>
                        </a:rPr>
                        <a:t>El nuevo plan comienza el primer día del mes siguiente a la inscripción </a:t>
                      </a:r>
                    </a:p>
                    <a:p>
                      <a:pPr marL="288925" marR="0" lvl="2" indent="-288925" algn="l" defTabSz="914400" rtl="0" eaLnBrk="1" fontAlgn="auto" latinLnBrk="0" hangingPunct="1">
                        <a:lnSpc>
                          <a:spcPts val="3000"/>
                        </a:lnSpc>
                        <a:spcBef>
                          <a:spcPts val="0"/>
                        </a:spcBef>
                        <a:spcAft>
                          <a:spcPts val="0"/>
                        </a:spcAft>
                        <a:buClrTx/>
                        <a:buSzTx/>
                        <a:buFont typeface="Wingdings" pitchFamily="2" charset="2"/>
                        <a:buChar char="§"/>
                        <a:tabLst/>
                        <a:defRPr/>
                      </a:pPr>
                      <a:r>
                        <a:rPr lang="en-US" sz="1600" b="0" dirty="0" smtClean="0">
                          <a:solidFill>
                            <a:schemeClr val="tx1"/>
                          </a:solidFill>
                        </a:rPr>
                        <a:t>La calificación de estrellas se otorga una vez al año</a:t>
                      </a:r>
                    </a:p>
                    <a:p>
                      <a:pPr marL="625475" marR="0" lvl="1" indent="-28892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s-US" sz="1600" b="0" i="0" u="none" strike="noStrike" kern="1200" cap="none" spc="0" normalizeH="0" baseline="0" noProof="0" dirty="0" smtClean="0">
                          <a:ln>
                            <a:noFill/>
                          </a:ln>
                          <a:solidFill>
                            <a:schemeClr val="tx1"/>
                          </a:solidFill>
                          <a:effectLst/>
                          <a:uLnTx/>
                          <a:uFillTx/>
                          <a:latin typeface="+mn-lt"/>
                        </a:rPr>
                        <a:t>Las calificaciones se asignan en octubre y entran en vigencia el 1 de enero</a:t>
                      </a:r>
                    </a:p>
                    <a:p>
                      <a:pPr marL="625475" marR="0" lvl="1" indent="-288925" algn="l" defTabSz="914400" rtl="0" eaLnBrk="1" fontAlgn="auto" latinLnBrk="0" hangingPunct="1">
                        <a:lnSpc>
                          <a:spcPct val="100000"/>
                        </a:lnSpc>
                        <a:spcBef>
                          <a:spcPts val="600"/>
                        </a:spcBef>
                        <a:spcAft>
                          <a:spcPts val="0"/>
                        </a:spcAft>
                        <a:buClrTx/>
                        <a:buSzTx/>
                        <a:buFont typeface="Arial" pitchFamily="34" charset="0"/>
                        <a:buChar char="•"/>
                        <a:tabLst/>
                        <a:defRPr/>
                      </a:pPr>
                      <a:r>
                        <a:rPr kumimoji="0" lang="es-US" sz="1600" b="0" i="0" u="none" strike="noStrike" kern="1200" cap="none" spc="0" normalizeH="0" baseline="0" noProof="0" dirty="0" smtClean="0">
                          <a:ln>
                            <a:noFill/>
                          </a:ln>
                          <a:solidFill>
                            <a:schemeClr val="tx1"/>
                          </a:solidFill>
                          <a:effectLst/>
                          <a:uLnTx/>
                          <a:uFillTx/>
                          <a:latin typeface="+mn-lt"/>
                        </a:rPr>
                        <a:t>Use el Buscador de Planes de Medicare para ver las calificaciones</a:t>
                      </a:r>
                    </a:p>
                    <a:p>
                      <a:pPr marL="914400" marR="0" lvl="3" indent="-288925" algn="l" defTabSz="914400" rtl="0" eaLnBrk="0" fontAlgn="base" latinLnBrk="0" hangingPunct="0">
                        <a:lnSpc>
                          <a:spcPct val="100000"/>
                        </a:lnSpc>
                        <a:spcBef>
                          <a:spcPts val="600"/>
                        </a:spcBef>
                        <a:spcAft>
                          <a:spcPct val="0"/>
                        </a:spcAft>
                        <a:buClrTx/>
                        <a:buSzPct val="50000"/>
                        <a:buFont typeface="Wingdings" pitchFamily="2" charset="2"/>
                        <a:buChar char="q"/>
                        <a:tabLst/>
                        <a:defRPr/>
                      </a:pPr>
                      <a:r>
                        <a:rPr kumimoji="0" lang="es-US" sz="1600" b="0" i="0" u="none" strike="noStrike" kern="1200" cap="none" spc="-20" normalizeH="0" baseline="0" noProof="0" dirty="0" smtClean="0">
                          <a:ln>
                            <a:noFill/>
                          </a:ln>
                          <a:solidFill>
                            <a:schemeClr val="tx1"/>
                          </a:solidFill>
                          <a:effectLst/>
                          <a:uLnTx/>
                          <a:uFillTx/>
                          <a:latin typeface="+mn-lt"/>
                        </a:rPr>
                        <a:t>Busque la Calificación General de estrellas para encontrar </a:t>
                      </a:r>
                      <a:r>
                        <a:rPr lang="en-US" sz="1600" b="0" dirty="0" smtClean="0">
                          <a:solidFill>
                            <a:schemeClr val="tx1"/>
                          </a:solidFill>
                        </a:rPr>
                        <a:t>planes elegibles</a:t>
                      </a: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3" name="Rectangle 2"/>
          <p:cNvSpPr/>
          <p:nvPr/>
        </p:nvSpPr>
        <p:spPr>
          <a:xfrm>
            <a:off x="179294" y="5281638"/>
            <a:ext cx="8821272" cy="1059965"/>
          </a:xfrm>
          <a:prstGeom prst="rect">
            <a:avLst/>
          </a:prstGeom>
          <a:solidFill>
            <a:srgbClr val="084A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US" sz="1600" b="1" dirty="0" smtClean="0">
                <a:solidFill>
                  <a:schemeClr val="bg1"/>
                </a:solidFill>
              </a:rPr>
              <a:t>Advertencia: </a:t>
            </a:r>
            <a:r>
              <a:rPr lang="es-US" sz="1600" dirty="0" smtClean="0">
                <a:solidFill>
                  <a:schemeClr val="bg1"/>
                </a:solidFill>
              </a:rPr>
              <a:t>Puede perder su cobertura de recetas médicas si usa este SEP para trasladarse de un plan con cobertura de medicamentos recetados a uno que no tiene. Deberá esperar hasta el siguiente período de inscripción aplicable para obtener cobertura y es posible que deba pagar una multa. </a:t>
            </a:r>
          </a:p>
        </p:txBody>
      </p:sp>
      <p:sp>
        <p:nvSpPr>
          <p:cNvPr id="2" name="Date Placeholder 1"/>
          <p:cNvSpPr>
            <a:spLocks noGrp="1"/>
          </p:cNvSpPr>
          <p:nvPr>
            <p:ph type="dt" sz="half" idx="10"/>
          </p:nvPr>
        </p:nvSpPr>
        <p:spPr/>
        <p:txBody>
          <a:bodyPr/>
          <a:lstStyle/>
          <a:p>
            <a:r>
              <a:rPr lang="en-US" smtClean="0"/>
              <a:t>Julio de 2017</a:t>
            </a:r>
            <a:endParaRPr lang="en-US" dirty="0"/>
          </a:p>
        </p:txBody>
      </p:sp>
      <p:sp>
        <p:nvSpPr>
          <p:cNvPr id="9" name="Footer Placeholder 8"/>
          <p:cNvSpPr>
            <a:spLocks noGrp="1"/>
          </p:cNvSpPr>
          <p:nvPr>
            <p:ph type="ftr" sz="quarter" idx="11"/>
          </p:nvPr>
        </p:nvSpPr>
        <p:spPr/>
        <p:txBody>
          <a:bodyPr/>
          <a:lstStyle/>
          <a:p>
            <a:r>
              <a:rPr lang="es-ES" smtClean="0"/>
              <a:t>Medicare Advantage y otros planes de salud</a:t>
            </a:r>
            <a:endParaRPr lang="en-US" dirty="0"/>
          </a:p>
        </p:txBody>
      </p:sp>
      <p:sp>
        <p:nvSpPr>
          <p:cNvPr id="10" name="Slide Number Placeholder 9"/>
          <p:cNvSpPr>
            <a:spLocks noGrp="1"/>
          </p:cNvSpPr>
          <p:nvPr>
            <p:ph type="sldNum" sz="quarter" idx="12"/>
          </p:nvPr>
        </p:nvSpPr>
        <p:spPr/>
        <p:txBody>
          <a:bodyPr/>
          <a:lstStyle/>
          <a:p>
            <a:fld id="{D60A6685-DBF6-4C41-A0CC-AA9EA7A85A20}" type="slidenum">
              <a:rPr lang="en-US" smtClean="0"/>
              <a:t>13</a:t>
            </a:fld>
            <a:endParaRPr lang="en-US" dirty="0"/>
          </a:p>
        </p:txBody>
      </p:sp>
    </p:spTree>
    <p:extLst>
      <p:ext uri="{BB962C8B-B14F-4D97-AF65-F5344CB8AC3E}">
        <p14:creationId xmlns:p14="http://schemas.microsoft.com/office/powerpoint/2010/main" val="2540527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s-US" dirty="0" smtClean="0"/>
              <a:t>Plan de medicamentos de bajo rendimiento</a:t>
            </a:r>
            <a:endParaRPr lang="es-US" dirty="0"/>
          </a:p>
        </p:txBody>
      </p:sp>
      <p:sp>
        <p:nvSpPr>
          <p:cNvPr id="3" name="Content Placeholder 2"/>
          <p:cNvSpPr>
            <a:spLocks noGrp="1"/>
          </p:cNvSpPr>
          <p:nvPr>
            <p:ph idx="1"/>
          </p:nvPr>
        </p:nvSpPr>
        <p:spPr>
          <a:xfrm>
            <a:off x="381000" y="1130968"/>
            <a:ext cx="8404412" cy="5045995"/>
          </a:xfrm>
        </p:spPr>
        <p:txBody>
          <a:bodyPr>
            <a:normAutofit lnSpcReduction="10000"/>
          </a:bodyPr>
          <a:lstStyle/>
          <a:p>
            <a:pPr marL="341313" indent="-341313">
              <a:spcBef>
                <a:spcPts val="600"/>
              </a:spcBef>
            </a:pPr>
            <a:r>
              <a:rPr lang="es-US" dirty="0" smtClean="0"/>
              <a:t>Estado de calificación de estrellas con bajo rendimiento </a:t>
            </a:r>
          </a:p>
          <a:p>
            <a:pPr marL="627063" lvl="1" indent="-285750">
              <a:spcBef>
                <a:spcPts val="600"/>
              </a:spcBef>
            </a:pPr>
            <a:r>
              <a:rPr lang="es-US" dirty="0" smtClean="0"/>
              <a:t>Puede tener la opción de trasladarse por única vez a otro plan de medicamentos de Medicare con una calificación de 3, 4 o 5 estrellas si la calificación de su plan fuera menor a 3 estrellas en un período de 3 años</a:t>
            </a:r>
          </a:p>
          <a:p>
            <a:pPr marL="627063" lvl="1" indent="-285750">
              <a:spcBef>
                <a:spcPts val="600"/>
              </a:spcBef>
            </a:pPr>
            <a:r>
              <a:rPr lang="es-US" dirty="0" smtClean="0"/>
              <a:t>El ícono de bajo rendimiento (LPI) aparece en </a:t>
            </a:r>
            <a:r>
              <a:rPr dirty="0"/>
              <a:t/>
            </a:r>
            <a:br>
              <a:rPr dirty="0"/>
            </a:br>
            <a:r>
              <a:rPr lang="es-US" dirty="0" smtClean="0"/>
              <a:t>la búsqueda de planes</a:t>
            </a:r>
          </a:p>
          <a:p>
            <a:pPr marL="627063" lvl="1" indent="-285750">
              <a:spcBef>
                <a:spcPts val="600"/>
              </a:spcBef>
            </a:pPr>
            <a:r>
              <a:rPr lang="es-US" dirty="0" smtClean="0"/>
              <a:t>Los planes no pueden tratar de desacreditar su estado de LPI mostrando una calificación separada más alta </a:t>
            </a:r>
          </a:p>
          <a:p>
            <a:endParaRPr lang="es-US" dirty="0"/>
          </a:p>
        </p:txBody>
      </p:sp>
      <p:pic>
        <p:nvPicPr>
          <p:cNvPr id="7" name="Picture 2" descr="Low preforming plan icon."/>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577" r="18611"/>
          <a:stretch/>
        </p:blipFill>
        <p:spPr bwMode="auto">
          <a:xfrm>
            <a:off x="7678434" y="4052964"/>
            <a:ext cx="836916" cy="914400"/>
          </a:xfrm>
          <a:prstGeom prst="rect">
            <a:avLst/>
          </a:prstGeom>
          <a:solidFill>
            <a:srgbClr val="E9EDF4"/>
          </a:solidFill>
          <a:ln>
            <a:noFill/>
          </a:ln>
          <a:effectLst/>
          <a:extLst/>
        </p:spPr>
      </p:pic>
      <p:sp>
        <p:nvSpPr>
          <p:cNvPr id="6" name="Date Placeholder 5"/>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10" name="Slide Number Placeholder 9"/>
          <p:cNvSpPr>
            <a:spLocks noGrp="1"/>
          </p:cNvSpPr>
          <p:nvPr>
            <p:ph type="sldNum" sz="quarter" idx="12"/>
          </p:nvPr>
        </p:nvSpPr>
        <p:spPr/>
        <p:txBody>
          <a:bodyPr/>
          <a:lstStyle/>
          <a:p>
            <a:fld id="{D60A6685-DBF6-4C41-A0CC-AA9EA7A85A20}" type="slidenum">
              <a:rPr lang="en-US" smtClean="0"/>
              <a:t>14</a:t>
            </a:fld>
            <a:endParaRPr lang="en-US" dirty="0"/>
          </a:p>
        </p:txBody>
      </p:sp>
    </p:spTree>
    <p:extLst>
      <p:ext uri="{BB962C8B-B14F-4D97-AF65-F5344CB8AC3E}">
        <p14:creationId xmlns:p14="http://schemas.microsoft.com/office/powerpoint/2010/main" val="3196043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r>
              <a:rPr lang="es-US" dirty="0" smtClean="0"/>
              <a:t>Cuándo puede dejar un plan </a:t>
            </a:r>
            <a:r>
              <a:rPr dirty="0"/>
              <a:t/>
            </a:r>
            <a:br>
              <a:rPr dirty="0"/>
            </a:br>
            <a:r>
              <a:rPr lang="es-US" dirty="0" smtClean="0"/>
              <a:t>Medicare Advantage (MA)</a:t>
            </a:r>
            <a:endParaRPr lang="es-US" dirty="0"/>
          </a:p>
        </p:txBody>
      </p:sp>
      <p:graphicFrame>
        <p:nvGraphicFramePr>
          <p:cNvPr id="9" name="Content Placeholder 6" descr="The contents of this table are provided in the speaker's notes." title="Table describing when you can leave a Medicare Advantage Plan"/>
          <p:cNvGraphicFramePr>
            <a:graphicFrameLocks/>
          </p:cNvGraphicFramePr>
          <p:nvPr>
            <p:extLst>
              <p:ext uri="{D42A27DB-BD31-4B8C-83A1-F6EECF244321}">
                <p14:modId xmlns:p14="http://schemas.microsoft.com/office/powerpoint/2010/main" val="2787416921"/>
              </p:ext>
            </p:extLst>
          </p:nvPr>
        </p:nvGraphicFramePr>
        <p:xfrm>
          <a:off x="179295" y="1219201"/>
          <a:ext cx="8731624" cy="4914900"/>
        </p:xfrm>
        <a:graphic>
          <a:graphicData uri="http://schemas.openxmlformats.org/drawingml/2006/table">
            <a:tbl>
              <a:tblPr firstRow="1" bandRow="1">
                <a:tableStyleId>{5C22544A-7EE6-4342-B048-85BDC9FD1C3A}</a:tableStyleId>
              </a:tblPr>
              <a:tblGrid>
                <a:gridCol w="1988781">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742843">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181774">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s-US" sz="2800" b="1" kern="1200" baseline="0" dirty="0" smtClean="0">
                          <a:solidFill>
                            <a:schemeClr val="dk1"/>
                          </a:solidFill>
                          <a:latin typeface="+mn-lt"/>
                        </a:rPr>
                        <a:t>1 de e</a:t>
                      </a:r>
                      <a:r>
                        <a:rPr lang="es-US" sz="2800" b="1" kern="1200" baseline="0" dirty="0" smtClean="0">
                          <a:solidFill>
                            <a:schemeClr val="tx1"/>
                          </a:solidFill>
                          <a:latin typeface="+mn-lt"/>
                        </a:rPr>
                        <a:t>nero</a:t>
                      </a:r>
                      <a:r>
                        <a:rPr lang="es-US" sz="2800" b="1" kern="1200" baseline="0" dirty="0" smtClean="0">
                          <a:solidFill>
                            <a:schemeClr val="dk1"/>
                          </a:solidFill>
                          <a:latin typeface="+mn-lt"/>
                        </a:rPr>
                        <a:t> – 14 d</a:t>
                      </a:r>
                      <a:r>
                        <a:rPr lang="es-US" sz="2800" b="1" kern="1200" baseline="0" dirty="0" smtClean="0">
                          <a:solidFill>
                            <a:schemeClr val="tx1"/>
                          </a:solidFill>
                          <a:latin typeface="+mn-lt"/>
                        </a:rPr>
                        <a:t>e</a:t>
                      </a:r>
                      <a:r>
                        <a:rPr lang="es-US" sz="2800" b="1" kern="1200" baseline="0" dirty="0" smtClean="0">
                          <a:solidFill>
                            <a:schemeClr val="dk1"/>
                          </a:solidFill>
                          <a:latin typeface="+mn-lt"/>
                        </a:rPr>
                        <a:t> febrero</a:t>
                      </a:r>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dirty="0"/>
                    </a:p>
                  </a:txBody>
                  <a:tcPr marL="68580" marR="68580" marT="34290" marB="34290">
                    <a:solidFill>
                      <a:srgbClr val="E9EDF4"/>
                    </a:solidFill>
                  </a:tcPr>
                </a:tc>
                <a:tc>
                  <a:txBody>
                    <a:bodyPr/>
                    <a:lstStyle/>
                    <a:p>
                      <a:pPr marL="344488" marR="0" lvl="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2400" b="0" kern="1200" baseline="0" dirty="0" smtClean="0">
                          <a:solidFill>
                            <a:schemeClr val="dk1"/>
                          </a:solidFill>
                          <a:latin typeface="+mn-lt"/>
                        </a:rPr>
                        <a:t>Puede dejar </a:t>
                      </a:r>
                      <a:r>
                        <a:rPr lang="es-US" sz="2400" b="0" kern="1200" baseline="0" dirty="0" smtClean="0">
                          <a:solidFill>
                            <a:schemeClr val="tx1"/>
                          </a:solidFill>
                          <a:latin typeface="+mn-lt"/>
                        </a:rPr>
                        <a:t>un</a:t>
                      </a:r>
                      <a:r>
                        <a:rPr lang="es-US" sz="2400" b="0" kern="1200" baseline="0" dirty="0" smtClean="0">
                          <a:solidFill>
                            <a:schemeClr val="dk1"/>
                          </a:solidFill>
                          <a:latin typeface="+mn-lt"/>
                        </a:rPr>
                        <a:t> Plan</a:t>
                      </a:r>
                      <a:r>
                        <a:rPr dirty="0"/>
                        <a:t> </a:t>
                      </a:r>
                      <a:r>
                        <a:rPr lang="es-US" sz="2400" b="0" kern="1200" baseline="0" dirty="0" smtClean="0">
                          <a:solidFill>
                            <a:schemeClr val="dk1"/>
                          </a:solidFill>
                          <a:latin typeface="+mn-lt"/>
                        </a:rPr>
                        <a:t>MA</a:t>
                      </a:r>
                    </a:p>
                    <a:p>
                      <a:pPr marL="344488" indent="-344488">
                        <a:lnSpc>
                          <a:spcPct val="100000"/>
                        </a:lnSpc>
                        <a:spcBef>
                          <a:spcPts val="600"/>
                        </a:spcBef>
                        <a:buFont typeface="Wingdings" pitchFamily="2" charset="2"/>
                        <a:buChar char="§"/>
                      </a:pPr>
                      <a:r>
                        <a:rPr lang="es-US" sz="2400" b="0" kern="1200" baseline="0" dirty="0" smtClean="0">
                          <a:solidFill>
                            <a:schemeClr val="dk1"/>
                          </a:solidFill>
                          <a:latin typeface="+mn-lt"/>
                        </a:rPr>
                        <a:t>Puede trasladarse a Medicare Original</a:t>
                      </a:r>
                    </a:p>
                    <a:p>
                      <a:pPr marL="625475" lvl="0" indent="-288925">
                        <a:lnSpc>
                          <a:spcPct val="100000"/>
                        </a:lnSpc>
                        <a:spcBef>
                          <a:spcPts val="600"/>
                        </a:spcBef>
                        <a:buFont typeface="Arial" pitchFamily="34" charset="0"/>
                        <a:buChar char="•"/>
                      </a:pPr>
                      <a:r>
                        <a:rPr lang="es-US" sz="2400" b="0" kern="1200" baseline="0" dirty="0" smtClean="0">
                          <a:solidFill>
                            <a:schemeClr val="dk1"/>
                          </a:solidFill>
                          <a:latin typeface="+mn-lt"/>
                        </a:rPr>
                        <a:t>La cobertura comienza a partir del primer día del mes posterior al cambio </a:t>
                      </a:r>
                    </a:p>
                    <a:p>
                      <a:pPr marL="625475" lvl="0" indent="-288925" algn="l" defTabSz="914400" rtl="0" eaLnBrk="1" latinLnBrk="0" hangingPunct="1">
                        <a:lnSpc>
                          <a:spcPct val="100000"/>
                        </a:lnSpc>
                        <a:spcBef>
                          <a:spcPts val="600"/>
                        </a:spcBef>
                        <a:buFont typeface="Arial" pitchFamily="34" charset="0"/>
                        <a:buChar char="•"/>
                      </a:pPr>
                      <a:r>
                        <a:rPr lang="es-US" sz="2400" b="0" kern="1200" baseline="0" dirty="0" smtClean="0">
                          <a:solidFill>
                            <a:schemeClr val="dk1"/>
                          </a:solidFill>
                          <a:latin typeface="+mn-lt"/>
                        </a:rPr>
                        <a:t>Para inscribirse en un Plan Parte D</a:t>
                      </a:r>
                    </a:p>
                    <a:p>
                      <a:pPr marL="914400" marR="0" lvl="3" indent="-288925" algn="l" defTabSz="914400" rtl="0" eaLnBrk="0" fontAlgn="base" latinLnBrk="0" hangingPunct="0">
                        <a:lnSpc>
                          <a:spcPct val="100000"/>
                        </a:lnSpc>
                        <a:spcBef>
                          <a:spcPts val="600"/>
                        </a:spcBef>
                        <a:spcAft>
                          <a:spcPct val="0"/>
                        </a:spcAft>
                        <a:buClrTx/>
                        <a:buSzPct val="50000"/>
                        <a:buFont typeface="Wingdings" pitchFamily="2" charset="2"/>
                        <a:buChar char="q"/>
                        <a:tabLst/>
                        <a:defRPr/>
                      </a:pPr>
                      <a:r>
                        <a:rPr kumimoji="0" lang="es-US" sz="2400" b="0" i="0" u="none" strike="noStrike" kern="1200" cap="none" spc="-20" normalizeH="0" baseline="0" dirty="0" smtClean="0">
                          <a:ln>
                            <a:noFill/>
                          </a:ln>
                          <a:solidFill>
                            <a:prstClr val="black"/>
                          </a:solidFill>
                          <a:effectLst/>
                          <a:uLnTx/>
                          <a:uFillTx/>
                          <a:latin typeface="+mn-lt"/>
                        </a:rPr>
                        <a:t>La cobertura de medicamentos comienza el primer día del mes después de que el plan reciba su inscripción</a:t>
                      </a:r>
                    </a:p>
                    <a:p>
                      <a:pPr marL="347472" marR="0" lvl="1"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s-US" sz="2400" b="0" i="0" u="none" strike="noStrike" kern="1200" cap="none" spc="0" normalizeH="0" baseline="0" noProof="0" dirty="0" smtClean="0">
                          <a:ln>
                            <a:noFill/>
                          </a:ln>
                          <a:solidFill>
                            <a:prstClr val="black"/>
                          </a:solidFill>
                          <a:effectLst/>
                          <a:uLnTx/>
                          <a:uFillTx/>
                          <a:latin typeface="+mn-lt"/>
                        </a:rPr>
                        <a:t>No puede unirse a otro plan MA durante este período</a:t>
                      </a:r>
                    </a:p>
                    <a:p>
                      <a:pPr marL="347472" marR="0" lvl="1"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s-US" sz="2400" b="0" i="0" u="none" strike="noStrike" kern="1200" cap="none" spc="0" normalizeH="0" baseline="0" noProof="0" dirty="0" smtClean="0">
                          <a:ln>
                            <a:noFill/>
                          </a:ln>
                          <a:solidFill>
                            <a:prstClr val="black"/>
                          </a:solidFill>
                          <a:effectLst/>
                          <a:uLnTx/>
                          <a:uFillTx/>
                          <a:latin typeface="+mn-lt"/>
                        </a:rPr>
                        <a:t>Es posible que pueda adquirir una póliza de Seguro Suplementario de Medicare (Medigap)</a:t>
                      </a:r>
                      <a:endParaRPr lang="es-US" sz="2400" b="0" dirty="0">
                        <a:solidFill>
                          <a:schemeClr val="tx1"/>
                        </a:solidFill>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60A6685-DBF6-4C41-A0CC-AA9EA7A85A20}" type="slidenum">
              <a:rPr lang="en-US" smtClean="0"/>
              <a:t>15</a:t>
            </a:fld>
            <a:endParaRPr lang="en-US" dirty="0"/>
          </a:p>
        </p:txBody>
      </p:sp>
    </p:spTree>
    <p:extLst>
      <p:ext uri="{BB962C8B-B14F-4D97-AF65-F5344CB8AC3E}">
        <p14:creationId xmlns:p14="http://schemas.microsoft.com/office/powerpoint/2010/main" val="3032519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0" y="-8785"/>
            <a:ext cx="9144000" cy="1011417"/>
          </a:xfrm>
        </p:spPr>
        <p:txBody>
          <a:bodyPr>
            <a:normAutofit fontScale="90000"/>
          </a:bodyPr>
          <a:lstStyle/>
          <a:p>
            <a:r>
              <a:rPr lang="es-US" dirty="0" smtClean="0"/>
              <a:t>Derechos de prueba de Medicare Advantage (MA) y Medigap </a:t>
            </a:r>
          </a:p>
        </p:txBody>
      </p:sp>
      <p:sp>
        <p:nvSpPr>
          <p:cNvPr id="28674" name="Rectangle 3"/>
          <p:cNvSpPr>
            <a:spLocks noGrp="1" noChangeArrowheads="1"/>
          </p:cNvSpPr>
          <p:nvPr>
            <p:ph idx="1"/>
          </p:nvPr>
        </p:nvSpPr>
        <p:spPr/>
        <p:txBody>
          <a:bodyPr>
            <a:normAutofit lnSpcReduction="10000"/>
          </a:bodyPr>
          <a:lstStyle/>
          <a:p>
            <a:pPr marL="341313" indent="-341313">
              <a:spcBef>
                <a:spcPts val="600"/>
              </a:spcBef>
            </a:pPr>
            <a:r>
              <a:rPr lang="es-US" dirty="0" smtClean="0"/>
              <a:t>Derechos especiales de Medigap para personas que se inscriben en </a:t>
            </a:r>
            <a:r>
              <a:rPr lang="es-US" dirty="0" smtClean="0">
                <a:solidFill>
                  <a:schemeClr val="dk1"/>
                </a:solidFill>
              </a:rPr>
              <a:t>u</a:t>
            </a:r>
            <a:r>
              <a:rPr lang="es-US" dirty="0" smtClean="0"/>
              <a:t>n</a:t>
            </a:r>
            <a:r>
              <a:rPr lang="es-US" dirty="0" smtClean="0">
                <a:solidFill>
                  <a:schemeClr val="dk1"/>
                </a:solidFill>
              </a:rPr>
              <a:t> plan </a:t>
            </a:r>
            <a:r>
              <a:rPr lang="es-US" dirty="0" smtClean="0"/>
              <a:t>MA por primera vez </a:t>
            </a:r>
          </a:p>
          <a:p>
            <a:pPr marL="627063" lvl="1" indent="-285750">
              <a:spcBef>
                <a:spcPts val="600"/>
              </a:spcBef>
            </a:pPr>
            <a:r>
              <a:rPr lang="es-US" dirty="0" smtClean="0"/>
              <a:t>Cuando se obtiene la elegibilidad por primera vez a los 65, o</a:t>
            </a:r>
          </a:p>
          <a:p>
            <a:pPr marL="627063" lvl="1" indent="-285750">
              <a:spcBef>
                <a:spcPts val="600"/>
              </a:spcBef>
            </a:pPr>
            <a:r>
              <a:rPr lang="es-US" dirty="0" smtClean="0"/>
              <a:t>Abandona una Póliza Medigap</a:t>
            </a:r>
          </a:p>
          <a:p>
            <a:pPr marL="341313" indent="-341313">
              <a:spcBef>
                <a:spcPts val="600"/>
              </a:spcBef>
            </a:pPr>
            <a:r>
              <a:rPr lang="es-US" dirty="0" smtClean="0"/>
              <a:t>Se puede desafiliar durante los primeros 12 meses</a:t>
            </a:r>
          </a:p>
          <a:p>
            <a:pPr marL="627063" lvl="1" indent="-285750">
              <a:spcBef>
                <a:spcPts val="600"/>
              </a:spcBef>
            </a:pPr>
            <a:r>
              <a:rPr lang="es-US" dirty="0" smtClean="0"/>
              <a:t>Volver a Medicare Original</a:t>
            </a:r>
          </a:p>
          <a:p>
            <a:pPr marL="627063" lvl="1" indent="-285750">
              <a:spcBef>
                <a:spcPts val="600"/>
              </a:spcBef>
            </a:pPr>
            <a:r>
              <a:rPr lang="es-US" dirty="0" smtClean="0"/>
              <a:t>Contar con derechos de emisión garantizada para Medigap</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16</a:t>
            </a:fld>
            <a:endParaRPr lang="en-US" dirty="0"/>
          </a:p>
        </p:txBody>
      </p:sp>
    </p:spTree>
    <p:custDataLst>
      <p:tags r:id="rId1"/>
    </p:custDataLst>
    <p:extLst>
      <p:ext uri="{BB962C8B-B14F-4D97-AF65-F5344CB8AC3E}">
        <p14:creationId xmlns:p14="http://schemas.microsoft.com/office/powerpoint/2010/main" val="183098530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Title 1"/>
          <p:cNvSpPr>
            <a:spLocks noGrp="1"/>
          </p:cNvSpPr>
          <p:nvPr>
            <p:ph type="title"/>
          </p:nvPr>
        </p:nvSpPr>
        <p:spPr>
          <a:xfrm>
            <a:off x="0" y="-8785"/>
            <a:ext cx="9144000" cy="1011417"/>
          </a:xfrm>
        </p:spPr>
        <p:txBody>
          <a:bodyPr/>
          <a:lstStyle/>
          <a:p>
            <a:r>
              <a:rPr lang="es-US" dirty="0" smtClean="0"/>
              <a:t>Tipos de planes Medicare Advantage</a:t>
            </a:r>
            <a:endParaRPr lang="es-US" dirty="0"/>
          </a:p>
        </p:txBody>
      </p:sp>
      <p:sp>
        <p:nvSpPr>
          <p:cNvPr id="10242" name="Content Placeholder 2"/>
          <p:cNvSpPr>
            <a:spLocks noGrp="1"/>
          </p:cNvSpPr>
          <p:nvPr>
            <p:ph idx="1"/>
          </p:nvPr>
        </p:nvSpPr>
        <p:spPr/>
        <p:txBody>
          <a:bodyPr/>
          <a:lstStyle/>
          <a:p>
            <a:pPr marL="341313" indent="-341313">
              <a:spcBef>
                <a:spcPts val="600"/>
              </a:spcBef>
            </a:pPr>
            <a:r>
              <a:rPr lang="es-US" dirty="0" smtClean="0"/>
              <a:t>Organización para el mantenimiento de la salud (HMO)</a:t>
            </a:r>
          </a:p>
          <a:p>
            <a:pPr marL="341313" indent="-341313">
              <a:spcBef>
                <a:spcPts val="600"/>
              </a:spcBef>
            </a:pPr>
            <a:r>
              <a:rPr lang="es-US" dirty="0" smtClean="0"/>
              <a:t>HMO Punto de Servicio </a:t>
            </a:r>
          </a:p>
          <a:p>
            <a:pPr marL="341313" indent="-341313">
              <a:spcBef>
                <a:spcPts val="600"/>
              </a:spcBef>
            </a:pPr>
            <a:r>
              <a:rPr lang="es-US" dirty="0" smtClean="0"/>
              <a:t>Organización de Proveedor Preferido </a:t>
            </a:r>
          </a:p>
          <a:p>
            <a:pPr marL="341313" indent="-341313">
              <a:spcBef>
                <a:spcPts val="600"/>
              </a:spcBef>
            </a:pPr>
            <a:r>
              <a:rPr lang="es-US" dirty="0" smtClean="0"/>
              <a:t>Plan para Necesidades Especiales </a:t>
            </a:r>
          </a:p>
          <a:p>
            <a:pPr marL="341313" indent="-341313">
              <a:spcBef>
                <a:spcPts val="600"/>
              </a:spcBef>
            </a:pPr>
            <a:r>
              <a:rPr lang="es-US" dirty="0" smtClean="0"/>
              <a:t>Servicio privado de pago por servicio </a:t>
            </a:r>
          </a:p>
          <a:p>
            <a:pPr marL="341313" indent="-341313">
              <a:spcBef>
                <a:spcPts val="600"/>
              </a:spcBef>
            </a:pPr>
            <a:r>
              <a:rPr lang="es-US" dirty="0" smtClean="0"/>
              <a:t>Cuenta de Ahorros Médicos de Medicare </a:t>
            </a:r>
          </a:p>
          <a:p>
            <a:pPr marL="341313" indent="-341313"/>
            <a:endParaRPr lang="es-US" dirty="0" smtClean="0"/>
          </a:p>
          <a:p>
            <a:pPr lvl="3"/>
            <a:endParaRPr lang="es-US" dirty="0" smtClean="0"/>
          </a:p>
          <a:p>
            <a:pPr lvl="1"/>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17</a:t>
            </a:fld>
            <a:endParaRPr lang="en-US" dirty="0"/>
          </a:p>
        </p:txBody>
      </p:sp>
    </p:spTree>
    <p:custDataLst>
      <p:tags r:id="rId1"/>
    </p:custDataLst>
    <p:extLst>
      <p:ext uri="{BB962C8B-B14F-4D97-AF65-F5344CB8AC3E}">
        <p14:creationId xmlns:p14="http://schemas.microsoft.com/office/powerpoint/2010/main" val="1039738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8785"/>
            <a:ext cx="9144000" cy="1011417"/>
          </a:xfrm>
        </p:spPr>
        <p:txBody>
          <a:bodyPr>
            <a:normAutofit fontScale="90000"/>
          </a:bodyPr>
          <a:lstStyle/>
          <a:p>
            <a:r>
              <a:rPr lang="es-US" sz="3400" dirty="0" smtClean="0"/>
              <a:t> Plan de la Organización para el Mantenimiento</a:t>
            </a:r>
            <a:r>
              <a:rPr sz="3400" dirty="0"/>
              <a:t/>
            </a:r>
            <a:br>
              <a:rPr sz="3400" dirty="0"/>
            </a:br>
            <a:r>
              <a:rPr lang="es-US" sz="3400" dirty="0" smtClean="0"/>
              <a:t>de la Salud (HMO) de Medicare</a:t>
            </a:r>
          </a:p>
        </p:txBody>
      </p:sp>
      <p:graphicFrame>
        <p:nvGraphicFramePr>
          <p:cNvPr id="9" name="Table 8" descr="The contents of this table are provided and the speaker's notes." title="Table describing features of a Medicare Health Maintenance Organization"/>
          <p:cNvGraphicFramePr>
            <a:graphicFrameLocks noGrp="1"/>
          </p:cNvGraphicFramePr>
          <p:nvPr>
            <p:extLst>
              <p:ext uri="{D42A27DB-BD31-4B8C-83A1-F6EECF244321}">
                <p14:modId xmlns:p14="http://schemas.microsoft.com/office/powerpoint/2010/main" val="379887410"/>
              </p:ext>
            </p:extLst>
          </p:nvPr>
        </p:nvGraphicFramePr>
        <p:xfrm>
          <a:off x="48126" y="1104895"/>
          <a:ext cx="9047747" cy="5225915"/>
        </p:xfrm>
        <a:graphic>
          <a:graphicData uri="http://schemas.openxmlformats.org/drawingml/2006/table">
            <a:tbl>
              <a:tblPr firstRow="1" bandRow="1">
                <a:tableStyleId>{5C22544A-7EE6-4342-B048-85BDC9FD1C3A}</a:tableStyleId>
              </a:tblPr>
              <a:tblGrid>
                <a:gridCol w="265301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394735">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13550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n>
                            <a:noFill/>
                          </a:ln>
                          <a:solidFill>
                            <a:schemeClr val="tx1"/>
                          </a:solidFill>
                        </a:rPr>
                        <a:t>¿Puede obtener servicios médicos de cualquier médico u hospital?</a:t>
                      </a:r>
                      <a:endParaRPr lang="es-US" sz="1800" b="1" dirty="0"/>
                    </a:p>
                  </a:txBody>
                  <a:tcPr marL="68580" marR="68580" marT="34290" marB="34290">
                    <a:solidFill>
                      <a:srgbClr val="E9EDF4"/>
                    </a:solidFill>
                  </a:tcPr>
                </a:tc>
                <a:tc>
                  <a:txBody>
                    <a:bodyPr/>
                    <a:lstStyle/>
                    <a:p>
                      <a:r>
                        <a:rPr lang="es-US" sz="1500" b="0" kern="1200" baseline="0" dirty="0" smtClean="0">
                          <a:ln>
                            <a:noFill/>
                          </a:ln>
                          <a:solidFill>
                            <a:schemeClr val="dk1"/>
                          </a:solidFill>
                          <a:latin typeface="+mn-lt"/>
                        </a:rPr>
                        <a:t>No. En general debe atenderse con médicos, otros proveedores de servicios de salud u hospitales que se encuentran en la red del plan (salvo en caso de atención de emergencia, atención urgente o diálisis fuera del área). En algunos planes, es posible que pueda obtener ciertos servicios fuera de la red, generalmente a un costo más alto. Esto se llama HMO con opción de punto de servicio en ciertas áreas geográficas.</a:t>
                      </a:r>
                      <a:endParaRPr lang="es-US" sz="1500" b="0" dirty="0"/>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¿Están cubiertas sus recetas médicas? </a:t>
                      </a:r>
                      <a:endParaRPr lang="es-US" sz="1800" b="1" dirty="0"/>
                    </a:p>
                  </a:txBody>
                  <a:tcPr marL="68580" marR="68580" marT="34290" marB="34290"/>
                </a:tc>
                <a:tc>
                  <a:txBody>
                    <a:bodyPr/>
                    <a:lstStyle/>
                    <a:p>
                      <a:r>
                        <a:rPr lang="es-US" sz="1500" kern="1200" spc="0" baseline="0" dirty="0" smtClean="0">
                          <a:ln>
                            <a:noFill/>
                          </a:ln>
                          <a:solidFill>
                            <a:schemeClr val="dk1"/>
                          </a:solidFill>
                          <a:latin typeface="+mn-lt"/>
                        </a:rPr>
                        <a:t>En la mayoría de los casos, sí. Pregunte en el plan. Si desea cobertura de medicamentos de Medicare, debe inscribirse en un Plan HMO que ofrezca cobertura de recetas médicas. </a:t>
                      </a:r>
                      <a:endParaRPr lang="es-US" sz="1500" b="0" spc="0" baseline="0" dirty="0">
                        <a:ln>
                          <a:noFill/>
                        </a:ln>
                        <a:solidFill>
                          <a:schemeClr val="tx1"/>
                        </a:solidFill>
                        <a:latin typeface="+mn-lt"/>
                      </a:endParaRPr>
                    </a:p>
                  </a:txBody>
                  <a:tcPr marL="68580" marR="68580" marT="34290" marB="3429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¿Necesita elegir un médico de cabecera? </a:t>
                      </a:r>
                      <a:endParaRPr lang="es-US" sz="1800" b="1" dirty="0"/>
                    </a:p>
                  </a:txBody>
                  <a:tcPr marL="68580" marR="68580" marT="34290" marB="34290">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500" kern="1200" baseline="0" dirty="0" smtClean="0">
                          <a:ln>
                            <a:noFill/>
                          </a:ln>
                          <a:solidFill>
                            <a:schemeClr val="dk1"/>
                          </a:solidFill>
                          <a:latin typeface="+mn-lt"/>
                        </a:rPr>
                        <a:t>En la mayoría de los casos, sí. </a:t>
                      </a:r>
                      <a:endParaRPr lang="es-US" sz="1500" dirty="0">
                        <a:ln>
                          <a:noFill/>
                        </a:ln>
                        <a:solidFill>
                          <a:schemeClr val="tx1"/>
                        </a:solidFill>
                        <a:latin typeface="+mn-lt"/>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7507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¿Necesita un referido para ver a un especialista?</a:t>
                      </a:r>
                      <a:endParaRPr lang="es-US" sz="1800" b="1" dirty="0"/>
                    </a:p>
                  </a:txBody>
                  <a:tcPr marL="68580" marR="68580" marT="34290" marB="34290"/>
                </a:tc>
                <a:tc>
                  <a:txBody>
                    <a:bodyPr/>
                    <a:lstStyle/>
                    <a:p>
                      <a:r>
                        <a:rPr lang="es-US" sz="1500" kern="1200" baseline="0" dirty="0" smtClean="0">
                          <a:ln>
                            <a:noFill/>
                          </a:ln>
                          <a:solidFill>
                            <a:schemeClr val="dk1"/>
                          </a:solidFill>
                          <a:latin typeface="+mn-lt"/>
                        </a:rPr>
                        <a:t>En la mayoría de los casos, sí. Ciertos servicios, como las mamografías anuales, no necesitan referidos. </a:t>
                      </a:r>
                      <a:r>
                        <a:rPr lang="en-US" sz="1500" kern="1200" baseline="0" dirty="0" smtClean="0">
                          <a:ln>
                            <a:noFill/>
                          </a:ln>
                          <a:solidFill>
                            <a:schemeClr val="dk1"/>
                          </a:solidFill>
                          <a:latin typeface="+mn-lt"/>
                        </a:rPr>
                        <a:t>	</a:t>
                      </a:r>
                    </a:p>
                  </a:txBody>
                  <a:tcPr marL="68580" marR="68580" marT="34290" marB="3429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r h="15299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n>
                            <a:noFill/>
                          </a:ln>
                          <a:solidFill>
                            <a:schemeClr val="tx1"/>
                          </a:solidFill>
                        </a:rPr>
                        <a:t>¿Qué más necesita saber sobre el tipo de plan?</a:t>
                      </a:r>
                    </a:p>
                    <a:p>
                      <a:endParaRPr lang="es-US" sz="1800" b="1" dirty="0"/>
                    </a:p>
                  </a:txBody>
                  <a:tcPr marL="68580" marR="68580" marT="34290" marB="34290">
                    <a:solidFill>
                      <a:srgbClr val="E9EDF4"/>
                    </a:solidFill>
                  </a:tcPr>
                </a:tc>
                <a:tc>
                  <a:txBody>
                    <a:bodyPr/>
                    <a:lstStyle/>
                    <a:p>
                      <a:pPr marL="171450" indent="-171450">
                        <a:buFont typeface="Wingdings" pitchFamily="2" charset="2"/>
                        <a:buChar char="§"/>
                      </a:pPr>
                      <a:r>
                        <a:rPr lang="es-US" sz="1500" kern="1200" baseline="0" dirty="0" smtClean="0">
                          <a:ln>
                            <a:noFill/>
                          </a:ln>
                          <a:solidFill>
                            <a:schemeClr val="dk1"/>
                          </a:solidFill>
                          <a:latin typeface="+mn-lt"/>
                        </a:rPr>
                        <a:t>Si su médico u otro proveedor de servicios de salud abandona el plan, su plan le avisará y usted puede elegir otro médico del plan. </a:t>
                      </a:r>
                    </a:p>
                    <a:p>
                      <a:pPr marL="171450" indent="-171450">
                        <a:buFont typeface="Wingdings" pitchFamily="2" charset="2"/>
                        <a:buChar char="§"/>
                      </a:pPr>
                      <a:r>
                        <a:rPr lang="es-US" sz="1500" kern="1200" baseline="0" dirty="0" smtClean="0">
                          <a:ln>
                            <a:noFill/>
                          </a:ln>
                          <a:solidFill>
                            <a:schemeClr val="dk1"/>
                          </a:solidFill>
                          <a:latin typeface="+mn-lt"/>
                        </a:rPr>
                        <a:t>Si recibe atención médica fuera de la red del plan, es posible que deba pagar el costo completo. </a:t>
                      </a:r>
                    </a:p>
                    <a:p>
                      <a:pPr marL="171450" indent="-171450">
                        <a:buFont typeface="Wingdings" pitchFamily="2" charset="2"/>
                        <a:buChar char="§"/>
                      </a:pPr>
                      <a:r>
                        <a:rPr lang="es-US" sz="1500" kern="1200" baseline="0" dirty="0" smtClean="0">
                          <a:ln>
                            <a:noFill/>
                          </a:ln>
                          <a:solidFill>
                            <a:schemeClr val="dk1"/>
                          </a:solidFill>
                          <a:latin typeface="+mn-lt"/>
                        </a:rPr>
                        <a:t>Es importante que respete las normas del plan. Por ejemplo, el plan puede exigir aprobación previa para ciertos servicios.</a:t>
                      </a: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4"/>
                  </a:ext>
                </a:extLst>
              </a:tr>
            </a:tbl>
          </a:graphicData>
        </a:graphic>
      </p:graphicFrame>
      <p:sp>
        <p:nvSpPr>
          <p:cNvPr id="4" name="Date Placeholder 3"/>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60A6685-DBF6-4C41-A0CC-AA9EA7A85A20}" type="slidenum">
              <a:rPr lang="en-US" smtClean="0"/>
              <a:t>18</a:t>
            </a:fld>
            <a:endParaRPr lang="en-US" dirty="0"/>
          </a:p>
        </p:txBody>
      </p:sp>
    </p:spTree>
    <p:extLst>
      <p:ext uri="{BB962C8B-B14F-4D97-AF65-F5344CB8AC3E}">
        <p14:creationId xmlns:p14="http://schemas.microsoft.com/office/powerpoint/2010/main" val="1545981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normAutofit fontScale="90000"/>
          </a:bodyPr>
          <a:lstStyle/>
          <a:p>
            <a:r>
              <a:rPr lang="es-US" dirty="0" smtClean="0"/>
              <a:t>Plan de la Organización de Proveedores </a:t>
            </a:r>
            <a:r>
              <a:rPr dirty="0"/>
              <a:t/>
            </a:r>
            <a:br>
              <a:rPr dirty="0"/>
            </a:br>
            <a:r>
              <a:rPr lang="es-US" dirty="0" smtClean="0"/>
              <a:t>Preferidos (PPO) Medicare</a:t>
            </a:r>
          </a:p>
        </p:txBody>
      </p:sp>
      <p:graphicFrame>
        <p:nvGraphicFramePr>
          <p:cNvPr id="8" name="Table 7" descr="The contents of this table are provided in the speaker's notes." title="Table describing features of a Medicare Preferred Provider Organization plan"/>
          <p:cNvGraphicFramePr>
            <a:graphicFrameLocks noGrp="1"/>
          </p:cNvGraphicFramePr>
          <p:nvPr>
            <p:extLst>
              <p:ext uri="{D42A27DB-BD31-4B8C-83A1-F6EECF244321}">
                <p14:modId xmlns:p14="http://schemas.microsoft.com/office/powerpoint/2010/main" val="1082748073"/>
              </p:ext>
            </p:extLst>
          </p:nvPr>
        </p:nvGraphicFramePr>
        <p:xfrm>
          <a:off x="170329" y="1159705"/>
          <a:ext cx="8803342" cy="5110918"/>
        </p:xfrm>
        <a:graphic>
          <a:graphicData uri="http://schemas.openxmlformats.org/drawingml/2006/table">
            <a:tbl>
              <a:tblPr firstRow="1" bandRow="1">
                <a:tableStyleId>{5C22544A-7EE6-4342-B048-85BDC9FD1C3A}</a:tableStyleId>
              </a:tblPr>
              <a:tblGrid>
                <a:gridCol w="2641003">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162339">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11318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n>
                            <a:noFill/>
                          </a:ln>
                          <a:solidFill>
                            <a:schemeClr val="tx1"/>
                          </a:solidFill>
                        </a:rPr>
                        <a:t>¿Puede obtener servicios médicos de cualquier médico u hospital?</a:t>
                      </a:r>
                      <a:endParaRPr lang="es-US" sz="1800" b="1" dirty="0"/>
                    </a:p>
                  </a:txBody>
                  <a:tcPr marL="68580" marR="68580" marT="34290" marB="34290">
                    <a:solidFill>
                      <a:srgbClr val="E9EDF4"/>
                    </a:solidFill>
                  </a:tcPr>
                </a:tc>
                <a:tc>
                  <a:txBody>
                    <a:bodyPr/>
                    <a:lstStyle/>
                    <a:p>
                      <a:r>
                        <a:rPr lang="es-US" sz="1600" b="0" i="0" u="none" strike="noStrike" kern="1200" baseline="0" dirty="0" smtClean="0">
                          <a:solidFill>
                            <a:schemeClr val="dk1"/>
                          </a:solidFill>
                          <a:latin typeface="+mn-lt"/>
                        </a:rPr>
                        <a:t>En la mayoría de los casos, sí. Los PPO tienen médicos, otros proveedores de servicios de salud y hospitales en la red, pero también puede usar proveedores fuera de la red para servicios cubiertos, en general con un costo más elevado. </a:t>
                      </a:r>
                      <a:endParaRPr lang="es-US" sz="1600" b="0" dirty="0">
                        <a:solidFill>
                          <a:schemeClr val="tx1"/>
                        </a:solidFill>
                        <a:latin typeface="+mn-lt"/>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11318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¿Están cubiertas sus recetas médicas? </a:t>
                      </a:r>
                      <a:endParaRPr lang="es-US" sz="1800" b="1" dirty="0"/>
                    </a:p>
                  </a:txBody>
                  <a:tcPr marL="68580" marR="68580" marT="34290" marB="34290"/>
                </a:tc>
                <a:tc>
                  <a:txBody>
                    <a:bodyPr/>
                    <a:lstStyle/>
                    <a:p>
                      <a:r>
                        <a:rPr lang="es-US" sz="1600" b="0" i="0" u="none" strike="noStrike" kern="1200" baseline="0" dirty="0" smtClean="0">
                          <a:solidFill>
                            <a:schemeClr val="dk1"/>
                          </a:solidFill>
                          <a:latin typeface="+mn-lt"/>
                        </a:rPr>
                        <a:t>En la mayoría de los casos, sí. Si desea cobertura de medicamentos de Medicare, debe inscribirse en un plan PPO que ofrezca cobertura de recetas médicas. </a:t>
                      </a:r>
                      <a:r>
                        <a:rPr lang="en-US" sz="1600" dirty="0" smtClean="0">
                          <a:solidFill>
                            <a:srgbClr val="000000"/>
                          </a:solidFill>
                        </a:rPr>
                        <a:t>Puede comunicarse con cada plan individual para averiguar si ofrecen cobertura de recetas médicas.</a:t>
                      </a:r>
                      <a:endParaRPr lang="es-US" sz="1600" b="0" dirty="0">
                        <a:solidFill>
                          <a:schemeClr val="tx1"/>
                        </a:solidFill>
                        <a:latin typeface="+mn-lt"/>
                      </a:endParaRPr>
                    </a:p>
                  </a:txBody>
                  <a:tcPr marL="68580" marR="68580" marT="34290" marB="34290" anchor="ct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796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¿Necesita elegir un médico de cabecera? </a:t>
                      </a:r>
                      <a:endParaRPr lang="es-US" sz="1800" b="1" dirty="0"/>
                    </a:p>
                  </a:txBody>
                  <a:tcPr marL="68580" marR="68580" marT="34290" marB="34290">
                    <a:solidFill>
                      <a:srgbClr val="E9EDF4"/>
                    </a:solidFill>
                  </a:tcPr>
                </a:tc>
                <a:tc>
                  <a:txBody>
                    <a:bodyPr/>
                    <a:lstStyle/>
                    <a:p>
                      <a:r>
                        <a:rPr lang="es-US" sz="1600" b="0" dirty="0" smtClean="0">
                          <a:solidFill>
                            <a:schemeClr val="tx1"/>
                          </a:solidFill>
                          <a:latin typeface="+mn-lt"/>
                        </a:rPr>
                        <a:t>No.</a:t>
                      </a:r>
                      <a:endParaRPr lang="es-US" sz="1600" b="0" dirty="0">
                        <a:solidFill>
                          <a:schemeClr val="tx1"/>
                        </a:solidFill>
                        <a:latin typeface="+mn-lt"/>
                      </a:endParaRPr>
                    </a:p>
                  </a:txBody>
                  <a:tcPr marL="68580" marR="68580" marT="34290" marB="34290" anchor="ctr">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7965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kern="1200" baseline="0" dirty="0" smtClean="0">
                          <a:ln>
                            <a:noFill/>
                          </a:ln>
                          <a:solidFill>
                            <a:schemeClr val="dk1"/>
                          </a:solidFill>
                          <a:latin typeface="+mn-lt"/>
                        </a:rPr>
                        <a:t>¿Necesita un referido para ver a un especialista?</a:t>
                      </a:r>
                      <a:endParaRPr lang="es-US" sz="1800" b="1" dirty="0"/>
                    </a:p>
                  </a:txBody>
                  <a:tcPr marL="68580" marR="68580" marT="34290" marB="34290"/>
                </a:tc>
                <a:tc>
                  <a:txBody>
                    <a:bodyPr/>
                    <a:lstStyle/>
                    <a:p>
                      <a:r>
                        <a:rPr lang="es-US" sz="1600" b="0" i="0" u="none" strike="noStrike" kern="1200" baseline="0" dirty="0" smtClean="0">
                          <a:solidFill>
                            <a:schemeClr val="dk1"/>
                          </a:solidFill>
                          <a:latin typeface="+mn-lt"/>
                        </a:rPr>
                        <a:t>En la mayoría de los casos, no. </a:t>
                      </a:r>
                      <a:endParaRPr lang="es-US" sz="1600" b="0" dirty="0">
                        <a:solidFill>
                          <a:schemeClr val="tx1"/>
                        </a:solidFill>
                        <a:latin typeface="+mn-lt"/>
                      </a:endParaRPr>
                    </a:p>
                  </a:txBody>
                  <a:tcPr marL="68580" marR="68580" marT="34290" marB="34290" anchor="ct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r h="12541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n>
                            <a:noFill/>
                          </a:ln>
                          <a:solidFill>
                            <a:schemeClr val="tx1"/>
                          </a:solidFill>
                        </a:rPr>
                        <a:t>¿Qué más necesita saber sobre el tipo de plan?</a:t>
                      </a:r>
                    </a:p>
                    <a:p>
                      <a:endParaRPr lang="es-US" sz="1800" b="1" dirty="0"/>
                    </a:p>
                  </a:txBody>
                  <a:tcPr marL="68580" marR="68580" marT="34290" marB="34290">
                    <a:solidFill>
                      <a:srgbClr val="E9EDF4"/>
                    </a:solidFill>
                  </a:tcPr>
                </a:tc>
                <a:tc>
                  <a:txBody>
                    <a:bodyPr/>
                    <a:lstStyle/>
                    <a:p>
                      <a:pPr marL="171450" marR="0" indent="-171450"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600" b="0" i="0" u="none" strike="noStrike" kern="1200" spc="-50" baseline="0" dirty="0" smtClean="0">
                          <a:solidFill>
                            <a:schemeClr val="tx1"/>
                          </a:solidFill>
                          <a:latin typeface="+mn-lt"/>
                        </a:rPr>
                        <a:t>Los planes PPO no son iguales que los de Medicare Original o Medigap. </a:t>
                      </a:r>
                    </a:p>
                    <a:p>
                      <a:pPr marL="171450" marR="0" indent="-171450"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600" b="0" i="0" u="none" strike="noStrike" kern="1200" baseline="0" dirty="0" smtClean="0">
                          <a:solidFill>
                            <a:schemeClr val="tx1"/>
                          </a:solidFill>
                          <a:latin typeface="+mn-lt"/>
                        </a:rPr>
                        <a:t>Los planes PPO de Medicare suelen ofrecer más beneficios (como servicios dentales o de la vista) que Medicare Original, pero tal vez deba realizar pagos adicionales para recibir estos beneficios. </a:t>
                      </a:r>
                      <a:endParaRPr lang="es-US" sz="1600" b="0" kern="1200" baseline="0" dirty="0" smtClean="0">
                        <a:solidFill>
                          <a:schemeClr val="tx1"/>
                        </a:solidFill>
                        <a:latin typeface="+mn-lt"/>
                        <a:ea typeface="+mn-ea"/>
                        <a:cs typeface="+mn-cs"/>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4"/>
                  </a:ext>
                </a:extLst>
              </a:tr>
            </a:tbl>
          </a:graphicData>
        </a:graphic>
      </p:graphicFrame>
      <p:sp>
        <p:nvSpPr>
          <p:cNvPr id="2" name="Date Placeholder 1"/>
          <p:cNvSpPr>
            <a:spLocks noGrp="1"/>
          </p:cNvSpPr>
          <p:nvPr>
            <p:ph type="dt" sz="half" idx="10"/>
          </p:nvPr>
        </p:nvSpPr>
        <p:spPr/>
        <p:txBody>
          <a:bodyPr/>
          <a:lstStyle/>
          <a:p>
            <a:r>
              <a:rPr lang="en-US" smtClean="0"/>
              <a:t>Julio de 2017</a:t>
            </a:r>
            <a:endParaRPr lang="en-US" dirty="0"/>
          </a:p>
        </p:txBody>
      </p:sp>
      <p:sp>
        <p:nvSpPr>
          <p:cNvPr id="7" name="Footer Placeholder 6"/>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19</a:t>
            </a:fld>
            <a:endParaRPr lang="en-US" dirty="0"/>
          </a:p>
        </p:txBody>
      </p:sp>
    </p:spTree>
    <p:extLst>
      <p:ext uri="{BB962C8B-B14F-4D97-AF65-F5344CB8AC3E}">
        <p14:creationId xmlns:p14="http://schemas.microsoft.com/office/powerpoint/2010/main" val="3333802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smtClean="0"/>
              <a:t>Índice</a:t>
            </a:r>
            <a:endParaRPr lang="es-US" dirty="0"/>
          </a:p>
        </p:txBody>
      </p:sp>
      <p:sp>
        <p:nvSpPr>
          <p:cNvPr id="16" name="Content Placeholder 2"/>
          <p:cNvSpPr>
            <a:spLocks noGrp="1"/>
          </p:cNvSpPr>
          <p:nvPr>
            <p:ph sz="half" idx="1"/>
          </p:nvPr>
        </p:nvSpPr>
        <p:spPr>
          <a:xfrm>
            <a:off x="628649" y="1189973"/>
            <a:ext cx="6859545" cy="4986990"/>
          </a:xfrm>
        </p:spPr>
        <p:txBody>
          <a:bodyPr>
            <a:noAutofit/>
          </a:bodyPr>
          <a:lstStyle/>
          <a:p>
            <a:pPr marL="0" lvl="0" indent="0">
              <a:spcBef>
                <a:spcPts val="600"/>
              </a:spcBef>
              <a:buNone/>
            </a:pPr>
            <a:r>
              <a:rPr lang="es-US" sz="1800" b="1" dirty="0">
                <a:solidFill>
                  <a:prstClr val="black"/>
                </a:solidFill>
              </a:rPr>
              <a:t>Lección 1</a:t>
            </a:r>
            <a:r>
              <a:rPr lang="es-US" sz="1800" dirty="0" smtClean="0">
                <a:solidFill>
                  <a:prstClr val="black"/>
                </a:solidFill>
              </a:rPr>
              <a:t>—Panorama general del plan Medicare Advantage (MA)…….….</a:t>
            </a:r>
            <a:endParaRPr lang="es-US" sz="1800" dirty="0">
              <a:solidFill>
                <a:prstClr val="black"/>
              </a:solidFill>
            </a:endParaRPr>
          </a:p>
          <a:p>
            <a:pPr marL="0" lvl="0" indent="0">
              <a:spcBef>
                <a:spcPts val="600"/>
              </a:spcBef>
              <a:buNone/>
            </a:pPr>
            <a:r>
              <a:rPr lang="es-US" sz="1800" b="1" dirty="0">
                <a:solidFill>
                  <a:prstClr val="black"/>
                </a:solidFill>
              </a:rPr>
              <a:t>Lección 2</a:t>
            </a:r>
            <a:r>
              <a:rPr lang="es-US" sz="1800" dirty="0" smtClean="0">
                <a:solidFill>
                  <a:prstClr val="black"/>
                </a:solidFill>
              </a:rPr>
              <a:t>—Otros planes de salud de Medicare………………………………………</a:t>
            </a:r>
            <a:endParaRPr lang="es-US" sz="1800" dirty="0">
              <a:solidFill>
                <a:prstClr val="black"/>
              </a:solidFill>
            </a:endParaRPr>
          </a:p>
          <a:p>
            <a:pPr marL="0" lvl="0" indent="0">
              <a:spcBef>
                <a:spcPts val="600"/>
              </a:spcBef>
              <a:buNone/>
            </a:pPr>
            <a:r>
              <a:rPr lang="es-US" sz="1800" b="1" dirty="0">
                <a:solidFill>
                  <a:prstClr val="black"/>
                </a:solidFill>
              </a:rPr>
              <a:t>Lección 3</a:t>
            </a:r>
            <a:r>
              <a:rPr lang="es-US" sz="1800" dirty="0" smtClean="0">
                <a:solidFill>
                  <a:prstClr val="black"/>
                </a:solidFill>
              </a:rPr>
              <a:t>—Derechos, protecciones y apelaciones.…………………………………</a:t>
            </a:r>
            <a:endParaRPr lang="es-US" sz="1800" dirty="0">
              <a:solidFill>
                <a:prstClr val="black"/>
              </a:solidFill>
            </a:endParaRPr>
          </a:p>
          <a:p>
            <a:pPr marL="0" lvl="0" indent="0">
              <a:spcBef>
                <a:spcPts val="600"/>
              </a:spcBef>
              <a:buNone/>
            </a:pPr>
            <a:r>
              <a:rPr lang="es-US" sz="1800" b="1" dirty="0" smtClean="0">
                <a:solidFill>
                  <a:prstClr val="black"/>
                </a:solidFill>
              </a:rPr>
              <a:t>Lección 4</a:t>
            </a:r>
            <a:r>
              <a:rPr lang="es-US" sz="1800" dirty="0" smtClean="0">
                <a:solidFill>
                  <a:prstClr val="black"/>
                </a:solidFill>
              </a:rPr>
              <a:t>—Pautas de mercadeo de Medicare...........................................</a:t>
            </a:r>
            <a:endParaRPr lang="es-US" sz="1800" b="1" dirty="0" smtClean="0">
              <a:solidFill>
                <a:prstClr val="black"/>
              </a:solidFill>
            </a:endParaRPr>
          </a:p>
          <a:p>
            <a:pPr marL="1023938" lvl="1" indent="0">
              <a:spcBef>
                <a:spcPts val="600"/>
              </a:spcBef>
              <a:buNone/>
            </a:pPr>
            <a:r>
              <a:rPr lang="es-US" sz="1800" dirty="0" smtClean="0">
                <a:solidFill>
                  <a:prstClr val="black"/>
                </a:solidFill>
              </a:rPr>
              <a:t>Mercadeo y divulgación…………………………………………………........</a:t>
            </a:r>
          </a:p>
          <a:p>
            <a:pPr marL="1023938" lvl="1" indent="0">
              <a:spcBef>
                <a:spcPts val="600"/>
              </a:spcBef>
              <a:buNone/>
            </a:pPr>
            <a:r>
              <a:rPr lang="es-US" sz="1800" dirty="0" smtClean="0">
                <a:solidFill>
                  <a:prstClr val="black"/>
                </a:solidFill>
              </a:rPr>
              <a:t>Regalos……………………………………………………………………………......</a:t>
            </a:r>
          </a:p>
          <a:p>
            <a:pPr marL="1023938" lvl="1" indent="0">
              <a:spcBef>
                <a:spcPts val="600"/>
              </a:spcBef>
              <a:buNone/>
            </a:pPr>
            <a:r>
              <a:rPr lang="es-US" sz="1800" dirty="0" smtClean="0">
                <a:solidFill>
                  <a:prstClr val="black"/>
                </a:solidFill>
              </a:rPr>
              <a:t>Actividades educativas promocionales…………………………………</a:t>
            </a:r>
          </a:p>
          <a:p>
            <a:pPr marL="1023938" lvl="1" indent="0">
              <a:spcBef>
                <a:spcPts val="600"/>
              </a:spcBef>
              <a:buNone/>
            </a:pPr>
            <a:r>
              <a:rPr lang="es-US" sz="1800" dirty="0" smtClean="0">
                <a:solidFill>
                  <a:prstClr val="black"/>
                </a:solidFill>
              </a:rPr>
              <a:t>Agentes/aseguradores………………………………………………………….</a:t>
            </a:r>
          </a:p>
          <a:p>
            <a:pPr marL="1023938" lvl="1" indent="0">
              <a:spcBef>
                <a:spcPts val="600"/>
              </a:spcBef>
              <a:buNone/>
            </a:pPr>
            <a:r>
              <a:rPr lang="es-US" sz="1800" dirty="0" smtClean="0">
                <a:solidFill>
                  <a:prstClr val="black"/>
                </a:solidFill>
              </a:rPr>
              <a:t>Recompensas e incentivos…………………………………………………….</a:t>
            </a:r>
          </a:p>
          <a:p>
            <a:pPr marL="0" lvl="0" indent="0">
              <a:spcBef>
                <a:spcPts val="600"/>
              </a:spcBef>
              <a:buNone/>
            </a:pPr>
            <a:r>
              <a:rPr lang="es-US" sz="1800" dirty="0" smtClean="0">
                <a:solidFill>
                  <a:prstClr val="black"/>
                </a:solidFill>
              </a:rPr>
              <a:t>Guía de Recursos de Medicare Advantage y otros planes de salud de Medicare………………………………………………………………………………………………..</a:t>
            </a:r>
            <a:endParaRPr lang="es-US" sz="1800" dirty="0">
              <a:solidFill>
                <a:prstClr val="black"/>
              </a:solidFill>
            </a:endParaRPr>
          </a:p>
          <a:p>
            <a:pPr marL="0" lvl="0" indent="0">
              <a:spcBef>
                <a:spcPts val="600"/>
              </a:spcBef>
              <a:buNone/>
            </a:pPr>
            <a:r>
              <a:rPr lang="es-US" sz="1800" dirty="0" smtClean="0">
                <a:solidFill>
                  <a:prstClr val="black"/>
                </a:solidFill>
              </a:rPr>
              <a:t>Apéndice: Gráfico del proceso de apelaciones y notas al pie………………….</a:t>
            </a:r>
            <a:endParaRPr lang="es-US" sz="1800" dirty="0">
              <a:solidFill>
                <a:prstClr val="black"/>
              </a:solidFill>
            </a:endParaRPr>
          </a:p>
          <a:p>
            <a:pPr marL="0" lvl="0" indent="0">
              <a:spcBef>
                <a:spcPts val="600"/>
              </a:spcBef>
              <a:buNone/>
            </a:pPr>
            <a:r>
              <a:rPr lang="es-US" sz="1800" dirty="0" smtClean="0">
                <a:solidFill>
                  <a:prstClr val="black"/>
                </a:solidFill>
              </a:rPr>
              <a:t>Siglas………………………………………………………………………………………………………</a:t>
            </a:r>
            <a:endParaRPr lang="es-US" sz="1800" dirty="0"/>
          </a:p>
        </p:txBody>
      </p:sp>
      <p:sp>
        <p:nvSpPr>
          <p:cNvPr id="17" name="Content Placeholder 3"/>
          <p:cNvSpPr txBox="1">
            <a:spLocks/>
          </p:cNvSpPr>
          <p:nvPr/>
        </p:nvSpPr>
        <p:spPr>
          <a:xfrm>
            <a:off x="7488195" y="1189973"/>
            <a:ext cx="1027154" cy="4986990"/>
          </a:xfrm>
          <a:prstGeom prst="rect">
            <a:avLst/>
          </a:prstGeom>
        </p:spPr>
        <p:txBody>
          <a:bodyPr>
            <a:noAutofit/>
          </a:bodyPr>
          <a:lstStyle>
            <a:lvl1pPr marL="265510" indent="-265510" algn="l" defTabSz="685800" rtl="0" eaLnBrk="1" latinLnBrk="0" hangingPunct="1">
              <a:lnSpc>
                <a:spcPct val="100000"/>
              </a:lnSpc>
              <a:spcBef>
                <a:spcPts val="450"/>
              </a:spcBef>
              <a:buFont typeface="Wingdings" panose="05000000000000000000" pitchFamily="2" charset="2"/>
              <a:buChar char="§"/>
              <a:defRPr sz="3200" kern="1200">
                <a:solidFill>
                  <a:schemeClr val="tx1"/>
                </a:solidFill>
                <a:latin typeface="+mn-lt"/>
                <a:ea typeface="+mn-ea"/>
                <a:cs typeface="+mn-cs"/>
              </a:defRPr>
            </a:lvl1pPr>
            <a:lvl2pPr marL="514350" indent="-217885" algn="l" defTabSz="685800" rtl="0" eaLnBrk="1" latinLnBrk="0" hangingPunct="1">
              <a:lnSpc>
                <a:spcPct val="100000"/>
              </a:lnSpc>
              <a:spcBef>
                <a:spcPts val="450"/>
              </a:spcBef>
              <a:buFont typeface="Arial" panose="020B0604020202020204" pitchFamily="34" charset="0"/>
              <a:buChar char="•"/>
              <a:defRPr sz="2800" kern="1200">
                <a:solidFill>
                  <a:schemeClr val="tx1"/>
                </a:solidFill>
                <a:latin typeface="+mn-lt"/>
                <a:ea typeface="+mn-ea"/>
                <a:cs typeface="+mn-cs"/>
              </a:defRPr>
            </a:lvl2pPr>
            <a:lvl3pPr marL="779860" indent="-265510" algn="l" defTabSz="685800" rtl="0" eaLnBrk="1" latinLnBrk="0" hangingPunct="1">
              <a:lnSpc>
                <a:spcPct val="100000"/>
              </a:lnSpc>
              <a:spcBef>
                <a:spcPts val="450"/>
              </a:spcBef>
              <a:buSzPct val="50000"/>
              <a:buFont typeface="Wingdings" panose="05000000000000000000" pitchFamily="2" charset="2"/>
              <a:buChar char="q"/>
              <a:defRPr sz="2800" kern="1200">
                <a:solidFill>
                  <a:schemeClr val="tx1"/>
                </a:solidFill>
                <a:latin typeface="+mn-lt"/>
                <a:ea typeface="+mn-ea"/>
                <a:cs typeface="+mn-cs"/>
              </a:defRPr>
            </a:lvl3pPr>
            <a:lvl4pPr marL="1028700" indent="-220266" algn="l" defTabSz="685800" rtl="0" eaLnBrk="1" latinLnBrk="0" hangingPunct="1">
              <a:lnSpc>
                <a:spcPct val="100000"/>
              </a:lnSpc>
              <a:spcBef>
                <a:spcPts val="450"/>
              </a:spcBef>
              <a:buFont typeface="Calibri" panose="020F0502020204030204" pitchFamily="34" charset="0"/>
              <a:buChar char="–"/>
              <a:defRPr sz="2400" kern="1200">
                <a:solidFill>
                  <a:schemeClr val="tx1"/>
                </a:solidFill>
                <a:latin typeface="+mn-lt"/>
                <a:ea typeface="+mn-ea"/>
                <a:cs typeface="+mn-cs"/>
              </a:defRPr>
            </a:lvl4pPr>
            <a:lvl5pPr marL="1028700" indent="163116" algn="l" defTabSz="685800" rtl="0" eaLnBrk="1" latinLnBrk="0" hangingPunct="1">
              <a:lnSpc>
                <a:spcPct val="100000"/>
              </a:lnSpc>
              <a:spcBef>
                <a:spcPts val="450"/>
              </a:spcBef>
              <a:buFont typeface="Arial" panose="020B0604020202020204" pitchFamily="34" charset="0"/>
              <a:buChar char="•"/>
              <a:defRPr sz="2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r">
              <a:spcBef>
                <a:spcPts val="600"/>
              </a:spcBef>
              <a:buFont typeface="Wingdings" panose="05000000000000000000" pitchFamily="2" charset="2"/>
              <a:buNone/>
            </a:pPr>
            <a:r>
              <a:rPr lang="es-US" sz="1800" dirty="0" smtClean="0"/>
              <a:t>4-27</a:t>
            </a:r>
          </a:p>
          <a:p>
            <a:pPr marL="0" indent="0" algn="r">
              <a:spcBef>
                <a:spcPts val="600"/>
              </a:spcBef>
              <a:buFont typeface="Wingdings" panose="05000000000000000000" pitchFamily="2" charset="2"/>
              <a:buNone/>
            </a:pPr>
            <a:r>
              <a:rPr lang="es-US" sz="1800" dirty="0" smtClean="0"/>
              <a:t>28-33</a:t>
            </a:r>
          </a:p>
          <a:p>
            <a:pPr marL="0" indent="0" algn="r">
              <a:spcBef>
                <a:spcPts val="600"/>
              </a:spcBef>
              <a:buFont typeface="Wingdings" panose="05000000000000000000" pitchFamily="2" charset="2"/>
              <a:buNone/>
            </a:pPr>
            <a:r>
              <a:rPr lang="es-US" sz="1800" dirty="0" smtClean="0"/>
              <a:t>34-39</a:t>
            </a:r>
          </a:p>
          <a:p>
            <a:pPr marL="0" indent="0" algn="r">
              <a:spcBef>
                <a:spcPts val="600"/>
              </a:spcBef>
              <a:buFont typeface="Wingdings" panose="05000000000000000000" pitchFamily="2" charset="2"/>
              <a:buNone/>
            </a:pPr>
            <a:r>
              <a:rPr lang="es-US" sz="1800" dirty="0" smtClean="0"/>
              <a:t>40</a:t>
            </a:r>
          </a:p>
          <a:p>
            <a:pPr marL="0" indent="0" algn="r">
              <a:spcBef>
                <a:spcPts val="600"/>
              </a:spcBef>
              <a:buFont typeface="Wingdings" panose="05000000000000000000" pitchFamily="2" charset="2"/>
              <a:buNone/>
            </a:pPr>
            <a:r>
              <a:rPr lang="es-US" sz="1800" dirty="0" smtClean="0"/>
              <a:t>41-43</a:t>
            </a:r>
          </a:p>
          <a:p>
            <a:pPr marL="0" indent="0" algn="r">
              <a:spcBef>
                <a:spcPts val="600"/>
              </a:spcBef>
              <a:buFont typeface="Wingdings" panose="05000000000000000000" pitchFamily="2" charset="2"/>
              <a:buNone/>
            </a:pPr>
            <a:r>
              <a:rPr lang="es-US" sz="1800" dirty="0" smtClean="0"/>
              <a:t>44</a:t>
            </a:r>
          </a:p>
          <a:p>
            <a:pPr marL="0" indent="0" algn="r">
              <a:spcBef>
                <a:spcPts val="600"/>
              </a:spcBef>
              <a:buFont typeface="Wingdings" panose="05000000000000000000" pitchFamily="2" charset="2"/>
              <a:buNone/>
            </a:pPr>
            <a:r>
              <a:rPr lang="es-US" sz="1800" dirty="0" smtClean="0"/>
              <a:t>45-50</a:t>
            </a:r>
          </a:p>
          <a:p>
            <a:pPr marL="0" indent="0" algn="r">
              <a:spcBef>
                <a:spcPts val="600"/>
              </a:spcBef>
              <a:buFont typeface="Wingdings" panose="05000000000000000000" pitchFamily="2" charset="2"/>
              <a:buNone/>
            </a:pPr>
            <a:r>
              <a:rPr lang="es-US" sz="1800" dirty="0" smtClean="0"/>
              <a:t>51-55</a:t>
            </a:r>
          </a:p>
          <a:p>
            <a:pPr marL="0" indent="0" algn="r">
              <a:spcBef>
                <a:spcPts val="600"/>
              </a:spcBef>
              <a:buFont typeface="Wingdings" panose="05000000000000000000" pitchFamily="2" charset="2"/>
              <a:buNone/>
            </a:pPr>
            <a:r>
              <a:rPr lang="es-US" sz="1800" dirty="0" smtClean="0"/>
              <a:t>56</a:t>
            </a:r>
          </a:p>
          <a:p>
            <a:pPr marL="0" indent="0" algn="r">
              <a:spcBef>
                <a:spcPts val="600"/>
              </a:spcBef>
              <a:buFont typeface="Wingdings" panose="05000000000000000000" pitchFamily="2" charset="2"/>
              <a:buNone/>
            </a:pPr>
            <a:r>
              <a:rPr lang="es-US" sz="1800" dirty="0" smtClean="0"/>
              <a:t>59-60</a:t>
            </a:r>
          </a:p>
          <a:p>
            <a:pPr marL="0" indent="0" algn="r">
              <a:spcBef>
                <a:spcPts val="600"/>
              </a:spcBef>
              <a:buFont typeface="Wingdings" panose="05000000000000000000" pitchFamily="2" charset="2"/>
              <a:buNone/>
            </a:pPr>
            <a:endParaRPr lang="es-US" sz="1800" dirty="0" smtClean="0"/>
          </a:p>
          <a:p>
            <a:pPr marL="0" indent="0" algn="r">
              <a:spcBef>
                <a:spcPts val="600"/>
              </a:spcBef>
              <a:buFont typeface="Wingdings" panose="05000000000000000000" pitchFamily="2" charset="2"/>
              <a:buNone/>
            </a:pPr>
            <a:r>
              <a:rPr lang="es-US" sz="1800" dirty="0" smtClean="0"/>
              <a:t>61-62</a:t>
            </a:r>
          </a:p>
          <a:p>
            <a:pPr marL="0" indent="0" algn="r">
              <a:spcBef>
                <a:spcPts val="600"/>
              </a:spcBef>
              <a:buFont typeface="Wingdings" panose="05000000000000000000" pitchFamily="2" charset="2"/>
              <a:buNone/>
            </a:pPr>
            <a:r>
              <a:rPr lang="es-US" sz="1800" dirty="0" smtClean="0"/>
              <a:t>63</a:t>
            </a:r>
            <a:endParaRPr lang="es-US" sz="1800" dirty="0"/>
          </a:p>
        </p:txBody>
      </p:sp>
      <p:sp>
        <p:nvSpPr>
          <p:cNvPr id="3" name="Date Placeholder 2"/>
          <p:cNvSpPr>
            <a:spLocks noGrp="1"/>
          </p:cNvSpPr>
          <p:nvPr>
            <p:ph type="dt" sz="half" idx="13"/>
          </p:nvPr>
        </p:nvSpPr>
        <p:spPr/>
        <p:txBody>
          <a:bodyPr/>
          <a:lstStyle/>
          <a:p>
            <a:r>
              <a:rPr lang="en-US" smtClean="0"/>
              <a:t>Julio de 2017</a:t>
            </a:r>
            <a:endParaRPr lang="en-US" dirty="0"/>
          </a:p>
        </p:txBody>
      </p:sp>
      <p:sp>
        <p:nvSpPr>
          <p:cNvPr id="4" name="Footer Placeholder 3"/>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2</a:t>
            </a:fld>
            <a:endParaRPr lang="en-US" dirty="0"/>
          </a:p>
        </p:txBody>
      </p:sp>
    </p:spTree>
    <p:extLst>
      <p:ext uri="{BB962C8B-B14F-4D97-AF65-F5344CB8AC3E}">
        <p14:creationId xmlns:p14="http://schemas.microsoft.com/office/powerpoint/2010/main" val="2156141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8785"/>
            <a:ext cx="9144000" cy="1011417"/>
          </a:xfrm>
        </p:spPr>
        <p:txBody>
          <a:bodyPr/>
          <a:lstStyle/>
          <a:p>
            <a:r>
              <a:rPr lang="es-US" dirty="0" smtClean="0"/>
              <a:t>Plan para Necesidades Especiales (SNP)</a:t>
            </a:r>
          </a:p>
        </p:txBody>
      </p:sp>
      <p:graphicFrame>
        <p:nvGraphicFramePr>
          <p:cNvPr id="14" name="Table 13" descr="All information in table is repeated in speakers' notes."/>
          <p:cNvGraphicFramePr>
            <a:graphicFrameLocks noGrp="1"/>
          </p:cNvGraphicFramePr>
          <p:nvPr>
            <p:extLst>
              <p:ext uri="{D42A27DB-BD31-4B8C-83A1-F6EECF244321}">
                <p14:modId xmlns:p14="http://schemas.microsoft.com/office/powerpoint/2010/main" val="1435026362"/>
              </p:ext>
            </p:extLst>
          </p:nvPr>
        </p:nvGraphicFramePr>
        <p:xfrm>
          <a:off x="210552" y="1251754"/>
          <a:ext cx="8722895" cy="4915964"/>
        </p:xfrm>
        <a:graphic>
          <a:graphicData uri="http://schemas.openxmlformats.org/drawingml/2006/table">
            <a:tbl>
              <a:tblPr firstRow="1" bandRow="1">
                <a:tableStyleId>{5C22544A-7EE6-4342-B048-85BDC9FD1C3A}</a:tableStyleId>
              </a:tblPr>
              <a:tblGrid>
                <a:gridCol w="290763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5815263">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16835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¿Puede obtener servicios médicos de cualquier médico u hospital?</a:t>
                      </a:r>
                      <a:endParaRPr lang="es-US" sz="2000" b="1" dirty="0"/>
                    </a:p>
                  </a:txBody>
                  <a:tcPr marL="68580" marR="68580" marT="34290" marB="34290">
                    <a:solidFill>
                      <a:srgbClr val="E9EDF4"/>
                    </a:solidFill>
                  </a:tcPr>
                </a:tc>
                <a:tc>
                  <a:txBody>
                    <a:bodyPr/>
                    <a:lstStyle/>
                    <a:p>
                      <a:pPr>
                        <a:spcBef>
                          <a:spcPts val="600"/>
                        </a:spcBef>
                      </a:pPr>
                      <a:r>
                        <a:rPr lang="es-US" sz="2000" b="0" i="0" u="none" strike="noStrike" kern="1200" baseline="0" dirty="0" smtClean="0">
                          <a:solidFill>
                            <a:schemeClr val="dk1"/>
                          </a:solidFill>
                          <a:latin typeface="+mn-lt"/>
                        </a:rPr>
                        <a:t>En general debe atenderse con médicos, otros proveedores de servicios de salud u hospitales que se encuentran en la red del plan (salvo en caso de atención de emergencia, atención urgente o diálisis fuera del área). </a:t>
                      </a:r>
                      <a:endParaRPr lang="es-US" sz="2000" b="0" dirty="0">
                        <a:solidFill>
                          <a:schemeClr val="tx1"/>
                        </a:solidFill>
                        <a:latin typeface="+mn-lt"/>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8940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¿Están cubiertas sus recetas médicas? </a:t>
                      </a:r>
                      <a:endParaRPr lang="es-US" sz="2000" b="1" dirty="0"/>
                    </a:p>
                  </a:txBody>
                  <a:tcPr marL="68580" marR="68580" marT="34290" marB="34290"/>
                </a:tc>
                <a:tc>
                  <a:txBody>
                    <a:bodyPr/>
                    <a:lstStyle/>
                    <a:p>
                      <a:pPr>
                        <a:spcBef>
                          <a:spcPts val="600"/>
                        </a:spcBef>
                      </a:pPr>
                      <a:r>
                        <a:rPr lang="es-US" sz="2000" b="0" i="0" u="none" strike="noStrike" kern="1200" baseline="0" dirty="0" smtClean="0">
                          <a:solidFill>
                            <a:schemeClr val="dk1"/>
                          </a:solidFill>
                          <a:latin typeface="+mn-lt"/>
                        </a:rPr>
                        <a:t>Sí. Todos los SNP deben ofrecer cobertura de recetas médicas para Medicare (Parte D). </a:t>
                      </a:r>
                      <a:endParaRPr lang="es-US" sz="2000" b="0" dirty="0">
                        <a:solidFill>
                          <a:schemeClr val="tx1"/>
                        </a:solidFill>
                        <a:latin typeface="+mn-lt"/>
                      </a:endParaRPr>
                    </a:p>
                  </a:txBody>
                  <a:tcPr marL="68580" marR="68580" marT="34290" marB="3429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9753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¿Necesita elegir un médico de cabecera? </a:t>
                      </a:r>
                      <a:endParaRPr lang="es-US" sz="2000" b="1" dirty="0"/>
                    </a:p>
                  </a:txBody>
                  <a:tcPr marL="68580" marR="68580" marT="34290" marB="34290">
                    <a:solidFill>
                      <a:srgbClr val="E9EDF4"/>
                    </a:solidFill>
                  </a:tcPr>
                </a:tc>
                <a:tc>
                  <a:txBody>
                    <a:bodyPr/>
                    <a:lstStyle/>
                    <a:p>
                      <a:pPr>
                        <a:spcBef>
                          <a:spcPts val="600"/>
                        </a:spcBef>
                      </a:pPr>
                      <a:r>
                        <a:rPr lang="es-US" sz="2000" kern="1200" baseline="0" dirty="0" smtClean="0">
                          <a:solidFill>
                            <a:schemeClr val="dk1"/>
                          </a:solidFill>
                          <a:latin typeface="+mn-lt"/>
                        </a:rPr>
                        <a:t>En general, sí. </a:t>
                      </a:r>
                      <a:endParaRPr lang="es-US" sz="2000" dirty="0">
                        <a:solidFill>
                          <a:schemeClr val="tx1"/>
                        </a:solidFill>
                        <a:latin typeface="+mn-lt"/>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13630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¿Necesita un referido para ver a un especialista?</a:t>
                      </a:r>
                      <a:endParaRPr lang="es-US" sz="2000" b="1" dirty="0"/>
                    </a:p>
                  </a:txBody>
                  <a:tcPr marL="68580" marR="68580" marT="34290" marB="34290"/>
                </a:tc>
                <a:tc>
                  <a:txBody>
                    <a:bodyPr/>
                    <a:lstStyle/>
                    <a:p>
                      <a:pPr>
                        <a:spcBef>
                          <a:spcPts val="600"/>
                        </a:spcBef>
                      </a:pPr>
                      <a:r>
                        <a:rPr lang="es-US" sz="2000" b="0" i="0" u="none" strike="noStrike" kern="1200" baseline="0" dirty="0" smtClean="0">
                          <a:solidFill>
                            <a:schemeClr val="dk1"/>
                          </a:solidFill>
                          <a:latin typeface="+mn-lt"/>
                        </a:rPr>
                        <a:t>En la mayoría de los casos, sí. Ciertos servicios, como las mamografías anuales, no necesitan referidos. </a:t>
                      </a:r>
                      <a:endParaRPr lang="es-US" sz="2000" dirty="0">
                        <a:solidFill>
                          <a:schemeClr val="tx1"/>
                        </a:solidFill>
                        <a:latin typeface="+mn-lt"/>
                      </a:endParaRPr>
                    </a:p>
                  </a:txBody>
                  <a:tcPr marL="68580" marR="68580" marT="34290" marB="3429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bl>
          </a:graphicData>
        </a:graphic>
      </p:graphicFrame>
      <p:sp>
        <p:nvSpPr>
          <p:cNvPr id="4" name="Date Placeholder 3"/>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20</a:t>
            </a:fld>
            <a:endParaRPr lang="en-US" dirty="0"/>
          </a:p>
        </p:txBody>
      </p:sp>
    </p:spTree>
    <p:extLst>
      <p:ext uri="{BB962C8B-B14F-4D97-AF65-F5344CB8AC3E}">
        <p14:creationId xmlns:p14="http://schemas.microsoft.com/office/powerpoint/2010/main" val="3409550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normAutofit fontScale="90000"/>
          </a:bodyPr>
          <a:lstStyle/>
          <a:p>
            <a:pPr lvl="0"/>
            <a:r>
              <a:rPr dirty="0"/>
              <a:t/>
            </a:r>
            <a:br>
              <a:rPr dirty="0"/>
            </a:br>
            <a:r>
              <a:rPr lang="es-US" dirty="0" smtClean="0"/>
              <a:t>Planes para Necesidades Especiales (SNP) (continuación)</a:t>
            </a:r>
            <a:r>
              <a:rPr dirty="0"/>
              <a:t/>
            </a:r>
            <a:br>
              <a:rPr dirty="0"/>
            </a:br>
            <a:endParaRPr lang="es-US" dirty="0"/>
          </a:p>
        </p:txBody>
      </p:sp>
      <p:graphicFrame>
        <p:nvGraphicFramePr>
          <p:cNvPr id="8" name="Content Placeholder 6" descr="Information in this table is included in the speakers' notes."/>
          <p:cNvGraphicFramePr>
            <a:graphicFrameLocks/>
          </p:cNvGraphicFramePr>
          <p:nvPr>
            <p:extLst>
              <p:ext uri="{D42A27DB-BD31-4B8C-83A1-F6EECF244321}">
                <p14:modId xmlns:p14="http://schemas.microsoft.com/office/powerpoint/2010/main" val="3883147027"/>
              </p:ext>
            </p:extLst>
          </p:nvPr>
        </p:nvGraphicFramePr>
        <p:xfrm>
          <a:off x="197224" y="1160078"/>
          <a:ext cx="8785411" cy="5113020"/>
        </p:xfrm>
        <a:graphic>
          <a:graphicData uri="http://schemas.openxmlformats.org/drawingml/2006/table">
            <a:tbl>
              <a:tblPr firstRow="1" bandRow="1">
                <a:tableStyleId>{5C22544A-7EE6-4342-B048-85BDC9FD1C3A}</a:tableStyleId>
              </a:tblPr>
              <a:tblGrid>
                <a:gridCol w="1910298">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875113">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916200">
                <a:tc>
                  <a:txBody>
                    <a:bodyPr/>
                    <a:lstStyle/>
                    <a:p>
                      <a:pPr marL="0" marR="0" lvl="2" indent="0" algn="l" defTabSz="914400" rtl="0" eaLnBrk="1" fontAlgn="auto" latinLnBrk="0" hangingPunct="1">
                        <a:lnSpc>
                          <a:spcPct val="100000"/>
                        </a:lnSpc>
                        <a:spcBef>
                          <a:spcPts val="600"/>
                        </a:spcBef>
                        <a:spcAft>
                          <a:spcPts val="0"/>
                        </a:spcAft>
                        <a:buClrTx/>
                        <a:buSzTx/>
                        <a:buFontTx/>
                        <a:buNone/>
                        <a:tabLst/>
                        <a:defRPr/>
                      </a:pPr>
                      <a:r>
                        <a:rPr lang="es-US" sz="2000" b="1" kern="1200" baseline="0" dirty="0" smtClean="0">
                          <a:solidFill>
                            <a:schemeClr val="dk1"/>
                          </a:solidFill>
                          <a:latin typeface="+mn-lt"/>
                        </a:rPr>
                        <a:t>¿Qué más necesita saber sobre el tipo de plan? </a:t>
                      </a:r>
                      <a:endParaRPr lang="es-US" sz="2000" b="0" dirty="0" smtClean="0">
                        <a:solidFill>
                          <a:schemeClr val="tx1"/>
                        </a:solidFill>
                      </a:endParaRPr>
                    </a:p>
                    <a:p>
                      <a:pPr marL="0" marR="0" lvl="2" indent="0" algn="l" defTabSz="914400" rtl="0" eaLnBrk="1" fontAlgn="auto" latinLnBrk="0" hangingPunct="1">
                        <a:lnSpc>
                          <a:spcPct val="100000"/>
                        </a:lnSpc>
                        <a:spcBef>
                          <a:spcPts val="600"/>
                        </a:spcBef>
                        <a:spcAft>
                          <a:spcPts val="0"/>
                        </a:spcAft>
                        <a:buClrTx/>
                        <a:buSzTx/>
                        <a:buFontTx/>
                        <a:buNone/>
                        <a:tabLst/>
                        <a:defRPr/>
                      </a:pPr>
                      <a:endParaRPr lang="es-US" sz="2000" b="1" dirty="0" smtClean="0"/>
                    </a:p>
                    <a:p>
                      <a:pPr marL="0" marR="0" lvl="2" indent="0" algn="l" defTabSz="914400" rtl="0" eaLnBrk="1" fontAlgn="auto" latinLnBrk="0" hangingPunct="1">
                        <a:lnSpc>
                          <a:spcPct val="100000"/>
                        </a:lnSpc>
                        <a:spcBef>
                          <a:spcPts val="600"/>
                        </a:spcBef>
                        <a:spcAft>
                          <a:spcPts val="0"/>
                        </a:spcAft>
                        <a:buClrTx/>
                        <a:buSzTx/>
                        <a:buFontTx/>
                        <a:buNone/>
                        <a:tabLst/>
                        <a:defRPr/>
                      </a:pPr>
                      <a:endParaRPr lang="es-US" sz="2000" dirty="0" smtClean="0"/>
                    </a:p>
                    <a:p>
                      <a:pPr marL="0" marR="0" lvl="2" indent="0" algn="l" defTabSz="914400" rtl="0" eaLnBrk="1" fontAlgn="auto" latinLnBrk="0" hangingPunct="1">
                        <a:lnSpc>
                          <a:spcPct val="100000"/>
                        </a:lnSpc>
                        <a:spcBef>
                          <a:spcPts val="600"/>
                        </a:spcBef>
                        <a:spcAft>
                          <a:spcPts val="0"/>
                        </a:spcAft>
                        <a:buClrTx/>
                        <a:buSzTx/>
                        <a:buFontTx/>
                        <a:buNone/>
                        <a:tabLst/>
                        <a:defRPr/>
                      </a:pPr>
                      <a:endParaRPr lang="es-US" sz="2000" b="1" dirty="0"/>
                    </a:p>
                  </a:txBody>
                  <a:tcPr marL="68580" marR="68580" marT="34290" marB="34290">
                    <a:solidFill>
                      <a:srgbClr val="E9EDF4"/>
                    </a:solidFill>
                  </a:tcPr>
                </a:tc>
                <a:tc>
                  <a:txBody>
                    <a:bodyPr/>
                    <a:lstStyle/>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kern="1200" baseline="0" dirty="0" smtClean="0">
                          <a:solidFill>
                            <a:schemeClr val="dk1"/>
                          </a:solidFill>
                          <a:latin typeface="+mn-lt"/>
                        </a:rPr>
                        <a:t>Un plan para necesidades especiales debe limitar la afiliación al plan a personas de uno de los siguientes grupos: </a:t>
                      </a: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s-US" sz="1600" b="0" i="0" kern="1200" dirty="0" smtClean="0">
                          <a:solidFill>
                            <a:schemeClr val="tx1"/>
                          </a:solidFill>
                          <a:latin typeface="+mn-lt"/>
                        </a:rPr>
                        <a:t>SNP en instituciones (I-SNP): Quienes viven en ciertas instituciones (como un asilo de ancianos), o quienes necesitan este tipo de atención de enfermería en su domicilio</a:t>
                      </a:r>
                      <a:endParaRPr lang="es-US" sz="1600" b="0" i="0" kern="1200" dirty="0" smtClean="0">
                        <a:solidFill>
                          <a:schemeClr val="tx1"/>
                        </a:solidFill>
                        <a:latin typeface="+mn-lt"/>
                        <a:ea typeface="+mn-ea"/>
                        <a:cs typeface="Arial" charset="0"/>
                      </a:endParaRP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s-US" sz="1600" b="0" i="0" kern="1200" dirty="0" smtClean="0">
                          <a:solidFill>
                            <a:schemeClr val="tx1"/>
                          </a:solidFill>
                          <a:latin typeface="+mn-lt"/>
                        </a:rPr>
                        <a:t>SNP para los beneficiarios de elegibilidad doble (D-SNP): Quienes son elegibles tanto para Medicare como para Medicaid</a:t>
                      </a:r>
                    </a:p>
                    <a:p>
                      <a:pPr marL="685800" marR="0" lvl="1" indent="-344488" algn="l" defTabSz="914400" rtl="0" eaLnBrk="0" fontAlgn="base" latinLnBrk="0" hangingPunct="0">
                        <a:lnSpc>
                          <a:spcPct val="100000"/>
                        </a:lnSpc>
                        <a:spcBef>
                          <a:spcPts val="600"/>
                        </a:spcBef>
                        <a:spcAft>
                          <a:spcPct val="0"/>
                        </a:spcAft>
                        <a:buClrTx/>
                        <a:buSzTx/>
                        <a:buFont typeface="+mj-lt"/>
                        <a:buAutoNum type="arabicPeriod"/>
                        <a:tabLst/>
                        <a:defRPr/>
                      </a:pPr>
                      <a:r>
                        <a:rPr lang="es-US" sz="1600" b="0" i="0" kern="1200" dirty="0" smtClean="0">
                          <a:solidFill>
                            <a:schemeClr val="tx1"/>
                          </a:solidFill>
                          <a:latin typeface="+mn-lt"/>
                        </a:rPr>
                        <a:t>SNP para condiciones crónicas (C-SNP): Quienes tienen </a:t>
                      </a:r>
                      <a:r>
                        <a:rPr lang="es-US" sz="1800" b="0" i="0" kern="1200" dirty="0" smtClean="0">
                          <a:solidFill>
                            <a:schemeClr val="tx1"/>
                          </a:solidFill>
                          <a:latin typeface="+mn-lt"/>
                        </a:rPr>
                        <a:t>condiciones crónicas o incapacidades específicas</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kern="1200" baseline="0" dirty="0" smtClean="0">
                          <a:solidFill>
                            <a:schemeClr val="dk1"/>
                          </a:solidFill>
                          <a:latin typeface="+mn-lt"/>
                          <a:ea typeface="+mn-ea"/>
                          <a:cs typeface="+mn-cs"/>
                        </a:rPr>
                        <a:t>Los planes pueden limitar aún más la afiliación basándose en las reglas para el tipo específico de SNP</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kern="1200" baseline="0" dirty="0" smtClean="0">
                          <a:solidFill>
                            <a:schemeClr val="dk1"/>
                          </a:solidFill>
                          <a:latin typeface="+mn-lt"/>
                          <a:ea typeface="+mn-ea"/>
                          <a:cs typeface="+mn-cs"/>
                        </a:rPr>
                        <a:t>El plan debe coordinar los servicios y proveedores que usted necesita</a:t>
                      </a:r>
                    </a:p>
                    <a:p>
                      <a:pPr marL="347472" marR="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kern="1200" baseline="0" dirty="0" smtClean="0">
                          <a:solidFill>
                            <a:schemeClr val="dk1"/>
                          </a:solidFill>
                          <a:latin typeface="+mn-lt"/>
                          <a:ea typeface="+mn-ea"/>
                          <a:cs typeface="+mn-cs"/>
                        </a:rPr>
                        <a:t>Los planes deben asegurarse de que los proveedores que usted usa aceptan Medicaid si usted tiene Medicare y Medicaid </a:t>
                      </a:r>
                    </a:p>
                    <a:p>
                      <a:pPr marL="347472" marR="0" lvl="0" indent="-347472"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kern="1200" baseline="0" noProof="0" dirty="0" smtClean="0">
                          <a:solidFill>
                            <a:schemeClr val="dk1"/>
                          </a:solidFill>
                          <a:latin typeface="+mn-lt"/>
                          <a:ea typeface="+mn-ea"/>
                          <a:cs typeface="+mn-cs"/>
                        </a:rPr>
                        <a:t>Los planes deben asegurarse de que los proveedores del plan atiendan en el lugar donde usted vive si vive en una institución </a:t>
                      </a:r>
                      <a:endParaRPr lang="es-US" sz="1800" b="0" i="0" kern="1200" baseline="0" dirty="0">
                        <a:solidFill>
                          <a:schemeClr val="dk1"/>
                        </a:solidFill>
                        <a:latin typeface="+mn-lt"/>
                        <a:ea typeface="+mn-ea"/>
                        <a:cs typeface="+mn-cs"/>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r>
              <a:rPr lang="en-US" smtClean="0"/>
              <a:t>Julio de 2017</a:t>
            </a:r>
            <a:endParaRPr lang="en-US" dirty="0"/>
          </a:p>
        </p:txBody>
      </p:sp>
      <p:sp>
        <p:nvSpPr>
          <p:cNvPr id="7" name="Footer Placeholder 6"/>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21</a:t>
            </a:fld>
            <a:endParaRPr lang="en-US" dirty="0"/>
          </a:p>
        </p:txBody>
      </p:sp>
    </p:spTree>
    <p:extLst>
      <p:ext uri="{BB962C8B-B14F-4D97-AF65-F5344CB8AC3E}">
        <p14:creationId xmlns:p14="http://schemas.microsoft.com/office/powerpoint/2010/main" val="1589648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785"/>
            <a:ext cx="9144000" cy="1011417"/>
          </a:xfrm>
        </p:spPr>
        <p:txBody>
          <a:bodyPr>
            <a:normAutofit fontScale="90000"/>
          </a:bodyPr>
          <a:lstStyle/>
          <a:p>
            <a:r>
              <a:rPr dirty="0"/>
              <a:t/>
            </a:r>
            <a:br>
              <a:rPr dirty="0"/>
            </a:br>
            <a:r>
              <a:rPr lang="es-US" dirty="0" smtClean="0"/>
              <a:t>Plan Privado de Pago por Servicio (PFFS) </a:t>
            </a:r>
            <a:r>
              <a:rPr dirty="0"/>
              <a:t/>
            </a:r>
            <a:br>
              <a:rPr dirty="0"/>
            </a:br>
            <a:r>
              <a:rPr lang="es-US" dirty="0" smtClean="0"/>
              <a:t>de Medicare</a:t>
            </a:r>
            <a:r>
              <a:rPr dirty="0"/>
              <a:t/>
            </a:r>
            <a:br>
              <a:rPr dirty="0"/>
            </a:br>
            <a:endParaRPr lang="es-US" dirty="0"/>
          </a:p>
        </p:txBody>
      </p:sp>
      <p:graphicFrame>
        <p:nvGraphicFramePr>
          <p:cNvPr id="7" name="Table 6" descr="All information in table is repeated in speakers' notes."/>
          <p:cNvGraphicFramePr>
            <a:graphicFrameLocks noGrp="1"/>
          </p:cNvGraphicFramePr>
          <p:nvPr>
            <p:extLst>
              <p:ext uri="{D42A27DB-BD31-4B8C-83A1-F6EECF244321}">
                <p14:modId xmlns:p14="http://schemas.microsoft.com/office/powerpoint/2010/main" val="1307973132"/>
              </p:ext>
            </p:extLst>
          </p:nvPr>
        </p:nvGraphicFramePr>
        <p:xfrm>
          <a:off x="179293" y="1125301"/>
          <a:ext cx="8785413" cy="5129058"/>
        </p:xfrm>
        <a:graphic>
          <a:graphicData uri="http://schemas.openxmlformats.org/drawingml/2006/table">
            <a:tbl>
              <a:tblPr firstRow="1" bandRow="1">
                <a:tableStyleId>{5C22544A-7EE6-4342-B048-85BDC9FD1C3A}</a:tableStyleId>
              </a:tblPr>
              <a:tblGrid>
                <a:gridCol w="2928471">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5856942">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25785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chemeClr val="tx1"/>
                          </a:solidFill>
                        </a:rPr>
                        <a:t>¿Puede obtener servicios médicos de cualquier médico u hospital?</a:t>
                      </a:r>
                      <a:endParaRPr lang="es-US" sz="2000" b="1" dirty="0"/>
                    </a:p>
                  </a:txBody>
                  <a:tcPr marL="68580" marR="68580" marT="34290" marB="34290">
                    <a:solidFill>
                      <a:srgbClr val="E9EDF4"/>
                    </a:solidFill>
                  </a:tcPr>
                </a:tc>
                <a:tc>
                  <a:txBody>
                    <a:bodyPr/>
                    <a:lstStyle/>
                    <a:p>
                      <a:pPr marL="0" marR="0" indent="0" algn="l" defTabSz="685800" rtl="0" eaLnBrk="1" fontAlgn="auto" latinLnBrk="0" hangingPunct="1">
                        <a:lnSpc>
                          <a:spcPct val="100000"/>
                        </a:lnSpc>
                        <a:spcBef>
                          <a:spcPts val="600"/>
                        </a:spcBef>
                        <a:spcAft>
                          <a:spcPts val="0"/>
                        </a:spcAft>
                        <a:buClrTx/>
                        <a:buSzTx/>
                        <a:buFontTx/>
                        <a:buNone/>
                        <a:tabLst/>
                        <a:defRPr/>
                      </a:pPr>
                      <a:r>
                        <a:rPr lang="es-US" sz="1800" b="0" i="0" u="none" strike="noStrike" kern="1200" baseline="0" dirty="0" smtClean="0">
                          <a:solidFill>
                            <a:schemeClr val="dk1"/>
                          </a:solidFill>
                          <a:latin typeface="+mn-lt"/>
                        </a:rPr>
                        <a:t>Sí. Puede visitar a cualquier médico aprobado por Medicare, otro proveedor de servicios de salud u hospital que acepte los términos de pago del plan y esté de acuerdo en brindarle tratamiento. No todos los proveedores lo harán. Si se inscribe en el plan PFFS que tiene una red, también puede ver a alguno de los proveedores de la red que hayan acordado atender siempre a los miembros del plan. Puede optar por un médico, hospital u otro proveedor fuera de la red que acepten los términos del plan, pero es posible que pague más. Consulte con el plan para obtener más información.</a:t>
                      </a:r>
                      <a:endParaRPr lang="es-US" sz="1800" b="0" i="0" u="none" strike="noStrike" kern="1200" baseline="0" dirty="0">
                        <a:solidFill>
                          <a:schemeClr val="dk1"/>
                        </a:solidFill>
                        <a:latin typeface="+mn-lt"/>
                        <a:ea typeface="+mn-ea"/>
                        <a:cs typeface="+mn-cs"/>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r h="8175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¿Están cubiertas sus recetas médicas? </a:t>
                      </a:r>
                      <a:endParaRPr lang="es-US" sz="2000" b="1" dirty="0"/>
                    </a:p>
                  </a:txBody>
                  <a:tcPr marL="68580" marR="68580" marT="34290" marB="34290"/>
                </a:tc>
                <a:tc>
                  <a:txBody>
                    <a:bodyPr/>
                    <a:lstStyle/>
                    <a:p>
                      <a:pPr>
                        <a:lnSpc>
                          <a:spcPct val="100000"/>
                        </a:lnSpc>
                        <a:spcBef>
                          <a:spcPts val="600"/>
                        </a:spcBef>
                      </a:pPr>
                      <a:r>
                        <a:rPr lang="es-US" sz="1800" b="0" i="0" u="none" strike="noStrike" kern="1200" baseline="0" dirty="0" smtClean="0">
                          <a:solidFill>
                            <a:schemeClr val="dk1"/>
                          </a:solidFill>
                          <a:latin typeface="+mn-lt"/>
                        </a:rPr>
                        <a:t>Algunas veces. Si su plan PFFS no ofrece cobertura de medicamentos, se puede inscribir en un plan Medicare para Recetas Médicas (parte D) para obtener cobertura. </a:t>
                      </a:r>
                      <a:endParaRPr lang="es-US" sz="1800" b="0" dirty="0">
                        <a:solidFill>
                          <a:schemeClr val="tx1"/>
                        </a:solidFill>
                        <a:latin typeface="+mn-lt"/>
                      </a:endParaRPr>
                    </a:p>
                  </a:txBody>
                  <a:tcPr marL="68580" marR="68580" marT="34290" marB="34290" anchor="ct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1"/>
                  </a:ext>
                </a:extLst>
              </a:tr>
              <a:tr h="6219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¿Necesita elegir un médico de cabecera? </a:t>
                      </a:r>
                      <a:endParaRPr lang="es-US" sz="2000" b="1" dirty="0"/>
                    </a:p>
                  </a:txBody>
                  <a:tcPr marL="68580" marR="68580" marT="34290" marB="34290"/>
                </a:tc>
                <a:tc>
                  <a:txBody>
                    <a:bodyPr/>
                    <a:lstStyle/>
                    <a:p>
                      <a:r>
                        <a:rPr lang="es-US" sz="1800" b="0" dirty="0" smtClean="0">
                          <a:solidFill>
                            <a:schemeClr val="tx1"/>
                          </a:solidFill>
                          <a:latin typeface="+mn-lt"/>
                        </a:rPr>
                        <a:t>No.</a:t>
                      </a:r>
                      <a:endParaRPr lang="es-US" sz="1800" b="0" dirty="0">
                        <a:solidFill>
                          <a:schemeClr val="tx1"/>
                        </a:solidFill>
                        <a:latin typeface="+mn-lt"/>
                      </a:endParaRPr>
                    </a:p>
                  </a:txBody>
                  <a:tcPr marL="68580" marR="68580" marT="34290" marB="34290" anchor="ct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2"/>
                  </a:ext>
                </a:extLst>
              </a:tr>
              <a:tr h="74755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ln>
                            <a:noFill/>
                          </a:ln>
                          <a:solidFill>
                            <a:schemeClr val="dk1"/>
                          </a:solidFill>
                          <a:latin typeface="+mn-lt"/>
                        </a:rPr>
                        <a:t>¿Necesita un referido para ver a un especialista?</a:t>
                      </a:r>
                      <a:endParaRPr lang="es-US" sz="2000" b="1" dirty="0"/>
                    </a:p>
                  </a:txBody>
                  <a:tcPr marL="68580" marR="68580" marT="34290" marB="34290"/>
                </a:tc>
                <a:tc>
                  <a:txBody>
                    <a:bodyPr/>
                    <a:lstStyle/>
                    <a:p>
                      <a:r>
                        <a:rPr lang="es-US" sz="1800" b="0" dirty="0" smtClean="0">
                          <a:solidFill>
                            <a:schemeClr val="tx1"/>
                          </a:solidFill>
                          <a:latin typeface="+mn-lt"/>
                        </a:rPr>
                        <a:t>No.</a:t>
                      </a:r>
                      <a:endParaRPr lang="es-US" sz="1800" b="0" dirty="0">
                        <a:solidFill>
                          <a:schemeClr val="tx1"/>
                        </a:solidFill>
                        <a:latin typeface="+mn-lt"/>
                      </a:endParaRPr>
                    </a:p>
                  </a:txBody>
                  <a:tcPr marL="68580" marR="68580" marT="34290" marB="34290"/>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3"/>
                  </a:ext>
                </a:extLst>
              </a:tr>
            </a:tbl>
          </a:graphicData>
        </a:graphic>
      </p:graphicFrame>
      <p:sp>
        <p:nvSpPr>
          <p:cNvPr id="6" name="Date Placeholder 5"/>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22</a:t>
            </a:fld>
            <a:endParaRPr lang="en-US" dirty="0"/>
          </a:p>
        </p:txBody>
      </p:sp>
    </p:spTree>
    <p:extLst>
      <p:ext uri="{BB962C8B-B14F-4D97-AF65-F5344CB8AC3E}">
        <p14:creationId xmlns:p14="http://schemas.microsoft.com/office/powerpoint/2010/main" val="14264904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8785"/>
            <a:ext cx="9144000" cy="1011417"/>
          </a:xfrm>
        </p:spPr>
        <p:txBody>
          <a:bodyPr>
            <a:normAutofit fontScale="90000"/>
          </a:bodyPr>
          <a:lstStyle/>
          <a:p>
            <a:pPr lvl="0"/>
            <a:r>
              <a:rPr dirty="0"/>
              <a:t/>
            </a:r>
            <a:br>
              <a:rPr dirty="0"/>
            </a:br>
            <a:r>
              <a:rPr lang="es-US" dirty="0" smtClean="0"/>
              <a:t>Plan Privado de Pago por Servicio </a:t>
            </a:r>
            <a:r>
              <a:rPr dirty="0"/>
              <a:t/>
            </a:r>
            <a:br>
              <a:rPr dirty="0"/>
            </a:br>
            <a:r>
              <a:rPr lang="es-US" dirty="0" smtClean="0"/>
              <a:t>(PFFS) de Medicare (continuación)</a:t>
            </a:r>
            <a:r>
              <a:rPr dirty="0"/>
              <a:t/>
            </a:r>
            <a:br>
              <a:rPr dirty="0"/>
            </a:br>
            <a:endParaRPr lang="es-US" dirty="0"/>
          </a:p>
        </p:txBody>
      </p:sp>
      <p:graphicFrame>
        <p:nvGraphicFramePr>
          <p:cNvPr id="8" name="Content Placeholder 6" descr="Information in this table is included in the speakers' notes."/>
          <p:cNvGraphicFramePr>
            <a:graphicFrameLocks/>
          </p:cNvGraphicFramePr>
          <p:nvPr>
            <p:extLst>
              <p:ext uri="{D42A27DB-BD31-4B8C-83A1-F6EECF244321}">
                <p14:modId xmlns:p14="http://schemas.microsoft.com/office/powerpoint/2010/main" val="3342116096"/>
              </p:ext>
            </p:extLst>
          </p:nvPr>
        </p:nvGraphicFramePr>
        <p:xfrm>
          <a:off x="176463" y="1231228"/>
          <a:ext cx="8791074" cy="4928939"/>
        </p:xfrm>
        <a:graphic>
          <a:graphicData uri="http://schemas.openxmlformats.org/drawingml/2006/table">
            <a:tbl>
              <a:tblPr firstRow="1" bandRow="1">
                <a:tableStyleId>{5C22544A-7EE6-4342-B048-85BDC9FD1C3A}</a:tableStyleId>
              </a:tblPr>
              <a:tblGrid>
                <a:gridCol w="1827618">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0"/>
                    </a:ext>
                  </a:extLst>
                </a:gridCol>
                <a:gridCol w="6963456">
                  <a:extLst>
                    <a:ext uri="{9D8B030D-6E8A-4147-A177-3AD203B41FA5}">
                      <a16:col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20001"/>
                    </a:ext>
                  </a:extLst>
                </a:gridCol>
              </a:tblGrid>
              <a:tr h="4928939">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s-US" sz="2000" b="1" kern="1200" baseline="0" dirty="0" smtClean="0">
                          <a:solidFill>
                            <a:schemeClr val="dk1"/>
                          </a:solidFill>
                          <a:latin typeface="+mn-lt"/>
                        </a:rPr>
                        <a:t>¿Qué más necesita saber sobre el tipo de plan? </a:t>
                      </a:r>
                      <a:endParaRPr lang="es-US" sz="2000" b="0" dirty="0" smtClean="0">
                        <a:solidFill>
                          <a:schemeClr val="tx1"/>
                        </a:solidFil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s-US" sz="1800" b="1" dirty="0"/>
                    </a:p>
                  </a:txBody>
                  <a:tcPr marL="68580" marR="68580" marT="34290" marB="34290">
                    <a:solidFill>
                      <a:srgbClr val="E9EDF4"/>
                    </a:solidFill>
                  </a:tcPr>
                </a:tc>
                <a:tc>
                  <a:txBody>
                    <a:bodyPr/>
                    <a:lstStyle/>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Los planes PFFS no son iguales que los de Medicare Original o Medigap</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El plan decide cuánto debe pagar usted por los servicios</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Algunos planes PFFS contratan una red de proveedores que acuerdan atención permanente incluso cuando usted nunca los haya visitado</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Los médicos, hospitales y otros proveedores fuera de la red pueden decidir no brindarle tratamiento incluso si usted ya los ha visitado</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Muestre su tarjeta de identificación de afiliación al plan cada vez que visite a un proveedor de atención médica. Para cada servicio que obtiene, asegúrese de que los médicos, hospitales y otros proveedores acuerden tratarlo con este plan y acepten los términos de pago del plan.</a:t>
                      </a:r>
                    </a:p>
                    <a:p>
                      <a:pPr marL="344488" marR="0" indent="-344488" algn="l" defTabSz="914400" rtl="0" eaLnBrk="1" fontAlgn="auto" latinLnBrk="0" hangingPunct="1">
                        <a:lnSpc>
                          <a:spcPct val="100000"/>
                        </a:lnSpc>
                        <a:spcBef>
                          <a:spcPts val="600"/>
                        </a:spcBef>
                        <a:spcAft>
                          <a:spcPts val="0"/>
                        </a:spcAft>
                        <a:buClrTx/>
                        <a:buSzTx/>
                        <a:buFont typeface="Wingdings" pitchFamily="2" charset="2"/>
                        <a:buChar char="§"/>
                        <a:tabLst/>
                        <a:defRPr/>
                      </a:pPr>
                      <a:r>
                        <a:rPr lang="es-US" sz="1800" b="0" i="0" u="none" strike="noStrike" kern="1200" baseline="0" dirty="0" smtClean="0">
                          <a:solidFill>
                            <a:schemeClr val="dk1"/>
                          </a:solidFill>
                          <a:latin typeface="+mn-lt"/>
                        </a:rPr>
                        <a:t>En una emergencia, los médicos, hospitales y otros proveedores deben brindarle tratamiento</a:t>
                      </a:r>
                      <a:endParaRPr lang="es-US" sz="1800" b="0" dirty="0" smtClean="0">
                        <a:solidFill>
                          <a:schemeClr val="tx1"/>
                        </a:solidFill>
                        <a:latin typeface="+mn-lt"/>
                      </a:endParaRPr>
                    </a:p>
                    <a:p>
                      <a:pPr marL="1587" lvl="1" indent="0" eaLnBrk="1" hangingPunct="1">
                        <a:spcBef>
                          <a:spcPct val="3000"/>
                        </a:spcBef>
                        <a:buFont typeface="Wingdings" pitchFamily="2" charset="2"/>
                        <a:buNone/>
                      </a:pPr>
                      <a:endParaRPr lang="es-US" sz="1900" b="0" dirty="0">
                        <a:solidFill>
                          <a:schemeClr val="tx1"/>
                        </a:solidFill>
                      </a:endParaRPr>
                    </a:p>
                  </a:txBody>
                  <a:tcPr marL="68580" marR="68580" marT="34290" marB="34290">
                    <a:solidFill>
                      <a:srgbClr val="E9EDF4"/>
                    </a:solidFill>
                  </a:tcPr>
                </a:tc>
                <a:extLst>
                  <a:ext uri="{0D108BD9-81ED-4DB2-BD59-A6C34878D82A}">
                    <a16:rowId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xmlns:mc="http://schemas.openxmlformats.org/markup-compatibility/2006" xmlns:a16="http://schemas.microsoft.com/office/drawing/2014/main" val="10000"/>
                  </a:ext>
                </a:extLst>
              </a:tr>
            </a:tbl>
          </a:graphicData>
        </a:graphic>
      </p:graphicFrame>
      <p:sp>
        <p:nvSpPr>
          <p:cNvPr id="2" name="Date Placeholder 1"/>
          <p:cNvSpPr>
            <a:spLocks noGrp="1"/>
          </p:cNvSpPr>
          <p:nvPr>
            <p:ph type="dt" sz="half" idx="10"/>
          </p:nvPr>
        </p:nvSpPr>
        <p:spPr/>
        <p:txBody>
          <a:bodyPr/>
          <a:lstStyle/>
          <a:p>
            <a:r>
              <a:rPr lang="en-US" smtClean="0"/>
              <a:t>Julio de 2017</a:t>
            </a:r>
            <a:endParaRPr lang="en-US" dirty="0"/>
          </a:p>
        </p:txBody>
      </p:sp>
      <p:sp>
        <p:nvSpPr>
          <p:cNvPr id="7" name="Footer Placeholder 6"/>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23</a:t>
            </a:fld>
            <a:endParaRPr lang="en-US" dirty="0"/>
          </a:p>
        </p:txBody>
      </p:sp>
    </p:spTree>
    <p:extLst>
      <p:ext uri="{BB962C8B-B14F-4D97-AF65-F5344CB8AC3E}">
        <p14:creationId xmlns:p14="http://schemas.microsoft.com/office/powerpoint/2010/main" val="2022559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a:xfrm>
            <a:off x="0" y="-8785"/>
            <a:ext cx="9144000" cy="1011417"/>
          </a:xfrm>
        </p:spPr>
        <p:txBody>
          <a:bodyPr/>
          <a:lstStyle/>
          <a:p>
            <a:r>
              <a:rPr lang="es-US" dirty="0" smtClean="0"/>
              <a:t>Cuentas de Ahorros Médicos y Medicare</a:t>
            </a:r>
            <a:endParaRPr lang="es-US" dirty="0"/>
          </a:p>
        </p:txBody>
      </p:sp>
      <p:sp>
        <p:nvSpPr>
          <p:cNvPr id="3" name="Content Placeholder 2"/>
          <p:cNvSpPr>
            <a:spLocks noGrp="1"/>
          </p:cNvSpPr>
          <p:nvPr>
            <p:ph idx="1"/>
          </p:nvPr>
        </p:nvSpPr>
        <p:spPr>
          <a:xfrm>
            <a:off x="628649" y="1130968"/>
            <a:ext cx="8126051" cy="5045995"/>
          </a:xfrm>
        </p:spPr>
        <p:txBody>
          <a:bodyPr/>
          <a:lstStyle/>
          <a:p>
            <a:pPr marL="342900" lvl="1" indent="-342900">
              <a:spcBef>
                <a:spcPts val="600"/>
              </a:spcBef>
              <a:buFont typeface="Wingdings" panose="05000000000000000000" pitchFamily="2" charset="2"/>
              <a:buChar char="§"/>
            </a:pPr>
            <a:r>
              <a:rPr lang="es-US" sz="3200" dirty="0" smtClean="0"/>
              <a:t>Combinan un plan de altos deducibles con una cuenta bancaria</a:t>
            </a:r>
          </a:p>
          <a:p>
            <a:pPr marL="342900" lvl="1" indent="-342900">
              <a:spcBef>
                <a:spcPts val="600"/>
              </a:spcBef>
              <a:buFont typeface="Wingdings" panose="05000000000000000000" pitchFamily="2" charset="2"/>
              <a:buChar char="§"/>
            </a:pPr>
            <a:r>
              <a:rPr lang="es-US" sz="3200" dirty="0"/>
              <a:t>Medicare deposita el dinero en su cuenta</a:t>
            </a:r>
          </a:p>
          <a:p>
            <a:pPr lvl="3" indent="-342900">
              <a:spcBef>
                <a:spcPts val="600"/>
              </a:spcBef>
              <a:buFont typeface="Arial" panose="020B0604020202020204" pitchFamily="34" charset="0"/>
              <a:buChar char="•"/>
            </a:pPr>
            <a:r>
              <a:rPr lang="es-US" sz="2800" dirty="0"/>
              <a:t>Use el dinero para pagar los servicios</a:t>
            </a:r>
          </a:p>
          <a:p>
            <a:pPr lvl="3" indent="-342900">
              <a:spcBef>
                <a:spcPts val="600"/>
              </a:spcBef>
              <a:buFont typeface="Arial" panose="020B0604020202020204" pitchFamily="34" charset="0"/>
              <a:buChar char="•"/>
            </a:pPr>
            <a:r>
              <a:rPr lang="es-US" sz="2800" dirty="0" smtClean="0"/>
              <a:t>Sin costos compartidos después de pagar el deducible</a:t>
            </a:r>
            <a:endParaRPr lang="es-US" sz="2800" dirty="0"/>
          </a:p>
          <a:p>
            <a:pPr lvl="1"/>
            <a:endParaRPr lang="es-US" dirty="0" smtClean="0"/>
          </a:p>
        </p:txBody>
      </p:sp>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60A6685-DBF6-4C41-A0CC-AA9EA7A85A20}" type="slidenum">
              <a:rPr lang="en-US" smtClean="0"/>
              <a:t>24</a:t>
            </a:fld>
            <a:endParaRPr lang="en-US" dirty="0"/>
          </a:p>
        </p:txBody>
      </p:sp>
    </p:spTree>
    <p:custDataLst>
      <p:tags r:id="rId1"/>
    </p:custDataLst>
    <p:extLst>
      <p:ext uri="{BB962C8B-B14F-4D97-AF65-F5344CB8AC3E}">
        <p14:creationId xmlns:p14="http://schemas.microsoft.com/office/powerpoint/2010/main" val="9715449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r>
              <a:rPr lang="es-US" dirty="0" smtClean="0"/>
              <a:t>Plan Medicare Advantage (MA) </a:t>
            </a:r>
            <a:r>
              <a:rPr dirty="0"/>
              <a:t/>
            </a:r>
            <a:br>
              <a:rPr dirty="0"/>
            </a:br>
            <a:r>
              <a:rPr lang="es-US" dirty="0" smtClean="0"/>
              <a:t>Cambios en la red</a:t>
            </a:r>
          </a:p>
        </p:txBody>
      </p:sp>
      <p:sp>
        <p:nvSpPr>
          <p:cNvPr id="3" name="Content Placeholder 2"/>
          <p:cNvSpPr>
            <a:spLocks noGrp="1"/>
          </p:cNvSpPr>
          <p:nvPr>
            <p:ph idx="1"/>
          </p:nvPr>
        </p:nvSpPr>
        <p:spPr>
          <a:xfrm>
            <a:off x="628650" y="1171575"/>
            <a:ext cx="7886700" cy="5005388"/>
          </a:xfrm>
        </p:spPr>
        <p:txBody>
          <a:bodyPr>
            <a:normAutofit fontScale="85000" lnSpcReduction="20000"/>
          </a:bodyPr>
          <a:lstStyle/>
          <a:p>
            <a:pPr marL="336550" indent="-336550">
              <a:spcBef>
                <a:spcPts val="600"/>
              </a:spcBef>
            </a:pPr>
            <a:r>
              <a:rPr lang="es-US" dirty="0" smtClean="0"/>
              <a:t>Muchos tipos de planes MA tienen redes de proveedores</a:t>
            </a:r>
          </a:p>
          <a:p>
            <a:pPr marL="336550" indent="-336550">
              <a:spcBef>
                <a:spcPts val="600"/>
              </a:spcBef>
            </a:pPr>
            <a:r>
              <a:rPr lang="es-US" dirty="0" smtClean="0"/>
              <a:t>Los planes pueden cambiar de red en cualquier momento</a:t>
            </a:r>
          </a:p>
          <a:p>
            <a:pPr marL="577850" lvl="1" indent="-234950">
              <a:spcBef>
                <a:spcPts val="600"/>
              </a:spcBef>
            </a:pPr>
            <a:r>
              <a:rPr lang="es-US" dirty="0" smtClean="0"/>
              <a:t>Deben protegerlo de interrupciones en su atención médica </a:t>
            </a:r>
          </a:p>
          <a:p>
            <a:pPr marL="577850" lvl="1" indent="-234950">
              <a:spcBef>
                <a:spcPts val="600"/>
              </a:spcBef>
            </a:pPr>
            <a:r>
              <a:rPr lang="es-US" dirty="0" smtClean="0"/>
              <a:t>Deben mantener el acceso adecuado a los servicios </a:t>
            </a:r>
          </a:p>
          <a:p>
            <a:pPr marL="577850" lvl="1" indent="-234950">
              <a:spcBef>
                <a:spcPts val="600"/>
              </a:spcBef>
            </a:pPr>
            <a:r>
              <a:rPr lang="es-US" dirty="0" smtClean="0"/>
              <a:t>Deben notificar a los beneficiarios que consultan a los proveedores afectados al cambio</a:t>
            </a:r>
          </a:p>
          <a:p>
            <a:pPr marL="850900" lvl="2" indent="-273050">
              <a:spcBef>
                <a:spcPts val="600"/>
              </a:spcBef>
            </a:pPr>
            <a:r>
              <a:rPr lang="es-US" dirty="0" smtClean="0"/>
              <a:t>Con un mínimo de 30 días antes de la finalización del contrato del proveedor </a:t>
            </a:r>
          </a:p>
          <a:p>
            <a:pPr marL="336550" indent="-336550">
              <a:spcBef>
                <a:spcPts val="600"/>
              </a:spcBef>
            </a:pPr>
            <a:r>
              <a:rPr lang="es-US" dirty="0" smtClean="0"/>
              <a:t>Los cambios en la red no justifican un Período Especial de Inscripción en la mayoría de los casos </a:t>
            </a:r>
          </a:p>
          <a:p>
            <a:pPr marL="571500" lvl="1" indent="-228600">
              <a:spcBef>
                <a:spcPts val="600"/>
              </a:spcBef>
            </a:pPr>
            <a:r>
              <a:rPr lang="es-US" dirty="0" smtClean="0"/>
              <a:t>CMS determina la elegibilidad según el caso</a:t>
            </a:r>
            <a:endParaRPr lang="es-US" dirty="0"/>
          </a:p>
        </p:txBody>
      </p:sp>
      <p:sp>
        <p:nvSpPr>
          <p:cNvPr id="6" name="Date Placeholder 5"/>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25</a:t>
            </a:fld>
            <a:endParaRPr lang="en-US" dirty="0"/>
          </a:p>
        </p:txBody>
      </p:sp>
    </p:spTree>
    <p:extLst>
      <p:ext uri="{BB962C8B-B14F-4D97-AF65-F5344CB8AC3E}">
        <p14:creationId xmlns:p14="http://schemas.microsoft.com/office/powerpoint/2010/main" val="4989096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a:latin typeface="+mn-lt"/>
              </a:rPr>
              <a:t>Revisión de conocimientos—Pregunta 1</a:t>
            </a:r>
          </a:p>
        </p:txBody>
      </p:sp>
      <p:sp>
        <p:nvSpPr>
          <p:cNvPr id="14" name="Content Placeholder 13"/>
          <p:cNvSpPr>
            <a:spLocks noGrp="1"/>
          </p:cNvSpPr>
          <p:nvPr>
            <p:ph sz="half" idx="1"/>
          </p:nvPr>
        </p:nvSpPr>
        <p:spPr>
          <a:xfrm>
            <a:off x="628650" y="1214104"/>
            <a:ext cx="3957864" cy="4962859"/>
          </a:xfrm>
        </p:spPr>
        <p:txBody>
          <a:bodyPr/>
          <a:lstStyle/>
          <a:p>
            <a:pPr marL="0" indent="0">
              <a:buNone/>
            </a:pPr>
            <a:r>
              <a:rPr lang="es-US" dirty="0" smtClean="0"/>
              <a:t>Los planes Medicare Advantage (MA) algunas veces se llaman</a:t>
            </a:r>
          </a:p>
          <a:p>
            <a:pPr marL="0" indent="0">
              <a:buNone/>
            </a:pPr>
            <a:endParaRPr lang="es-US" dirty="0"/>
          </a:p>
          <a:p>
            <a:pPr marL="463550" lvl="1" indent="-463550">
              <a:spcBef>
                <a:spcPts val="1200"/>
              </a:spcBef>
              <a:buFont typeface="+mj-lt"/>
              <a:buAutoNum type="alphaLcPeriod"/>
            </a:pPr>
            <a:r>
              <a:rPr lang="es-US" sz="3200" dirty="0"/>
              <a:t>Parte A</a:t>
            </a:r>
          </a:p>
          <a:p>
            <a:pPr marL="463550" lvl="1" indent="-463550">
              <a:buFont typeface="+mj-lt"/>
              <a:buAutoNum type="alphaLcPeriod"/>
            </a:pPr>
            <a:r>
              <a:rPr lang="es-US" sz="3200" dirty="0"/>
              <a:t>Parte B</a:t>
            </a:r>
          </a:p>
          <a:p>
            <a:pPr marL="463550" lvl="1" indent="-463550">
              <a:buFont typeface="+mj-lt"/>
              <a:buAutoNum type="alphaLcPeriod"/>
            </a:pPr>
            <a:r>
              <a:rPr lang="es-US" sz="3200" dirty="0"/>
              <a:t>Parte C</a:t>
            </a:r>
          </a:p>
          <a:p>
            <a:pPr marL="463550" lvl="1" indent="-463550">
              <a:buFont typeface="+mj-lt"/>
              <a:buAutoNum type="alphaLcPeriod"/>
            </a:pPr>
            <a:r>
              <a:rPr lang="es-US" sz="3200" dirty="0"/>
              <a:t>Parte D</a:t>
            </a:r>
          </a:p>
        </p:txBody>
      </p:sp>
      <p:sp>
        <p:nvSpPr>
          <p:cNvPr id="5" name="TextBox 4" descr="Correct Answer Indicator; Part C" title="Red Square"/>
          <p:cNvSpPr txBox="1"/>
          <p:nvPr/>
        </p:nvSpPr>
        <p:spPr>
          <a:xfrm>
            <a:off x="542924" y="5047579"/>
            <a:ext cx="2228851" cy="526383"/>
          </a:xfrm>
          <a:prstGeom prst="rect">
            <a:avLst/>
          </a:prstGeom>
          <a:noFill/>
          <a:ln w="31750">
            <a:solidFill>
              <a:srgbClr val="FF0000"/>
            </a:solidFill>
          </a:ln>
        </p:spPr>
        <p:txBody>
          <a:bodyPr wrap="square" rtlCol="0">
            <a:spAutoFit/>
          </a:bodyPr>
          <a:lstStyle/>
          <a:p>
            <a:endParaRPr lang="en-US" dirty="0"/>
          </a:p>
        </p:txBody>
      </p:sp>
      <p:sp>
        <p:nvSpPr>
          <p:cNvPr id="6" name="Date Placeholder 5"/>
          <p:cNvSpPr>
            <a:spLocks noGrp="1"/>
          </p:cNvSpPr>
          <p:nvPr>
            <p:ph type="dt" sz="half" idx="13"/>
          </p:nvPr>
        </p:nvSpPr>
        <p:spPr/>
        <p:txBody>
          <a:bodyPr/>
          <a:lstStyle/>
          <a:p>
            <a:r>
              <a:rPr lang="en-US" smtClean="0"/>
              <a:t>Julio de 2017</a:t>
            </a:r>
            <a:endParaRPr lang="en-US" dirty="0"/>
          </a:p>
        </p:txBody>
      </p:sp>
      <p:sp>
        <p:nvSpPr>
          <p:cNvPr id="7" name="Footer Placeholder 6"/>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26</a:t>
            </a:fld>
            <a:endParaRPr lang="en-US" dirty="0"/>
          </a:p>
        </p:txBody>
      </p:sp>
    </p:spTree>
    <p:extLst>
      <p:ext uri="{BB962C8B-B14F-4D97-AF65-F5344CB8AC3E}">
        <p14:creationId xmlns:p14="http://schemas.microsoft.com/office/powerpoint/2010/main" val="405228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a:latin typeface="+mn-lt"/>
              </a:rPr>
              <a:t>Revisión de conocimientos—Pregunta 2</a:t>
            </a:r>
          </a:p>
        </p:txBody>
      </p:sp>
      <p:sp>
        <p:nvSpPr>
          <p:cNvPr id="14" name="Content Placeholder 13"/>
          <p:cNvSpPr>
            <a:spLocks noGrp="1"/>
          </p:cNvSpPr>
          <p:nvPr>
            <p:ph sz="half" idx="1"/>
          </p:nvPr>
        </p:nvSpPr>
        <p:spPr>
          <a:xfrm>
            <a:off x="628650" y="1214104"/>
            <a:ext cx="3957864" cy="4962859"/>
          </a:xfrm>
        </p:spPr>
        <p:txBody>
          <a:bodyPr>
            <a:normAutofit lnSpcReduction="10000"/>
          </a:bodyPr>
          <a:lstStyle/>
          <a:p>
            <a:pPr marL="0" lvl="0" indent="0">
              <a:buNone/>
            </a:pPr>
            <a:r>
              <a:rPr lang="es-US" dirty="0">
                <a:solidFill>
                  <a:prstClr val="black"/>
                </a:solidFill>
              </a:rPr>
              <a:t>La mayoría de las personas inscritas en un plan Medicare Advantage (MA) seguirán pagando una prima mensual </a:t>
            </a:r>
          </a:p>
          <a:p>
            <a:pPr marL="0" lvl="0" indent="0">
              <a:buNone/>
            </a:pPr>
            <a:r>
              <a:rPr lang="es-US" dirty="0">
                <a:solidFill>
                  <a:prstClr val="black"/>
                </a:solidFill>
              </a:rPr>
              <a:t>de Medicare Parte B. </a:t>
            </a:r>
            <a:endParaRPr lang="es-US" dirty="0" smtClean="0">
              <a:solidFill>
                <a:prstClr val="black"/>
              </a:solidFill>
            </a:endParaRPr>
          </a:p>
          <a:p>
            <a:pPr marL="0" lvl="0" indent="0">
              <a:buNone/>
            </a:pPr>
            <a:endParaRPr lang="es-US" dirty="0">
              <a:solidFill>
                <a:prstClr val="black"/>
              </a:solidFill>
            </a:endParaRPr>
          </a:p>
          <a:p>
            <a:pPr marL="341313" lvl="0" indent="-341313">
              <a:spcBef>
                <a:spcPts val="1200"/>
              </a:spcBef>
              <a:buFont typeface="+mj-lt"/>
              <a:buAutoNum type="alphaLcPeriod"/>
            </a:pPr>
            <a:r>
              <a:rPr lang="es-US" dirty="0">
                <a:solidFill>
                  <a:prstClr val="black"/>
                </a:solidFill>
              </a:rPr>
              <a:t> Verdadero</a:t>
            </a:r>
          </a:p>
          <a:p>
            <a:pPr marL="341313" lvl="0" indent="-341313">
              <a:buFont typeface="+mj-lt"/>
              <a:buAutoNum type="alphaLcPeriod"/>
            </a:pPr>
            <a:r>
              <a:rPr lang="es-US" dirty="0">
                <a:solidFill>
                  <a:prstClr val="black"/>
                </a:solidFill>
              </a:rPr>
              <a:t> Falso</a:t>
            </a:r>
          </a:p>
          <a:p>
            <a:pPr marL="0" indent="0">
              <a:buNone/>
            </a:pPr>
            <a:endParaRPr lang="es-US" dirty="0"/>
          </a:p>
        </p:txBody>
      </p:sp>
      <p:sp>
        <p:nvSpPr>
          <p:cNvPr id="11" name="TextBox 10" descr="Correct Answer Indicator; True" title="Red Square"/>
          <p:cNvSpPr txBox="1"/>
          <p:nvPr/>
        </p:nvSpPr>
        <p:spPr>
          <a:xfrm>
            <a:off x="628650" y="4989286"/>
            <a:ext cx="2400300" cy="508000"/>
          </a:xfrm>
          <a:prstGeom prst="rect">
            <a:avLst/>
          </a:prstGeom>
          <a:noFill/>
          <a:ln w="31750">
            <a:solidFill>
              <a:srgbClr val="FF0000"/>
            </a:solidFill>
          </a:ln>
        </p:spPr>
        <p:txBody>
          <a:bodyPr wrap="square" rtlCol="0">
            <a:spAutoFit/>
          </a:bodyPr>
          <a:lstStyle/>
          <a:p>
            <a:endParaRPr lang="en-US" dirty="0"/>
          </a:p>
        </p:txBody>
      </p:sp>
      <p:sp>
        <p:nvSpPr>
          <p:cNvPr id="5" name="Date Placeholder 4"/>
          <p:cNvSpPr>
            <a:spLocks noGrp="1"/>
          </p:cNvSpPr>
          <p:nvPr>
            <p:ph type="dt" sz="half" idx="13"/>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27</a:t>
            </a:fld>
            <a:endParaRPr lang="en-US" dirty="0"/>
          </a:p>
        </p:txBody>
      </p:sp>
    </p:spTree>
    <p:extLst>
      <p:ext uri="{BB962C8B-B14F-4D97-AF65-F5344CB8AC3E}">
        <p14:creationId xmlns:p14="http://schemas.microsoft.com/office/powerpoint/2010/main" val="64197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itle 1"/>
          <p:cNvSpPr>
            <a:spLocks noGrp="1"/>
          </p:cNvSpPr>
          <p:nvPr>
            <p:ph type="title"/>
          </p:nvPr>
        </p:nvSpPr>
        <p:spPr/>
        <p:txBody>
          <a:bodyPr/>
          <a:lstStyle/>
          <a:p>
            <a:r>
              <a:rPr lang="es-US" dirty="0">
                <a:latin typeface="+mn-lt"/>
              </a:rPr>
              <a:t>Lección 2—Otros planes de salud de Medicare</a:t>
            </a:r>
          </a:p>
        </p:txBody>
      </p:sp>
      <p:sp>
        <p:nvSpPr>
          <p:cNvPr id="10242" name="Content Placeholder 2"/>
          <p:cNvSpPr>
            <a:spLocks noGrp="1"/>
          </p:cNvSpPr>
          <p:nvPr>
            <p:ph idx="1"/>
          </p:nvPr>
        </p:nvSpPr>
        <p:spPr/>
        <p:txBody>
          <a:bodyPr/>
          <a:lstStyle/>
          <a:p>
            <a:pPr marL="336550" indent="-336550">
              <a:spcBef>
                <a:spcPts val="600"/>
              </a:spcBef>
            </a:pPr>
            <a:r>
              <a:rPr lang="es-US" dirty="0" smtClean="0"/>
              <a:t>Plan(es) de Costo(s) Medicare</a:t>
            </a:r>
          </a:p>
          <a:p>
            <a:pPr marL="336550" indent="-336550">
              <a:spcBef>
                <a:spcPts val="600"/>
              </a:spcBef>
            </a:pPr>
            <a:r>
              <a:rPr lang="es-US" dirty="0" smtClean="0"/>
              <a:t>Proyectos de innovación de Medicare (demostraciones y programas piloto)</a:t>
            </a:r>
          </a:p>
          <a:p>
            <a:pPr marL="336550" indent="-336550">
              <a:spcBef>
                <a:spcPts val="600"/>
              </a:spcBef>
            </a:pPr>
            <a:r>
              <a:rPr lang="es-US" dirty="0" smtClean="0"/>
              <a:t>Programa(s) de Cuidado Integral para Ancianos</a:t>
            </a:r>
          </a:p>
          <a:p>
            <a:pPr lvl="1"/>
            <a:endParaRPr lang="es-US" dirty="0"/>
          </a:p>
        </p:txBody>
      </p:sp>
      <p:sp>
        <p:nvSpPr>
          <p:cNvPr id="2" name="Date Placeholder 1"/>
          <p:cNvSpPr>
            <a:spLocks noGrp="1"/>
          </p:cNvSpPr>
          <p:nvPr>
            <p:ph type="dt" sz="half" idx="13"/>
          </p:nvPr>
        </p:nvSpPr>
        <p:spPr/>
        <p:txBody>
          <a:bodyPr/>
          <a:lstStyle/>
          <a:p>
            <a:r>
              <a:rPr lang="en-US" smtClean="0"/>
              <a:t>Julio de 2017</a:t>
            </a:r>
            <a:endParaRPr lang="en-US" dirty="0"/>
          </a:p>
        </p:txBody>
      </p:sp>
      <p:sp>
        <p:nvSpPr>
          <p:cNvPr id="3" name="Footer Placeholder 2"/>
          <p:cNvSpPr>
            <a:spLocks noGrp="1"/>
          </p:cNvSpPr>
          <p:nvPr>
            <p:ph type="ftr" sz="quarter" idx="11"/>
          </p:nvPr>
        </p:nvSpPr>
        <p:spPr/>
        <p:txBody>
          <a:bodyPr/>
          <a:lstStyle/>
          <a:p>
            <a:r>
              <a:rPr lang="es-ES" smtClean="0"/>
              <a:t>Medicare Advantage y otros planes de salud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28</a:t>
            </a:fld>
            <a:endParaRPr lang="en-US" dirty="0"/>
          </a:p>
        </p:txBody>
      </p:sp>
    </p:spTree>
    <p:custDataLst>
      <p:tags r:id="rId1"/>
    </p:custDataLst>
    <p:extLst>
      <p:ext uri="{BB962C8B-B14F-4D97-AF65-F5344CB8AC3E}">
        <p14:creationId xmlns:p14="http://schemas.microsoft.com/office/powerpoint/2010/main" val="21678282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0" y="-8785"/>
            <a:ext cx="9144000" cy="1011417"/>
          </a:xfrm>
        </p:spPr>
        <p:txBody>
          <a:bodyPr/>
          <a:lstStyle/>
          <a:p>
            <a:r>
              <a:rPr lang="es-US" dirty="0" smtClean="0"/>
              <a:t>Otros planes de salud de Medicare</a:t>
            </a:r>
          </a:p>
        </p:txBody>
      </p:sp>
      <p:sp>
        <p:nvSpPr>
          <p:cNvPr id="61442" name="Rectangle 3"/>
          <p:cNvSpPr>
            <a:spLocks noGrp="1" noChangeArrowheads="1"/>
          </p:cNvSpPr>
          <p:nvPr>
            <p:ph idx="1"/>
          </p:nvPr>
        </p:nvSpPr>
        <p:spPr/>
        <p:txBody>
          <a:bodyPr/>
          <a:lstStyle/>
          <a:p>
            <a:pPr marL="336550" indent="-336550">
              <a:spcBef>
                <a:spcPts val="600"/>
              </a:spcBef>
            </a:pPr>
            <a:r>
              <a:rPr lang="es-US" dirty="0" smtClean="0"/>
              <a:t>Otros tipos de planes de salud Medicare que ofrecen cobertura de cuidado de la salud no son parte de Medicare Advantage</a:t>
            </a:r>
          </a:p>
          <a:p>
            <a:pPr marL="577850" lvl="1" indent="-282575">
              <a:spcBef>
                <a:spcPts val="600"/>
              </a:spcBef>
            </a:pPr>
            <a:r>
              <a:rPr lang="es-US" dirty="0" smtClean="0"/>
              <a:t>Pero sí son parte de Medicare</a:t>
            </a:r>
          </a:p>
          <a:p>
            <a:pPr marL="577850" lvl="1" indent="-282575">
              <a:spcBef>
                <a:spcPts val="600"/>
              </a:spcBef>
            </a:pPr>
            <a:r>
              <a:rPr lang="es-US" dirty="0" smtClean="0"/>
              <a:t>Algunos ofrecen cobertura de la Parte A y/o Parte B </a:t>
            </a:r>
          </a:p>
          <a:p>
            <a:pPr marL="577850" lvl="1" indent="-282575">
              <a:spcBef>
                <a:spcPts val="600"/>
              </a:spcBef>
            </a:pPr>
            <a:r>
              <a:rPr lang="es-US" dirty="0" smtClean="0"/>
              <a:t>Algunos ofrecen cobertura Medicare para medicamentos recetados </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29</a:t>
            </a:fld>
            <a:endParaRPr lang="en-US" dirty="0"/>
          </a:p>
        </p:txBody>
      </p:sp>
    </p:spTree>
    <p:custDataLst>
      <p:tags r:id="rId1"/>
    </p:custDataLst>
    <p:extLst>
      <p:ext uri="{BB962C8B-B14F-4D97-AF65-F5344CB8AC3E}">
        <p14:creationId xmlns:p14="http://schemas.microsoft.com/office/powerpoint/2010/main" val="237604675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US" dirty="0">
                <a:latin typeface="+mn-lt"/>
              </a:rPr>
              <a:t>Objetivos de la sesión</a:t>
            </a:r>
          </a:p>
        </p:txBody>
      </p:sp>
      <p:sp>
        <p:nvSpPr>
          <p:cNvPr id="3" name="Content Placeholder 2"/>
          <p:cNvSpPr>
            <a:spLocks noGrp="1"/>
          </p:cNvSpPr>
          <p:nvPr>
            <p:ph idx="1"/>
          </p:nvPr>
        </p:nvSpPr>
        <p:spPr>
          <a:xfrm>
            <a:off x="628650" y="1139825"/>
            <a:ext cx="7886700" cy="4351338"/>
          </a:xfrm>
        </p:spPr>
        <p:txBody>
          <a:bodyPr>
            <a:normAutofit fontScale="77500" lnSpcReduction="20000"/>
          </a:bodyPr>
          <a:lstStyle/>
          <a:p>
            <a:pPr marL="341313" indent="-341313">
              <a:lnSpc>
                <a:spcPct val="120000"/>
              </a:lnSpc>
              <a:spcBef>
                <a:spcPts val="600"/>
              </a:spcBef>
            </a:pPr>
            <a:r>
              <a:rPr lang="es-US" dirty="0" smtClean="0"/>
              <a:t>Esta sesión debe ayudarlo a </a:t>
            </a:r>
          </a:p>
          <a:p>
            <a:pPr marL="739775" lvl="1" indent="-339725">
              <a:lnSpc>
                <a:spcPct val="120000"/>
              </a:lnSpc>
              <a:spcBef>
                <a:spcPts val="600"/>
              </a:spcBef>
            </a:pPr>
            <a:r>
              <a:rPr lang="es-US" dirty="0" smtClean="0"/>
              <a:t>Definir los planes Medicare Advantage (MA)</a:t>
            </a:r>
          </a:p>
          <a:p>
            <a:pPr marL="739775" lvl="1" indent="-339725">
              <a:lnSpc>
                <a:spcPct val="120000"/>
              </a:lnSpc>
              <a:spcBef>
                <a:spcPts val="600"/>
              </a:spcBef>
            </a:pPr>
            <a:r>
              <a:rPr lang="es-US" dirty="0" smtClean="0"/>
              <a:t>Describir cómo funcionan los planes MA </a:t>
            </a:r>
          </a:p>
          <a:p>
            <a:pPr marL="739775" lvl="1" indent="-339725">
              <a:lnSpc>
                <a:spcPct val="120000"/>
              </a:lnSpc>
              <a:spcBef>
                <a:spcPts val="600"/>
              </a:spcBef>
            </a:pPr>
            <a:r>
              <a:rPr lang="es-US" dirty="0" smtClean="0"/>
              <a:t>Explicar los requisitos de elegibilidad e inscripción</a:t>
            </a:r>
          </a:p>
          <a:p>
            <a:pPr marL="739775" lvl="1" indent="-339725">
              <a:lnSpc>
                <a:spcPct val="120000"/>
              </a:lnSpc>
              <a:spcBef>
                <a:spcPts val="600"/>
              </a:spcBef>
            </a:pPr>
            <a:r>
              <a:rPr lang="es-US" dirty="0" smtClean="0"/>
              <a:t>Reconocer los tipos de planes MA</a:t>
            </a:r>
          </a:p>
          <a:p>
            <a:pPr marL="739775" lvl="1" indent="-339725">
              <a:lnSpc>
                <a:spcPct val="120000"/>
              </a:lnSpc>
              <a:spcBef>
                <a:spcPts val="600"/>
              </a:spcBef>
            </a:pPr>
            <a:r>
              <a:rPr lang="es-US" dirty="0" smtClean="0"/>
              <a:t>Identificar otros planes de salud de Medicare</a:t>
            </a:r>
          </a:p>
          <a:p>
            <a:pPr marL="739775" lvl="1" indent="-339725">
              <a:lnSpc>
                <a:spcPct val="120000"/>
              </a:lnSpc>
              <a:spcBef>
                <a:spcPts val="600"/>
              </a:spcBef>
            </a:pPr>
            <a:r>
              <a:rPr lang="es-US" dirty="0" smtClean="0"/>
              <a:t>Explicar derechos, protecciones y apelaciones</a:t>
            </a:r>
          </a:p>
          <a:p>
            <a:pPr marL="739775" lvl="1" indent="-339725">
              <a:lnSpc>
                <a:spcPct val="120000"/>
              </a:lnSpc>
              <a:spcBef>
                <a:spcPts val="600"/>
              </a:spcBef>
            </a:pPr>
            <a:r>
              <a:rPr lang="es-US" dirty="0" smtClean="0"/>
              <a:t>Resumir las pautas de mercadeo de Medicare: conocer las reglas para regalos, recompensas e incentivos, actividades educativas y promocionales, y agentes y aseguradores </a:t>
            </a:r>
            <a:endParaRPr lang="es-US" dirty="0"/>
          </a:p>
        </p:txBody>
      </p:sp>
      <p:sp>
        <p:nvSpPr>
          <p:cNvPr id="2" name="Date Placeholder 1"/>
          <p:cNvSpPr>
            <a:spLocks noGrp="1"/>
          </p:cNvSpPr>
          <p:nvPr>
            <p:ph type="dt" sz="half" idx="13"/>
          </p:nvPr>
        </p:nvSpPr>
        <p:spPr/>
        <p:txBody>
          <a:bodyPr/>
          <a:lstStyle/>
          <a:p>
            <a:r>
              <a:rPr lang="en-US" smtClean="0"/>
              <a:t>Julio de 2017</a:t>
            </a:r>
            <a:endParaRPr lang="en-US" dirty="0"/>
          </a:p>
        </p:txBody>
      </p:sp>
      <p:sp>
        <p:nvSpPr>
          <p:cNvPr id="4" name="Footer Placeholder 3"/>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3</a:t>
            </a:fld>
            <a:endParaRPr lang="en-US" dirty="0"/>
          </a:p>
        </p:txBody>
      </p:sp>
    </p:spTree>
    <p:extLst>
      <p:ext uri="{BB962C8B-B14F-4D97-AF65-F5344CB8AC3E}">
        <p14:creationId xmlns:p14="http://schemas.microsoft.com/office/powerpoint/2010/main" val="13058695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0" y="-8785"/>
            <a:ext cx="9144000" cy="1011417"/>
          </a:xfrm>
        </p:spPr>
        <p:txBody>
          <a:bodyPr/>
          <a:lstStyle/>
          <a:p>
            <a:r>
              <a:rPr lang="es-US" dirty="0" smtClean="0"/>
              <a:t>Plan(es) de Costo(s) Medicare</a:t>
            </a:r>
          </a:p>
        </p:txBody>
      </p:sp>
      <p:sp>
        <p:nvSpPr>
          <p:cNvPr id="63490" name="Rectangle 3"/>
          <p:cNvSpPr>
            <a:spLocks noGrp="1" noChangeArrowheads="1"/>
          </p:cNvSpPr>
          <p:nvPr>
            <p:ph idx="1"/>
          </p:nvPr>
        </p:nvSpPr>
        <p:spPr>
          <a:xfrm>
            <a:off x="628649" y="1171576"/>
            <a:ext cx="8201026" cy="5030914"/>
          </a:xfrm>
        </p:spPr>
        <p:txBody>
          <a:bodyPr>
            <a:normAutofit fontScale="85000" lnSpcReduction="20000"/>
          </a:bodyPr>
          <a:lstStyle/>
          <a:p>
            <a:pPr marL="336550" indent="-336550">
              <a:spcBef>
                <a:spcPts val="600"/>
              </a:spcBef>
            </a:pPr>
            <a:r>
              <a:rPr lang="es-US" dirty="0" smtClean="0"/>
              <a:t>Disponible en áreas limitadas</a:t>
            </a:r>
          </a:p>
          <a:p>
            <a:pPr marL="336550" indent="-336550">
              <a:spcBef>
                <a:spcPts val="600"/>
              </a:spcBef>
            </a:pPr>
            <a:r>
              <a:rPr lang="es-US" dirty="0" smtClean="0"/>
              <a:t>Debe tener Medicare Parte B para inscribirse</a:t>
            </a:r>
          </a:p>
          <a:p>
            <a:pPr marL="336550" indent="-336550">
              <a:spcBef>
                <a:spcPts val="600"/>
              </a:spcBef>
            </a:pPr>
            <a:r>
              <a:rPr lang="es-US" dirty="0" smtClean="0"/>
              <a:t>Puede visitar a un proveedor fuera de la red</a:t>
            </a:r>
          </a:p>
          <a:p>
            <a:pPr marL="577850" lvl="1" indent="-241300">
              <a:spcBef>
                <a:spcPts val="600"/>
              </a:spcBef>
            </a:pPr>
            <a:r>
              <a:rPr lang="es-US" sz="3000" dirty="0" smtClean="0"/>
              <a:t>Servicios cubiertos por Medicare Original</a:t>
            </a:r>
          </a:p>
          <a:p>
            <a:pPr marL="857250" lvl="2" indent="-241300">
              <a:spcBef>
                <a:spcPts val="600"/>
              </a:spcBef>
            </a:pPr>
            <a:r>
              <a:rPr lang="es-US" sz="3000" dirty="0" smtClean="0"/>
              <a:t>Con costos compartidos por la Parte A y Parte B</a:t>
            </a:r>
          </a:p>
          <a:p>
            <a:pPr marL="336550" indent="-336550">
              <a:spcBef>
                <a:spcPts val="600"/>
              </a:spcBef>
            </a:pPr>
            <a:r>
              <a:rPr lang="es-US" dirty="0" smtClean="0"/>
              <a:t>Se acepta que los nuevos miembros se inscriban en cualquier momento</a:t>
            </a:r>
          </a:p>
          <a:p>
            <a:pPr marL="336550" indent="-336550">
              <a:spcBef>
                <a:spcPts val="600"/>
              </a:spcBef>
            </a:pPr>
            <a:r>
              <a:rPr lang="es-US" dirty="0" smtClean="0"/>
              <a:t>Puede abandonar el plan en cualquier momento y volver a Medicare Original</a:t>
            </a:r>
          </a:p>
          <a:p>
            <a:pPr marL="336550" indent="-336550">
              <a:spcBef>
                <a:spcPts val="600"/>
              </a:spcBef>
            </a:pPr>
            <a:r>
              <a:rPr lang="es-US" dirty="0" smtClean="0"/>
              <a:t>Obtenga cobertura Medicare para recetas médicas </a:t>
            </a:r>
          </a:p>
          <a:p>
            <a:pPr marL="577850" lvl="1" indent="-234950">
              <a:spcBef>
                <a:spcPts val="600"/>
              </a:spcBef>
            </a:pPr>
            <a:r>
              <a:rPr lang="es-US" sz="3000" dirty="0"/>
              <a:t>Por parte del plan (si la ofrecen)</a:t>
            </a:r>
          </a:p>
          <a:p>
            <a:pPr marL="577850" lvl="1" indent="-234950">
              <a:spcBef>
                <a:spcPts val="600"/>
              </a:spcBef>
            </a:pPr>
            <a:r>
              <a:rPr lang="es-US" sz="3000" dirty="0"/>
              <a:t>Inscríbase en un plan individual Medicare para Recetas Médicas (Parte D)</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30</a:t>
            </a:fld>
            <a:endParaRPr lang="en-US" dirty="0"/>
          </a:p>
        </p:txBody>
      </p:sp>
    </p:spTree>
    <p:custDataLst>
      <p:tags r:id="rId1"/>
    </p:custDataLst>
    <p:extLst>
      <p:ext uri="{BB962C8B-B14F-4D97-AF65-F5344CB8AC3E}">
        <p14:creationId xmlns:p14="http://schemas.microsoft.com/office/powerpoint/2010/main" val="2238430224"/>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0" y="-8785"/>
            <a:ext cx="9144000" cy="1011417"/>
          </a:xfrm>
        </p:spPr>
        <p:txBody>
          <a:bodyPr/>
          <a:lstStyle/>
          <a:p>
            <a:r>
              <a:rPr lang="es-US" dirty="0" smtClean="0"/>
              <a:t>Programas piloto y proyectos de innovación</a:t>
            </a:r>
          </a:p>
        </p:txBody>
      </p:sp>
      <p:sp>
        <p:nvSpPr>
          <p:cNvPr id="65538" name="Rectangle 3"/>
          <p:cNvSpPr>
            <a:spLocks noGrp="1" noChangeArrowheads="1"/>
          </p:cNvSpPr>
          <p:nvPr>
            <p:ph idx="1"/>
          </p:nvPr>
        </p:nvSpPr>
        <p:spPr>
          <a:xfrm>
            <a:off x="628650" y="1171074"/>
            <a:ext cx="7886700" cy="5286876"/>
          </a:xfrm>
        </p:spPr>
        <p:txBody>
          <a:bodyPr>
            <a:normAutofit fontScale="92500" lnSpcReduction="20000"/>
          </a:bodyPr>
          <a:lstStyle/>
          <a:p>
            <a:pPr marL="336550" indent="-336550">
              <a:spcBef>
                <a:spcPts val="600"/>
              </a:spcBef>
            </a:pPr>
            <a:r>
              <a:rPr lang="es-US" sz="3000" dirty="0" smtClean="0"/>
              <a:t>Proyectos especiales que ponen a prueba mejoras en</a:t>
            </a:r>
          </a:p>
          <a:p>
            <a:pPr marL="577850" lvl="1" indent="-241300">
              <a:spcBef>
                <a:spcPts val="600"/>
              </a:spcBef>
            </a:pPr>
            <a:r>
              <a:rPr lang="es-US" dirty="0" smtClean="0"/>
              <a:t>Cobertura Medicare</a:t>
            </a:r>
          </a:p>
          <a:p>
            <a:pPr marL="577850" lvl="1" indent="-241300">
              <a:spcBef>
                <a:spcPts val="600"/>
              </a:spcBef>
            </a:pPr>
            <a:r>
              <a:rPr lang="es-US" dirty="0" smtClean="0"/>
              <a:t>Pago</a:t>
            </a:r>
          </a:p>
          <a:p>
            <a:pPr marL="577850" lvl="1" indent="-241300">
              <a:spcBef>
                <a:spcPts val="600"/>
              </a:spcBef>
            </a:pPr>
            <a:r>
              <a:rPr lang="es-US" dirty="0" smtClean="0"/>
              <a:t>Calidad de la atención</a:t>
            </a:r>
          </a:p>
          <a:p>
            <a:pPr marL="336550" indent="-336550">
              <a:spcBef>
                <a:spcPts val="600"/>
              </a:spcBef>
            </a:pPr>
            <a:r>
              <a:rPr lang="es-US" sz="3000" dirty="0"/>
              <a:t>Elegibilidad normalmente limitada</a:t>
            </a:r>
          </a:p>
          <a:p>
            <a:pPr marL="577850" lvl="1" indent="-241300">
              <a:spcBef>
                <a:spcPts val="600"/>
              </a:spcBef>
            </a:pPr>
            <a:r>
              <a:rPr lang="es-US" dirty="0" smtClean="0"/>
              <a:t>Grupo específico de personas o área específica del país</a:t>
            </a:r>
          </a:p>
          <a:p>
            <a:pPr marL="336550" indent="-336550">
              <a:spcBef>
                <a:spcPts val="600"/>
              </a:spcBef>
            </a:pPr>
            <a:r>
              <a:rPr lang="es-US" sz="3000" dirty="0"/>
              <a:t>Ejemplos de cómo ayudar a mejorar Medicare</a:t>
            </a:r>
          </a:p>
          <a:p>
            <a:pPr marL="577850" lvl="1" indent="-241300">
              <a:spcBef>
                <a:spcPts val="600"/>
              </a:spcBef>
            </a:pPr>
            <a:r>
              <a:rPr lang="es-US" dirty="0" smtClean="0"/>
              <a:t>Plan Medicare Advantage (MA en inglés) para pacientes con Enfermedad Renal en Etapa Final (ESRD)</a:t>
            </a:r>
            <a:endParaRPr lang="es-US" dirty="0"/>
          </a:p>
          <a:p>
            <a:pPr marL="577850" lvl="1" indent="-241300">
              <a:spcBef>
                <a:spcPts val="600"/>
              </a:spcBef>
            </a:pPr>
            <a:r>
              <a:rPr lang="es-US" dirty="0" smtClean="0"/>
              <a:t>Nuevos servicios preventivos de Medicare</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31</a:t>
            </a:fld>
            <a:endParaRPr lang="en-US" dirty="0"/>
          </a:p>
        </p:txBody>
      </p:sp>
    </p:spTree>
    <p:custDataLst>
      <p:tags r:id="rId1"/>
    </p:custDataLst>
    <p:extLst>
      <p:ext uri="{BB962C8B-B14F-4D97-AF65-F5344CB8AC3E}">
        <p14:creationId xmlns:p14="http://schemas.microsoft.com/office/powerpoint/2010/main" val="2517676537"/>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0" y="-8785"/>
            <a:ext cx="9144000" cy="1011417"/>
          </a:xfrm>
        </p:spPr>
        <p:txBody>
          <a:bodyPr>
            <a:normAutofit fontScale="90000"/>
          </a:bodyPr>
          <a:lstStyle/>
          <a:p>
            <a:r>
              <a:rPr lang="es-US" dirty="0" smtClean="0"/>
              <a:t>Planes Programa(s) de Cuidado Integral</a:t>
            </a:r>
            <a:r>
              <a:rPr dirty="0"/>
              <a:t/>
            </a:r>
            <a:br>
              <a:rPr dirty="0"/>
            </a:br>
            <a:r>
              <a:rPr lang="es-US" dirty="0" smtClean="0"/>
              <a:t>para Ancianos (PACE) de Medicare</a:t>
            </a:r>
          </a:p>
        </p:txBody>
      </p:sp>
      <p:sp>
        <p:nvSpPr>
          <p:cNvPr id="67586" name="Rectangle 3"/>
          <p:cNvSpPr>
            <a:spLocks noGrp="1" noChangeArrowheads="1"/>
          </p:cNvSpPr>
          <p:nvPr>
            <p:ph idx="1"/>
          </p:nvPr>
        </p:nvSpPr>
        <p:spPr/>
        <p:txBody>
          <a:bodyPr>
            <a:normAutofit fontScale="92500" lnSpcReduction="10000"/>
          </a:bodyPr>
          <a:lstStyle/>
          <a:p>
            <a:pPr marL="336550" indent="-336550">
              <a:spcBef>
                <a:spcPts val="600"/>
              </a:spcBef>
            </a:pPr>
            <a:r>
              <a:rPr lang="es-US" dirty="0" smtClean="0"/>
              <a:t>Es un programa de Medicare y Medicaid</a:t>
            </a:r>
            <a:endParaRPr lang="es-US" dirty="0"/>
          </a:p>
          <a:p>
            <a:pPr marL="336550" indent="-336550">
              <a:spcBef>
                <a:spcPts val="600"/>
              </a:spcBef>
            </a:pPr>
            <a:r>
              <a:rPr lang="es-US" dirty="0" smtClean="0"/>
              <a:t>Combina servicios para personas ancianas y frágiles</a:t>
            </a:r>
          </a:p>
          <a:p>
            <a:pPr marL="577850" lvl="1" indent="-241300">
              <a:spcBef>
                <a:spcPts val="600"/>
              </a:spcBef>
            </a:pPr>
            <a:r>
              <a:rPr lang="es-US" dirty="0" smtClean="0"/>
              <a:t>Servicios médicos, sociales y de cuidado a largo plazo</a:t>
            </a:r>
          </a:p>
          <a:p>
            <a:pPr marL="577850" lvl="1" indent="-241300">
              <a:spcBef>
                <a:spcPts val="600"/>
              </a:spcBef>
            </a:pPr>
            <a:r>
              <a:rPr lang="es-US" dirty="0" smtClean="0"/>
              <a:t>Incluye cobertura para recetas médicas</a:t>
            </a:r>
          </a:p>
          <a:p>
            <a:pPr marL="336550" indent="-336550">
              <a:spcBef>
                <a:spcPts val="600"/>
              </a:spcBef>
            </a:pPr>
            <a:r>
              <a:rPr lang="es-US" dirty="0" smtClean="0"/>
              <a:t>Alternativa al cuidado de asilo</a:t>
            </a:r>
          </a:p>
          <a:p>
            <a:pPr marL="336550" indent="-336550">
              <a:spcBef>
                <a:spcPts val="600"/>
              </a:spcBef>
            </a:pPr>
            <a:r>
              <a:rPr lang="es-US" dirty="0" smtClean="0"/>
              <a:t>Sólo en estados que lo ofrecen mediante Medicaid</a:t>
            </a:r>
          </a:p>
          <a:p>
            <a:pPr marL="336550" indent="-336550">
              <a:spcBef>
                <a:spcPts val="600"/>
              </a:spcBef>
            </a:pPr>
            <a:r>
              <a:rPr lang="es-US" dirty="0" smtClean="0"/>
              <a:t>Los requisitos varían de un estado a otro </a:t>
            </a:r>
          </a:p>
          <a:p>
            <a:pPr marL="538956" lvl="1" indent="-336550">
              <a:spcBef>
                <a:spcPts val="600"/>
              </a:spcBef>
            </a:pPr>
            <a:r>
              <a:rPr lang="es-US" dirty="0" smtClean="0"/>
              <a:t>Comuníquese con la Oficina Estatal de Asistencia Médica (Medicaid) para obtener más información</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32</a:t>
            </a:fld>
            <a:endParaRPr lang="en-US" dirty="0"/>
          </a:p>
        </p:txBody>
      </p:sp>
    </p:spTree>
    <p:custDataLst>
      <p:tags r:id="rId1"/>
    </p:custDataLst>
    <p:extLst>
      <p:ext uri="{BB962C8B-B14F-4D97-AF65-F5344CB8AC3E}">
        <p14:creationId xmlns:p14="http://schemas.microsoft.com/office/powerpoint/2010/main" val="1216074197"/>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US" dirty="0">
                <a:latin typeface="+mn-lt"/>
              </a:rPr>
              <a:t>Revisión de conocimientos—Pregunta 3</a:t>
            </a:r>
          </a:p>
        </p:txBody>
      </p:sp>
      <p:sp>
        <p:nvSpPr>
          <p:cNvPr id="14" name="Content Placeholder 13"/>
          <p:cNvSpPr>
            <a:spLocks noGrp="1"/>
          </p:cNvSpPr>
          <p:nvPr>
            <p:ph sz="half" idx="1"/>
          </p:nvPr>
        </p:nvSpPr>
        <p:spPr>
          <a:xfrm>
            <a:off x="628650" y="1214104"/>
            <a:ext cx="3943350" cy="4962859"/>
          </a:xfrm>
        </p:spPr>
        <p:txBody>
          <a:bodyPr/>
          <a:lstStyle/>
          <a:p>
            <a:pPr marL="0" indent="-347472">
              <a:spcBef>
                <a:spcPts val="600"/>
              </a:spcBef>
              <a:buNone/>
            </a:pPr>
            <a:r>
              <a:rPr lang="es-US" dirty="0" smtClean="0"/>
              <a:t>Los Programa(s) de Cuidado Integral para Ancianos (PACE) no son un tipo de plan Medicare Advantage.</a:t>
            </a:r>
          </a:p>
          <a:p>
            <a:pPr marL="0" indent="-347472">
              <a:spcBef>
                <a:spcPts val="600"/>
              </a:spcBef>
              <a:buNone/>
            </a:pPr>
            <a:r>
              <a:rPr lang="es-US" dirty="0" smtClean="0"/>
              <a:t> </a:t>
            </a:r>
            <a:endParaRPr lang="es-US" dirty="0"/>
          </a:p>
          <a:p>
            <a:pPr marL="238125" lvl="1">
              <a:spcBef>
                <a:spcPts val="600"/>
              </a:spcBef>
              <a:buFont typeface="+mj-lt"/>
              <a:buAutoNum type="alphaLcPeriod"/>
            </a:pPr>
            <a:r>
              <a:rPr lang="es-US" sz="3200" dirty="0"/>
              <a:t> Verdadero</a:t>
            </a:r>
          </a:p>
          <a:p>
            <a:pPr marL="238125" lvl="1">
              <a:spcBef>
                <a:spcPts val="600"/>
              </a:spcBef>
              <a:buFont typeface="+mj-lt"/>
              <a:buAutoNum type="alphaLcPeriod"/>
            </a:pPr>
            <a:r>
              <a:rPr lang="es-US" sz="3200" dirty="0"/>
              <a:t> Falso</a:t>
            </a:r>
          </a:p>
          <a:p>
            <a:pPr marL="0" indent="0">
              <a:buNone/>
            </a:pPr>
            <a:endParaRPr lang="es-US" dirty="0"/>
          </a:p>
        </p:txBody>
      </p:sp>
      <p:sp>
        <p:nvSpPr>
          <p:cNvPr id="10" name="TextBox 9" descr="Correct Answer Indicator; True" title="Red Square"/>
          <p:cNvSpPr txBox="1"/>
          <p:nvPr/>
        </p:nvSpPr>
        <p:spPr>
          <a:xfrm>
            <a:off x="628650" y="4341586"/>
            <a:ext cx="2400300" cy="508000"/>
          </a:xfrm>
          <a:prstGeom prst="rect">
            <a:avLst/>
          </a:prstGeom>
          <a:noFill/>
          <a:ln w="31750">
            <a:solidFill>
              <a:srgbClr val="FF0000"/>
            </a:solidFill>
          </a:ln>
        </p:spPr>
        <p:txBody>
          <a:bodyPr wrap="square" rtlCol="0">
            <a:spAutoFit/>
          </a:bodyPr>
          <a:lstStyle/>
          <a:p>
            <a:endParaRPr lang="en-US" dirty="0"/>
          </a:p>
        </p:txBody>
      </p:sp>
      <p:sp>
        <p:nvSpPr>
          <p:cNvPr id="4" name="Date Placeholder 3"/>
          <p:cNvSpPr>
            <a:spLocks noGrp="1"/>
          </p:cNvSpPr>
          <p:nvPr>
            <p:ph type="dt" sz="half" idx="13"/>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33</a:t>
            </a:fld>
            <a:endParaRPr lang="en-US" dirty="0"/>
          </a:p>
        </p:txBody>
      </p:sp>
    </p:spTree>
    <p:extLst>
      <p:ext uri="{BB962C8B-B14F-4D97-AF65-F5344CB8AC3E}">
        <p14:creationId xmlns:p14="http://schemas.microsoft.com/office/powerpoint/2010/main" val="198643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7" name="Title 1"/>
          <p:cNvSpPr>
            <a:spLocks noGrp="1"/>
          </p:cNvSpPr>
          <p:nvPr>
            <p:ph type="title"/>
          </p:nvPr>
        </p:nvSpPr>
        <p:spPr/>
        <p:txBody>
          <a:bodyPr>
            <a:normAutofit fontScale="90000"/>
          </a:bodyPr>
          <a:lstStyle/>
          <a:p>
            <a:r>
              <a:rPr lang="es-US" dirty="0">
                <a:latin typeface="+mn-lt"/>
              </a:rPr>
              <a:t>Lección </a:t>
            </a:r>
            <a:r>
              <a:rPr lang="es-US" dirty="0" smtClean="0">
                <a:latin typeface="+mn-lt"/>
              </a:rPr>
              <a:t>3—Derechos</a:t>
            </a:r>
            <a:r>
              <a:rPr lang="es-US" dirty="0">
                <a:latin typeface="+mn-lt"/>
              </a:rPr>
              <a:t>, protecciones </a:t>
            </a:r>
            <a:r>
              <a:rPr dirty="0"/>
              <a:t/>
            </a:r>
            <a:br>
              <a:rPr dirty="0"/>
            </a:br>
            <a:r>
              <a:rPr lang="es-US" dirty="0">
                <a:latin typeface="+mn-lt"/>
              </a:rPr>
              <a:t>y apelaciones</a:t>
            </a:r>
          </a:p>
        </p:txBody>
      </p:sp>
      <p:sp>
        <p:nvSpPr>
          <p:cNvPr id="69636" name="Content Placeholder 2"/>
          <p:cNvSpPr>
            <a:spLocks noGrp="1"/>
          </p:cNvSpPr>
          <p:nvPr>
            <p:ph idx="1"/>
          </p:nvPr>
        </p:nvSpPr>
        <p:spPr>
          <a:xfrm>
            <a:off x="628650" y="1227743"/>
            <a:ext cx="7886700" cy="4351338"/>
          </a:xfrm>
        </p:spPr>
        <p:txBody>
          <a:bodyPr/>
          <a:lstStyle/>
          <a:p>
            <a:pPr marL="336550" indent="-336550">
              <a:spcBef>
                <a:spcPts val="600"/>
              </a:spcBef>
            </a:pPr>
            <a:r>
              <a:rPr lang="es-US" dirty="0" smtClean="0"/>
              <a:t>Derechos y protecciones garantizados</a:t>
            </a:r>
          </a:p>
          <a:p>
            <a:pPr marL="336550" indent="-336550">
              <a:spcBef>
                <a:spcPts val="600"/>
              </a:spcBef>
            </a:pPr>
            <a:r>
              <a:rPr lang="es-US" dirty="0" smtClean="0"/>
              <a:t>Apelaciones </a:t>
            </a:r>
          </a:p>
          <a:p>
            <a:pPr marL="336550" indent="-336550">
              <a:spcBef>
                <a:spcPts val="600"/>
              </a:spcBef>
            </a:pPr>
            <a:r>
              <a:rPr lang="es-US" dirty="0" smtClean="0"/>
              <a:t>Notificaciones obligatorias</a:t>
            </a:r>
          </a:p>
          <a:p>
            <a:pPr marL="336550" indent="-336550">
              <a:spcBef>
                <a:spcPts val="600"/>
              </a:spcBef>
            </a:pPr>
            <a:r>
              <a:rPr lang="es-US" dirty="0" smtClean="0"/>
              <a:t>Recordatorios de marketing del plan Medicare Advantage</a:t>
            </a:r>
          </a:p>
          <a:p>
            <a:pPr marL="336550" indent="-336550">
              <a:spcBef>
                <a:spcPts val="600"/>
              </a:spcBef>
            </a:pPr>
            <a:r>
              <a:rPr lang="es-US" dirty="0" smtClean="0"/>
              <a:t>Programas de recompensas e incentivos del Plan</a:t>
            </a:r>
          </a:p>
          <a:p>
            <a:pPr lvl="3"/>
            <a:endParaRPr lang="es-US" dirty="0" smtClean="0"/>
          </a:p>
          <a:p>
            <a:pPr lvl="1"/>
            <a:endParaRPr lang="es-US" dirty="0"/>
          </a:p>
        </p:txBody>
      </p:sp>
      <p:sp>
        <p:nvSpPr>
          <p:cNvPr id="2" name="Date Placeholder 1"/>
          <p:cNvSpPr>
            <a:spLocks noGrp="1"/>
          </p:cNvSpPr>
          <p:nvPr>
            <p:ph type="dt" sz="half" idx="13"/>
          </p:nvPr>
        </p:nvSpPr>
        <p:spPr/>
        <p:txBody>
          <a:bodyPr/>
          <a:lstStyle/>
          <a:p>
            <a:r>
              <a:rPr lang="en-US" smtClean="0"/>
              <a:t>Julio de 2017</a:t>
            </a:r>
            <a:endParaRPr lang="en-US" dirty="0"/>
          </a:p>
        </p:txBody>
      </p:sp>
      <p:sp>
        <p:nvSpPr>
          <p:cNvPr id="3" name="Footer Placeholder 2"/>
          <p:cNvSpPr>
            <a:spLocks noGrp="1"/>
          </p:cNvSpPr>
          <p:nvPr>
            <p:ph type="ftr" sz="quarter" idx="11"/>
          </p:nvPr>
        </p:nvSpPr>
        <p:spPr/>
        <p:txBody>
          <a:bodyPr/>
          <a:lstStyle/>
          <a:p>
            <a:r>
              <a:rPr lang="es-ES" smtClean="0"/>
              <a:t>Medicare Advantage y otros planes de salud</a:t>
            </a:r>
            <a:endParaRPr lang="en-US" dirty="0"/>
          </a:p>
        </p:txBody>
      </p:sp>
      <p:sp>
        <p:nvSpPr>
          <p:cNvPr id="5" name="Slide Number Placeholder 4"/>
          <p:cNvSpPr>
            <a:spLocks noGrp="1"/>
          </p:cNvSpPr>
          <p:nvPr>
            <p:ph type="sldNum" sz="quarter" idx="12"/>
          </p:nvPr>
        </p:nvSpPr>
        <p:spPr/>
        <p:txBody>
          <a:bodyPr/>
          <a:lstStyle/>
          <a:p>
            <a:fld id="{D3B75908-2BC4-4CCC-BE4B-63652A0FD379}" type="slidenum">
              <a:rPr lang="en-US" smtClean="0"/>
              <a:t>34</a:t>
            </a:fld>
            <a:endParaRPr lang="en-US" dirty="0"/>
          </a:p>
        </p:txBody>
      </p:sp>
    </p:spTree>
    <p:custDataLst>
      <p:tags r:id="rId1"/>
    </p:custDataLst>
    <p:extLst>
      <p:ext uri="{BB962C8B-B14F-4D97-AF65-F5344CB8AC3E}">
        <p14:creationId xmlns:p14="http://schemas.microsoft.com/office/powerpoint/2010/main" val="16591897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0" y="-8785"/>
            <a:ext cx="9144000" cy="1011417"/>
          </a:xfrm>
        </p:spPr>
        <p:txBody>
          <a:bodyPr/>
          <a:lstStyle/>
          <a:p>
            <a:r>
              <a:rPr lang="es-US" dirty="0" smtClean="0"/>
              <a:t>Derechos garantizados</a:t>
            </a:r>
          </a:p>
        </p:txBody>
      </p:sp>
      <p:sp>
        <p:nvSpPr>
          <p:cNvPr id="71682" name="Rectangle 3"/>
          <p:cNvSpPr>
            <a:spLocks noGrp="1" noChangeArrowheads="1"/>
          </p:cNvSpPr>
          <p:nvPr>
            <p:ph idx="1"/>
          </p:nvPr>
        </p:nvSpPr>
        <p:spPr>
          <a:xfrm>
            <a:off x="628650" y="1155032"/>
            <a:ext cx="7886700" cy="5021931"/>
          </a:xfrm>
        </p:spPr>
        <p:txBody>
          <a:bodyPr/>
          <a:lstStyle/>
          <a:p>
            <a:pPr marL="336550" indent="-336550">
              <a:spcBef>
                <a:spcPts val="600"/>
              </a:spcBef>
            </a:pPr>
            <a:r>
              <a:rPr lang="es-US" dirty="0" smtClean="0"/>
              <a:t>Recibir los servicios de atención médica necesarios </a:t>
            </a:r>
          </a:p>
          <a:p>
            <a:pPr marL="336550" indent="-336550">
              <a:spcBef>
                <a:spcPts val="600"/>
              </a:spcBef>
            </a:pPr>
            <a:r>
              <a:rPr lang="es-US" dirty="0" smtClean="0"/>
              <a:t>Obtener información fácil de entender</a:t>
            </a:r>
          </a:p>
          <a:p>
            <a:pPr marL="336550" indent="-336550">
              <a:spcBef>
                <a:spcPts val="600"/>
              </a:spcBef>
            </a:pPr>
            <a:r>
              <a:rPr lang="es-US" dirty="0" smtClean="0"/>
              <a:t>Tener privacidad en la información médica personal</a:t>
            </a: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35</a:t>
            </a:fld>
            <a:endParaRPr lang="en-US" dirty="0"/>
          </a:p>
        </p:txBody>
      </p:sp>
    </p:spTree>
    <p:custDataLst>
      <p:tags r:id="rId1"/>
    </p:custDataLst>
    <p:extLst>
      <p:ext uri="{BB962C8B-B14F-4D97-AF65-F5344CB8AC3E}">
        <p14:creationId xmlns:p14="http://schemas.microsoft.com/office/powerpoint/2010/main" val="287034931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5"/>
          <p:cNvSpPr>
            <a:spLocks noGrp="1" noChangeArrowheads="1"/>
          </p:cNvSpPr>
          <p:nvPr>
            <p:ph type="title"/>
          </p:nvPr>
        </p:nvSpPr>
        <p:spPr>
          <a:xfrm>
            <a:off x="0" y="-8785"/>
            <a:ext cx="9144000" cy="1011417"/>
          </a:xfrm>
        </p:spPr>
        <p:txBody>
          <a:bodyPr/>
          <a:lstStyle/>
          <a:p>
            <a:r>
              <a:rPr lang="es-US" dirty="0" smtClean="0"/>
              <a:t>Derechos en los planes de salud de Medicare</a:t>
            </a:r>
          </a:p>
        </p:txBody>
      </p:sp>
      <p:sp>
        <p:nvSpPr>
          <p:cNvPr id="26630" name="Rectangle 6"/>
          <p:cNvSpPr>
            <a:spLocks noGrp="1" noChangeArrowheads="1"/>
          </p:cNvSpPr>
          <p:nvPr>
            <p:ph idx="1"/>
          </p:nvPr>
        </p:nvSpPr>
        <p:spPr>
          <a:xfrm>
            <a:off x="628650" y="1155032"/>
            <a:ext cx="7886700" cy="5021931"/>
          </a:xfrm>
        </p:spPr>
        <p:txBody>
          <a:bodyPr>
            <a:normAutofit fontScale="92500" lnSpcReduction="20000"/>
          </a:bodyPr>
          <a:lstStyle/>
          <a:p>
            <a:pPr marL="336550" indent="-336550">
              <a:spcBef>
                <a:spcPts val="600"/>
              </a:spcBef>
            </a:pPr>
            <a:r>
              <a:rPr lang="es-US" dirty="0" smtClean="0"/>
              <a:t>Elección de proveedores de atención médica dentro del plan</a:t>
            </a:r>
          </a:p>
          <a:p>
            <a:pPr marL="336550" indent="-336550">
              <a:spcBef>
                <a:spcPts val="600"/>
              </a:spcBef>
            </a:pPr>
            <a:r>
              <a:rPr lang="es-US" dirty="0" smtClean="0"/>
              <a:t>Acceso a proveedores de servicios de salud (plan de tratamiento)</a:t>
            </a:r>
          </a:p>
          <a:p>
            <a:pPr marL="336550" indent="-336550">
              <a:spcBef>
                <a:spcPts val="600"/>
              </a:spcBef>
            </a:pPr>
            <a:r>
              <a:rPr lang="es-US" dirty="0" smtClean="0"/>
              <a:t>Conocimiento del método de pago que reciben sus médicos</a:t>
            </a:r>
          </a:p>
          <a:p>
            <a:pPr marL="336550" indent="-336550">
              <a:spcBef>
                <a:spcPts val="600"/>
              </a:spcBef>
            </a:pPr>
            <a:r>
              <a:rPr lang="es-US" dirty="0" smtClean="0"/>
              <a:t>Proceso de apelaciones imparcial, eficaz y oportuno</a:t>
            </a:r>
          </a:p>
          <a:p>
            <a:pPr marL="336550" indent="-336550">
              <a:spcBef>
                <a:spcPts val="600"/>
              </a:spcBef>
            </a:pPr>
            <a:r>
              <a:rPr lang="es-US" dirty="0" smtClean="0"/>
              <a:t>Proceso de queja formal</a:t>
            </a:r>
          </a:p>
          <a:p>
            <a:pPr marL="336550" indent="-336550">
              <a:spcBef>
                <a:spcPts val="600"/>
              </a:spcBef>
            </a:pPr>
            <a:r>
              <a:rPr lang="es-US" dirty="0" smtClean="0"/>
              <a:t>Información de cobertura/pago antes del servicio</a:t>
            </a:r>
          </a:p>
          <a:p>
            <a:pPr marL="336550" indent="-336550">
              <a:spcBef>
                <a:spcPts val="600"/>
              </a:spcBef>
            </a:pPr>
            <a:r>
              <a:rPr lang="es-US" dirty="0" smtClean="0"/>
              <a:t>Privacidad de la información personal de salud</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36</a:t>
            </a:fld>
            <a:endParaRPr lang="en-US" dirty="0"/>
          </a:p>
        </p:txBody>
      </p:sp>
    </p:spTree>
    <p:custDataLst>
      <p:tags r:id="rId1"/>
    </p:custDataLst>
    <p:extLst>
      <p:ext uri="{BB962C8B-B14F-4D97-AF65-F5344CB8AC3E}">
        <p14:creationId xmlns:p14="http://schemas.microsoft.com/office/powerpoint/2010/main" val="644430953"/>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0" y="-8785"/>
            <a:ext cx="9144000" cy="1011417"/>
          </a:xfrm>
        </p:spPr>
        <p:txBody>
          <a:bodyPr/>
          <a:lstStyle/>
          <a:p>
            <a:r>
              <a:rPr lang="es-US" dirty="0" smtClean="0"/>
              <a:t>Apelaciones en los planes Medicare Advantage</a:t>
            </a:r>
          </a:p>
        </p:txBody>
      </p:sp>
      <p:sp>
        <p:nvSpPr>
          <p:cNvPr id="75778" name="Rectangle 3"/>
          <p:cNvSpPr>
            <a:spLocks noGrp="1" noChangeArrowheads="1"/>
          </p:cNvSpPr>
          <p:nvPr>
            <p:ph idx="1"/>
          </p:nvPr>
        </p:nvSpPr>
        <p:spPr>
          <a:xfrm>
            <a:off x="628649" y="1155032"/>
            <a:ext cx="8082213" cy="5021931"/>
          </a:xfrm>
        </p:spPr>
        <p:txBody>
          <a:bodyPr>
            <a:normAutofit fontScale="92500" lnSpcReduction="20000"/>
          </a:bodyPr>
          <a:lstStyle/>
          <a:p>
            <a:pPr marL="336550" indent="-336550">
              <a:spcBef>
                <a:spcPts val="600"/>
              </a:spcBef>
            </a:pPr>
            <a:r>
              <a:rPr lang="es-US" dirty="0" smtClean="0"/>
              <a:t>El plan debe indicar por escrito la manera en que puede apelar si</a:t>
            </a:r>
          </a:p>
          <a:p>
            <a:pPr marL="625475" lvl="1" indent="-288925">
              <a:spcBef>
                <a:spcPts val="600"/>
              </a:spcBef>
            </a:pPr>
            <a:r>
              <a:rPr lang="es-US" dirty="0" smtClean="0"/>
              <a:t>No pagan un servicio</a:t>
            </a:r>
          </a:p>
          <a:p>
            <a:pPr marL="625475" lvl="1" indent="-288925">
              <a:spcBef>
                <a:spcPts val="600"/>
              </a:spcBef>
            </a:pPr>
            <a:r>
              <a:rPr lang="es-US" dirty="0" smtClean="0"/>
              <a:t>No permite un servicio</a:t>
            </a:r>
          </a:p>
          <a:p>
            <a:pPr marL="625475" lvl="1" indent="-288925">
              <a:spcBef>
                <a:spcPts val="600"/>
              </a:spcBef>
            </a:pPr>
            <a:r>
              <a:rPr lang="es-US" dirty="0" smtClean="0"/>
              <a:t>Se interrumpe o reduce el ciclo de tratamiento</a:t>
            </a:r>
          </a:p>
          <a:p>
            <a:pPr marL="336550" indent="-336550">
              <a:spcBef>
                <a:spcPts val="600"/>
              </a:spcBef>
            </a:pPr>
            <a:r>
              <a:rPr lang="es-US" dirty="0" smtClean="0"/>
              <a:t>Usted y su médico pueden presentar una apelación</a:t>
            </a:r>
          </a:p>
          <a:p>
            <a:pPr marL="336550" indent="-336550">
              <a:spcBef>
                <a:spcPts val="600"/>
              </a:spcBef>
            </a:pPr>
            <a:r>
              <a:rPr lang="es-US" dirty="0" smtClean="0"/>
              <a:t>Se puede pedir una decisión acelerada (rápida)</a:t>
            </a:r>
          </a:p>
          <a:p>
            <a:pPr marL="625475" lvl="1" indent="-288925">
              <a:spcBef>
                <a:spcPts val="600"/>
              </a:spcBef>
            </a:pPr>
            <a:r>
              <a:rPr lang="es-US" dirty="0" smtClean="0"/>
              <a:t>El plan debe decidir dentro de las 72 horas</a:t>
            </a:r>
          </a:p>
          <a:p>
            <a:pPr marL="336550" indent="-336550">
              <a:spcBef>
                <a:spcPts val="600"/>
              </a:spcBef>
            </a:pPr>
            <a:r>
              <a:rPr lang="es-US" dirty="0" smtClean="0"/>
              <a:t>Consulte el material de afiliación de su plan</a:t>
            </a:r>
          </a:p>
          <a:p>
            <a:pPr marL="625475" lvl="1" indent="-288925">
              <a:spcBef>
                <a:spcPts val="600"/>
              </a:spcBef>
            </a:pPr>
            <a:r>
              <a:rPr lang="es-US" dirty="0" smtClean="0"/>
              <a:t>Instrucciones sobre cómo presentar una apelación o una queja formal</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37</a:t>
            </a:fld>
            <a:endParaRPr lang="en-US" dirty="0"/>
          </a:p>
        </p:txBody>
      </p:sp>
    </p:spTree>
    <p:custDataLst>
      <p:tags r:id="rId1"/>
    </p:custDataLst>
    <p:extLst>
      <p:ext uri="{BB962C8B-B14F-4D97-AF65-F5344CB8AC3E}">
        <p14:creationId xmlns:p14="http://schemas.microsoft.com/office/powerpoint/2010/main" val="4215841018"/>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s-US" dirty="0" smtClean="0"/>
              <a:t>Proceso de apelaciones de Medicare Parte C</a:t>
            </a:r>
          </a:p>
        </p:txBody>
      </p:sp>
      <p:grpSp>
        <p:nvGrpSpPr>
          <p:cNvPr id="6" name="Group 5" descr="Initial Determination, Plan Reconsideration, Independent Review Entity, Administrative Law Judge, Medicare Appeals Council, and Judicial Review." title="Medicare Part C Appeals Process"/>
          <p:cNvGrpSpPr/>
          <p:nvPr/>
        </p:nvGrpSpPr>
        <p:grpSpPr>
          <a:xfrm>
            <a:off x="213313" y="1446495"/>
            <a:ext cx="4216940" cy="4651273"/>
            <a:chOff x="213313" y="1446495"/>
            <a:chExt cx="4216940" cy="4651273"/>
          </a:xfrm>
        </p:grpSpPr>
        <p:sp>
          <p:nvSpPr>
            <p:cNvPr id="7" name="Rectangle 6"/>
            <p:cNvSpPr/>
            <p:nvPr/>
          </p:nvSpPr>
          <p:spPr>
            <a:xfrm>
              <a:off x="213313" y="1446495"/>
              <a:ext cx="3143250" cy="4651273"/>
            </a:xfrm>
            <a:prstGeom prst="rect">
              <a:avLst/>
            </a:prstGeom>
          </p:spPr>
          <p:txBody>
            <a:bodyPr wrap="square">
              <a:spAutoFit/>
            </a:bodyPr>
            <a:lstStyle/>
            <a:p>
              <a:pPr algn="r">
                <a:defRPr/>
              </a:pPr>
              <a:endParaRPr lang="es-US" sz="200" dirty="0" smtClean="0"/>
            </a:p>
            <a:p>
              <a:pPr algn="r">
                <a:defRPr/>
              </a:pPr>
              <a:r>
                <a:rPr lang="es-US" b="1" dirty="0" smtClean="0"/>
                <a:t>Decisión inicial</a:t>
              </a:r>
            </a:p>
            <a:p>
              <a:pPr algn="r">
                <a:defRPr/>
              </a:pPr>
              <a:endParaRPr lang="es-US" b="1" dirty="0" smtClean="0"/>
            </a:p>
            <a:p>
              <a:pPr algn="r">
                <a:defRPr/>
              </a:pPr>
              <a:endParaRPr lang="es-US" b="1" dirty="0"/>
            </a:p>
            <a:p>
              <a:pPr algn="r">
                <a:defRPr/>
              </a:pPr>
              <a:r>
                <a:rPr lang="es-US" b="1" dirty="0"/>
                <a:t>Reconsideración del plan</a:t>
              </a:r>
            </a:p>
            <a:p>
              <a:pPr algn="r">
                <a:defRPr/>
              </a:pPr>
              <a:endParaRPr lang="es-US" sz="1050" b="1" dirty="0" smtClean="0"/>
            </a:p>
            <a:p>
              <a:pPr algn="r">
                <a:defRPr/>
              </a:pPr>
              <a:endParaRPr lang="es-US" sz="1050" b="1" dirty="0" smtClean="0"/>
            </a:p>
            <a:p>
              <a:pPr algn="r">
                <a:defRPr/>
              </a:pPr>
              <a:endParaRPr lang="es-US" sz="1050" b="1" dirty="0"/>
            </a:p>
            <a:p>
              <a:pPr algn="r">
                <a:defRPr/>
              </a:pPr>
              <a:endParaRPr lang="es-US" sz="1050" b="1" dirty="0"/>
            </a:p>
            <a:p>
              <a:pPr algn="r">
                <a:defRPr/>
              </a:pPr>
              <a:r>
                <a:rPr lang="es-US" b="1" dirty="0"/>
                <a:t>Organización de Revisión Independiente (IRE) </a:t>
              </a:r>
            </a:p>
            <a:p>
              <a:pPr algn="r">
                <a:defRPr/>
              </a:pPr>
              <a:endParaRPr lang="es-US" sz="450" b="1" dirty="0"/>
            </a:p>
            <a:p>
              <a:pPr algn="r">
                <a:defRPr/>
              </a:pPr>
              <a:endParaRPr lang="es-US" sz="1200" b="1" dirty="0" smtClean="0"/>
            </a:p>
            <a:p>
              <a:pPr algn="r">
                <a:defRPr/>
              </a:pPr>
              <a:r>
                <a:rPr lang="es-US" b="1" dirty="0" smtClean="0"/>
                <a:t>Juez de Justicia Administrativa (ALJ)</a:t>
              </a:r>
            </a:p>
            <a:p>
              <a:pPr algn="r">
                <a:defRPr/>
              </a:pPr>
              <a:endParaRPr lang="es-US" sz="100" b="1" dirty="0"/>
            </a:p>
            <a:p>
              <a:pPr algn="r">
                <a:defRPr/>
              </a:pPr>
              <a:endParaRPr lang="es-US" sz="900" b="1" dirty="0" smtClean="0"/>
            </a:p>
            <a:p>
              <a:pPr algn="r">
                <a:defRPr/>
              </a:pPr>
              <a:endParaRPr lang="es-US" sz="900" b="1" dirty="0"/>
            </a:p>
            <a:p>
              <a:pPr algn="r">
                <a:defRPr/>
              </a:pPr>
              <a:endParaRPr lang="es-US" sz="1500" b="1" dirty="0"/>
            </a:p>
            <a:p>
              <a:pPr algn="r">
                <a:defRPr/>
              </a:pPr>
              <a:r>
                <a:rPr lang="es-US" b="1" dirty="0"/>
                <a:t>Consejo de Apelaciones de Medicare (MAC)</a:t>
              </a:r>
            </a:p>
            <a:p>
              <a:pPr algn="r">
                <a:defRPr/>
              </a:pPr>
              <a:endParaRPr lang="es-US" sz="375" b="1" dirty="0"/>
            </a:p>
            <a:p>
              <a:pPr algn="r">
                <a:defRPr/>
              </a:pPr>
              <a:endParaRPr lang="es-US" sz="1200" b="1" dirty="0"/>
            </a:p>
            <a:p>
              <a:pPr algn="r">
                <a:defRPr/>
              </a:pPr>
              <a:r>
                <a:rPr lang="es-US" b="1" dirty="0"/>
                <a:t>Revisión Judicial</a:t>
              </a:r>
            </a:p>
          </p:txBody>
        </p:sp>
        <p:cxnSp>
          <p:nvCxnSpPr>
            <p:cNvPr id="9" name="Straight Arrow Connector 8" descr="Arrow connecting text to diagram"/>
            <p:cNvCxnSpPr/>
            <p:nvPr/>
          </p:nvCxnSpPr>
          <p:spPr>
            <a:xfrm>
              <a:off x="3615870" y="1700403"/>
              <a:ext cx="814383" cy="11686"/>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connecting text to diagram"/>
            <p:cNvCxnSpPr/>
            <p:nvPr/>
          </p:nvCxnSpPr>
          <p:spPr>
            <a:xfrm flipV="1">
              <a:off x="3615870" y="2504292"/>
              <a:ext cx="814383" cy="5557"/>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connecting text to diagram"/>
            <p:cNvCxnSpPr/>
            <p:nvPr/>
          </p:nvCxnSpPr>
          <p:spPr>
            <a:xfrm>
              <a:off x="3615870" y="3419165"/>
              <a:ext cx="799181" cy="8240"/>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5" name="Straight Arrow Connector 14" descr="Arrow connecting text to diagram"/>
            <p:cNvCxnSpPr/>
            <p:nvPr/>
          </p:nvCxnSpPr>
          <p:spPr>
            <a:xfrm flipV="1">
              <a:off x="3615870" y="4219608"/>
              <a:ext cx="799181" cy="3009"/>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2" name="Straight Arrow Connector 11" descr="Arrow connecting text to diagram"/>
            <p:cNvCxnSpPr/>
            <p:nvPr/>
          </p:nvCxnSpPr>
          <p:spPr>
            <a:xfrm>
              <a:off x="3615870" y="5014820"/>
              <a:ext cx="799181" cy="1817"/>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cxnSp>
          <p:nvCxnSpPr>
            <p:cNvPr id="13" name="Straight Arrow Connector 12" descr="Arrow connecting text to diagram"/>
            <p:cNvCxnSpPr/>
            <p:nvPr/>
          </p:nvCxnSpPr>
          <p:spPr>
            <a:xfrm>
              <a:off x="3615870" y="5813946"/>
              <a:ext cx="814383" cy="1718"/>
            </a:xfrm>
            <a:prstGeom prst="straightConnector1">
              <a:avLst/>
            </a:prstGeom>
            <a:ln w="38100">
              <a:solidFill>
                <a:srgbClr val="333399"/>
              </a:solidFill>
              <a:tailEnd type="arrow"/>
            </a:ln>
            <a:effectLst>
              <a:innerShdw blurRad="63500" dist="50800" dir="18900000">
                <a:prstClr val="black">
                  <a:alpha val="50000"/>
                </a:prstClr>
              </a:innerShdw>
            </a:effectLst>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r>
              <a:rPr lang="en-US" smtClean="0"/>
              <a:t>Julio de 2017</a:t>
            </a:r>
            <a:endParaRPr lang="en-US" dirty="0"/>
          </a:p>
        </p:txBody>
      </p:sp>
      <p:sp>
        <p:nvSpPr>
          <p:cNvPr id="14" name="Footer Placeholder 13"/>
          <p:cNvSpPr>
            <a:spLocks noGrp="1"/>
          </p:cNvSpPr>
          <p:nvPr>
            <p:ph type="ftr" sz="quarter" idx="11"/>
          </p:nvPr>
        </p:nvSpPr>
        <p:spPr/>
        <p:txBody>
          <a:bodyPr/>
          <a:lstStyle/>
          <a:p>
            <a:r>
              <a:rPr lang="es-ES" smtClean="0"/>
              <a:t>Medicare Advantage y otros planes de salud</a:t>
            </a:r>
            <a:endParaRPr lang="en-US" dirty="0"/>
          </a:p>
        </p:txBody>
      </p:sp>
      <p:sp>
        <p:nvSpPr>
          <p:cNvPr id="17" name="Slide Number Placeholder 16"/>
          <p:cNvSpPr>
            <a:spLocks noGrp="1"/>
          </p:cNvSpPr>
          <p:nvPr>
            <p:ph type="sldNum" sz="quarter" idx="12"/>
          </p:nvPr>
        </p:nvSpPr>
        <p:spPr/>
        <p:txBody>
          <a:bodyPr/>
          <a:lstStyle/>
          <a:p>
            <a:fld id="{D60A6685-DBF6-4C41-A0CC-AA9EA7A85A20}" type="slidenum">
              <a:rPr lang="en-US" smtClean="0"/>
              <a:t>38</a:t>
            </a:fld>
            <a:endParaRPr lang="en-US" dirty="0"/>
          </a:p>
        </p:txBody>
      </p:sp>
      <p:pic>
        <p:nvPicPr>
          <p:cNvPr id="18" name="Picture 17"/>
          <p:cNvPicPr>
            <a:picLocks noChangeAspect="1"/>
          </p:cNvPicPr>
          <p:nvPr/>
        </p:nvPicPr>
        <p:blipFill>
          <a:blip r:embed="rId3"/>
          <a:stretch>
            <a:fillRect/>
          </a:stretch>
        </p:blipFill>
        <p:spPr>
          <a:xfrm>
            <a:off x="4756587" y="1101726"/>
            <a:ext cx="3179974" cy="5029200"/>
          </a:xfrm>
          <a:prstGeom prst="rect">
            <a:avLst/>
          </a:prstGeom>
        </p:spPr>
      </p:pic>
    </p:spTree>
    <p:extLst>
      <p:ext uri="{BB962C8B-B14F-4D97-AF65-F5344CB8AC3E}">
        <p14:creationId xmlns:p14="http://schemas.microsoft.com/office/powerpoint/2010/main" val="30971944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5"/>
          <p:cNvSpPr>
            <a:spLocks noGrp="1" noChangeArrowheads="1"/>
          </p:cNvSpPr>
          <p:nvPr>
            <p:ph type="title"/>
          </p:nvPr>
        </p:nvSpPr>
        <p:spPr>
          <a:xfrm>
            <a:off x="0" y="-8785"/>
            <a:ext cx="9144000" cy="1011417"/>
          </a:xfrm>
        </p:spPr>
        <p:txBody>
          <a:bodyPr>
            <a:normAutofit fontScale="90000"/>
          </a:bodyPr>
          <a:lstStyle/>
          <a:p>
            <a:r>
              <a:rPr lang="es-US" dirty="0" smtClean="0"/>
              <a:t>Derechos si presenta una apelación </a:t>
            </a:r>
            <a:r>
              <a:rPr dirty="0"/>
              <a:t/>
            </a:r>
            <a:br>
              <a:rPr dirty="0"/>
            </a:br>
            <a:r>
              <a:rPr lang="es-US" dirty="0" smtClean="0"/>
              <a:t>con su plan de salud de Medicare</a:t>
            </a:r>
          </a:p>
        </p:txBody>
      </p:sp>
      <p:sp>
        <p:nvSpPr>
          <p:cNvPr id="28678" name="Rectangle 6"/>
          <p:cNvSpPr>
            <a:spLocks noGrp="1" noChangeArrowheads="1"/>
          </p:cNvSpPr>
          <p:nvPr>
            <p:ph idx="1"/>
          </p:nvPr>
        </p:nvSpPr>
        <p:spPr/>
        <p:txBody>
          <a:bodyPr/>
          <a:lstStyle/>
          <a:p>
            <a:pPr marL="336550" indent="-336550">
              <a:spcBef>
                <a:spcPts val="600"/>
              </a:spcBef>
            </a:pPr>
            <a:r>
              <a:rPr lang="es-US" dirty="0" smtClean="0"/>
              <a:t>Derecho a obtener los expedientes de su plan</a:t>
            </a:r>
          </a:p>
          <a:p>
            <a:pPr marL="577850" lvl="1" indent="-241300">
              <a:spcBef>
                <a:spcPts val="600"/>
              </a:spcBef>
            </a:pPr>
            <a:r>
              <a:rPr lang="es-US" dirty="0" smtClean="0"/>
              <a:t>Llamar o a escribir a su plan</a:t>
            </a:r>
          </a:p>
          <a:p>
            <a:pPr marL="577850" lvl="1" indent="-241300">
              <a:spcBef>
                <a:spcPts val="600"/>
              </a:spcBef>
            </a:pPr>
            <a:r>
              <a:rPr lang="es-US" dirty="0" smtClean="0"/>
              <a:t>El plan puede cobrar un cargo por realizar una copia de su expediente</a:t>
            </a:r>
          </a:p>
          <a:p>
            <a:pPr lvl="1"/>
            <a:endParaRPr lang="es-US" dirty="0" smtClean="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39</a:t>
            </a:fld>
            <a:endParaRPr lang="en-US" dirty="0"/>
          </a:p>
        </p:txBody>
      </p:sp>
    </p:spTree>
    <p:custDataLst>
      <p:tags r:id="rId1"/>
    </p:custDataLst>
    <p:extLst>
      <p:ext uri="{BB962C8B-B14F-4D97-AF65-F5344CB8AC3E}">
        <p14:creationId xmlns:p14="http://schemas.microsoft.com/office/powerpoint/2010/main" val="247216546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
            </a:r>
            <a:br>
              <a:rPr dirty="0"/>
            </a:br>
            <a:r>
              <a:rPr lang="es-US" dirty="0">
                <a:latin typeface="+mn-lt"/>
              </a:rPr>
              <a:t>Lección 1— Panorama general del plan </a:t>
            </a:r>
            <a:r>
              <a:rPr dirty="0"/>
              <a:t/>
            </a:r>
            <a:br>
              <a:rPr dirty="0"/>
            </a:br>
            <a:r>
              <a:rPr lang="es-US" dirty="0">
                <a:latin typeface="+mn-lt"/>
              </a:rPr>
              <a:t>Medicare Advantage (MA)</a:t>
            </a:r>
            <a:r>
              <a:rPr dirty="0"/>
              <a:t/>
            </a:r>
            <a:br>
              <a:rPr dirty="0"/>
            </a:br>
            <a:endParaRPr lang="es-US" dirty="0">
              <a:latin typeface="+mn-lt"/>
            </a:endParaRPr>
          </a:p>
        </p:txBody>
      </p:sp>
      <p:sp>
        <p:nvSpPr>
          <p:cNvPr id="3" name="Content Placeholder 2"/>
          <p:cNvSpPr>
            <a:spLocks noGrp="1"/>
          </p:cNvSpPr>
          <p:nvPr>
            <p:ph idx="1"/>
          </p:nvPr>
        </p:nvSpPr>
        <p:spPr/>
        <p:txBody>
          <a:bodyPr/>
          <a:lstStyle/>
          <a:p>
            <a:pPr marL="341313" lvl="0" indent="-341313">
              <a:spcBef>
                <a:spcPts val="600"/>
              </a:spcBef>
            </a:pPr>
            <a:r>
              <a:rPr lang="es-US" dirty="0" smtClean="0"/>
              <a:t>Qué es el plan MA</a:t>
            </a:r>
            <a:endParaRPr lang="es-US" dirty="0"/>
          </a:p>
          <a:p>
            <a:pPr marL="341313" lvl="0" indent="-341313">
              <a:spcBef>
                <a:spcPts val="600"/>
              </a:spcBef>
            </a:pPr>
            <a:r>
              <a:rPr lang="es-US" dirty="0" smtClean="0"/>
              <a:t>Cómo funcionan los planes MA</a:t>
            </a:r>
            <a:endParaRPr lang="es-US" dirty="0"/>
          </a:p>
          <a:p>
            <a:pPr marL="341313" lvl="0" indent="-341313">
              <a:spcBef>
                <a:spcPts val="600"/>
              </a:spcBef>
            </a:pPr>
            <a:r>
              <a:rPr lang="es-US" dirty="0" smtClean="0"/>
              <a:t>Cuándo se puede inscribir o cambiar de plan</a:t>
            </a:r>
            <a:endParaRPr lang="es-US" dirty="0"/>
          </a:p>
          <a:p>
            <a:pPr marL="341313" lvl="0" indent="-341313">
              <a:spcBef>
                <a:spcPts val="600"/>
              </a:spcBef>
            </a:pPr>
            <a:r>
              <a:rPr lang="es-US" dirty="0" smtClean="0"/>
              <a:t>Cuáles son los tipos de planes MA</a:t>
            </a:r>
            <a:r>
              <a:rPr lang="en-US" dirty="0" smtClean="0"/>
              <a:t>	</a:t>
            </a:r>
          </a:p>
          <a:p>
            <a:endParaRPr lang="es-US" dirty="0"/>
          </a:p>
        </p:txBody>
      </p:sp>
      <p:sp>
        <p:nvSpPr>
          <p:cNvPr id="4" name="Date Placeholder 3"/>
          <p:cNvSpPr>
            <a:spLocks noGrp="1"/>
          </p:cNvSpPr>
          <p:nvPr>
            <p:ph type="dt" sz="half" idx="13"/>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3B75908-2BC4-4CCC-BE4B-63652A0FD379}" type="slidenum">
              <a:rPr lang="en-US" smtClean="0"/>
              <a:t>4</a:t>
            </a:fld>
            <a:endParaRPr lang="en-US" dirty="0"/>
          </a:p>
        </p:txBody>
      </p:sp>
    </p:spTree>
    <p:extLst>
      <p:ext uri="{BB962C8B-B14F-4D97-AF65-F5344CB8AC3E}">
        <p14:creationId xmlns:p14="http://schemas.microsoft.com/office/powerpoint/2010/main" val="29030782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smtClean="0">
                <a:latin typeface="+mn-lt"/>
              </a:rPr>
              <a:t>Lección 4—Pautas de mercadeo de Medicare</a:t>
            </a:r>
            <a:endParaRPr lang="es-US" dirty="0">
              <a:latin typeface="+mn-lt"/>
            </a:endParaRPr>
          </a:p>
        </p:txBody>
      </p:sp>
      <p:sp>
        <p:nvSpPr>
          <p:cNvPr id="3" name="Content Placeholder 2"/>
          <p:cNvSpPr>
            <a:spLocks noGrp="1"/>
          </p:cNvSpPr>
          <p:nvPr>
            <p:ph idx="1"/>
          </p:nvPr>
        </p:nvSpPr>
        <p:spPr>
          <a:xfrm>
            <a:off x="628650" y="1192571"/>
            <a:ext cx="7886700" cy="4351338"/>
          </a:xfrm>
        </p:spPr>
        <p:txBody>
          <a:bodyPr/>
          <a:lstStyle/>
          <a:p>
            <a:r>
              <a:rPr lang="es-US" dirty="0" smtClean="0"/>
              <a:t>Mercadeo y divulgación</a:t>
            </a:r>
          </a:p>
          <a:p>
            <a:r>
              <a:rPr lang="es-US" dirty="0" smtClean="0"/>
              <a:t>Regalos</a:t>
            </a:r>
          </a:p>
          <a:p>
            <a:r>
              <a:rPr lang="es-US" dirty="0" smtClean="0"/>
              <a:t>Actividades educativas promocionales</a:t>
            </a:r>
          </a:p>
          <a:p>
            <a:r>
              <a:rPr lang="es-US" dirty="0" smtClean="0"/>
              <a:t>Agentes/aseguradores</a:t>
            </a:r>
          </a:p>
          <a:p>
            <a:r>
              <a:rPr lang="es-US" dirty="0" smtClean="0"/>
              <a:t>Recompensas e incentivos</a:t>
            </a:r>
          </a:p>
          <a:p>
            <a:endParaRPr lang="es-US" dirty="0"/>
          </a:p>
        </p:txBody>
      </p:sp>
      <p:sp>
        <p:nvSpPr>
          <p:cNvPr id="4" name="Date Placeholder 3"/>
          <p:cNvSpPr>
            <a:spLocks noGrp="1"/>
          </p:cNvSpPr>
          <p:nvPr>
            <p:ph type="dt" sz="half" idx="13"/>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3B75908-2BC4-4CCC-BE4B-63652A0FD379}" type="slidenum">
              <a:rPr lang="en-US" smtClean="0"/>
              <a:t>40</a:t>
            </a:fld>
            <a:endParaRPr lang="en-US" dirty="0"/>
          </a:p>
        </p:txBody>
      </p:sp>
    </p:spTree>
    <p:extLst>
      <p:ext uri="{BB962C8B-B14F-4D97-AF65-F5344CB8AC3E}">
        <p14:creationId xmlns:p14="http://schemas.microsoft.com/office/powerpoint/2010/main" val="23763347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a:xfrm>
            <a:off x="0" y="-8785"/>
            <a:ext cx="9144000" cy="1011417"/>
          </a:xfrm>
        </p:spPr>
        <p:txBody>
          <a:bodyPr/>
          <a:lstStyle/>
          <a:p>
            <a:r>
              <a:rPr lang="es-US" dirty="0" smtClean="0"/>
              <a:t>Materiales de Mercadeo</a:t>
            </a:r>
          </a:p>
        </p:txBody>
      </p:sp>
      <p:sp>
        <p:nvSpPr>
          <p:cNvPr id="92162" name="Content Placeholder 2"/>
          <p:cNvSpPr>
            <a:spLocks noGrp="1"/>
          </p:cNvSpPr>
          <p:nvPr>
            <p:ph idx="1"/>
          </p:nvPr>
        </p:nvSpPr>
        <p:spPr>
          <a:xfrm>
            <a:off x="224589" y="1315453"/>
            <a:ext cx="8678779" cy="4861510"/>
          </a:xfrm>
        </p:spPr>
        <p:txBody>
          <a:bodyPr>
            <a:normAutofit fontScale="77500" lnSpcReduction="20000"/>
          </a:bodyPr>
          <a:lstStyle/>
          <a:p>
            <a:pPr marL="336550" indent="-336550">
              <a:lnSpc>
                <a:spcPct val="120000"/>
              </a:lnSpc>
              <a:spcBef>
                <a:spcPts val="600"/>
              </a:spcBef>
            </a:pPr>
            <a:r>
              <a:rPr lang="es-US" dirty="0" smtClean="0"/>
              <a:t>Los Centros de Servicios de Medicare y Medicaid (CMS) exigen revisión y aprobación de ciertos materiales</a:t>
            </a:r>
          </a:p>
          <a:p>
            <a:pPr marL="577850" lvl="1" indent="-241300">
              <a:lnSpc>
                <a:spcPct val="120000"/>
              </a:lnSpc>
              <a:spcBef>
                <a:spcPts val="600"/>
              </a:spcBef>
            </a:pPr>
            <a:r>
              <a:rPr lang="es-US" dirty="0" smtClean="0"/>
              <a:t>En la Sección 20 sobre las pautas de mercadeo de Medicare, se enumeran las excepciones. </a:t>
            </a:r>
          </a:p>
          <a:p>
            <a:pPr marL="862013" lvl="2" indent="-241300">
              <a:lnSpc>
                <a:spcPct val="120000"/>
              </a:lnSpc>
              <a:spcBef>
                <a:spcPts val="600"/>
              </a:spcBef>
            </a:pPr>
            <a:r>
              <a:rPr lang="es-US" dirty="0" smtClean="0"/>
              <a:t>Para obtener más información, visite </a:t>
            </a:r>
            <a:r>
              <a:rPr lang="es-US" u="sng" dirty="0" smtClean="0">
                <a:hlinkClick r:id="rId4"/>
              </a:rPr>
              <a:t>CMS.gov/Medicare/Health-Plans/ManagedCareMarketing/Downloads/</a:t>
            </a:r>
            <a:r>
              <a:rPr dirty="0"/>
              <a:t/>
            </a:r>
            <a:br>
              <a:rPr dirty="0"/>
            </a:br>
            <a:r>
              <a:rPr lang="es-US" u="sng" dirty="0" smtClean="0">
                <a:hlinkClick r:id="rId4"/>
              </a:rPr>
              <a:t>2017MedicareMarketingGuidelines2.pdf</a:t>
            </a:r>
            <a:endParaRPr lang="es-US" dirty="0"/>
          </a:p>
          <a:p>
            <a:pPr marL="577850" lvl="1" indent="-241300">
              <a:lnSpc>
                <a:spcPct val="120000"/>
              </a:lnSpc>
              <a:spcBef>
                <a:spcPts val="600"/>
              </a:spcBef>
            </a:pPr>
            <a:r>
              <a:rPr lang="es-US" dirty="0" smtClean="0"/>
              <a:t>Los planes deben contar con material informativo que esté disponible a pedido de los CMS</a:t>
            </a:r>
          </a:p>
          <a:p>
            <a:pPr marL="336550" indent="-336550">
              <a:lnSpc>
                <a:spcPct val="120000"/>
              </a:lnSpc>
              <a:spcBef>
                <a:spcPts val="600"/>
              </a:spcBef>
            </a:pPr>
            <a:r>
              <a:rPr lang="es-US" dirty="0" smtClean="0"/>
              <a:t>Los CMS elaboran materiales de mercadeo estandarizados y de modelo</a:t>
            </a: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41</a:t>
            </a:fld>
            <a:endParaRPr lang="en-US" dirty="0"/>
          </a:p>
        </p:txBody>
      </p:sp>
    </p:spTree>
    <p:custDataLst>
      <p:tags r:id="rId1"/>
    </p:custDataLst>
    <p:extLst>
      <p:ext uri="{BB962C8B-B14F-4D97-AF65-F5344CB8AC3E}">
        <p14:creationId xmlns:p14="http://schemas.microsoft.com/office/powerpoint/2010/main" val="325715497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a:xfrm>
            <a:off x="0" y="-8785"/>
            <a:ext cx="9144000" cy="1011417"/>
          </a:xfrm>
        </p:spPr>
        <p:txBody>
          <a:bodyPr/>
          <a:lstStyle/>
          <a:p>
            <a:r>
              <a:rPr lang="es-US" dirty="0" smtClean="0"/>
              <a:t>Recordatorios de mercadeo</a:t>
            </a:r>
          </a:p>
        </p:txBody>
      </p:sp>
      <p:sp>
        <p:nvSpPr>
          <p:cNvPr id="94210" name="Content Placeholder 2"/>
          <p:cNvSpPr>
            <a:spLocks noGrp="1"/>
          </p:cNvSpPr>
          <p:nvPr>
            <p:ph idx="1"/>
          </p:nvPr>
        </p:nvSpPr>
        <p:spPr/>
        <p:txBody>
          <a:bodyPr>
            <a:normAutofit fontScale="85000" lnSpcReduction="10000"/>
          </a:bodyPr>
          <a:lstStyle/>
          <a:p>
            <a:pPr marL="336550" indent="-336550">
              <a:spcBef>
                <a:spcPts val="600"/>
              </a:spcBef>
            </a:pPr>
            <a:r>
              <a:rPr lang="es-US" dirty="0" smtClean="0"/>
              <a:t>Mercadeo para el plan del año entrante</a:t>
            </a:r>
          </a:p>
          <a:p>
            <a:pPr marL="577850" lvl="1" indent="-241300">
              <a:spcBef>
                <a:spcPts val="600"/>
              </a:spcBef>
            </a:pPr>
            <a:r>
              <a:rPr lang="es-US" dirty="0" smtClean="0"/>
              <a:t>Puede no ocurrir antes del 1 de octubre</a:t>
            </a:r>
          </a:p>
          <a:p>
            <a:pPr marL="336550" indent="-336550">
              <a:spcBef>
                <a:spcPts val="600"/>
              </a:spcBef>
            </a:pPr>
            <a:r>
              <a:rPr lang="es-US" dirty="0" smtClean="0"/>
              <a:t>Las calificaciones de estrellas de mercadeo en los materiales deben tener la misma importancia o más</a:t>
            </a:r>
            <a:endParaRPr lang="es-US" dirty="0"/>
          </a:p>
          <a:p>
            <a:pPr marL="577850" lvl="1" indent="-241300">
              <a:spcBef>
                <a:spcPts val="600"/>
              </a:spcBef>
            </a:pPr>
            <a:r>
              <a:rPr lang="es-US" dirty="0" smtClean="0"/>
              <a:t>Se pueden promocionar/comunicar medidas individuales con las calificaciones de rendimiento generales </a:t>
            </a:r>
          </a:p>
          <a:p>
            <a:pPr marL="577850" lvl="1" indent="-241300">
              <a:spcBef>
                <a:spcPts val="600"/>
              </a:spcBef>
            </a:pPr>
            <a:r>
              <a:rPr lang="es-US" dirty="0" smtClean="0"/>
              <a:t>Estado de calificación de estrellas con bajo rendimiento </a:t>
            </a:r>
          </a:p>
          <a:p>
            <a:pPr marL="850900" lvl="2" indent="-273050">
              <a:spcBef>
                <a:spcPts val="600"/>
              </a:spcBef>
            </a:pPr>
            <a:r>
              <a:rPr lang="es-US" dirty="0" smtClean="0"/>
              <a:t>Símbolo de bajo rendimiento (LPI)</a:t>
            </a:r>
          </a:p>
          <a:p>
            <a:pPr marL="850900" lvl="2" indent="-273050">
              <a:spcBef>
                <a:spcPts val="600"/>
              </a:spcBef>
            </a:pPr>
            <a:r>
              <a:rPr lang="es-US" dirty="0" smtClean="0"/>
              <a:t>Los planes deben intentar desacreditar su estado de LPI mostrando una calificación separada más alta </a:t>
            </a:r>
          </a:p>
        </p:txBody>
      </p:sp>
      <p:pic>
        <p:nvPicPr>
          <p:cNvPr id="1026" name="Picture 2" descr="Low preforming plan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16817" y="3886273"/>
            <a:ext cx="799448" cy="548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42</a:t>
            </a:fld>
            <a:endParaRPr lang="en-US" dirty="0"/>
          </a:p>
        </p:txBody>
      </p:sp>
    </p:spTree>
    <p:custDataLst>
      <p:tags r:id="rId1"/>
    </p:custDataLst>
    <p:extLst>
      <p:ext uri="{BB962C8B-B14F-4D97-AF65-F5344CB8AC3E}">
        <p14:creationId xmlns:p14="http://schemas.microsoft.com/office/powerpoint/2010/main" val="592304759"/>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0" y="-8785"/>
            <a:ext cx="9144000" cy="1011417"/>
          </a:xfrm>
        </p:spPr>
        <p:txBody>
          <a:bodyPr>
            <a:normAutofit fontScale="90000"/>
          </a:bodyPr>
          <a:lstStyle/>
          <a:p>
            <a:r>
              <a:rPr lang="es-US" dirty="0" smtClean="0"/>
              <a:t> Divulgación de información del plan para </a:t>
            </a:r>
            <a:r>
              <a:rPr dirty="0"/>
              <a:t/>
            </a:r>
            <a:br>
              <a:rPr dirty="0"/>
            </a:br>
            <a:r>
              <a:rPr lang="es-US" dirty="0" smtClean="0"/>
              <a:t>miembros nuevos y que renuevan</a:t>
            </a:r>
          </a:p>
        </p:txBody>
      </p:sp>
      <p:sp>
        <p:nvSpPr>
          <p:cNvPr id="10" name="Content Placeholder 9"/>
          <p:cNvSpPr>
            <a:spLocks noGrp="1"/>
          </p:cNvSpPr>
          <p:nvPr>
            <p:ph idx="1"/>
          </p:nvPr>
        </p:nvSpPr>
        <p:spPr>
          <a:xfrm>
            <a:off x="628650" y="1130968"/>
            <a:ext cx="8129588" cy="5484145"/>
          </a:xfrm>
        </p:spPr>
        <p:txBody>
          <a:bodyPr>
            <a:normAutofit fontScale="70000" lnSpcReduction="20000"/>
          </a:bodyPr>
          <a:lstStyle/>
          <a:p>
            <a:pPr marL="336550" indent="-336550">
              <a:spcBef>
                <a:spcPts val="600"/>
              </a:spcBef>
            </a:pPr>
            <a:r>
              <a:rPr lang="es-US" sz="3400" dirty="0" smtClean="0"/>
              <a:t>Los planes Medicare Advantage y de Recetas Médicas deben divulgar información del plan </a:t>
            </a:r>
          </a:p>
          <a:p>
            <a:pPr marL="625475" lvl="2" indent="-288925">
              <a:spcBef>
                <a:spcPts val="600"/>
              </a:spcBef>
              <a:buSzPct val="100000"/>
              <a:buFont typeface="Arial" panose="020B0604020202020204" pitchFamily="34" charset="0"/>
              <a:buChar char="•"/>
            </a:pPr>
            <a:r>
              <a:rPr lang="es-US" sz="3300" dirty="0" smtClean="0"/>
              <a:t>Al momento de la inscripción y al menos una vez al año </a:t>
            </a:r>
          </a:p>
          <a:p>
            <a:pPr marL="1028700" lvl="2" indent="-400050">
              <a:spcBef>
                <a:spcPts val="600"/>
              </a:spcBef>
              <a:buSzPct val="60000"/>
            </a:pPr>
            <a:r>
              <a:rPr lang="es-US" sz="3300" dirty="0" smtClean="0"/>
              <a:t>Notificación de cambio anual obligatoria/Evidencia</a:t>
            </a:r>
            <a:r>
              <a:rPr dirty="0"/>
              <a:t/>
            </a:r>
            <a:br>
              <a:rPr dirty="0"/>
            </a:br>
            <a:r>
              <a:rPr lang="es-US" sz="3300" dirty="0" smtClean="0"/>
              <a:t>de cobertura</a:t>
            </a:r>
          </a:p>
          <a:p>
            <a:pPr marL="1028700" lvl="2" indent="-400050">
              <a:spcBef>
                <a:spcPts val="600"/>
              </a:spcBef>
              <a:buSzPct val="60000"/>
            </a:pPr>
            <a:r>
              <a:rPr lang="es-US" sz="3300" dirty="0" smtClean="0"/>
              <a:t>Opción de Subsidio por Bajos Ingresos (LIS)</a:t>
            </a:r>
          </a:p>
          <a:p>
            <a:pPr marL="1028700" lvl="2" indent="-400050">
              <a:spcBef>
                <a:spcPts val="600"/>
              </a:spcBef>
              <a:buSzPct val="60000"/>
            </a:pPr>
            <a:r>
              <a:rPr lang="es-US" sz="3300" dirty="0" smtClean="0"/>
              <a:t>Formulario completo o abreviado</a:t>
            </a:r>
          </a:p>
          <a:p>
            <a:pPr marL="1028700" lvl="2" indent="-400050">
              <a:spcBef>
                <a:spcPts val="600"/>
              </a:spcBef>
              <a:buSzPct val="60000"/>
            </a:pPr>
            <a:r>
              <a:rPr lang="es-US" sz="3300" dirty="0" smtClean="0"/>
              <a:t>Tarjeta de ID de miembro al momento de la inscripción/según la necesidad</a:t>
            </a:r>
          </a:p>
          <a:p>
            <a:pPr marL="336550" lvl="2" indent="-336550">
              <a:spcBef>
                <a:spcPts val="600"/>
              </a:spcBef>
              <a:buSzPct val="100000"/>
              <a:buFont typeface="Wingdings" panose="05000000000000000000" pitchFamily="2" charset="2"/>
              <a:buChar char="§"/>
            </a:pPr>
            <a:r>
              <a:rPr lang="es-US" sz="3400" dirty="0"/>
              <a:t>Deben proveer una copia de los directorios de farmacias y proveedores o una notificación que describa dónde se pueden encontrar en línea y cómo se solicita una copia </a:t>
            </a:r>
          </a:p>
          <a:p>
            <a:pPr marL="336550" lvl="2" indent="-336550">
              <a:spcBef>
                <a:spcPts val="600"/>
              </a:spcBef>
              <a:buSzPct val="100000"/>
              <a:buFont typeface="Wingdings" panose="05000000000000000000" pitchFamily="2" charset="2"/>
              <a:buChar char="§"/>
            </a:pPr>
            <a:r>
              <a:rPr lang="es-US" sz="3400" dirty="0" smtClean="0"/>
              <a:t>Los documentos para nuevos inscritos se deben entregar antes de los 10 días calendario o el último día del mes anterior a la fecha de entrada en vigencia, lo que ocurra después</a:t>
            </a:r>
          </a:p>
          <a:p>
            <a:pPr lvl="2"/>
            <a:endParaRPr lang="es-US" dirty="0" smtClean="0"/>
          </a:p>
          <a:p>
            <a:pPr lvl="2"/>
            <a:endParaRPr lang="es-US" dirty="0" smtClean="0"/>
          </a:p>
          <a:p>
            <a:pPr lvl="2"/>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43</a:t>
            </a:fld>
            <a:endParaRPr lang="en-US" dirty="0"/>
          </a:p>
        </p:txBody>
      </p:sp>
    </p:spTree>
    <p:custDataLst>
      <p:tags r:id="rId1"/>
    </p:custDataLst>
    <p:extLst>
      <p:ext uri="{BB962C8B-B14F-4D97-AF65-F5344CB8AC3E}">
        <p14:creationId xmlns:p14="http://schemas.microsoft.com/office/powerpoint/2010/main" val="190598749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0" y="-8785"/>
            <a:ext cx="9144000" cy="1011417"/>
          </a:xfrm>
        </p:spPr>
        <p:txBody>
          <a:bodyPr/>
          <a:lstStyle/>
          <a:p>
            <a:r>
              <a:rPr lang="es-US" dirty="0" smtClean="0"/>
              <a:t>Recordatorios sobre regalos nominales</a:t>
            </a:r>
          </a:p>
        </p:txBody>
      </p:sp>
      <p:sp>
        <p:nvSpPr>
          <p:cNvPr id="44037" name="Rectangle 3"/>
          <p:cNvSpPr>
            <a:spLocks noGrp="1" noChangeArrowheads="1"/>
          </p:cNvSpPr>
          <p:nvPr>
            <p:ph idx="1"/>
          </p:nvPr>
        </p:nvSpPr>
        <p:spPr>
          <a:xfrm>
            <a:off x="628650" y="1310356"/>
            <a:ext cx="7763912" cy="5045995"/>
          </a:xfrm>
        </p:spPr>
        <p:txBody>
          <a:bodyPr>
            <a:normAutofit fontScale="85000" lnSpcReduction="20000"/>
          </a:bodyPr>
          <a:lstStyle/>
          <a:p>
            <a:pPr marL="336550" indent="-336550">
              <a:spcBef>
                <a:spcPts val="600"/>
              </a:spcBef>
            </a:pPr>
            <a:r>
              <a:rPr lang="es-US" dirty="0" smtClean="0"/>
              <a:t>Las organizaciones pueden ofrecer regalos a sus potenciales inscritos</a:t>
            </a:r>
          </a:p>
          <a:p>
            <a:pPr marL="577850" lvl="2" indent="-241300">
              <a:spcBef>
                <a:spcPts val="600"/>
              </a:spcBef>
              <a:buSzPct val="100000"/>
              <a:buFont typeface="Arial" panose="020B0604020202020204" pitchFamily="34" charset="0"/>
              <a:buChar char="•"/>
            </a:pPr>
            <a:r>
              <a:rPr lang="es-US" dirty="0" smtClean="0"/>
              <a:t>Deben tener un valor nominal</a:t>
            </a:r>
          </a:p>
          <a:p>
            <a:pPr marL="914400" lvl="3" indent="-336550">
              <a:spcBef>
                <a:spcPts val="600"/>
              </a:spcBef>
              <a:buSzPct val="60000"/>
              <a:buFont typeface="Wingdings" panose="05000000000000000000" pitchFamily="2" charset="2"/>
              <a:buChar char="q"/>
            </a:pPr>
            <a:r>
              <a:rPr lang="es-US" sz="2800" dirty="0"/>
              <a:t>Definidos en las pautas de marketing de Medicare</a:t>
            </a:r>
          </a:p>
          <a:p>
            <a:pPr marL="914400" lvl="3" indent="-336550">
              <a:spcBef>
                <a:spcPts val="600"/>
              </a:spcBef>
              <a:buSzPct val="60000"/>
              <a:buFont typeface="Wingdings" panose="05000000000000000000" pitchFamily="2" charset="2"/>
              <a:buChar char="q"/>
            </a:pPr>
            <a:r>
              <a:rPr lang="es-US" sz="2800" dirty="0"/>
              <a:t>Actualmente de $15 o menos por regalo individual en función del valor de reventa</a:t>
            </a:r>
          </a:p>
          <a:p>
            <a:pPr marL="914400" lvl="3" indent="-336550">
              <a:spcBef>
                <a:spcPts val="600"/>
              </a:spcBef>
              <a:buSzPct val="60000"/>
              <a:buFont typeface="Wingdings" panose="05000000000000000000" pitchFamily="2" charset="2"/>
              <a:buChar char="q"/>
            </a:pPr>
            <a:r>
              <a:rPr lang="es-US" sz="2800" dirty="0" smtClean="0"/>
              <a:t>Hay un agregado máximo de $75 por persona, por año para todos los regalos.</a:t>
            </a:r>
          </a:p>
          <a:p>
            <a:pPr marL="336550" indent="-336550">
              <a:spcBef>
                <a:spcPts val="600"/>
              </a:spcBef>
            </a:pPr>
            <a:r>
              <a:rPr lang="es-US" dirty="0" smtClean="0"/>
              <a:t>Se brindan independientemente de la inscripción del beneficiario y sin discriminación</a:t>
            </a:r>
            <a:endParaRPr lang="es-US" dirty="0"/>
          </a:p>
          <a:p>
            <a:pPr marL="336550" indent="-336550">
              <a:spcBef>
                <a:spcPts val="600"/>
              </a:spcBef>
            </a:pPr>
            <a:r>
              <a:rPr lang="es-US" dirty="0" smtClean="0"/>
              <a:t>Pueden no entregarse en forma de efectivo o de otras bonificaciones monetarias</a:t>
            </a:r>
          </a:p>
          <a:p>
            <a:pPr marL="571500" lvl="1" indent="-228600">
              <a:spcBef>
                <a:spcPts val="600"/>
              </a:spcBef>
            </a:pPr>
            <a:r>
              <a:rPr lang="es-US" dirty="0" smtClean="0"/>
              <a:t>Se aceptan tarjetas de regalo si no pueden convertirse en efectivo</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44</a:t>
            </a:fld>
            <a:endParaRPr lang="en-US" dirty="0"/>
          </a:p>
        </p:txBody>
      </p:sp>
    </p:spTree>
    <p:custDataLst>
      <p:tags r:id="rId1"/>
    </p:custDataLst>
    <p:extLst>
      <p:ext uri="{BB962C8B-B14F-4D97-AF65-F5344CB8AC3E}">
        <p14:creationId xmlns:p14="http://schemas.microsoft.com/office/powerpoint/2010/main" val="4142122285"/>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a:xfrm>
            <a:off x="0" y="-8785"/>
            <a:ext cx="9144000" cy="1011417"/>
          </a:xfrm>
        </p:spPr>
        <p:txBody>
          <a:bodyPr/>
          <a:lstStyle/>
          <a:p>
            <a:r>
              <a:rPr lang="es-US" dirty="0" smtClean="0"/>
              <a:t>Contacto no solicitado por el beneficiario</a:t>
            </a:r>
            <a:endParaRPr lang="es-US" dirty="0"/>
          </a:p>
        </p:txBody>
      </p:sp>
      <p:sp>
        <p:nvSpPr>
          <p:cNvPr id="100354" name="Rectangle 3"/>
          <p:cNvSpPr>
            <a:spLocks noGrp="1" noChangeArrowheads="1"/>
          </p:cNvSpPr>
          <p:nvPr>
            <p:ph idx="1"/>
          </p:nvPr>
        </p:nvSpPr>
        <p:spPr/>
        <p:txBody>
          <a:bodyPr>
            <a:normAutofit fontScale="92500" lnSpcReduction="10000"/>
          </a:bodyPr>
          <a:lstStyle/>
          <a:p>
            <a:pPr marL="342900" indent="-342900">
              <a:spcBef>
                <a:spcPts val="600"/>
              </a:spcBef>
            </a:pPr>
            <a:r>
              <a:rPr lang="es-US" dirty="0" smtClean="0"/>
              <a:t>Actividades de mercadeo no solicitado prohibidas</a:t>
            </a:r>
          </a:p>
          <a:p>
            <a:pPr marL="571500" lvl="1" indent="-228600">
              <a:spcBef>
                <a:spcPts val="600"/>
              </a:spcBef>
            </a:pPr>
            <a:r>
              <a:rPr lang="es-US" dirty="0" smtClean="0"/>
              <a:t>Comunicaciones electrónicas</a:t>
            </a:r>
          </a:p>
          <a:p>
            <a:pPr marL="857250" lvl="2" indent="-285750">
              <a:spcBef>
                <a:spcPts val="600"/>
              </a:spcBef>
            </a:pPr>
            <a:r>
              <a:rPr lang="es-US" dirty="0" smtClean="0"/>
              <a:t>A menos que se otorgue permiso expreso</a:t>
            </a:r>
          </a:p>
          <a:p>
            <a:pPr marL="571500" lvl="1" indent="-228600">
              <a:spcBef>
                <a:spcPts val="600"/>
              </a:spcBef>
            </a:pPr>
            <a:r>
              <a:rPr lang="es-US" dirty="0" smtClean="0"/>
              <a:t>Invitación puerta a puerta</a:t>
            </a:r>
          </a:p>
          <a:p>
            <a:pPr marL="571500" lvl="1" indent="-228600">
              <a:spcBef>
                <a:spcPts val="600"/>
              </a:spcBef>
            </a:pPr>
            <a:r>
              <a:rPr lang="es-US" dirty="0" smtClean="0"/>
              <a:t>Llamados/visitas después de asistir a un evento de ventas</a:t>
            </a:r>
          </a:p>
          <a:p>
            <a:pPr marL="857250" lvl="2" indent="-285750">
              <a:spcBef>
                <a:spcPts val="600"/>
              </a:spcBef>
            </a:pPr>
            <a:r>
              <a:rPr lang="es-US" dirty="0" smtClean="0"/>
              <a:t>A menos que se otorgue permiso</a:t>
            </a:r>
            <a:endParaRPr lang="es-US" dirty="0"/>
          </a:p>
          <a:p>
            <a:pPr marL="571500" lvl="1" indent="-228600">
              <a:spcBef>
                <a:spcPts val="600"/>
              </a:spcBef>
            </a:pPr>
            <a:r>
              <a:rPr lang="es-US" dirty="0" smtClean="0"/>
              <a:t>Áreas comunes (ej. Estacionamientos, pasillos, veredas, etc.)</a:t>
            </a:r>
          </a:p>
          <a:p>
            <a:pPr marL="0" lvl="1" indent="0">
              <a:spcBef>
                <a:spcPts val="600"/>
              </a:spcBef>
              <a:buNone/>
            </a:pPr>
            <a:r>
              <a:rPr lang="es-US" b="1" dirty="0"/>
              <a:t>AVISO: </a:t>
            </a:r>
            <a:r>
              <a:rPr lang="es-US" dirty="0" smtClean="0"/>
              <a:t>Las actividades prohibidas no incluyen el correo convencional u otros medios impresos</a:t>
            </a:r>
          </a:p>
          <a:p>
            <a:pPr lvl="2"/>
            <a:endParaRPr lang="es-US" dirty="0" smtClean="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45</a:t>
            </a:fld>
            <a:endParaRPr lang="en-US" dirty="0"/>
          </a:p>
        </p:txBody>
      </p:sp>
    </p:spTree>
    <p:custDataLst>
      <p:tags r:id="rId1"/>
    </p:custDataLst>
    <p:extLst>
      <p:ext uri="{BB962C8B-B14F-4D97-AF65-F5344CB8AC3E}">
        <p14:creationId xmlns:p14="http://schemas.microsoft.com/office/powerpoint/2010/main" val="2441518072"/>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0" y="-8785"/>
            <a:ext cx="9144000" cy="1011417"/>
          </a:xfrm>
        </p:spPr>
        <p:txBody>
          <a:bodyPr/>
          <a:lstStyle/>
          <a:p>
            <a:r>
              <a:rPr lang="es-US" dirty="0" smtClean="0"/>
              <a:t>Prohibición de ventas cruzadas</a:t>
            </a:r>
          </a:p>
        </p:txBody>
      </p:sp>
      <p:sp>
        <p:nvSpPr>
          <p:cNvPr id="102402" name="Rectangle 3"/>
          <p:cNvSpPr>
            <a:spLocks noGrp="1" noChangeArrowheads="1"/>
          </p:cNvSpPr>
          <p:nvPr>
            <p:ph idx="1"/>
          </p:nvPr>
        </p:nvSpPr>
        <p:spPr/>
        <p:txBody>
          <a:bodyPr>
            <a:normAutofit lnSpcReduction="10000"/>
          </a:bodyPr>
          <a:lstStyle/>
          <a:p>
            <a:pPr marL="342900" indent="-342900">
              <a:spcBef>
                <a:spcPts val="600"/>
              </a:spcBef>
            </a:pPr>
            <a:r>
              <a:rPr lang="es-US" dirty="0" smtClean="0"/>
              <a:t>Prohibida durante cualquier actividad o presentación de ventas de Medicare Advantage o Parte D</a:t>
            </a:r>
          </a:p>
          <a:p>
            <a:pPr marL="342900" indent="-342900">
              <a:spcBef>
                <a:spcPts val="600"/>
              </a:spcBef>
            </a:pPr>
            <a:r>
              <a:rPr lang="es-US" dirty="0" smtClean="0"/>
              <a:t>No se pueden comercializar productos que no estén relacionados con la salud</a:t>
            </a:r>
          </a:p>
          <a:p>
            <a:pPr marL="571500" lvl="1" indent="-228600">
              <a:spcBef>
                <a:spcPts val="600"/>
              </a:spcBef>
            </a:pPr>
            <a:r>
              <a:rPr lang="es-US" dirty="0" smtClean="0"/>
              <a:t>Anualidades</a:t>
            </a:r>
          </a:p>
          <a:p>
            <a:pPr marL="571500" lvl="1" indent="-228600">
              <a:spcBef>
                <a:spcPts val="600"/>
              </a:spcBef>
            </a:pPr>
            <a:r>
              <a:rPr lang="es-US" dirty="0" smtClean="0"/>
              <a:t>Seguro de vida</a:t>
            </a:r>
          </a:p>
          <a:p>
            <a:pPr marL="571500" lvl="1" indent="-228600">
              <a:spcBef>
                <a:spcPts val="600"/>
              </a:spcBef>
            </a:pPr>
            <a:r>
              <a:rPr lang="es-US" dirty="0" smtClean="0"/>
              <a:t>Otros productos</a:t>
            </a:r>
          </a:p>
          <a:p>
            <a:pPr marL="342900" indent="-342900">
              <a:spcBef>
                <a:spcPts val="600"/>
              </a:spcBef>
            </a:pPr>
            <a:r>
              <a:rPr lang="es-US" dirty="0" smtClean="0"/>
              <a:t>Permitido en llamadas entrantes a pedido de la persona con Medicare</a:t>
            </a: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46</a:t>
            </a:fld>
            <a:endParaRPr lang="en-US" dirty="0"/>
          </a:p>
        </p:txBody>
      </p:sp>
    </p:spTree>
    <p:custDataLst>
      <p:tags r:id="rId1"/>
    </p:custDataLst>
    <p:extLst>
      <p:ext uri="{BB962C8B-B14F-4D97-AF65-F5344CB8AC3E}">
        <p14:creationId xmlns:p14="http://schemas.microsoft.com/office/powerpoint/2010/main" val="692769462"/>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a:xfrm>
            <a:off x="0" y="-8785"/>
            <a:ext cx="9144000" cy="1011417"/>
          </a:xfrm>
        </p:spPr>
        <p:txBody>
          <a:bodyPr/>
          <a:lstStyle/>
          <a:p>
            <a:r>
              <a:rPr lang="es-US" dirty="0" smtClean="0"/>
              <a:t> Propósito de los recordatorios de citas</a:t>
            </a:r>
          </a:p>
        </p:txBody>
      </p:sp>
      <p:sp>
        <p:nvSpPr>
          <p:cNvPr id="47109" name="Rectangle 3"/>
          <p:cNvSpPr>
            <a:spLocks noGrp="1" noChangeArrowheads="1"/>
          </p:cNvSpPr>
          <p:nvPr>
            <p:ph idx="1"/>
          </p:nvPr>
        </p:nvSpPr>
        <p:spPr/>
        <p:txBody>
          <a:bodyPr>
            <a:normAutofit/>
          </a:bodyPr>
          <a:lstStyle/>
          <a:p>
            <a:pPr marL="342900" indent="-342900">
              <a:spcBef>
                <a:spcPts val="600"/>
              </a:spcBef>
            </a:pPr>
            <a:r>
              <a:rPr lang="es-US" dirty="0" smtClean="0"/>
              <a:t>Debe especificar el tipo de producto</a:t>
            </a:r>
          </a:p>
          <a:p>
            <a:pPr marL="571500" lvl="1" indent="-228600">
              <a:spcBef>
                <a:spcPts val="600"/>
              </a:spcBef>
            </a:pPr>
            <a:r>
              <a:rPr lang="es-US" dirty="0" smtClean="0"/>
              <a:t>Planes Medicare Advantage, Medicare para Recetas Médicas y otros costos de planes</a:t>
            </a:r>
          </a:p>
          <a:p>
            <a:pPr marL="342900" indent="-342900">
              <a:spcBef>
                <a:spcPts val="600"/>
              </a:spcBef>
            </a:pPr>
            <a:r>
              <a:rPr lang="es-US" dirty="0" smtClean="0"/>
              <a:t>48 horas antes de la comercialización personal/individual y/o la cita domiciliaria</a:t>
            </a:r>
          </a:p>
          <a:p>
            <a:pPr marL="342900" indent="-342900">
              <a:spcBef>
                <a:spcPts val="600"/>
              </a:spcBef>
            </a:pPr>
            <a:r>
              <a:rPr lang="es-US" dirty="0" smtClean="0"/>
              <a:t>Los productos adicionales sólo se pueden mencionar</a:t>
            </a:r>
          </a:p>
          <a:p>
            <a:pPr marL="571500" lvl="1" indent="-228600">
              <a:spcBef>
                <a:spcPts val="600"/>
              </a:spcBef>
            </a:pPr>
            <a:r>
              <a:rPr lang="es-US" dirty="0" smtClean="0"/>
              <a:t>En persona a pedido del beneficiario</a:t>
            </a:r>
            <a:endParaRPr lang="es-US" dirty="0"/>
          </a:p>
          <a:p>
            <a:pPr marL="571500" lvl="1" indent="-228600">
              <a:spcBef>
                <a:spcPts val="600"/>
              </a:spcBef>
            </a:pPr>
            <a:r>
              <a:rPr lang="es-US" dirty="0" smtClean="0"/>
              <a:t>En una cita separada</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47</a:t>
            </a:fld>
            <a:endParaRPr lang="en-US" dirty="0"/>
          </a:p>
        </p:txBody>
      </p:sp>
    </p:spTree>
    <p:custDataLst>
      <p:tags r:id="rId1"/>
    </p:custDataLst>
    <p:extLst>
      <p:ext uri="{BB962C8B-B14F-4D97-AF65-F5344CB8AC3E}">
        <p14:creationId xmlns:p14="http://schemas.microsoft.com/office/powerpoint/2010/main" val="1510466101"/>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ChangeArrowheads="1"/>
          </p:cNvSpPr>
          <p:nvPr>
            <p:ph type="title"/>
          </p:nvPr>
        </p:nvSpPr>
        <p:spPr>
          <a:xfrm>
            <a:off x="0" y="-8785"/>
            <a:ext cx="9144000" cy="1011417"/>
          </a:xfrm>
        </p:spPr>
        <p:txBody>
          <a:bodyPr/>
          <a:lstStyle/>
          <a:p>
            <a:r>
              <a:rPr lang="es-US" dirty="0" smtClean="0"/>
              <a:t>Mercadeo en entornos de atención médica</a:t>
            </a:r>
          </a:p>
        </p:txBody>
      </p:sp>
      <p:sp>
        <p:nvSpPr>
          <p:cNvPr id="106498" name="Rectangle 3"/>
          <p:cNvSpPr>
            <a:spLocks noGrp="1" noChangeArrowheads="1"/>
          </p:cNvSpPr>
          <p:nvPr>
            <p:ph idx="1"/>
          </p:nvPr>
        </p:nvSpPr>
        <p:spPr>
          <a:xfrm>
            <a:off x="628650" y="1200150"/>
            <a:ext cx="7886700" cy="5156201"/>
          </a:xfrm>
        </p:spPr>
        <p:txBody>
          <a:bodyPr>
            <a:normAutofit fontScale="92500" lnSpcReduction="10000"/>
          </a:bodyPr>
          <a:lstStyle/>
          <a:p>
            <a:pPr marL="342900" indent="-342900">
              <a:spcBef>
                <a:spcPts val="600"/>
              </a:spcBef>
            </a:pPr>
            <a:r>
              <a:rPr lang="es-US" dirty="0" smtClean="0"/>
              <a:t>El mercadeo está permitido en áreas comunes de atención médica</a:t>
            </a:r>
          </a:p>
          <a:p>
            <a:pPr marL="571500" lvl="1" indent="-228600">
              <a:spcBef>
                <a:spcPts val="600"/>
              </a:spcBef>
            </a:pPr>
            <a:r>
              <a:rPr lang="es-US" dirty="0" smtClean="0"/>
              <a:t>Cafeterías de hospital o de asilos de ancianos</a:t>
            </a:r>
          </a:p>
          <a:p>
            <a:pPr marL="571500" lvl="1" indent="-228600">
              <a:spcBef>
                <a:spcPts val="600"/>
              </a:spcBef>
            </a:pPr>
            <a:r>
              <a:rPr lang="es-US" dirty="0" smtClean="0"/>
              <a:t>Salas comunitarias o recreativas</a:t>
            </a:r>
          </a:p>
          <a:p>
            <a:pPr marL="571500" lvl="1" indent="-228600">
              <a:spcBef>
                <a:spcPts val="600"/>
              </a:spcBef>
            </a:pPr>
            <a:r>
              <a:rPr lang="es-US" dirty="0" smtClean="0"/>
              <a:t>Salas de conferencias</a:t>
            </a:r>
          </a:p>
          <a:p>
            <a:pPr marL="342900" indent="-342900">
              <a:lnSpc>
                <a:spcPct val="110000"/>
              </a:lnSpc>
              <a:spcBef>
                <a:spcPts val="600"/>
              </a:spcBef>
            </a:pPr>
            <a:r>
              <a:rPr lang="es-US" dirty="0" smtClean="0"/>
              <a:t>No se permite el mercadeo en entornos de atención médica donde los pacientes son atendidos</a:t>
            </a:r>
          </a:p>
          <a:p>
            <a:pPr marL="571500" lvl="1" indent="-228600">
              <a:lnSpc>
                <a:spcPct val="110000"/>
              </a:lnSpc>
              <a:spcBef>
                <a:spcPts val="600"/>
              </a:spcBef>
            </a:pPr>
            <a:r>
              <a:rPr lang="es-US" dirty="0" smtClean="0"/>
              <a:t>Salas de espera</a:t>
            </a:r>
          </a:p>
          <a:p>
            <a:pPr marL="571500" lvl="1" indent="-228600">
              <a:lnSpc>
                <a:spcPct val="110000"/>
              </a:lnSpc>
              <a:spcBef>
                <a:spcPts val="600"/>
              </a:spcBef>
            </a:pPr>
            <a:r>
              <a:rPr lang="es-US" dirty="0" smtClean="0"/>
              <a:t>Salas de estudios médicos y salas de internación</a:t>
            </a:r>
          </a:p>
          <a:p>
            <a:pPr marL="571500" lvl="1" indent="-228600">
              <a:lnSpc>
                <a:spcPct val="110000"/>
              </a:lnSpc>
              <a:spcBef>
                <a:spcPts val="600"/>
              </a:spcBef>
            </a:pPr>
            <a:r>
              <a:rPr lang="es-US" dirty="0" smtClean="0"/>
              <a:t>Centros de diálisis y áreas de atención en farmacias</a:t>
            </a:r>
          </a:p>
          <a:p>
            <a:pPr marL="571500" lvl="1" indent="-228600">
              <a:lnSpc>
                <a:spcPct val="110000"/>
              </a:lnSpc>
            </a:pP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48</a:t>
            </a:fld>
            <a:endParaRPr lang="en-US" dirty="0"/>
          </a:p>
        </p:txBody>
      </p:sp>
    </p:spTree>
    <p:custDataLst>
      <p:tags r:id="rId1"/>
    </p:custDataLst>
    <p:extLst>
      <p:ext uri="{BB962C8B-B14F-4D97-AF65-F5344CB8AC3E}">
        <p14:creationId xmlns:p14="http://schemas.microsoft.com/office/powerpoint/2010/main" val="4067196123"/>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a:xfrm>
            <a:off x="0" y="-8785"/>
            <a:ext cx="9144000" cy="1011417"/>
          </a:xfrm>
        </p:spPr>
        <p:txBody>
          <a:bodyPr/>
          <a:lstStyle/>
          <a:p>
            <a:pPr>
              <a:lnSpc>
                <a:spcPct val="100000"/>
              </a:lnSpc>
              <a:spcBef>
                <a:spcPts val="600"/>
              </a:spcBef>
            </a:pPr>
            <a:r>
              <a:rPr dirty="0"/>
              <a:t/>
            </a:r>
            <a:br>
              <a:rPr dirty="0"/>
            </a:br>
            <a:r>
              <a:rPr lang="es-US" dirty="0" smtClean="0"/>
              <a:t>Recordatorios de actividades promocionales </a:t>
            </a:r>
            <a:r>
              <a:rPr dirty="0"/>
              <a:t/>
            </a:r>
            <a:br>
              <a:rPr dirty="0"/>
            </a:br>
            <a:endParaRPr lang="es-US" dirty="0"/>
          </a:p>
        </p:txBody>
      </p:sp>
      <p:sp>
        <p:nvSpPr>
          <p:cNvPr id="110594" name="Rectangle 3"/>
          <p:cNvSpPr>
            <a:spLocks noGrp="1" noChangeArrowheads="1"/>
          </p:cNvSpPr>
          <p:nvPr>
            <p:ph idx="1"/>
          </p:nvPr>
        </p:nvSpPr>
        <p:spPr/>
        <p:txBody>
          <a:bodyPr/>
          <a:lstStyle/>
          <a:p>
            <a:pPr marL="342900" indent="-342900">
              <a:spcBef>
                <a:spcPts val="600"/>
              </a:spcBef>
            </a:pPr>
            <a:r>
              <a:rPr lang="es-US" dirty="0" smtClean="0"/>
              <a:t>Los afiliados potenciales no están autorizados a </a:t>
            </a:r>
          </a:p>
          <a:p>
            <a:pPr marL="571500" lvl="1" indent="-228600">
              <a:spcBef>
                <a:spcPts val="600"/>
              </a:spcBef>
            </a:pPr>
            <a:r>
              <a:rPr lang="es-US" dirty="0" smtClean="0"/>
              <a:t>Recibir comidas</a:t>
            </a:r>
          </a:p>
          <a:p>
            <a:pPr marL="571500" lvl="1" indent="-228600">
              <a:spcBef>
                <a:spcPts val="600"/>
              </a:spcBef>
            </a:pPr>
            <a:r>
              <a:rPr lang="es-US" dirty="0" smtClean="0"/>
              <a:t>Gozar de comidas subsidiadas</a:t>
            </a:r>
          </a:p>
          <a:p>
            <a:pPr marL="342900" indent="-342900">
              <a:spcBef>
                <a:spcPts val="600"/>
              </a:spcBef>
            </a:pPr>
            <a:r>
              <a:rPr lang="es-US" dirty="0" smtClean="0"/>
              <a:t>En ningún evento o reunión en la cual</a:t>
            </a:r>
          </a:p>
          <a:p>
            <a:pPr marL="571500" lvl="1" indent="-228600">
              <a:spcBef>
                <a:spcPts val="600"/>
              </a:spcBef>
            </a:pPr>
            <a:r>
              <a:rPr lang="es-US" dirty="0" smtClean="0"/>
              <a:t>Se analicen los beneficios del plan o</a:t>
            </a:r>
          </a:p>
          <a:p>
            <a:pPr marL="571500" lvl="1" indent="-228600">
              <a:spcBef>
                <a:spcPts val="600"/>
              </a:spcBef>
            </a:pPr>
            <a:r>
              <a:rPr lang="es-US" dirty="0" smtClean="0"/>
              <a:t>Se distribuyan materiales sobre el plan</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49</a:t>
            </a:fld>
            <a:endParaRPr lang="en-US" dirty="0"/>
          </a:p>
        </p:txBody>
      </p:sp>
    </p:spTree>
    <p:custDataLst>
      <p:tags r:id="rId1"/>
    </p:custDataLst>
    <p:extLst>
      <p:ext uri="{BB962C8B-B14F-4D97-AF65-F5344CB8AC3E}">
        <p14:creationId xmlns:p14="http://schemas.microsoft.com/office/powerpoint/2010/main" val="337186700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8785"/>
            <a:ext cx="9144000" cy="1011417"/>
          </a:xfrm>
        </p:spPr>
        <p:txBody>
          <a:bodyPr/>
          <a:lstStyle/>
          <a:p>
            <a:r>
              <a:rPr lang="es-US" dirty="0" smtClean="0"/>
              <a:t>¿Qué son los planes Medicare Advantage?</a:t>
            </a:r>
            <a:endParaRPr lang="es-US" dirty="0"/>
          </a:p>
        </p:txBody>
      </p:sp>
      <p:sp>
        <p:nvSpPr>
          <p:cNvPr id="9" name="Content Placeholder 8"/>
          <p:cNvSpPr>
            <a:spLocks noGrp="1"/>
          </p:cNvSpPr>
          <p:nvPr>
            <p:ph idx="1"/>
          </p:nvPr>
        </p:nvSpPr>
        <p:spPr>
          <a:xfrm>
            <a:off x="406400" y="1130968"/>
            <a:ext cx="8407400" cy="5045995"/>
          </a:xfrm>
        </p:spPr>
        <p:txBody>
          <a:bodyPr>
            <a:normAutofit fontScale="92500" lnSpcReduction="10000"/>
          </a:bodyPr>
          <a:lstStyle/>
          <a:p>
            <a:pPr marL="341313" indent="-341313">
              <a:spcBef>
                <a:spcPts val="600"/>
              </a:spcBef>
            </a:pPr>
            <a:r>
              <a:rPr lang="es-US" dirty="0" smtClean="0"/>
              <a:t>Planes de salud gestionados por compañías privadas que brindan beneficios de las Partes A y B </a:t>
            </a:r>
            <a:endParaRPr lang="es-US" dirty="0"/>
          </a:p>
          <a:p>
            <a:pPr marL="573088" lvl="1" indent="-231775">
              <a:spcBef>
                <a:spcPts val="600"/>
              </a:spcBef>
            </a:pPr>
            <a:r>
              <a:rPr lang="es-US" dirty="0" smtClean="0"/>
              <a:t>Parte del programa de Medicare</a:t>
            </a:r>
          </a:p>
          <a:p>
            <a:pPr marL="573088" lvl="1" indent="-231775">
              <a:spcBef>
                <a:spcPts val="600"/>
              </a:spcBef>
            </a:pPr>
            <a:r>
              <a:rPr lang="es-US" dirty="0" smtClean="0"/>
              <a:t>Aprobado por Medicare </a:t>
            </a:r>
          </a:p>
          <a:p>
            <a:pPr marL="579438" lvl="1" indent="-233363">
              <a:spcBef>
                <a:spcPts val="600"/>
              </a:spcBef>
            </a:pPr>
            <a:r>
              <a:rPr lang="es-US" dirty="0" smtClean="0"/>
              <a:t>La mayoría de los planes incluyen cobertura de medicamentos por receta-Parte D</a:t>
            </a:r>
            <a:endParaRPr lang="es-US" dirty="0"/>
          </a:p>
          <a:p>
            <a:pPr marL="579438" lvl="1" indent="-233363">
              <a:spcBef>
                <a:spcPts val="600"/>
              </a:spcBef>
            </a:pPr>
            <a:r>
              <a:rPr lang="es-US" dirty="0" smtClean="0"/>
              <a:t>Pueden brindar servicios dentales o de la visión</a:t>
            </a:r>
          </a:p>
          <a:p>
            <a:pPr marL="341313" indent="-341313">
              <a:spcBef>
                <a:spcPts val="600"/>
              </a:spcBef>
            </a:pPr>
            <a:r>
              <a:rPr lang="es-US" dirty="0" smtClean="0"/>
              <a:t>Algunas veces llamado Parte C</a:t>
            </a:r>
          </a:p>
          <a:p>
            <a:pPr marL="341313" indent="-341313">
              <a:spcBef>
                <a:spcPts val="600"/>
              </a:spcBef>
            </a:pPr>
            <a:r>
              <a:rPr lang="es-US" dirty="0" smtClean="0"/>
              <a:t>Disponible en todo el país</a:t>
            </a:r>
          </a:p>
          <a:p>
            <a:pPr marL="341313" indent="-341313">
              <a:spcBef>
                <a:spcPts val="600"/>
              </a:spcBef>
            </a:pPr>
            <a:endParaRPr lang="es-US" dirty="0" smtClean="0"/>
          </a:p>
          <a:p>
            <a:pPr marL="0" indent="0">
              <a:spcBef>
                <a:spcPts val="600"/>
              </a:spcBef>
              <a:buNone/>
            </a:pPr>
            <a:r>
              <a:rPr lang="en-US" dirty="0" smtClean="0"/>
              <a:t>	</a:t>
            </a:r>
          </a:p>
          <a:p>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a:t>
            </a:fld>
            <a:endParaRPr lang="en-US" dirty="0"/>
          </a:p>
        </p:txBody>
      </p:sp>
    </p:spTree>
    <p:extLst>
      <p:ext uri="{BB962C8B-B14F-4D97-AF65-F5344CB8AC3E}">
        <p14:creationId xmlns:p14="http://schemas.microsoft.com/office/powerpoint/2010/main" val="13541568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a:xfrm>
            <a:off x="0" y="-8785"/>
            <a:ext cx="9144000" cy="1011417"/>
          </a:xfrm>
        </p:spPr>
        <p:txBody>
          <a:bodyPr/>
          <a:lstStyle/>
          <a:p>
            <a:r>
              <a:rPr lang="es-US" dirty="0" smtClean="0"/>
              <a:t>Recordatorios de eventos educativos</a:t>
            </a:r>
          </a:p>
        </p:txBody>
      </p:sp>
      <p:sp>
        <p:nvSpPr>
          <p:cNvPr id="49157" name="Rectangle 3"/>
          <p:cNvSpPr>
            <a:spLocks noGrp="1" noChangeArrowheads="1"/>
          </p:cNvSpPr>
          <p:nvPr>
            <p:ph idx="1"/>
          </p:nvPr>
        </p:nvSpPr>
        <p:spPr/>
        <p:txBody>
          <a:bodyPr/>
          <a:lstStyle/>
          <a:p>
            <a:pPr marL="342900" indent="-342900">
              <a:spcBef>
                <a:spcPts val="600"/>
              </a:spcBef>
            </a:pPr>
            <a:r>
              <a:rPr lang="es-US" dirty="0" smtClean="0"/>
              <a:t>Eventos educativos para miembros potenciales</a:t>
            </a:r>
          </a:p>
          <a:p>
            <a:pPr marL="342900" indent="-342900">
              <a:spcBef>
                <a:spcPts val="600"/>
              </a:spcBef>
            </a:pPr>
            <a:r>
              <a:rPr lang="es-US" dirty="0" smtClean="0"/>
              <a:t>No se permiten actividades de mercadeo en eventos educativos</a:t>
            </a:r>
          </a:p>
          <a:p>
            <a:pPr marL="342900" indent="-342900">
              <a:spcBef>
                <a:spcPts val="600"/>
              </a:spcBef>
            </a:pPr>
            <a:r>
              <a:rPr lang="es-US" dirty="0" smtClean="0"/>
              <a:t>Los planes pueden distribuir</a:t>
            </a:r>
          </a:p>
          <a:p>
            <a:pPr marL="571500" lvl="1" indent="-228600">
              <a:spcBef>
                <a:spcPts val="600"/>
              </a:spcBef>
            </a:pPr>
            <a:r>
              <a:rPr lang="es-US" dirty="0" smtClean="0"/>
              <a:t>Materiales educativos de salud y/o Medicare</a:t>
            </a:r>
          </a:p>
          <a:p>
            <a:pPr marL="571500" lvl="1" indent="-228600">
              <a:spcBef>
                <a:spcPts val="600"/>
              </a:spcBef>
            </a:pPr>
            <a:r>
              <a:rPr lang="es-US" dirty="0" smtClean="0"/>
              <a:t>Tarjetas de presentación de agente/asegurador</a:t>
            </a:r>
          </a:p>
          <a:p>
            <a:pPr marL="571500" lvl="1" indent="-228600">
              <a:spcBef>
                <a:spcPts val="600"/>
              </a:spcBef>
            </a:pPr>
            <a:r>
              <a:rPr lang="es-US" dirty="0" smtClean="0"/>
              <a:t>El material distribuido no debe contener información de marketing</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50</a:t>
            </a:fld>
            <a:endParaRPr lang="en-US" dirty="0"/>
          </a:p>
        </p:txBody>
      </p:sp>
    </p:spTree>
    <p:custDataLst>
      <p:tags r:id="rId1"/>
    </p:custDataLst>
    <p:extLst>
      <p:ext uri="{BB962C8B-B14F-4D97-AF65-F5344CB8AC3E}">
        <p14:creationId xmlns:p14="http://schemas.microsoft.com/office/powerpoint/2010/main" val="2823411445"/>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8785"/>
            <a:ext cx="9144000" cy="1011417"/>
          </a:xfrm>
        </p:spPr>
        <p:txBody>
          <a:bodyPr/>
          <a:lstStyle/>
          <a:p>
            <a:r>
              <a:rPr lang="es-US" dirty="0" smtClean="0"/>
              <a:t>Licencias y citas de los agentes</a:t>
            </a:r>
          </a:p>
        </p:txBody>
      </p:sp>
      <p:sp>
        <p:nvSpPr>
          <p:cNvPr id="112642" name="Rectangle 3" descr="Slide describes licensure and appointment of agents requirements for Medicare Advantage Plans and Medicare Prescription Drug Plans. The contents of this slide are provided in the speaker's notes." title="Requirements for licensure and appointment of agents"/>
          <p:cNvSpPr>
            <a:spLocks noGrp="1" noChangeArrowheads="1"/>
          </p:cNvSpPr>
          <p:nvPr>
            <p:ph idx="1"/>
          </p:nvPr>
        </p:nvSpPr>
        <p:spPr/>
        <p:txBody>
          <a:bodyPr/>
          <a:lstStyle/>
          <a:p>
            <a:pPr marL="342900" indent="-342900">
              <a:spcBef>
                <a:spcPts val="600"/>
              </a:spcBef>
            </a:pPr>
            <a:r>
              <a:rPr lang="es-US" dirty="0" smtClean="0"/>
              <a:t>Los agentes/aseguradores y otros representantes de mercadeo de la organización de planes Medicare Advantage y de Recetas Médicas</a:t>
            </a:r>
          </a:p>
          <a:p>
            <a:pPr marL="571500" lvl="1" indent="-228600">
              <a:spcBef>
                <a:spcPts val="600"/>
              </a:spcBef>
            </a:pPr>
            <a:r>
              <a:rPr lang="es-US" dirty="0" smtClean="0"/>
              <a:t>Deben cumplir con la legislación de licencias del estado </a:t>
            </a:r>
          </a:p>
          <a:p>
            <a:pPr marL="857250" lvl="2" indent="-285750">
              <a:spcBef>
                <a:spcPts val="600"/>
              </a:spcBef>
            </a:pPr>
            <a:r>
              <a:rPr lang="es-US" sz="2400" dirty="0" smtClean="0"/>
              <a:t>Se aplica a todos los agentes/aseguradores</a:t>
            </a:r>
          </a:p>
          <a:p>
            <a:pPr marL="571500" lvl="1" indent="-228600">
              <a:spcBef>
                <a:spcPts val="600"/>
              </a:spcBef>
            </a:pPr>
            <a:r>
              <a:rPr lang="es-US" dirty="0" smtClean="0"/>
              <a:t>Deben ser nombrados por el plan, en caso de que así lo requiera el estado</a:t>
            </a:r>
            <a:endParaRPr lang="es-US" dirty="0"/>
          </a:p>
          <a:p>
            <a:pPr marL="800100" lvl="2" indent="-228600"/>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51</a:t>
            </a:fld>
            <a:endParaRPr lang="en-US" dirty="0"/>
          </a:p>
        </p:txBody>
      </p:sp>
    </p:spTree>
    <p:custDataLst>
      <p:tags r:id="rId1"/>
    </p:custDataLst>
    <p:extLst>
      <p:ext uri="{BB962C8B-B14F-4D97-AF65-F5344CB8AC3E}">
        <p14:creationId xmlns:p14="http://schemas.microsoft.com/office/powerpoint/2010/main" val="311900903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0" y="-8785"/>
            <a:ext cx="9144000" cy="1011417"/>
          </a:xfrm>
        </p:spPr>
        <p:txBody>
          <a:bodyPr/>
          <a:lstStyle/>
          <a:p>
            <a:r>
              <a:rPr lang="es-US" dirty="0" smtClean="0"/>
              <a:t>Reportes de agentes cancelados</a:t>
            </a:r>
          </a:p>
        </p:txBody>
      </p:sp>
      <p:sp>
        <p:nvSpPr>
          <p:cNvPr id="116738" name="Rectangle 3"/>
          <p:cNvSpPr>
            <a:spLocks noGrp="1" noChangeArrowheads="1"/>
          </p:cNvSpPr>
          <p:nvPr>
            <p:ph idx="1"/>
          </p:nvPr>
        </p:nvSpPr>
        <p:spPr/>
        <p:txBody>
          <a:bodyPr/>
          <a:lstStyle/>
          <a:p>
            <a:pPr marL="342900" indent="-342900">
              <a:spcBef>
                <a:spcPts val="600"/>
              </a:spcBef>
            </a:pPr>
            <a:r>
              <a:rPr lang="es-US" dirty="0" smtClean="0"/>
              <a:t>Las organizaciones deben reportar la cancelación de agentes/aseguradores</a:t>
            </a:r>
          </a:p>
          <a:p>
            <a:pPr marL="571500" lvl="1" indent="-228600">
              <a:spcBef>
                <a:spcPts val="600"/>
              </a:spcBef>
            </a:pPr>
            <a:r>
              <a:rPr lang="es-US" dirty="0" smtClean="0"/>
              <a:t>A el o los estado(s), según la ley estatal </a:t>
            </a:r>
          </a:p>
          <a:p>
            <a:pPr marL="571500" lvl="1" indent="-228600">
              <a:spcBef>
                <a:spcPts val="600"/>
              </a:spcBef>
            </a:pPr>
            <a:r>
              <a:rPr lang="es-US" dirty="0" smtClean="0"/>
              <a:t>Al Gerente de Cuentas de los CMS, para las cancelaciones de causas</a:t>
            </a:r>
          </a:p>
          <a:p>
            <a:pPr marL="296466" lvl="1" indent="0">
              <a:buNone/>
            </a:pPr>
            <a:endParaRPr lang="es-US" dirty="0" smtClean="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52</a:t>
            </a:fld>
            <a:endParaRPr lang="en-US" dirty="0"/>
          </a:p>
        </p:txBody>
      </p:sp>
    </p:spTree>
    <p:custDataLst>
      <p:tags r:id="rId1"/>
    </p:custDataLst>
    <p:extLst>
      <p:ext uri="{BB962C8B-B14F-4D97-AF65-F5344CB8AC3E}">
        <p14:creationId xmlns:p14="http://schemas.microsoft.com/office/powerpoint/2010/main" val="2775175690"/>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r>
              <a:rPr lang="es-US" dirty="0" smtClean="0"/>
              <a:t>Normas de compensación del agente/asegurador</a:t>
            </a:r>
          </a:p>
        </p:txBody>
      </p:sp>
      <p:sp>
        <p:nvSpPr>
          <p:cNvPr id="3" name="Content Placeholder 2"/>
          <p:cNvSpPr>
            <a:spLocks noGrp="1"/>
          </p:cNvSpPr>
          <p:nvPr>
            <p:ph idx="1"/>
          </p:nvPr>
        </p:nvSpPr>
        <p:spPr/>
        <p:txBody>
          <a:bodyPr/>
          <a:lstStyle/>
          <a:p>
            <a:pPr marL="342900" lvl="0" indent="-342900">
              <a:spcBef>
                <a:spcPts val="600"/>
              </a:spcBef>
            </a:pPr>
            <a:r>
              <a:rPr lang="es-US" dirty="0" smtClean="0"/>
              <a:t>Las normas de compensación de los Centros de Servicios de Medicare y Medicaid</a:t>
            </a:r>
          </a:p>
          <a:p>
            <a:pPr marL="571500" lvl="1" indent="-228600">
              <a:spcBef>
                <a:spcPts val="600"/>
              </a:spcBef>
            </a:pPr>
            <a:r>
              <a:rPr lang="es-US" dirty="0" smtClean="0"/>
              <a:t>Los CMS establecen los límites acerca de cuánto se puede pagar por las inscripciones a los agentes/aseguradores independientes</a:t>
            </a:r>
          </a:p>
          <a:p>
            <a:pPr marL="571500" lvl="1" indent="-228600">
              <a:spcBef>
                <a:spcPts val="600"/>
              </a:spcBef>
            </a:pPr>
            <a:r>
              <a:rPr lang="es-US" dirty="0" smtClean="0"/>
              <a:t>Concebidas para eliminar traslados inapropiados de un plan a otro</a:t>
            </a:r>
          </a:p>
          <a:p>
            <a:pPr marL="857250" lvl="2" indent="-285750">
              <a:spcBef>
                <a:spcPts val="600"/>
              </a:spcBef>
            </a:pPr>
            <a:r>
              <a:rPr lang="es-US" dirty="0" smtClean="0"/>
              <a:t>También denominado “movimiento excesivo” (churning) </a:t>
            </a:r>
          </a:p>
        </p:txBody>
      </p:sp>
      <p:sp>
        <p:nvSpPr>
          <p:cNvPr id="6" name="Date Placeholder 5"/>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53</a:t>
            </a:fld>
            <a:endParaRPr lang="en-US" dirty="0"/>
          </a:p>
        </p:txBody>
      </p:sp>
    </p:spTree>
    <p:extLst>
      <p:ext uri="{BB962C8B-B14F-4D97-AF65-F5344CB8AC3E}">
        <p14:creationId xmlns:p14="http://schemas.microsoft.com/office/powerpoint/2010/main" val="7636785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a:xfrm>
            <a:off x="0" y="-8785"/>
            <a:ext cx="9144000" cy="1011417"/>
          </a:xfrm>
        </p:spPr>
        <p:txBody>
          <a:bodyPr/>
          <a:lstStyle/>
          <a:p>
            <a:r>
              <a:rPr dirty="0"/>
              <a:t/>
            </a:r>
            <a:br>
              <a:rPr dirty="0"/>
            </a:br>
            <a:r>
              <a:rPr lang="es-US" dirty="0" smtClean="0"/>
              <a:t>Compensación del agente/asegurador </a:t>
            </a:r>
            <a:r>
              <a:rPr dirty="0"/>
              <a:t/>
            </a:r>
            <a:br>
              <a:rPr dirty="0"/>
            </a:br>
            <a:endParaRPr lang="es-US" dirty="0" smtClean="0"/>
          </a:p>
        </p:txBody>
      </p:sp>
      <p:sp>
        <p:nvSpPr>
          <p:cNvPr id="118786" name="Rectangle 3"/>
          <p:cNvSpPr>
            <a:spLocks noGrp="1" noChangeArrowheads="1"/>
          </p:cNvSpPr>
          <p:nvPr>
            <p:ph idx="1"/>
          </p:nvPr>
        </p:nvSpPr>
        <p:spPr/>
        <p:txBody>
          <a:bodyPr>
            <a:normAutofit fontScale="92500" lnSpcReduction="10000"/>
          </a:bodyPr>
          <a:lstStyle/>
          <a:p>
            <a:pPr marL="342900" indent="-342900">
              <a:spcBef>
                <a:spcPts val="600"/>
              </a:spcBef>
            </a:pPr>
            <a:r>
              <a:rPr lang="es-US" dirty="0" smtClean="0"/>
              <a:t>Dos tipos de compensación</a:t>
            </a:r>
          </a:p>
          <a:p>
            <a:pPr marL="545306" lvl="1" indent="-342900">
              <a:spcBef>
                <a:spcPts val="600"/>
              </a:spcBef>
            </a:pPr>
            <a:r>
              <a:rPr lang="es-US" dirty="0" smtClean="0"/>
              <a:t>Inicial—para nuevos beneficiarios de Medicare o para quienes realizan un cambio diferente del tipo de plan (por ejemplo, Medicare Advantage con medicamentos recetados [MA-PD] a un Plan Original Medicare con un Plan para recetas médicas)</a:t>
            </a:r>
            <a:endParaRPr lang="es-US" dirty="0"/>
          </a:p>
          <a:p>
            <a:pPr marL="545306" lvl="1" indent="-342900">
              <a:spcBef>
                <a:spcPts val="600"/>
              </a:spcBef>
            </a:pPr>
            <a:r>
              <a:rPr lang="es-US" dirty="0" smtClean="0"/>
              <a:t>Renovación—comienza en el segundo año de inscripción en un plan y para cambios del mismo tipo de plan (MA-PD a un plan MA-PD diferente)</a:t>
            </a:r>
          </a:p>
          <a:p>
            <a:pPr marL="342900" indent="-342900">
              <a:spcBef>
                <a:spcPts val="600"/>
              </a:spcBef>
            </a:pPr>
            <a:r>
              <a:rPr lang="es-US" dirty="0" smtClean="0"/>
              <a:t>Los agentes solo pueden recibir un pago por el número de meses en que un afiliado está en el plan</a:t>
            </a:r>
          </a:p>
          <a:p>
            <a:pPr marL="470297" lvl="2" indent="0">
              <a:buNone/>
            </a:pPr>
            <a:endParaRPr lang="es-US" dirty="0" smtClean="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54</a:t>
            </a:fld>
            <a:endParaRPr lang="en-US" dirty="0"/>
          </a:p>
        </p:txBody>
      </p:sp>
    </p:spTree>
    <p:custDataLst>
      <p:tags r:id="rId1"/>
    </p:custDataLst>
    <p:extLst>
      <p:ext uri="{BB962C8B-B14F-4D97-AF65-F5344CB8AC3E}">
        <p14:creationId xmlns:p14="http://schemas.microsoft.com/office/powerpoint/2010/main" val="3591264649"/>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title"/>
          </p:nvPr>
        </p:nvSpPr>
        <p:spPr>
          <a:xfrm>
            <a:off x="0" y="-8785"/>
            <a:ext cx="9144000" cy="1011417"/>
          </a:xfrm>
        </p:spPr>
        <p:txBody>
          <a:bodyPr>
            <a:normAutofit fontScale="90000"/>
          </a:bodyPr>
          <a:lstStyle/>
          <a:p>
            <a:r>
              <a:rPr lang="es-US" dirty="0" smtClean="0"/>
              <a:t>Capacitación y evaluación del agente/asegurador</a:t>
            </a:r>
          </a:p>
        </p:txBody>
      </p:sp>
      <p:sp>
        <p:nvSpPr>
          <p:cNvPr id="120834" name="Rectangle 3"/>
          <p:cNvSpPr>
            <a:spLocks noGrp="1" noChangeArrowheads="1"/>
          </p:cNvSpPr>
          <p:nvPr>
            <p:ph idx="1"/>
          </p:nvPr>
        </p:nvSpPr>
        <p:spPr/>
        <p:txBody>
          <a:bodyPr/>
          <a:lstStyle/>
          <a:p>
            <a:pPr marL="342900" indent="-342900">
              <a:spcBef>
                <a:spcPts val="600"/>
              </a:spcBef>
            </a:pPr>
            <a:r>
              <a:rPr lang="es-US" dirty="0" smtClean="0"/>
              <a:t>Los agentes/aseguradores deben ser capacitados y evaluados anualmente</a:t>
            </a:r>
          </a:p>
          <a:p>
            <a:pPr marL="628650" lvl="1" indent="-285750">
              <a:spcBef>
                <a:spcPts val="600"/>
              </a:spcBef>
            </a:pPr>
            <a:r>
              <a:rPr lang="es-US" dirty="0">
                <a:solidFill>
                  <a:prstClr val="black"/>
                </a:solidFill>
              </a:rPr>
              <a:t>Normas y reglamentaciones de Medicare</a:t>
            </a:r>
          </a:p>
          <a:p>
            <a:pPr marL="628650" lvl="1" indent="-285750">
              <a:spcBef>
                <a:spcPts val="600"/>
              </a:spcBef>
            </a:pPr>
            <a:r>
              <a:rPr lang="es-US" dirty="0">
                <a:solidFill>
                  <a:prstClr val="black"/>
                </a:solidFill>
              </a:rPr>
              <a:t>Detalles específicos de los productos del plan vendidos</a:t>
            </a:r>
          </a:p>
          <a:p>
            <a:pPr marL="628650" lvl="1" indent="-285750">
              <a:spcBef>
                <a:spcPts val="600"/>
              </a:spcBef>
            </a:pPr>
            <a:r>
              <a:rPr lang="es-US" dirty="0">
                <a:solidFill>
                  <a:prstClr val="black"/>
                </a:solidFill>
              </a:rPr>
              <a:t>Se aplica a todos los agentes/aseguradores</a:t>
            </a:r>
          </a:p>
          <a:p>
            <a:pPr marL="342900" lvl="1" indent="-342900">
              <a:spcBef>
                <a:spcPts val="600"/>
              </a:spcBef>
              <a:buFont typeface="Wingdings" panose="05000000000000000000" pitchFamily="2" charset="2"/>
              <a:buChar char="§"/>
            </a:pPr>
            <a:r>
              <a:rPr lang="es-US" sz="3200" dirty="0"/>
              <a:t>Finalizado antes de que comience la temporada de promoción del producto</a:t>
            </a:r>
          </a:p>
          <a:p>
            <a:pPr marL="628650" lvl="1" indent="-285750">
              <a:spcBef>
                <a:spcPts val="600"/>
              </a:spcBef>
            </a:pPr>
            <a:r>
              <a:rPr lang="es-US" dirty="0" smtClean="0">
                <a:solidFill>
                  <a:prstClr val="black"/>
                </a:solidFill>
              </a:rPr>
              <a:t>Debe aprobar con el 85%</a:t>
            </a:r>
            <a:endParaRPr lang="es-US" dirty="0">
              <a:solidFill>
                <a:prstClr val="black"/>
              </a:solidFill>
            </a:endParaRPr>
          </a:p>
          <a:p>
            <a:pPr marL="571500" lvl="2" indent="0">
              <a:spcBef>
                <a:spcPts val="600"/>
              </a:spcBef>
              <a:buNone/>
            </a:pP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55</a:t>
            </a:fld>
            <a:endParaRPr lang="en-US" dirty="0"/>
          </a:p>
        </p:txBody>
      </p:sp>
    </p:spTree>
    <p:custDataLst>
      <p:tags r:id="rId1"/>
    </p:custDataLst>
    <p:extLst>
      <p:ext uri="{BB962C8B-B14F-4D97-AF65-F5344CB8AC3E}">
        <p14:creationId xmlns:p14="http://schemas.microsoft.com/office/powerpoint/2010/main" val="1364570145"/>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lstStyle/>
          <a:p>
            <a:r>
              <a:rPr lang="es-US" dirty="0" smtClean="0"/>
              <a:t>Recompensas e incentivos</a:t>
            </a:r>
          </a:p>
        </p:txBody>
      </p:sp>
      <p:sp>
        <p:nvSpPr>
          <p:cNvPr id="7" name="Content Placeholder 2"/>
          <p:cNvSpPr>
            <a:spLocks noGrp="1"/>
          </p:cNvSpPr>
          <p:nvPr>
            <p:ph idx="1"/>
          </p:nvPr>
        </p:nvSpPr>
        <p:spPr/>
        <p:txBody>
          <a:bodyPr/>
          <a:lstStyle/>
          <a:p>
            <a:pPr marL="342900" indent="-342900">
              <a:spcBef>
                <a:spcPts val="600"/>
              </a:spcBef>
            </a:pPr>
            <a:r>
              <a:rPr lang="es-US" dirty="0" smtClean="0"/>
              <a:t>La CFR 422.134 amplía sus programas de recompensas e incentivos </a:t>
            </a:r>
          </a:p>
          <a:p>
            <a:pPr marL="342900" indent="-342900">
              <a:spcBef>
                <a:spcPts val="600"/>
              </a:spcBef>
            </a:pPr>
            <a:r>
              <a:rPr lang="es-US" dirty="0" smtClean="0"/>
              <a:t>Se aplica únicamente a Organizaciones de Medicare Advantage</a:t>
            </a:r>
          </a:p>
          <a:p>
            <a:pPr marL="342900" indent="-342900">
              <a:spcBef>
                <a:spcPts val="600"/>
              </a:spcBef>
            </a:pPr>
            <a:r>
              <a:rPr lang="es-US" dirty="0" smtClean="0"/>
              <a:t>Se centra en fomentar la participación en actividades que promueven</a:t>
            </a:r>
          </a:p>
          <a:p>
            <a:pPr marL="571500" lvl="1" indent="-228600">
              <a:spcBef>
                <a:spcPts val="600"/>
              </a:spcBef>
            </a:pPr>
            <a:r>
              <a:rPr lang="es-US" dirty="0" smtClean="0"/>
              <a:t>La mejora de la salud</a:t>
            </a:r>
          </a:p>
          <a:p>
            <a:pPr marL="571500" lvl="1" indent="-228600">
              <a:spcBef>
                <a:spcPts val="600"/>
              </a:spcBef>
            </a:pPr>
            <a:r>
              <a:rPr lang="es-US" dirty="0" smtClean="0"/>
              <a:t>La prevención de lesiones y enfermedades</a:t>
            </a:r>
          </a:p>
          <a:p>
            <a:pPr marL="571500" lvl="1" indent="-228600">
              <a:spcBef>
                <a:spcPts val="600"/>
              </a:spcBef>
            </a:pPr>
            <a:r>
              <a:rPr lang="es-US" dirty="0" smtClean="0"/>
              <a:t>El uso eficiente de recursos de atención médica</a:t>
            </a: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56</a:t>
            </a:fld>
            <a:endParaRPr lang="en-US" dirty="0"/>
          </a:p>
        </p:txBody>
      </p:sp>
    </p:spTree>
    <p:extLst>
      <p:ext uri="{BB962C8B-B14F-4D97-AF65-F5344CB8AC3E}">
        <p14:creationId xmlns:p14="http://schemas.microsoft.com/office/powerpoint/2010/main" val="213833791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US" dirty="0">
                <a:latin typeface="+mn-lt"/>
              </a:rPr>
              <a:t>Revisión de conocimientos—Pregunta 4</a:t>
            </a:r>
          </a:p>
        </p:txBody>
      </p:sp>
      <p:sp>
        <p:nvSpPr>
          <p:cNvPr id="14" name="Content Placeholder 13"/>
          <p:cNvSpPr>
            <a:spLocks noGrp="1"/>
          </p:cNvSpPr>
          <p:nvPr>
            <p:ph sz="half" idx="1"/>
          </p:nvPr>
        </p:nvSpPr>
        <p:spPr>
          <a:xfrm>
            <a:off x="145142" y="1034716"/>
            <a:ext cx="4426858" cy="5812971"/>
          </a:xfrm>
        </p:spPr>
        <p:txBody>
          <a:bodyPr>
            <a:normAutofit fontScale="62500" lnSpcReduction="20000"/>
          </a:bodyPr>
          <a:lstStyle/>
          <a:p>
            <a:pPr marL="0" lvl="0" indent="0">
              <a:lnSpc>
                <a:spcPct val="120000"/>
              </a:lnSpc>
              <a:buNone/>
            </a:pPr>
            <a:r>
              <a:rPr lang="es-US" sz="3700" dirty="0">
                <a:solidFill>
                  <a:prstClr val="black"/>
                </a:solidFill>
              </a:rPr>
              <a:t>¿Quién es responsable de la capacitación y la evaluación de los agentes/aseguradores en materia del programa Medicare y del mercadeo adecuados para los productos Medicare? </a:t>
            </a:r>
            <a:endParaRPr lang="es-US" sz="3600" dirty="0">
              <a:solidFill>
                <a:prstClr val="black"/>
              </a:solidFill>
            </a:endParaRPr>
          </a:p>
          <a:p>
            <a:pPr marL="395288" indent="-395288">
              <a:lnSpc>
                <a:spcPct val="120000"/>
              </a:lnSpc>
              <a:buFont typeface="+mj-lt"/>
              <a:buAutoNum type="alphaLcPeriod"/>
            </a:pPr>
            <a:r>
              <a:rPr lang="es-US" sz="3700" dirty="0">
                <a:solidFill>
                  <a:prstClr val="black"/>
                </a:solidFill>
              </a:rPr>
              <a:t>Las asociaciones aseguradoras</a:t>
            </a:r>
          </a:p>
          <a:p>
            <a:pPr marL="395288" indent="-395288">
              <a:lnSpc>
                <a:spcPct val="120000"/>
              </a:lnSpc>
              <a:buFont typeface="+mj-lt"/>
              <a:buAutoNum type="alphaLcPeriod"/>
            </a:pPr>
            <a:r>
              <a:rPr lang="es-US" sz="3700" dirty="0" smtClean="0">
                <a:solidFill>
                  <a:prstClr val="black"/>
                </a:solidFill>
              </a:rPr>
              <a:t>Los Centros de Servicios de Medicare y Medicaid</a:t>
            </a:r>
          </a:p>
          <a:p>
            <a:pPr marL="395288" indent="-395288">
              <a:lnSpc>
                <a:spcPct val="120000"/>
              </a:lnSpc>
              <a:buFont typeface="+mj-lt"/>
              <a:buAutoNum type="alphaLcPeriod"/>
            </a:pPr>
            <a:r>
              <a:rPr lang="es-US" sz="3700" dirty="0" smtClean="0">
                <a:solidFill>
                  <a:prstClr val="black"/>
                </a:solidFill>
              </a:rPr>
              <a:t>El Departamento Estatal de Seguros</a:t>
            </a:r>
          </a:p>
          <a:p>
            <a:pPr marL="395288" indent="-395288">
              <a:lnSpc>
                <a:spcPct val="120000"/>
              </a:lnSpc>
              <a:buFont typeface="+mj-lt"/>
              <a:buAutoNum type="alphaLcPeriod"/>
            </a:pPr>
            <a:r>
              <a:rPr lang="es-US" sz="3700" dirty="0" smtClean="0">
                <a:solidFill>
                  <a:prstClr val="black"/>
                </a:solidFill>
              </a:rPr>
              <a:t>Los planes de salud y medicamentos de Medicare</a:t>
            </a:r>
            <a:endParaRPr lang="es-US" sz="3700" dirty="0">
              <a:solidFill>
                <a:prstClr val="black"/>
              </a:solidFill>
            </a:endParaRPr>
          </a:p>
          <a:p>
            <a:pPr marL="1587" indent="0">
              <a:buNone/>
            </a:pPr>
            <a:endParaRPr lang="es-US" dirty="0"/>
          </a:p>
        </p:txBody>
      </p:sp>
      <p:sp>
        <p:nvSpPr>
          <p:cNvPr id="10" name="TextBox 9" descr="Correct Answer indicator; Medicare health and drug plans" title="red square"/>
          <p:cNvSpPr txBox="1"/>
          <p:nvPr/>
        </p:nvSpPr>
        <p:spPr>
          <a:xfrm>
            <a:off x="145142" y="5201557"/>
            <a:ext cx="4296229" cy="740227"/>
          </a:xfrm>
          <a:prstGeom prst="rect">
            <a:avLst/>
          </a:prstGeom>
          <a:noFill/>
          <a:ln w="31750">
            <a:solidFill>
              <a:srgbClr val="FF0000"/>
            </a:solidFill>
          </a:ln>
        </p:spPr>
        <p:txBody>
          <a:bodyPr wrap="square" rtlCol="0">
            <a:spAutoFit/>
          </a:bodyPr>
          <a:lstStyle/>
          <a:p>
            <a:endParaRPr lang="en-US" dirty="0"/>
          </a:p>
        </p:txBody>
      </p:sp>
      <p:sp>
        <p:nvSpPr>
          <p:cNvPr id="4" name="Date Placeholder 3"/>
          <p:cNvSpPr>
            <a:spLocks noGrp="1"/>
          </p:cNvSpPr>
          <p:nvPr>
            <p:ph type="dt" sz="half" idx="13"/>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57</a:t>
            </a:fld>
            <a:endParaRPr lang="en-US" dirty="0"/>
          </a:p>
        </p:txBody>
      </p:sp>
    </p:spTree>
    <p:extLst>
      <p:ext uri="{BB962C8B-B14F-4D97-AF65-F5344CB8AC3E}">
        <p14:creationId xmlns:p14="http://schemas.microsoft.com/office/powerpoint/2010/main" val="30386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a:latin typeface="+mn-lt"/>
              </a:rPr>
              <a:t>Revisión de conocimientos—Pregunta 5</a:t>
            </a:r>
          </a:p>
        </p:txBody>
      </p:sp>
      <p:sp>
        <p:nvSpPr>
          <p:cNvPr id="14" name="Content Placeholder 13"/>
          <p:cNvSpPr>
            <a:spLocks noGrp="1"/>
          </p:cNvSpPr>
          <p:nvPr>
            <p:ph sz="half" idx="1"/>
          </p:nvPr>
        </p:nvSpPr>
        <p:spPr>
          <a:xfrm>
            <a:off x="457200" y="1214104"/>
            <a:ext cx="4129314" cy="4962859"/>
          </a:xfrm>
        </p:spPr>
        <p:txBody>
          <a:bodyPr/>
          <a:lstStyle/>
          <a:p>
            <a:pPr marL="0" lvl="0" indent="0">
              <a:spcBef>
                <a:spcPts val="600"/>
              </a:spcBef>
              <a:buNone/>
            </a:pPr>
            <a:r>
              <a:rPr lang="es-US" dirty="0">
                <a:solidFill>
                  <a:prstClr val="black"/>
                </a:solidFill>
              </a:rPr>
              <a:t>A los agentes o aseguradores no se les permite concertar citas individuales de mercadeo </a:t>
            </a:r>
          </a:p>
          <a:p>
            <a:pPr marL="0" lvl="0" indent="0">
              <a:spcBef>
                <a:spcPts val="600"/>
              </a:spcBef>
              <a:buNone/>
            </a:pPr>
            <a:r>
              <a:rPr lang="es-US" dirty="0">
                <a:solidFill>
                  <a:prstClr val="black"/>
                </a:solidFill>
              </a:rPr>
              <a:t>en eventos educativos. </a:t>
            </a:r>
          </a:p>
          <a:p>
            <a:pPr marL="0" lvl="0" indent="0">
              <a:spcBef>
                <a:spcPts val="600"/>
              </a:spcBef>
              <a:buNone/>
            </a:pPr>
            <a:endParaRPr lang="es-US" dirty="0">
              <a:solidFill>
                <a:prstClr val="black"/>
              </a:solidFill>
            </a:endParaRPr>
          </a:p>
          <a:p>
            <a:pPr>
              <a:spcBef>
                <a:spcPts val="600"/>
              </a:spcBef>
              <a:buFont typeface="+mj-lt"/>
              <a:buAutoNum type="alphaLcPeriod"/>
            </a:pPr>
            <a:r>
              <a:rPr lang="es-US" dirty="0">
                <a:solidFill>
                  <a:prstClr val="black"/>
                </a:solidFill>
              </a:rPr>
              <a:t> Verdadero</a:t>
            </a:r>
          </a:p>
          <a:p>
            <a:pPr>
              <a:spcBef>
                <a:spcPts val="600"/>
              </a:spcBef>
              <a:buFont typeface="+mj-lt"/>
              <a:buAutoNum type="alphaLcPeriod"/>
            </a:pPr>
            <a:r>
              <a:rPr lang="es-US" dirty="0">
                <a:solidFill>
                  <a:prstClr val="black"/>
                </a:solidFill>
              </a:rPr>
              <a:t> Falso</a:t>
            </a:r>
          </a:p>
          <a:p>
            <a:pPr>
              <a:spcBef>
                <a:spcPts val="600"/>
              </a:spcBef>
            </a:pPr>
            <a:endParaRPr lang="es-US" dirty="0"/>
          </a:p>
        </p:txBody>
      </p:sp>
      <p:sp>
        <p:nvSpPr>
          <p:cNvPr id="11" name="TextBox 10" descr="Correct Answer Indicator; True" title="red square"/>
          <p:cNvSpPr txBox="1"/>
          <p:nvPr/>
        </p:nvSpPr>
        <p:spPr>
          <a:xfrm>
            <a:off x="457200" y="4875770"/>
            <a:ext cx="2400300" cy="508000"/>
          </a:xfrm>
          <a:prstGeom prst="rect">
            <a:avLst/>
          </a:prstGeom>
          <a:noFill/>
          <a:ln w="31750">
            <a:solidFill>
              <a:srgbClr val="FF0000"/>
            </a:solidFill>
          </a:ln>
        </p:spPr>
        <p:txBody>
          <a:bodyPr wrap="square" rtlCol="0">
            <a:spAutoFit/>
          </a:bodyPr>
          <a:lstStyle/>
          <a:p>
            <a:endParaRPr lang="en-US" dirty="0"/>
          </a:p>
        </p:txBody>
      </p:sp>
      <p:sp>
        <p:nvSpPr>
          <p:cNvPr id="5" name="Date Placeholder 4"/>
          <p:cNvSpPr>
            <a:spLocks noGrp="1"/>
          </p:cNvSpPr>
          <p:nvPr>
            <p:ph type="dt" sz="half" idx="13"/>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8" name="Slide Number Placeholder 7"/>
          <p:cNvSpPr>
            <a:spLocks noGrp="1"/>
          </p:cNvSpPr>
          <p:nvPr>
            <p:ph type="sldNum" sz="quarter" idx="12"/>
          </p:nvPr>
        </p:nvSpPr>
        <p:spPr/>
        <p:txBody>
          <a:bodyPr/>
          <a:lstStyle/>
          <a:p>
            <a:fld id="{D3B75908-2BC4-4CCC-BE4B-63652A0FD379}" type="slidenum">
              <a:rPr lang="en-US" smtClean="0"/>
              <a:t>58</a:t>
            </a:fld>
            <a:endParaRPr lang="en-US" dirty="0"/>
          </a:p>
        </p:txBody>
      </p:sp>
    </p:spTree>
    <p:extLst>
      <p:ext uri="{BB962C8B-B14F-4D97-AF65-F5344CB8AC3E}">
        <p14:creationId xmlns:p14="http://schemas.microsoft.com/office/powerpoint/2010/main" val="410056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284" y="-8785"/>
            <a:ext cx="8686800" cy="1011417"/>
          </a:xfrm>
        </p:spPr>
        <p:txBody>
          <a:bodyPr/>
          <a:lstStyle/>
          <a:p>
            <a:r>
              <a:rPr lang="es-US" dirty="0" smtClean="0"/>
              <a:t>Guía de Recursos de Medicare Advantage y otros planes de salud de Medicare</a:t>
            </a:r>
            <a:endParaRPr lang="es-US" dirty="0"/>
          </a:p>
        </p:txBody>
      </p:sp>
      <p:graphicFrame>
        <p:nvGraphicFramePr>
          <p:cNvPr id="7" name="Content Placeholder 6" descr="CMS Resources&#10;Centers for Medicare &amp; &#10;Medicaid Services (CMS)&#10;1-800-MEDICARE&#10;(1-800-633-4227)&#10;(TTY 1-877-486-2048)&#10;Medicare.gov&#10;&#10;Medicare.gov/claims-and-appeals/medicare-rights/get-help/ombudsman.html&#10;&#10;Medicare.gov/claims-and-appeals&#10;&#10;CMS.gov/bni &#10;(Beneficiary Notice Initiative)&#10;&#10;Medicare Managed Care Manual, Chapter 13, Beneficiary Grievances, Organization Determinations, and Appeals:&#10;CMS.gov/regulations-and-guidance/guidance/manuals/downloads/mc86c13.pdf&#10;&#10;Additional Resources&#10;Beneficiary and Family-Centered Care Quality Improvement Organizations*&#10;&#10;Independent Review Entity (Medicare Advantage &amp; Part D claims only) *&#10;&#10;State Health Insurance Assistance Programs *&#10;&#10;U.S. Railroad Retirement Board&#10;RRB.gov&#10;&#10;HHS.gov&#10;&#10;*For phone numbers, call CMS&#10;1-800-MEDICARE (1-800-633-4227)&#10;1-877-486-2048 for TTY users&#10;&#10;Department of Health and Human Services Office for Civil Rights&#10;HHS.gov/ocr/office/index.html&#10;Call the Office for Civil Rights at &#10;1-800-368-1019 &#10;&#10;Medicare Products&#10;“Medicare &amp; You Handbook”&#10;CMS Product No. 10050&#10;&#10;“Medicare Rights &amp; Protections”&#10;CMS Product No. 11534&#10;&#10;“Medicare Appeals”&#10;CMS Product No. 11525&#10;&#10;To access these products:&#10;&#10;View and order single copies at &#10;Medicare.gov.&#10;        &#10;Order multiple copies (partners only)&#10;at productordering.cms.hhs.gov. You must register your organization.&#10;"/>
          <p:cNvGraphicFramePr>
            <a:graphicFrameLocks noGrp="1"/>
          </p:cNvGraphicFramePr>
          <p:nvPr>
            <p:ph idx="1"/>
            <p:extLst>
              <p:ext uri="{D42A27DB-BD31-4B8C-83A1-F6EECF244321}">
                <p14:modId xmlns:p14="http://schemas.microsoft.com/office/powerpoint/2010/main" val="3188478350"/>
              </p:ext>
            </p:extLst>
          </p:nvPr>
        </p:nvGraphicFramePr>
        <p:xfrm>
          <a:off x="139700" y="1064015"/>
          <a:ext cx="8851900" cy="4933148"/>
        </p:xfrm>
        <a:graphic>
          <a:graphicData uri="http://schemas.openxmlformats.org/drawingml/2006/table">
            <a:tbl>
              <a:tblPr firstRow="1" bandRow="1">
                <a:tableStyleId>{5C22544A-7EE6-4342-B048-85BDC9FD1C3A}</a:tableStyleId>
              </a:tblPr>
              <a:tblGrid>
                <a:gridCol w="4425950"/>
                <a:gridCol w="4425950"/>
              </a:tblGrid>
              <a:tr h="312020">
                <a:tc>
                  <a:txBody>
                    <a:bodyPr/>
                    <a:lstStyle/>
                    <a:p>
                      <a:pPr algn="r">
                        <a:lnSpc>
                          <a:spcPct val="100000"/>
                        </a:lnSpc>
                        <a:spcBef>
                          <a:spcPts val="600"/>
                        </a:spcBef>
                        <a:spcAft>
                          <a:spcPts val="0"/>
                        </a:spcAft>
                      </a:pPr>
                      <a:r>
                        <a:rPr lang="en-US" sz="1600" b="1" dirty="0" smtClean="0">
                          <a:solidFill>
                            <a:schemeClr val="bg1"/>
                          </a:solidFill>
                        </a:rPr>
                        <a:t>Recursos</a:t>
                      </a:r>
                      <a:endParaRPr lang="es-US" sz="1600" b="1" dirty="0">
                        <a:solidFill>
                          <a:schemeClr val="bg1"/>
                        </a:solidFill>
                      </a:endParaRPr>
                    </a:p>
                  </a:txBody>
                  <a:tcPr marL="71791" marR="71791" marT="34290" marB="34290">
                    <a:lnR w="12700" cap="flat" cmpd="sng" algn="ctr">
                      <a:noFill/>
                      <a:prstDash val="solid"/>
                      <a:round/>
                      <a:headEnd type="none" w="med" len="med"/>
                      <a:tailEnd type="none" w="med" len="med"/>
                    </a:lnR>
                    <a:solidFill>
                      <a:srgbClr val="A4BED7"/>
                    </a:solidFill>
                  </a:tcPr>
                </a:tc>
                <a:tc>
                  <a:txBody>
                    <a:bodyPr/>
                    <a:lstStyle/>
                    <a:p>
                      <a:pPr algn="ctr">
                        <a:lnSpc>
                          <a:spcPct val="100000"/>
                        </a:lnSpc>
                        <a:spcBef>
                          <a:spcPts val="600"/>
                        </a:spcBef>
                        <a:spcAft>
                          <a:spcPts val="0"/>
                        </a:spcAft>
                      </a:pPr>
                      <a:endParaRPr lang="en-US" sz="1600" b="1" dirty="0">
                        <a:solidFill>
                          <a:schemeClr val="bg1"/>
                        </a:solidFill>
                      </a:endParaRPr>
                    </a:p>
                  </a:txBody>
                  <a:tcPr marL="71791" marR="71791" marT="34290" marB="34290">
                    <a:lnL w="12700" cap="flat" cmpd="sng" algn="ctr">
                      <a:noFill/>
                      <a:prstDash val="solid"/>
                      <a:round/>
                      <a:headEnd type="none" w="med" len="med"/>
                      <a:tailEnd type="none" w="med" len="med"/>
                    </a:lnL>
                    <a:solidFill>
                      <a:srgbClr val="A4BED7"/>
                    </a:solidFill>
                  </a:tcPr>
                </a:tc>
              </a:tr>
              <a:tr h="4620728">
                <a:tc>
                  <a:txBody>
                    <a:bodyPr/>
                    <a:lstStyle/>
                    <a:p>
                      <a:pPr marL="0" marR="0">
                        <a:lnSpc>
                          <a:spcPct val="100000"/>
                        </a:lnSpc>
                        <a:spcBef>
                          <a:spcPts val="600"/>
                        </a:spcBef>
                        <a:spcAft>
                          <a:spcPts val="0"/>
                        </a:spcAft>
                      </a:pPr>
                      <a:r>
                        <a:rPr lang="es-US" sz="1600" b="1" dirty="0" smtClean="0">
                          <a:effectLst/>
                          <a:latin typeface="+mn-lt"/>
                        </a:rPr>
                        <a:t>Centros de Servicios de </a:t>
                      </a:r>
                      <a:r>
                        <a:rPr dirty="0"/>
                        <a:t/>
                      </a:r>
                      <a:br>
                        <a:rPr dirty="0"/>
                      </a:br>
                      <a:r>
                        <a:rPr lang="es-US" sz="1600" b="1" dirty="0" smtClean="0">
                          <a:effectLst/>
                          <a:latin typeface="+mn-lt"/>
                        </a:rPr>
                        <a:t>Medicare y Medicaid (CMS)</a:t>
                      </a:r>
                    </a:p>
                    <a:p>
                      <a:pPr marL="171450" marR="0" lvl="0" indent="-171450">
                        <a:lnSpc>
                          <a:spcPct val="100000"/>
                        </a:lnSpc>
                        <a:spcBef>
                          <a:spcPts val="600"/>
                        </a:spcBef>
                        <a:spcAft>
                          <a:spcPts val="0"/>
                        </a:spcAft>
                        <a:buFont typeface="Arial" panose="020B0604020202020204" pitchFamily="34" charset="0"/>
                        <a:buChar char="•"/>
                      </a:pPr>
                      <a:r>
                        <a:rPr lang="es-US" sz="1600" b="0" dirty="0" smtClean="0">
                          <a:effectLst/>
                          <a:latin typeface="+mn-lt"/>
                        </a:rPr>
                        <a:t>Llamar al 1-800-MEDICARE (1-800-633-4227). </a:t>
                      </a:r>
                      <a:r>
                        <a:rPr dirty="0"/>
                        <a:t/>
                      </a:r>
                      <a:br>
                        <a:rPr dirty="0"/>
                      </a:br>
                      <a:r>
                        <a:rPr lang="es-US" sz="1600" b="0" dirty="0" smtClean="0">
                          <a:effectLst/>
                          <a:latin typeface="+mn-lt"/>
                        </a:rPr>
                        <a:t>TTY: 1-877-486-2048.</a:t>
                      </a:r>
                    </a:p>
                    <a:p>
                      <a:pPr marL="171450" marR="0" lvl="0" indent="-171450">
                        <a:lnSpc>
                          <a:spcPct val="100000"/>
                        </a:lnSpc>
                        <a:spcBef>
                          <a:spcPts val="600"/>
                        </a:spcBef>
                        <a:spcAft>
                          <a:spcPts val="0"/>
                        </a:spcAft>
                        <a:buFont typeface="Arial" panose="020B0604020202020204" pitchFamily="34" charset="0"/>
                        <a:buChar char="•"/>
                      </a:pPr>
                      <a:r>
                        <a:rPr lang="en-US" sz="1600" b="0" u="sng" dirty="0" smtClean="0">
                          <a:solidFill>
                            <a:schemeClr val="tx1"/>
                          </a:solidFill>
                          <a:effectLst/>
                          <a:latin typeface="+mn-lt"/>
                          <a:hlinkClick r:id="rId3"/>
                        </a:rPr>
                        <a:t>Medicare.gov</a:t>
                      </a:r>
                      <a:endParaRPr lang="es-US" sz="1600" b="0" u="sng" dirty="0" smtClean="0">
                        <a:solidFill>
                          <a:schemeClr val="tx1"/>
                        </a:solidFill>
                        <a:effectLst/>
                        <a:latin typeface="+mn-lt"/>
                        <a:ea typeface="Calibri"/>
                        <a:cs typeface="Times New Roman"/>
                      </a:endParaRPr>
                    </a:p>
                    <a:p>
                      <a:pPr marL="171450" marR="0" lvl="0" indent="-171450">
                        <a:lnSpc>
                          <a:spcPct val="100000"/>
                        </a:lnSpc>
                        <a:spcBef>
                          <a:spcPts val="600"/>
                        </a:spcBef>
                        <a:spcAft>
                          <a:spcPts val="0"/>
                        </a:spcAft>
                        <a:buFont typeface="Arial" panose="020B0604020202020204" pitchFamily="34" charset="0"/>
                        <a:buChar char="•"/>
                      </a:pPr>
                      <a:r>
                        <a:rPr lang="en-US" sz="1600" u="sng" dirty="0" smtClean="0">
                          <a:solidFill>
                            <a:schemeClr val="tx1"/>
                          </a:solidFill>
                          <a:effectLst/>
                          <a:latin typeface="Calibri" panose="020F0502020204030204" pitchFamily="34" charset="0"/>
                          <a:hlinkClick r:id="rId4"/>
                        </a:rPr>
                        <a:t>CMS.gov</a:t>
                      </a:r>
                      <a:endParaRPr lang="es-US" sz="1600" b="0" dirty="0" smtClean="0">
                        <a:solidFill>
                          <a:schemeClr val="tx1"/>
                        </a:solidFill>
                        <a:effectLst/>
                        <a:latin typeface="+mn-lt"/>
                        <a:ea typeface="Calibri"/>
                        <a:cs typeface="Times New Roman"/>
                      </a:endParaRPr>
                    </a:p>
                    <a:p>
                      <a:pPr marL="0" marR="0" indent="0">
                        <a:lnSpc>
                          <a:spcPct val="100000"/>
                        </a:lnSpc>
                        <a:spcBef>
                          <a:spcPts val="600"/>
                        </a:spcBef>
                        <a:spcAft>
                          <a:spcPts val="0"/>
                        </a:spcAft>
                        <a:buFont typeface="Arial" panose="020B0604020202020204" pitchFamily="34" charset="0"/>
                        <a:buNone/>
                      </a:pPr>
                      <a:r>
                        <a:rPr lang="es-US" sz="1600" b="1" dirty="0" smtClean="0">
                          <a:effectLst/>
                          <a:latin typeface="+mn-lt"/>
                        </a:rPr>
                        <a:t>Seguro Social</a:t>
                      </a:r>
                      <a:endParaRPr lang="es-US" sz="1600" b="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r>
                        <a:rPr lang="es-US" sz="1600" b="0" dirty="0" smtClean="0">
                          <a:effectLst/>
                          <a:latin typeface="+mn-lt"/>
                        </a:rPr>
                        <a:t>Llame al 1‑800‑772‑1213. TTY: 1‑800‑325‑0778.</a:t>
                      </a:r>
                    </a:p>
                    <a:p>
                      <a:pPr marL="171450" marR="0" indent="-171450">
                        <a:lnSpc>
                          <a:spcPct val="100000"/>
                        </a:lnSpc>
                        <a:spcBef>
                          <a:spcPts val="600"/>
                        </a:spcBef>
                        <a:spcAft>
                          <a:spcPts val="0"/>
                        </a:spcAft>
                        <a:buFont typeface="Arial" panose="020B0604020202020204" pitchFamily="34" charset="0"/>
                        <a:buChar char="•"/>
                      </a:pPr>
                      <a:r>
                        <a:rPr lang="en-US" sz="1600" u="sng" dirty="0" smtClean="0">
                          <a:solidFill>
                            <a:schemeClr val="tx1"/>
                          </a:solidFill>
                          <a:effectLst/>
                          <a:latin typeface="Calibri" panose="020F0502020204030204" pitchFamily="34" charset="0"/>
                          <a:hlinkClick r:id="rId5"/>
                        </a:rPr>
                        <a:t>socialsecurity.gov</a:t>
                      </a:r>
                      <a:endParaRPr lang="es-US" sz="16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0000"/>
                        </a:lnSpc>
                        <a:spcBef>
                          <a:spcPts val="600"/>
                        </a:spcBef>
                        <a:spcAft>
                          <a:spcPts val="0"/>
                        </a:spcAft>
                        <a:buFont typeface="Arial" panose="020B0604020202020204" pitchFamily="34" charset="0"/>
                        <a:buNone/>
                      </a:pPr>
                      <a:r>
                        <a:rPr lang="es-US" sz="1600" b="1" dirty="0" smtClean="0">
                          <a:effectLst/>
                          <a:latin typeface="+mn-lt"/>
                        </a:rPr>
                        <a:t>Junta de Retiro Ferroviario</a:t>
                      </a:r>
                    </a:p>
                    <a:p>
                      <a:pPr marL="171450" marR="0" indent="-171450">
                        <a:lnSpc>
                          <a:spcPct val="100000"/>
                        </a:lnSpc>
                        <a:spcBef>
                          <a:spcPts val="600"/>
                        </a:spcBef>
                        <a:spcAft>
                          <a:spcPts val="0"/>
                        </a:spcAft>
                        <a:buFont typeface="Arial" panose="020B0604020202020204" pitchFamily="34" charset="0"/>
                        <a:buChar char="•"/>
                      </a:pPr>
                      <a:r>
                        <a:rPr lang="es-US" sz="1600" b="0" dirty="0" smtClean="0">
                          <a:effectLst/>
                          <a:latin typeface="+mn-lt"/>
                        </a:rPr>
                        <a:t>Llame al 1-877-772-5772. TTY: 1-312-751-4701.</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hlinkClick r:id="rId6"/>
                        </a:rPr>
                        <a:t>RRB.gov</a:t>
                      </a:r>
                      <a:endParaRPr lang="es-US" sz="1600" b="0" dirty="0" smtClean="0">
                        <a:effectLst/>
                        <a:latin typeface="+mn-lt"/>
                        <a:ea typeface="Calibri"/>
                        <a:cs typeface="Times New Roman"/>
                      </a:endParaRPr>
                    </a:p>
                    <a:p>
                      <a:pPr>
                        <a:lnSpc>
                          <a:spcPct val="100000"/>
                        </a:lnSpc>
                        <a:spcBef>
                          <a:spcPts val="600"/>
                        </a:spcBef>
                        <a:spcAft>
                          <a:spcPts val="0"/>
                        </a:spcAft>
                        <a:buNone/>
                      </a:pPr>
                      <a:endParaRPr lang="es-US" sz="1600" b="0" dirty="0" smtClean="0"/>
                    </a:p>
                  </a:txBody>
                  <a:tcPr marL="71791" marR="71791" marT="34290" marB="34290">
                    <a:solidFill>
                      <a:srgbClr val="E9EDF4"/>
                    </a:solidFill>
                  </a:tcPr>
                </a:tc>
                <a:tc>
                  <a:txBody>
                    <a:bodyPr/>
                    <a:lstStyle/>
                    <a:p>
                      <a:pPr marL="0" marR="0">
                        <a:lnSpc>
                          <a:spcPct val="100000"/>
                        </a:lnSpc>
                        <a:spcBef>
                          <a:spcPts val="600"/>
                        </a:spcBef>
                        <a:spcAft>
                          <a:spcPts val="0"/>
                        </a:spcAft>
                      </a:pPr>
                      <a:r>
                        <a:rPr lang="es-US" sz="1600" b="1" dirty="0" smtClean="0">
                          <a:effectLst/>
                          <a:latin typeface="+mn-lt"/>
                        </a:rPr>
                        <a:t>Medicare Marketing Guidelines</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hlinkClick r:id="rId7"/>
                        </a:rPr>
                        <a:t>CMS.gov</a:t>
                      </a:r>
                      <a:r>
                        <a:rPr lang="en-US" sz="1600" u="sng" dirty="0" smtClean="0">
                          <a:solidFill>
                            <a:srgbClr val="0563C1"/>
                          </a:solidFill>
                          <a:effectLst/>
                          <a:latin typeface="Calibri" panose="020F0502020204030204" pitchFamily="34" charset="0"/>
                          <a:hlinkClick r:id="rId8"/>
                        </a:rPr>
                        <a:t>/Medicare/Health-Plans/ManagedCareMarketing/Downloads/2017MedicareMarketingGuidelines2.pdf</a:t>
                      </a:r>
                      <a:endParaRPr lang="es-US"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600"/>
                        </a:spcBef>
                        <a:spcAft>
                          <a:spcPts val="0"/>
                        </a:spcAft>
                      </a:pPr>
                      <a:r>
                        <a:rPr lang="es-US" sz="1600" b="1" dirty="0" smtClean="0">
                          <a:effectLst/>
                          <a:latin typeface="+mn-lt"/>
                        </a:rPr>
                        <a:t>Medicare Managed Care Manual</a:t>
                      </a:r>
                    </a:p>
                    <a:p>
                      <a:pPr marL="171450" marR="0" indent="-171450">
                        <a:lnSpc>
                          <a:spcPct val="100000"/>
                        </a:lnSpc>
                        <a:spcBef>
                          <a:spcPts val="600"/>
                        </a:spcBef>
                        <a:spcAft>
                          <a:spcPts val="0"/>
                        </a:spcAft>
                        <a:buFont typeface="Arial" panose="020B0604020202020204" pitchFamily="34" charset="0"/>
                        <a:buChar char="•"/>
                      </a:pPr>
                      <a:r>
                        <a:rPr lang="en-US" sz="1600" u="sng" kern="1200" dirty="0" smtClean="0">
                          <a:solidFill>
                            <a:srgbClr val="000000"/>
                          </a:solidFill>
                          <a:effectLst/>
                          <a:latin typeface="Calibri" panose="020F0502020204030204" pitchFamily="34" charset="0"/>
                          <a:hlinkClick r:id="rId9"/>
                        </a:rPr>
                        <a:t>CMS.gov/Regulations-and-Guidance/Guidance/Manuals/Internet-Only-Manuals-IOMs-Items/CMS019326.html</a:t>
                      </a:r>
                      <a:endParaRPr lang="es-US" sz="1600" u="sng"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0000"/>
                        </a:lnSpc>
                        <a:spcBef>
                          <a:spcPts val="600"/>
                        </a:spcBef>
                        <a:spcAft>
                          <a:spcPts val="0"/>
                        </a:spcAft>
                      </a:pPr>
                      <a:r>
                        <a:rPr lang="es-US" sz="1600" b="1" dirty="0" smtClean="0">
                          <a:effectLst/>
                          <a:latin typeface="+mn-lt"/>
                        </a:rPr>
                        <a:t>Programas de Asistencia del Seguro de Salud y el Departamento Estatal de Seguros</a:t>
                      </a:r>
                    </a:p>
                    <a:p>
                      <a:pPr marL="171450" marR="0" indent="-171450">
                        <a:lnSpc>
                          <a:spcPct val="100000"/>
                        </a:lnSpc>
                        <a:spcBef>
                          <a:spcPts val="600"/>
                        </a:spcBef>
                        <a:spcAft>
                          <a:spcPts val="0"/>
                        </a:spcAft>
                        <a:buFont typeface="Arial" panose="020B0604020202020204" pitchFamily="34" charset="0"/>
                        <a:buChar char="•"/>
                      </a:pPr>
                      <a:endParaRPr lang="es-US" sz="160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endParaRPr lang="es-US" sz="1600" dirty="0" smtClean="0">
                        <a:effectLst/>
                        <a:latin typeface="+mn-lt"/>
                        <a:ea typeface="Calibri"/>
                        <a:cs typeface="Times New Roman"/>
                      </a:endParaRP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600" u="sng" kern="1200" dirty="0" smtClean="0">
                          <a:solidFill>
                            <a:schemeClr val="tx1"/>
                          </a:solidFill>
                          <a:effectLst/>
                          <a:latin typeface="+mn-lt"/>
                          <a:hlinkClick r:id="rId10"/>
                        </a:rPr>
                        <a:t>shiptacenter.org/</a:t>
                      </a:r>
                      <a:endParaRPr lang="es-US" sz="1600" u="sng" kern="1200" dirty="0" smtClean="0">
                        <a:solidFill>
                          <a:schemeClr val="tx1"/>
                        </a:solidFill>
                        <a:effectLst/>
                        <a:latin typeface="+mn-lt"/>
                        <a:ea typeface="+mn-ea"/>
                        <a:cs typeface="+mn-cs"/>
                      </a:endParaRP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s-US" sz="1600" dirty="0" smtClean="0">
                          <a:effectLst/>
                          <a:latin typeface="Calibri" panose="020F0502020204030204" pitchFamily="34" charset="0"/>
                        </a:rPr>
                        <a:t>Llame al</a:t>
                      </a:r>
                      <a:r>
                        <a:rPr dirty="0"/>
                        <a:t> </a:t>
                      </a:r>
                      <a:r>
                        <a:rPr lang="es-US" sz="1600" dirty="0" smtClean="0">
                          <a:effectLst/>
                          <a:latin typeface="Calibri" panose="020F0502020204030204" pitchFamily="34" charset="0"/>
                        </a:rPr>
                        <a:t>1-877-839-2675.</a:t>
                      </a:r>
                    </a:p>
                    <a:p>
                      <a:pPr marL="171450" marR="0" indent="-171450" algn="l" defTabSz="6858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US" sz="1600" u="sng" dirty="0" smtClean="0">
                          <a:solidFill>
                            <a:schemeClr val="tx1"/>
                          </a:solidFill>
                          <a:effectLst/>
                          <a:latin typeface="Calibri" panose="020F0502020204030204" pitchFamily="34" charset="0"/>
                          <a:hlinkClick r:id="rId11"/>
                        </a:rPr>
                        <a:t>info@shiptacenter.org</a:t>
                      </a:r>
                      <a:endParaRPr lang="es-US" sz="1600" u="sng" kern="1200" dirty="0" smtClean="0">
                        <a:solidFill>
                          <a:schemeClr val="tx1"/>
                        </a:solidFill>
                        <a:latin typeface="+mn-lt"/>
                        <a:ea typeface="+mn-ea"/>
                        <a:cs typeface="+mn-cs"/>
                      </a:endParaRPr>
                    </a:p>
                  </a:txBody>
                  <a:tcPr marL="71791" marR="71791" marT="34290" marB="34290">
                    <a:solidFill>
                      <a:srgbClr val="E9EDF4"/>
                    </a:solidFill>
                  </a:tcPr>
                </a:tc>
              </a:tr>
            </a:tbl>
          </a:graphicData>
        </a:graphic>
      </p:graphicFrame>
      <p:pic>
        <p:nvPicPr>
          <p:cNvPr id="8" name="Picture 7" descr="State Health Insurance Plan (SHIP) logo." title="Medicare Advantage and Other Medicare Plans Resource Guide"/>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89196" y="4156999"/>
            <a:ext cx="1655672" cy="640080"/>
          </a:xfrm>
          <a:prstGeom prst="rect">
            <a:avLst/>
          </a:prstGeom>
        </p:spPr>
      </p:pic>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59</a:t>
            </a:fld>
            <a:endParaRPr lang="en-US" dirty="0"/>
          </a:p>
        </p:txBody>
      </p:sp>
    </p:spTree>
    <p:extLst>
      <p:ext uri="{BB962C8B-B14F-4D97-AF65-F5344CB8AC3E}">
        <p14:creationId xmlns:p14="http://schemas.microsoft.com/office/powerpoint/2010/main" val="89506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0" y="-8785"/>
            <a:ext cx="9144000" cy="1011417"/>
          </a:xfrm>
        </p:spPr>
        <p:txBody>
          <a:bodyPr>
            <a:normAutofit fontScale="90000"/>
          </a:bodyPr>
          <a:lstStyle/>
          <a:p>
            <a:r>
              <a:rPr lang="es-US" dirty="0" smtClean="0"/>
              <a:t>Cómo funcionan los planes Medicare Advantage</a:t>
            </a:r>
            <a:endParaRPr lang="es-US" dirty="0"/>
          </a:p>
        </p:txBody>
      </p:sp>
      <p:sp>
        <p:nvSpPr>
          <p:cNvPr id="63493" name="Rectangle 3"/>
          <p:cNvSpPr>
            <a:spLocks noGrp="1" noChangeArrowheads="1"/>
          </p:cNvSpPr>
          <p:nvPr>
            <p:ph idx="1"/>
          </p:nvPr>
        </p:nvSpPr>
        <p:spPr>
          <a:xfrm>
            <a:off x="628650" y="1200150"/>
            <a:ext cx="7886700" cy="5156201"/>
          </a:xfrm>
        </p:spPr>
        <p:txBody>
          <a:bodyPr>
            <a:normAutofit fontScale="77500" lnSpcReduction="20000"/>
          </a:bodyPr>
          <a:lstStyle/>
          <a:p>
            <a:pPr marL="350838" indent="-350838">
              <a:spcBef>
                <a:spcPts val="600"/>
              </a:spcBef>
            </a:pPr>
            <a:r>
              <a:rPr lang="es-US" sz="3500" dirty="0" smtClean="0">
                <a:solidFill>
                  <a:prstClr val="black"/>
                </a:solidFill>
              </a:rPr>
              <a:t>Medicare paga al plan todos los meses para que usted reciba atención</a:t>
            </a:r>
          </a:p>
          <a:p>
            <a:pPr marL="579438" lvl="1" indent="-233363">
              <a:spcBef>
                <a:spcPts val="600"/>
              </a:spcBef>
            </a:pPr>
            <a:r>
              <a:rPr lang="es-US" sz="3000" dirty="0" smtClean="0">
                <a:solidFill>
                  <a:prstClr val="black"/>
                </a:solidFill>
              </a:rPr>
              <a:t>Proporciona beneficios cubiertos por Medicare</a:t>
            </a:r>
          </a:p>
          <a:p>
            <a:pPr marL="573088" lvl="1" indent="-231775">
              <a:spcBef>
                <a:spcPts val="600"/>
              </a:spcBef>
            </a:pPr>
            <a:r>
              <a:rPr lang="es-US" sz="3000" dirty="0" smtClean="0">
                <a:solidFill>
                  <a:prstClr val="black"/>
                </a:solidFill>
              </a:rPr>
              <a:t>Todavía goza de los derechos y protecciones de Medicare</a:t>
            </a:r>
          </a:p>
          <a:p>
            <a:pPr marL="341313" indent="-341313">
              <a:lnSpc>
                <a:spcPct val="110000"/>
              </a:lnSpc>
              <a:spcBef>
                <a:spcPts val="600"/>
              </a:spcBef>
            </a:pPr>
            <a:r>
              <a:rPr lang="es-US" sz="3500" dirty="0" smtClean="0"/>
              <a:t>Es posible que deba usar los médicos/hospitales de la red </a:t>
            </a:r>
            <a:endParaRPr lang="es-US" sz="3500" dirty="0"/>
          </a:p>
          <a:p>
            <a:pPr marL="341313" indent="-341313">
              <a:lnSpc>
                <a:spcPct val="110000"/>
              </a:lnSpc>
              <a:spcBef>
                <a:spcPts val="600"/>
              </a:spcBef>
            </a:pPr>
            <a:r>
              <a:rPr lang="es-US" sz="3500" dirty="0"/>
              <a:t>Puede ser distinto de Medicare Original-costos compartidos</a:t>
            </a:r>
          </a:p>
          <a:p>
            <a:pPr marL="341313" lvl="0" indent="-341313">
              <a:spcBef>
                <a:spcPts val="600"/>
              </a:spcBef>
            </a:pPr>
            <a:r>
              <a:rPr lang="es-US" sz="3500" dirty="0" smtClean="0">
                <a:solidFill>
                  <a:prstClr val="black"/>
                </a:solidFill>
              </a:rPr>
              <a:t>Si el plan deja de pertenecer a Medicare, usted podrá</a:t>
            </a:r>
          </a:p>
          <a:p>
            <a:pPr marL="573088" lvl="1" indent="-231775">
              <a:spcBef>
                <a:spcPts val="600"/>
              </a:spcBef>
            </a:pPr>
            <a:r>
              <a:rPr lang="es-US" sz="3000" dirty="0">
                <a:solidFill>
                  <a:prstClr val="black"/>
                </a:solidFill>
              </a:rPr>
              <a:t>Inscribirse en otro plan MA, o</a:t>
            </a:r>
          </a:p>
          <a:p>
            <a:pPr marL="573088" lvl="1" indent="-231775">
              <a:spcBef>
                <a:spcPts val="600"/>
              </a:spcBef>
            </a:pPr>
            <a:r>
              <a:rPr lang="es-US" sz="3000" dirty="0">
                <a:solidFill>
                  <a:prstClr val="black"/>
                </a:solidFill>
              </a:rPr>
              <a:t>volver a Medicare Original</a:t>
            </a:r>
          </a:p>
          <a:p>
            <a:pPr marL="341313" indent="-341313">
              <a:lnSpc>
                <a:spcPct val="110000"/>
              </a:lnSpc>
              <a:spcBef>
                <a:spcPts val="600"/>
              </a:spcBef>
            </a:pPr>
            <a:endParaRPr lang="es-US"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6</a:t>
            </a:fld>
            <a:endParaRPr lang="en-US" dirty="0"/>
          </a:p>
        </p:txBody>
      </p:sp>
    </p:spTree>
    <p:custDataLst>
      <p:tags r:id="rId1"/>
    </p:custDataLst>
    <p:extLst>
      <p:ext uri="{BB962C8B-B14F-4D97-AF65-F5344CB8AC3E}">
        <p14:creationId xmlns:p14="http://schemas.microsoft.com/office/powerpoint/2010/main" val="2146172718"/>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85"/>
            <a:ext cx="9144000" cy="1011417"/>
          </a:xfrm>
        </p:spPr>
        <p:txBody>
          <a:bodyPr>
            <a:normAutofit fontScale="90000"/>
          </a:bodyPr>
          <a:lstStyle/>
          <a:p>
            <a:r>
              <a:rPr lang="es-US" sz="3400" dirty="0" smtClean="0"/>
              <a:t>Guía de Recursos de Medicare Advantage y otros planes de salud de Medicare (continuación)</a:t>
            </a:r>
            <a:endParaRPr lang="es-US" sz="3400" dirty="0"/>
          </a:p>
        </p:txBody>
      </p:sp>
      <p:graphicFrame>
        <p:nvGraphicFramePr>
          <p:cNvPr id="7" name="Content Placeholder 6" descr="CMS Resources&#10;Centers for Medicare &amp; &#10;Medicaid Services (CMS)&#10;1-800-MEDICARE&#10;(1-800-633-4227)&#10;(TTY 1-877-486-2048)&#10;Medicare.gov&#10;&#10;Medicare.gov/claims-and-appeals/medicare-rights/get-help/ombudsman.html&#10;&#10;Medicare.gov/claims-and-appeals&#10;&#10;CMS.gov/bni &#10;(Beneficiary Notice Initiative)&#10;&#10;Medicare Managed Care Manual, Chapter 13, Beneficiary Grievances, Organization Determinations, and Appeals:&#10;CMS.gov/regulations-and-guidance/guidance/manuals/downloads/mc86c13.pdf&#10;&#10;Additional Resources&#10;Beneficiary and Family-Centered Care Quality Improvement Organizations*&#10;&#10;Independent Review Entity (Medicare Advantage &amp; Part D claims only) *&#10;&#10;State Health Insurance Assistance Programs *&#10;&#10;U.S. Railroad Retirement Board&#10;RRB.gov&#10;&#10;HHS.gov&#10;&#10;*For phone numbers, call CMS&#10;1-800-MEDICARE (1-800-633-4227)&#10;1-877-486-2048 for TTY users&#10;&#10;Department of Health and Human Services Office for Civil Rights&#10;HHS.gov/ocr/office/index.html&#10;Call the Office for Civil Rights at &#10;1-800-368-1019 &#10;&#10;Medicare Products&#10;“Medicare &amp; You Handbook”&#10;CMS Product No. 10050&#10;&#10;“Medicare Rights &amp; Protections”&#10;CMS Product No. 11534&#10;&#10;“Medicare Appeals”&#10;CMS Product No. 11525&#10;&#10;To access these products:&#10;&#10;View and order single copies at &#10;Medicare.gov.&#10;        &#10;Order multiple copies (partners only)&#10;at productordering.cms.hhs.gov. You must register your organization.&#10;"/>
          <p:cNvGraphicFramePr>
            <a:graphicFrameLocks noGrp="1"/>
          </p:cNvGraphicFramePr>
          <p:nvPr>
            <p:ph idx="1"/>
            <p:extLst>
              <p:ext uri="{D42A27DB-BD31-4B8C-83A1-F6EECF244321}">
                <p14:modId xmlns:p14="http://schemas.microsoft.com/office/powerpoint/2010/main" val="1013022405"/>
              </p:ext>
            </p:extLst>
          </p:nvPr>
        </p:nvGraphicFramePr>
        <p:xfrm>
          <a:off x="300251" y="1080185"/>
          <a:ext cx="8684261" cy="4899660"/>
        </p:xfrm>
        <a:graphic>
          <a:graphicData uri="http://schemas.openxmlformats.org/drawingml/2006/table">
            <a:tbl>
              <a:tblPr firstRow="1" bandRow="1">
                <a:tableStyleId>{5C22544A-7EE6-4342-B048-85BDC9FD1C3A}</a:tableStyleId>
              </a:tblPr>
              <a:tblGrid>
                <a:gridCol w="8684261"/>
              </a:tblGrid>
              <a:tr h="320124">
                <a:tc>
                  <a:txBody>
                    <a:bodyPr/>
                    <a:lstStyle/>
                    <a:p>
                      <a:pPr algn="ctr">
                        <a:lnSpc>
                          <a:spcPct val="100000"/>
                        </a:lnSpc>
                        <a:spcBef>
                          <a:spcPts val="600"/>
                        </a:spcBef>
                        <a:spcAft>
                          <a:spcPts val="0"/>
                        </a:spcAft>
                      </a:pPr>
                      <a:r>
                        <a:rPr lang="en-US" sz="1800" b="1" dirty="0" smtClean="0">
                          <a:solidFill>
                            <a:schemeClr val="bg1"/>
                          </a:solidFill>
                        </a:rPr>
                        <a:t>Productos de Medicare</a:t>
                      </a:r>
                      <a:endParaRPr lang="es-US" sz="1800" b="1" dirty="0">
                        <a:solidFill>
                          <a:schemeClr val="bg1"/>
                        </a:solidFill>
                      </a:endParaRPr>
                    </a:p>
                  </a:txBody>
                  <a:tcPr marL="71791" marR="71791" marT="34290" marB="34290">
                    <a:solidFill>
                      <a:srgbClr val="A4BED7"/>
                    </a:solidFill>
                  </a:tcPr>
                </a:tc>
              </a:tr>
              <a:tr h="4273039">
                <a:tc>
                  <a:txBody>
                    <a:bodyPr/>
                    <a:lstStyle/>
                    <a:p>
                      <a:pPr marL="228600" marR="0" indent="-228600">
                        <a:lnSpc>
                          <a:spcPct val="100000"/>
                        </a:lnSpc>
                        <a:spcBef>
                          <a:spcPts val="600"/>
                        </a:spcBef>
                        <a:spcAft>
                          <a:spcPts val="0"/>
                        </a:spcAft>
                        <a:buFont typeface="+mj-lt"/>
                        <a:buAutoNum type="arabicPeriod"/>
                      </a:pPr>
                      <a:r>
                        <a:rPr lang="es-US" sz="1600" b="1" dirty="0" smtClean="0">
                          <a:effectLst/>
                          <a:latin typeface="+mn-lt"/>
                        </a:rPr>
                        <a:t>“Manual Medicare y usted” </a:t>
                      </a:r>
                      <a:r>
                        <a:rPr lang="es-US" sz="1600" b="0" dirty="0" smtClean="0">
                          <a:effectLst/>
                          <a:latin typeface="+mn-lt"/>
                        </a:rPr>
                        <a:t>(producto CMS n.º 10050)</a:t>
                      </a:r>
                    </a:p>
                    <a:p>
                      <a:pPr marL="228600" marR="0" indent="-228600">
                        <a:lnSpc>
                          <a:spcPct val="100000"/>
                        </a:lnSpc>
                        <a:spcBef>
                          <a:spcPts val="600"/>
                        </a:spcBef>
                        <a:spcAft>
                          <a:spcPts val="0"/>
                        </a:spcAft>
                        <a:buFont typeface="+mj-lt"/>
                        <a:buAutoNum type="arabicPeriod"/>
                      </a:pPr>
                      <a:r>
                        <a:rPr lang="es-US" sz="1600" b="1" dirty="0" smtClean="0">
                          <a:effectLst/>
                          <a:latin typeface="+mn-lt"/>
                        </a:rPr>
                        <a:t>“¿Ha hecho su revisión anual de inscripción a Medicare?”</a:t>
                      </a:r>
                      <a:r>
                        <a:rPr lang="es-US" sz="1600" b="0" dirty="0" smtClean="0">
                          <a:effectLst/>
                          <a:latin typeface="+mn-lt"/>
                        </a:rPr>
                        <a:t> (Producto CMS n.° 11220)</a:t>
                      </a:r>
                    </a:p>
                    <a:p>
                      <a:pPr marL="228600" marR="0" indent="-228600">
                        <a:lnSpc>
                          <a:spcPct val="100000"/>
                        </a:lnSpc>
                        <a:spcBef>
                          <a:spcPts val="600"/>
                        </a:spcBef>
                        <a:spcAft>
                          <a:spcPts val="0"/>
                        </a:spcAft>
                        <a:buFont typeface="+mj-lt"/>
                        <a:buAutoNum type="arabicPeriod"/>
                      </a:pPr>
                      <a:r>
                        <a:rPr lang="es-US" sz="1600" b="1" dirty="0" smtClean="0">
                          <a:effectLst/>
                          <a:latin typeface="+mn-lt"/>
                        </a:rPr>
                        <a:t>“Comprensión de los períodos de inscripción de Medicare Partes C y D” </a:t>
                      </a:r>
                      <a:r>
                        <a:rPr lang="es-US" sz="1600" b="0" dirty="0" smtClean="0">
                          <a:effectLst/>
                          <a:latin typeface="+mn-lt"/>
                        </a:rPr>
                        <a:t>(producto CMS n.º 11219)</a:t>
                      </a:r>
                    </a:p>
                    <a:p>
                      <a:pPr marL="228600" marR="0" indent="-228600">
                        <a:lnSpc>
                          <a:spcPct val="100000"/>
                        </a:lnSpc>
                        <a:spcBef>
                          <a:spcPts val="600"/>
                        </a:spcBef>
                        <a:spcAft>
                          <a:spcPts val="0"/>
                        </a:spcAft>
                        <a:buFont typeface="+mj-lt"/>
                        <a:buAutoNum type="arabicPeriod"/>
                      </a:pPr>
                      <a:r>
                        <a:rPr lang="es-US" sz="1600" b="1" dirty="0" smtClean="0">
                          <a:effectLst/>
                          <a:latin typeface="+mn-lt"/>
                        </a:rPr>
                        <a:t>“Comprensión de su red de proveedores del plan Medicare Advantage”</a:t>
                      </a:r>
                      <a:r>
                        <a:rPr lang="es-US" sz="1600" b="0" dirty="0" smtClean="0">
                          <a:effectLst/>
                          <a:latin typeface="+mn-lt"/>
                        </a:rPr>
                        <a:t> (producto CMS n.º 11941)</a:t>
                      </a:r>
                    </a:p>
                    <a:p>
                      <a:pPr marL="228600" marR="0" indent="-228600">
                        <a:lnSpc>
                          <a:spcPct val="100000"/>
                        </a:lnSpc>
                        <a:spcBef>
                          <a:spcPts val="600"/>
                        </a:spcBef>
                        <a:spcAft>
                          <a:spcPts val="0"/>
                        </a:spcAft>
                        <a:buFont typeface="+mj-lt"/>
                        <a:buAutoNum type="arabicPeriod"/>
                      </a:pPr>
                      <a:r>
                        <a:rPr lang="es-US" sz="1600" b="1" dirty="0" smtClean="0">
                          <a:effectLst/>
                          <a:latin typeface="+mn-lt"/>
                        </a:rPr>
                        <a:t>“Cómo los Planes de medicamentos recetados de Medicare y los planes Medicare Advantage con cobertura de medicamentos por receta (MA-PD) usan las farmacias, los formularios y las normas de cobertura” </a:t>
                      </a:r>
                      <a:r>
                        <a:rPr lang="es-US" sz="1600" b="0" dirty="0" smtClean="0">
                          <a:effectLst/>
                          <a:latin typeface="+mn-lt"/>
                        </a:rPr>
                        <a:t>(producto CMS n.º 11136)</a:t>
                      </a:r>
                    </a:p>
                    <a:p>
                      <a:pPr marL="228600" marR="0" indent="-228600">
                        <a:lnSpc>
                          <a:spcPct val="100000"/>
                        </a:lnSpc>
                        <a:spcBef>
                          <a:spcPts val="600"/>
                        </a:spcBef>
                        <a:spcAft>
                          <a:spcPts val="0"/>
                        </a:spcAft>
                        <a:buFont typeface="+mj-lt"/>
                        <a:buAutoNum type="arabicPeriod"/>
                      </a:pPr>
                      <a:r>
                        <a:rPr lang="es-US" sz="1600" b="1" baseline="0" dirty="0" smtClean="0">
                          <a:effectLst/>
                          <a:latin typeface="+mn-lt"/>
                        </a:rPr>
                        <a:t>“Su guía sobre los planes Medicare de cuenta de ahorros médicos” </a:t>
                      </a:r>
                      <a:r>
                        <a:rPr lang="es-US" sz="1600" b="0" baseline="0" dirty="0" smtClean="0">
                          <a:effectLst/>
                          <a:latin typeface="+mn-lt"/>
                        </a:rPr>
                        <a:t>(producto CMS n.º 11206)</a:t>
                      </a:r>
                    </a:p>
                    <a:p>
                      <a:pPr marL="228600" marR="0" indent="-228600">
                        <a:lnSpc>
                          <a:spcPct val="100000"/>
                        </a:lnSpc>
                        <a:spcBef>
                          <a:spcPts val="600"/>
                        </a:spcBef>
                        <a:spcAft>
                          <a:spcPts val="0"/>
                        </a:spcAft>
                        <a:buFont typeface="+mj-lt"/>
                        <a:buAutoNum type="arabicPeriod"/>
                      </a:pPr>
                      <a:r>
                        <a:rPr lang="es-US" sz="1600" b="1" baseline="0" dirty="0" smtClean="0">
                          <a:effectLst/>
                          <a:latin typeface="+mn-lt"/>
                        </a:rPr>
                        <a:t>“¿Qué es un plan Medicare Advantage?” </a:t>
                      </a:r>
                      <a:r>
                        <a:rPr lang="es-US" sz="1600" b="0" baseline="0" dirty="0" smtClean="0">
                          <a:effectLst/>
                          <a:latin typeface="+mn-lt"/>
                        </a:rPr>
                        <a:t>(Producto CMS n.° 11474)</a:t>
                      </a:r>
                      <a:endParaRPr lang="es-US" sz="1600" b="1" dirty="0" smtClean="0">
                        <a:effectLst/>
                        <a:latin typeface="+mn-lt"/>
                        <a:ea typeface="Calibri"/>
                        <a:cs typeface="Times New Roman"/>
                      </a:endParaRPr>
                    </a:p>
                    <a:p>
                      <a:pPr marL="0" marR="0">
                        <a:lnSpc>
                          <a:spcPct val="100000"/>
                        </a:lnSpc>
                        <a:spcBef>
                          <a:spcPts val="600"/>
                        </a:spcBef>
                        <a:spcAft>
                          <a:spcPts val="0"/>
                        </a:spcAft>
                      </a:pPr>
                      <a:r>
                        <a:rPr dirty="0"/>
                        <a:t/>
                      </a:r>
                      <a:br>
                        <a:rPr dirty="0"/>
                      </a:br>
                      <a:r>
                        <a:rPr lang="es-US" sz="1600" b="1" dirty="0" smtClean="0">
                          <a:effectLst/>
                          <a:latin typeface="+mn-lt"/>
                        </a:rPr>
                        <a:t>Para acceder a estos productos:</a:t>
                      </a:r>
                    </a:p>
                    <a:p>
                      <a:pPr marL="171450" marR="0" indent="-171450">
                        <a:lnSpc>
                          <a:spcPct val="100000"/>
                        </a:lnSpc>
                        <a:spcBef>
                          <a:spcPts val="600"/>
                        </a:spcBef>
                        <a:spcAft>
                          <a:spcPts val="0"/>
                        </a:spcAft>
                        <a:buFont typeface="Arial" panose="020B0604020202020204" pitchFamily="34" charset="0"/>
                        <a:buChar char="•"/>
                      </a:pPr>
                      <a:r>
                        <a:rPr lang="es-US" sz="1600" dirty="0" smtClean="0">
                          <a:effectLst/>
                          <a:latin typeface="+mn-lt"/>
                        </a:rPr>
                        <a:t>Vea y solicite copias individuales en </a:t>
                      </a:r>
                      <a:r>
                        <a:rPr lang="en-US" sz="1600" dirty="0" smtClean="0">
                          <a:effectLst/>
                          <a:latin typeface="+mn-lt"/>
                          <a:hlinkClick r:id="rId3"/>
                        </a:rPr>
                        <a:t>Medicare.gov/publications</a:t>
                      </a:r>
                      <a:r>
                        <a:rPr lang="es-US" sz="1600" dirty="0" smtClean="0">
                          <a:effectLst/>
                          <a:latin typeface="+mn-lt"/>
                        </a:rPr>
                        <a:t>.</a:t>
                      </a:r>
                      <a:r>
                        <a:rPr dirty="0"/>
                        <a:t/>
                      </a:r>
                      <a:br>
                        <a:rPr dirty="0"/>
                      </a:br>
                      <a:endParaRPr lang="es-US" sz="700" dirty="0" smtClean="0">
                        <a:effectLst/>
                        <a:latin typeface="+mn-lt"/>
                        <a:ea typeface="Calibri"/>
                        <a:cs typeface="Times New Roman"/>
                      </a:endParaRPr>
                    </a:p>
                    <a:p>
                      <a:pPr marL="171450" marR="0" indent="-171450">
                        <a:lnSpc>
                          <a:spcPct val="100000"/>
                        </a:lnSpc>
                        <a:spcBef>
                          <a:spcPts val="600"/>
                        </a:spcBef>
                        <a:spcAft>
                          <a:spcPts val="0"/>
                        </a:spcAft>
                        <a:buFont typeface="Arial" panose="020B0604020202020204" pitchFamily="34" charset="0"/>
                        <a:buChar char="•"/>
                      </a:pPr>
                      <a:r>
                        <a:rPr lang="es-US" sz="1600" dirty="0" smtClean="0">
                          <a:effectLst/>
                          <a:latin typeface="+mn-lt"/>
                        </a:rPr>
                        <a:t>Solicite varias copias (solo socios)</a:t>
                      </a:r>
                      <a:r>
                        <a:rPr dirty="0"/>
                        <a:t/>
                      </a:r>
                      <a:br>
                        <a:rPr dirty="0"/>
                      </a:br>
                      <a:r>
                        <a:rPr lang="es-US" sz="1600" dirty="0" smtClean="0">
                          <a:effectLst/>
                          <a:latin typeface="+mn-lt"/>
                        </a:rPr>
                        <a:t>en </a:t>
                      </a:r>
                      <a:r>
                        <a:rPr lang="en-US" sz="1600" dirty="0" smtClean="0">
                          <a:effectLst/>
                          <a:latin typeface="+mn-lt"/>
                          <a:hlinkClick r:id="rId4"/>
                        </a:rPr>
                        <a:t>Productordering.cms.hhs.gov</a:t>
                      </a:r>
                      <a:r>
                        <a:rPr lang="es-US" sz="1600" baseline="0" dirty="0" smtClean="0">
                          <a:effectLst/>
                          <a:latin typeface="+mn-lt"/>
                        </a:rPr>
                        <a:t>.</a:t>
                      </a:r>
                      <a:r>
                        <a:rPr dirty="0"/>
                        <a:t> </a:t>
                      </a:r>
                      <a:endParaRPr lang="es-US" sz="1600" b="0" u="none" dirty="0" smtClean="0">
                        <a:effectLst/>
                        <a:latin typeface="+mn-lt"/>
                        <a:ea typeface="Calibri"/>
                        <a:cs typeface="Times New Roman"/>
                      </a:endParaRPr>
                    </a:p>
                    <a:p>
                      <a:pPr marL="0" marR="0">
                        <a:lnSpc>
                          <a:spcPct val="100000"/>
                        </a:lnSpc>
                        <a:spcBef>
                          <a:spcPts val="600"/>
                        </a:spcBef>
                        <a:spcAft>
                          <a:spcPts val="0"/>
                        </a:spcAft>
                      </a:pPr>
                      <a:r>
                        <a:rPr lang="es-US" sz="1600" i="1" dirty="0" smtClean="0">
                          <a:effectLst/>
                          <a:latin typeface="+mn-lt"/>
                        </a:rPr>
                        <a:t>Debe registrar su organización</a:t>
                      </a:r>
                      <a:r>
                        <a:rPr lang="es-US" sz="1600" dirty="0" smtClean="0">
                          <a:effectLst/>
                          <a:latin typeface="+mn-lt"/>
                        </a:rPr>
                        <a:t>.</a:t>
                      </a:r>
                      <a:endParaRPr lang="es-US" sz="1600" dirty="0" smtClean="0"/>
                    </a:p>
                  </a:txBody>
                  <a:tcPr marL="71791" marR="71791" marT="34290" marB="34290">
                    <a:solidFill>
                      <a:srgbClr val="E9EDF4"/>
                    </a:solidFill>
                  </a:tcPr>
                </a:tc>
              </a:tr>
            </a:tbl>
          </a:graphicData>
        </a:graphic>
      </p:graphicFrame>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6" name="Slide Number Placeholder 5"/>
          <p:cNvSpPr>
            <a:spLocks noGrp="1"/>
          </p:cNvSpPr>
          <p:nvPr>
            <p:ph type="sldNum" sz="quarter" idx="12"/>
          </p:nvPr>
        </p:nvSpPr>
        <p:spPr/>
        <p:txBody>
          <a:bodyPr/>
          <a:lstStyle/>
          <a:p>
            <a:fld id="{D60A6685-DBF6-4C41-A0CC-AA9EA7A85A20}" type="slidenum">
              <a:rPr lang="en-US" smtClean="0"/>
              <a:t>60</a:t>
            </a:fld>
            <a:endParaRPr lang="en-US" dirty="0"/>
          </a:p>
        </p:txBody>
      </p:sp>
    </p:spTree>
    <p:extLst>
      <p:ext uri="{BB962C8B-B14F-4D97-AF65-F5344CB8AC3E}">
        <p14:creationId xmlns:p14="http://schemas.microsoft.com/office/powerpoint/2010/main" val="27826242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title="Appendix: Part C (MA) Appeals "/>
          <p:cNvSpPr>
            <a:spLocks noGrp="1"/>
          </p:cNvSpPr>
          <p:nvPr>
            <p:ph type="title"/>
          </p:nvPr>
        </p:nvSpPr>
        <p:spPr>
          <a:xfrm>
            <a:off x="0" y="-8785"/>
            <a:ext cx="9144000" cy="1011417"/>
          </a:xfrm>
        </p:spPr>
        <p:txBody>
          <a:bodyPr/>
          <a:lstStyle/>
          <a:p>
            <a:r>
              <a:rPr lang="es-US" sz="3200" dirty="0" smtClean="0"/>
              <a:t>Apéndice: Proceso de Apelación de la Parte C (MA) </a:t>
            </a:r>
            <a:r>
              <a:rPr sz="3200" dirty="0"/>
              <a:t/>
            </a:r>
            <a:br>
              <a:rPr sz="3200" dirty="0"/>
            </a:br>
            <a:r>
              <a:rPr lang="es-US" sz="3200" dirty="0" smtClean="0"/>
              <a:t>y notas al pie</a:t>
            </a:r>
            <a:endParaRPr lang="es-US" sz="3200" dirty="0"/>
          </a:p>
        </p:txBody>
      </p:sp>
      <p:sp>
        <p:nvSpPr>
          <p:cNvPr id="6" name="Date Placeholder 5"/>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61</a:t>
            </a:fld>
            <a:endParaRPr lang="en-US" dirty="0"/>
          </a:p>
        </p:txBody>
      </p:sp>
      <p:grpSp>
        <p:nvGrpSpPr>
          <p:cNvPr id="3" name="Group 2"/>
          <p:cNvGrpSpPr/>
          <p:nvPr/>
        </p:nvGrpSpPr>
        <p:grpSpPr>
          <a:xfrm>
            <a:off x="2097704" y="1172936"/>
            <a:ext cx="4115523" cy="5390012"/>
            <a:chOff x="2097704" y="1172936"/>
            <a:chExt cx="4115523" cy="5390012"/>
          </a:xfrm>
        </p:grpSpPr>
        <p:pic>
          <p:nvPicPr>
            <p:cNvPr id="12" name="Picture 11"/>
            <p:cNvPicPr>
              <a:picLocks noChangeAspect="1"/>
            </p:cNvPicPr>
            <p:nvPr/>
          </p:nvPicPr>
          <p:blipFill>
            <a:blip r:embed="rId3"/>
            <a:stretch>
              <a:fillRect/>
            </a:stretch>
          </p:blipFill>
          <p:spPr>
            <a:xfrm>
              <a:off x="3033253" y="1419226"/>
              <a:ext cx="3179974" cy="5029200"/>
            </a:xfrm>
            <a:prstGeom prst="rect">
              <a:avLst/>
            </a:prstGeom>
          </p:spPr>
        </p:pic>
        <p:sp>
          <p:nvSpPr>
            <p:cNvPr id="2" name="TextBox 1"/>
            <p:cNvSpPr txBox="1"/>
            <p:nvPr/>
          </p:nvSpPr>
          <p:spPr>
            <a:xfrm>
              <a:off x="2383971" y="1172936"/>
              <a:ext cx="3731079" cy="369332"/>
            </a:xfrm>
            <a:prstGeom prst="rect">
              <a:avLst/>
            </a:prstGeom>
            <a:solidFill>
              <a:srgbClr val="084A9C"/>
            </a:solidFill>
          </p:spPr>
          <p:txBody>
            <a:bodyPr wrap="square" rtlCol="0">
              <a:spAutoFit/>
            </a:bodyPr>
            <a:lstStyle/>
            <a:p>
              <a:pPr algn="ctr"/>
              <a:r>
                <a:rPr lang="es-US" b="1" dirty="0" smtClean="0">
                  <a:solidFill>
                    <a:schemeClr val="bg1"/>
                  </a:solidFill>
                </a:rPr>
                <a:t>Proceso de la Parte C (MA)</a:t>
              </a:r>
              <a:endParaRPr lang="es-US" b="1" dirty="0">
                <a:solidFill>
                  <a:schemeClr val="bg1"/>
                </a:solidFill>
              </a:endParaRPr>
            </a:p>
          </p:txBody>
        </p:sp>
        <p:pic>
          <p:nvPicPr>
            <p:cNvPr id="15" name="Picture 14"/>
            <p:cNvPicPr>
              <a:picLocks noChangeAspect="1"/>
            </p:cNvPicPr>
            <p:nvPr/>
          </p:nvPicPr>
          <p:blipFill>
            <a:blip r:embed="rId4"/>
            <a:stretch>
              <a:fillRect/>
            </a:stretch>
          </p:blipFill>
          <p:spPr>
            <a:xfrm>
              <a:off x="2097704" y="1808068"/>
              <a:ext cx="777912" cy="4754880"/>
            </a:xfrm>
            <a:prstGeom prst="rect">
              <a:avLst/>
            </a:prstGeom>
          </p:spPr>
        </p:pic>
      </p:grpSp>
    </p:spTree>
    <p:extLst>
      <p:ext uri="{BB962C8B-B14F-4D97-AF65-F5344CB8AC3E}">
        <p14:creationId xmlns:p14="http://schemas.microsoft.com/office/powerpoint/2010/main" val="232623859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sz="3200" dirty="0" smtClean="0"/>
              <a:t>Apéndice: Proceso de Apelación de la Parte C (MA) y notas al pie (continuación)</a:t>
            </a:r>
            <a:endParaRPr lang="es-US" sz="3200" dirty="0"/>
          </a:p>
        </p:txBody>
      </p:sp>
      <p:sp>
        <p:nvSpPr>
          <p:cNvPr id="3" name="Content Placeholder 2"/>
          <p:cNvSpPr>
            <a:spLocks noGrp="1"/>
          </p:cNvSpPr>
          <p:nvPr>
            <p:ph idx="1"/>
          </p:nvPr>
        </p:nvSpPr>
        <p:spPr/>
        <p:txBody>
          <a:bodyPr>
            <a:normAutofit fontScale="85000" lnSpcReduction="20000"/>
          </a:bodyPr>
          <a:lstStyle/>
          <a:p>
            <a:r>
              <a:rPr lang="es-US" dirty="0" smtClean="0"/>
              <a:t>1: </a:t>
            </a:r>
            <a:r>
              <a:rPr lang="es-US" dirty="0" smtClean="0"/>
              <a:t>Los planes deben procesar 95% de todas las reclamaciones depuradas de proveedores fuera de la red dentro de los 30 días. Todas las demás reclamaciones deben ser procesadas dentro de los 60 días.</a:t>
            </a:r>
          </a:p>
          <a:p>
            <a:r>
              <a:rPr lang="es-US" dirty="0"/>
              <a:t>2</a:t>
            </a:r>
            <a:r>
              <a:rPr lang="es-US" dirty="0" smtClean="0"/>
              <a:t>: </a:t>
            </a:r>
            <a:r>
              <a:rPr lang="es-US" dirty="0" smtClean="0"/>
              <a:t>El requisito de AIC para todas las audiencias ante ALJ y las audiencias del Tribunal de Distrito Federal se ajusta anualmente según el componente de atención médica del índice de precios al consumidor. El cuadro refleja las cantidades AIC del año calendario 2017.</a:t>
            </a:r>
          </a:p>
          <a:p>
            <a:r>
              <a:rPr lang="es-US" dirty="0" smtClean="0"/>
              <a:t>4: </a:t>
            </a:r>
            <a:r>
              <a:rPr lang="es-US" dirty="0" smtClean="0"/>
              <a:t>Las solicitudes de pago no se pueden acelerar</a:t>
            </a:r>
          </a:p>
          <a:p>
            <a:r>
              <a:rPr lang="es-US" dirty="0" smtClean="0"/>
              <a:t>AIC = Cantidad en controversia </a:t>
            </a:r>
          </a:p>
          <a:p>
            <a:r>
              <a:rPr lang="es-US" dirty="0" smtClean="0"/>
              <a:t>ALJ = Juez de Derecho Administrativo </a:t>
            </a:r>
          </a:p>
          <a:p>
            <a:r>
              <a:rPr lang="es-US" dirty="0" smtClean="0"/>
              <a:t>IRE = Organización de revisión independiente </a:t>
            </a:r>
          </a:p>
        </p:txBody>
      </p:sp>
      <p:sp>
        <p:nvSpPr>
          <p:cNvPr id="7" name="Date Placeholder 6"/>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62</a:t>
            </a:fld>
            <a:endParaRPr lang="en-US" dirty="0"/>
          </a:p>
        </p:txBody>
      </p:sp>
    </p:spTree>
    <p:extLst>
      <p:ext uri="{BB962C8B-B14F-4D97-AF65-F5344CB8AC3E}">
        <p14:creationId xmlns:p14="http://schemas.microsoft.com/office/powerpoint/2010/main" val="10262322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US" dirty="0" smtClean="0"/>
              <a:t>Siglas</a:t>
            </a:r>
            <a:endParaRPr lang="es-US" dirty="0"/>
          </a:p>
        </p:txBody>
      </p:sp>
      <p:sp>
        <p:nvSpPr>
          <p:cNvPr id="3" name="Content Placeholder 2"/>
          <p:cNvSpPr>
            <a:spLocks noGrp="1"/>
          </p:cNvSpPr>
          <p:nvPr>
            <p:ph idx="1"/>
          </p:nvPr>
        </p:nvSpPr>
        <p:spPr>
          <a:xfrm>
            <a:off x="419100" y="1003968"/>
            <a:ext cx="8420100" cy="5352383"/>
          </a:xfrm>
        </p:spPr>
        <p:txBody>
          <a:bodyPr numCol="2">
            <a:noAutofit/>
          </a:bodyPr>
          <a:lstStyle/>
          <a:p>
            <a:pPr>
              <a:spcBef>
                <a:spcPts val="600"/>
              </a:spcBef>
            </a:pPr>
            <a:r>
              <a:rPr lang="es-US" sz="1600" b="1" dirty="0" smtClean="0"/>
              <a:t>AIC</a:t>
            </a:r>
            <a:r>
              <a:rPr lang="en-US" sz="1600" b="1" dirty="0" smtClean="0"/>
              <a:t>	</a:t>
            </a:r>
            <a:r>
              <a:rPr lang="es-US" sz="1600" dirty="0" smtClean="0"/>
              <a:t>Cantidad en controversia</a:t>
            </a:r>
          </a:p>
          <a:p>
            <a:pPr>
              <a:spcBef>
                <a:spcPts val="600"/>
              </a:spcBef>
            </a:pPr>
            <a:r>
              <a:rPr lang="es-US" sz="1600" b="1" dirty="0"/>
              <a:t>ALJ</a:t>
            </a:r>
            <a:r>
              <a:rPr lang="es-US" sz="1600" dirty="0"/>
              <a:t> Juez de Derecho Administrativo </a:t>
            </a:r>
          </a:p>
          <a:p>
            <a:pPr>
              <a:spcBef>
                <a:spcPts val="600"/>
              </a:spcBef>
            </a:pPr>
            <a:r>
              <a:rPr lang="es-US" sz="1600" b="1" dirty="0"/>
              <a:t>ANOC</a:t>
            </a:r>
            <a:r>
              <a:rPr lang="es-US" sz="1600" dirty="0"/>
              <a:t> Aviso Anual de Cambios</a:t>
            </a:r>
          </a:p>
          <a:p>
            <a:pPr>
              <a:spcBef>
                <a:spcPts val="600"/>
              </a:spcBef>
            </a:pPr>
            <a:r>
              <a:rPr lang="es-US" sz="1600" b="1" dirty="0"/>
              <a:t>CHIP</a:t>
            </a:r>
            <a:r>
              <a:rPr lang="es-US" sz="1600" dirty="0"/>
              <a:t> Programa de Seguro Médico para Niños </a:t>
            </a:r>
          </a:p>
          <a:p>
            <a:pPr>
              <a:spcBef>
                <a:spcPts val="600"/>
              </a:spcBef>
            </a:pPr>
            <a:r>
              <a:rPr lang="es-US" sz="1600" b="1" dirty="0"/>
              <a:t>CMS</a:t>
            </a:r>
            <a:r>
              <a:rPr lang="es-US" sz="1600" dirty="0"/>
              <a:t> Centros de Servicios de Medicare y Medicaid </a:t>
            </a:r>
          </a:p>
          <a:p>
            <a:pPr>
              <a:spcBef>
                <a:spcPts val="600"/>
              </a:spcBef>
            </a:pPr>
            <a:r>
              <a:rPr lang="es-US" sz="1600" b="1" dirty="0"/>
              <a:t>EOC </a:t>
            </a:r>
            <a:r>
              <a:rPr lang="es-US" sz="1600" dirty="0"/>
              <a:t>Evidencia de cobertura </a:t>
            </a:r>
          </a:p>
          <a:p>
            <a:pPr>
              <a:spcBef>
                <a:spcPts val="600"/>
              </a:spcBef>
            </a:pPr>
            <a:r>
              <a:rPr lang="es-US" sz="1600" b="1" dirty="0"/>
              <a:t>ESRD</a:t>
            </a:r>
            <a:r>
              <a:rPr lang="es-US" sz="1600" dirty="0"/>
              <a:t> Enfermedad Renal en Etapa Final </a:t>
            </a:r>
          </a:p>
          <a:p>
            <a:pPr>
              <a:spcBef>
                <a:spcPts val="600"/>
              </a:spcBef>
            </a:pPr>
            <a:r>
              <a:rPr lang="es-US" sz="1600" b="1" dirty="0"/>
              <a:t>HIPAA</a:t>
            </a:r>
            <a:r>
              <a:rPr lang="es-US" sz="1600" dirty="0"/>
              <a:t> Ley de Transportabilidad y Responsabilidad de Seguros de Salud </a:t>
            </a:r>
          </a:p>
          <a:p>
            <a:pPr>
              <a:spcBef>
                <a:spcPts val="600"/>
              </a:spcBef>
            </a:pPr>
            <a:r>
              <a:rPr lang="es-US" sz="1600" b="1" dirty="0"/>
              <a:t>HMO </a:t>
            </a:r>
            <a:r>
              <a:rPr lang="es-US" sz="1600" dirty="0"/>
              <a:t>Organización para el mantenimiento de la salud </a:t>
            </a:r>
          </a:p>
          <a:p>
            <a:pPr>
              <a:spcBef>
                <a:spcPts val="600"/>
              </a:spcBef>
            </a:pPr>
            <a:r>
              <a:rPr lang="es-US" sz="1600" b="1" dirty="0"/>
              <a:t>IRE</a:t>
            </a:r>
            <a:r>
              <a:rPr lang="es-US" sz="1600" dirty="0"/>
              <a:t> Entidad de revisión independiente </a:t>
            </a:r>
          </a:p>
          <a:p>
            <a:pPr>
              <a:spcBef>
                <a:spcPts val="600"/>
              </a:spcBef>
            </a:pPr>
            <a:r>
              <a:rPr lang="es-US" sz="1600" b="1" dirty="0"/>
              <a:t>LIS</a:t>
            </a:r>
            <a:r>
              <a:rPr lang="es-US" sz="1600" dirty="0"/>
              <a:t> Subsidio para Bajos Ingresos </a:t>
            </a:r>
          </a:p>
          <a:p>
            <a:pPr>
              <a:spcBef>
                <a:spcPts val="600"/>
              </a:spcBef>
            </a:pPr>
            <a:r>
              <a:rPr lang="es-US" sz="1600" b="1" dirty="0"/>
              <a:t>LPI </a:t>
            </a:r>
            <a:r>
              <a:rPr lang="es-US" sz="1600" dirty="0"/>
              <a:t>Símbolo de Bajo Rendimiento </a:t>
            </a:r>
          </a:p>
          <a:p>
            <a:pPr>
              <a:spcBef>
                <a:spcPts val="600"/>
              </a:spcBef>
            </a:pPr>
            <a:r>
              <a:rPr lang="es-US" sz="1600" b="1" dirty="0"/>
              <a:t>MA</a:t>
            </a:r>
            <a:r>
              <a:rPr lang="es-US" sz="1600" dirty="0"/>
              <a:t> Medicare Advantage </a:t>
            </a:r>
            <a:endParaRPr lang="es-US" sz="1600" dirty="0" smtClean="0"/>
          </a:p>
          <a:p>
            <a:pPr>
              <a:spcBef>
                <a:spcPts val="600"/>
              </a:spcBef>
            </a:pPr>
            <a:r>
              <a:rPr lang="es-US" sz="1600" b="1" dirty="0" smtClean="0"/>
              <a:t>MAC</a:t>
            </a:r>
            <a:r>
              <a:rPr lang="es-US" sz="1600" dirty="0" smtClean="0"/>
              <a:t> </a:t>
            </a:r>
            <a:r>
              <a:rPr lang="es-US" sz="1600" dirty="0"/>
              <a:t>Consejo de Apelaciones de </a:t>
            </a:r>
            <a:r>
              <a:rPr lang="es-US" sz="1600" dirty="0" smtClean="0"/>
              <a:t>Medicare</a:t>
            </a:r>
          </a:p>
          <a:p>
            <a:pPr>
              <a:spcBef>
                <a:spcPts val="600"/>
              </a:spcBef>
            </a:pPr>
            <a:r>
              <a:rPr lang="es-US" sz="1600" dirty="0" smtClean="0"/>
              <a:t> </a:t>
            </a:r>
            <a:endParaRPr lang="es-US" sz="1600" dirty="0"/>
          </a:p>
          <a:p>
            <a:pPr>
              <a:spcBef>
                <a:spcPts val="600"/>
              </a:spcBef>
            </a:pPr>
            <a:r>
              <a:rPr lang="es-US" sz="1600" b="1" dirty="0" smtClean="0"/>
              <a:t>MA-PD </a:t>
            </a:r>
            <a:r>
              <a:rPr lang="es-US" sz="1600" dirty="0"/>
              <a:t>Medicare Advantage con cobertura de medicamentos recetados </a:t>
            </a:r>
          </a:p>
          <a:p>
            <a:pPr>
              <a:spcBef>
                <a:spcPts val="600"/>
              </a:spcBef>
            </a:pPr>
            <a:r>
              <a:rPr lang="es-US" sz="1600" b="1" dirty="0"/>
              <a:t>MAO</a:t>
            </a:r>
            <a:r>
              <a:rPr lang="es-US" sz="1600" dirty="0"/>
              <a:t> Organizaciones de Medicare Advantage </a:t>
            </a:r>
          </a:p>
          <a:p>
            <a:pPr>
              <a:spcBef>
                <a:spcPts val="600"/>
              </a:spcBef>
            </a:pPr>
            <a:r>
              <a:rPr lang="es-US" sz="1600" b="1" dirty="0"/>
              <a:t>MMG</a:t>
            </a:r>
            <a:r>
              <a:rPr lang="es-US" sz="1600" dirty="0"/>
              <a:t> Pautas de Mercadeo de Medicare </a:t>
            </a:r>
          </a:p>
          <a:p>
            <a:pPr>
              <a:spcBef>
                <a:spcPts val="600"/>
              </a:spcBef>
            </a:pPr>
            <a:r>
              <a:rPr lang="es-US" sz="1600" b="1" dirty="0"/>
              <a:t>MSA</a:t>
            </a:r>
            <a:r>
              <a:rPr lang="es-US" sz="1600" dirty="0"/>
              <a:t> Cuenta de Ahorros Médicos </a:t>
            </a:r>
          </a:p>
          <a:p>
            <a:pPr>
              <a:spcBef>
                <a:spcPts val="600"/>
              </a:spcBef>
            </a:pPr>
            <a:r>
              <a:rPr lang="es-US" sz="1600" b="1" dirty="0"/>
              <a:t>NTP</a:t>
            </a:r>
            <a:r>
              <a:rPr lang="es-US" sz="1600" dirty="0"/>
              <a:t> Programa de Capacitación Nacional </a:t>
            </a:r>
          </a:p>
          <a:p>
            <a:pPr>
              <a:spcBef>
                <a:spcPts val="600"/>
              </a:spcBef>
            </a:pPr>
            <a:r>
              <a:rPr lang="es-US" sz="1600" b="1" dirty="0"/>
              <a:t>OEP</a:t>
            </a:r>
            <a:r>
              <a:rPr lang="es-US" sz="1600" dirty="0"/>
              <a:t> Período de Inscripción Abierta </a:t>
            </a:r>
          </a:p>
          <a:p>
            <a:pPr>
              <a:spcBef>
                <a:spcPts val="600"/>
              </a:spcBef>
            </a:pPr>
            <a:r>
              <a:rPr lang="es-US" sz="1600" b="1" dirty="0"/>
              <a:t>PACE</a:t>
            </a:r>
            <a:r>
              <a:rPr lang="es-US" sz="1600" dirty="0"/>
              <a:t> Programas de Cuidado Integral para Ancianos </a:t>
            </a:r>
          </a:p>
          <a:p>
            <a:pPr>
              <a:spcBef>
                <a:spcPts val="600"/>
              </a:spcBef>
            </a:pPr>
            <a:r>
              <a:rPr lang="es-US" sz="1600" b="1" dirty="0"/>
              <a:t>PDP</a:t>
            </a:r>
            <a:r>
              <a:rPr lang="es-US" sz="1600" dirty="0"/>
              <a:t> Plan para Recetas Médicas </a:t>
            </a:r>
          </a:p>
          <a:p>
            <a:pPr>
              <a:spcBef>
                <a:spcPts val="600"/>
              </a:spcBef>
            </a:pPr>
            <a:r>
              <a:rPr lang="es-US" sz="1600" b="1" dirty="0"/>
              <a:t>PFFS</a:t>
            </a:r>
            <a:r>
              <a:rPr lang="es-US" sz="1600" dirty="0"/>
              <a:t> Plan Privado de Pago-por-Servicio </a:t>
            </a:r>
          </a:p>
          <a:p>
            <a:pPr>
              <a:spcBef>
                <a:spcPts val="600"/>
              </a:spcBef>
            </a:pPr>
            <a:r>
              <a:rPr lang="es-US" sz="1600" b="1" dirty="0"/>
              <a:t>PPO</a:t>
            </a:r>
            <a:r>
              <a:rPr lang="es-US" sz="1600" dirty="0"/>
              <a:t> Organización de Proveedores Preferidos </a:t>
            </a:r>
          </a:p>
          <a:p>
            <a:pPr>
              <a:spcBef>
                <a:spcPts val="600"/>
              </a:spcBef>
            </a:pPr>
            <a:r>
              <a:rPr lang="es-US" sz="1600" b="1" dirty="0"/>
              <a:t>SEP </a:t>
            </a:r>
            <a:r>
              <a:rPr lang="es-US" sz="1600" dirty="0"/>
              <a:t>Período de Inscripción Especial </a:t>
            </a:r>
          </a:p>
          <a:p>
            <a:pPr>
              <a:spcBef>
                <a:spcPts val="600"/>
              </a:spcBef>
            </a:pPr>
            <a:r>
              <a:rPr lang="es-US" sz="1600" b="1" dirty="0"/>
              <a:t>SHIP</a:t>
            </a:r>
            <a:r>
              <a:rPr lang="es-US" sz="1600" dirty="0"/>
              <a:t> Programa Estatal de Asistencia sobre Seguros de Salud </a:t>
            </a:r>
          </a:p>
          <a:p>
            <a:pPr>
              <a:spcBef>
                <a:spcPts val="600"/>
              </a:spcBef>
            </a:pPr>
            <a:r>
              <a:rPr lang="es-US" sz="1600" b="1" dirty="0"/>
              <a:t>SNP</a:t>
            </a:r>
            <a:r>
              <a:rPr lang="es-US" sz="1600" dirty="0"/>
              <a:t> Plan para Necesidades Especiales </a:t>
            </a:r>
            <a:endParaRPr lang="es-US" sz="1600" dirty="0" smtClean="0"/>
          </a:p>
          <a:p>
            <a:pPr>
              <a:spcBef>
                <a:spcPts val="600"/>
              </a:spcBef>
            </a:pPr>
            <a:r>
              <a:rPr lang="es-US" sz="1600" b="1" dirty="0"/>
              <a:t>TTY</a:t>
            </a:r>
            <a:r>
              <a:rPr lang="es-US" sz="1600" dirty="0"/>
              <a:t> Teletipo</a:t>
            </a:r>
          </a:p>
          <a:p>
            <a:pPr>
              <a:spcBef>
                <a:spcPts val="600"/>
              </a:spcBef>
            </a:pPr>
            <a:endParaRPr lang="es-US" sz="1600" dirty="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8" name="Footer Placeholder 7"/>
          <p:cNvSpPr>
            <a:spLocks noGrp="1"/>
          </p:cNvSpPr>
          <p:nvPr>
            <p:ph type="ftr" sz="quarter" idx="11"/>
          </p:nvPr>
        </p:nvSpPr>
        <p:spPr/>
        <p:txBody>
          <a:bodyPr/>
          <a:lstStyle/>
          <a:p>
            <a:r>
              <a:rPr lang="es-ES" smtClean="0"/>
              <a:t>Medicare Advantage y otros planes de salud</a:t>
            </a:r>
            <a:endParaRPr lang="en-US" dirty="0"/>
          </a:p>
        </p:txBody>
      </p:sp>
      <p:sp>
        <p:nvSpPr>
          <p:cNvPr id="9" name="Slide Number Placeholder 8"/>
          <p:cNvSpPr>
            <a:spLocks noGrp="1"/>
          </p:cNvSpPr>
          <p:nvPr>
            <p:ph type="sldNum" sz="quarter" idx="12"/>
          </p:nvPr>
        </p:nvSpPr>
        <p:spPr/>
        <p:txBody>
          <a:bodyPr/>
          <a:lstStyle/>
          <a:p>
            <a:fld id="{D60A6685-DBF6-4C41-A0CC-AA9EA7A85A20}" type="slidenum">
              <a:rPr lang="en-US" smtClean="0"/>
              <a:t>63</a:t>
            </a:fld>
            <a:endParaRPr lang="en-US" dirty="0"/>
          </a:p>
        </p:txBody>
      </p:sp>
    </p:spTree>
    <p:extLst>
      <p:ext uri="{BB962C8B-B14F-4D97-AF65-F5344CB8AC3E}">
        <p14:creationId xmlns:p14="http://schemas.microsoft.com/office/powerpoint/2010/main" val="342711976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s-US" dirty="0" smtClean="0"/>
              <a:t>Esta capacitación es brindada por</a:t>
            </a:r>
            <a:endParaRPr lang="es-US" dirty="0"/>
          </a:p>
        </p:txBody>
      </p:sp>
      <p:sp>
        <p:nvSpPr>
          <p:cNvPr id="8" name="Content Placeholder 2"/>
          <p:cNvSpPr txBox="1">
            <a:spLocks/>
          </p:cNvSpPr>
          <p:nvPr/>
        </p:nvSpPr>
        <p:spPr>
          <a:xfrm>
            <a:off x="381000" y="1255535"/>
            <a:ext cx="8414084" cy="508635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600"/>
              </a:spcBef>
              <a:buNone/>
            </a:pPr>
            <a:r>
              <a:rPr lang="es-US" dirty="0" smtClean="0"/>
              <a:t>el Programa de Capacitación Nacional (NTP) de CMS</a:t>
            </a:r>
          </a:p>
          <a:p>
            <a:pPr marL="0" indent="0" algn="ctr">
              <a:spcBef>
                <a:spcPts val="600"/>
              </a:spcBef>
              <a:buNone/>
            </a:pPr>
            <a:endParaRPr lang="es-US" sz="900" dirty="0"/>
          </a:p>
          <a:p>
            <a:pPr marL="0" indent="0" algn="ctr">
              <a:spcBef>
                <a:spcPts val="600"/>
              </a:spcBef>
              <a:buNone/>
            </a:pPr>
            <a:r>
              <a:rPr lang="es-US" sz="2800" dirty="0" smtClean="0"/>
              <a:t>Para ver todos los materiales de capacitación disponibles de NTP, </a:t>
            </a:r>
          </a:p>
          <a:p>
            <a:pPr marL="0" indent="0" algn="ctr">
              <a:spcBef>
                <a:spcPts val="600"/>
              </a:spcBef>
              <a:buNone/>
            </a:pPr>
            <a:r>
              <a:rPr lang="es-US" sz="2800" dirty="0"/>
              <a:t>o para suscribirse a nuestra lista por correo electrónico, visite</a:t>
            </a:r>
          </a:p>
          <a:p>
            <a:pPr marL="0" indent="0" algn="ctr">
              <a:spcBef>
                <a:spcPts val="600"/>
              </a:spcBef>
              <a:buNone/>
            </a:pPr>
            <a:r>
              <a:rPr lang="es-US" sz="2800" u="sng" dirty="0" smtClean="0">
                <a:hlinkClick r:id="rId3"/>
              </a:rPr>
              <a:t>CMS.gov/outreach-and-education/training/CMSNationalTrainingProgram</a:t>
            </a:r>
            <a:r>
              <a:rPr lang="es-US" sz="2800" dirty="0" smtClean="0"/>
              <a:t>.</a:t>
            </a:r>
          </a:p>
          <a:p>
            <a:pPr marL="0" indent="0" algn="ctr">
              <a:spcBef>
                <a:spcPts val="600"/>
              </a:spcBef>
              <a:buNone/>
            </a:pPr>
            <a:endParaRPr lang="es-US" sz="2800" dirty="0" smtClean="0"/>
          </a:p>
          <a:p>
            <a:pPr marL="0" indent="0" algn="ctr">
              <a:spcBef>
                <a:spcPts val="600"/>
              </a:spcBef>
              <a:buNone/>
            </a:pPr>
            <a:r>
              <a:rPr lang="es-US" sz="2800" dirty="0" smtClean="0"/>
              <a:t>Manténgase conectado. </a:t>
            </a:r>
          </a:p>
          <a:p>
            <a:pPr marL="0" indent="0" algn="ctr">
              <a:spcBef>
                <a:spcPts val="600"/>
              </a:spcBef>
              <a:buNone/>
            </a:pPr>
            <a:r>
              <a:rPr lang="es-US" sz="2800" dirty="0" smtClean="0"/>
              <a:t>Contáctenos en </a:t>
            </a:r>
            <a:r>
              <a:rPr lang="es-US" sz="2800" dirty="0" smtClean="0">
                <a:hlinkClick r:id="rId4"/>
              </a:rPr>
              <a:t>training@cms.hhs.gov</a:t>
            </a:r>
            <a:r>
              <a:rPr lang="es-US" sz="2800" dirty="0" smtClean="0"/>
              <a:t>, o </a:t>
            </a:r>
          </a:p>
          <a:p>
            <a:pPr marL="0" indent="0" algn="ctr">
              <a:spcBef>
                <a:spcPts val="600"/>
              </a:spcBef>
              <a:buNone/>
            </a:pPr>
            <a:r>
              <a:rPr lang="es-US" sz="2800" dirty="0" smtClean="0"/>
              <a:t>síganos en       @CMSGov #CMSNTP</a:t>
            </a:r>
            <a:endParaRPr lang="es-US" sz="2800" dirty="0"/>
          </a:p>
          <a:p>
            <a:pPr marL="0" indent="0" algn="ctr">
              <a:spcBef>
                <a:spcPts val="600"/>
              </a:spcBef>
              <a:buNone/>
            </a:pPr>
            <a:endParaRPr lang="es-US" sz="2800" dirty="0" smtClean="0"/>
          </a:p>
          <a:p>
            <a:pPr marL="0" indent="0">
              <a:buNone/>
            </a:pPr>
            <a:endParaRPr lang="es-US" dirty="0"/>
          </a:p>
        </p:txBody>
      </p:sp>
      <p:pic>
        <p:nvPicPr>
          <p:cNvPr id="10" name="Picture 9" descr="Twitter icon" title="Final presentation slide">
            <a:hlinkClick r:id="rId5"/>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74140" y="5697989"/>
            <a:ext cx="406400" cy="406400"/>
          </a:xfrm>
          <a:prstGeom prst="rect">
            <a:avLst/>
          </a:prstGeom>
        </p:spPr>
      </p:pic>
    </p:spTree>
    <p:extLst>
      <p:ext uri="{BB962C8B-B14F-4D97-AF65-F5344CB8AC3E}">
        <p14:creationId xmlns:p14="http://schemas.microsoft.com/office/powerpoint/2010/main" val="2266425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0" y="-8785"/>
            <a:ext cx="9144000" cy="1011417"/>
          </a:xfrm>
        </p:spPr>
        <p:txBody>
          <a:bodyPr/>
          <a:lstStyle/>
          <a:p>
            <a:r>
              <a:rPr lang="es-US" dirty="0" smtClean="0"/>
              <a:t>Costos de los Planes Medicare Advantage</a:t>
            </a:r>
            <a:endParaRPr lang="es-US" dirty="0"/>
          </a:p>
        </p:txBody>
      </p:sp>
      <p:sp>
        <p:nvSpPr>
          <p:cNvPr id="36866" name="Rectangle 3"/>
          <p:cNvSpPr>
            <a:spLocks noGrp="1" noChangeArrowheads="1"/>
          </p:cNvSpPr>
          <p:nvPr>
            <p:ph idx="1"/>
          </p:nvPr>
        </p:nvSpPr>
        <p:spPr>
          <a:xfrm>
            <a:off x="628650" y="1212850"/>
            <a:ext cx="8016586" cy="5045995"/>
          </a:xfrm>
        </p:spPr>
        <p:txBody>
          <a:bodyPr>
            <a:normAutofit lnSpcReduction="10000"/>
          </a:bodyPr>
          <a:lstStyle/>
          <a:p>
            <a:pPr marL="341313" indent="-341313">
              <a:spcBef>
                <a:spcPts val="600"/>
              </a:spcBef>
            </a:pPr>
            <a:r>
              <a:rPr lang="es-US" dirty="0" smtClean="0"/>
              <a:t>Usted sigue pagando la prima mensual por la Parte B</a:t>
            </a:r>
          </a:p>
          <a:p>
            <a:pPr marL="573088" lvl="1" indent="-231775">
              <a:lnSpc>
                <a:spcPct val="110000"/>
              </a:lnSpc>
              <a:spcBef>
                <a:spcPts val="600"/>
              </a:spcBef>
            </a:pPr>
            <a:r>
              <a:rPr lang="es-US" dirty="0" smtClean="0"/>
              <a:t>Algunos planes pueden pagarle todo o parte</a:t>
            </a:r>
          </a:p>
          <a:p>
            <a:pPr marL="573088" lvl="1" indent="-231775">
              <a:lnSpc>
                <a:spcPct val="110000"/>
              </a:lnSpc>
              <a:spcBef>
                <a:spcPts val="600"/>
              </a:spcBef>
            </a:pPr>
            <a:r>
              <a:rPr lang="es-US" dirty="0" smtClean="0"/>
              <a:t>La asistencia estatal está disponible para algunos</a:t>
            </a:r>
          </a:p>
          <a:p>
            <a:pPr marL="341313" indent="-341313">
              <a:spcBef>
                <a:spcPts val="600"/>
              </a:spcBef>
            </a:pPr>
            <a:r>
              <a:rPr lang="es-US" dirty="0" smtClean="0"/>
              <a:t>Es posible que deba pagar una prima mensual adicional por el plan</a:t>
            </a:r>
          </a:p>
          <a:p>
            <a:pPr marL="341313" indent="-341313">
              <a:spcBef>
                <a:spcPts val="600"/>
              </a:spcBef>
            </a:pPr>
            <a:r>
              <a:rPr lang="es-US" dirty="0" smtClean="0"/>
              <a:t>Usted paga deducibles, coseguro y copagos </a:t>
            </a:r>
          </a:p>
          <a:p>
            <a:pPr marL="573088" lvl="1" indent="-231775">
              <a:spcBef>
                <a:spcPts val="600"/>
              </a:spcBef>
            </a:pPr>
            <a:r>
              <a:rPr lang="es-US" dirty="0" smtClean="0"/>
              <a:t>Es diferente de Medicare Original</a:t>
            </a:r>
          </a:p>
          <a:p>
            <a:pPr marL="573088" lvl="1" indent="-231775">
              <a:spcBef>
                <a:spcPts val="600"/>
              </a:spcBef>
            </a:pPr>
            <a:r>
              <a:rPr lang="es-US" dirty="0" smtClean="0"/>
              <a:t>Varían de un plan a otro</a:t>
            </a:r>
          </a:p>
          <a:p>
            <a:pPr marL="573088" lvl="1" indent="-231775">
              <a:spcBef>
                <a:spcPts val="600"/>
              </a:spcBef>
            </a:pPr>
            <a:r>
              <a:rPr lang="es-US" dirty="0" smtClean="0"/>
              <a:t>Puede ser mayor si es fuera de la red</a:t>
            </a:r>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7</a:t>
            </a:fld>
            <a:endParaRPr lang="en-US" dirty="0"/>
          </a:p>
        </p:txBody>
      </p:sp>
    </p:spTree>
    <p:custDataLst>
      <p:tags r:id="rId1"/>
    </p:custDataLst>
    <p:extLst>
      <p:ext uri="{BB962C8B-B14F-4D97-AF65-F5344CB8AC3E}">
        <p14:creationId xmlns:p14="http://schemas.microsoft.com/office/powerpoint/2010/main" val="231126873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a:xfrm>
            <a:off x="0" y="-8785"/>
            <a:ext cx="9144000" cy="1011417"/>
          </a:xfrm>
        </p:spPr>
        <p:txBody>
          <a:bodyPr>
            <a:normAutofit fontScale="90000"/>
          </a:bodyPr>
          <a:lstStyle/>
          <a:p>
            <a:r>
              <a:rPr lang="es-US" dirty="0" smtClean="0"/>
              <a:t>¿Quién puede inscribirse en el plan Medicare Advantage?</a:t>
            </a:r>
          </a:p>
        </p:txBody>
      </p:sp>
      <p:sp>
        <p:nvSpPr>
          <p:cNvPr id="7175" name="Rectangle 5"/>
          <p:cNvSpPr>
            <a:spLocks noGrp="1" noChangeArrowheads="1"/>
          </p:cNvSpPr>
          <p:nvPr>
            <p:ph idx="1"/>
          </p:nvPr>
        </p:nvSpPr>
        <p:spPr/>
        <p:txBody>
          <a:bodyPr>
            <a:normAutofit fontScale="92500" lnSpcReduction="20000"/>
          </a:bodyPr>
          <a:lstStyle/>
          <a:p>
            <a:pPr marL="341313" indent="-341313">
              <a:spcBef>
                <a:spcPts val="600"/>
              </a:spcBef>
            </a:pPr>
            <a:r>
              <a:rPr lang="es-US" dirty="0" smtClean="0"/>
              <a:t>Para ser elegible, debe:</a:t>
            </a:r>
            <a:endParaRPr lang="es-US" dirty="0"/>
          </a:p>
          <a:p>
            <a:pPr marL="573088" lvl="1" indent="-231775">
              <a:spcBef>
                <a:spcPts val="600"/>
              </a:spcBef>
            </a:pPr>
            <a:r>
              <a:rPr lang="es-US" dirty="0" smtClean="0"/>
              <a:t>Estar inscrito en Medicare Parte A (Seguro de Hospital)</a:t>
            </a:r>
          </a:p>
          <a:p>
            <a:pPr marL="573088" lvl="1" indent="-231775">
              <a:spcBef>
                <a:spcPts val="600"/>
              </a:spcBef>
            </a:pPr>
            <a:r>
              <a:rPr lang="es-US" dirty="0" smtClean="0"/>
              <a:t>Estar inscrito en Medicare Parte B (Seguro Médico)</a:t>
            </a:r>
          </a:p>
          <a:p>
            <a:pPr marL="573088" lvl="1" indent="-231775">
              <a:spcBef>
                <a:spcPts val="600"/>
              </a:spcBef>
            </a:pPr>
            <a:r>
              <a:rPr lang="es-US" dirty="0" smtClean="0"/>
              <a:t>Debe vivir en el área de servicio del plan</a:t>
            </a:r>
          </a:p>
          <a:p>
            <a:pPr marL="573088" lvl="1" indent="-231775">
              <a:spcBef>
                <a:spcPts val="600"/>
              </a:spcBef>
            </a:pPr>
            <a:r>
              <a:rPr lang="es-US" dirty="0" smtClean="0"/>
              <a:t>Ser un ciudadano estadounidense o estar presente en forma legal en los Estados Unidos.</a:t>
            </a:r>
          </a:p>
          <a:p>
            <a:pPr marL="573088" lvl="1" indent="-231775">
              <a:spcBef>
                <a:spcPts val="600"/>
              </a:spcBef>
            </a:pPr>
            <a:r>
              <a:rPr lang="es-US" dirty="0" smtClean="0"/>
              <a:t>No debe estar en la cárcel</a:t>
            </a:r>
          </a:p>
          <a:p>
            <a:pPr marL="341313" indent="-341313">
              <a:spcBef>
                <a:spcPts val="600"/>
              </a:spcBef>
            </a:pPr>
            <a:r>
              <a:rPr lang="es-US" dirty="0" smtClean="0"/>
              <a:t>Para unirse también debe:</a:t>
            </a:r>
          </a:p>
          <a:p>
            <a:pPr marL="573088" lvl="1" indent="-231775">
              <a:spcBef>
                <a:spcPts val="600"/>
              </a:spcBef>
            </a:pPr>
            <a:r>
              <a:rPr lang="es-US" dirty="0" smtClean="0"/>
              <a:t>Suministrar suficiente información al plan</a:t>
            </a:r>
          </a:p>
          <a:p>
            <a:pPr marL="573088" lvl="1" indent="-231775">
              <a:spcBef>
                <a:spcPts val="600"/>
              </a:spcBef>
            </a:pPr>
            <a:r>
              <a:rPr lang="es-US" dirty="0" smtClean="0"/>
              <a:t>Seguir las reglas del plan</a:t>
            </a:r>
          </a:p>
          <a:p>
            <a:pPr marL="573088" lvl="1" indent="-231775">
              <a:spcBef>
                <a:spcPts val="600"/>
              </a:spcBef>
            </a:pPr>
            <a:r>
              <a:rPr lang="es-US" dirty="0" smtClean="0"/>
              <a:t>Solo se puede pertenecer a un plan por vez </a:t>
            </a:r>
          </a:p>
          <a:p>
            <a:pPr lvl="2"/>
            <a:endParaRPr lang="es-US" dirty="0" smtClean="0"/>
          </a:p>
        </p:txBody>
      </p:sp>
      <p:sp>
        <p:nvSpPr>
          <p:cNvPr id="4" name="Date Placeholder 3"/>
          <p:cNvSpPr>
            <a:spLocks noGrp="1"/>
          </p:cNvSpPr>
          <p:nvPr>
            <p:ph type="dt" sz="half" idx="10"/>
          </p:nvPr>
        </p:nvSpPr>
        <p:spPr/>
        <p:txBody>
          <a:bodyPr/>
          <a:lstStyle/>
          <a:p>
            <a:r>
              <a:rPr lang="en-US" smtClean="0"/>
              <a:t>Julio de 2017</a:t>
            </a:r>
            <a:endParaRPr lang="en-US" dirty="0"/>
          </a:p>
        </p:txBody>
      </p:sp>
      <p:sp>
        <p:nvSpPr>
          <p:cNvPr id="5" name="Footer Placeholder 4"/>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8</a:t>
            </a:fld>
            <a:endParaRPr lang="en-US" dirty="0"/>
          </a:p>
        </p:txBody>
      </p:sp>
    </p:spTree>
    <p:custDataLst>
      <p:tags r:id="rId1"/>
    </p:custDataLst>
    <p:extLst>
      <p:ext uri="{BB962C8B-B14F-4D97-AF65-F5344CB8AC3E}">
        <p14:creationId xmlns:p14="http://schemas.microsoft.com/office/powerpoint/2010/main" val="281967789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a:xfrm>
            <a:off x="0" y="-8785"/>
            <a:ext cx="9144000" cy="1011417"/>
          </a:xfrm>
        </p:spPr>
        <p:txBody>
          <a:bodyPr>
            <a:normAutofit fontScale="90000"/>
          </a:bodyPr>
          <a:lstStyle/>
          <a:p>
            <a:r>
              <a:rPr lang="es-US" dirty="0" smtClean="0"/>
              <a:t>Planes de Medicare Advantage y </a:t>
            </a:r>
            <a:r>
              <a:rPr dirty="0"/>
              <a:t/>
            </a:r>
            <a:br>
              <a:rPr dirty="0"/>
            </a:br>
            <a:r>
              <a:rPr lang="es-US" dirty="0" smtClean="0"/>
              <a:t>Enfermedad Renal en Etapa Final (ESRD)</a:t>
            </a:r>
          </a:p>
        </p:txBody>
      </p:sp>
      <p:sp>
        <p:nvSpPr>
          <p:cNvPr id="7175" name="Rectangle 5"/>
          <p:cNvSpPr>
            <a:spLocks noGrp="1" noChangeArrowheads="1"/>
          </p:cNvSpPr>
          <p:nvPr>
            <p:ph idx="1"/>
          </p:nvPr>
        </p:nvSpPr>
        <p:spPr>
          <a:xfrm>
            <a:off x="628650" y="1212850"/>
            <a:ext cx="8049185" cy="5045995"/>
          </a:xfrm>
        </p:spPr>
        <p:txBody>
          <a:bodyPr>
            <a:normAutofit fontScale="85000" lnSpcReduction="10000"/>
          </a:bodyPr>
          <a:lstStyle/>
          <a:p>
            <a:pPr marL="341313" indent="-341313">
              <a:spcBef>
                <a:spcPts val="600"/>
              </a:spcBef>
            </a:pPr>
            <a:r>
              <a:rPr lang="es-US" dirty="0" smtClean="0"/>
              <a:t>En general no se podrá inscribir si padece ESRD </a:t>
            </a:r>
          </a:p>
          <a:p>
            <a:pPr marL="341313" indent="-341313">
              <a:spcBef>
                <a:spcPts val="600"/>
              </a:spcBef>
            </a:pPr>
            <a:r>
              <a:rPr lang="es-US" dirty="0" smtClean="0"/>
              <a:t>Existen excepciones limitadas</a:t>
            </a:r>
          </a:p>
          <a:p>
            <a:pPr marL="628650" lvl="1" indent="-287338">
              <a:spcBef>
                <a:spcPts val="600"/>
              </a:spcBef>
            </a:pPr>
            <a:r>
              <a:rPr lang="es-US" dirty="0" smtClean="0"/>
              <a:t>La transición de un plan a otro dentro de la misma organización principal</a:t>
            </a:r>
          </a:p>
          <a:p>
            <a:pPr marL="628650" lvl="1" indent="-287338">
              <a:spcBef>
                <a:spcPts val="600"/>
              </a:spcBef>
            </a:pPr>
            <a:r>
              <a:rPr lang="es-US" dirty="0" smtClean="0"/>
              <a:t>Que no se interrumpa la cobertura</a:t>
            </a:r>
          </a:p>
          <a:p>
            <a:pPr marL="628650" lvl="1" indent="-287338">
              <a:spcBef>
                <a:spcPts val="600"/>
              </a:spcBef>
            </a:pPr>
            <a:r>
              <a:rPr lang="es-US" dirty="0" smtClean="0"/>
              <a:t>Se deben cumplir los demás requisitos de inscripción</a:t>
            </a:r>
          </a:p>
          <a:p>
            <a:pPr marL="628650" lvl="1" indent="-287338">
              <a:spcBef>
                <a:spcPts val="600"/>
              </a:spcBef>
            </a:pPr>
            <a:r>
              <a:rPr lang="es-US" dirty="0" smtClean="0"/>
              <a:t>Si se inscribió al plan sin ESRD, pero la contrae mientras está en el plan, puede permanecer en el plan</a:t>
            </a:r>
          </a:p>
          <a:p>
            <a:pPr marL="341313" indent="-341313">
              <a:lnSpc>
                <a:spcPct val="110000"/>
              </a:lnSpc>
              <a:spcBef>
                <a:spcPts val="600"/>
              </a:spcBef>
            </a:pPr>
            <a:r>
              <a:rPr lang="es-US" dirty="0" smtClean="0"/>
              <a:t>Si recibió un trasplante de riñón o deja de necesitar un procedimiento habitual de diálisis </a:t>
            </a:r>
          </a:p>
          <a:p>
            <a:pPr marL="628650" lvl="1" indent="-287338">
              <a:lnSpc>
                <a:spcPct val="110000"/>
              </a:lnSpc>
              <a:spcBef>
                <a:spcPts val="600"/>
              </a:spcBef>
            </a:pPr>
            <a:r>
              <a:rPr lang="es-US" dirty="0" smtClean="0"/>
              <a:t>No se considera que padezca ESRD a los fines de elegibilidad de Medicare Advantage (MA)</a:t>
            </a:r>
          </a:p>
          <a:p>
            <a:pPr lvl="3"/>
            <a:endParaRPr lang="es-US" dirty="0" smtClean="0"/>
          </a:p>
          <a:p>
            <a:pPr lvl="2"/>
            <a:endParaRPr lang="es-US" dirty="0" smtClean="0"/>
          </a:p>
        </p:txBody>
      </p:sp>
      <p:sp>
        <p:nvSpPr>
          <p:cNvPr id="5" name="Date Placeholder 4"/>
          <p:cNvSpPr>
            <a:spLocks noGrp="1"/>
          </p:cNvSpPr>
          <p:nvPr>
            <p:ph type="dt" sz="half" idx="10"/>
          </p:nvPr>
        </p:nvSpPr>
        <p:spPr/>
        <p:txBody>
          <a:bodyPr/>
          <a:lstStyle/>
          <a:p>
            <a:r>
              <a:rPr lang="en-US" smtClean="0"/>
              <a:t>Julio de 2017</a:t>
            </a:r>
            <a:endParaRPr lang="en-US" dirty="0"/>
          </a:p>
        </p:txBody>
      </p:sp>
      <p:sp>
        <p:nvSpPr>
          <p:cNvPr id="6" name="Footer Placeholder 5"/>
          <p:cNvSpPr>
            <a:spLocks noGrp="1"/>
          </p:cNvSpPr>
          <p:nvPr>
            <p:ph type="ftr" sz="quarter" idx="11"/>
          </p:nvPr>
        </p:nvSpPr>
        <p:spPr/>
        <p:txBody>
          <a:bodyPr/>
          <a:lstStyle/>
          <a:p>
            <a:r>
              <a:rPr lang="es-ES" smtClean="0"/>
              <a:t>Medicare Advantage y otros planes de salud</a:t>
            </a:r>
            <a:endParaRPr lang="en-US" dirty="0"/>
          </a:p>
        </p:txBody>
      </p:sp>
      <p:sp>
        <p:nvSpPr>
          <p:cNvPr id="7" name="Slide Number Placeholder 6"/>
          <p:cNvSpPr>
            <a:spLocks noGrp="1"/>
          </p:cNvSpPr>
          <p:nvPr>
            <p:ph type="sldNum" sz="quarter" idx="12"/>
          </p:nvPr>
        </p:nvSpPr>
        <p:spPr/>
        <p:txBody>
          <a:bodyPr/>
          <a:lstStyle/>
          <a:p>
            <a:fld id="{D60A6685-DBF6-4C41-A0CC-AA9EA7A85A20}" type="slidenum">
              <a:rPr lang="en-US" smtClean="0"/>
              <a:t>9</a:t>
            </a:fld>
            <a:endParaRPr lang="en-US" dirty="0"/>
          </a:p>
        </p:txBody>
      </p:sp>
    </p:spTree>
    <p:custDataLst>
      <p:tags r:id="rId1"/>
    </p:custDataLst>
    <p:extLst>
      <p:ext uri="{BB962C8B-B14F-4D97-AF65-F5344CB8AC3E}">
        <p14:creationId xmlns:p14="http://schemas.microsoft.com/office/powerpoint/2010/main" val="812428498"/>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Lst>
</file>

<file path=ppt/tags/tag24.xml><?xml version="1.0" encoding="utf-8"?>
<p:tagLst xmlns:a="http://schemas.openxmlformats.org/drawingml/2006/main" xmlns:r="http://schemas.openxmlformats.org/officeDocument/2006/relationships" xmlns:p="http://schemas.openxmlformats.org/presentationml/2006/main">
  <p:tag name="NOPREFERENCE" val="False"/>
</p:tagLst>
</file>

<file path=ppt/tags/tag25.xml><?xml version="1.0" encoding="utf-8"?>
<p:tagLst xmlns:a="http://schemas.openxmlformats.org/drawingml/2006/main" xmlns:r="http://schemas.openxmlformats.org/officeDocument/2006/relationships" xmlns:p="http://schemas.openxmlformats.org/presentationml/2006/main">
  <p:tag name="NOPREFERENCE" val="False"/>
</p:tagLst>
</file>

<file path=ppt/tags/tag26.xml><?xml version="1.0" encoding="utf-8"?>
<p:tagLst xmlns:a="http://schemas.openxmlformats.org/drawingml/2006/main" xmlns:r="http://schemas.openxmlformats.org/officeDocument/2006/relationships" xmlns:p="http://schemas.openxmlformats.org/presentationml/2006/main">
  <p:tag name="NOPREFERENCE" val="False"/>
</p:tagLst>
</file>

<file path=ppt/tags/tag27.xml><?xml version="1.0" encoding="utf-8"?>
<p:tagLst xmlns:a="http://schemas.openxmlformats.org/drawingml/2006/main" xmlns:r="http://schemas.openxmlformats.org/officeDocument/2006/relationships" xmlns:p="http://schemas.openxmlformats.org/presentationml/2006/main">
  <p:tag name="NOPREFERENCE" val="False"/>
</p:tagLst>
</file>

<file path=ppt/tags/tag28.xml><?xml version="1.0" encoding="utf-8"?>
<p:tagLst xmlns:a="http://schemas.openxmlformats.org/drawingml/2006/main" xmlns:r="http://schemas.openxmlformats.org/officeDocument/2006/relationships" xmlns:p="http://schemas.openxmlformats.org/presentationml/2006/main">
  <p:tag name="NOPREFERENCE" val="False"/>
</p:tagLst>
</file>

<file path=ppt/tags/tag29.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30.xml><?xml version="1.0" encoding="utf-8"?>
<p:tagLst xmlns:a="http://schemas.openxmlformats.org/drawingml/2006/main" xmlns:r="http://schemas.openxmlformats.org/officeDocument/2006/relationships" xmlns:p="http://schemas.openxmlformats.org/presentationml/2006/main">
  <p:tag name="NOPREFERENCE" val="False"/>
</p:tagLst>
</file>

<file path=ppt/tags/tag31.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5687438E-5A0B-49A1-93AD-3CCD7DF03B27}"/>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8611ABE4-F9CF-465A-AD8F-7875D2A83E82}"/>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6ntpPowerPointTemplate11_5_15.potx" id="{D8B21409-55A4-475D-A914-F952BFB016A0}" vid="{40E4E048-E822-4C7F-8E8A-B9C21D1035E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2016ntpPowerPointTemplate11_5_15</Template>
  <TotalTime>11422</TotalTime>
  <Words>16370</Words>
  <Application>Microsoft Office PowerPoint</Application>
  <PresentationFormat>On-screen Show (4:3)</PresentationFormat>
  <Paragraphs>1124</Paragraphs>
  <Slides>64</Slides>
  <Notes>64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64</vt:i4>
      </vt:variant>
    </vt:vector>
  </HeadingPairs>
  <TitlesOfParts>
    <vt:vector size="73" baseType="lpstr">
      <vt:lpstr>ＭＳ Ｐゴシック</vt:lpstr>
      <vt:lpstr>Arial</vt:lpstr>
      <vt:lpstr>Calibri</vt:lpstr>
      <vt:lpstr>Calibri </vt:lpstr>
      <vt:lpstr>Times New Roman</vt:lpstr>
      <vt:lpstr>Wingdings</vt:lpstr>
      <vt:lpstr>1_Custom Design</vt:lpstr>
      <vt:lpstr>2_Custom Design</vt:lpstr>
      <vt:lpstr>Custom Design</vt:lpstr>
      <vt:lpstr> </vt:lpstr>
      <vt:lpstr>Índice</vt:lpstr>
      <vt:lpstr>Objetivos de la sesión</vt:lpstr>
      <vt:lpstr> Lección 1— Panorama general del plan  Medicare Advantage (MA) </vt:lpstr>
      <vt:lpstr>¿Qué son los planes Medicare Advantage?</vt:lpstr>
      <vt:lpstr>Cómo funcionan los planes Medicare Advantage</vt:lpstr>
      <vt:lpstr>Costos de los Planes Medicare Advantage</vt:lpstr>
      <vt:lpstr>¿Quién puede inscribirse en el plan Medicare Advantage?</vt:lpstr>
      <vt:lpstr>Planes de Medicare Advantage y  Enfermedad Renal en Etapa Final (ESRD)</vt:lpstr>
      <vt:lpstr> Cuándo puede inscribirse en un plan Medicare Advantage (MA) </vt:lpstr>
      <vt:lpstr> Cuándo se puede inscribir o cambiar  de planes Medicare Advantage (MA) </vt:lpstr>
      <vt:lpstr> Cuándo puede unirse o cambiar de planes Medicare Advantage (MA) (continuación) </vt:lpstr>
      <vt:lpstr>Cuándo se puede asociar o cambiar de plan MA</vt:lpstr>
      <vt:lpstr>Plan de medicamentos de bajo rendimiento</vt:lpstr>
      <vt:lpstr>Cuándo puede dejar un plan  Medicare Advantage (MA)</vt:lpstr>
      <vt:lpstr>Derechos de prueba de Medicare Advantage (MA) y Medigap </vt:lpstr>
      <vt:lpstr>Tipos de planes Medicare Advantage</vt:lpstr>
      <vt:lpstr> Plan de la Organización para el Mantenimiento de la Salud (HMO) de Medicare</vt:lpstr>
      <vt:lpstr>Plan de la Organización de Proveedores  Preferidos (PPO) Medicare</vt:lpstr>
      <vt:lpstr>Plan para Necesidades Especiales (SNP)</vt:lpstr>
      <vt:lpstr> Planes para Necesidades Especiales (SNP) (continuación) </vt:lpstr>
      <vt:lpstr> Plan Privado de Pago por Servicio (PFFS)  de Medicare </vt:lpstr>
      <vt:lpstr> Plan Privado de Pago por Servicio  (PFFS) de Medicare (continuación) </vt:lpstr>
      <vt:lpstr>Cuentas de Ahorros Médicos y Medicare</vt:lpstr>
      <vt:lpstr>Plan Medicare Advantage (MA)  Cambios en la red</vt:lpstr>
      <vt:lpstr>Revisión de conocimientos—Pregunta 1</vt:lpstr>
      <vt:lpstr>Revisión de conocimientos—Pregunta 2</vt:lpstr>
      <vt:lpstr>Lección 2—Otros planes de salud de Medicare</vt:lpstr>
      <vt:lpstr>Otros planes de salud de Medicare</vt:lpstr>
      <vt:lpstr>Plan(es) de Costo(s) Medicare</vt:lpstr>
      <vt:lpstr>Programas piloto y proyectos de innovación</vt:lpstr>
      <vt:lpstr>Planes Programa(s) de Cuidado Integral para Ancianos (PACE) de Medicare</vt:lpstr>
      <vt:lpstr>Revisión de conocimientos—Pregunta 3</vt:lpstr>
      <vt:lpstr>Lección 3—Derechos, protecciones  y apelaciones</vt:lpstr>
      <vt:lpstr>Derechos garantizados</vt:lpstr>
      <vt:lpstr>Derechos en los planes de salud de Medicare</vt:lpstr>
      <vt:lpstr>Apelaciones en los planes Medicare Advantage</vt:lpstr>
      <vt:lpstr>Proceso de apelaciones de Medicare Parte C</vt:lpstr>
      <vt:lpstr>Derechos si presenta una apelación  con su plan de salud de Medicare</vt:lpstr>
      <vt:lpstr>Lección 4—Pautas de mercadeo de Medicare</vt:lpstr>
      <vt:lpstr>Materiales de Mercadeo</vt:lpstr>
      <vt:lpstr>Recordatorios de mercadeo</vt:lpstr>
      <vt:lpstr> Divulgación de información del plan para  miembros nuevos y que renuevan</vt:lpstr>
      <vt:lpstr>Recordatorios sobre regalos nominales</vt:lpstr>
      <vt:lpstr>Contacto no solicitado por el beneficiario</vt:lpstr>
      <vt:lpstr>Prohibición de ventas cruzadas</vt:lpstr>
      <vt:lpstr> Propósito de los recordatorios de citas</vt:lpstr>
      <vt:lpstr>Mercadeo en entornos de atención médica</vt:lpstr>
      <vt:lpstr> Recordatorios de actividades promocionales  </vt:lpstr>
      <vt:lpstr>Recordatorios de eventos educativos</vt:lpstr>
      <vt:lpstr>Licencias y citas de los agentes</vt:lpstr>
      <vt:lpstr>Reportes de agentes cancelados</vt:lpstr>
      <vt:lpstr>Normas de compensación del agente/asegurador</vt:lpstr>
      <vt:lpstr> Compensación del agente/asegurador  </vt:lpstr>
      <vt:lpstr>Capacitación y evaluación del agente/asegurador</vt:lpstr>
      <vt:lpstr>Recompensas e incentivos</vt:lpstr>
      <vt:lpstr>Revisión de conocimientos—Pregunta 4</vt:lpstr>
      <vt:lpstr>Revisión de conocimientos—Pregunta 5</vt:lpstr>
      <vt:lpstr>Guía de Recursos de Medicare Advantage y otros planes de salud de Medicare</vt:lpstr>
      <vt:lpstr>Guía de Recursos de Medicare Advantage y otros planes de salud de Medicare (continuación)</vt:lpstr>
      <vt:lpstr>Apéndice: Proceso de Apelación de la Parte C (MA)  y notas al pie</vt:lpstr>
      <vt:lpstr>Apéndice: Proceso de Apelación de la Parte C (MA) y notas al pie (continuación)</vt:lpstr>
      <vt:lpstr>Siglas</vt:lpstr>
      <vt:lpstr>Esta capacitación es brindada por</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Lare</dc:creator>
  <cp:lastModifiedBy>Leslie Long</cp:lastModifiedBy>
  <cp:revision>627</cp:revision>
  <cp:lastPrinted>2017-05-04T19:02:32Z</cp:lastPrinted>
  <dcterms:created xsi:type="dcterms:W3CDTF">2015-11-05T17:26:50Z</dcterms:created>
  <dcterms:modified xsi:type="dcterms:W3CDTF">2017-07-21T16:24:35Z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685563688</vt:i4>
  </property>
  <property fmtid="{D5CDD505-2E9C-101B-9397-08002B2CF9AE}" pid="4" name="_EmailSubject">
    <vt:lpwstr>Completed: Mod 11</vt:lpwstr>
  </property>
  <property fmtid="{D5CDD505-2E9C-101B-9397-08002B2CF9AE}" pid="5" name="_AuthorEmail">
    <vt:lpwstr>andres.hardouin1@cms.hhs.gov</vt:lpwstr>
  </property>
  <property fmtid="{D5CDD505-2E9C-101B-9397-08002B2CF9AE}" pid="6" name="_AuthorEmailDisplayName">
    <vt:lpwstr>Hardouin, Andres (CMS/OC)</vt:lpwstr>
  </property>
  <property fmtid="{D5CDD505-2E9C-101B-9397-08002B2CF9AE}" pid="7" name="_PreviousAdHocReviewCycleID">
    <vt:i4>1096172705</vt:i4>
  </property>
</Properties>
</file>